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87" r:id="rId3"/>
    <p:sldId id="331" r:id="rId4"/>
    <p:sldId id="518" r:id="rId5"/>
    <p:sldId id="332" r:id="rId6"/>
    <p:sldId id="333" r:id="rId7"/>
    <p:sldId id="334" r:id="rId8"/>
    <p:sldId id="335" r:id="rId9"/>
    <p:sldId id="336" r:id="rId10"/>
    <p:sldId id="337" r:id="rId11"/>
    <p:sldId id="339" r:id="rId12"/>
    <p:sldId id="340" r:id="rId13"/>
    <p:sldId id="349" r:id="rId14"/>
    <p:sldId id="350" r:id="rId15"/>
    <p:sldId id="351" r:id="rId16"/>
    <p:sldId id="352" r:id="rId17"/>
    <p:sldId id="353" r:id="rId18"/>
    <p:sldId id="375" r:id="rId19"/>
    <p:sldId id="376" r:id="rId20"/>
    <p:sldId id="377" r:id="rId21"/>
    <p:sldId id="378" r:id="rId22"/>
    <p:sldId id="379" r:id="rId23"/>
    <p:sldId id="380" r:id="rId24"/>
    <p:sldId id="381" r:id="rId25"/>
    <p:sldId id="382" r:id="rId26"/>
    <p:sldId id="383" r:id="rId27"/>
    <p:sldId id="384" r:id="rId28"/>
    <p:sldId id="385" r:id="rId29"/>
    <p:sldId id="386" r:id="rId30"/>
    <p:sldId id="387" r:id="rId31"/>
    <p:sldId id="388" r:id="rId32"/>
    <p:sldId id="389" r:id="rId33"/>
    <p:sldId id="390" r:id="rId34"/>
    <p:sldId id="391" r:id="rId35"/>
    <p:sldId id="392" r:id="rId36"/>
    <p:sldId id="393" r:id="rId37"/>
    <p:sldId id="394" r:id="rId38"/>
    <p:sldId id="395" r:id="rId39"/>
    <p:sldId id="396" r:id="rId40"/>
    <p:sldId id="397" r:id="rId41"/>
    <p:sldId id="398" r:id="rId42"/>
    <p:sldId id="399" r:id="rId43"/>
    <p:sldId id="400" r:id="rId44"/>
    <p:sldId id="401" r:id="rId45"/>
    <p:sldId id="402" r:id="rId46"/>
    <p:sldId id="403" r:id="rId47"/>
    <p:sldId id="404" r:id="rId48"/>
    <p:sldId id="405" r:id="rId49"/>
    <p:sldId id="406" r:id="rId50"/>
    <p:sldId id="407" r:id="rId51"/>
    <p:sldId id="40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3" d="100"/>
          <a:sy n="73" d="100"/>
        </p:scale>
        <p:origin x="3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536C2-5EF9-4FDF-B868-97DFEFF59523}" type="datetimeFigureOut">
              <a:rPr lang="en-IN" smtClean="0"/>
              <a:t>19-09-2025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7B6E6-F436-433A-8CF3-8D49FBAEA65F}" type="slidenum">
              <a:rPr lang="en-IN" smtClean="0"/>
              <a:t>‹#›</a:t>
            </a:fld>
            <a:endParaRPr lang="en-IN"/>
          </a:p>
        </p:txBody>
      </p:sp>
    </p:spTree>
    <p:extLst>
      <p:ext uri="{BB962C8B-B14F-4D97-AF65-F5344CB8AC3E}">
        <p14:creationId xmlns:p14="http://schemas.microsoft.com/office/powerpoint/2010/main" val="1366002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12DD865-7C41-407D-A334-B038010697CE}" type="slidenum">
              <a:rPr lang="en-IN" smtClean="0"/>
              <a:pPr/>
              <a:t>45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6515-D552-5CAE-0A06-37BC67500B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850B437-E64E-04B0-F2B2-74312FE8F5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E93281F-1929-A336-C296-2DCA72C304A6}"/>
              </a:ext>
            </a:extLst>
          </p:cNvPr>
          <p:cNvSpPr>
            <a:spLocks noGrp="1"/>
          </p:cNvSpPr>
          <p:nvPr>
            <p:ph type="dt" sz="half" idx="10"/>
          </p:nvPr>
        </p:nvSpPr>
        <p:spPr/>
        <p:txBody>
          <a:bodyPr/>
          <a:lstStyle/>
          <a:p>
            <a:fld id="{5C1F35CE-E34D-4BB1-8C20-3C9A7CAE5B65}" type="datetimeFigureOut">
              <a:rPr lang="en-IN" smtClean="0"/>
              <a:t>19-09-2025</a:t>
            </a:fld>
            <a:endParaRPr lang="en-IN"/>
          </a:p>
        </p:txBody>
      </p:sp>
      <p:sp>
        <p:nvSpPr>
          <p:cNvPr id="5" name="Footer Placeholder 4">
            <a:extLst>
              <a:ext uri="{FF2B5EF4-FFF2-40B4-BE49-F238E27FC236}">
                <a16:creationId xmlns:a16="http://schemas.microsoft.com/office/drawing/2014/main" id="{93B3CEB8-1350-C634-58CD-7EF59F4D388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32E2816-61CF-8911-01F0-FB24BDD6E706}"/>
              </a:ext>
            </a:extLst>
          </p:cNvPr>
          <p:cNvSpPr>
            <a:spLocks noGrp="1"/>
          </p:cNvSpPr>
          <p:nvPr>
            <p:ph type="sldNum" sz="quarter" idx="12"/>
          </p:nvPr>
        </p:nvSpPr>
        <p:spPr/>
        <p:txBody>
          <a:bodyPr/>
          <a:lstStyle/>
          <a:p>
            <a:fld id="{9FA7A5C1-D392-41F1-B7C5-40B4FAFA2ABF}" type="slidenum">
              <a:rPr lang="en-IN" smtClean="0"/>
              <a:t>‹#›</a:t>
            </a:fld>
            <a:endParaRPr lang="en-IN"/>
          </a:p>
        </p:txBody>
      </p:sp>
    </p:spTree>
    <p:extLst>
      <p:ext uri="{BB962C8B-B14F-4D97-AF65-F5344CB8AC3E}">
        <p14:creationId xmlns:p14="http://schemas.microsoft.com/office/powerpoint/2010/main" val="1036297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3DD3-4E9C-09A1-2721-CF07EB22C35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AE3D519-38BF-D5A5-6C80-87F1336CDE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2DBD15C-73AD-F039-EE74-A19D79983154}"/>
              </a:ext>
            </a:extLst>
          </p:cNvPr>
          <p:cNvSpPr>
            <a:spLocks noGrp="1"/>
          </p:cNvSpPr>
          <p:nvPr>
            <p:ph type="dt" sz="half" idx="10"/>
          </p:nvPr>
        </p:nvSpPr>
        <p:spPr/>
        <p:txBody>
          <a:bodyPr/>
          <a:lstStyle/>
          <a:p>
            <a:fld id="{5C1F35CE-E34D-4BB1-8C20-3C9A7CAE5B65}" type="datetimeFigureOut">
              <a:rPr lang="en-IN" smtClean="0"/>
              <a:t>19-09-2025</a:t>
            </a:fld>
            <a:endParaRPr lang="en-IN"/>
          </a:p>
        </p:txBody>
      </p:sp>
      <p:sp>
        <p:nvSpPr>
          <p:cNvPr id="5" name="Footer Placeholder 4">
            <a:extLst>
              <a:ext uri="{FF2B5EF4-FFF2-40B4-BE49-F238E27FC236}">
                <a16:creationId xmlns:a16="http://schemas.microsoft.com/office/drawing/2014/main" id="{359ADBD3-D5C7-D4F3-317A-52BBDEA7AE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FD68279-F003-A3D9-F3AF-1CA42DD08EE7}"/>
              </a:ext>
            </a:extLst>
          </p:cNvPr>
          <p:cNvSpPr>
            <a:spLocks noGrp="1"/>
          </p:cNvSpPr>
          <p:nvPr>
            <p:ph type="sldNum" sz="quarter" idx="12"/>
          </p:nvPr>
        </p:nvSpPr>
        <p:spPr/>
        <p:txBody>
          <a:bodyPr/>
          <a:lstStyle/>
          <a:p>
            <a:fld id="{9FA7A5C1-D392-41F1-B7C5-40B4FAFA2ABF}" type="slidenum">
              <a:rPr lang="en-IN" smtClean="0"/>
              <a:t>‹#›</a:t>
            </a:fld>
            <a:endParaRPr lang="en-IN"/>
          </a:p>
        </p:txBody>
      </p:sp>
    </p:spTree>
    <p:extLst>
      <p:ext uri="{BB962C8B-B14F-4D97-AF65-F5344CB8AC3E}">
        <p14:creationId xmlns:p14="http://schemas.microsoft.com/office/powerpoint/2010/main" val="325043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945B63-27A8-4777-F383-4DF945B777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7EDA502-D14F-BEC6-A78F-1C3CBBD312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7E451B9-BB80-919F-8025-B56F370A104B}"/>
              </a:ext>
            </a:extLst>
          </p:cNvPr>
          <p:cNvSpPr>
            <a:spLocks noGrp="1"/>
          </p:cNvSpPr>
          <p:nvPr>
            <p:ph type="dt" sz="half" idx="10"/>
          </p:nvPr>
        </p:nvSpPr>
        <p:spPr/>
        <p:txBody>
          <a:bodyPr/>
          <a:lstStyle/>
          <a:p>
            <a:fld id="{5C1F35CE-E34D-4BB1-8C20-3C9A7CAE5B65}" type="datetimeFigureOut">
              <a:rPr lang="en-IN" smtClean="0"/>
              <a:t>19-09-2025</a:t>
            </a:fld>
            <a:endParaRPr lang="en-IN"/>
          </a:p>
        </p:txBody>
      </p:sp>
      <p:sp>
        <p:nvSpPr>
          <p:cNvPr id="5" name="Footer Placeholder 4">
            <a:extLst>
              <a:ext uri="{FF2B5EF4-FFF2-40B4-BE49-F238E27FC236}">
                <a16:creationId xmlns:a16="http://schemas.microsoft.com/office/drawing/2014/main" id="{DAD3E01C-26FE-41A7-7072-717F36FAAF8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B2C7755-50BC-60D8-CB5D-35B224FD8E9F}"/>
              </a:ext>
            </a:extLst>
          </p:cNvPr>
          <p:cNvSpPr>
            <a:spLocks noGrp="1"/>
          </p:cNvSpPr>
          <p:nvPr>
            <p:ph type="sldNum" sz="quarter" idx="12"/>
          </p:nvPr>
        </p:nvSpPr>
        <p:spPr/>
        <p:txBody>
          <a:bodyPr/>
          <a:lstStyle/>
          <a:p>
            <a:fld id="{9FA7A5C1-D392-41F1-B7C5-40B4FAFA2ABF}" type="slidenum">
              <a:rPr lang="en-IN" smtClean="0"/>
              <a:t>‹#›</a:t>
            </a:fld>
            <a:endParaRPr lang="en-IN"/>
          </a:p>
        </p:txBody>
      </p:sp>
    </p:spTree>
    <p:extLst>
      <p:ext uri="{BB962C8B-B14F-4D97-AF65-F5344CB8AC3E}">
        <p14:creationId xmlns:p14="http://schemas.microsoft.com/office/powerpoint/2010/main" val="73065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809D-F10B-5E1F-4D4D-AC6EF574BF1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FAECB5F-255B-F2E0-E0FC-62B94B9015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F735CE8-F630-4C64-5322-3E240691BFFC}"/>
              </a:ext>
            </a:extLst>
          </p:cNvPr>
          <p:cNvSpPr>
            <a:spLocks noGrp="1"/>
          </p:cNvSpPr>
          <p:nvPr>
            <p:ph type="dt" sz="half" idx="10"/>
          </p:nvPr>
        </p:nvSpPr>
        <p:spPr/>
        <p:txBody>
          <a:bodyPr/>
          <a:lstStyle/>
          <a:p>
            <a:fld id="{5C1F35CE-E34D-4BB1-8C20-3C9A7CAE5B65}" type="datetimeFigureOut">
              <a:rPr lang="en-IN" smtClean="0"/>
              <a:t>19-09-2025</a:t>
            </a:fld>
            <a:endParaRPr lang="en-IN"/>
          </a:p>
        </p:txBody>
      </p:sp>
      <p:sp>
        <p:nvSpPr>
          <p:cNvPr id="5" name="Footer Placeholder 4">
            <a:extLst>
              <a:ext uri="{FF2B5EF4-FFF2-40B4-BE49-F238E27FC236}">
                <a16:creationId xmlns:a16="http://schemas.microsoft.com/office/drawing/2014/main" id="{FAF86061-226E-F86F-4A37-D725A8D7E80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927FBE1-E6DA-F8CF-3603-C20C6751C13C}"/>
              </a:ext>
            </a:extLst>
          </p:cNvPr>
          <p:cNvSpPr>
            <a:spLocks noGrp="1"/>
          </p:cNvSpPr>
          <p:nvPr>
            <p:ph type="sldNum" sz="quarter" idx="12"/>
          </p:nvPr>
        </p:nvSpPr>
        <p:spPr/>
        <p:txBody>
          <a:bodyPr/>
          <a:lstStyle/>
          <a:p>
            <a:fld id="{9FA7A5C1-D392-41F1-B7C5-40B4FAFA2ABF}" type="slidenum">
              <a:rPr lang="en-IN" smtClean="0"/>
              <a:t>‹#›</a:t>
            </a:fld>
            <a:endParaRPr lang="en-IN"/>
          </a:p>
        </p:txBody>
      </p:sp>
    </p:spTree>
    <p:extLst>
      <p:ext uri="{BB962C8B-B14F-4D97-AF65-F5344CB8AC3E}">
        <p14:creationId xmlns:p14="http://schemas.microsoft.com/office/powerpoint/2010/main" val="1592890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4600-C51E-D27E-582A-A016B32372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52FA052-7749-EFE6-C1E9-2DE58230D3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57BAD0-EC95-A99F-C2E7-8CA29DD03F82}"/>
              </a:ext>
            </a:extLst>
          </p:cNvPr>
          <p:cNvSpPr>
            <a:spLocks noGrp="1"/>
          </p:cNvSpPr>
          <p:nvPr>
            <p:ph type="dt" sz="half" idx="10"/>
          </p:nvPr>
        </p:nvSpPr>
        <p:spPr/>
        <p:txBody>
          <a:bodyPr/>
          <a:lstStyle/>
          <a:p>
            <a:fld id="{5C1F35CE-E34D-4BB1-8C20-3C9A7CAE5B65}" type="datetimeFigureOut">
              <a:rPr lang="en-IN" smtClean="0"/>
              <a:t>19-09-2025</a:t>
            </a:fld>
            <a:endParaRPr lang="en-IN"/>
          </a:p>
        </p:txBody>
      </p:sp>
      <p:sp>
        <p:nvSpPr>
          <p:cNvPr id="5" name="Footer Placeholder 4">
            <a:extLst>
              <a:ext uri="{FF2B5EF4-FFF2-40B4-BE49-F238E27FC236}">
                <a16:creationId xmlns:a16="http://schemas.microsoft.com/office/drawing/2014/main" id="{998D6E12-F5AE-872E-1411-D980387E514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05E21F9-502B-1493-E324-3765563DA5D8}"/>
              </a:ext>
            </a:extLst>
          </p:cNvPr>
          <p:cNvSpPr>
            <a:spLocks noGrp="1"/>
          </p:cNvSpPr>
          <p:nvPr>
            <p:ph type="sldNum" sz="quarter" idx="12"/>
          </p:nvPr>
        </p:nvSpPr>
        <p:spPr/>
        <p:txBody>
          <a:bodyPr/>
          <a:lstStyle/>
          <a:p>
            <a:fld id="{9FA7A5C1-D392-41F1-B7C5-40B4FAFA2ABF}" type="slidenum">
              <a:rPr lang="en-IN" smtClean="0"/>
              <a:t>‹#›</a:t>
            </a:fld>
            <a:endParaRPr lang="en-IN"/>
          </a:p>
        </p:txBody>
      </p:sp>
    </p:spTree>
    <p:extLst>
      <p:ext uri="{BB962C8B-B14F-4D97-AF65-F5344CB8AC3E}">
        <p14:creationId xmlns:p14="http://schemas.microsoft.com/office/powerpoint/2010/main" val="64051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B73C2-05EB-CB37-3277-504DAD450CB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EC1DA71-451A-D19E-8196-B6BE5AEB42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BB2CD45-3385-B756-EDA2-15799E9C1B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88A9FFE-09DD-7D1B-2E44-AC94DD941B0F}"/>
              </a:ext>
            </a:extLst>
          </p:cNvPr>
          <p:cNvSpPr>
            <a:spLocks noGrp="1"/>
          </p:cNvSpPr>
          <p:nvPr>
            <p:ph type="dt" sz="half" idx="10"/>
          </p:nvPr>
        </p:nvSpPr>
        <p:spPr/>
        <p:txBody>
          <a:bodyPr/>
          <a:lstStyle/>
          <a:p>
            <a:fld id="{5C1F35CE-E34D-4BB1-8C20-3C9A7CAE5B65}" type="datetimeFigureOut">
              <a:rPr lang="en-IN" smtClean="0"/>
              <a:t>19-09-2025</a:t>
            </a:fld>
            <a:endParaRPr lang="en-IN"/>
          </a:p>
        </p:txBody>
      </p:sp>
      <p:sp>
        <p:nvSpPr>
          <p:cNvPr id="6" name="Footer Placeholder 5">
            <a:extLst>
              <a:ext uri="{FF2B5EF4-FFF2-40B4-BE49-F238E27FC236}">
                <a16:creationId xmlns:a16="http://schemas.microsoft.com/office/drawing/2014/main" id="{E403A999-EC2B-08C9-5AB0-47DE77361C1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427C062-0FBF-FFC8-7E96-CFC2617AE174}"/>
              </a:ext>
            </a:extLst>
          </p:cNvPr>
          <p:cNvSpPr>
            <a:spLocks noGrp="1"/>
          </p:cNvSpPr>
          <p:nvPr>
            <p:ph type="sldNum" sz="quarter" idx="12"/>
          </p:nvPr>
        </p:nvSpPr>
        <p:spPr/>
        <p:txBody>
          <a:bodyPr/>
          <a:lstStyle/>
          <a:p>
            <a:fld id="{9FA7A5C1-D392-41F1-B7C5-40B4FAFA2ABF}" type="slidenum">
              <a:rPr lang="en-IN" smtClean="0"/>
              <a:t>‹#›</a:t>
            </a:fld>
            <a:endParaRPr lang="en-IN"/>
          </a:p>
        </p:txBody>
      </p:sp>
    </p:spTree>
    <p:extLst>
      <p:ext uri="{BB962C8B-B14F-4D97-AF65-F5344CB8AC3E}">
        <p14:creationId xmlns:p14="http://schemas.microsoft.com/office/powerpoint/2010/main" val="425691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37372-9099-C591-208B-3A82C81F813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7FE4870-835E-2AD9-3F74-3DD6956789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341050-C0ED-4648-A2D2-24A3373CEA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6468F9D-EC08-CEED-5248-4A82D12BF3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ACD28C-2542-A0BB-51EC-B68350CC73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63CF008-CC04-50E9-07A4-91DD075C8756}"/>
              </a:ext>
            </a:extLst>
          </p:cNvPr>
          <p:cNvSpPr>
            <a:spLocks noGrp="1"/>
          </p:cNvSpPr>
          <p:nvPr>
            <p:ph type="dt" sz="half" idx="10"/>
          </p:nvPr>
        </p:nvSpPr>
        <p:spPr/>
        <p:txBody>
          <a:bodyPr/>
          <a:lstStyle/>
          <a:p>
            <a:fld id="{5C1F35CE-E34D-4BB1-8C20-3C9A7CAE5B65}" type="datetimeFigureOut">
              <a:rPr lang="en-IN" smtClean="0"/>
              <a:t>19-09-2025</a:t>
            </a:fld>
            <a:endParaRPr lang="en-IN"/>
          </a:p>
        </p:txBody>
      </p:sp>
      <p:sp>
        <p:nvSpPr>
          <p:cNvPr id="8" name="Footer Placeholder 7">
            <a:extLst>
              <a:ext uri="{FF2B5EF4-FFF2-40B4-BE49-F238E27FC236}">
                <a16:creationId xmlns:a16="http://schemas.microsoft.com/office/drawing/2014/main" id="{4FF6C620-0D45-781F-5075-D62D4885854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9A9A3A4-38A2-14EC-EAB1-5D6C9E1FF210}"/>
              </a:ext>
            </a:extLst>
          </p:cNvPr>
          <p:cNvSpPr>
            <a:spLocks noGrp="1"/>
          </p:cNvSpPr>
          <p:nvPr>
            <p:ph type="sldNum" sz="quarter" idx="12"/>
          </p:nvPr>
        </p:nvSpPr>
        <p:spPr/>
        <p:txBody>
          <a:bodyPr/>
          <a:lstStyle/>
          <a:p>
            <a:fld id="{9FA7A5C1-D392-41F1-B7C5-40B4FAFA2ABF}" type="slidenum">
              <a:rPr lang="en-IN" smtClean="0"/>
              <a:t>‹#›</a:t>
            </a:fld>
            <a:endParaRPr lang="en-IN"/>
          </a:p>
        </p:txBody>
      </p:sp>
    </p:spTree>
    <p:extLst>
      <p:ext uri="{BB962C8B-B14F-4D97-AF65-F5344CB8AC3E}">
        <p14:creationId xmlns:p14="http://schemas.microsoft.com/office/powerpoint/2010/main" val="67344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E30FC-A605-56C0-CCAD-607BE4BCAB8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AB9FE3D-5DA7-9882-3678-1F311200B630}"/>
              </a:ext>
            </a:extLst>
          </p:cNvPr>
          <p:cNvSpPr>
            <a:spLocks noGrp="1"/>
          </p:cNvSpPr>
          <p:nvPr>
            <p:ph type="dt" sz="half" idx="10"/>
          </p:nvPr>
        </p:nvSpPr>
        <p:spPr/>
        <p:txBody>
          <a:bodyPr/>
          <a:lstStyle/>
          <a:p>
            <a:fld id="{5C1F35CE-E34D-4BB1-8C20-3C9A7CAE5B65}" type="datetimeFigureOut">
              <a:rPr lang="en-IN" smtClean="0"/>
              <a:t>19-09-2025</a:t>
            </a:fld>
            <a:endParaRPr lang="en-IN"/>
          </a:p>
        </p:txBody>
      </p:sp>
      <p:sp>
        <p:nvSpPr>
          <p:cNvPr id="4" name="Footer Placeholder 3">
            <a:extLst>
              <a:ext uri="{FF2B5EF4-FFF2-40B4-BE49-F238E27FC236}">
                <a16:creationId xmlns:a16="http://schemas.microsoft.com/office/drawing/2014/main" id="{ACEE7106-814A-0D61-3C6A-28FABEB9C58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78ED373-5B25-20CB-2D88-B77BFC0B95AE}"/>
              </a:ext>
            </a:extLst>
          </p:cNvPr>
          <p:cNvSpPr>
            <a:spLocks noGrp="1"/>
          </p:cNvSpPr>
          <p:nvPr>
            <p:ph type="sldNum" sz="quarter" idx="12"/>
          </p:nvPr>
        </p:nvSpPr>
        <p:spPr/>
        <p:txBody>
          <a:bodyPr/>
          <a:lstStyle/>
          <a:p>
            <a:fld id="{9FA7A5C1-D392-41F1-B7C5-40B4FAFA2ABF}" type="slidenum">
              <a:rPr lang="en-IN" smtClean="0"/>
              <a:t>‹#›</a:t>
            </a:fld>
            <a:endParaRPr lang="en-IN"/>
          </a:p>
        </p:txBody>
      </p:sp>
    </p:spTree>
    <p:extLst>
      <p:ext uri="{BB962C8B-B14F-4D97-AF65-F5344CB8AC3E}">
        <p14:creationId xmlns:p14="http://schemas.microsoft.com/office/powerpoint/2010/main" val="47813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BF0A40-1000-48CF-582E-D065009D2F94}"/>
              </a:ext>
            </a:extLst>
          </p:cNvPr>
          <p:cNvSpPr>
            <a:spLocks noGrp="1"/>
          </p:cNvSpPr>
          <p:nvPr>
            <p:ph type="dt" sz="half" idx="10"/>
          </p:nvPr>
        </p:nvSpPr>
        <p:spPr/>
        <p:txBody>
          <a:bodyPr/>
          <a:lstStyle/>
          <a:p>
            <a:fld id="{5C1F35CE-E34D-4BB1-8C20-3C9A7CAE5B65}" type="datetimeFigureOut">
              <a:rPr lang="en-IN" smtClean="0"/>
              <a:t>19-09-2025</a:t>
            </a:fld>
            <a:endParaRPr lang="en-IN"/>
          </a:p>
        </p:txBody>
      </p:sp>
      <p:sp>
        <p:nvSpPr>
          <p:cNvPr id="3" name="Footer Placeholder 2">
            <a:extLst>
              <a:ext uri="{FF2B5EF4-FFF2-40B4-BE49-F238E27FC236}">
                <a16:creationId xmlns:a16="http://schemas.microsoft.com/office/drawing/2014/main" id="{7BE438D8-8F29-DD99-F2F6-1C07D5183E6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F42EC64-0347-AF88-0766-3B38DCA096C6}"/>
              </a:ext>
            </a:extLst>
          </p:cNvPr>
          <p:cNvSpPr>
            <a:spLocks noGrp="1"/>
          </p:cNvSpPr>
          <p:nvPr>
            <p:ph type="sldNum" sz="quarter" idx="12"/>
          </p:nvPr>
        </p:nvSpPr>
        <p:spPr/>
        <p:txBody>
          <a:bodyPr/>
          <a:lstStyle/>
          <a:p>
            <a:fld id="{9FA7A5C1-D392-41F1-B7C5-40B4FAFA2ABF}" type="slidenum">
              <a:rPr lang="en-IN" smtClean="0"/>
              <a:t>‹#›</a:t>
            </a:fld>
            <a:endParaRPr lang="en-IN"/>
          </a:p>
        </p:txBody>
      </p:sp>
    </p:spTree>
    <p:extLst>
      <p:ext uri="{BB962C8B-B14F-4D97-AF65-F5344CB8AC3E}">
        <p14:creationId xmlns:p14="http://schemas.microsoft.com/office/powerpoint/2010/main" val="3554655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B389-01A6-4C1B-0064-BFB88D71B8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DB79076-05F0-BD44-DA18-5AEF5CC1E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E52E8C0-779C-6D83-96B8-267BA3515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0AF899-C3A4-C1B6-6BF8-F87E19E036DD}"/>
              </a:ext>
            </a:extLst>
          </p:cNvPr>
          <p:cNvSpPr>
            <a:spLocks noGrp="1"/>
          </p:cNvSpPr>
          <p:nvPr>
            <p:ph type="dt" sz="half" idx="10"/>
          </p:nvPr>
        </p:nvSpPr>
        <p:spPr/>
        <p:txBody>
          <a:bodyPr/>
          <a:lstStyle/>
          <a:p>
            <a:fld id="{5C1F35CE-E34D-4BB1-8C20-3C9A7CAE5B65}" type="datetimeFigureOut">
              <a:rPr lang="en-IN" smtClean="0"/>
              <a:t>19-09-2025</a:t>
            </a:fld>
            <a:endParaRPr lang="en-IN"/>
          </a:p>
        </p:txBody>
      </p:sp>
      <p:sp>
        <p:nvSpPr>
          <p:cNvPr id="6" name="Footer Placeholder 5">
            <a:extLst>
              <a:ext uri="{FF2B5EF4-FFF2-40B4-BE49-F238E27FC236}">
                <a16:creationId xmlns:a16="http://schemas.microsoft.com/office/drawing/2014/main" id="{C2D00CFC-8CA3-D134-271B-CE5C2138A97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4FCB754-7588-1D0D-B91F-CFEC65C7F05A}"/>
              </a:ext>
            </a:extLst>
          </p:cNvPr>
          <p:cNvSpPr>
            <a:spLocks noGrp="1"/>
          </p:cNvSpPr>
          <p:nvPr>
            <p:ph type="sldNum" sz="quarter" idx="12"/>
          </p:nvPr>
        </p:nvSpPr>
        <p:spPr/>
        <p:txBody>
          <a:bodyPr/>
          <a:lstStyle/>
          <a:p>
            <a:fld id="{9FA7A5C1-D392-41F1-B7C5-40B4FAFA2ABF}" type="slidenum">
              <a:rPr lang="en-IN" smtClean="0"/>
              <a:t>‹#›</a:t>
            </a:fld>
            <a:endParaRPr lang="en-IN"/>
          </a:p>
        </p:txBody>
      </p:sp>
    </p:spTree>
    <p:extLst>
      <p:ext uri="{BB962C8B-B14F-4D97-AF65-F5344CB8AC3E}">
        <p14:creationId xmlns:p14="http://schemas.microsoft.com/office/powerpoint/2010/main" val="412093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98E05-185E-C82D-3262-1F6F368ECA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E9A602A-F7C4-28CA-C3A5-039033E6D2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E889E00-8DA4-2980-03D5-747ED80E8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F018-B647-BC91-8E6A-653F92778565}"/>
              </a:ext>
            </a:extLst>
          </p:cNvPr>
          <p:cNvSpPr>
            <a:spLocks noGrp="1"/>
          </p:cNvSpPr>
          <p:nvPr>
            <p:ph type="dt" sz="half" idx="10"/>
          </p:nvPr>
        </p:nvSpPr>
        <p:spPr/>
        <p:txBody>
          <a:bodyPr/>
          <a:lstStyle/>
          <a:p>
            <a:fld id="{5C1F35CE-E34D-4BB1-8C20-3C9A7CAE5B65}" type="datetimeFigureOut">
              <a:rPr lang="en-IN" smtClean="0"/>
              <a:t>19-09-2025</a:t>
            </a:fld>
            <a:endParaRPr lang="en-IN"/>
          </a:p>
        </p:txBody>
      </p:sp>
      <p:sp>
        <p:nvSpPr>
          <p:cNvPr id="6" name="Footer Placeholder 5">
            <a:extLst>
              <a:ext uri="{FF2B5EF4-FFF2-40B4-BE49-F238E27FC236}">
                <a16:creationId xmlns:a16="http://schemas.microsoft.com/office/drawing/2014/main" id="{B387C67D-F56B-636E-3214-1D3114B9AC7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AE680FC-19DD-6F60-A78C-3184CD774C4A}"/>
              </a:ext>
            </a:extLst>
          </p:cNvPr>
          <p:cNvSpPr>
            <a:spLocks noGrp="1"/>
          </p:cNvSpPr>
          <p:nvPr>
            <p:ph type="sldNum" sz="quarter" idx="12"/>
          </p:nvPr>
        </p:nvSpPr>
        <p:spPr/>
        <p:txBody>
          <a:bodyPr/>
          <a:lstStyle/>
          <a:p>
            <a:fld id="{9FA7A5C1-D392-41F1-B7C5-40B4FAFA2ABF}" type="slidenum">
              <a:rPr lang="en-IN" smtClean="0"/>
              <a:t>‹#›</a:t>
            </a:fld>
            <a:endParaRPr lang="en-IN"/>
          </a:p>
        </p:txBody>
      </p:sp>
    </p:spTree>
    <p:extLst>
      <p:ext uri="{BB962C8B-B14F-4D97-AF65-F5344CB8AC3E}">
        <p14:creationId xmlns:p14="http://schemas.microsoft.com/office/powerpoint/2010/main" val="232591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CE1FA3-8A56-33DD-794B-4454E647BF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95FB881-1447-30B3-481B-CC19F138B8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4CA1F8C-FCBF-7572-3214-F2F68DF265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F35CE-E34D-4BB1-8C20-3C9A7CAE5B65}" type="datetimeFigureOut">
              <a:rPr lang="en-IN" smtClean="0"/>
              <a:t>19-09-2025</a:t>
            </a:fld>
            <a:endParaRPr lang="en-IN"/>
          </a:p>
        </p:txBody>
      </p:sp>
      <p:sp>
        <p:nvSpPr>
          <p:cNvPr id="5" name="Footer Placeholder 4">
            <a:extLst>
              <a:ext uri="{FF2B5EF4-FFF2-40B4-BE49-F238E27FC236}">
                <a16:creationId xmlns:a16="http://schemas.microsoft.com/office/drawing/2014/main" id="{AB3A428F-9F5A-5B6F-A26A-C162B188D1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058846F-68A7-17B2-23CF-5BD3D9CA36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7A5C1-D392-41F1-B7C5-40B4FAFA2ABF}" type="slidenum">
              <a:rPr lang="en-IN" smtClean="0"/>
              <a:t>‹#›</a:t>
            </a:fld>
            <a:endParaRPr lang="en-IN"/>
          </a:p>
        </p:txBody>
      </p:sp>
    </p:spTree>
    <p:extLst>
      <p:ext uri="{BB962C8B-B14F-4D97-AF65-F5344CB8AC3E}">
        <p14:creationId xmlns:p14="http://schemas.microsoft.com/office/powerpoint/2010/main" val="871225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tc39.es/ecma262/#sec-tostring" TargetMode="External"/><Relationship Id="rId2" Type="http://schemas.openxmlformats.org/officeDocument/2006/relationships/hyperlink" Target="https://en.wikipedia.org/wiki/Radix" TargetMode="External"/><Relationship Id="rId1" Type="http://schemas.openxmlformats.org/officeDocument/2006/relationships/slideLayout" Target="../slideLayouts/slideLayout2.xml"/><Relationship Id="rId4" Type="http://schemas.openxmlformats.org/officeDocument/2006/relationships/hyperlink" Target="https://developer.mozilla.org/en-US/docs/Glossary/Whitespace"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AF2DA-E952-C729-583B-123727097046}"/>
              </a:ext>
            </a:extLst>
          </p:cNvPr>
          <p:cNvSpPr>
            <a:spLocks noGrp="1"/>
          </p:cNvSpPr>
          <p:nvPr>
            <p:ph type="ctrTitle"/>
          </p:nvPr>
        </p:nvSpPr>
        <p:spPr/>
        <p:txBody>
          <a:bodyPr/>
          <a:lstStyle/>
          <a:p>
            <a:r>
              <a:rPr lang="en-IN"/>
              <a:t>Unit-1</a:t>
            </a:r>
          </a:p>
        </p:txBody>
      </p:sp>
      <p:sp>
        <p:nvSpPr>
          <p:cNvPr id="3" name="Subtitle 2">
            <a:extLst>
              <a:ext uri="{FF2B5EF4-FFF2-40B4-BE49-F238E27FC236}">
                <a16:creationId xmlns:a16="http://schemas.microsoft.com/office/drawing/2014/main" id="{2599CCC4-C583-CF46-6FB7-A3FDCE67C7F1}"/>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80350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6021D4-59C1-E196-C207-50C64AFD33C9}"/>
              </a:ext>
            </a:extLst>
          </p:cNvPr>
          <p:cNvSpPr txBox="1"/>
          <p:nvPr/>
        </p:nvSpPr>
        <p:spPr>
          <a:xfrm>
            <a:off x="365760" y="138893"/>
            <a:ext cx="11826240" cy="6740307"/>
          </a:xfrm>
          <a:prstGeom prst="rect">
            <a:avLst/>
          </a:prstGeom>
          <a:noFill/>
        </p:spPr>
        <p:txBody>
          <a:bodyPr wrap="square">
            <a:spAutoFit/>
          </a:bodyPr>
          <a:lstStyle/>
          <a:p>
            <a:pPr algn="l"/>
            <a:r>
              <a:rPr lang="en-US" sz="2400" b="0" i="0" dirty="0">
                <a:solidFill>
                  <a:srgbClr val="FF0000"/>
                </a:solidFill>
                <a:effectLst/>
                <a:latin typeface="ff3"/>
              </a:rPr>
              <a:t>3.Express </a:t>
            </a:r>
          </a:p>
          <a:p>
            <a:pPr marL="342900" indent="-342900" algn="l">
              <a:buFont typeface="Arial" panose="020B0604020202020204" pitchFamily="34" charset="0"/>
              <a:buChar char="•"/>
            </a:pPr>
            <a:r>
              <a:rPr lang="en-US" sz="2400" b="0" i="0" dirty="0">
                <a:effectLst/>
                <a:latin typeface="ff5"/>
              </a:rPr>
              <a:t> </a:t>
            </a:r>
            <a:r>
              <a:rPr lang="en-US" sz="2400" b="0" i="0" dirty="0">
                <a:effectLst/>
                <a:latin typeface="ff7"/>
              </a:rPr>
              <a:t>The Express module acts as the webserver in the Node.js-to-Angular stack. </a:t>
            </a:r>
            <a:endParaRPr lang="en-US" sz="2400" b="0" i="0" dirty="0">
              <a:effectLst/>
              <a:latin typeface="ff6"/>
            </a:endParaRPr>
          </a:p>
          <a:p>
            <a:pPr marL="342900" indent="-342900" algn="l">
              <a:buFont typeface="Arial" panose="020B0604020202020204" pitchFamily="34" charset="0"/>
              <a:buChar char="•"/>
            </a:pPr>
            <a:r>
              <a:rPr lang="en-US" sz="2400" b="0" i="0" dirty="0">
                <a:effectLst/>
                <a:latin typeface="ff7"/>
              </a:rPr>
              <a:t>The fact that it is running in Node.js makes it easy to configure, implement, and </a:t>
            </a:r>
            <a:endParaRPr lang="en-US" sz="2400" b="0" i="0" dirty="0">
              <a:effectLst/>
              <a:latin typeface="ff6"/>
            </a:endParaRPr>
          </a:p>
          <a:p>
            <a:pPr algn="l"/>
            <a:r>
              <a:rPr lang="en-US" sz="2400" b="0" i="0" dirty="0">
                <a:effectLst/>
                <a:latin typeface="ff7"/>
              </a:rPr>
              <a:t>control. </a:t>
            </a:r>
          </a:p>
          <a:p>
            <a:pPr marL="342900" indent="-342900" algn="l">
              <a:buFont typeface="Arial" panose="020B0604020202020204" pitchFamily="34" charset="0"/>
              <a:buChar char="•"/>
            </a:pPr>
            <a:r>
              <a:rPr lang="en-US" sz="2400" b="0" i="0" dirty="0">
                <a:effectLst/>
                <a:latin typeface="ff7"/>
              </a:rPr>
              <a:t>The Express module extends Node.js to provide several key components for handling </a:t>
            </a:r>
            <a:endParaRPr lang="en-US" sz="2400" b="0" i="0" dirty="0">
              <a:effectLst/>
              <a:latin typeface="ff6"/>
            </a:endParaRPr>
          </a:p>
          <a:p>
            <a:pPr algn="l"/>
            <a:r>
              <a:rPr lang="en-US" sz="2400" b="0" i="0" dirty="0">
                <a:effectLst/>
                <a:latin typeface="ff7"/>
              </a:rPr>
              <a:t>web requests. </a:t>
            </a:r>
          </a:p>
          <a:p>
            <a:pPr algn="l"/>
            <a:r>
              <a:rPr lang="en-US" sz="2400" b="0" i="0" dirty="0">
                <a:effectLst/>
                <a:latin typeface="ff4"/>
              </a:rPr>
              <a:t>The following are valuable features of Express: </a:t>
            </a:r>
          </a:p>
          <a:p>
            <a:pPr algn="l"/>
            <a:r>
              <a:rPr lang="en-US" sz="2400" b="0" i="0" dirty="0">
                <a:effectLst/>
                <a:latin typeface="ff7"/>
              </a:rPr>
              <a:t>1.</a:t>
            </a:r>
            <a:r>
              <a:rPr lang="en-US" sz="2400" b="0" i="0" dirty="0">
                <a:effectLst/>
                <a:latin typeface="ff5"/>
              </a:rPr>
              <a:t> </a:t>
            </a:r>
            <a:r>
              <a:rPr lang="en-US" sz="2400" b="0" i="0" dirty="0">
                <a:effectLst/>
                <a:latin typeface="ff4"/>
              </a:rPr>
              <a:t>Route management: </a:t>
            </a:r>
            <a:r>
              <a:rPr lang="en-US" sz="2400" b="0" i="0" dirty="0">
                <a:effectLst/>
                <a:latin typeface="ff7"/>
              </a:rPr>
              <a:t>Express makes it easy to define routes (URL endpoints) that tie </a:t>
            </a:r>
          </a:p>
          <a:p>
            <a:pPr algn="l"/>
            <a:r>
              <a:rPr lang="en-US" sz="2400" b="0" i="0" dirty="0">
                <a:effectLst/>
                <a:latin typeface="ff7"/>
              </a:rPr>
              <a:t>directly to Node.js script functionality on the server.</a:t>
            </a:r>
          </a:p>
          <a:p>
            <a:pPr algn="l"/>
            <a:r>
              <a:rPr lang="en-US" sz="2400" dirty="0">
                <a:solidFill>
                  <a:srgbClr val="000000"/>
                </a:solidFill>
                <a:latin typeface="ff7"/>
              </a:rPr>
              <a:t>2.</a:t>
            </a:r>
            <a:r>
              <a:rPr lang="en-US" sz="2400" b="0" i="0" dirty="0">
                <a:solidFill>
                  <a:srgbClr val="000000"/>
                </a:solidFill>
                <a:effectLst/>
                <a:latin typeface="ff4"/>
              </a:rPr>
              <a:t>Error handling: </a:t>
            </a:r>
            <a:r>
              <a:rPr lang="en-US" sz="2400" b="0" i="0" dirty="0">
                <a:solidFill>
                  <a:srgbClr val="000000"/>
                </a:solidFill>
                <a:effectLst/>
                <a:latin typeface="ff7"/>
              </a:rPr>
              <a:t>Express provides built-in error handling for documents not found and </a:t>
            </a:r>
          </a:p>
          <a:p>
            <a:pPr algn="l"/>
            <a:r>
              <a:rPr lang="en-US" sz="2400" b="0" i="0" dirty="0">
                <a:solidFill>
                  <a:srgbClr val="000000"/>
                </a:solidFill>
                <a:effectLst/>
                <a:latin typeface="ff7"/>
              </a:rPr>
              <a:t>other errors. </a:t>
            </a:r>
          </a:p>
          <a:p>
            <a:pPr algn="l"/>
            <a:r>
              <a:rPr lang="en-US" sz="2400" b="0" i="0" dirty="0">
                <a:solidFill>
                  <a:srgbClr val="000000"/>
                </a:solidFill>
                <a:effectLst/>
                <a:latin typeface="ff7"/>
              </a:rPr>
              <a:t>3.</a:t>
            </a:r>
            <a:r>
              <a:rPr lang="en-US" sz="2400" b="0" i="0" dirty="0">
                <a:solidFill>
                  <a:srgbClr val="000000"/>
                </a:solidFill>
                <a:effectLst/>
                <a:latin typeface="ff5"/>
              </a:rPr>
              <a:t> </a:t>
            </a:r>
            <a:r>
              <a:rPr lang="en-US" sz="2400" b="0" i="0" dirty="0">
                <a:solidFill>
                  <a:srgbClr val="000000"/>
                </a:solidFill>
                <a:effectLst/>
                <a:latin typeface="ff4"/>
              </a:rPr>
              <a:t>Easy integration: </a:t>
            </a:r>
            <a:r>
              <a:rPr lang="en-US" sz="2400" b="0" i="0" dirty="0">
                <a:solidFill>
                  <a:srgbClr val="000000"/>
                </a:solidFill>
                <a:effectLst/>
                <a:latin typeface="ff7"/>
              </a:rPr>
              <a:t>An Express server can easily be implemented behind an existing </a:t>
            </a:r>
          </a:p>
          <a:p>
            <a:pPr algn="l"/>
            <a:r>
              <a:rPr lang="en-US" sz="2400" b="0" i="0" dirty="0">
                <a:solidFill>
                  <a:srgbClr val="000000"/>
                </a:solidFill>
                <a:effectLst/>
                <a:latin typeface="ff7"/>
              </a:rPr>
              <a:t>reverse proxy system such as Nginx or Varnish. This allows it to be easily integrated </a:t>
            </a:r>
          </a:p>
          <a:p>
            <a:pPr algn="l"/>
            <a:r>
              <a:rPr lang="en-US" sz="2400" b="0" i="0" dirty="0">
                <a:solidFill>
                  <a:srgbClr val="000000"/>
                </a:solidFill>
                <a:effectLst/>
                <a:latin typeface="ff7"/>
              </a:rPr>
              <a:t>into your existing secured system. </a:t>
            </a:r>
          </a:p>
          <a:p>
            <a:pPr algn="l"/>
            <a:r>
              <a:rPr lang="en-US" sz="2400" b="0" i="0" dirty="0">
                <a:solidFill>
                  <a:srgbClr val="000000"/>
                </a:solidFill>
                <a:effectLst/>
                <a:latin typeface="ff7"/>
              </a:rPr>
              <a:t>4.</a:t>
            </a:r>
            <a:r>
              <a:rPr lang="en-US" sz="2400" b="0" i="0" dirty="0">
                <a:solidFill>
                  <a:srgbClr val="000000"/>
                </a:solidFill>
                <a:effectLst/>
                <a:latin typeface="ff5"/>
              </a:rPr>
              <a:t> </a:t>
            </a:r>
            <a:r>
              <a:rPr lang="en-US" sz="2400" b="0" i="0" dirty="0">
                <a:solidFill>
                  <a:srgbClr val="000000"/>
                </a:solidFill>
                <a:effectLst/>
                <a:latin typeface="ff4"/>
              </a:rPr>
              <a:t>Cookies: </a:t>
            </a:r>
            <a:r>
              <a:rPr lang="en-US" sz="2400" b="0" i="0" dirty="0">
                <a:solidFill>
                  <a:srgbClr val="000000"/>
                </a:solidFill>
                <a:effectLst/>
                <a:latin typeface="ff7"/>
              </a:rPr>
              <a:t>Express provides easy cookie management. </a:t>
            </a:r>
          </a:p>
          <a:p>
            <a:pPr algn="l"/>
            <a:r>
              <a:rPr lang="en-US" sz="2400" b="0" i="0" dirty="0">
                <a:solidFill>
                  <a:srgbClr val="000000"/>
                </a:solidFill>
                <a:effectLst/>
                <a:latin typeface="ff7"/>
              </a:rPr>
              <a:t>5.</a:t>
            </a:r>
            <a:r>
              <a:rPr lang="en-US" sz="2400" b="0" i="0" dirty="0">
                <a:solidFill>
                  <a:srgbClr val="000000"/>
                </a:solidFill>
                <a:effectLst/>
                <a:latin typeface="ff5"/>
              </a:rPr>
              <a:t> </a:t>
            </a:r>
            <a:r>
              <a:rPr lang="en-US" sz="2400" b="0" i="0" dirty="0">
                <a:solidFill>
                  <a:srgbClr val="000000"/>
                </a:solidFill>
                <a:effectLst/>
                <a:latin typeface="ff4"/>
              </a:rPr>
              <a:t>Session and cache management: </a:t>
            </a:r>
            <a:r>
              <a:rPr lang="en-US" sz="2400" b="0" i="0" dirty="0">
                <a:solidFill>
                  <a:srgbClr val="000000"/>
                </a:solidFill>
                <a:effectLst/>
                <a:latin typeface="ff7"/>
              </a:rPr>
              <a:t>Express also enables session management and cache </a:t>
            </a:r>
          </a:p>
          <a:p>
            <a:pPr algn="l"/>
            <a:r>
              <a:rPr lang="en-US" sz="2400" b="0" i="0" dirty="0">
                <a:solidFill>
                  <a:srgbClr val="000000"/>
                </a:solidFill>
                <a:effectLst/>
                <a:latin typeface="ff7"/>
              </a:rPr>
              <a:t>management.</a:t>
            </a:r>
          </a:p>
          <a:p>
            <a:pPr algn="l"/>
            <a:endParaRPr lang="en-US" sz="2400" b="0" i="0" dirty="0">
              <a:effectLst/>
              <a:latin typeface="ff7"/>
            </a:endParaRPr>
          </a:p>
        </p:txBody>
      </p:sp>
    </p:spTree>
    <p:extLst>
      <p:ext uri="{BB962C8B-B14F-4D97-AF65-F5344CB8AC3E}">
        <p14:creationId xmlns:p14="http://schemas.microsoft.com/office/powerpoint/2010/main" val="1287558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9CCA14-C8BB-08F0-9205-A4D371D66686}"/>
              </a:ext>
            </a:extLst>
          </p:cNvPr>
          <p:cNvSpPr txBox="1"/>
          <p:nvPr/>
        </p:nvSpPr>
        <p:spPr>
          <a:xfrm>
            <a:off x="191589" y="1723017"/>
            <a:ext cx="11547565" cy="3046988"/>
          </a:xfrm>
          <a:prstGeom prst="rect">
            <a:avLst/>
          </a:prstGeom>
          <a:noFill/>
        </p:spPr>
        <p:txBody>
          <a:bodyPr wrap="square">
            <a:spAutoFit/>
          </a:bodyPr>
          <a:lstStyle/>
          <a:p>
            <a:pPr algn="l"/>
            <a:r>
              <a:rPr lang="en-US" sz="2400" b="0" i="0" dirty="0">
                <a:solidFill>
                  <a:srgbClr val="FF0000"/>
                </a:solidFill>
                <a:effectLst/>
                <a:latin typeface="ff3"/>
              </a:rPr>
              <a:t>4.Angular </a:t>
            </a:r>
          </a:p>
          <a:p>
            <a:pPr marL="342900" indent="-342900" algn="l">
              <a:buFont typeface="Arial" panose="020B0604020202020204" pitchFamily="34" charset="0"/>
              <a:buChar char="•"/>
            </a:pPr>
            <a:r>
              <a:rPr lang="en-US" sz="2400" b="0" i="0" dirty="0">
                <a:solidFill>
                  <a:srgbClr val="000000"/>
                </a:solidFill>
                <a:effectLst/>
                <a:latin typeface="ff7"/>
              </a:rPr>
              <a:t>Angular is a perfect client-side framework for most web applications because it </a:t>
            </a:r>
            <a:endParaRPr lang="en-US" sz="2400" b="0" i="0" dirty="0">
              <a:solidFill>
                <a:srgbClr val="000000"/>
              </a:solidFill>
              <a:effectLst/>
              <a:latin typeface="ff6"/>
            </a:endParaRPr>
          </a:p>
          <a:p>
            <a:pPr algn="l"/>
            <a:r>
              <a:rPr lang="en-US" sz="2400" b="0" i="0" dirty="0">
                <a:solidFill>
                  <a:srgbClr val="000000"/>
                </a:solidFill>
                <a:effectLst/>
                <a:latin typeface="ff7"/>
              </a:rPr>
              <a:t>provides a very clean and structured approach. With a clean, structured front end, </a:t>
            </a:r>
          </a:p>
          <a:p>
            <a:pPr marL="342900" indent="-342900" algn="l">
              <a:buFont typeface="Arial" panose="020B0604020202020204" pitchFamily="34" charset="0"/>
              <a:buChar char="•"/>
            </a:pPr>
            <a:r>
              <a:rPr lang="en-US" sz="2400" b="0" i="0" dirty="0">
                <a:solidFill>
                  <a:srgbClr val="000000"/>
                </a:solidFill>
                <a:effectLst/>
                <a:latin typeface="ff5"/>
              </a:rPr>
              <a:t> </a:t>
            </a:r>
            <a:r>
              <a:rPr lang="en-US" sz="2400" b="0" i="0" dirty="0">
                <a:solidFill>
                  <a:srgbClr val="000000"/>
                </a:solidFill>
                <a:effectLst/>
                <a:latin typeface="ff7"/>
              </a:rPr>
              <a:t>Angular is a client-side framework developed by Google. </a:t>
            </a:r>
            <a:endParaRPr lang="en-US" sz="2400" b="0" i="0" dirty="0">
              <a:solidFill>
                <a:srgbClr val="000000"/>
              </a:solidFill>
              <a:effectLst/>
              <a:latin typeface="ff6"/>
            </a:endParaRPr>
          </a:p>
          <a:p>
            <a:pPr marL="342900" indent="-342900" algn="l">
              <a:buFont typeface="Arial" panose="020B0604020202020204" pitchFamily="34" charset="0"/>
              <a:buChar char="•"/>
            </a:pPr>
            <a:r>
              <a:rPr lang="en-US" sz="2400" b="0" i="0" dirty="0">
                <a:solidFill>
                  <a:srgbClr val="000000"/>
                </a:solidFill>
                <a:effectLst/>
                <a:latin typeface="ff5"/>
              </a:rPr>
              <a:t> </a:t>
            </a:r>
            <a:r>
              <a:rPr lang="en-US" sz="2400" b="0" i="0" dirty="0">
                <a:solidFill>
                  <a:srgbClr val="000000"/>
                </a:solidFill>
                <a:effectLst/>
                <a:latin typeface="ff7"/>
              </a:rPr>
              <a:t>Angular provides all the functionality needed to handle user input in the browser, </a:t>
            </a:r>
            <a:endParaRPr lang="en-US" sz="2400" b="0" i="0" dirty="0">
              <a:solidFill>
                <a:srgbClr val="000000"/>
              </a:solidFill>
              <a:effectLst/>
              <a:latin typeface="ff6"/>
            </a:endParaRPr>
          </a:p>
          <a:p>
            <a:pPr algn="l"/>
            <a:r>
              <a:rPr lang="en-US" sz="2400" b="0" i="0" dirty="0">
                <a:solidFill>
                  <a:srgbClr val="000000"/>
                </a:solidFill>
                <a:effectLst/>
                <a:latin typeface="ff7"/>
              </a:rPr>
              <a:t>manipulate data on the client side, and control how elements are displayed in the </a:t>
            </a:r>
          </a:p>
          <a:p>
            <a:pPr algn="l"/>
            <a:r>
              <a:rPr lang="en-US" sz="2400" b="0" i="0" dirty="0">
                <a:solidFill>
                  <a:srgbClr val="000000"/>
                </a:solidFill>
                <a:effectLst/>
                <a:latin typeface="ff7"/>
              </a:rPr>
              <a:t>browser view. </a:t>
            </a:r>
          </a:p>
          <a:p>
            <a:pPr marL="342900" indent="-342900" algn="l">
              <a:buFont typeface="Arial" panose="020B0604020202020204" pitchFamily="34" charset="0"/>
              <a:buChar char="•"/>
            </a:pPr>
            <a:r>
              <a:rPr lang="en-US" sz="2400" b="0" i="0" dirty="0">
                <a:solidFill>
                  <a:srgbClr val="000000"/>
                </a:solidFill>
                <a:effectLst/>
                <a:latin typeface="ff5"/>
              </a:rPr>
              <a:t> </a:t>
            </a:r>
            <a:r>
              <a:rPr lang="en-US" sz="2400" b="0" i="0" dirty="0">
                <a:solidFill>
                  <a:srgbClr val="000000"/>
                </a:solidFill>
                <a:effectLst/>
                <a:latin typeface="ff7"/>
              </a:rPr>
              <a:t>It is written using TypeScript. </a:t>
            </a:r>
            <a:endParaRPr lang="en-US" sz="2400" b="0" i="0" dirty="0">
              <a:solidFill>
                <a:srgbClr val="000000"/>
              </a:solidFill>
              <a:effectLst/>
              <a:latin typeface="ff6"/>
            </a:endParaRPr>
          </a:p>
        </p:txBody>
      </p:sp>
    </p:spTree>
    <p:extLst>
      <p:ext uri="{BB962C8B-B14F-4D97-AF65-F5344CB8AC3E}">
        <p14:creationId xmlns:p14="http://schemas.microsoft.com/office/powerpoint/2010/main" val="2720836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4DAF4F-DB8C-78EC-FC54-10450D6F4303}"/>
              </a:ext>
            </a:extLst>
          </p:cNvPr>
          <p:cNvSpPr txBox="1"/>
          <p:nvPr/>
        </p:nvSpPr>
        <p:spPr>
          <a:xfrm>
            <a:off x="243840" y="338023"/>
            <a:ext cx="11173097" cy="5262979"/>
          </a:xfrm>
          <a:prstGeom prst="rect">
            <a:avLst/>
          </a:prstGeom>
          <a:noFill/>
        </p:spPr>
        <p:txBody>
          <a:bodyPr wrap="square">
            <a:spAutoFit/>
          </a:bodyPr>
          <a:lstStyle/>
          <a:p>
            <a:pPr algn="l"/>
            <a:r>
              <a:rPr lang="en-US" sz="2400" b="0" i="0" dirty="0">
                <a:solidFill>
                  <a:srgbClr val="000000"/>
                </a:solidFill>
                <a:effectLst/>
                <a:latin typeface="ff7"/>
              </a:rPr>
              <a:t>Here are some of the benefits of Angular: </a:t>
            </a:r>
          </a:p>
          <a:p>
            <a:pPr algn="l"/>
            <a:r>
              <a:rPr lang="en-US" sz="2400" b="0" i="0" dirty="0">
                <a:solidFill>
                  <a:srgbClr val="000000"/>
                </a:solidFill>
                <a:effectLst/>
                <a:latin typeface="ff7"/>
              </a:rPr>
              <a:t>1.</a:t>
            </a:r>
            <a:r>
              <a:rPr lang="en-US" sz="2400" b="0" i="0" dirty="0">
                <a:solidFill>
                  <a:srgbClr val="000000"/>
                </a:solidFill>
                <a:effectLst/>
                <a:latin typeface="ff5"/>
              </a:rPr>
              <a:t> </a:t>
            </a:r>
            <a:r>
              <a:rPr lang="en-US" sz="2400" b="0" i="0" dirty="0">
                <a:solidFill>
                  <a:srgbClr val="000000"/>
                </a:solidFill>
                <a:effectLst/>
                <a:latin typeface="ff4"/>
              </a:rPr>
              <a:t>Data binding: </a:t>
            </a:r>
            <a:r>
              <a:rPr lang="en-US" sz="2400" b="0" i="0" dirty="0">
                <a:solidFill>
                  <a:srgbClr val="000000"/>
                </a:solidFill>
                <a:effectLst/>
                <a:latin typeface="ff7"/>
              </a:rPr>
              <a:t>Angular has a clean method to bind data to HTML elements </a:t>
            </a:r>
          </a:p>
          <a:p>
            <a:pPr algn="l"/>
            <a:r>
              <a:rPr lang="en-US" sz="2400" b="0" i="0" dirty="0">
                <a:solidFill>
                  <a:srgbClr val="000000"/>
                </a:solidFill>
                <a:effectLst/>
                <a:latin typeface="ff7"/>
              </a:rPr>
              <a:t>using its powerful scope mechanism. </a:t>
            </a:r>
          </a:p>
          <a:p>
            <a:pPr algn="l"/>
            <a:r>
              <a:rPr lang="en-US" sz="2400" b="0" i="0" dirty="0">
                <a:solidFill>
                  <a:srgbClr val="000000"/>
                </a:solidFill>
                <a:effectLst/>
                <a:latin typeface="ff7"/>
              </a:rPr>
              <a:t>2.</a:t>
            </a:r>
            <a:r>
              <a:rPr lang="en-US" sz="2400" b="0" i="0" dirty="0">
                <a:solidFill>
                  <a:srgbClr val="000000"/>
                </a:solidFill>
                <a:effectLst/>
                <a:latin typeface="ff5"/>
              </a:rPr>
              <a:t> </a:t>
            </a:r>
            <a:r>
              <a:rPr lang="en-US" sz="2400" b="0" i="0" dirty="0">
                <a:solidFill>
                  <a:srgbClr val="000000"/>
                </a:solidFill>
                <a:effectLst/>
                <a:latin typeface="ff4"/>
              </a:rPr>
              <a:t>Extensibility: </a:t>
            </a:r>
            <a:r>
              <a:rPr lang="en-US" sz="2400" b="0" i="0" dirty="0">
                <a:solidFill>
                  <a:srgbClr val="000000"/>
                </a:solidFill>
                <a:effectLst/>
                <a:latin typeface="ff7"/>
              </a:rPr>
              <a:t>The Angular architecture allows you to easily extend almost </a:t>
            </a:r>
          </a:p>
          <a:p>
            <a:pPr algn="l"/>
            <a:r>
              <a:rPr lang="en-US" sz="2400" b="0" i="0" dirty="0">
                <a:solidFill>
                  <a:srgbClr val="000000"/>
                </a:solidFill>
                <a:effectLst/>
                <a:latin typeface="ff7"/>
              </a:rPr>
              <a:t>every aspect of the language to provide your own custom implementations. </a:t>
            </a:r>
          </a:p>
          <a:p>
            <a:pPr algn="l"/>
            <a:r>
              <a:rPr lang="en-US" sz="2400" b="0" i="0" dirty="0">
                <a:solidFill>
                  <a:srgbClr val="000000"/>
                </a:solidFill>
                <a:effectLst/>
                <a:latin typeface="ff7"/>
              </a:rPr>
              <a:t>3.</a:t>
            </a:r>
            <a:r>
              <a:rPr lang="en-US" sz="2400" b="0" i="0" dirty="0">
                <a:solidFill>
                  <a:srgbClr val="000000"/>
                </a:solidFill>
                <a:effectLst/>
                <a:latin typeface="ff5"/>
              </a:rPr>
              <a:t> </a:t>
            </a:r>
            <a:r>
              <a:rPr lang="en-US" sz="2400" b="0" i="0" dirty="0">
                <a:solidFill>
                  <a:srgbClr val="000000"/>
                </a:solidFill>
                <a:effectLst/>
                <a:latin typeface="ff4"/>
              </a:rPr>
              <a:t>Clean: </a:t>
            </a:r>
            <a:r>
              <a:rPr lang="en-US" sz="2400" b="0" i="0" dirty="0">
                <a:solidFill>
                  <a:srgbClr val="000000"/>
                </a:solidFill>
                <a:effectLst/>
                <a:latin typeface="ff7"/>
              </a:rPr>
              <a:t>Angular forces you to write clean, logical code. </a:t>
            </a:r>
          </a:p>
          <a:p>
            <a:pPr algn="l"/>
            <a:r>
              <a:rPr lang="en-US" sz="2400" b="0" i="0" dirty="0">
                <a:solidFill>
                  <a:srgbClr val="000000"/>
                </a:solidFill>
                <a:effectLst/>
                <a:latin typeface="ff7"/>
              </a:rPr>
              <a:t>4.</a:t>
            </a:r>
            <a:r>
              <a:rPr lang="en-US" sz="2400" b="0" i="0" dirty="0">
                <a:solidFill>
                  <a:srgbClr val="000000"/>
                </a:solidFill>
                <a:effectLst/>
                <a:latin typeface="ff5"/>
              </a:rPr>
              <a:t> </a:t>
            </a:r>
            <a:r>
              <a:rPr lang="en-US" sz="2400" b="0" i="0" dirty="0">
                <a:solidFill>
                  <a:srgbClr val="000000"/>
                </a:solidFill>
                <a:effectLst/>
                <a:latin typeface="ff4"/>
              </a:rPr>
              <a:t>Reusable code: </a:t>
            </a:r>
            <a:r>
              <a:rPr lang="en-US" sz="2400" b="0" i="0" dirty="0">
                <a:solidFill>
                  <a:srgbClr val="000000"/>
                </a:solidFill>
                <a:effectLst/>
                <a:latin typeface="ff7"/>
              </a:rPr>
              <a:t>The combination of extensibility and clean code makes it easy </a:t>
            </a:r>
          </a:p>
          <a:p>
            <a:pPr algn="l"/>
            <a:r>
              <a:rPr lang="en-US" sz="2400" b="0" i="0" dirty="0">
                <a:solidFill>
                  <a:srgbClr val="000000"/>
                </a:solidFill>
                <a:effectLst/>
                <a:latin typeface="ff7"/>
              </a:rPr>
              <a:t>to write reusable code in Angular. In fact, the language often forces you to do </a:t>
            </a:r>
          </a:p>
          <a:p>
            <a:pPr algn="l"/>
            <a:r>
              <a:rPr lang="en-US" sz="2400" b="0" i="0" dirty="0">
                <a:solidFill>
                  <a:srgbClr val="000000"/>
                </a:solidFill>
                <a:effectLst/>
                <a:latin typeface="ff7"/>
              </a:rPr>
              <a:t>so when creating custom services. </a:t>
            </a:r>
          </a:p>
          <a:p>
            <a:pPr algn="l"/>
            <a:r>
              <a:rPr lang="en-US" sz="2400" b="0" i="0" dirty="0">
                <a:solidFill>
                  <a:srgbClr val="000000"/>
                </a:solidFill>
                <a:effectLst/>
                <a:latin typeface="ff7"/>
              </a:rPr>
              <a:t>5.</a:t>
            </a:r>
            <a:r>
              <a:rPr lang="en-US" sz="2400" b="0" i="0" dirty="0">
                <a:solidFill>
                  <a:srgbClr val="000000"/>
                </a:solidFill>
                <a:effectLst/>
                <a:latin typeface="ff5"/>
              </a:rPr>
              <a:t> </a:t>
            </a:r>
            <a:r>
              <a:rPr lang="en-US" sz="2400" b="0" i="0" dirty="0">
                <a:solidFill>
                  <a:srgbClr val="000000"/>
                </a:solidFill>
                <a:effectLst/>
                <a:latin typeface="ff4"/>
              </a:rPr>
              <a:t>Support: </a:t>
            </a:r>
            <a:r>
              <a:rPr lang="en-US" sz="2400" b="0" i="0" dirty="0">
                <a:solidFill>
                  <a:srgbClr val="000000"/>
                </a:solidFill>
                <a:effectLst/>
                <a:latin typeface="ff7"/>
              </a:rPr>
              <a:t>Google is investing a lot into this project, which gives it an advantage </a:t>
            </a:r>
          </a:p>
          <a:p>
            <a:pPr algn="l"/>
            <a:r>
              <a:rPr lang="en-US" sz="2400" b="0" i="0" dirty="0">
                <a:solidFill>
                  <a:srgbClr val="000000"/>
                </a:solidFill>
                <a:effectLst/>
                <a:latin typeface="ff7"/>
              </a:rPr>
              <a:t>over other similar initiatives. </a:t>
            </a:r>
          </a:p>
          <a:p>
            <a:pPr algn="l"/>
            <a:r>
              <a:rPr lang="en-US" sz="2400" b="0" i="0" dirty="0">
                <a:solidFill>
                  <a:srgbClr val="000000"/>
                </a:solidFill>
                <a:effectLst/>
                <a:latin typeface="ff7"/>
              </a:rPr>
              <a:t>6.</a:t>
            </a:r>
            <a:r>
              <a:rPr lang="en-US" sz="2400" b="0" i="0" dirty="0">
                <a:solidFill>
                  <a:srgbClr val="000000"/>
                </a:solidFill>
                <a:effectLst/>
                <a:latin typeface="ff5"/>
              </a:rPr>
              <a:t> </a:t>
            </a:r>
            <a:r>
              <a:rPr lang="en-US" sz="2400" b="0" i="0" dirty="0">
                <a:solidFill>
                  <a:srgbClr val="000000"/>
                </a:solidFill>
                <a:effectLst/>
                <a:latin typeface="ff4"/>
              </a:rPr>
              <a:t>Compatibility: </a:t>
            </a:r>
            <a:r>
              <a:rPr lang="en-US" sz="2400" b="0" i="0" dirty="0">
                <a:solidFill>
                  <a:srgbClr val="000000"/>
                </a:solidFill>
                <a:effectLst/>
                <a:latin typeface="ff7"/>
              </a:rPr>
              <a:t>Angular is based on TypeScript, which makes it easier to begin </a:t>
            </a:r>
          </a:p>
          <a:p>
            <a:pPr algn="l"/>
            <a:r>
              <a:rPr lang="en-US" sz="2400" b="0" i="0" dirty="0">
                <a:solidFill>
                  <a:srgbClr val="000000"/>
                </a:solidFill>
                <a:effectLst/>
                <a:latin typeface="ff7"/>
              </a:rPr>
              <a:t>Integrating Angular into your environment and to reuse pieces of your existing </a:t>
            </a:r>
          </a:p>
          <a:p>
            <a:pPr algn="l"/>
            <a:r>
              <a:rPr lang="en-US" sz="2400" b="0" i="0" dirty="0">
                <a:solidFill>
                  <a:srgbClr val="000000"/>
                </a:solidFill>
                <a:effectLst/>
                <a:latin typeface="ff7"/>
              </a:rPr>
              <a:t>code within the structure of the Angular framework.</a:t>
            </a:r>
          </a:p>
        </p:txBody>
      </p:sp>
    </p:spTree>
    <p:extLst>
      <p:ext uri="{BB962C8B-B14F-4D97-AF65-F5344CB8AC3E}">
        <p14:creationId xmlns:p14="http://schemas.microsoft.com/office/powerpoint/2010/main" val="2636761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8348" y="1988840"/>
            <a:ext cx="7772400" cy="2376264"/>
          </a:xfrm>
        </p:spPr>
        <p:txBody>
          <a:bodyPr>
            <a:normAutofit fontScale="90000"/>
          </a:bodyPr>
          <a:lstStyle/>
          <a:p>
            <a:r>
              <a:rPr lang="en-IN" sz="8000" b="1">
                <a:latin typeface="Times New Roman" pitchFamily="18" charset="0"/>
                <a:cs typeface="Times New Roman" pitchFamily="18" charset="0"/>
              </a:rPr>
              <a:t>UNIT I</a:t>
            </a:r>
            <a:br>
              <a:rPr lang="en-IN" sz="8000" b="1" dirty="0">
                <a:latin typeface="Times New Roman" pitchFamily="18" charset="0"/>
                <a:cs typeface="Times New Roman" pitchFamily="18" charset="0"/>
              </a:rPr>
            </a:br>
            <a:r>
              <a:rPr lang="en-IN" sz="8000" dirty="0"/>
              <a:t>Introducing DHTML</a:t>
            </a:r>
            <a:endParaRPr lang="en-IN" sz="8000"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991600" cy="533400"/>
          </a:xfrm>
        </p:spPr>
        <p:txBody>
          <a:bodyPr>
            <a:normAutofit fontScale="90000"/>
          </a:bodyPr>
          <a:lstStyle/>
          <a:p>
            <a:r>
              <a:rPr lang="en-US" dirty="0">
                <a:solidFill>
                  <a:srgbClr val="FF0000"/>
                </a:solidFill>
              </a:rPr>
              <a:t>DHTML Introduction</a:t>
            </a:r>
          </a:p>
        </p:txBody>
      </p:sp>
      <p:sp>
        <p:nvSpPr>
          <p:cNvPr id="3" name="Content Placeholder 2"/>
          <p:cNvSpPr>
            <a:spLocks noGrp="1"/>
          </p:cNvSpPr>
          <p:nvPr>
            <p:ph idx="1"/>
          </p:nvPr>
        </p:nvSpPr>
        <p:spPr>
          <a:xfrm>
            <a:off x="1752600" y="990601"/>
            <a:ext cx="8915400" cy="5135563"/>
          </a:xfrm>
        </p:spPr>
        <p:txBody>
          <a:bodyPr>
            <a:normAutofit/>
          </a:bodyPr>
          <a:lstStyle/>
          <a:p>
            <a:r>
              <a:rPr lang="en-US" dirty="0"/>
              <a:t>DHTML explains different technologies that are required to make web pages dynamic and interactive.</a:t>
            </a:r>
          </a:p>
          <a:p>
            <a:r>
              <a:rPr lang="en-US" dirty="0"/>
              <a:t>It is the combination of HTML, CSS, DOM and JavaScript that helps to create animate on the document.</a:t>
            </a:r>
          </a:p>
          <a:p>
            <a:r>
              <a:rPr lang="en-US" dirty="0"/>
              <a:t> JavaScript is a scripting language that is used by DHTML to control, access and manipulate HTML elements.</a:t>
            </a:r>
          </a:p>
          <a:p>
            <a:r>
              <a:rPr lang="en-US" dirty="0"/>
              <a:t>DOM defines a standard set of objects for HTML and standard way to access and manipulate them.</a:t>
            </a:r>
          </a:p>
          <a:p>
            <a:r>
              <a:rPr lang="en-US" dirty="0"/>
              <a:t>CSS allows web developers to control the style and layout of web pages.</a:t>
            </a:r>
          </a:p>
        </p:txBody>
      </p:sp>
    </p:spTree>
    <p:extLst>
      <p:ext uri="{BB962C8B-B14F-4D97-AF65-F5344CB8AC3E}">
        <p14:creationId xmlns:p14="http://schemas.microsoft.com/office/powerpoint/2010/main" val="134053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520" y="1144192"/>
            <a:ext cx="8258204" cy="5697559"/>
          </a:xfrm>
        </p:spPr>
        <p:txBody>
          <a:bodyPr>
            <a:normAutofit/>
          </a:bodyPr>
          <a:lstStyle/>
          <a:p>
            <a:r>
              <a:rPr lang="en-IN" dirty="0">
                <a:latin typeface="Times New Roman" pitchFamily="18" charset="0"/>
                <a:cs typeface="Times New Roman" pitchFamily="18" charset="0"/>
              </a:rPr>
              <a:t>HTML- To define the </a:t>
            </a:r>
            <a:r>
              <a:rPr lang="en-IN" b="1" dirty="0">
                <a:latin typeface="Times New Roman" pitchFamily="18" charset="0"/>
                <a:cs typeface="Times New Roman" pitchFamily="18" charset="0"/>
              </a:rPr>
              <a:t>content</a:t>
            </a:r>
            <a:r>
              <a:rPr lang="en-IN" dirty="0">
                <a:latin typeface="Times New Roman" pitchFamily="18" charset="0"/>
                <a:cs typeface="Times New Roman" pitchFamily="18" charset="0"/>
              </a:rPr>
              <a:t> of web pages.</a:t>
            </a:r>
          </a:p>
          <a:p>
            <a:r>
              <a:rPr lang="en-IN" dirty="0">
                <a:latin typeface="Times New Roman" pitchFamily="18" charset="0"/>
                <a:cs typeface="Times New Roman" pitchFamily="18" charset="0"/>
              </a:rPr>
              <a:t>CSS- To specify the </a:t>
            </a:r>
            <a:r>
              <a:rPr lang="en-IN" b="1" dirty="0">
                <a:latin typeface="Times New Roman" pitchFamily="18" charset="0"/>
                <a:cs typeface="Times New Roman" pitchFamily="18" charset="0"/>
              </a:rPr>
              <a:t>layout</a:t>
            </a:r>
            <a:r>
              <a:rPr lang="en-IN" dirty="0">
                <a:latin typeface="Times New Roman" pitchFamily="18" charset="0"/>
                <a:cs typeface="Times New Roman" pitchFamily="18" charset="0"/>
              </a:rPr>
              <a:t> of web pages</a:t>
            </a:r>
          </a:p>
          <a:p>
            <a:r>
              <a:rPr lang="en-IN" dirty="0">
                <a:latin typeface="Times New Roman" pitchFamily="18" charset="0"/>
                <a:cs typeface="Times New Roman" pitchFamily="18" charset="0"/>
              </a:rPr>
              <a:t>JavaScript- To program the </a:t>
            </a:r>
            <a:r>
              <a:rPr lang="en-IN" b="1" dirty="0">
                <a:latin typeface="Times New Roman" pitchFamily="18" charset="0"/>
                <a:cs typeface="Times New Roman" pitchFamily="18" charset="0"/>
              </a:rPr>
              <a:t>behavior</a:t>
            </a:r>
            <a:r>
              <a:rPr lang="en-IN" dirty="0">
                <a:latin typeface="Times New Roman" pitchFamily="18" charset="0"/>
                <a:cs typeface="Times New Roman" pitchFamily="18" charset="0"/>
              </a:rPr>
              <a:t> of web pages.</a:t>
            </a:r>
          </a:p>
          <a:p>
            <a:r>
              <a:rPr lang="en-IN" dirty="0">
                <a:latin typeface="Times New Roman" pitchFamily="18" charset="0"/>
                <a:cs typeface="Times New Roman" pitchFamily="18" charset="0"/>
              </a:rPr>
              <a:t>Dynamic HTML(DHTML):</a:t>
            </a:r>
          </a:p>
          <a:p>
            <a:pPr>
              <a:buNone/>
            </a:pPr>
            <a:r>
              <a:rPr lang="en-IN" dirty="0">
                <a:latin typeface="Times New Roman" pitchFamily="18" charset="0"/>
                <a:cs typeface="Times New Roman" pitchFamily="18" charset="0"/>
              </a:rPr>
              <a:t>		</a:t>
            </a:r>
            <a:r>
              <a:rPr lang="en-IN" b="1" dirty="0">
                <a:latin typeface="Times New Roman" pitchFamily="18" charset="0"/>
                <a:cs typeface="Times New Roman" pitchFamily="18" charset="0"/>
              </a:rPr>
              <a:t>DHTML= HTML+ CSS+ JAVA SCRIPT</a:t>
            </a:r>
          </a:p>
          <a:p>
            <a:r>
              <a:rPr lang="en-IN" dirty="0">
                <a:latin typeface="Times New Roman" pitchFamily="18" charset="0"/>
                <a:cs typeface="Times New Roman" pitchFamily="18" charset="0"/>
              </a:rPr>
              <a:t>We can enhance the web page by adding more dynamism and interactivity.</a:t>
            </a:r>
          </a:p>
          <a:p>
            <a:r>
              <a:rPr lang="en-IN" dirty="0">
                <a:latin typeface="Times New Roman" pitchFamily="18" charset="0"/>
                <a:cs typeface="Times New Roman" pitchFamily="18" charset="0"/>
              </a:rPr>
              <a:t>JavaScript is an </a:t>
            </a:r>
            <a:r>
              <a:rPr lang="en-IN" b="1" dirty="0">
                <a:latin typeface="Times New Roman" pitchFamily="18" charset="0"/>
                <a:cs typeface="Times New Roman" pitchFamily="18" charset="0"/>
              </a:rPr>
              <a:t>interpreted, client side and object oriented scripting language</a:t>
            </a:r>
            <a:r>
              <a:rPr lang="en-IN" dirty="0">
                <a:latin typeface="Times New Roman" pitchFamily="18" charset="0"/>
                <a:cs typeface="Times New Roman" pitchFamily="18" charset="0"/>
              </a:rPr>
              <a:t>.</a:t>
            </a:r>
          </a:p>
        </p:txBody>
      </p:sp>
      <p:sp>
        <p:nvSpPr>
          <p:cNvPr id="4" name="Title 1"/>
          <p:cNvSpPr>
            <a:spLocks noGrp="1"/>
          </p:cNvSpPr>
          <p:nvPr>
            <p:ph type="title"/>
          </p:nvPr>
        </p:nvSpPr>
        <p:spPr>
          <a:xfrm>
            <a:off x="1676400" y="152400"/>
            <a:ext cx="8991600" cy="533400"/>
          </a:xfrm>
        </p:spPr>
        <p:txBody>
          <a:bodyPr>
            <a:normAutofit fontScale="90000"/>
          </a:bodyPr>
          <a:lstStyle/>
          <a:p>
            <a:r>
              <a:rPr lang="en-US" dirty="0">
                <a:solidFill>
                  <a:srgbClr val="FF0000"/>
                </a:solidFill>
              </a:rPr>
              <a:t>Continue..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544" y="928646"/>
            <a:ext cx="8258204" cy="5929354"/>
          </a:xfrm>
        </p:spPr>
        <p:txBody>
          <a:bodyPr>
            <a:noAutofit/>
          </a:bodyPr>
          <a:lstStyle/>
          <a:p>
            <a:r>
              <a:rPr lang="en-IN" dirty="0">
                <a:latin typeface="Times New Roman" pitchFamily="18" charset="0"/>
                <a:cs typeface="Times New Roman" pitchFamily="18" charset="0"/>
              </a:rPr>
              <a:t>We can embed java script into an html document by using</a:t>
            </a:r>
          </a:p>
          <a:p>
            <a:pPr>
              <a:buNone/>
            </a:pPr>
            <a:r>
              <a:rPr lang="en-IN" dirty="0">
                <a:latin typeface="Times New Roman" pitchFamily="18" charset="0"/>
                <a:cs typeface="Times New Roman" pitchFamily="18" charset="0"/>
              </a:rPr>
              <a:t>			</a:t>
            </a:r>
            <a:r>
              <a:rPr lang="en-IN" b="1" dirty="0">
                <a:latin typeface="Times New Roman" pitchFamily="18" charset="0"/>
                <a:cs typeface="Times New Roman" pitchFamily="18" charset="0"/>
              </a:rPr>
              <a:t>&lt;script&gt;...........&lt;/script&gt;</a:t>
            </a:r>
          </a:p>
          <a:p>
            <a:r>
              <a:rPr lang="en-IN" b="1" dirty="0">
                <a:latin typeface="Times New Roman" pitchFamily="18" charset="0"/>
                <a:cs typeface="Times New Roman" pitchFamily="18" charset="0"/>
              </a:rPr>
              <a:t>&lt;script&gt;</a:t>
            </a:r>
            <a:r>
              <a:rPr lang="en-IN" dirty="0">
                <a:latin typeface="Times New Roman" pitchFamily="18" charset="0"/>
                <a:cs typeface="Times New Roman" pitchFamily="18" charset="0"/>
              </a:rPr>
              <a:t> tags can be placed in either </a:t>
            </a:r>
            <a:r>
              <a:rPr lang="en-IN" b="1" dirty="0">
                <a:latin typeface="Times New Roman" pitchFamily="18" charset="0"/>
                <a:cs typeface="Times New Roman" pitchFamily="18" charset="0"/>
              </a:rPr>
              <a:t>body or in head</a:t>
            </a:r>
            <a:r>
              <a:rPr lang="en-IN" dirty="0">
                <a:latin typeface="Times New Roman" pitchFamily="18" charset="0"/>
                <a:cs typeface="Times New Roman" pitchFamily="18" charset="0"/>
              </a:rPr>
              <a:t>.</a:t>
            </a:r>
          </a:p>
          <a:p>
            <a:r>
              <a:rPr lang="en-IN" dirty="0">
                <a:latin typeface="Times New Roman" pitchFamily="18" charset="0"/>
                <a:cs typeface="Times New Roman" pitchFamily="18" charset="0"/>
              </a:rPr>
              <a:t>When you want the java script to run while the web page is </a:t>
            </a:r>
            <a:r>
              <a:rPr lang="en-IN" b="1" dirty="0">
                <a:latin typeface="Times New Roman" pitchFamily="18" charset="0"/>
                <a:cs typeface="Times New Roman" pitchFamily="18" charset="0"/>
              </a:rPr>
              <a:t>loading</a:t>
            </a:r>
            <a:r>
              <a:rPr lang="en-IN" dirty="0">
                <a:latin typeface="Times New Roman" pitchFamily="18" charset="0"/>
                <a:cs typeface="Times New Roman" pitchFamily="18" charset="0"/>
              </a:rPr>
              <a:t>, place the &lt;script&gt; tag in </a:t>
            </a:r>
            <a:r>
              <a:rPr lang="en-IN" b="1" dirty="0">
                <a:latin typeface="Times New Roman" pitchFamily="18" charset="0"/>
                <a:cs typeface="Times New Roman" pitchFamily="18" charset="0"/>
              </a:rPr>
              <a:t>body</a:t>
            </a:r>
            <a:r>
              <a:rPr lang="en-IN" dirty="0">
                <a:latin typeface="Times New Roman" pitchFamily="18" charset="0"/>
                <a:cs typeface="Times New Roman" pitchFamily="18" charset="0"/>
              </a:rPr>
              <a:t> part.</a:t>
            </a:r>
          </a:p>
          <a:p>
            <a:r>
              <a:rPr lang="en-IN" dirty="0">
                <a:latin typeface="Times New Roman" pitchFamily="18" charset="0"/>
                <a:cs typeface="Times New Roman" pitchFamily="18" charset="0"/>
              </a:rPr>
              <a:t>When you want the script to run only when the </a:t>
            </a:r>
            <a:r>
              <a:rPr lang="en-IN" b="1" dirty="0">
                <a:latin typeface="Times New Roman" pitchFamily="18" charset="0"/>
                <a:cs typeface="Times New Roman" pitchFamily="18" charset="0"/>
              </a:rPr>
              <a:t>user performs an action</a:t>
            </a:r>
            <a:r>
              <a:rPr lang="en-IN" dirty="0">
                <a:latin typeface="Times New Roman" pitchFamily="18" charset="0"/>
                <a:cs typeface="Times New Roman" pitchFamily="18" charset="0"/>
              </a:rPr>
              <a:t>, such as clicking a link, place the &lt;script&gt; tag in </a:t>
            </a:r>
            <a:r>
              <a:rPr lang="en-IN" b="1" dirty="0">
                <a:latin typeface="Times New Roman" pitchFamily="18" charset="0"/>
                <a:cs typeface="Times New Roman" pitchFamily="18" charset="0"/>
              </a:rPr>
              <a:t>head</a:t>
            </a:r>
            <a:r>
              <a:rPr lang="en-IN" dirty="0">
                <a:latin typeface="Times New Roman" pitchFamily="18" charset="0"/>
                <a:cs typeface="Times New Roman" pitchFamily="18" charset="0"/>
              </a:rPr>
              <a:t> part.</a:t>
            </a:r>
          </a:p>
        </p:txBody>
      </p:sp>
      <p:sp>
        <p:nvSpPr>
          <p:cNvPr id="4" name="Title 1"/>
          <p:cNvSpPr>
            <a:spLocks noGrp="1"/>
          </p:cNvSpPr>
          <p:nvPr>
            <p:ph type="title"/>
          </p:nvPr>
        </p:nvSpPr>
        <p:spPr>
          <a:xfrm>
            <a:off x="1676400" y="152400"/>
            <a:ext cx="8991600" cy="533400"/>
          </a:xfrm>
        </p:spPr>
        <p:txBody>
          <a:bodyPr>
            <a:normAutofit fontScale="90000"/>
          </a:bodyPr>
          <a:lstStyle/>
          <a:p>
            <a:r>
              <a:rPr lang="en-US" dirty="0">
                <a:solidFill>
                  <a:srgbClr val="FF0000"/>
                </a:solidFill>
              </a:rPr>
              <a:t>Continue..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15123"/>
            <a:ext cx="8229600" cy="707819"/>
          </a:xfrm>
        </p:spPr>
        <p:txBody>
          <a:bodyPr>
            <a:normAutofit/>
          </a:bodyPr>
          <a:lstStyle/>
          <a:p>
            <a:r>
              <a:rPr lang="en-IN" dirty="0">
                <a:solidFill>
                  <a:srgbClr val="FF0000"/>
                </a:solidFill>
              </a:rPr>
              <a:t>Client Side Scripting</a:t>
            </a:r>
          </a:p>
        </p:txBody>
      </p:sp>
      <p:sp>
        <p:nvSpPr>
          <p:cNvPr id="3" name="Content Placeholder 2"/>
          <p:cNvSpPr>
            <a:spLocks noGrp="1"/>
          </p:cNvSpPr>
          <p:nvPr>
            <p:ph idx="1"/>
          </p:nvPr>
        </p:nvSpPr>
        <p:spPr>
          <a:xfrm>
            <a:off x="1981200" y="1600200"/>
            <a:ext cx="8229600" cy="4925144"/>
          </a:xfrm>
        </p:spPr>
        <p:txBody>
          <a:bodyPr>
            <a:noAutofit/>
          </a:bodyPr>
          <a:lstStyle/>
          <a:p>
            <a:r>
              <a:rPr lang="en-IN" sz="4000" dirty="0">
                <a:latin typeface="Times New Roman" pitchFamily="18" charset="0"/>
                <a:cs typeface="Times New Roman" pitchFamily="18" charset="0"/>
              </a:rPr>
              <a:t>Java Script is a client side scripting.</a:t>
            </a:r>
          </a:p>
          <a:p>
            <a:r>
              <a:rPr lang="en-IN" sz="4000" dirty="0">
                <a:latin typeface="Times New Roman" pitchFamily="18" charset="0"/>
                <a:cs typeface="Times New Roman" pitchFamily="18" charset="0"/>
              </a:rPr>
              <a:t>The web browser executes the client side scripting that resides at the users computer.</a:t>
            </a:r>
          </a:p>
          <a:p>
            <a:r>
              <a:rPr lang="en-IN" sz="4000" dirty="0">
                <a:latin typeface="Times New Roman" pitchFamily="18" charset="0"/>
                <a:cs typeface="Times New Roman" pitchFamily="18" charset="0"/>
              </a:rPr>
              <a:t>The browser receives the page sent by the server and executes client side scripting.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3E83E8-8EF7-8476-2800-536D599B288B}"/>
              </a:ext>
            </a:extLst>
          </p:cNvPr>
          <p:cNvSpPr txBox="1"/>
          <p:nvPr/>
        </p:nvSpPr>
        <p:spPr>
          <a:xfrm>
            <a:off x="1991593" y="188640"/>
            <a:ext cx="7899169" cy="5940088"/>
          </a:xfrm>
          <a:prstGeom prst="rect">
            <a:avLst/>
          </a:prstGeom>
          <a:noFill/>
        </p:spPr>
        <p:txBody>
          <a:bodyPr wrap="square">
            <a:spAutoFit/>
          </a:bodyPr>
          <a:lstStyle/>
          <a:p>
            <a:pPr algn="l" fontAlgn="base"/>
            <a:r>
              <a:rPr lang="en-US" sz="2000" dirty="0">
                <a:solidFill>
                  <a:srgbClr val="333333"/>
                </a:solidFill>
                <a:latin typeface="inter-regular"/>
              </a:rPr>
              <a:t>A Script is a small program which is used with HTML to make web pages more attractive, dynamic and interactive, such as an alert popup window on mouse click. </a:t>
            </a:r>
          </a:p>
          <a:p>
            <a:pPr algn="l" fontAlgn="base"/>
            <a:r>
              <a:rPr lang="en-US" sz="2000" dirty="0">
                <a:solidFill>
                  <a:srgbClr val="333333"/>
                </a:solidFill>
                <a:latin typeface="inter-regular"/>
              </a:rPr>
              <a:t>Currently, the most popular scripting language is JavaScript used for websites.</a:t>
            </a:r>
            <a:endParaRPr lang="en-US" sz="2000" dirty="0">
              <a:solidFill>
                <a:srgbClr val="0A0A23"/>
              </a:solidFill>
              <a:latin typeface="Lato" panose="020F0502020204030203" pitchFamily="34" charset="0"/>
            </a:endParaRPr>
          </a:p>
          <a:p>
            <a:pPr algn="l" fontAlgn="base"/>
            <a:endParaRPr lang="en-US" sz="2000" dirty="0">
              <a:solidFill>
                <a:srgbClr val="0A0A23"/>
              </a:solidFill>
              <a:latin typeface="Lato" panose="020F0502020204030203" pitchFamily="34" charset="0"/>
            </a:endParaRPr>
          </a:p>
          <a:p>
            <a:pPr algn="l" fontAlgn="base"/>
            <a:r>
              <a:rPr lang="en-US" sz="2000" dirty="0">
                <a:solidFill>
                  <a:srgbClr val="0A0A23"/>
                </a:solidFill>
                <a:latin typeface="Lato" panose="020F0502020204030203" pitchFamily="34" charset="0"/>
              </a:rPr>
              <a:t>We mainly use JavaScript to create</a:t>
            </a:r>
          </a:p>
          <a:p>
            <a:pPr algn="l" fontAlgn="base">
              <a:buFont typeface="Arial" panose="020B0604020202020204" pitchFamily="34" charset="0"/>
              <a:buChar char="•"/>
            </a:pPr>
            <a:r>
              <a:rPr lang="en-US" sz="2000" dirty="0">
                <a:solidFill>
                  <a:srgbClr val="0A0A23"/>
                </a:solidFill>
                <a:latin typeface="inherit"/>
              </a:rPr>
              <a:t>websites</a:t>
            </a:r>
          </a:p>
          <a:p>
            <a:pPr algn="l" fontAlgn="base">
              <a:buFont typeface="Arial" panose="020B0604020202020204" pitchFamily="34" charset="0"/>
              <a:buChar char="•"/>
            </a:pPr>
            <a:r>
              <a:rPr lang="en-US" sz="2000" dirty="0">
                <a:solidFill>
                  <a:srgbClr val="0A0A23"/>
                </a:solidFill>
                <a:latin typeface="inherit"/>
              </a:rPr>
              <a:t>web applications</a:t>
            </a:r>
          </a:p>
          <a:p>
            <a:pPr algn="l" fontAlgn="base">
              <a:buFont typeface="Arial" panose="020B0604020202020204" pitchFamily="34" charset="0"/>
              <a:buChar char="•"/>
            </a:pPr>
            <a:r>
              <a:rPr lang="en-US" sz="2000" dirty="0">
                <a:solidFill>
                  <a:srgbClr val="0A0A23"/>
                </a:solidFill>
                <a:latin typeface="inherit"/>
              </a:rPr>
              <a:t>client-side applications using Node.js</a:t>
            </a:r>
          </a:p>
          <a:p>
            <a:pPr algn="l" fontAlgn="base"/>
            <a:endParaRPr lang="en-US" sz="2000" dirty="0">
              <a:solidFill>
                <a:srgbClr val="0A0A23"/>
              </a:solidFill>
              <a:latin typeface="inherit"/>
            </a:endParaRPr>
          </a:p>
          <a:p>
            <a:pPr algn="l" fontAlgn="base"/>
            <a:r>
              <a:rPr lang="en-US" sz="2000" dirty="0">
                <a:solidFill>
                  <a:srgbClr val="0A0A23"/>
                </a:solidFill>
                <a:latin typeface="Lato" panose="020F0502020204030203" pitchFamily="34" charset="0"/>
              </a:rPr>
              <a:t>but JavaScript is not limited to these things, and it can also be used to</a:t>
            </a:r>
          </a:p>
          <a:p>
            <a:pPr algn="l" fontAlgn="base"/>
            <a:endParaRPr lang="en-US" sz="2000" dirty="0">
              <a:solidFill>
                <a:srgbClr val="0A0A23"/>
              </a:solidFill>
              <a:latin typeface="Lato" panose="020F0502020204030203" pitchFamily="34" charset="0"/>
            </a:endParaRPr>
          </a:p>
          <a:p>
            <a:pPr algn="l" fontAlgn="base">
              <a:buFont typeface="Arial" panose="020B0604020202020204" pitchFamily="34" charset="0"/>
              <a:buChar char="•"/>
            </a:pPr>
            <a:r>
              <a:rPr lang="en-US" sz="2000" dirty="0">
                <a:solidFill>
                  <a:srgbClr val="0A0A23"/>
                </a:solidFill>
                <a:latin typeface="inherit"/>
              </a:rPr>
              <a:t>create mobile applications using tools like React Native</a:t>
            </a:r>
          </a:p>
          <a:p>
            <a:pPr algn="l" fontAlgn="base">
              <a:buFont typeface="Arial" panose="020B0604020202020204" pitchFamily="34" charset="0"/>
              <a:buChar char="•"/>
            </a:pPr>
            <a:r>
              <a:rPr lang="en-US" sz="2000" dirty="0">
                <a:solidFill>
                  <a:srgbClr val="0A0A23"/>
                </a:solidFill>
                <a:latin typeface="inherit"/>
              </a:rPr>
              <a:t>create programs for microcontrollers and the internet of things</a:t>
            </a:r>
          </a:p>
          <a:p>
            <a:pPr algn="l" fontAlgn="base">
              <a:buFont typeface="Arial" panose="020B0604020202020204" pitchFamily="34" charset="0"/>
              <a:buChar char="•"/>
            </a:pPr>
            <a:r>
              <a:rPr lang="en-US" sz="2000" dirty="0">
                <a:solidFill>
                  <a:srgbClr val="0A0A23"/>
                </a:solidFill>
                <a:latin typeface="inherit"/>
              </a:rPr>
              <a:t>create smartwatch applications</a:t>
            </a:r>
          </a:p>
          <a:p>
            <a:pPr algn="l" fontAlgn="base"/>
            <a:r>
              <a:rPr lang="en-US" sz="2000" dirty="0">
                <a:solidFill>
                  <a:srgbClr val="0A0A23"/>
                </a:solidFill>
                <a:latin typeface="inherit"/>
              </a:rPr>
              <a:t> We can include java script code in html document using &lt;script&gt; …. &lt;/script&gt; tag</a:t>
            </a:r>
          </a:p>
        </p:txBody>
      </p:sp>
    </p:spTree>
    <p:extLst>
      <p:ext uri="{BB962C8B-B14F-4D97-AF65-F5344CB8AC3E}">
        <p14:creationId xmlns:p14="http://schemas.microsoft.com/office/powerpoint/2010/main" val="3176006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F781BC-06B9-1BB0-80B8-4D30D26CE33E}"/>
              </a:ext>
            </a:extLst>
          </p:cNvPr>
          <p:cNvSpPr txBox="1"/>
          <p:nvPr/>
        </p:nvSpPr>
        <p:spPr>
          <a:xfrm>
            <a:off x="2066405" y="1507629"/>
            <a:ext cx="8684722" cy="5262979"/>
          </a:xfrm>
          <a:prstGeom prst="rect">
            <a:avLst/>
          </a:prstGeom>
          <a:noFill/>
        </p:spPr>
        <p:txBody>
          <a:bodyPr wrap="square">
            <a:spAutoFit/>
          </a:bodyPr>
          <a:lstStyle/>
          <a:p>
            <a:r>
              <a:rPr lang="en-US" sz="2800" dirty="0"/>
              <a:t>Limitations of JavaScript:</a:t>
            </a:r>
          </a:p>
          <a:p>
            <a:endParaRPr lang="en-US" sz="2800" dirty="0"/>
          </a:p>
          <a:p>
            <a:r>
              <a:rPr lang="en-US" sz="2800" dirty="0"/>
              <a:t>We cannot treat JavaScript as a full-fledged programming language. </a:t>
            </a:r>
          </a:p>
          <a:p>
            <a:r>
              <a:rPr lang="en-US" sz="2800" dirty="0"/>
              <a:t>It lacks the following important features: </a:t>
            </a:r>
          </a:p>
          <a:p>
            <a:r>
              <a:rPr lang="en-US" sz="2800" dirty="0"/>
              <a:t> Client-side JavaScript does not allow the reading or writing of files. </a:t>
            </a:r>
          </a:p>
          <a:p>
            <a:r>
              <a:rPr lang="en-US" sz="2800" dirty="0"/>
              <a:t>This has been kept for security reason. </a:t>
            </a:r>
          </a:p>
          <a:p>
            <a:r>
              <a:rPr lang="en-US" sz="2800" dirty="0"/>
              <a:t> JavaScript cannot be used for networking applications because there is no such support available. </a:t>
            </a:r>
          </a:p>
          <a:p>
            <a:r>
              <a:rPr lang="en-US" sz="2800" dirty="0"/>
              <a:t> JavaScript doesn't have any multithreading or multiprocessor capabilities. </a:t>
            </a:r>
            <a:endParaRPr lang="en-IN" sz="2800" dirty="0"/>
          </a:p>
        </p:txBody>
      </p:sp>
    </p:spTree>
    <p:extLst>
      <p:ext uri="{BB962C8B-B14F-4D97-AF65-F5344CB8AC3E}">
        <p14:creationId xmlns:p14="http://schemas.microsoft.com/office/powerpoint/2010/main" val="3170253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FDEA69-1495-9BEF-22D0-B2010901DDF6}"/>
              </a:ext>
            </a:extLst>
          </p:cNvPr>
          <p:cNvPicPr>
            <a:picLocks noChangeAspect="1"/>
          </p:cNvPicPr>
          <p:nvPr/>
        </p:nvPicPr>
        <p:blipFill>
          <a:blip r:embed="rId2"/>
          <a:stretch>
            <a:fillRect/>
          </a:stretch>
        </p:blipFill>
        <p:spPr>
          <a:xfrm>
            <a:off x="766018" y="999786"/>
            <a:ext cx="10659963" cy="4858428"/>
          </a:xfrm>
          <a:prstGeom prst="rect">
            <a:avLst/>
          </a:prstGeom>
        </p:spPr>
      </p:pic>
    </p:spTree>
    <p:extLst>
      <p:ext uri="{BB962C8B-B14F-4D97-AF65-F5344CB8AC3E}">
        <p14:creationId xmlns:p14="http://schemas.microsoft.com/office/powerpoint/2010/main" val="689837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65288D-54CB-42F5-C31A-2486134F9969}"/>
              </a:ext>
            </a:extLst>
          </p:cNvPr>
          <p:cNvSpPr txBox="1"/>
          <p:nvPr/>
        </p:nvSpPr>
        <p:spPr>
          <a:xfrm>
            <a:off x="1598815" y="12095"/>
            <a:ext cx="9015153" cy="6740307"/>
          </a:xfrm>
          <a:prstGeom prst="rect">
            <a:avLst/>
          </a:prstGeom>
          <a:noFill/>
        </p:spPr>
        <p:txBody>
          <a:bodyPr wrap="square">
            <a:spAutoFit/>
          </a:bodyPr>
          <a:lstStyle/>
          <a:p>
            <a:pPr algn="l" fontAlgn="base"/>
            <a:r>
              <a:rPr lang="en-US" dirty="0">
                <a:solidFill>
                  <a:srgbClr val="0A0A23"/>
                </a:solidFill>
                <a:latin typeface="Lato" panose="020F0502020204030203" pitchFamily="34" charset="0"/>
              </a:rPr>
              <a:t>JavaScript is a programming language:</a:t>
            </a:r>
          </a:p>
          <a:p>
            <a:pPr algn="l" fontAlgn="base">
              <a:buFont typeface="Arial" panose="020B0604020202020204" pitchFamily="34" charset="0"/>
              <a:buChar char="•"/>
            </a:pPr>
            <a:r>
              <a:rPr lang="en-US" b="1" dirty="0">
                <a:solidFill>
                  <a:srgbClr val="0A0A23"/>
                </a:solidFill>
                <a:latin typeface="inherit"/>
              </a:rPr>
              <a:t>high level</a:t>
            </a:r>
            <a:r>
              <a:rPr lang="en-US" dirty="0">
                <a:solidFill>
                  <a:srgbClr val="0A0A23"/>
                </a:solidFill>
                <a:latin typeface="inherit"/>
              </a:rPr>
              <a:t>: it provides abstractions that allow you to ignore the details of the machine where it's running on. It manages memory automatically with a garbage collector, so you can focus on the code instead of managing memory like other languages like C would need, and provides many constructs which allow you to deal with highly powerful variables and objects.</a:t>
            </a:r>
          </a:p>
          <a:p>
            <a:pPr algn="l" fontAlgn="base">
              <a:buFont typeface="Arial" panose="020B0604020202020204" pitchFamily="34" charset="0"/>
              <a:buChar char="•"/>
            </a:pPr>
            <a:r>
              <a:rPr lang="en-US" b="1" dirty="0">
                <a:solidFill>
                  <a:srgbClr val="0A0A23"/>
                </a:solidFill>
                <a:latin typeface="inherit"/>
              </a:rPr>
              <a:t>dynamic</a:t>
            </a:r>
            <a:r>
              <a:rPr lang="en-US" dirty="0">
                <a:solidFill>
                  <a:srgbClr val="0A0A23"/>
                </a:solidFill>
                <a:latin typeface="inherit"/>
              </a:rPr>
              <a:t>: opposed to static programming languages, a dynamic language executes at runtime many of the things that a static language does at compile time. This has pros and cons, and it gives us powerful features like dynamic typing, late binding, reflection, functional programming, object runtime alteration, closures and much more. Don't worry if those things are unknown to you - you'll know all of them by the end of the course.</a:t>
            </a:r>
          </a:p>
          <a:p>
            <a:pPr algn="l" fontAlgn="base">
              <a:buFont typeface="Arial" panose="020B0604020202020204" pitchFamily="34" charset="0"/>
              <a:buChar char="•"/>
            </a:pPr>
            <a:r>
              <a:rPr lang="en-US" b="1" dirty="0">
                <a:solidFill>
                  <a:srgbClr val="0A0A23"/>
                </a:solidFill>
                <a:latin typeface="inherit"/>
              </a:rPr>
              <a:t>dynamically typed</a:t>
            </a:r>
            <a:r>
              <a:rPr lang="en-US" dirty="0">
                <a:solidFill>
                  <a:srgbClr val="0A0A23"/>
                </a:solidFill>
                <a:latin typeface="inherit"/>
              </a:rPr>
              <a:t>: a variable does not enforce a type. You can reassign any type to a variable, for example, assigning an integer to a variable that holds a string.</a:t>
            </a:r>
          </a:p>
          <a:p>
            <a:pPr algn="l" fontAlgn="base">
              <a:buFont typeface="Arial" panose="020B0604020202020204" pitchFamily="34" charset="0"/>
              <a:buChar char="•"/>
            </a:pPr>
            <a:r>
              <a:rPr lang="en-US" b="1" dirty="0">
                <a:solidFill>
                  <a:srgbClr val="0A0A23"/>
                </a:solidFill>
                <a:latin typeface="inherit"/>
              </a:rPr>
              <a:t>loosely typed</a:t>
            </a:r>
            <a:r>
              <a:rPr lang="en-US" dirty="0">
                <a:solidFill>
                  <a:srgbClr val="0A0A23"/>
                </a:solidFill>
                <a:latin typeface="inherit"/>
              </a:rPr>
              <a:t>: as opposed to strong typing, loosely (or weakly) typed languages do not enforce the type of an object, allowing more flexibility but denying us type safety and type checking (something that TypeScript - which builds on top of JavaScript - provides)</a:t>
            </a:r>
          </a:p>
          <a:p>
            <a:pPr algn="l" fontAlgn="base">
              <a:buFont typeface="Arial" panose="020B0604020202020204" pitchFamily="34" charset="0"/>
              <a:buChar char="•"/>
            </a:pPr>
            <a:r>
              <a:rPr lang="en-US" b="1" dirty="0">
                <a:solidFill>
                  <a:srgbClr val="0A0A23"/>
                </a:solidFill>
                <a:latin typeface="inherit"/>
              </a:rPr>
              <a:t>interpreted</a:t>
            </a:r>
            <a:r>
              <a:rPr lang="en-US" dirty="0">
                <a:solidFill>
                  <a:srgbClr val="0A0A23"/>
                </a:solidFill>
                <a:latin typeface="inherit"/>
              </a:rPr>
              <a:t>: it's commonly known as an interpreted language, which means that it does not need a compilation stage before a program can run, as opposed to C, Java or Go for example. In practice, browsers do compile JavaScript before executing it, for performance reasons, but this is transparent to you - there is no additional step involved.</a:t>
            </a:r>
          </a:p>
          <a:p>
            <a:pPr algn="l" fontAlgn="base">
              <a:buFont typeface="Arial" panose="020B0604020202020204" pitchFamily="34" charset="0"/>
              <a:buChar char="•"/>
            </a:pPr>
            <a:r>
              <a:rPr lang="en-US" b="1" dirty="0">
                <a:solidFill>
                  <a:srgbClr val="0A0A23"/>
                </a:solidFill>
                <a:latin typeface="inherit"/>
              </a:rPr>
              <a:t>multi-paradigm</a:t>
            </a:r>
            <a:r>
              <a:rPr lang="en-US" dirty="0">
                <a:solidFill>
                  <a:srgbClr val="0A0A23"/>
                </a:solidFill>
                <a:latin typeface="inherit"/>
              </a:rPr>
              <a:t>: the language does not enforce any particular programming paradigm, unlike Java for example, which forces the use of object-oriented programming, or C that forces imperative programming. You can write JavaScript using an object-oriented paradigm, using prototypes and the new (as of ES6) classes syntax. You can write JavaScript in a functional programming style, with its first-class functions, or even in an imperative style (C-like</a:t>
            </a:r>
          </a:p>
        </p:txBody>
      </p:sp>
    </p:spTree>
    <p:extLst>
      <p:ext uri="{BB962C8B-B14F-4D97-AF65-F5344CB8AC3E}">
        <p14:creationId xmlns:p14="http://schemas.microsoft.com/office/powerpoint/2010/main" val="4269857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latin typeface="Times New Roman" pitchFamily="18" charset="0"/>
                <a:cs typeface="Times New Roman" pitchFamily="18" charset="0"/>
              </a:rPr>
              <a:t>Differences between Client Side Scripting and Server Side Scripting</a:t>
            </a:r>
          </a:p>
        </p:txBody>
      </p:sp>
      <p:graphicFrame>
        <p:nvGraphicFramePr>
          <p:cNvPr id="4" name="Content Placeholder 3"/>
          <p:cNvGraphicFramePr>
            <a:graphicFrameLocks noGrp="1"/>
          </p:cNvGraphicFramePr>
          <p:nvPr>
            <p:ph idx="1"/>
          </p:nvPr>
        </p:nvGraphicFramePr>
        <p:xfrm>
          <a:off x="2063552" y="1772817"/>
          <a:ext cx="8229600" cy="4918121"/>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803321">
                <a:tc>
                  <a:txBody>
                    <a:bodyPr/>
                    <a:lstStyle/>
                    <a:p>
                      <a:pPr algn="ctr"/>
                      <a:r>
                        <a:rPr lang="en-IN" dirty="0">
                          <a:latin typeface="Times New Roman" pitchFamily="18" charset="0"/>
                          <a:cs typeface="Times New Roman" pitchFamily="18" charset="0"/>
                        </a:rPr>
                        <a:t>             </a:t>
                      </a:r>
                      <a:r>
                        <a:rPr lang="en-IN" sz="2400" b="1" dirty="0">
                          <a:latin typeface="Times New Roman" pitchFamily="18" charset="0"/>
                          <a:cs typeface="Times New Roman" pitchFamily="18" charset="0"/>
                        </a:rPr>
                        <a:t>Client Side Scripting</a:t>
                      </a:r>
                    </a:p>
                  </a:txBody>
                  <a:tcPr/>
                </a:tc>
                <a:tc>
                  <a:txBody>
                    <a:bodyPr/>
                    <a:lstStyle/>
                    <a:p>
                      <a:pPr algn="ctr"/>
                      <a:r>
                        <a:rPr lang="en-IN" dirty="0">
                          <a:latin typeface="Times New Roman" pitchFamily="18" charset="0"/>
                          <a:cs typeface="Times New Roman" pitchFamily="18" charset="0"/>
                        </a:rPr>
                        <a:t>  </a:t>
                      </a:r>
                      <a:r>
                        <a:rPr lang="en-IN" sz="2400" dirty="0">
                          <a:latin typeface="Times New Roman" pitchFamily="18" charset="0"/>
                          <a:cs typeface="Times New Roman" pitchFamily="18" charset="0"/>
                        </a:rPr>
                        <a:t>Server Side Scripting</a:t>
                      </a:r>
                    </a:p>
                  </a:txBody>
                  <a:tcPr/>
                </a:tc>
                <a:extLst>
                  <a:ext uri="{0D108BD9-81ED-4DB2-BD59-A6C34878D82A}">
                    <a16:rowId xmlns:a16="http://schemas.microsoft.com/office/drawing/2014/main" val="10000"/>
                  </a:ext>
                </a:extLst>
              </a:tr>
              <a:tr h="804858">
                <a:tc>
                  <a:txBody>
                    <a:bodyPr/>
                    <a:lstStyle/>
                    <a:p>
                      <a:r>
                        <a:rPr lang="en-IN" sz="2400" dirty="0">
                          <a:latin typeface="Times New Roman" pitchFamily="18" charset="0"/>
                          <a:cs typeface="Times New Roman" pitchFamily="18" charset="0"/>
                        </a:rPr>
                        <a:t>1.It executes in</a:t>
                      </a:r>
                      <a:r>
                        <a:rPr lang="en-IN" sz="2400" baseline="0" dirty="0">
                          <a:latin typeface="Times New Roman" pitchFamily="18" charset="0"/>
                          <a:cs typeface="Times New Roman" pitchFamily="18" charset="0"/>
                        </a:rPr>
                        <a:t> the client side i.e., in browser</a:t>
                      </a:r>
                      <a:endParaRPr lang="en-IN" sz="2400" dirty="0">
                        <a:latin typeface="Times New Roman" pitchFamily="18" charset="0"/>
                        <a:cs typeface="Times New Roman" pitchFamily="18" charset="0"/>
                      </a:endParaRPr>
                    </a:p>
                  </a:txBody>
                  <a:tcPr/>
                </a:tc>
                <a:tc>
                  <a:txBody>
                    <a:bodyPr/>
                    <a:lstStyle/>
                    <a:p>
                      <a:r>
                        <a:rPr lang="en-IN" sz="2400" dirty="0">
                          <a:latin typeface="Times New Roman" pitchFamily="18" charset="0"/>
                          <a:cs typeface="Times New Roman" pitchFamily="18" charset="0"/>
                        </a:rPr>
                        <a:t>1.It executes in the server side.</a:t>
                      </a:r>
                    </a:p>
                  </a:txBody>
                  <a:tcPr/>
                </a:tc>
                <a:extLst>
                  <a:ext uri="{0D108BD9-81ED-4DB2-BD59-A6C34878D82A}">
                    <a16:rowId xmlns:a16="http://schemas.microsoft.com/office/drawing/2014/main" val="10001"/>
                  </a:ext>
                </a:extLst>
              </a:tr>
              <a:tr h="804858">
                <a:tc>
                  <a:txBody>
                    <a:bodyPr/>
                    <a:lstStyle/>
                    <a:p>
                      <a:r>
                        <a:rPr lang="en-IN" sz="2400" dirty="0">
                          <a:latin typeface="Times New Roman" pitchFamily="18" charset="0"/>
                          <a:cs typeface="Times New Roman" pitchFamily="18" charset="0"/>
                        </a:rPr>
                        <a:t>2.It cant access the database.</a:t>
                      </a:r>
                    </a:p>
                  </a:txBody>
                  <a:tcPr/>
                </a:tc>
                <a:tc>
                  <a:txBody>
                    <a:bodyPr/>
                    <a:lstStyle/>
                    <a:p>
                      <a:r>
                        <a:rPr lang="en-IN" sz="2400" dirty="0">
                          <a:latin typeface="Times New Roman" pitchFamily="18" charset="0"/>
                          <a:cs typeface="Times New Roman" pitchFamily="18" charset="0"/>
                        </a:rPr>
                        <a:t>2.It</a:t>
                      </a:r>
                      <a:r>
                        <a:rPr lang="en-IN" sz="2400" baseline="0" dirty="0">
                          <a:latin typeface="Times New Roman" pitchFamily="18" charset="0"/>
                          <a:cs typeface="Times New Roman" pitchFamily="18" charset="0"/>
                        </a:rPr>
                        <a:t> can access the database.</a:t>
                      </a:r>
                    </a:p>
                    <a:p>
                      <a:endParaRPr lang="en-IN" sz="24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803321">
                <a:tc>
                  <a:txBody>
                    <a:bodyPr/>
                    <a:lstStyle/>
                    <a:p>
                      <a:r>
                        <a:rPr lang="en-IN" sz="2400" dirty="0">
                          <a:latin typeface="Times New Roman" pitchFamily="18" charset="0"/>
                          <a:cs typeface="Times New Roman" pitchFamily="18" charset="0"/>
                        </a:rPr>
                        <a:t>3.I</a:t>
                      </a:r>
                      <a:r>
                        <a:rPr lang="en-IN" sz="2400" baseline="0" dirty="0">
                          <a:latin typeface="Times New Roman" pitchFamily="18" charset="0"/>
                          <a:cs typeface="Times New Roman" pitchFamily="18" charset="0"/>
                        </a:rPr>
                        <a:t>t cant access the file system in server.</a:t>
                      </a:r>
                      <a:endParaRPr lang="en-IN" sz="2400" dirty="0">
                        <a:latin typeface="Times New Roman" pitchFamily="18" charset="0"/>
                        <a:cs typeface="Times New Roman" pitchFamily="18" charset="0"/>
                      </a:endParaRPr>
                    </a:p>
                  </a:txBody>
                  <a:tcPr/>
                </a:tc>
                <a:tc>
                  <a:txBody>
                    <a:bodyPr/>
                    <a:lstStyle/>
                    <a:p>
                      <a:r>
                        <a:rPr lang="en-IN" sz="2400" dirty="0">
                          <a:latin typeface="Times New Roman" pitchFamily="18" charset="0"/>
                          <a:cs typeface="Times New Roman" pitchFamily="18" charset="0"/>
                        </a:rPr>
                        <a:t>3. It can access the file systems in</a:t>
                      </a:r>
                      <a:r>
                        <a:rPr lang="en-IN" sz="2400" baseline="0" dirty="0">
                          <a:latin typeface="Times New Roman" pitchFamily="18" charset="0"/>
                          <a:cs typeface="Times New Roman" pitchFamily="18" charset="0"/>
                        </a:rPr>
                        <a:t> server.</a:t>
                      </a:r>
                      <a:endParaRPr lang="en-IN" sz="24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804858">
                <a:tc>
                  <a:txBody>
                    <a:bodyPr/>
                    <a:lstStyle/>
                    <a:p>
                      <a:r>
                        <a:rPr lang="en-IN" sz="2400" dirty="0">
                          <a:latin typeface="Times New Roman" pitchFamily="18" charset="0"/>
                          <a:cs typeface="Times New Roman" pitchFamily="18" charset="0"/>
                        </a:rPr>
                        <a:t>4.It is faster than server side</a:t>
                      </a:r>
                      <a:r>
                        <a:rPr lang="en-IN" sz="2400" baseline="0" dirty="0">
                          <a:latin typeface="Times New Roman" pitchFamily="18" charset="0"/>
                          <a:cs typeface="Times New Roman" pitchFamily="18" charset="0"/>
                        </a:rPr>
                        <a:t> scripting.</a:t>
                      </a:r>
                      <a:endParaRPr lang="en-IN" sz="2400" dirty="0">
                        <a:latin typeface="Times New Roman" pitchFamily="18" charset="0"/>
                        <a:cs typeface="Times New Roman" pitchFamily="18" charset="0"/>
                      </a:endParaRPr>
                    </a:p>
                  </a:txBody>
                  <a:tcPr/>
                </a:tc>
                <a:tc>
                  <a:txBody>
                    <a:bodyPr/>
                    <a:lstStyle/>
                    <a:p>
                      <a:r>
                        <a:rPr lang="en-IN" sz="2400" dirty="0">
                          <a:latin typeface="Times New Roman" pitchFamily="18" charset="0"/>
                          <a:cs typeface="Times New Roman" pitchFamily="18" charset="0"/>
                        </a:rPr>
                        <a:t>4.It is slower compared</a:t>
                      </a:r>
                      <a:r>
                        <a:rPr lang="en-IN" sz="2400" baseline="0" dirty="0">
                          <a:latin typeface="Times New Roman" pitchFamily="18" charset="0"/>
                          <a:cs typeface="Times New Roman" pitchFamily="18" charset="0"/>
                        </a:rPr>
                        <a:t> with client side scripting.</a:t>
                      </a:r>
                      <a:endParaRPr lang="en-IN" sz="24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803321">
                <a:tc>
                  <a:txBody>
                    <a:bodyPr/>
                    <a:lstStyle/>
                    <a:p>
                      <a:r>
                        <a:rPr lang="en-IN" sz="2400" dirty="0">
                          <a:latin typeface="Times New Roman" pitchFamily="18" charset="0"/>
                          <a:cs typeface="Times New Roman" pitchFamily="18" charset="0"/>
                        </a:rPr>
                        <a:t>5.Eg:JavaScript,</a:t>
                      </a:r>
                      <a:r>
                        <a:rPr lang="en-IN" sz="2400" baseline="0" dirty="0">
                          <a:latin typeface="Times New Roman" pitchFamily="18" charset="0"/>
                          <a:cs typeface="Times New Roman" pitchFamily="18" charset="0"/>
                        </a:rPr>
                        <a:t> Jscript, VB Script</a:t>
                      </a:r>
                      <a:endParaRPr lang="en-IN" sz="2400" dirty="0">
                        <a:latin typeface="Times New Roman" pitchFamily="18" charset="0"/>
                        <a:cs typeface="Times New Roman" pitchFamily="18" charset="0"/>
                      </a:endParaRPr>
                    </a:p>
                  </a:txBody>
                  <a:tcPr/>
                </a:tc>
                <a:tc>
                  <a:txBody>
                    <a:bodyPr/>
                    <a:lstStyle/>
                    <a:p>
                      <a:r>
                        <a:rPr lang="en-IN" sz="2400" dirty="0">
                          <a:latin typeface="Times New Roman" pitchFamily="18" charset="0"/>
                          <a:cs typeface="Times New Roman" pitchFamily="18" charset="0"/>
                        </a:rPr>
                        <a:t>5.Eg: Servlets, JSP, PHP, .NET</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512" y="1066800"/>
            <a:ext cx="8763000" cy="5791200"/>
          </a:xfrm>
        </p:spPr>
        <p:txBody>
          <a:bodyPr/>
          <a:lstStyle/>
          <a:p>
            <a:r>
              <a:rPr lang="en-US" dirty="0"/>
              <a:t>JS can be embedded in the </a:t>
            </a:r>
            <a:r>
              <a:rPr lang="en-US" dirty="0" err="1"/>
              <a:t>shockware</a:t>
            </a:r>
            <a:r>
              <a:rPr lang="en-US" dirty="0"/>
              <a:t> Flash and Adobe PDF documents.</a:t>
            </a:r>
          </a:p>
          <a:p>
            <a:r>
              <a:rPr lang="en-US" dirty="0"/>
              <a:t>VBScript is used for network administrators in the Windows environment.</a:t>
            </a:r>
          </a:p>
          <a:p>
            <a:r>
              <a:rPr lang="en-US" dirty="0"/>
              <a:t>Benefits – JS is very fast </a:t>
            </a:r>
            <a:r>
              <a:rPr lang="en-US" dirty="0" err="1"/>
              <a:t>bcz</a:t>
            </a:r>
            <a:r>
              <a:rPr lang="en-US" dirty="0"/>
              <a:t>. Any function can run immediately without waiting for an answer from the server.</a:t>
            </a:r>
          </a:p>
          <a:p>
            <a:r>
              <a:rPr lang="en-US" dirty="0"/>
              <a:t>Simple to learn and implement </a:t>
            </a:r>
          </a:p>
          <a:p>
            <a:r>
              <a:rPr lang="en-US" dirty="0"/>
              <a:t>JS reduced the demand on the server as it is a client-side scripting language.</a:t>
            </a:r>
          </a:p>
        </p:txBody>
      </p:sp>
      <p:sp>
        <p:nvSpPr>
          <p:cNvPr id="4" name="Title 1"/>
          <p:cNvSpPr>
            <a:spLocks noGrp="1"/>
          </p:cNvSpPr>
          <p:nvPr>
            <p:ph type="title"/>
          </p:nvPr>
        </p:nvSpPr>
        <p:spPr>
          <a:xfrm>
            <a:off x="1524000" y="116632"/>
            <a:ext cx="9144000" cy="648072"/>
          </a:xfrm>
        </p:spPr>
        <p:txBody>
          <a:bodyPr>
            <a:normAutofit/>
          </a:bodyPr>
          <a:lstStyle/>
          <a:p>
            <a:r>
              <a:rPr lang="en-US" sz="3600" dirty="0">
                <a:solidFill>
                  <a:srgbClr val="FF0000"/>
                </a:solidFill>
              </a:rPr>
              <a:t>Client-side benefits of JavaScript over VBScript</a:t>
            </a:r>
          </a:p>
        </p:txBody>
      </p:sp>
    </p:spTree>
    <p:extLst>
      <p:ext uri="{BB962C8B-B14F-4D97-AF65-F5344CB8AC3E}">
        <p14:creationId xmlns:p14="http://schemas.microsoft.com/office/powerpoint/2010/main" val="2641654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08720"/>
          </a:xfrm>
        </p:spPr>
        <p:txBody>
          <a:bodyPr>
            <a:normAutofit/>
          </a:bodyPr>
          <a:lstStyle/>
          <a:p>
            <a:r>
              <a:rPr lang="en-US" dirty="0">
                <a:solidFill>
                  <a:srgbClr val="FF0000"/>
                </a:solidFill>
              </a:rPr>
              <a:t>JavaScript Introduction</a:t>
            </a:r>
          </a:p>
        </p:txBody>
      </p:sp>
      <p:sp>
        <p:nvSpPr>
          <p:cNvPr id="3" name="Content Placeholder 2"/>
          <p:cNvSpPr>
            <a:spLocks noGrp="1"/>
          </p:cNvSpPr>
          <p:nvPr>
            <p:ph idx="1"/>
          </p:nvPr>
        </p:nvSpPr>
        <p:spPr>
          <a:xfrm>
            <a:off x="1524000" y="990600"/>
            <a:ext cx="8991600" cy="5638800"/>
          </a:xfrm>
        </p:spPr>
        <p:txBody>
          <a:bodyPr/>
          <a:lstStyle/>
          <a:p>
            <a:r>
              <a:rPr lang="en-US" dirty="0"/>
              <a:t>A script is a program code that is written using a scripting language, which is a kind of programming language with less functionality.</a:t>
            </a:r>
          </a:p>
          <a:p>
            <a:pPr>
              <a:buNone/>
            </a:pPr>
            <a:r>
              <a:rPr lang="en-US" dirty="0"/>
              <a:t>Ex: JavaScript, VBScript, ASP and PHP.</a:t>
            </a:r>
          </a:p>
          <a:p>
            <a:r>
              <a:rPr lang="en-US" dirty="0"/>
              <a:t>JavaScript is most popular scripting language used to infuse dynamism and interactivity in web pages. Also called </a:t>
            </a:r>
            <a:r>
              <a:rPr lang="en-US" dirty="0" err="1"/>
              <a:t>LiveScript</a:t>
            </a:r>
            <a:r>
              <a:rPr lang="en-US" dirty="0"/>
              <a:t>. </a:t>
            </a:r>
          </a:p>
          <a:p>
            <a:r>
              <a:rPr lang="en-US" dirty="0"/>
              <a:t>JS is interpreted, client-side and object-based scripting lang. that has various functionalities to enliven the static HTML web pages.</a:t>
            </a:r>
          </a:p>
          <a:p>
            <a:pPr>
              <a:buNone/>
            </a:pPr>
            <a:endParaRPr lang="en-US" dirty="0"/>
          </a:p>
          <a:p>
            <a:endParaRPr lang="en-US" dirty="0"/>
          </a:p>
        </p:txBody>
      </p:sp>
    </p:spTree>
    <p:extLst>
      <p:ext uri="{BB962C8B-B14F-4D97-AF65-F5344CB8AC3E}">
        <p14:creationId xmlns:p14="http://schemas.microsoft.com/office/powerpoint/2010/main" val="978761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143000"/>
          </a:xfrm>
        </p:spPr>
        <p:txBody>
          <a:bodyPr/>
          <a:lstStyle/>
          <a:p>
            <a:r>
              <a:rPr lang="en-IN" dirty="0">
                <a:solidFill>
                  <a:srgbClr val="FF0000"/>
                </a:solidFill>
                <a:latin typeface="Times New Roman" pitchFamily="18" charset="0"/>
                <a:cs typeface="Times New Roman" pitchFamily="18" charset="0"/>
              </a:rPr>
              <a:t>Uses of JavaScript</a:t>
            </a:r>
          </a:p>
        </p:txBody>
      </p:sp>
      <p:sp>
        <p:nvSpPr>
          <p:cNvPr id="3" name="Content Placeholder 2"/>
          <p:cNvSpPr>
            <a:spLocks noGrp="1"/>
          </p:cNvSpPr>
          <p:nvPr>
            <p:ph idx="1"/>
          </p:nvPr>
        </p:nvSpPr>
        <p:spPr/>
        <p:txBody>
          <a:bodyPr>
            <a:normAutofit/>
          </a:bodyPr>
          <a:lstStyle/>
          <a:p>
            <a:pPr marL="514350" indent="-514350">
              <a:buNone/>
            </a:pPr>
            <a:r>
              <a:rPr lang="en-IN" sz="4000" dirty="0">
                <a:latin typeface="Times New Roman" pitchFamily="18" charset="0"/>
                <a:cs typeface="Times New Roman" pitchFamily="18" charset="0"/>
              </a:rPr>
              <a:t>1.Validation- The main purpose of JavaScript is to validate web pages.</a:t>
            </a:r>
          </a:p>
          <a:p>
            <a:pPr marL="514350" indent="-514350">
              <a:buNone/>
            </a:pPr>
            <a:r>
              <a:rPr lang="en-IN" sz="4000" dirty="0">
                <a:latin typeface="Times New Roman" pitchFamily="18" charset="0"/>
                <a:cs typeface="Times New Roman" pitchFamily="18" charset="0"/>
              </a:rPr>
              <a:t>2.To reduce burden on the server.</a:t>
            </a:r>
          </a:p>
          <a:p>
            <a:pPr marL="514350" indent="-514350">
              <a:buNone/>
            </a:pPr>
            <a:r>
              <a:rPr lang="en-IN" sz="4000" dirty="0">
                <a:latin typeface="Times New Roman" pitchFamily="18" charset="0"/>
                <a:cs typeface="Times New Roman" pitchFamily="18" charset="0"/>
              </a:rPr>
              <a:t>3.To reduce network traffic </a:t>
            </a:r>
          </a:p>
          <a:p>
            <a:pPr marL="514350" indent="-514350">
              <a:buNone/>
            </a:pPr>
            <a:r>
              <a:rPr lang="en-IN" sz="4000" dirty="0">
                <a:latin typeface="Times New Roman" pitchFamily="18" charset="0"/>
                <a:cs typeface="Times New Roman" pitchFamily="18" charset="0"/>
              </a:rPr>
              <a:t>4.To minimize time.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8481" y="1785927"/>
            <a:ext cx="184731" cy="3693319"/>
          </a:xfrm>
          <a:prstGeom prst="rect">
            <a:avLst/>
          </a:prstGeom>
          <a:noFill/>
        </p:spPr>
        <p:txBody>
          <a:bodyPr wrap="none" rtlCol="0">
            <a:spAutoFit/>
          </a:bodyPr>
          <a:lstStyle/>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p:txBody>
      </p:sp>
      <p:grpSp>
        <p:nvGrpSpPr>
          <p:cNvPr id="3" name="Group 2"/>
          <p:cNvGrpSpPr/>
          <p:nvPr/>
        </p:nvGrpSpPr>
        <p:grpSpPr>
          <a:xfrm>
            <a:off x="1809720" y="271295"/>
            <a:ext cx="3714776" cy="6155531"/>
            <a:chOff x="642910" y="1214422"/>
            <a:chExt cx="3714776" cy="6155531"/>
          </a:xfrm>
        </p:grpSpPr>
        <p:sp>
          <p:nvSpPr>
            <p:cNvPr id="6" name="TextBox 5"/>
            <p:cNvSpPr txBox="1"/>
            <p:nvPr/>
          </p:nvSpPr>
          <p:spPr>
            <a:xfrm>
              <a:off x="642910" y="1214422"/>
              <a:ext cx="3714776" cy="6155531"/>
            </a:xfrm>
            <a:prstGeom prst="rect">
              <a:avLst/>
            </a:prstGeom>
            <a:noFill/>
          </p:spPr>
          <p:txBody>
            <a:bodyPr wrap="square" rtlCol="0">
              <a:spAutoFit/>
            </a:bodyPr>
            <a:lstStyle/>
            <a:p>
              <a:r>
                <a:rPr lang="en-IN" sz="2400" b="1" dirty="0">
                  <a:latin typeface="Times New Roman" pitchFamily="18" charset="0"/>
                  <a:cs typeface="Times New Roman" pitchFamily="18" charset="0"/>
                </a:rPr>
                <a:t>Without JavaScript:                  </a:t>
              </a:r>
            </a:p>
            <a:p>
              <a:r>
                <a:rPr lang="en-IN" sz="2000" dirty="0">
                  <a:latin typeface="Times New Roman" pitchFamily="18" charset="0"/>
                  <a:cs typeface="Times New Roman" pitchFamily="18" charset="0"/>
                </a:rPr>
                <a:t>Gmail:</a:t>
              </a:r>
            </a:p>
            <a:p>
              <a:endParaRPr lang="en-IN" sz="2000" dirty="0">
                <a:latin typeface="Times New Roman" pitchFamily="18" charset="0"/>
                <a:cs typeface="Times New Roman" pitchFamily="18" charset="0"/>
              </a:endParaRPr>
            </a:p>
            <a:p>
              <a:endParaRPr lang="en-IN" dirty="0"/>
            </a:p>
            <a:p>
              <a:endParaRPr lang="en-IN" dirty="0"/>
            </a:p>
            <a:p>
              <a:endParaRPr lang="en-IN" dirty="0"/>
            </a:p>
            <a:p>
              <a:endParaRPr lang="en-IN" dirty="0"/>
            </a:p>
            <a:p>
              <a:endParaRPr lang="en-IN" dirty="0"/>
            </a:p>
            <a:p>
              <a:endParaRPr lang="en-IN" dirty="0"/>
            </a:p>
            <a:p>
              <a:endParaRPr lang="en-IN" dirty="0"/>
            </a:p>
            <a:p>
              <a:endParaRPr lang="en-IN" dirty="0">
                <a:latin typeface="Times New Roman" pitchFamily="18" charset="0"/>
                <a:cs typeface="Times New Roman" pitchFamily="18" charset="0"/>
              </a:endParaRPr>
            </a:p>
            <a:p>
              <a:r>
                <a:rPr lang="en-IN" sz="2400" dirty="0">
                  <a:latin typeface="Times New Roman" pitchFamily="18" charset="0"/>
                  <a:cs typeface="Times New Roman" pitchFamily="18" charset="0"/>
                </a:rPr>
                <a:t>Here, unnecessarily request goes to web server resulting in network traffic and burden on server.</a:t>
              </a:r>
            </a:p>
            <a:p>
              <a:endParaRPr lang="en-IN" dirty="0"/>
            </a:p>
            <a:p>
              <a:endParaRPr lang="en-IN" dirty="0"/>
            </a:p>
            <a:p>
              <a:endParaRPr lang="en-IN" dirty="0"/>
            </a:p>
            <a:p>
              <a:endParaRPr lang="en-IN" dirty="0"/>
            </a:p>
            <a:p>
              <a:endParaRPr lang="en-IN" dirty="0"/>
            </a:p>
          </p:txBody>
        </p:sp>
        <p:sp>
          <p:nvSpPr>
            <p:cNvPr id="8" name="Rectangle 7"/>
            <p:cNvSpPr/>
            <p:nvPr/>
          </p:nvSpPr>
          <p:spPr>
            <a:xfrm>
              <a:off x="785786" y="2000240"/>
              <a:ext cx="3214710" cy="20717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10" name="Rectangle 9"/>
            <p:cNvSpPr/>
            <p:nvPr/>
          </p:nvSpPr>
          <p:spPr>
            <a:xfrm>
              <a:off x="2000232" y="2143116"/>
              <a:ext cx="1785950" cy="5000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11" name="Rectangle 10"/>
            <p:cNvSpPr/>
            <p:nvPr/>
          </p:nvSpPr>
          <p:spPr>
            <a:xfrm>
              <a:off x="2000232" y="2857496"/>
              <a:ext cx="1785950" cy="5000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14" name="Rectangle 13"/>
            <p:cNvSpPr/>
            <p:nvPr/>
          </p:nvSpPr>
          <p:spPr>
            <a:xfrm>
              <a:off x="1714480" y="3500438"/>
              <a:ext cx="928694" cy="3476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Submit</a:t>
              </a:r>
            </a:p>
          </p:txBody>
        </p:sp>
        <p:sp>
          <p:nvSpPr>
            <p:cNvPr id="16" name="TextBox 15"/>
            <p:cNvSpPr txBox="1"/>
            <p:nvPr/>
          </p:nvSpPr>
          <p:spPr>
            <a:xfrm>
              <a:off x="857224" y="2285992"/>
              <a:ext cx="1212191" cy="369332"/>
            </a:xfrm>
            <a:prstGeom prst="rect">
              <a:avLst/>
            </a:prstGeom>
            <a:noFill/>
          </p:spPr>
          <p:txBody>
            <a:bodyPr wrap="none" rtlCol="0">
              <a:spAutoFit/>
            </a:bodyPr>
            <a:lstStyle/>
            <a:p>
              <a:r>
                <a:rPr lang="en-IN" dirty="0"/>
                <a:t>Username:</a:t>
              </a:r>
            </a:p>
          </p:txBody>
        </p:sp>
        <p:sp>
          <p:nvSpPr>
            <p:cNvPr id="21" name="TextBox 20"/>
            <p:cNvSpPr txBox="1"/>
            <p:nvPr/>
          </p:nvSpPr>
          <p:spPr>
            <a:xfrm>
              <a:off x="928662" y="2928934"/>
              <a:ext cx="1133515" cy="369332"/>
            </a:xfrm>
            <a:prstGeom prst="rect">
              <a:avLst/>
            </a:prstGeom>
            <a:noFill/>
          </p:spPr>
          <p:txBody>
            <a:bodyPr wrap="none" rtlCol="0">
              <a:spAutoFit/>
            </a:bodyPr>
            <a:lstStyle/>
            <a:p>
              <a:r>
                <a:rPr lang="en-IN" dirty="0"/>
                <a:t>Password:</a:t>
              </a:r>
            </a:p>
          </p:txBody>
        </p:sp>
      </p:grpSp>
      <p:grpSp>
        <p:nvGrpSpPr>
          <p:cNvPr id="2" name="Group 1"/>
          <p:cNvGrpSpPr/>
          <p:nvPr/>
        </p:nvGrpSpPr>
        <p:grpSpPr>
          <a:xfrm>
            <a:off x="6389934" y="345728"/>
            <a:ext cx="3643338" cy="7509748"/>
            <a:chOff x="4536281" y="1214422"/>
            <a:chExt cx="3643338" cy="7509748"/>
          </a:xfrm>
        </p:grpSpPr>
        <p:sp>
          <p:nvSpPr>
            <p:cNvPr id="7" name="TextBox 6"/>
            <p:cNvSpPr txBox="1"/>
            <p:nvPr/>
          </p:nvSpPr>
          <p:spPr>
            <a:xfrm>
              <a:off x="4536281" y="1214422"/>
              <a:ext cx="3643338" cy="7509748"/>
            </a:xfrm>
            <a:prstGeom prst="rect">
              <a:avLst/>
            </a:prstGeom>
            <a:noFill/>
          </p:spPr>
          <p:txBody>
            <a:bodyPr wrap="square" rtlCol="0">
              <a:spAutoFit/>
            </a:bodyPr>
            <a:lstStyle/>
            <a:p>
              <a:r>
                <a:rPr lang="en-IN" sz="2400" b="1" dirty="0">
                  <a:latin typeface="Times New Roman" pitchFamily="18" charset="0"/>
                  <a:cs typeface="Times New Roman" pitchFamily="18" charset="0"/>
                </a:rPr>
                <a:t>With JavaScript:</a:t>
              </a:r>
            </a:p>
            <a:p>
              <a:r>
                <a:rPr lang="en-IN" sz="2000" dirty="0">
                  <a:latin typeface="Times New Roman" pitchFamily="18" charset="0"/>
                  <a:cs typeface="Times New Roman" pitchFamily="18" charset="0"/>
                </a:rPr>
                <a:t>Gmail:</a:t>
              </a:r>
            </a:p>
            <a:p>
              <a:endParaRPr lang="en-IN" b="1" dirty="0">
                <a:latin typeface="Times New Roman" pitchFamily="18" charset="0"/>
                <a:cs typeface="Times New Roman" pitchFamily="18" charset="0"/>
              </a:endParaRPr>
            </a:p>
            <a:p>
              <a:endParaRPr lang="en-IN" b="1" dirty="0">
                <a:latin typeface="Times New Roman" pitchFamily="18" charset="0"/>
                <a:cs typeface="Times New Roman" pitchFamily="18" charset="0"/>
              </a:endParaRPr>
            </a:p>
            <a:p>
              <a:endParaRPr lang="en-IN" b="1" dirty="0">
                <a:latin typeface="Times New Roman" pitchFamily="18" charset="0"/>
                <a:cs typeface="Times New Roman" pitchFamily="18" charset="0"/>
              </a:endParaRPr>
            </a:p>
            <a:p>
              <a:endParaRPr lang="en-IN" b="1" dirty="0">
                <a:latin typeface="Times New Roman" pitchFamily="18" charset="0"/>
                <a:cs typeface="Times New Roman" pitchFamily="18" charset="0"/>
              </a:endParaRPr>
            </a:p>
            <a:p>
              <a:endParaRPr lang="en-IN" b="1" dirty="0">
                <a:latin typeface="Times New Roman" pitchFamily="18" charset="0"/>
                <a:cs typeface="Times New Roman" pitchFamily="18" charset="0"/>
              </a:endParaRPr>
            </a:p>
            <a:p>
              <a:endParaRPr lang="en-IN" b="1" dirty="0">
                <a:latin typeface="Times New Roman" pitchFamily="18" charset="0"/>
                <a:cs typeface="Times New Roman" pitchFamily="18" charset="0"/>
              </a:endParaRPr>
            </a:p>
            <a:p>
              <a:endParaRPr lang="en-IN" b="1" dirty="0">
                <a:latin typeface="Times New Roman" pitchFamily="18" charset="0"/>
                <a:cs typeface="Times New Roman" pitchFamily="18" charset="0"/>
              </a:endParaRPr>
            </a:p>
            <a:p>
              <a:endParaRPr lang="en-IN" b="1" dirty="0">
                <a:latin typeface="Times New Roman" pitchFamily="18" charset="0"/>
                <a:cs typeface="Times New Roman" pitchFamily="18" charset="0"/>
              </a:endParaRPr>
            </a:p>
            <a:p>
              <a:endParaRPr lang="en-IN" b="1" dirty="0">
                <a:latin typeface="Times New Roman" pitchFamily="18" charset="0"/>
                <a:cs typeface="Times New Roman" pitchFamily="18" charset="0"/>
              </a:endParaRPr>
            </a:p>
            <a:p>
              <a:r>
                <a:rPr lang="en-IN" sz="2400" dirty="0">
                  <a:latin typeface="Times New Roman" pitchFamily="18" charset="0"/>
                  <a:cs typeface="Times New Roman" pitchFamily="18" charset="0"/>
                </a:rPr>
                <a:t>Client Side Scripting validates webpage in the browser itself. If everything is valid, then it sends request to server there by reducing network traffic and burden on server.</a:t>
              </a:r>
            </a:p>
            <a:p>
              <a:endParaRPr lang="en-IN" b="1" dirty="0">
                <a:latin typeface="Times New Roman" pitchFamily="18" charset="0"/>
                <a:cs typeface="Times New Roman" pitchFamily="18" charset="0"/>
              </a:endParaRPr>
            </a:p>
            <a:p>
              <a:endParaRPr lang="en-IN" b="1" dirty="0">
                <a:latin typeface="Times New Roman" pitchFamily="18" charset="0"/>
                <a:cs typeface="Times New Roman" pitchFamily="18" charset="0"/>
              </a:endParaRPr>
            </a:p>
            <a:p>
              <a:endParaRPr lang="en-IN" b="1" dirty="0">
                <a:latin typeface="Times New Roman" pitchFamily="18" charset="0"/>
                <a:cs typeface="Times New Roman" pitchFamily="18" charset="0"/>
              </a:endParaRPr>
            </a:p>
            <a:p>
              <a:endParaRPr lang="en-IN" b="1" dirty="0">
                <a:latin typeface="Times New Roman" pitchFamily="18" charset="0"/>
                <a:cs typeface="Times New Roman" pitchFamily="18" charset="0"/>
              </a:endParaRPr>
            </a:p>
            <a:p>
              <a:endParaRPr lang="en-IN" b="1" dirty="0">
                <a:latin typeface="Times New Roman" pitchFamily="18" charset="0"/>
                <a:cs typeface="Times New Roman" pitchFamily="18" charset="0"/>
              </a:endParaRPr>
            </a:p>
            <a:p>
              <a:endParaRPr lang="en-IN" dirty="0"/>
            </a:p>
          </p:txBody>
        </p:sp>
        <p:sp>
          <p:nvSpPr>
            <p:cNvPr id="9" name="Rectangle 8"/>
            <p:cNvSpPr/>
            <p:nvPr/>
          </p:nvSpPr>
          <p:spPr>
            <a:xfrm>
              <a:off x="4714876" y="2000240"/>
              <a:ext cx="3214710" cy="21431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12" name="Rectangle 11"/>
            <p:cNvSpPr/>
            <p:nvPr/>
          </p:nvSpPr>
          <p:spPr>
            <a:xfrm>
              <a:off x="5929322" y="2214554"/>
              <a:ext cx="1785950" cy="5000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13" name="Rectangle 12"/>
            <p:cNvSpPr/>
            <p:nvPr/>
          </p:nvSpPr>
          <p:spPr>
            <a:xfrm>
              <a:off x="5929322" y="2857496"/>
              <a:ext cx="1785950" cy="5000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15" name="Rectangle 14"/>
            <p:cNvSpPr/>
            <p:nvPr/>
          </p:nvSpPr>
          <p:spPr>
            <a:xfrm>
              <a:off x="5500694" y="3500438"/>
              <a:ext cx="857256" cy="3476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Submit</a:t>
              </a:r>
            </a:p>
          </p:txBody>
        </p:sp>
        <p:sp>
          <p:nvSpPr>
            <p:cNvPr id="18" name="TextBox 17"/>
            <p:cNvSpPr txBox="1"/>
            <p:nvPr/>
          </p:nvSpPr>
          <p:spPr>
            <a:xfrm>
              <a:off x="4786314" y="2285992"/>
              <a:ext cx="1212191" cy="369332"/>
            </a:xfrm>
            <a:prstGeom prst="rect">
              <a:avLst/>
            </a:prstGeom>
            <a:noFill/>
          </p:spPr>
          <p:txBody>
            <a:bodyPr wrap="none" rtlCol="0">
              <a:spAutoFit/>
            </a:bodyPr>
            <a:lstStyle/>
            <a:p>
              <a:r>
                <a:rPr lang="en-IN" dirty="0"/>
                <a:t>Username:</a:t>
              </a:r>
            </a:p>
          </p:txBody>
        </p:sp>
        <p:sp>
          <p:nvSpPr>
            <p:cNvPr id="23" name="TextBox 22"/>
            <p:cNvSpPr txBox="1"/>
            <p:nvPr/>
          </p:nvSpPr>
          <p:spPr>
            <a:xfrm>
              <a:off x="4857752" y="2928934"/>
              <a:ext cx="1133515" cy="369332"/>
            </a:xfrm>
            <a:prstGeom prst="rect">
              <a:avLst/>
            </a:prstGeom>
            <a:noFill/>
          </p:spPr>
          <p:txBody>
            <a:bodyPr wrap="none" rtlCol="0">
              <a:spAutoFit/>
            </a:bodyPr>
            <a:lstStyle/>
            <a:p>
              <a:r>
                <a:rPr lang="en-IN" dirty="0"/>
                <a:t>Password:</a:t>
              </a:r>
            </a:p>
          </p:txBody>
        </p:sp>
      </p:grpSp>
    </p:spTree>
    <p:extLst>
      <p:ext uri="{BB962C8B-B14F-4D97-AF65-F5344CB8AC3E}">
        <p14:creationId xmlns:p14="http://schemas.microsoft.com/office/powerpoint/2010/main" val="1022822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95869" y="1857365"/>
            <a:ext cx="2288575" cy="461665"/>
          </a:xfrm>
          <a:prstGeom prst="rect">
            <a:avLst/>
          </a:prstGeom>
          <a:noFill/>
        </p:spPr>
        <p:txBody>
          <a:bodyPr wrap="none" rtlCol="0">
            <a:spAutoFit/>
          </a:bodyPr>
          <a:lstStyle/>
          <a:p>
            <a:r>
              <a:rPr lang="en-IN" sz="2400" b="1" dirty="0">
                <a:latin typeface="Times New Roman" pitchFamily="18" charset="0"/>
                <a:cs typeface="Times New Roman" pitchFamily="18" charset="0"/>
              </a:rPr>
              <a:t>  JAVASCRIPT</a:t>
            </a:r>
          </a:p>
        </p:txBody>
      </p:sp>
      <p:sp>
        <p:nvSpPr>
          <p:cNvPr id="5" name="TextBox 4"/>
          <p:cNvSpPr txBox="1"/>
          <p:nvPr/>
        </p:nvSpPr>
        <p:spPr>
          <a:xfrm>
            <a:off x="3667108" y="3000373"/>
            <a:ext cx="1811714" cy="461665"/>
          </a:xfrm>
          <a:prstGeom prst="rect">
            <a:avLst/>
          </a:prstGeom>
          <a:noFill/>
        </p:spPr>
        <p:txBody>
          <a:bodyPr wrap="none" rtlCol="0">
            <a:spAutoFit/>
          </a:bodyPr>
          <a:lstStyle/>
          <a:p>
            <a:r>
              <a:rPr lang="en-IN" sz="2400" b="1" dirty="0">
                <a:latin typeface="Times New Roman" pitchFamily="18" charset="0"/>
                <a:cs typeface="Times New Roman" pitchFamily="18" charset="0"/>
              </a:rPr>
              <a:t>INTERNAL</a:t>
            </a:r>
          </a:p>
        </p:txBody>
      </p:sp>
      <p:sp>
        <p:nvSpPr>
          <p:cNvPr id="6" name="TextBox 5"/>
          <p:cNvSpPr txBox="1"/>
          <p:nvPr/>
        </p:nvSpPr>
        <p:spPr>
          <a:xfrm>
            <a:off x="6953257" y="3000373"/>
            <a:ext cx="1896673" cy="461665"/>
          </a:xfrm>
          <a:prstGeom prst="rect">
            <a:avLst/>
          </a:prstGeom>
          <a:noFill/>
        </p:spPr>
        <p:txBody>
          <a:bodyPr wrap="none" rtlCol="0">
            <a:spAutoFit/>
          </a:bodyPr>
          <a:lstStyle/>
          <a:p>
            <a:r>
              <a:rPr lang="en-IN" sz="2400" b="1" dirty="0">
                <a:latin typeface="Times New Roman" pitchFamily="18" charset="0"/>
                <a:cs typeface="Times New Roman" pitchFamily="18" charset="0"/>
              </a:rPr>
              <a:t>EXTERNAL</a:t>
            </a:r>
          </a:p>
        </p:txBody>
      </p:sp>
      <p:cxnSp>
        <p:nvCxnSpPr>
          <p:cNvPr id="8" name="Straight Connector 7"/>
          <p:cNvCxnSpPr>
            <a:endCxn id="6" idx="0"/>
          </p:cNvCxnSpPr>
          <p:nvPr/>
        </p:nvCxnSpPr>
        <p:spPr>
          <a:xfrm>
            <a:off x="6238877" y="2357430"/>
            <a:ext cx="1662717" cy="642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5" idx="0"/>
          </p:cNvCxnSpPr>
          <p:nvPr/>
        </p:nvCxnSpPr>
        <p:spPr>
          <a:xfrm rot="10800000" flipV="1">
            <a:off x="4572967" y="2357430"/>
            <a:ext cx="1380159" cy="642942"/>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1991544" y="0"/>
            <a:ext cx="8229600" cy="836712"/>
          </a:xfrm>
        </p:spPr>
        <p:txBody>
          <a:bodyPr/>
          <a:lstStyle/>
          <a:p>
            <a:r>
              <a:rPr lang="en-IN" dirty="0">
                <a:solidFill>
                  <a:srgbClr val="FF0000"/>
                </a:solidFill>
                <a:latin typeface="Times New Roman" pitchFamily="18" charset="0"/>
                <a:cs typeface="Times New Roman" pitchFamily="18" charset="0"/>
              </a:rPr>
              <a:t>Use of JavaScript as</a:t>
            </a:r>
          </a:p>
        </p:txBody>
      </p:sp>
    </p:spTree>
    <p:extLst>
      <p:ext uri="{BB962C8B-B14F-4D97-AF65-F5344CB8AC3E}">
        <p14:creationId xmlns:p14="http://schemas.microsoft.com/office/powerpoint/2010/main" val="2991202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1634" y="1828800"/>
            <a:ext cx="6572250" cy="4171950"/>
          </a:xfrm>
        </p:spPr>
        <p:txBody>
          <a:bodyPr>
            <a:normAutofit fontScale="85000" lnSpcReduction="20000"/>
          </a:bodyPr>
          <a:lstStyle/>
          <a:p>
            <a:r>
              <a:rPr lang="en-US" dirty="0"/>
              <a:t>&lt;script&gt; &lt;/script&gt; tag is used to embed JS in an HTML document and it treated as script code.</a:t>
            </a:r>
          </a:p>
          <a:p>
            <a:r>
              <a:rPr lang="en-US" dirty="0"/>
              <a:t>Syntax: </a:t>
            </a:r>
          </a:p>
          <a:p>
            <a:pPr>
              <a:buNone/>
            </a:pPr>
            <a:r>
              <a:rPr lang="en-US" dirty="0"/>
              <a:t>&lt;script type = “text/</a:t>
            </a:r>
            <a:r>
              <a:rPr lang="en-US" dirty="0" err="1"/>
              <a:t>css</a:t>
            </a:r>
            <a:r>
              <a:rPr lang="en-US" dirty="0"/>
              <a:t>” language=“JavaScript”&gt;</a:t>
            </a:r>
          </a:p>
          <a:p>
            <a:pPr>
              <a:buNone/>
            </a:pPr>
            <a:r>
              <a:rPr lang="en-US" dirty="0"/>
              <a:t>Stmts.</a:t>
            </a:r>
          </a:p>
          <a:p>
            <a:pPr>
              <a:buNone/>
            </a:pPr>
            <a:r>
              <a:rPr lang="en-US" dirty="0"/>
              <a:t>&lt;/script&gt;</a:t>
            </a:r>
          </a:p>
          <a:p>
            <a:r>
              <a:rPr lang="en-US" dirty="0">
                <a:solidFill>
                  <a:srgbClr val="00B050"/>
                </a:solidFill>
              </a:rPr>
              <a:t>type</a:t>
            </a:r>
            <a:r>
              <a:rPr lang="en-US" dirty="0"/>
              <a:t> attribute refers to the MIME type of the script. Mandatory attribute according go W3C.</a:t>
            </a:r>
          </a:p>
          <a:p>
            <a:r>
              <a:rPr lang="en-US" dirty="0">
                <a:solidFill>
                  <a:srgbClr val="00B050"/>
                </a:solidFill>
              </a:rPr>
              <a:t>language</a:t>
            </a:r>
            <a:r>
              <a:rPr lang="en-US" dirty="0"/>
              <a:t> attribute refers to the scripting lang. used to create scripts.</a:t>
            </a:r>
          </a:p>
          <a:p>
            <a:r>
              <a:rPr lang="en-US" dirty="0" err="1">
                <a:solidFill>
                  <a:srgbClr val="00B050"/>
                </a:solidFill>
              </a:rPr>
              <a:t>src</a:t>
            </a:r>
            <a:r>
              <a:rPr lang="en-US" dirty="0"/>
              <a:t> attribute refers to the URL of another file that has a script.</a:t>
            </a:r>
          </a:p>
        </p:txBody>
      </p:sp>
      <p:sp>
        <p:nvSpPr>
          <p:cNvPr id="4" name="Title 1"/>
          <p:cNvSpPr>
            <a:spLocks noGrp="1"/>
          </p:cNvSpPr>
          <p:nvPr>
            <p:ph type="title"/>
          </p:nvPr>
        </p:nvSpPr>
        <p:spPr>
          <a:xfrm>
            <a:off x="2667000" y="857250"/>
            <a:ext cx="6615354" cy="681540"/>
          </a:xfrm>
        </p:spPr>
        <p:txBody>
          <a:bodyPr>
            <a:normAutofit fontScale="90000"/>
          </a:bodyPr>
          <a:lstStyle/>
          <a:p>
            <a:r>
              <a:rPr lang="en-US" dirty="0">
                <a:solidFill>
                  <a:srgbClr val="FF0000"/>
                </a:solidFill>
              </a:rPr>
              <a:t>Embedding JS in an HTML page</a:t>
            </a:r>
          </a:p>
        </p:txBody>
      </p:sp>
    </p:spTree>
    <p:extLst>
      <p:ext uri="{BB962C8B-B14F-4D97-AF65-F5344CB8AC3E}">
        <p14:creationId xmlns:p14="http://schemas.microsoft.com/office/powerpoint/2010/main" val="2524507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99392"/>
            <a:ext cx="8229600" cy="908720"/>
          </a:xfrm>
        </p:spPr>
        <p:txBody>
          <a:bodyPr/>
          <a:lstStyle/>
          <a:p>
            <a:r>
              <a:rPr lang="en-IN" dirty="0">
                <a:solidFill>
                  <a:srgbClr val="FF0000"/>
                </a:solidFill>
                <a:latin typeface="Times New Roman" pitchFamily="18" charset="0"/>
                <a:cs typeface="Times New Roman" pitchFamily="18" charset="0"/>
              </a:rPr>
              <a:t>Internal JavaScript</a:t>
            </a:r>
          </a:p>
        </p:txBody>
      </p:sp>
      <p:sp>
        <p:nvSpPr>
          <p:cNvPr id="3" name="Content Placeholder 2"/>
          <p:cNvSpPr>
            <a:spLocks noGrp="1"/>
          </p:cNvSpPr>
          <p:nvPr>
            <p:ph idx="1"/>
          </p:nvPr>
        </p:nvSpPr>
        <p:spPr>
          <a:xfrm>
            <a:off x="1847528" y="692696"/>
            <a:ext cx="8363272" cy="6165304"/>
          </a:xfrm>
        </p:spPr>
        <p:txBody>
          <a:bodyPr>
            <a:noAutofit/>
          </a:bodyPr>
          <a:lstStyle/>
          <a:p>
            <a:pPr>
              <a:buNone/>
            </a:pPr>
            <a:r>
              <a:rPr lang="en-IN" dirty="0"/>
              <a:t>&lt;html &gt; </a:t>
            </a:r>
          </a:p>
          <a:p>
            <a:pPr>
              <a:buNone/>
            </a:pPr>
            <a:r>
              <a:rPr lang="en-IN" dirty="0"/>
              <a:t>&lt;head&gt; </a:t>
            </a:r>
          </a:p>
          <a:p>
            <a:pPr>
              <a:buNone/>
            </a:pPr>
            <a:r>
              <a:rPr lang="en-IN" dirty="0"/>
              <a:t>&lt;title&gt; Internal </a:t>
            </a:r>
            <a:r>
              <a:rPr lang="en-IN"/>
              <a:t>Java Script &lt;/</a:t>
            </a:r>
            <a:r>
              <a:rPr lang="en-IN" dirty="0"/>
              <a:t>title&gt;</a:t>
            </a:r>
          </a:p>
          <a:p>
            <a:pPr>
              <a:buNone/>
            </a:pPr>
            <a:r>
              <a:rPr lang="en-IN" dirty="0"/>
              <a:t> &lt;/head&gt;</a:t>
            </a:r>
          </a:p>
          <a:p>
            <a:pPr>
              <a:buNone/>
            </a:pPr>
            <a:r>
              <a:rPr lang="en-IN" dirty="0"/>
              <a:t> &lt;body&gt; Running JS:&lt;</a:t>
            </a:r>
            <a:r>
              <a:rPr lang="en-IN" dirty="0" err="1"/>
              <a:t>br</a:t>
            </a:r>
            <a:r>
              <a:rPr lang="en-IN" dirty="0"/>
              <a:t>/&gt; </a:t>
            </a:r>
          </a:p>
          <a:p>
            <a:pPr>
              <a:buNone/>
            </a:pPr>
            <a:r>
              <a:rPr lang="en-IN" dirty="0"/>
              <a:t>&lt;script&gt; alert("Hello World - Internal JS!"); &lt;/script&gt;</a:t>
            </a:r>
          </a:p>
          <a:p>
            <a:pPr>
              <a:buNone/>
            </a:pPr>
            <a:r>
              <a:rPr lang="en-IN" dirty="0"/>
              <a:t> &lt;/body&gt; </a:t>
            </a:r>
          </a:p>
          <a:p>
            <a:pPr>
              <a:buNone/>
            </a:pPr>
            <a:r>
              <a:rPr lang="en-IN" dirty="0"/>
              <a:t>&lt;/html&gt;</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3070172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25D248-05A0-AC61-C319-C42DEAB3EBB2}"/>
              </a:ext>
            </a:extLst>
          </p:cNvPr>
          <p:cNvSpPr txBox="1"/>
          <p:nvPr/>
        </p:nvSpPr>
        <p:spPr>
          <a:xfrm>
            <a:off x="1715716" y="1039833"/>
            <a:ext cx="4573038" cy="300082"/>
          </a:xfrm>
          <a:prstGeom prst="rect">
            <a:avLst/>
          </a:prstGeom>
          <a:noFill/>
        </p:spPr>
        <p:txBody>
          <a:bodyPr wrap="square">
            <a:spAutoFit/>
          </a:bodyPr>
          <a:lstStyle/>
          <a:p>
            <a:pPr algn="l"/>
            <a:r>
              <a:rPr lang="en-IN" sz="1350" b="1" dirty="0">
                <a:solidFill>
                  <a:srgbClr val="25265E"/>
                </a:solidFill>
                <a:latin typeface="euclid_circular_a"/>
              </a:rPr>
              <a:t>Adding an Internal Script</a:t>
            </a:r>
          </a:p>
        </p:txBody>
      </p:sp>
      <p:sp>
        <p:nvSpPr>
          <p:cNvPr id="6" name="Rectangle 5">
            <a:extLst>
              <a:ext uri="{FF2B5EF4-FFF2-40B4-BE49-F238E27FC236}">
                <a16:creationId xmlns:a16="http://schemas.microsoft.com/office/drawing/2014/main" id="{9711963A-7371-7E67-58DB-74275D281CDE}"/>
              </a:ext>
            </a:extLst>
          </p:cNvPr>
          <p:cNvSpPr>
            <a:spLocks noChangeArrowheads="1"/>
          </p:cNvSpPr>
          <p:nvPr/>
        </p:nvSpPr>
        <p:spPr bwMode="auto">
          <a:xfrm>
            <a:off x="2240974" y="1782823"/>
            <a:ext cx="8427026" cy="3877985"/>
          </a:xfrm>
          <a:prstGeom prst="rect">
            <a:avLst/>
          </a:prstGeom>
          <a:solidFill>
            <a:srgbClr val="383B4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2100" dirty="0">
                <a:solidFill>
                  <a:srgbClr val="D3D3D3"/>
                </a:solidFill>
                <a:latin typeface="Droid Sans Mono"/>
              </a:rPr>
              <a:t>&lt;</a:t>
            </a:r>
            <a:r>
              <a:rPr lang="en-US" altLang="en-US" sz="2100" dirty="0">
                <a:solidFill>
                  <a:srgbClr val="E06C75"/>
                </a:solidFill>
                <a:latin typeface="Droid Sans Mono"/>
              </a:rPr>
              <a:t>head</a:t>
            </a:r>
            <a:r>
              <a:rPr lang="en-US" altLang="en-US" sz="2100" dirty="0">
                <a:solidFill>
                  <a:srgbClr val="D3D3D3"/>
                </a:solidFill>
                <a:latin typeface="Droid Sans Mono"/>
              </a:rPr>
              <a:t>&gt; </a:t>
            </a:r>
          </a:p>
          <a:p>
            <a:pPr defTabSz="685800" eaLnBrk="0" fontAlgn="base" hangingPunct="0">
              <a:spcBef>
                <a:spcPct val="0"/>
              </a:spcBef>
              <a:spcAft>
                <a:spcPct val="0"/>
              </a:spcAft>
            </a:pPr>
            <a:r>
              <a:rPr lang="en-US" altLang="en-US" sz="2100" dirty="0">
                <a:solidFill>
                  <a:srgbClr val="D3D3D3"/>
                </a:solidFill>
                <a:latin typeface="Droid Sans Mono"/>
              </a:rPr>
              <a:t>&lt;</a:t>
            </a:r>
            <a:r>
              <a:rPr lang="en-US" altLang="en-US" sz="2100" dirty="0">
                <a:solidFill>
                  <a:srgbClr val="E06C75"/>
                </a:solidFill>
                <a:latin typeface="Droid Sans Mono"/>
              </a:rPr>
              <a:t>title</a:t>
            </a:r>
            <a:r>
              <a:rPr lang="en-US" altLang="en-US" sz="2100" dirty="0">
                <a:solidFill>
                  <a:srgbClr val="D3D3D3"/>
                </a:solidFill>
                <a:latin typeface="Droid Sans Mono"/>
              </a:rPr>
              <a:t>&gt; </a:t>
            </a:r>
          </a:p>
          <a:p>
            <a:pPr defTabSz="685800" eaLnBrk="0" fontAlgn="base" hangingPunct="0">
              <a:spcBef>
                <a:spcPct val="0"/>
              </a:spcBef>
              <a:spcAft>
                <a:spcPct val="0"/>
              </a:spcAft>
            </a:pPr>
            <a:r>
              <a:rPr lang="en-US" altLang="en-US" sz="2100" dirty="0">
                <a:solidFill>
                  <a:srgbClr val="D3D3D3"/>
                </a:solidFill>
                <a:latin typeface="Droid Sans Mono"/>
              </a:rPr>
              <a:t>&lt;/</a:t>
            </a:r>
            <a:r>
              <a:rPr lang="en-US" altLang="en-US" sz="2100" dirty="0">
                <a:solidFill>
                  <a:srgbClr val="E06C75"/>
                </a:solidFill>
                <a:latin typeface="Droid Sans Mono"/>
              </a:rPr>
              <a:t>title</a:t>
            </a:r>
            <a:r>
              <a:rPr lang="en-US" altLang="en-US" sz="2100" dirty="0">
                <a:solidFill>
                  <a:srgbClr val="D3D3D3"/>
                </a:solidFill>
                <a:latin typeface="Droid Sans Mono"/>
              </a:rPr>
              <a:t>&gt; </a:t>
            </a:r>
          </a:p>
          <a:p>
            <a:pPr defTabSz="685800" eaLnBrk="0" fontAlgn="base" hangingPunct="0">
              <a:spcBef>
                <a:spcPct val="0"/>
              </a:spcBef>
              <a:spcAft>
                <a:spcPct val="0"/>
              </a:spcAft>
            </a:pPr>
            <a:r>
              <a:rPr lang="en-US" altLang="en-US" sz="2100" dirty="0">
                <a:solidFill>
                  <a:srgbClr val="D3D3D3"/>
                </a:solidFill>
                <a:latin typeface="Droid Sans Mono"/>
              </a:rPr>
              <a:t>&lt;</a:t>
            </a:r>
            <a:r>
              <a:rPr lang="en-US" altLang="en-US" sz="2100" dirty="0">
                <a:solidFill>
                  <a:srgbClr val="E06C75"/>
                </a:solidFill>
                <a:latin typeface="Droid Sans Mono"/>
              </a:rPr>
              <a:t>script</a:t>
            </a:r>
            <a:r>
              <a:rPr lang="en-US" altLang="en-US" sz="2100" dirty="0">
                <a:solidFill>
                  <a:srgbClr val="D3D3D3"/>
                </a:solidFill>
                <a:latin typeface="Droid Sans Mono"/>
              </a:rPr>
              <a:t>&gt; </a:t>
            </a:r>
          </a:p>
          <a:p>
            <a:pPr defTabSz="685800" eaLnBrk="0" fontAlgn="base" hangingPunct="0">
              <a:spcBef>
                <a:spcPct val="0"/>
              </a:spcBef>
              <a:spcAft>
                <a:spcPct val="0"/>
              </a:spcAft>
            </a:pPr>
            <a:r>
              <a:rPr lang="en-US" altLang="en-US" sz="2100" dirty="0">
                <a:solidFill>
                  <a:srgbClr val="C678DD"/>
                </a:solidFill>
                <a:latin typeface="Droid Sans Mono"/>
              </a:rPr>
              <a:t>function</a:t>
            </a:r>
            <a:r>
              <a:rPr lang="en-US" altLang="en-US" sz="2100" dirty="0">
                <a:solidFill>
                  <a:srgbClr val="D3D3D3"/>
                </a:solidFill>
                <a:latin typeface="Droid Sans Mono"/>
              </a:rPr>
              <a:t> </a:t>
            </a:r>
            <a:r>
              <a:rPr lang="en-US" altLang="en-US" sz="2100" dirty="0" err="1">
                <a:solidFill>
                  <a:srgbClr val="61AEEE"/>
                </a:solidFill>
                <a:latin typeface="Droid Sans Mono"/>
              </a:rPr>
              <a:t>showHiddenText</a:t>
            </a:r>
            <a:r>
              <a:rPr lang="en-US" altLang="en-US" sz="2100" dirty="0">
                <a:solidFill>
                  <a:srgbClr val="D3D3D3"/>
                </a:solidFill>
                <a:latin typeface="Droid Sans Mono"/>
              </a:rPr>
              <a:t>() </a:t>
            </a:r>
          </a:p>
          <a:p>
            <a:pPr defTabSz="685800" eaLnBrk="0" fontAlgn="base" hangingPunct="0">
              <a:spcBef>
                <a:spcPct val="0"/>
              </a:spcBef>
              <a:spcAft>
                <a:spcPct val="0"/>
              </a:spcAft>
            </a:pPr>
            <a:r>
              <a:rPr lang="en-US" altLang="en-US" sz="2100" dirty="0">
                <a:solidFill>
                  <a:srgbClr val="D3D3D3"/>
                </a:solidFill>
                <a:latin typeface="Droid Sans Mono"/>
              </a:rPr>
              <a:t>{</a:t>
            </a:r>
          </a:p>
          <a:p>
            <a:pPr defTabSz="685800" eaLnBrk="0" fontAlgn="base" hangingPunct="0">
              <a:spcBef>
                <a:spcPct val="0"/>
              </a:spcBef>
              <a:spcAft>
                <a:spcPct val="0"/>
              </a:spcAft>
            </a:pPr>
            <a:r>
              <a:rPr lang="en-US" altLang="en-US" sz="2100" dirty="0">
                <a:solidFill>
                  <a:srgbClr val="D3D3D3"/>
                </a:solidFill>
                <a:latin typeface="Droid Sans Mono"/>
              </a:rPr>
              <a:t> </a:t>
            </a:r>
            <a:r>
              <a:rPr lang="en-US" altLang="en-US" sz="2100" dirty="0" err="1">
                <a:solidFill>
                  <a:srgbClr val="E6C07B"/>
                </a:solidFill>
                <a:latin typeface="Droid Sans Mono"/>
              </a:rPr>
              <a:t>document</a:t>
            </a:r>
            <a:r>
              <a:rPr lang="en-US" altLang="en-US" sz="2100" dirty="0" err="1">
                <a:solidFill>
                  <a:srgbClr val="D3D3D3"/>
                </a:solidFill>
                <a:latin typeface="Droid Sans Mono"/>
              </a:rPr>
              <a:t>.write</a:t>
            </a:r>
            <a:r>
              <a:rPr lang="en-US" altLang="en-US" sz="2100" dirty="0">
                <a:solidFill>
                  <a:srgbClr val="D3D3D3"/>
                </a:solidFill>
                <a:latin typeface="Droid Sans Mono"/>
              </a:rPr>
              <a:t>(</a:t>
            </a:r>
            <a:r>
              <a:rPr lang="en-US" altLang="en-US" sz="2100" dirty="0">
                <a:solidFill>
                  <a:srgbClr val="98C379"/>
                </a:solidFill>
                <a:latin typeface="Droid Sans Mono"/>
              </a:rPr>
              <a:t>"Hello World"</a:t>
            </a:r>
            <a:r>
              <a:rPr lang="en-US" altLang="en-US" sz="2100" dirty="0">
                <a:solidFill>
                  <a:srgbClr val="D3D3D3"/>
                </a:solidFill>
                <a:latin typeface="Droid Sans Mono"/>
              </a:rPr>
              <a:t>; } &lt;/</a:t>
            </a:r>
            <a:r>
              <a:rPr lang="en-US" altLang="en-US" sz="2100" dirty="0">
                <a:solidFill>
                  <a:srgbClr val="E06C75"/>
                </a:solidFill>
                <a:latin typeface="Droid Sans Mono"/>
              </a:rPr>
              <a:t>script</a:t>
            </a:r>
            <a:r>
              <a:rPr lang="en-US" altLang="en-US" sz="2100" dirty="0">
                <a:solidFill>
                  <a:srgbClr val="D3D3D3"/>
                </a:solidFill>
                <a:latin typeface="Droid Sans Mono"/>
              </a:rPr>
              <a:t>&gt; </a:t>
            </a:r>
          </a:p>
          <a:p>
            <a:pPr defTabSz="685800" eaLnBrk="0" fontAlgn="base" hangingPunct="0">
              <a:spcBef>
                <a:spcPct val="0"/>
              </a:spcBef>
              <a:spcAft>
                <a:spcPct val="0"/>
              </a:spcAft>
            </a:pPr>
            <a:r>
              <a:rPr lang="en-US" altLang="en-US" sz="2100" dirty="0">
                <a:solidFill>
                  <a:srgbClr val="D3D3D3"/>
                </a:solidFill>
                <a:latin typeface="Droid Sans Mono"/>
              </a:rPr>
              <a:t>&lt;/</a:t>
            </a:r>
            <a:r>
              <a:rPr lang="en-US" altLang="en-US" sz="2100" dirty="0">
                <a:solidFill>
                  <a:srgbClr val="E06C75"/>
                </a:solidFill>
                <a:latin typeface="Droid Sans Mono"/>
              </a:rPr>
              <a:t>head</a:t>
            </a:r>
            <a:r>
              <a:rPr lang="en-US" altLang="en-US" sz="2100" dirty="0">
                <a:solidFill>
                  <a:srgbClr val="D3D3D3"/>
                </a:solidFill>
                <a:latin typeface="Droid Sans Mono"/>
              </a:rPr>
              <a:t>&gt; </a:t>
            </a:r>
          </a:p>
          <a:p>
            <a:pPr defTabSz="685800" eaLnBrk="0" fontAlgn="base" hangingPunct="0">
              <a:spcBef>
                <a:spcPct val="0"/>
              </a:spcBef>
              <a:spcAft>
                <a:spcPct val="0"/>
              </a:spcAft>
            </a:pPr>
            <a:r>
              <a:rPr lang="en-US" altLang="en-US" sz="2100" dirty="0">
                <a:solidFill>
                  <a:srgbClr val="D3D3D3"/>
                </a:solidFill>
                <a:latin typeface="Droid Sans Mono"/>
              </a:rPr>
              <a:t>&lt;</a:t>
            </a:r>
            <a:r>
              <a:rPr lang="en-US" altLang="en-US" sz="2100" dirty="0">
                <a:solidFill>
                  <a:srgbClr val="E06C75"/>
                </a:solidFill>
                <a:latin typeface="Droid Sans Mono"/>
              </a:rPr>
              <a:t>body</a:t>
            </a:r>
            <a:r>
              <a:rPr lang="en-US" altLang="en-US" sz="2100" dirty="0">
                <a:solidFill>
                  <a:srgbClr val="D3D3D3"/>
                </a:solidFill>
                <a:latin typeface="Droid Sans Mono"/>
              </a:rPr>
              <a:t>&gt; </a:t>
            </a:r>
          </a:p>
          <a:p>
            <a:pPr defTabSz="685800" eaLnBrk="0" fontAlgn="base" hangingPunct="0">
              <a:spcBef>
                <a:spcPct val="0"/>
              </a:spcBef>
              <a:spcAft>
                <a:spcPct val="0"/>
              </a:spcAft>
            </a:pPr>
            <a:r>
              <a:rPr lang="en-US" altLang="en-US" sz="2100" dirty="0">
                <a:solidFill>
                  <a:srgbClr val="D3D3D3"/>
                </a:solidFill>
                <a:latin typeface="Droid Sans Mono"/>
              </a:rPr>
              <a:t>&lt;</a:t>
            </a:r>
            <a:r>
              <a:rPr lang="en-US" altLang="en-US" sz="2100" dirty="0">
                <a:solidFill>
                  <a:srgbClr val="E06C75"/>
                </a:solidFill>
                <a:latin typeface="Droid Sans Mono"/>
              </a:rPr>
              <a:t>button</a:t>
            </a:r>
            <a:r>
              <a:rPr lang="en-US" altLang="en-US" sz="2100" dirty="0">
                <a:solidFill>
                  <a:srgbClr val="D3D3D3"/>
                </a:solidFill>
                <a:latin typeface="Droid Sans Mono"/>
              </a:rPr>
              <a:t> </a:t>
            </a:r>
            <a:r>
              <a:rPr lang="en-US" altLang="en-US" sz="2100" dirty="0">
                <a:solidFill>
                  <a:srgbClr val="D19A66"/>
                </a:solidFill>
                <a:latin typeface="Droid Sans Mono"/>
              </a:rPr>
              <a:t>onclick</a:t>
            </a:r>
            <a:r>
              <a:rPr lang="en-US" altLang="en-US" sz="2100" dirty="0">
                <a:solidFill>
                  <a:srgbClr val="D3D3D3"/>
                </a:solidFill>
                <a:latin typeface="Droid Sans Mono"/>
              </a:rPr>
              <a:t>=</a:t>
            </a:r>
            <a:r>
              <a:rPr lang="en-US" altLang="en-US" sz="2100" dirty="0">
                <a:solidFill>
                  <a:srgbClr val="98C379"/>
                </a:solidFill>
                <a:latin typeface="Droid Sans Mono"/>
              </a:rPr>
              <a:t>"</a:t>
            </a:r>
            <a:r>
              <a:rPr lang="en-US" altLang="en-US" sz="2100" dirty="0" err="1">
                <a:solidFill>
                  <a:srgbClr val="98C379"/>
                </a:solidFill>
                <a:latin typeface="Droid Sans Mono"/>
              </a:rPr>
              <a:t>showHiddenText</a:t>
            </a:r>
            <a:r>
              <a:rPr lang="en-US" altLang="en-US" sz="2100" dirty="0">
                <a:solidFill>
                  <a:srgbClr val="98C379"/>
                </a:solidFill>
                <a:latin typeface="Droid Sans Mono"/>
              </a:rPr>
              <a:t>()"</a:t>
            </a:r>
            <a:r>
              <a:rPr lang="en-US" altLang="en-US" sz="2100" dirty="0">
                <a:solidFill>
                  <a:srgbClr val="D3D3D3"/>
                </a:solidFill>
                <a:latin typeface="Droid Sans Mono"/>
              </a:rPr>
              <a:t>&gt;Click me&lt;/</a:t>
            </a:r>
            <a:r>
              <a:rPr lang="en-US" altLang="en-US" sz="2100" dirty="0">
                <a:solidFill>
                  <a:srgbClr val="E06C75"/>
                </a:solidFill>
                <a:latin typeface="Droid Sans Mono"/>
              </a:rPr>
              <a:t>button</a:t>
            </a:r>
            <a:r>
              <a:rPr lang="en-US" altLang="en-US" sz="2100" dirty="0">
                <a:solidFill>
                  <a:srgbClr val="D3D3D3"/>
                </a:solidFill>
                <a:latin typeface="Droid Sans Mono"/>
              </a:rPr>
              <a:t>&gt; </a:t>
            </a:r>
          </a:p>
          <a:p>
            <a:pPr defTabSz="685800" eaLnBrk="0" fontAlgn="base" hangingPunct="0">
              <a:spcBef>
                <a:spcPct val="0"/>
              </a:spcBef>
              <a:spcAft>
                <a:spcPct val="0"/>
              </a:spcAft>
            </a:pPr>
            <a:r>
              <a:rPr lang="en-US" altLang="en-US" sz="2100" dirty="0">
                <a:solidFill>
                  <a:srgbClr val="D3D3D3"/>
                </a:solidFill>
                <a:latin typeface="Droid Sans Mono"/>
              </a:rPr>
              <a:t>&lt;</a:t>
            </a:r>
            <a:r>
              <a:rPr lang="en-US" altLang="en-US" sz="2100" dirty="0">
                <a:solidFill>
                  <a:srgbClr val="E06C75"/>
                </a:solidFill>
                <a:latin typeface="Droid Sans Mono"/>
              </a:rPr>
              <a:t>p</a:t>
            </a:r>
            <a:r>
              <a:rPr lang="en-US" altLang="en-US" sz="2100" dirty="0">
                <a:solidFill>
                  <a:srgbClr val="D3D3D3"/>
                </a:solidFill>
                <a:latin typeface="Droid Sans Mono"/>
              </a:rPr>
              <a:t> </a:t>
            </a:r>
            <a:r>
              <a:rPr lang="en-US" altLang="en-US" sz="2100" dirty="0">
                <a:solidFill>
                  <a:srgbClr val="D19A66"/>
                </a:solidFill>
                <a:latin typeface="Droid Sans Mono"/>
              </a:rPr>
              <a:t>id</a:t>
            </a:r>
            <a:r>
              <a:rPr lang="en-US" altLang="en-US" sz="2100" dirty="0">
                <a:solidFill>
                  <a:srgbClr val="D3D3D3"/>
                </a:solidFill>
                <a:latin typeface="Droid Sans Mono"/>
              </a:rPr>
              <a:t>=</a:t>
            </a:r>
            <a:r>
              <a:rPr lang="en-US" altLang="en-US" sz="2100" dirty="0">
                <a:solidFill>
                  <a:srgbClr val="98C379"/>
                </a:solidFill>
                <a:latin typeface="Droid Sans Mono"/>
              </a:rPr>
              <a:t>"demo"</a:t>
            </a:r>
            <a:r>
              <a:rPr lang="en-US" altLang="en-US" sz="2100" dirty="0">
                <a:solidFill>
                  <a:srgbClr val="D3D3D3"/>
                </a:solidFill>
                <a:latin typeface="Droid Sans Mono"/>
              </a:rPr>
              <a:t>&gt;&lt;/</a:t>
            </a:r>
            <a:r>
              <a:rPr lang="en-US" altLang="en-US" sz="2100" dirty="0">
                <a:solidFill>
                  <a:srgbClr val="E06C75"/>
                </a:solidFill>
                <a:latin typeface="Droid Sans Mono"/>
              </a:rPr>
              <a:t>p</a:t>
            </a:r>
            <a:r>
              <a:rPr lang="en-US" altLang="en-US" sz="2100" dirty="0">
                <a:solidFill>
                  <a:srgbClr val="D3D3D3"/>
                </a:solidFill>
                <a:latin typeface="Droid Sans Mono"/>
              </a:rPr>
              <a:t>&gt; </a:t>
            </a:r>
          </a:p>
          <a:p>
            <a:pPr defTabSz="685800" eaLnBrk="0" fontAlgn="base" hangingPunct="0">
              <a:spcBef>
                <a:spcPct val="0"/>
              </a:spcBef>
              <a:spcAft>
                <a:spcPct val="0"/>
              </a:spcAft>
            </a:pPr>
            <a:r>
              <a:rPr lang="en-US" altLang="en-US" sz="2100" dirty="0">
                <a:solidFill>
                  <a:srgbClr val="D3D3D3"/>
                </a:solidFill>
                <a:latin typeface="Droid Sans Mono"/>
              </a:rPr>
              <a:t>&lt;/</a:t>
            </a:r>
            <a:r>
              <a:rPr lang="en-US" altLang="en-US" sz="2100" dirty="0">
                <a:solidFill>
                  <a:srgbClr val="E06C75"/>
                </a:solidFill>
                <a:latin typeface="Droid Sans Mono"/>
              </a:rPr>
              <a:t>body</a:t>
            </a:r>
            <a:r>
              <a:rPr lang="en-US" altLang="en-US" sz="2100" dirty="0">
                <a:solidFill>
                  <a:srgbClr val="D3D3D3"/>
                </a:solidFill>
                <a:latin typeface="Droid Sans Mono"/>
              </a:rPr>
              <a:t>&gt;</a:t>
            </a:r>
            <a:r>
              <a:rPr lang="en-US" altLang="en-US" sz="2100" dirty="0"/>
              <a:t> </a:t>
            </a:r>
            <a:endParaRPr lang="en-US" altLang="en-US" sz="2100" dirty="0">
              <a:latin typeface="Arial" panose="020B0604020202020204" pitchFamily="34" charset="0"/>
            </a:endParaRPr>
          </a:p>
        </p:txBody>
      </p:sp>
    </p:spTree>
    <p:extLst>
      <p:ext uri="{BB962C8B-B14F-4D97-AF65-F5344CB8AC3E}">
        <p14:creationId xmlns:p14="http://schemas.microsoft.com/office/powerpoint/2010/main" val="3145698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6FD700-AD9F-E884-5101-046C9D346122}"/>
              </a:ext>
            </a:extLst>
          </p:cNvPr>
          <p:cNvSpPr txBox="1"/>
          <p:nvPr/>
        </p:nvSpPr>
        <p:spPr>
          <a:xfrm>
            <a:off x="322217" y="815649"/>
            <a:ext cx="11225349" cy="3970318"/>
          </a:xfrm>
          <a:prstGeom prst="rect">
            <a:avLst/>
          </a:prstGeom>
          <a:noFill/>
        </p:spPr>
        <p:txBody>
          <a:bodyPr wrap="square">
            <a:spAutoFit/>
          </a:bodyPr>
          <a:lstStyle/>
          <a:p>
            <a:pPr algn="l"/>
            <a:r>
              <a:rPr lang="en-US" sz="2800" b="0" i="0" dirty="0">
                <a:solidFill>
                  <a:srgbClr val="FF0000"/>
                </a:solidFill>
                <a:effectLst/>
                <a:latin typeface="ff4"/>
              </a:rPr>
              <a:t>Understanding the Node.js-to-Angular Stack Components:</a:t>
            </a:r>
            <a:r>
              <a:rPr lang="en-US" sz="2800" b="0" i="0" dirty="0">
                <a:solidFill>
                  <a:srgbClr val="000000"/>
                </a:solidFill>
                <a:effectLst/>
                <a:latin typeface="ff4"/>
              </a:rPr>
              <a:t> </a:t>
            </a:r>
            <a:endParaRPr lang="en-US" sz="2800" b="0" i="0" dirty="0">
              <a:solidFill>
                <a:srgbClr val="FF0000"/>
              </a:solidFill>
              <a:effectLst/>
              <a:latin typeface="ff4"/>
            </a:endParaRPr>
          </a:p>
          <a:p>
            <a:pPr algn="l"/>
            <a:r>
              <a:rPr lang="en-US" sz="2800" b="0" i="0" dirty="0">
                <a:solidFill>
                  <a:srgbClr val="000000"/>
                </a:solidFill>
                <a:effectLst/>
                <a:latin typeface="ff7"/>
              </a:rPr>
              <a:t>Node.js-to-Angular stack applications are different because the framework is different from more traditional JavaScript web application programming. </a:t>
            </a:r>
          </a:p>
          <a:p>
            <a:pPr algn="l"/>
            <a:r>
              <a:rPr lang="en-US" sz="2800" b="0" i="0" dirty="0">
                <a:solidFill>
                  <a:srgbClr val="000000"/>
                </a:solidFill>
                <a:effectLst/>
                <a:latin typeface="ff7"/>
              </a:rPr>
              <a:t>The Node.js-to-Angular stack comprised of four Components.</a:t>
            </a:r>
          </a:p>
          <a:p>
            <a:pPr algn="l"/>
            <a:r>
              <a:rPr lang="en-US" sz="2800" dirty="0">
                <a:solidFill>
                  <a:srgbClr val="000000"/>
                </a:solidFill>
                <a:latin typeface="ff7"/>
              </a:rPr>
              <a:t>  </a:t>
            </a:r>
            <a:r>
              <a:rPr lang="en-US" sz="2800" b="0" i="0" dirty="0">
                <a:solidFill>
                  <a:srgbClr val="000000"/>
                </a:solidFill>
                <a:effectLst/>
                <a:latin typeface="ff7"/>
              </a:rPr>
              <a:t>They are </a:t>
            </a:r>
          </a:p>
          <a:p>
            <a:pPr algn="l"/>
            <a:r>
              <a:rPr lang="en-US" sz="2800" b="0" i="0" dirty="0">
                <a:solidFill>
                  <a:srgbClr val="FF0000"/>
                </a:solidFill>
                <a:effectLst/>
                <a:latin typeface="ff4"/>
              </a:rPr>
              <a:t>1.</a:t>
            </a:r>
            <a:r>
              <a:rPr lang="en-US" sz="2800" b="0" i="0" dirty="0">
                <a:solidFill>
                  <a:srgbClr val="FF0000"/>
                </a:solidFill>
                <a:effectLst/>
                <a:latin typeface="ff3"/>
              </a:rPr>
              <a:t> </a:t>
            </a:r>
            <a:r>
              <a:rPr lang="en-US" sz="2800" b="0" i="0" dirty="0">
                <a:solidFill>
                  <a:srgbClr val="000000"/>
                </a:solidFill>
                <a:effectLst/>
                <a:latin typeface="ff7"/>
              </a:rPr>
              <a:t>MongoDB, </a:t>
            </a:r>
            <a:endParaRPr lang="en-US" sz="2800" b="0" i="0" dirty="0">
              <a:solidFill>
                <a:srgbClr val="FF0000"/>
              </a:solidFill>
              <a:effectLst/>
              <a:latin typeface="ff4"/>
            </a:endParaRPr>
          </a:p>
          <a:p>
            <a:pPr algn="l"/>
            <a:r>
              <a:rPr lang="en-US" sz="2800" b="0" i="0" dirty="0">
                <a:solidFill>
                  <a:srgbClr val="FF0000"/>
                </a:solidFill>
                <a:effectLst/>
                <a:latin typeface="ff4"/>
              </a:rPr>
              <a:t>2.</a:t>
            </a:r>
            <a:r>
              <a:rPr lang="en-US" sz="2800" b="0" i="0" dirty="0">
                <a:solidFill>
                  <a:srgbClr val="FF0000"/>
                </a:solidFill>
                <a:effectLst/>
                <a:latin typeface="ff3"/>
              </a:rPr>
              <a:t> </a:t>
            </a:r>
            <a:r>
              <a:rPr lang="en-US" sz="2800" b="0" i="0" dirty="0">
                <a:solidFill>
                  <a:srgbClr val="000000"/>
                </a:solidFill>
                <a:effectLst/>
                <a:latin typeface="ff7"/>
              </a:rPr>
              <a:t>Express, </a:t>
            </a:r>
            <a:endParaRPr lang="en-US" sz="2800" b="0" i="0" dirty="0">
              <a:solidFill>
                <a:srgbClr val="FF0000"/>
              </a:solidFill>
              <a:effectLst/>
              <a:latin typeface="ff4"/>
            </a:endParaRPr>
          </a:p>
          <a:p>
            <a:pPr algn="l"/>
            <a:r>
              <a:rPr lang="en-US" sz="2800" b="0" i="0" dirty="0">
                <a:solidFill>
                  <a:srgbClr val="FF0000"/>
                </a:solidFill>
                <a:effectLst/>
                <a:latin typeface="ff4"/>
              </a:rPr>
              <a:t>3.</a:t>
            </a:r>
            <a:r>
              <a:rPr lang="en-US" sz="2800" b="0" i="0" dirty="0">
                <a:solidFill>
                  <a:srgbClr val="FF0000"/>
                </a:solidFill>
                <a:effectLst/>
                <a:latin typeface="ff3"/>
              </a:rPr>
              <a:t> </a:t>
            </a:r>
            <a:r>
              <a:rPr lang="en-US" sz="2800" b="0" i="0" dirty="0">
                <a:solidFill>
                  <a:srgbClr val="000000"/>
                </a:solidFill>
                <a:effectLst/>
                <a:latin typeface="ff7"/>
              </a:rPr>
              <a:t>Angular, </a:t>
            </a:r>
            <a:endParaRPr lang="en-US" sz="2800" b="0" i="0" dirty="0">
              <a:solidFill>
                <a:srgbClr val="FF0000"/>
              </a:solidFill>
              <a:effectLst/>
              <a:latin typeface="ff4"/>
            </a:endParaRPr>
          </a:p>
          <a:p>
            <a:pPr algn="l"/>
            <a:r>
              <a:rPr lang="en-US" sz="2800" b="0" i="0" dirty="0">
                <a:solidFill>
                  <a:srgbClr val="FF0000"/>
                </a:solidFill>
                <a:effectLst/>
                <a:latin typeface="ff4"/>
              </a:rPr>
              <a:t>4.</a:t>
            </a:r>
            <a:r>
              <a:rPr lang="en-US" sz="2800" b="0" i="0" dirty="0">
                <a:solidFill>
                  <a:srgbClr val="FF0000"/>
                </a:solidFill>
                <a:effectLst/>
                <a:latin typeface="ff3"/>
              </a:rPr>
              <a:t> </a:t>
            </a:r>
            <a:r>
              <a:rPr lang="en-US" sz="2800" b="0" i="0" dirty="0">
                <a:solidFill>
                  <a:srgbClr val="000000"/>
                </a:solidFill>
                <a:effectLst/>
                <a:latin typeface="ff7"/>
              </a:rPr>
              <a:t>and Node.js.</a:t>
            </a:r>
            <a:endParaRPr lang="en-US" sz="2800" b="0" i="0" dirty="0">
              <a:solidFill>
                <a:srgbClr val="FF0000"/>
              </a:solidFill>
              <a:effectLst/>
              <a:latin typeface="ff4"/>
            </a:endParaRPr>
          </a:p>
        </p:txBody>
      </p:sp>
    </p:spTree>
    <p:extLst>
      <p:ext uri="{BB962C8B-B14F-4D97-AF65-F5344CB8AC3E}">
        <p14:creationId xmlns:p14="http://schemas.microsoft.com/office/powerpoint/2010/main" val="2789379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5E5DA2-E745-999E-06A3-0CDCB3A1593B}"/>
              </a:ext>
            </a:extLst>
          </p:cNvPr>
          <p:cNvPicPr>
            <a:picLocks noChangeAspect="1"/>
          </p:cNvPicPr>
          <p:nvPr/>
        </p:nvPicPr>
        <p:blipFill>
          <a:blip r:embed="rId2"/>
          <a:stretch>
            <a:fillRect/>
          </a:stretch>
        </p:blipFill>
        <p:spPr>
          <a:xfrm>
            <a:off x="2405486" y="1212619"/>
            <a:ext cx="7381028" cy="4308072"/>
          </a:xfrm>
          <a:prstGeom prst="rect">
            <a:avLst/>
          </a:prstGeom>
        </p:spPr>
      </p:pic>
    </p:spTree>
    <p:extLst>
      <p:ext uri="{BB962C8B-B14F-4D97-AF65-F5344CB8AC3E}">
        <p14:creationId xmlns:p14="http://schemas.microsoft.com/office/powerpoint/2010/main" val="4104692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47850-4927-72F6-679C-2957137A45D6}"/>
              </a:ext>
            </a:extLst>
          </p:cNvPr>
          <p:cNvSpPr txBox="1"/>
          <p:nvPr/>
        </p:nvSpPr>
        <p:spPr>
          <a:xfrm>
            <a:off x="2346960" y="1190101"/>
            <a:ext cx="6036598" cy="4448910"/>
          </a:xfrm>
          <a:prstGeom prst="rect">
            <a:avLst/>
          </a:prstGeom>
          <a:noFill/>
        </p:spPr>
        <p:txBody>
          <a:bodyPr wrap="square">
            <a:spAutoFit/>
          </a:bodyPr>
          <a:lstStyle/>
          <a:p>
            <a:pPr marL="72866">
              <a:spcBef>
                <a:spcPts val="398"/>
              </a:spcBef>
            </a:pPr>
            <a:r>
              <a:rPr lang="en-IN" sz="1350" spc="-4" dirty="0">
                <a:latin typeface="Consolas"/>
                <a:cs typeface="Consolas"/>
              </a:rPr>
              <a:t>&lt;html&gt;</a:t>
            </a:r>
            <a:endParaRPr lang="en-IN" sz="1350" dirty="0">
              <a:latin typeface="Consolas"/>
              <a:cs typeface="Consolas"/>
            </a:endParaRPr>
          </a:p>
          <a:p>
            <a:pPr marL="72866">
              <a:spcBef>
                <a:spcPts val="506"/>
              </a:spcBef>
            </a:pPr>
            <a:r>
              <a:rPr lang="en-IN" sz="1350" spc="-4" dirty="0">
                <a:latin typeface="Consolas"/>
                <a:cs typeface="Consolas"/>
              </a:rPr>
              <a:t>&lt;head&gt;</a:t>
            </a:r>
            <a:endParaRPr lang="en-IN" sz="1350" dirty="0">
              <a:latin typeface="Consolas"/>
              <a:cs typeface="Consolas"/>
            </a:endParaRPr>
          </a:p>
          <a:p>
            <a:pPr marL="72866">
              <a:spcBef>
                <a:spcPts val="503"/>
              </a:spcBef>
            </a:pPr>
            <a:r>
              <a:rPr lang="en-IN" sz="1350" spc="-4" dirty="0">
                <a:latin typeface="Consolas"/>
                <a:cs typeface="Consolas"/>
              </a:rPr>
              <a:t>&lt;script</a:t>
            </a:r>
            <a:r>
              <a:rPr lang="en-IN" sz="1350" spc="-30" dirty="0">
                <a:latin typeface="Consolas"/>
                <a:cs typeface="Consolas"/>
              </a:rPr>
              <a:t> </a:t>
            </a:r>
            <a:r>
              <a:rPr lang="en-IN" sz="1350" spc="-4" dirty="0">
                <a:latin typeface="Consolas"/>
                <a:cs typeface="Consolas"/>
              </a:rPr>
              <a:t>type="text/</a:t>
            </a:r>
            <a:r>
              <a:rPr lang="en-IN" sz="1350" spc="-4" dirty="0" err="1">
                <a:latin typeface="Consolas"/>
                <a:cs typeface="Consolas"/>
              </a:rPr>
              <a:t>javascript</a:t>
            </a:r>
            <a:r>
              <a:rPr lang="en-IN" sz="1350" spc="-4" dirty="0">
                <a:latin typeface="Consolas"/>
                <a:cs typeface="Consolas"/>
              </a:rPr>
              <a:t>"&gt;</a:t>
            </a:r>
            <a:endParaRPr lang="en-IN" sz="1350" dirty="0">
              <a:latin typeface="Consolas"/>
              <a:cs typeface="Consolas"/>
            </a:endParaRPr>
          </a:p>
          <a:p>
            <a:pPr marL="72866">
              <a:spcBef>
                <a:spcPts val="506"/>
              </a:spcBef>
            </a:pPr>
            <a:r>
              <a:rPr lang="en-IN" sz="1350" dirty="0">
                <a:latin typeface="Consolas"/>
                <a:cs typeface="Consolas"/>
              </a:rPr>
              <a:t>&lt;!--</a:t>
            </a:r>
          </a:p>
          <a:p>
            <a:pPr marL="246698" marR="3064669" indent="-173831">
              <a:lnSpc>
                <a:spcPct val="150900"/>
              </a:lnSpc>
            </a:pPr>
            <a:r>
              <a:rPr lang="en-IN" sz="1350" spc="-4" dirty="0">
                <a:latin typeface="Consolas"/>
                <a:cs typeface="Consolas"/>
              </a:rPr>
              <a:t>function </a:t>
            </a:r>
            <a:r>
              <a:rPr lang="en-IN" sz="1350" spc="-4" dirty="0" err="1">
                <a:latin typeface="Consolas"/>
                <a:cs typeface="Consolas"/>
              </a:rPr>
              <a:t>sayHello</a:t>
            </a:r>
            <a:r>
              <a:rPr lang="en-IN" sz="1350" spc="-4" dirty="0">
                <a:latin typeface="Consolas"/>
                <a:cs typeface="Consolas"/>
              </a:rPr>
              <a:t>() </a:t>
            </a:r>
            <a:r>
              <a:rPr lang="en-IN" sz="1350" dirty="0">
                <a:latin typeface="Consolas"/>
                <a:cs typeface="Consolas"/>
              </a:rPr>
              <a:t>{ </a:t>
            </a:r>
            <a:r>
              <a:rPr lang="en-IN" sz="1350" spc="4" dirty="0">
                <a:latin typeface="Consolas"/>
                <a:cs typeface="Consolas"/>
              </a:rPr>
              <a:t> </a:t>
            </a:r>
            <a:r>
              <a:rPr lang="en-IN" sz="1350" spc="-4" dirty="0">
                <a:latin typeface="Consolas"/>
                <a:cs typeface="Consolas"/>
              </a:rPr>
              <a:t>alert("Hello</a:t>
            </a:r>
            <a:r>
              <a:rPr lang="en-IN" sz="1350" spc="-56" dirty="0">
                <a:latin typeface="Consolas"/>
                <a:cs typeface="Consolas"/>
              </a:rPr>
              <a:t> </a:t>
            </a:r>
            <a:r>
              <a:rPr lang="en-IN" sz="1350" spc="-4" dirty="0">
                <a:latin typeface="Consolas"/>
                <a:cs typeface="Consolas"/>
              </a:rPr>
              <a:t>World")</a:t>
            </a:r>
            <a:endParaRPr lang="en-IN" sz="1350" dirty="0">
              <a:latin typeface="Consolas"/>
              <a:cs typeface="Consolas"/>
            </a:endParaRPr>
          </a:p>
          <a:p>
            <a:pPr marL="72866">
              <a:spcBef>
                <a:spcPts val="495"/>
              </a:spcBef>
            </a:pPr>
            <a:r>
              <a:rPr lang="en-IN" sz="1350" dirty="0">
                <a:latin typeface="Consolas"/>
                <a:cs typeface="Consolas"/>
              </a:rPr>
              <a:t>}</a:t>
            </a:r>
          </a:p>
          <a:p>
            <a:pPr marL="72866">
              <a:spcBef>
                <a:spcPts val="503"/>
              </a:spcBef>
            </a:pPr>
            <a:r>
              <a:rPr lang="en-IN" sz="1350" dirty="0">
                <a:latin typeface="Consolas"/>
                <a:cs typeface="Consolas"/>
              </a:rPr>
              <a:t>//--&gt;</a:t>
            </a:r>
          </a:p>
          <a:p>
            <a:pPr marL="72866">
              <a:spcBef>
                <a:spcPts val="506"/>
              </a:spcBef>
            </a:pPr>
            <a:r>
              <a:rPr lang="en-IN" sz="1350" spc="-4" dirty="0">
                <a:latin typeface="Consolas"/>
                <a:cs typeface="Consolas"/>
              </a:rPr>
              <a:t>&lt;/script&gt;</a:t>
            </a:r>
            <a:endParaRPr lang="en-IN" sz="1350" dirty="0">
              <a:latin typeface="Consolas"/>
              <a:cs typeface="Consolas"/>
            </a:endParaRPr>
          </a:p>
          <a:p>
            <a:pPr marL="72866">
              <a:spcBef>
                <a:spcPts val="503"/>
              </a:spcBef>
            </a:pPr>
            <a:r>
              <a:rPr lang="en-IN" sz="1350" spc="-4" dirty="0">
                <a:latin typeface="Consolas"/>
                <a:cs typeface="Consolas"/>
              </a:rPr>
              <a:t>&lt;/head&gt;</a:t>
            </a:r>
            <a:endParaRPr lang="en-IN" sz="1350" dirty="0">
              <a:latin typeface="Consolas"/>
              <a:cs typeface="Consolas"/>
            </a:endParaRPr>
          </a:p>
          <a:p>
            <a:pPr marL="72866">
              <a:spcBef>
                <a:spcPts val="506"/>
              </a:spcBef>
            </a:pPr>
            <a:r>
              <a:rPr lang="en-IN" sz="1350" spc="-4" dirty="0">
                <a:latin typeface="Consolas"/>
                <a:cs typeface="Consolas"/>
              </a:rPr>
              <a:t>&lt;body&gt;</a:t>
            </a:r>
            <a:endParaRPr lang="en-IN" sz="1350" dirty="0">
              <a:latin typeface="Consolas"/>
              <a:cs typeface="Consolas"/>
            </a:endParaRPr>
          </a:p>
          <a:p>
            <a:pPr marL="72866">
              <a:spcBef>
                <a:spcPts val="503"/>
              </a:spcBef>
            </a:pPr>
            <a:r>
              <a:rPr lang="en-IN" sz="1350" spc="-4" dirty="0">
                <a:latin typeface="Consolas"/>
                <a:cs typeface="Consolas"/>
              </a:rPr>
              <a:t>Click</a:t>
            </a:r>
            <a:r>
              <a:rPr lang="en-IN" sz="1350" spc="-11" dirty="0">
                <a:latin typeface="Consolas"/>
                <a:cs typeface="Consolas"/>
              </a:rPr>
              <a:t> </a:t>
            </a:r>
            <a:r>
              <a:rPr lang="en-IN" sz="1350" spc="-4" dirty="0">
                <a:latin typeface="Consolas"/>
                <a:cs typeface="Consolas"/>
              </a:rPr>
              <a:t>here</a:t>
            </a:r>
            <a:r>
              <a:rPr lang="en-IN" sz="1350" spc="-11" dirty="0">
                <a:latin typeface="Consolas"/>
                <a:cs typeface="Consolas"/>
              </a:rPr>
              <a:t> </a:t>
            </a:r>
            <a:r>
              <a:rPr lang="en-IN" sz="1350" spc="-4" dirty="0">
                <a:latin typeface="Consolas"/>
                <a:cs typeface="Consolas"/>
              </a:rPr>
              <a:t>for</a:t>
            </a:r>
            <a:r>
              <a:rPr lang="en-IN" sz="1350" spc="-19" dirty="0">
                <a:latin typeface="Consolas"/>
                <a:cs typeface="Consolas"/>
              </a:rPr>
              <a:t> </a:t>
            </a:r>
            <a:r>
              <a:rPr lang="en-IN" sz="1350" spc="-4" dirty="0">
                <a:latin typeface="Consolas"/>
                <a:cs typeface="Consolas"/>
              </a:rPr>
              <a:t>the</a:t>
            </a:r>
            <a:r>
              <a:rPr lang="en-IN" sz="1350" spc="-8" dirty="0">
                <a:latin typeface="Consolas"/>
                <a:cs typeface="Consolas"/>
              </a:rPr>
              <a:t> </a:t>
            </a:r>
            <a:r>
              <a:rPr lang="en-IN" sz="1350" spc="-4" dirty="0">
                <a:latin typeface="Consolas"/>
                <a:cs typeface="Consolas"/>
              </a:rPr>
              <a:t>result</a:t>
            </a:r>
            <a:endParaRPr lang="en-IN" sz="1350" dirty="0">
              <a:latin typeface="Consolas"/>
              <a:cs typeface="Consolas"/>
            </a:endParaRPr>
          </a:p>
          <a:p>
            <a:pPr marL="72866">
              <a:spcBef>
                <a:spcPts val="495"/>
              </a:spcBef>
            </a:pPr>
            <a:r>
              <a:rPr lang="en-IN" sz="1350" spc="-4" dirty="0">
                <a:latin typeface="Consolas"/>
                <a:cs typeface="Consolas"/>
              </a:rPr>
              <a:t>&lt;input type="button" onclick="</a:t>
            </a:r>
            <a:r>
              <a:rPr lang="en-IN" sz="1350" spc="-4" dirty="0" err="1">
                <a:latin typeface="Consolas"/>
                <a:cs typeface="Consolas"/>
              </a:rPr>
              <a:t>sayHello</a:t>
            </a:r>
            <a:r>
              <a:rPr lang="en-IN" sz="1350" spc="-4" dirty="0">
                <a:latin typeface="Consolas"/>
                <a:cs typeface="Consolas"/>
              </a:rPr>
              <a:t>()" value="Say Hello"</a:t>
            </a:r>
            <a:r>
              <a:rPr lang="en-IN" sz="1350" spc="-11" dirty="0">
                <a:latin typeface="Consolas"/>
                <a:cs typeface="Consolas"/>
              </a:rPr>
              <a:t> </a:t>
            </a:r>
            <a:r>
              <a:rPr lang="en-IN" sz="1350" dirty="0">
                <a:latin typeface="Consolas"/>
                <a:cs typeface="Consolas"/>
              </a:rPr>
              <a:t>/&gt;</a:t>
            </a:r>
          </a:p>
          <a:p>
            <a:pPr marL="72866">
              <a:spcBef>
                <a:spcPts val="401"/>
              </a:spcBef>
            </a:pPr>
            <a:r>
              <a:rPr lang="en-IN" sz="1350" spc="-4" dirty="0">
                <a:latin typeface="Consolas"/>
                <a:cs typeface="Consolas"/>
              </a:rPr>
              <a:t>&lt;/body&gt;</a:t>
            </a:r>
            <a:endParaRPr lang="en-IN" sz="1350" dirty="0">
              <a:latin typeface="Consolas"/>
              <a:cs typeface="Consolas"/>
            </a:endParaRPr>
          </a:p>
          <a:p>
            <a:pPr marL="72866">
              <a:spcBef>
                <a:spcPts val="503"/>
              </a:spcBef>
            </a:pPr>
            <a:r>
              <a:rPr lang="en-IN" sz="1350" spc="-4" dirty="0">
                <a:latin typeface="Consolas"/>
                <a:cs typeface="Consolas"/>
              </a:rPr>
              <a:t>&lt;/html&gt;</a:t>
            </a:r>
            <a:endParaRPr lang="en-IN" sz="1350" dirty="0">
              <a:latin typeface="Consolas"/>
              <a:cs typeface="Consolas"/>
            </a:endParaRPr>
          </a:p>
          <a:p>
            <a:pPr marL="72866">
              <a:spcBef>
                <a:spcPts val="495"/>
              </a:spcBef>
            </a:pPr>
            <a:endParaRPr lang="en-IN" sz="1350" dirty="0"/>
          </a:p>
        </p:txBody>
      </p:sp>
      <p:sp>
        <p:nvSpPr>
          <p:cNvPr id="4" name="object 4">
            <a:extLst>
              <a:ext uri="{FF2B5EF4-FFF2-40B4-BE49-F238E27FC236}">
                <a16:creationId xmlns:a16="http://schemas.microsoft.com/office/drawing/2014/main" id="{84BF1FA2-7589-DE51-EB6F-09A4F72E0348}"/>
              </a:ext>
            </a:extLst>
          </p:cNvPr>
          <p:cNvSpPr txBox="1"/>
          <p:nvPr/>
        </p:nvSpPr>
        <p:spPr>
          <a:xfrm>
            <a:off x="6731726" y="2475929"/>
            <a:ext cx="4467701" cy="177934"/>
          </a:xfrm>
          <a:prstGeom prst="rect">
            <a:avLst/>
          </a:prstGeom>
          <a:ln w="6095">
            <a:solidFill>
              <a:srgbClr val="000000"/>
            </a:solidFill>
          </a:ln>
        </p:spPr>
        <p:txBody>
          <a:bodyPr vert="horz" wrap="square" lIns="0" tIns="50483" rIns="0" bIns="0" rtlCol="0">
            <a:spAutoFit/>
          </a:bodyPr>
          <a:lstStyle/>
          <a:p>
            <a:pPr marL="72866">
              <a:spcBef>
                <a:spcPts val="398"/>
              </a:spcBef>
            </a:pPr>
            <a:r>
              <a:rPr sz="825" spc="-4" dirty="0">
                <a:latin typeface="Consolas"/>
                <a:cs typeface="Consolas"/>
              </a:rPr>
              <a:t>Click</a:t>
            </a:r>
            <a:r>
              <a:rPr sz="825" spc="-11" dirty="0">
                <a:latin typeface="Consolas"/>
                <a:cs typeface="Consolas"/>
              </a:rPr>
              <a:t> </a:t>
            </a:r>
            <a:r>
              <a:rPr sz="825" spc="-4" dirty="0">
                <a:latin typeface="Consolas"/>
                <a:cs typeface="Consolas"/>
              </a:rPr>
              <a:t>here</a:t>
            </a:r>
            <a:r>
              <a:rPr sz="825" spc="-11" dirty="0">
                <a:latin typeface="Consolas"/>
                <a:cs typeface="Consolas"/>
              </a:rPr>
              <a:t> </a:t>
            </a:r>
            <a:r>
              <a:rPr sz="825" spc="-4" dirty="0">
                <a:latin typeface="Consolas"/>
                <a:cs typeface="Consolas"/>
              </a:rPr>
              <a:t>for</a:t>
            </a:r>
            <a:r>
              <a:rPr sz="825" spc="-19" dirty="0">
                <a:latin typeface="Consolas"/>
                <a:cs typeface="Consolas"/>
              </a:rPr>
              <a:t> </a:t>
            </a:r>
            <a:r>
              <a:rPr sz="825" spc="-4" dirty="0">
                <a:latin typeface="Consolas"/>
                <a:cs typeface="Consolas"/>
              </a:rPr>
              <a:t>the</a:t>
            </a:r>
            <a:r>
              <a:rPr sz="825" spc="-8" dirty="0">
                <a:latin typeface="Consolas"/>
                <a:cs typeface="Consolas"/>
              </a:rPr>
              <a:t> </a:t>
            </a:r>
            <a:r>
              <a:rPr sz="825" spc="-4" dirty="0">
                <a:latin typeface="Consolas"/>
                <a:cs typeface="Consolas"/>
              </a:rPr>
              <a:t>result</a:t>
            </a:r>
            <a:endParaRPr sz="825" dirty="0">
              <a:latin typeface="Consolas"/>
              <a:cs typeface="Consolas"/>
            </a:endParaRPr>
          </a:p>
        </p:txBody>
      </p:sp>
      <p:sp>
        <p:nvSpPr>
          <p:cNvPr id="5" name="object 9">
            <a:extLst>
              <a:ext uri="{FF2B5EF4-FFF2-40B4-BE49-F238E27FC236}">
                <a16:creationId xmlns:a16="http://schemas.microsoft.com/office/drawing/2014/main" id="{2142389F-C9B7-D7BE-D35A-F4BA91E8827E}"/>
              </a:ext>
            </a:extLst>
          </p:cNvPr>
          <p:cNvSpPr txBox="1"/>
          <p:nvPr/>
        </p:nvSpPr>
        <p:spPr>
          <a:xfrm>
            <a:off x="6789790" y="2776347"/>
            <a:ext cx="671036" cy="164469"/>
          </a:xfrm>
          <a:prstGeom prst="rect">
            <a:avLst/>
          </a:prstGeom>
          <a:solidFill>
            <a:srgbClr val="A4A4A4"/>
          </a:solidFill>
          <a:ln w="12191">
            <a:solidFill>
              <a:srgbClr val="787878"/>
            </a:solidFill>
          </a:ln>
        </p:spPr>
        <p:txBody>
          <a:bodyPr vert="horz" wrap="square" lIns="0" tIns="37148" rIns="0" bIns="0" rtlCol="0">
            <a:spAutoFit/>
          </a:bodyPr>
          <a:lstStyle/>
          <a:p>
            <a:pPr marL="86678">
              <a:spcBef>
                <a:spcPts val="293"/>
              </a:spcBef>
            </a:pPr>
            <a:r>
              <a:rPr sz="825" dirty="0">
                <a:latin typeface="Verdana"/>
                <a:cs typeface="Verdana"/>
              </a:rPr>
              <a:t>Say</a:t>
            </a:r>
            <a:r>
              <a:rPr sz="825" spc="-41" dirty="0">
                <a:latin typeface="Verdana"/>
                <a:cs typeface="Verdana"/>
              </a:rPr>
              <a:t> </a:t>
            </a:r>
            <a:r>
              <a:rPr sz="825" spc="-4" dirty="0">
                <a:latin typeface="Verdana"/>
                <a:cs typeface="Verdana"/>
              </a:rPr>
              <a:t>Hello</a:t>
            </a:r>
            <a:endParaRPr sz="825">
              <a:latin typeface="Verdana"/>
              <a:cs typeface="Verdana"/>
            </a:endParaRPr>
          </a:p>
        </p:txBody>
      </p:sp>
    </p:spTree>
    <p:extLst>
      <p:ext uri="{BB962C8B-B14F-4D97-AF65-F5344CB8AC3E}">
        <p14:creationId xmlns:p14="http://schemas.microsoft.com/office/powerpoint/2010/main" val="3300581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381000"/>
            <a:ext cx="8763000" cy="6477000"/>
          </a:xfrm>
        </p:spPr>
        <p:txBody>
          <a:bodyPr>
            <a:normAutofit fontScale="92500" lnSpcReduction="20000"/>
          </a:bodyPr>
          <a:lstStyle/>
          <a:p>
            <a:pPr>
              <a:buNone/>
            </a:pPr>
            <a:r>
              <a:rPr lang="en-US" dirty="0">
                <a:solidFill>
                  <a:srgbClr val="00B050"/>
                </a:solidFill>
              </a:rPr>
              <a:t>Example Program</a:t>
            </a:r>
          </a:p>
          <a:p>
            <a:pPr>
              <a:buNone/>
            </a:pPr>
            <a:r>
              <a:rPr lang="en-US" dirty="0"/>
              <a:t>&lt;html&gt;</a:t>
            </a:r>
          </a:p>
          <a:p>
            <a:pPr>
              <a:buNone/>
            </a:pPr>
            <a:r>
              <a:rPr lang="en-US" dirty="0"/>
              <a:t>&lt;head&gt;</a:t>
            </a:r>
          </a:p>
          <a:p>
            <a:pPr>
              <a:buNone/>
            </a:pPr>
            <a:r>
              <a:rPr lang="en-US"/>
              <a:t>&lt;title&gt;JavaScriptExample</a:t>
            </a:r>
            <a:r>
              <a:rPr lang="en-US" dirty="0"/>
              <a:t>&lt;/title&gt;</a:t>
            </a:r>
          </a:p>
          <a:p>
            <a:pPr>
              <a:buNone/>
            </a:pPr>
            <a:r>
              <a:rPr lang="en-US" dirty="0"/>
              <a:t>&lt;/head&gt;</a:t>
            </a:r>
          </a:p>
          <a:p>
            <a:pPr>
              <a:buNone/>
            </a:pPr>
            <a:r>
              <a:rPr lang="en-US" dirty="0"/>
              <a:t>&lt;body </a:t>
            </a:r>
            <a:r>
              <a:rPr lang="en-US" dirty="0" err="1"/>
              <a:t>bgcolor</a:t>
            </a:r>
            <a:r>
              <a:rPr lang="en-US" dirty="0"/>
              <a:t>="pink"&gt;</a:t>
            </a:r>
          </a:p>
          <a:p>
            <a:pPr>
              <a:buNone/>
            </a:pPr>
            <a:r>
              <a:rPr lang="en-US" dirty="0"/>
              <a:t>&lt;center&gt;</a:t>
            </a:r>
          </a:p>
          <a:p>
            <a:pPr>
              <a:buNone/>
            </a:pPr>
            <a:r>
              <a:rPr lang="en-US" dirty="0"/>
              <a:t>&lt;h1&gt;JavaScript&lt;/h1&gt;</a:t>
            </a:r>
          </a:p>
          <a:p>
            <a:pPr>
              <a:buNone/>
            </a:pPr>
            <a:r>
              <a:rPr lang="en-US" dirty="0"/>
              <a:t>&lt;script type="text/</a:t>
            </a:r>
            <a:r>
              <a:rPr lang="en-US" dirty="0" err="1"/>
              <a:t>javascript</a:t>
            </a:r>
            <a:r>
              <a:rPr lang="en-US" dirty="0"/>
              <a:t>" language="</a:t>
            </a:r>
            <a:r>
              <a:rPr lang="en-US" dirty="0" err="1"/>
              <a:t>javascript</a:t>
            </a:r>
            <a:r>
              <a:rPr lang="en-US" dirty="0"/>
              <a:t>"&gt;</a:t>
            </a:r>
          </a:p>
          <a:p>
            <a:pPr>
              <a:buNone/>
            </a:pPr>
            <a:r>
              <a:rPr lang="en-US" dirty="0" err="1"/>
              <a:t>document.write</a:t>
            </a:r>
            <a:r>
              <a:rPr lang="en-US" dirty="0"/>
              <a:t>("Creating a Script in an HTML Document");</a:t>
            </a:r>
          </a:p>
          <a:p>
            <a:pPr>
              <a:buNone/>
            </a:pPr>
            <a:r>
              <a:rPr lang="en-US" dirty="0"/>
              <a:t>&lt;/script&gt;</a:t>
            </a:r>
          </a:p>
          <a:p>
            <a:pPr>
              <a:buNone/>
            </a:pPr>
            <a:r>
              <a:rPr lang="en-US" dirty="0"/>
              <a:t>&lt;/body&gt;</a:t>
            </a:r>
          </a:p>
          <a:p>
            <a:pPr>
              <a:buNone/>
            </a:pPr>
            <a:r>
              <a:rPr lang="en-US" dirty="0"/>
              <a:t>&lt;/html&gt;</a:t>
            </a:r>
          </a:p>
          <a:p>
            <a:pPr>
              <a:buNone/>
            </a:pPr>
            <a:r>
              <a:rPr lang="en-US" dirty="0"/>
              <a:t>Note: There is no limit to number of scripts that we can add in an HTML document.</a:t>
            </a:r>
          </a:p>
          <a:p>
            <a:pPr>
              <a:buNone/>
            </a:pPr>
            <a:endParaRPr lang="en-US" dirty="0"/>
          </a:p>
        </p:txBody>
      </p:sp>
    </p:spTree>
    <p:extLst>
      <p:ext uri="{BB962C8B-B14F-4D97-AF65-F5344CB8AC3E}">
        <p14:creationId xmlns:p14="http://schemas.microsoft.com/office/powerpoint/2010/main" val="966168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28670"/>
          </a:xfrm>
        </p:spPr>
        <p:txBody>
          <a:bodyPr/>
          <a:lstStyle/>
          <a:p>
            <a:r>
              <a:rPr lang="en-IN" dirty="0">
                <a:latin typeface="Times New Roman" pitchFamily="18" charset="0"/>
                <a:cs typeface="Times New Roman" pitchFamily="18" charset="0"/>
              </a:rPr>
              <a:t>External JavaScript</a:t>
            </a:r>
          </a:p>
        </p:txBody>
      </p:sp>
      <p:sp>
        <p:nvSpPr>
          <p:cNvPr id="3" name="Content Placeholder 2"/>
          <p:cNvSpPr>
            <a:spLocks noGrp="1"/>
          </p:cNvSpPr>
          <p:nvPr>
            <p:ph idx="1"/>
          </p:nvPr>
        </p:nvSpPr>
        <p:spPr>
          <a:xfrm>
            <a:off x="1981200" y="928670"/>
            <a:ext cx="8229600" cy="5740690"/>
          </a:xfrm>
        </p:spPr>
        <p:txBody>
          <a:bodyPr>
            <a:normAutofit fontScale="92500" lnSpcReduction="10000"/>
          </a:bodyPr>
          <a:lstStyle/>
          <a:p>
            <a:r>
              <a:rPr lang="en-IN" sz="3900" dirty="0">
                <a:latin typeface="Times New Roman" pitchFamily="18" charset="0"/>
                <a:cs typeface="Times New Roman" pitchFamily="18" charset="0"/>
              </a:rPr>
              <a:t>Similar to External CSS.</a:t>
            </a:r>
          </a:p>
          <a:p>
            <a:pPr>
              <a:buNone/>
            </a:pPr>
            <a:r>
              <a:rPr lang="en-IN" sz="3900" u="sng" dirty="0"/>
              <a:t>cosmiclearn.js file:</a:t>
            </a:r>
          </a:p>
          <a:p>
            <a:pPr>
              <a:buNone/>
            </a:pPr>
            <a:r>
              <a:rPr lang="en-IN" sz="3900" dirty="0"/>
              <a:t>alert("Hello World!");</a:t>
            </a:r>
          </a:p>
          <a:p>
            <a:pPr>
              <a:buNone/>
            </a:pPr>
            <a:endParaRPr lang="en-IN" sz="3900" dirty="0"/>
          </a:p>
          <a:p>
            <a:pPr>
              <a:buNone/>
            </a:pPr>
            <a:r>
              <a:rPr lang="en-IN" sz="3900" dirty="0"/>
              <a:t>&lt;html&gt; </a:t>
            </a:r>
          </a:p>
          <a:p>
            <a:pPr>
              <a:buNone/>
            </a:pPr>
            <a:r>
              <a:rPr lang="en-IN" sz="3900" dirty="0"/>
              <a:t>&lt;head&gt;</a:t>
            </a:r>
          </a:p>
          <a:p>
            <a:pPr>
              <a:buNone/>
            </a:pPr>
            <a:r>
              <a:rPr lang="en-IN" sz="3900" dirty="0"/>
              <a:t> &lt;title&gt;Title&lt;/title&gt; &lt;/head&gt; </a:t>
            </a:r>
          </a:p>
          <a:p>
            <a:pPr>
              <a:buNone/>
            </a:pPr>
            <a:r>
              <a:rPr lang="en-IN" sz="3900" dirty="0"/>
              <a:t>&lt;body&gt; Running JS:&lt;</a:t>
            </a:r>
            <a:r>
              <a:rPr lang="en-IN" sz="3900" dirty="0" err="1"/>
              <a:t>br</a:t>
            </a:r>
            <a:r>
              <a:rPr lang="en-IN" sz="3900" dirty="0"/>
              <a:t>/&gt;</a:t>
            </a:r>
          </a:p>
          <a:p>
            <a:pPr>
              <a:buNone/>
            </a:pPr>
            <a:r>
              <a:rPr lang="en-IN" sz="3900" dirty="0"/>
              <a:t> &lt;script </a:t>
            </a:r>
            <a:r>
              <a:rPr lang="en-IN" sz="3900" dirty="0" err="1"/>
              <a:t>src</a:t>
            </a:r>
            <a:r>
              <a:rPr lang="en-IN" sz="3900" dirty="0"/>
              <a:t>="cosmiclearn.js"&gt;&lt;/script&gt; </a:t>
            </a:r>
          </a:p>
          <a:p>
            <a:pPr>
              <a:buNone/>
            </a:pPr>
            <a:r>
              <a:rPr lang="en-IN" sz="3900" dirty="0"/>
              <a:t>&lt;/body&gt; &lt;/html&gt;</a:t>
            </a:r>
            <a:endParaRPr lang="en-IN" sz="3900" b="1" dirty="0">
              <a:latin typeface="Times New Roman" pitchFamily="18" charset="0"/>
              <a:cs typeface="Times New Roman" pitchFamily="18" charset="0"/>
            </a:endParaRPr>
          </a:p>
          <a:p>
            <a:pPr>
              <a:buNone/>
            </a:pPr>
            <a:endParaRPr lang="en-IN"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A7D449-11FC-3092-C27D-BA325FC15727}"/>
              </a:ext>
            </a:extLst>
          </p:cNvPr>
          <p:cNvSpPr txBox="1"/>
          <p:nvPr/>
        </p:nvSpPr>
        <p:spPr>
          <a:xfrm>
            <a:off x="1941716" y="171784"/>
            <a:ext cx="7992687" cy="520912"/>
          </a:xfrm>
          <a:prstGeom prst="rect">
            <a:avLst/>
          </a:prstGeom>
          <a:noFill/>
        </p:spPr>
        <p:txBody>
          <a:bodyPr wrap="square">
            <a:spAutoFit/>
          </a:bodyPr>
          <a:lstStyle/>
          <a:p>
            <a:pPr marL="9525" marR="20479">
              <a:lnSpc>
                <a:spcPct val="108200"/>
              </a:lnSpc>
              <a:spcBef>
                <a:spcPts val="514"/>
              </a:spcBef>
            </a:pPr>
            <a:r>
              <a:rPr lang="en-US" sz="1350" dirty="0">
                <a:latin typeface="Verdana"/>
                <a:cs typeface="Verdana"/>
              </a:rPr>
              <a:t>You</a:t>
            </a:r>
            <a:r>
              <a:rPr lang="en-US" sz="1350" spc="172" dirty="0">
                <a:latin typeface="Verdana"/>
                <a:cs typeface="Verdana"/>
              </a:rPr>
              <a:t> </a:t>
            </a:r>
            <a:r>
              <a:rPr lang="en-US" sz="1350" dirty="0">
                <a:latin typeface="Verdana"/>
                <a:cs typeface="Verdana"/>
              </a:rPr>
              <a:t>can</a:t>
            </a:r>
            <a:r>
              <a:rPr lang="en-US" sz="1350" spc="169" dirty="0">
                <a:latin typeface="Verdana"/>
                <a:cs typeface="Verdana"/>
              </a:rPr>
              <a:t> </a:t>
            </a:r>
            <a:r>
              <a:rPr lang="en-US" sz="1350" dirty="0">
                <a:latin typeface="Verdana"/>
                <a:cs typeface="Verdana"/>
              </a:rPr>
              <a:t>put</a:t>
            </a:r>
            <a:r>
              <a:rPr lang="en-US" sz="1350" spc="172" dirty="0">
                <a:latin typeface="Verdana"/>
                <a:cs typeface="Verdana"/>
              </a:rPr>
              <a:t> </a:t>
            </a:r>
            <a:r>
              <a:rPr lang="en-US" sz="1350" spc="-4" dirty="0">
                <a:latin typeface="Verdana"/>
                <a:cs typeface="Verdana"/>
              </a:rPr>
              <a:t>your</a:t>
            </a:r>
            <a:r>
              <a:rPr lang="en-US" sz="1350" spc="176" dirty="0">
                <a:latin typeface="Verdana"/>
                <a:cs typeface="Verdana"/>
              </a:rPr>
              <a:t> </a:t>
            </a:r>
            <a:r>
              <a:rPr lang="en-US" sz="1350" spc="-4" dirty="0">
                <a:latin typeface="Verdana"/>
                <a:cs typeface="Verdana"/>
              </a:rPr>
              <a:t>JavaScript</a:t>
            </a:r>
            <a:r>
              <a:rPr lang="en-US" sz="1350" spc="176" dirty="0">
                <a:latin typeface="Verdana"/>
                <a:cs typeface="Verdana"/>
              </a:rPr>
              <a:t> </a:t>
            </a:r>
            <a:r>
              <a:rPr lang="en-US" sz="1350" dirty="0">
                <a:latin typeface="Verdana"/>
                <a:cs typeface="Verdana"/>
              </a:rPr>
              <a:t>code</a:t>
            </a:r>
            <a:r>
              <a:rPr lang="en-US" sz="1350" spc="188" dirty="0">
                <a:latin typeface="Verdana"/>
                <a:cs typeface="Verdana"/>
              </a:rPr>
              <a:t> </a:t>
            </a:r>
            <a:r>
              <a:rPr lang="en-US" sz="1350" spc="-8" dirty="0">
                <a:latin typeface="Verdana"/>
                <a:cs typeface="Verdana"/>
              </a:rPr>
              <a:t>in</a:t>
            </a:r>
            <a:r>
              <a:rPr lang="en-US" sz="1350" spc="180" dirty="0">
                <a:latin typeface="Verdana"/>
                <a:cs typeface="Verdana"/>
              </a:rPr>
              <a:t> </a:t>
            </a:r>
            <a:r>
              <a:rPr lang="en-US" sz="1350" spc="-4" dirty="0">
                <a:latin typeface="Verdana"/>
                <a:cs typeface="Verdana"/>
              </a:rPr>
              <a:t>&lt;head&gt;</a:t>
            </a:r>
            <a:r>
              <a:rPr lang="en-US" sz="1350" spc="169" dirty="0">
                <a:latin typeface="Verdana"/>
                <a:cs typeface="Verdana"/>
              </a:rPr>
              <a:t> </a:t>
            </a:r>
            <a:r>
              <a:rPr lang="en-US" sz="1350" dirty="0">
                <a:latin typeface="Verdana"/>
                <a:cs typeface="Verdana"/>
              </a:rPr>
              <a:t>and</a:t>
            </a:r>
            <a:r>
              <a:rPr lang="en-US" sz="1350" spc="180" dirty="0">
                <a:latin typeface="Verdana"/>
                <a:cs typeface="Verdana"/>
              </a:rPr>
              <a:t> </a:t>
            </a:r>
            <a:r>
              <a:rPr lang="en-US" sz="1350" spc="-4" dirty="0">
                <a:latin typeface="Verdana"/>
                <a:cs typeface="Verdana"/>
              </a:rPr>
              <a:t>&lt;body&gt;</a:t>
            </a:r>
            <a:r>
              <a:rPr lang="en-US" sz="1350" spc="176" dirty="0">
                <a:latin typeface="Verdana"/>
                <a:cs typeface="Verdana"/>
              </a:rPr>
              <a:t> </a:t>
            </a:r>
            <a:r>
              <a:rPr lang="en-US" sz="1350" spc="-4" dirty="0">
                <a:latin typeface="Verdana"/>
                <a:cs typeface="Verdana"/>
              </a:rPr>
              <a:t>section</a:t>
            </a:r>
            <a:r>
              <a:rPr lang="en-US" sz="1350" spc="176" dirty="0">
                <a:latin typeface="Verdana"/>
                <a:cs typeface="Verdana"/>
              </a:rPr>
              <a:t> </a:t>
            </a:r>
            <a:r>
              <a:rPr lang="en-US" sz="1350" spc="-4" dirty="0">
                <a:latin typeface="Verdana"/>
                <a:cs typeface="Verdana"/>
              </a:rPr>
              <a:t>altogether</a:t>
            </a:r>
            <a:r>
              <a:rPr lang="en-US" sz="1350" spc="172" dirty="0">
                <a:latin typeface="Verdana"/>
                <a:cs typeface="Verdana"/>
              </a:rPr>
              <a:t> </a:t>
            </a:r>
            <a:r>
              <a:rPr lang="en-US" sz="1350" spc="-4" dirty="0">
                <a:latin typeface="Verdana"/>
                <a:cs typeface="Verdana"/>
              </a:rPr>
              <a:t>as </a:t>
            </a:r>
            <a:r>
              <a:rPr lang="en-US" sz="1350" spc="-278" dirty="0">
                <a:latin typeface="Verdana"/>
                <a:cs typeface="Verdana"/>
              </a:rPr>
              <a:t> </a:t>
            </a:r>
            <a:r>
              <a:rPr lang="en-US" sz="1350" spc="-4" dirty="0">
                <a:latin typeface="Verdana"/>
                <a:cs typeface="Verdana"/>
              </a:rPr>
              <a:t>follows.</a:t>
            </a:r>
            <a:endParaRPr lang="en-US" sz="1350" dirty="0">
              <a:latin typeface="Verdana"/>
              <a:cs typeface="Verdana"/>
            </a:endParaRPr>
          </a:p>
        </p:txBody>
      </p:sp>
      <p:sp>
        <p:nvSpPr>
          <p:cNvPr id="5" name="TextBox 4">
            <a:extLst>
              <a:ext uri="{FF2B5EF4-FFF2-40B4-BE49-F238E27FC236}">
                <a16:creationId xmlns:a16="http://schemas.microsoft.com/office/drawing/2014/main" id="{36012CD8-5304-4903-9FAD-4B6DF955C6AD}"/>
              </a:ext>
            </a:extLst>
          </p:cNvPr>
          <p:cNvSpPr txBox="1"/>
          <p:nvPr/>
        </p:nvSpPr>
        <p:spPr>
          <a:xfrm>
            <a:off x="1748445" y="1268886"/>
            <a:ext cx="7618615" cy="4691797"/>
          </a:xfrm>
          <a:prstGeom prst="rect">
            <a:avLst/>
          </a:prstGeom>
          <a:noFill/>
        </p:spPr>
        <p:txBody>
          <a:bodyPr wrap="square">
            <a:spAutoFit/>
          </a:bodyPr>
          <a:lstStyle/>
          <a:p>
            <a:pPr marL="72866">
              <a:spcBef>
                <a:spcPts val="398"/>
              </a:spcBef>
            </a:pPr>
            <a:r>
              <a:rPr lang="en-IN" sz="1350" spc="-4" dirty="0">
                <a:latin typeface="Consolas"/>
                <a:cs typeface="Consolas"/>
              </a:rPr>
              <a:t>&lt;html&gt;</a:t>
            </a:r>
            <a:endParaRPr lang="en-IN" sz="1350" dirty="0">
              <a:latin typeface="Consolas"/>
              <a:cs typeface="Consolas"/>
            </a:endParaRPr>
          </a:p>
          <a:p>
            <a:pPr marL="72866">
              <a:spcBef>
                <a:spcPts val="503"/>
              </a:spcBef>
            </a:pPr>
            <a:r>
              <a:rPr lang="en-IN" sz="1350" spc="-4" dirty="0">
                <a:latin typeface="Consolas"/>
                <a:cs typeface="Consolas"/>
              </a:rPr>
              <a:t>&lt;head&gt;</a:t>
            </a:r>
            <a:endParaRPr lang="en-IN" sz="1350" dirty="0">
              <a:latin typeface="Consolas"/>
              <a:cs typeface="Consolas"/>
            </a:endParaRPr>
          </a:p>
          <a:p>
            <a:pPr marL="72866">
              <a:spcBef>
                <a:spcPts val="506"/>
              </a:spcBef>
            </a:pPr>
            <a:r>
              <a:rPr lang="en-IN" sz="1350" spc="-4" dirty="0">
                <a:latin typeface="Consolas"/>
                <a:cs typeface="Consolas"/>
              </a:rPr>
              <a:t>&lt;script</a:t>
            </a:r>
            <a:r>
              <a:rPr lang="en-IN" sz="1350" spc="-23" dirty="0">
                <a:latin typeface="Consolas"/>
                <a:cs typeface="Consolas"/>
              </a:rPr>
              <a:t> </a:t>
            </a:r>
            <a:r>
              <a:rPr lang="en-IN" sz="1350" spc="-4" dirty="0">
                <a:latin typeface="Consolas"/>
                <a:cs typeface="Consolas"/>
              </a:rPr>
              <a:t>type="text/</a:t>
            </a:r>
            <a:r>
              <a:rPr lang="en-IN" sz="1350" spc="-4" dirty="0" err="1">
                <a:latin typeface="Consolas"/>
                <a:cs typeface="Consolas"/>
              </a:rPr>
              <a:t>javascript</a:t>
            </a:r>
            <a:r>
              <a:rPr lang="en-IN" sz="1350" spc="-4" dirty="0">
                <a:latin typeface="Consolas"/>
                <a:cs typeface="Consolas"/>
              </a:rPr>
              <a:t>"&gt;</a:t>
            </a:r>
            <a:endParaRPr lang="en-IN" sz="1350" dirty="0">
              <a:latin typeface="Consolas"/>
              <a:cs typeface="Consolas"/>
            </a:endParaRPr>
          </a:p>
          <a:p>
            <a:pPr marL="72866">
              <a:spcBef>
                <a:spcPts val="506"/>
              </a:spcBef>
            </a:pPr>
            <a:r>
              <a:rPr lang="en-IN" sz="1350" dirty="0">
                <a:latin typeface="Consolas"/>
                <a:cs typeface="Consolas"/>
              </a:rPr>
              <a:t>&lt;!--</a:t>
            </a:r>
          </a:p>
          <a:p>
            <a:pPr marL="246698" marR="3064669" indent="-173831">
              <a:lnSpc>
                <a:spcPct val="150900"/>
              </a:lnSpc>
            </a:pPr>
            <a:r>
              <a:rPr lang="en-IN" sz="1350" spc="-4" dirty="0">
                <a:latin typeface="Consolas"/>
                <a:cs typeface="Consolas"/>
              </a:rPr>
              <a:t>function </a:t>
            </a:r>
            <a:r>
              <a:rPr lang="en-IN" sz="1350" spc="-4" dirty="0" err="1">
                <a:latin typeface="Consolas"/>
                <a:cs typeface="Consolas"/>
              </a:rPr>
              <a:t>sayHello</a:t>
            </a:r>
            <a:r>
              <a:rPr lang="en-IN" sz="1350" spc="-4" dirty="0">
                <a:latin typeface="Consolas"/>
                <a:cs typeface="Consolas"/>
              </a:rPr>
              <a:t>() </a:t>
            </a:r>
            <a:r>
              <a:rPr lang="en-IN" sz="1350" dirty="0">
                <a:latin typeface="Consolas"/>
                <a:cs typeface="Consolas"/>
              </a:rPr>
              <a:t>{ </a:t>
            </a:r>
            <a:r>
              <a:rPr lang="en-IN" sz="1350" spc="4" dirty="0">
                <a:latin typeface="Consolas"/>
                <a:cs typeface="Consolas"/>
              </a:rPr>
              <a:t> </a:t>
            </a:r>
            <a:r>
              <a:rPr lang="en-IN" sz="1350" spc="-4" dirty="0">
                <a:latin typeface="Consolas"/>
                <a:cs typeface="Consolas"/>
              </a:rPr>
              <a:t>alert("Hello</a:t>
            </a:r>
            <a:r>
              <a:rPr lang="en-IN" sz="1350" spc="-56" dirty="0">
                <a:latin typeface="Consolas"/>
                <a:cs typeface="Consolas"/>
              </a:rPr>
              <a:t> </a:t>
            </a:r>
            <a:r>
              <a:rPr lang="en-IN" sz="1350" spc="-4" dirty="0">
                <a:latin typeface="Consolas"/>
                <a:cs typeface="Consolas"/>
              </a:rPr>
              <a:t>World")</a:t>
            </a:r>
            <a:endParaRPr lang="en-IN" sz="1350" dirty="0">
              <a:latin typeface="Consolas"/>
              <a:cs typeface="Consolas"/>
            </a:endParaRPr>
          </a:p>
          <a:p>
            <a:pPr marL="72866">
              <a:spcBef>
                <a:spcPts val="495"/>
              </a:spcBef>
            </a:pPr>
            <a:r>
              <a:rPr lang="en-IN" sz="1350" dirty="0">
                <a:latin typeface="Consolas"/>
                <a:cs typeface="Consolas"/>
              </a:rPr>
              <a:t>} //--&gt;</a:t>
            </a:r>
          </a:p>
          <a:p>
            <a:pPr marL="72866">
              <a:spcBef>
                <a:spcPts val="506"/>
              </a:spcBef>
            </a:pPr>
            <a:r>
              <a:rPr lang="en-IN" sz="1350" spc="-4" dirty="0">
                <a:latin typeface="Consolas"/>
                <a:cs typeface="Consolas"/>
              </a:rPr>
              <a:t>&lt;/script&gt;</a:t>
            </a:r>
            <a:endParaRPr lang="en-IN" sz="1350" dirty="0">
              <a:latin typeface="Consolas"/>
              <a:cs typeface="Consolas"/>
            </a:endParaRPr>
          </a:p>
          <a:p>
            <a:pPr marL="72866">
              <a:spcBef>
                <a:spcPts val="503"/>
              </a:spcBef>
            </a:pPr>
            <a:r>
              <a:rPr lang="en-IN" sz="1350" spc="-4" dirty="0">
                <a:latin typeface="Consolas"/>
                <a:cs typeface="Consolas"/>
              </a:rPr>
              <a:t>&lt;/head&gt;</a:t>
            </a:r>
            <a:endParaRPr lang="en-IN" sz="1350" dirty="0">
              <a:latin typeface="Consolas"/>
              <a:cs typeface="Consolas"/>
            </a:endParaRPr>
          </a:p>
          <a:p>
            <a:pPr marL="72866">
              <a:spcBef>
                <a:spcPts val="506"/>
              </a:spcBef>
            </a:pPr>
            <a:r>
              <a:rPr lang="en-IN" sz="1350" spc="-4" dirty="0">
                <a:latin typeface="Consolas"/>
                <a:cs typeface="Consolas"/>
              </a:rPr>
              <a:t>&lt;body&gt;</a:t>
            </a:r>
            <a:endParaRPr lang="en-IN" sz="1350" dirty="0">
              <a:latin typeface="Consolas"/>
              <a:cs typeface="Consolas"/>
            </a:endParaRPr>
          </a:p>
          <a:p>
            <a:pPr marL="72866">
              <a:spcBef>
                <a:spcPts val="503"/>
              </a:spcBef>
            </a:pPr>
            <a:r>
              <a:rPr lang="en-IN" sz="1350" spc="-4" dirty="0">
                <a:latin typeface="Consolas"/>
                <a:cs typeface="Consolas"/>
              </a:rPr>
              <a:t>&lt;script</a:t>
            </a:r>
            <a:r>
              <a:rPr lang="en-IN" sz="1350" spc="-30" dirty="0">
                <a:latin typeface="Consolas"/>
                <a:cs typeface="Consolas"/>
              </a:rPr>
              <a:t> </a:t>
            </a:r>
            <a:r>
              <a:rPr lang="en-IN" sz="1350" spc="-4" dirty="0">
                <a:latin typeface="Consolas"/>
                <a:cs typeface="Consolas"/>
              </a:rPr>
              <a:t>type="text/</a:t>
            </a:r>
            <a:r>
              <a:rPr lang="en-IN" sz="1350" spc="-4" dirty="0" err="1">
                <a:latin typeface="Consolas"/>
                <a:cs typeface="Consolas"/>
              </a:rPr>
              <a:t>javascript</a:t>
            </a:r>
            <a:r>
              <a:rPr lang="en-IN" sz="1350" spc="-4" dirty="0">
                <a:latin typeface="Consolas"/>
                <a:cs typeface="Consolas"/>
              </a:rPr>
              <a:t>"&gt;</a:t>
            </a:r>
            <a:endParaRPr lang="en-IN" sz="1350" dirty="0">
              <a:latin typeface="Consolas"/>
              <a:cs typeface="Consolas"/>
            </a:endParaRPr>
          </a:p>
          <a:p>
            <a:pPr marL="72866">
              <a:spcBef>
                <a:spcPts val="495"/>
              </a:spcBef>
            </a:pPr>
            <a:r>
              <a:rPr lang="en-IN" sz="1350" dirty="0">
                <a:latin typeface="Consolas"/>
                <a:cs typeface="Consolas"/>
              </a:rPr>
              <a:t>&lt;!--</a:t>
            </a:r>
          </a:p>
          <a:p>
            <a:pPr marL="72866">
              <a:spcBef>
                <a:spcPts val="506"/>
              </a:spcBef>
            </a:pPr>
            <a:r>
              <a:rPr lang="en-IN" sz="1350" spc="-4" dirty="0" err="1">
                <a:latin typeface="Consolas"/>
                <a:cs typeface="Consolas"/>
              </a:rPr>
              <a:t>document.write</a:t>
            </a:r>
            <a:r>
              <a:rPr lang="en-IN" sz="1350" spc="-4" dirty="0">
                <a:latin typeface="Consolas"/>
                <a:cs typeface="Consolas"/>
              </a:rPr>
              <a:t>("Hello</a:t>
            </a:r>
            <a:r>
              <a:rPr lang="en-IN" sz="1350" spc="-26" dirty="0">
                <a:latin typeface="Consolas"/>
                <a:cs typeface="Consolas"/>
              </a:rPr>
              <a:t> </a:t>
            </a:r>
            <a:r>
              <a:rPr lang="en-IN" sz="1350" spc="-4" dirty="0">
                <a:latin typeface="Consolas"/>
                <a:cs typeface="Consolas"/>
              </a:rPr>
              <a:t>World")</a:t>
            </a:r>
            <a:endParaRPr lang="en-IN" sz="1350" dirty="0">
              <a:latin typeface="Consolas"/>
              <a:cs typeface="Consolas"/>
            </a:endParaRPr>
          </a:p>
          <a:p>
            <a:pPr marL="72866">
              <a:spcBef>
                <a:spcPts val="503"/>
              </a:spcBef>
            </a:pPr>
            <a:r>
              <a:rPr lang="en-IN" sz="1350" dirty="0">
                <a:latin typeface="Consolas"/>
                <a:cs typeface="Consolas"/>
              </a:rPr>
              <a:t>//--&gt;</a:t>
            </a:r>
          </a:p>
          <a:p>
            <a:pPr marL="72866">
              <a:spcBef>
                <a:spcPts val="506"/>
              </a:spcBef>
            </a:pPr>
            <a:r>
              <a:rPr lang="en-IN" sz="1350" spc="-4" dirty="0">
                <a:latin typeface="Consolas"/>
                <a:cs typeface="Consolas"/>
              </a:rPr>
              <a:t>&lt;/script&gt;</a:t>
            </a:r>
            <a:endParaRPr lang="en-IN" sz="1350" dirty="0">
              <a:latin typeface="Consolas"/>
              <a:cs typeface="Consolas"/>
            </a:endParaRPr>
          </a:p>
          <a:p>
            <a:pPr marL="72866">
              <a:spcBef>
                <a:spcPts val="503"/>
              </a:spcBef>
            </a:pPr>
            <a:r>
              <a:rPr lang="en-IN" sz="1350" spc="-4" dirty="0">
                <a:latin typeface="Consolas"/>
                <a:cs typeface="Consolas"/>
              </a:rPr>
              <a:t>&lt;input type="button" onclick="</a:t>
            </a:r>
            <a:r>
              <a:rPr lang="en-IN" sz="1350" spc="-4" dirty="0" err="1">
                <a:latin typeface="Consolas"/>
                <a:cs typeface="Consolas"/>
              </a:rPr>
              <a:t>sayHello</a:t>
            </a:r>
            <a:r>
              <a:rPr lang="en-IN" sz="1350" spc="-4" dirty="0">
                <a:latin typeface="Consolas"/>
                <a:cs typeface="Consolas"/>
              </a:rPr>
              <a:t>()" value="Say Hello"</a:t>
            </a:r>
            <a:r>
              <a:rPr lang="en-IN" sz="1350" spc="-11" dirty="0">
                <a:latin typeface="Consolas"/>
                <a:cs typeface="Consolas"/>
              </a:rPr>
              <a:t> </a:t>
            </a:r>
            <a:r>
              <a:rPr lang="en-IN" sz="1350" dirty="0">
                <a:latin typeface="Consolas"/>
                <a:cs typeface="Consolas"/>
              </a:rPr>
              <a:t>/&gt;</a:t>
            </a:r>
          </a:p>
          <a:p>
            <a:pPr marL="72866">
              <a:spcBef>
                <a:spcPts val="503"/>
              </a:spcBef>
            </a:pPr>
            <a:r>
              <a:rPr lang="en-IN" sz="1350" spc="-4" dirty="0">
                <a:latin typeface="Consolas"/>
                <a:cs typeface="Consolas"/>
              </a:rPr>
              <a:t>&lt;/body&gt;</a:t>
            </a:r>
            <a:endParaRPr lang="en-IN" sz="1350" dirty="0">
              <a:latin typeface="Consolas"/>
              <a:cs typeface="Consolas"/>
            </a:endParaRPr>
          </a:p>
          <a:p>
            <a:pPr marL="72866">
              <a:spcBef>
                <a:spcPts val="495"/>
              </a:spcBef>
            </a:pPr>
            <a:r>
              <a:rPr lang="en-IN" sz="1350" spc="-4" dirty="0">
                <a:latin typeface="Consolas"/>
                <a:cs typeface="Consolas"/>
              </a:rPr>
              <a:t>&lt;/html&gt;</a:t>
            </a:r>
            <a:endParaRPr lang="en-IN" sz="1350" dirty="0"/>
          </a:p>
        </p:txBody>
      </p:sp>
    </p:spTree>
    <p:extLst>
      <p:ext uri="{BB962C8B-B14F-4D97-AF65-F5344CB8AC3E}">
        <p14:creationId xmlns:p14="http://schemas.microsoft.com/office/powerpoint/2010/main" val="1695974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9084F6-B8EE-06C9-F800-759B6FEBD171}"/>
              </a:ext>
            </a:extLst>
          </p:cNvPr>
          <p:cNvSpPr>
            <a:spLocks noChangeArrowheads="1"/>
          </p:cNvSpPr>
          <p:nvPr/>
        </p:nvSpPr>
        <p:spPr bwMode="auto">
          <a:xfrm>
            <a:off x="1567411" y="919365"/>
            <a:ext cx="7955280" cy="1384995"/>
          </a:xfrm>
          <a:prstGeom prst="rect">
            <a:avLst/>
          </a:prstGeom>
          <a:solidFill>
            <a:srgbClr val="F9FA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2" tIns="0" rIns="9522"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b="1" dirty="0">
                <a:solidFill>
                  <a:srgbClr val="25265E"/>
                </a:solidFill>
                <a:latin typeface="euclid_circular_a"/>
              </a:rPr>
              <a:t>Adding an External Script</a:t>
            </a:r>
          </a:p>
          <a:p>
            <a:pPr defTabSz="685800"/>
            <a:r>
              <a:rPr lang="en-US" altLang="en-US" dirty="0">
                <a:latin typeface="euclid_circular_a"/>
              </a:rPr>
              <a:t>We can also use an external </a:t>
            </a:r>
            <a:r>
              <a:rPr lang="en-US" altLang="en-US" dirty="0" err="1">
                <a:latin typeface="euclid_circular_a"/>
              </a:rPr>
              <a:t>javascript</a:t>
            </a:r>
            <a:r>
              <a:rPr lang="en-US" altLang="en-US" dirty="0">
                <a:latin typeface="euclid_circular_a"/>
              </a:rPr>
              <a:t> file in our HTML document.</a:t>
            </a:r>
          </a:p>
          <a:p>
            <a:pPr defTabSz="685800"/>
            <a:r>
              <a:rPr lang="en-US" altLang="en-US" dirty="0">
                <a:latin typeface="euclid_circular_a"/>
              </a:rPr>
              <a:t> To add an external script, we provide the location of the JS file to the </a:t>
            </a:r>
            <a:r>
              <a:rPr lang="en-US" altLang="en-US" dirty="0" err="1">
                <a:latin typeface="Droid Sans Mono"/>
              </a:rPr>
              <a:t>src</a:t>
            </a:r>
            <a:r>
              <a:rPr lang="en-US" altLang="en-US" dirty="0">
                <a:latin typeface="euclid_circular_a"/>
              </a:rPr>
              <a:t> attribute of a </a:t>
            </a:r>
            <a:r>
              <a:rPr lang="en-US" altLang="en-US" dirty="0">
                <a:latin typeface="Droid Sans Mono"/>
              </a:rPr>
              <a:t>&lt;script&gt;</a:t>
            </a:r>
            <a:r>
              <a:rPr lang="en-US" altLang="en-US" dirty="0">
                <a:latin typeface="euclid_circular_a"/>
              </a:rPr>
              <a:t> tag. </a:t>
            </a:r>
          </a:p>
          <a:p>
            <a:pPr defTabSz="685800"/>
            <a:endParaRPr lang="en-US" altLang="en-US" dirty="0"/>
          </a:p>
        </p:txBody>
      </p:sp>
      <p:sp>
        <p:nvSpPr>
          <p:cNvPr id="3" name="Rectangle 2">
            <a:extLst>
              <a:ext uri="{FF2B5EF4-FFF2-40B4-BE49-F238E27FC236}">
                <a16:creationId xmlns:a16="http://schemas.microsoft.com/office/drawing/2014/main" id="{C28F5936-228D-0833-4CA2-4C43E0737A76}"/>
              </a:ext>
            </a:extLst>
          </p:cNvPr>
          <p:cNvSpPr>
            <a:spLocks noChangeArrowheads="1"/>
          </p:cNvSpPr>
          <p:nvPr/>
        </p:nvSpPr>
        <p:spPr bwMode="auto">
          <a:xfrm>
            <a:off x="3681149" y="2151435"/>
            <a:ext cx="4671792" cy="323165"/>
          </a:xfrm>
          <a:prstGeom prst="rect">
            <a:avLst/>
          </a:prstGeom>
          <a:solidFill>
            <a:srgbClr val="383B4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2100">
                <a:solidFill>
                  <a:srgbClr val="D3D3D3"/>
                </a:solidFill>
                <a:latin typeface="Droid Sans Mono"/>
              </a:rPr>
              <a:t>&lt;</a:t>
            </a:r>
            <a:r>
              <a:rPr lang="en-US" altLang="en-US" sz="2100">
                <a:solidFill>
                  <a:srgbClr val="E06C75"/>
                </a:solidFill>
                <a:latin typeface="Droid Sans Mono"/>
              </a:rPr>
              <a:t>script</a:t>
            </a:r>
            <a:r>
              <a:rPr lang="en-US" altLang="en-US" sz="2100">
                <a:solidFill>
                  <a:srgbClr val="D3D3D3"/>
                </a:solidFill>
                <a:latin typeface="Droid Sans Mono"/>
              </a:rPr>
              <a:t> </a:t>
            </a:r>
            <a:r>
              <a:rPr lang="en-US" altLang="en-US" sz="2100">
                <a:solidFill>
                  <a:srgbClr val="D19A66"/>
                </a:solidFill>
                <a:latin typeface="Droid Sans Mono"/>
              </a:rPr>
              <a:t>src</a:t>
            </a:r>
            <a:r>
              <a:rPr lang="en-US" altLang="en-US" sz="2100">
                <a:solidFill>
                  <a:srgbClr val="D3D3D3"/>
                </a:solidFill>
                <a:latin typeface="Droid Sans Mono"/>
              </a:rPr>
              <a:t>=</a:t>
            </a:r>
            <a:r>
              <a:rPr lang="en-US" altLang="en-US" sz="2100">
                <a:solidFill>
                  <a:srgbClr val="98C379"/>
                </a:solidFill>
                <a:latin typeface="Droid Sans Mono"/>
              </a:rPr>
              <a:t>"scripts/code.js"</a:t>
            </a:r>
            <a:r>
              <a:rPr lang="en-US" altLang="en-US" sz="2100">
                <a:solidFill>
                  <a:srgbClr val="D3D3D3"/>
                </a:solidFill>
                <a:latin typeface="Droid Sans Mono"/>
              </a:rPr>
              <a:t>&gt;&lt;/</a:t>
            </a:r>
            <a:r>
              <a:rPr lang="en-US" altLang="en-US" sz="2100">
                <a:solidFill>
                  <a:srgbClr val="E06C75"/>
                </a:solidFill>
                <a:latin typeface="Droid Sans Mono"/>
              </a:rPr>
              <a:t>script</a:t>
            </a:r>
            <a:r>
              <a:rPr lang="en-US" altLang="en-US" sz="2100">
                <a:solidFill>
                  <a:srgbClr val="D3D3D3"/>
                </a:solidFill>
                <a:latin typeface="Droid Sans Mono"/>
              </a:rPr>
              <a:t>&gt;</a:t>
            </a:r>
            <a:r>
              <a:rPr lang="en-US" altLang="en-US" sz="2100"/>
              <a:t> </a:t>
            </a:r>
            <a:endParaRPr lang="en-US" altLang="en-US" sz="2100">
              <a:latin typeface="Arial" panose="020B0604020202020204" pitchFamily="34" charset="0"/>
            </a:endParaRPr>
          </a:p>
        </p:txBody>
      </p:sp>
      <p:sp>
        <p:nvSpPr>
          <p:cNvPr id="4" name="TextBox 3">
            <a:extLst>
              <a:ext uri="{FF2B5EF4-FFF2-40B4-BE49-F238E27FC236}">
                <a16:creationId xmlns:a16="http://schemas.microsoft.com/office/drawing/2014/main" id="{16FC700F-20E8-20A7-40E6-D89FE6E75B61}"/>
              </a:ext>
            </a:extLst>
          </p:cNvPr>
          <p:cNvSpPr txBox="1"/>
          <p:nvPr/>
        </p:nvSpPr>
        <p:spPr>
          <a:xfrm>
            <a:off x="1879369" y="2790434"/>
            <a:ext cx="6483928" cy="2203167"/>
          </a:xfrm>
          <a:prstGeom prst="rect">
            <a:avLst/>
          </a:prstGeom>
          <a:noFill/>
        </p:spPr>
        <p:txBody>
          <a:bodyPr wrap="square">
            <a:spAutoFit/>
          </a:bodyPr>
          <a:lstStyle/>
          <a:p>
            <a:pPr marL="72866">
              <a:spcBef>
                <a:spcPts val="401"/>
              </a:spcBef>
            </a:pPr>
            <a:r>
              <a:rPr lang="en-US" sz="1350" spc="-4" dirty="0">
                <a:latin typeface="Consolas"/>
                <a:cs typeface="Consolas"/>
              </a:rPr>
              <a:t>&lt;html&gt;</a:t>
            </a:r>
            <a:endParaRPr lang="en-US" sz="1350" dirty="0">
              <a:latin typeface="Consolas"/>
              <a:cs typeface="Consolas"/>
            </a:endParaRPr>
          </a:p>
          <a:p>
            <a:pPr marL="72866">
              <a:spcBef>
                <a:spcPts val="503"/>
              </a:spcBef>
            </a:pPr>
            <a:r>
              <a:rPr lang="en-US" sz="1350" spc="-4" dirty="0">
                <a:latin typeface="Consolas"/>
                <a:cs typeface="Consolas"/>
              </a:rPr>
              <a:t>&lt;head&gt;</a:t>
            </a:r>
            <a:endParaRPr lang="en-US" sz="1350" dirty="0">
              <a:latin typeface="Consolas"/>
              <a:cs typeface="Consolas"/>
            </a:endParaRPr>
          </a:p>
          <a:p>
            <a:pPr marL="72866">
              <a:spcBef>
                <a:spcPts val="503"/>
              </a:spcBef>
            </a:pPr>
            <a:r>
              <a:rPr lang="en-US" sz="1350" spc="-4" dirty="0">
                <a:latin typeface="Consolas"/>
                <a:cs typeface="Consolas"/>
              </a:rPr>
              <a:t>&lt;script</a:t>
            </a:r>
            <a:r>
              <a:rPr lang="en-US" sz="1350" spc="-8" dirty="0">
                <a:latin typeface="Consolas"/>
                <a:cs typeface="Consolas"/>
              </a:rPr>
              <a:t> </a:t>
            </a:r>
            <a:r>
              <a:rPr lang="en-US" sz="1350" spc="-4" dirty="0">
                <a:latin typeface="Consolas"/>
                <a:cs typeface="Consolas"/>
              </a:rPr>
              <a:t>type="text/</a:t>
            </a:r>
            <a:r>
              <a:rPr lang="en-US" sz="1350" spc="-4" dirty="0" err="1">
                <a:latin typeface="Consolas"/>
                <a:cs typeface="Consolas"/>
              </a:rPr>
              <a:t>javascript</a:t>
            </a:r>
            <a:r>
              <a:rPr lang="en-US" sz="1350" spc="-4" dirty="0">
                <a:latin typeface="Consolas"/>
                <a:cs typeface="Consolas"/>
              </a:rPr>
              <a:t>" </a:t>
            </a:r>
            <a:r>
              <a:rPr lang="en-US" sz="1350" spc="-4" dirty="0" err="1">
                <a:latin typeface="Consolas"/>
                <a:cs typeface="Consolas"/>
              </a:rPr>
              <a:t>src</a:t>
            </a:r>
            <a:r>
              <a:rPr lang="en-US" sz="1350" spc="-4" dirty="0">
                <a:latin typeface="Consolas"/>
                <a:cs typeface="Consolas"/>
              </a:rPr>
              <a:t>="filename.js"</a:t>
            </a:r>
            <a:r>
              <a:rPr lang="en-US" sz="1350" spc="-8" dirty="0">
                <a:latin typeface="Consolas"/>
                <a:cs typeface="Consolas"/>
              </a:rPr>
              <a:t> </a:t>
            </a:r>
            <a:r>
              <a:rPr lang="en-US" sz="1350" spc="-4" dirty="0">
                <a:latin typeface="Consolas"/>
                <a:cs typeface="Consolas"/>
              </a:rPr>
              <a:t>&gt;&lt;/script&gt;</a:t>
            </a:r>
            <a:endParaRPr lang="en-US" sz="1350" dirty="0">
              <a:latin typeface="Consolas"/>
              <a:cs typeface="Consolas"/>
            </a:endParaRPr>
          </a:p>
          <a:p>
            <a:pPr marL="72866">
              <a:spcBef>
                <a:spcPts val="499"/>
              </a:spcBef>
            </a:pPr>
            <a:r>
              <a:rPr lang="en-US" sz="1350" spc="-4" dirty="0">
                <a:latin typeface="Consolas"/>
                <a:cs typeface="Consolas"/>
              </a:rPr>
              <a:t>&lt;/head&gt;</a:t>
            </a:r>
            <a:endParaRPr lang="en-US" sz="1350" dirty="0">
              <a:latin typeface="Consolas"/>
              <a:cs typeface="Consolas"/>
            </a:endParaRPr>
          </a:p>
          <a:p>
            <a:pPr marL="72866">
              <a:spcBef>
                <a:spcPts val="503"/>
              </a:spcBef>
            </a:pPr>
            <a:r>
              <a:rPr lang="en-US" sz="1350" spc="-4" dirty="0">
                <a:latin typeface="Consolas"/>
                <a:cs typeface="Consolas"/>
              </a:rPr>
              <a:t>&lt;body&gt;</a:t>
            </a:r>
            <a:endParaRPr lang="en-US" sz="1350" dirty="0">
              <a:latin typeface="Consolas"/>
              <a:cs typeface="Consolas"/>
            </a:endParaRPr>
          </a:p>
          <a:p>
            <a:pPr marL="72866">
              <a:spcBef>
                <a:spcPts val="503"/>
              </a:spcBef>
            </a:pPr>
            <a:r>
              <a:rPr lang="en-IN" sz="1350" spc="-4" dirty="0">
                <a:latin typeface="Consolas"/>
                <a:cs typeface="Consolas"/>
              </a:rPr>
              <a:t>&lt;input type="button" onclick="</a:t>
            </a:r>
            <a:r>
              <a:rPr lang="en-IN" sz="1350" spc="-4" dirty="0" err="1">
                <a:latin typeface="Consolas"/>
                <a:cs typeface="Consolas"/>
              </a:rPr>
              <a:t>sayHello</a:t>
            </a:r>
            <a:r>
              <a:rPr lang="en-IN" sz="1350" spc="-4" dirty="0">
                <a:latin typeface="Consolas"/>
                <a:cs typeface="Consolas"/>
              </a:rPr>
              <a:t>()" value="Say Hello"</a:t>
            </a:r>
            <a:r>
              <a:rPr lang="en-IN" sz="1350" spc="-11" dirty="0">
                <a:latin typeface="Consolas"/>
                <a:cs typeface="Consolas"/>
              </a:rPr>
              <a:t> </a:t>
            </a:r>
            <a:r>
              <a:rPr lang="en-IN" sz="1350" dirty="0">
                <a:latin typeface="Consolas"/>
                <a:cs typeface="Consolas"/>
              </a:rPr>
              <a:t>/&gt;</a:t>
            </a:r>
          </a:p>
          <a:p>
            <a:pPr marL="72866">
              <a:spcBef>
                <a:spcPts val="506"/>
              </a:spcBef>
            </a:pPr>
            <a:r>
              <a:rPr lang="en-US" sz="1350" spc="-4" dirty="0">
                <a:latin typeface="Consolas"/>
                <a:cs typeface="Consolas"/>
              </a:rPr>
              <a:t>&lt;/body&gt;</a:t>
            </a:r>
            <a:endParaRPr lang="en-US" sz="1350" dirty="0">
              <a:latin typeface="Consolas"/>
              <a:cs typeface="Consolas"/>
            </a:endParaRPr>
          </a:p>
          <a:p>
            <a:pPr marL="72866">
              <a:spcBef>
                <a:spcPts val="503"/>
              </a:spcBef>
            </a:pPr>
            <a:r>
              <a:rPr lang="en-US" sz="1350" spc="-4" dirty="0">
                <a:latin typeface="Consolas"/>
                <a:cs typeface="Consolas"/>
              </a:rPr>
              <a:t>&lt;/html&gt;</a:t>
            </a:r>
            <a:endParaRPr lang="en-IN" sz="1350" dirty="0"/>
          </a:p>
        </p:txBody>
      </p:sp>
      <p:sp>
        <p:nvSpPr>
          <p:cNvPr id="5" name="TextBox 4">
            <a:extLst>
              <a:ext uri="{FF2B5EF4-FFF2-40B4-BE49-F238E27FC236}">
                <a16:creationId xmlns:a16="http://schemas.microsoft.com/office/drawing/2014/main" id="{C2C39404-E063-F166-66E3-769E27E2883F}"/>
              </a:ext>
            </a:extLst>
          </p:cNvPr>
          <p:cNvSpPr txBox="1"/>
          <p:nvPr/>
        </p:nvSpPr>
        <p:spPr>
          <a:xfrm>
            <a:off x="7733147" y="4681107"/>
            <a:ext cx="4559006" cy="1313180"/>
          </a:xfrm>
          <a:prstGeom prst="rect">
            <a:avLst/>
          </a:prstGeom>
          <a:noFill/>
        </p:spPr>
        <p:txBody>
          <a:bodyPr wrap="square">
            <a:spAutoFit/>
          </a:bodyPr>
          <a:lstStyle/>
          <a:p>
            <a:pPr marL="246698" marR="3064669" indent="-173831">
              <a:lnSpc>
                <a:spcPts val="1492"/>
              </a:lnSpc>
              <a:spcBef>
                <a:spcPts val="30"/>
              </a:spcBef>
            </a:pPr>
            <a:r>
              <a:rPr lang="en-US" sz="1350" spc="-4" dirty="0">
                <a:latin typeface="Consolas"/>
                <a:cs typeface="Consolas"/>
              </a:rPr>
              <a:t>function </a:t>
            </a:r>
            <a:r>
              <a:rPr lang="en-US" sz="1350" spc="-4" dirty="0" err="1">
                <a:latin typeface="Consolas"/>
                <a:cs typeface="Consolas"/>
              </a:rPr>
              <a:t>sayHello</a:t>
            </a:r>
            <a:r>
              <a:rPr lang="en-US" sz="1350" spc="-4" dirty="0">
                <a:latin typeface="Consolas"/>
                <a:cs typeface="Consolas"/>
              </a:rPr>
              <a:t>() </a:t>
            </a:r>
            <a:r>
              <a:rPr lang="en-US" sz="1350" dirty="0">
                <a:latin typeface="Consolas"/>
                <a:cs typeface="Consolas"/>
              </a:rPr>
              <a:t>{ </a:t>
            </a:r>
            <a:r>
              <a:rPr lang="en-US" sz="1350" spc="4" dirty="0">
                <a:latin typeface="Consolas"/>
                <a:cs typeface="Consolas"/>
              </a:rPr>
              <a:t> </a:t>
            </a:r>
            <a:r>
              <a:rPr lang="en-US" sz="1350" spc="-4" dirty="0">
                <a:latin typeface="Consolas"/>
                <a:cs typeface="Consolas"/>
              </a:rPr>
              <a:t>alert("Hello</a:t>
            </a:r>
            <a:r>
              <a:rPr lang="en-US" sz="1350" spc="-56" dirty="0">
                <a:latin typeface="Consolas"/>
                <a:cs typeface="Consolas"/>
              </a:rPr>
              <a:t> </a:t>
            </a:r>
            <a:r>
              <a:rPr lang="en-US" sz="1350" spc="-4" dirty="0">
                <a:latin typeface="Consolas"/>
                <a:cs typeface="Consolas"/>
              </a:rPr>
              <a:t>World")</a:t>
            </a:r>
            <a:endParaRPr lang="en-US" sz="1350" dirty="0">
              <a:latin typeface="Consolas"/>
              <a:cs typeface="Consolas"/>
            </a:endParaRPr>
          </a:p>
          <a:p>
            <a:pPr marL="72866">
              <a:spcBef>
                <a:spcPts val="371"/>
              </a:spcBef>
            </a:pPr>
            <a:r>
              <a:rPr lang="en-US" sz="1350" dirty="0">
                <a:latin typeface="Consolas"/>
                <a:cs typeface="Consolas"/>
              </a:rPr>
              <a:t>}</a:t>
            </a:r>
          </a:p>
        </p:txBody>
      </p:sp>
      <p:sp>
        <p:nvSpPr>
          <p:cNvPr id="6" name="TextBox 5">
            <a:extLst>
              <a:ext uri="{FF2B5EF4-FFF2-40B4-BE49-F238E27FC236}">
                <a16:creationId xmlns:a16="http://schemas.microsoft.com/office/drawing/2014/main" id="{114731D3-9785-EAB8-D714-45CF7347E1ED}"/>
              </a:ext>
            </a:extLst>
          </p:cNvPr>
          <p:cNvSpPr txBox="1"/>
          <p:nvPr/>
        </p:nvSpPr>
        <p:spPr>
          <a:xfrm>
            <a:off x="8406939" y="4373533"/>
            <a:ext cx="1670858" cy="300082"/>
          </a:xfrm>
          <a:prstGeom prst="rect">
            <a:avLst/>
          </a:prstGeom>
          <a:noFill/>
        </p:spPr>
        <p:txBody>
          <a:bodyPr wrap="square" rtlCol="0">
            <a:spAutoFit/>
          </a:bodyPr>
          <a:lstStyle/>
          <a:p>
            <a:r>
              <a:rPr lang="en-US" sz="1350" spc="-4" dirty="0">
                <a:latin typeface="Consolas"/>
                <a:cs typeface="Consolas"/>
              </a:rPr>
              <a:t>filename.js</a:t>
            </a:r>
            <a:endParaRPr lang="en-IN" sz="1350" dirty="0"/>
          </a:p>
        </p:txBody>
      </p:sp>
    </p:spTree>
    <p:extLst>
      <p:ext uri="{BB962C8B-B14F-4D97-AF65-F5344CB8AC3E}">
        <p14:creationId xmlns:p14="http://schemas.microsoft.com/office/powerpoint/2010/main" val="3746205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5123"/>
            <a:ext cx="8229600" cy="994122"/>
          </a:xfrm>
        </p:spPr>
        <p:txBody>
          <a:bodyPr/>
          <a:lstStyle/>
          <a:p>
            <a:r>
              <a:rPr lang="en-IN" dirty="0">
                <a:latin typeface="Times New Roman" pitchFamily="18" charset="0"/>
                <a:cs typeface="Times New Roman" pitchFamily="18" charset="0"/>
              </a:rPr>
              <a:t>Variables</a:t>
            </a:r>
          </a:p>
        </p:txBody>
      </p:sp>
      <p:sp>
        <p:nvSpPr>
          <p:cNvPr id="3" name="Content Placeholder 2"/>
          <p:cNvSpPr>
            <a:spLocks noGrp="1"/>
          </p:cNvSpPr>
          <p:nvPr>
            <p:ph idx="1"/>
          </p:nvPr>
        </p:nvSpPr>
        <p:spPr>
          <a:xfrm>
            <a:off x="1919536" y="1052736"/>
            <a:ext cx="8424936" cy="5616624"/>
          </a:xfrm>
        </p:spPr>
        <p:txBody>
          <a:bodyPr>
            <a:normAutofit fontScale="92500" lnSpcReduction="20000"/>
          </a:bodyPr>
          <a:lstStyle/>
          <a:p>
            <a:r>
              <a:rPr lang="en-IN" dirty="0">
                <a:latin typeface="Times New Roman" pitchFamily="18" charset="0"/>
                <a:cs typeface="Times New Roman" pitchFamily="18" charset="0"/>
              </a:rPr>
              <a:t>Accepts any kind of data ( </a:t>
            </a:r>
            <a:r>
              <a:rPr lang="en-IN" dirty="0" err="1">
                <a:latin typeface="Times New Roman" pitchFamily="18" charset="0"/>
                <a:cs typeface="Times New Roman" pitchFamily="18" charset="0"/>
              </a:rPr>
              <a:t>int</a:t>
            </a:r>
            <a:r>
              <a:rPr lang="en-IN" dirty="0">
                <a:latin typeface="Times New Roman" pitchFamily="18" charset="0"/>
                <a:cs typeface="Times New Roman" pitchFamily="18" charset="0"/>
              </a:rPr>
              <a:t> / float/ string/char).</a:t>
            </a:r>
          </a:p>
          <a:p>
            <a:r>
              <a:rPr lang="en-IN" dirty="0">
                <a:latin typeface="Times New Roman" pitchFamily="18" charset="0"/>
                <a:cs typeface="Times New Roman" pitchFamily="18" charset="0"/>
              </a:rPr>
              <a:t>Default value is </a:t>
            </a:r>
            <a:r>
              <a:rPr lang="en-IN" b="1" dirty="0">
                <a:latin typeface="Times New Roman" pitchFamily="18" charset="0"/>
                <a:cs typeface="Times New Roman" pitchFamily="18" charset="0"/>
              </a:rPr>
              <a:t>Undefined</a:t>
            </a:r>
            <a:r>
              <a:rPr lang="en-IN" dirty="0">
                <a:latin typeface="Times New Roman" pitchFamily="18" charset="0"/>
                <a:cs typeface="Times New Roman" pitchFamily="18" charset="0"/>
              </a:rPr>
              <a:t>.</a:t>
            </a:r>
          </a:p>
          <a:p>
            <a:pPr>
              <a:buNone/>
            </a:pPr>
            <a:r>
              <a:rPr lang="en-US" dirty="0">
                <a:solidFill>
                  <a:srgbClr val="00B050"/>
                </a:solidFill>
              </a:rPr>
              <a:t>Syntax to declare a variable: </a:t>
            </a:r>
          </a:p>
          <a:p>
            <a:pPr>
              <a:buNone/>
            </a:pPr>
            <a:r>
              <a:rPr lang="en-US" dirty="0" err="1"/>
              <a:t>var</a:t>
            </a:r>
            <a:r>
              <a:rPr lang="en-US" dirty="0"/>
              <a:t>   </a:t>
            </a:r>
            <a:r>
              <a:rPr lang="en-US" dirty="0" err="1"/>
              <a:t>variable_name</a:t>
            </a:r>
            <a:r>
              <a:rPr lang="en-US" dirty="0"/>
              <a:t>;</a:t>
            </a:r>
          </a:p>
          <a:p>
            <a:pPr marL="0" indent="0">
              <a:buNone/>
            </a:pPr>
            <a:endParaRPr lang="en-IN" dirty="0">
              <a:latin typeface="Times New Roman" pitchFamily="18" charset="0"/>
              <a:cs typeface="Times New Roman" pitchFamily="18" charset="0"/>
            </a:endParaRPr>
          </a:p>
          <a:p>
            <a:pPr>
              <a:buNone/>
            </a:pPr>
            <a:r>
              <a:rPr lang="en-IN" dirty="0">
                <a:latin typeface="Times New Roman" pitchFamily="18" charset="0"/>
                <a:cs typeface="Times New Roman" pitchFamily="18" charset="0"/>
              </a:rPr>
              <a:t>	&lt;html&gt;</a:t>
            </a:r>
          </a:p>
          <a:p>
            <a:pPr>
              <a:buNone/>
            </a:pPr>
            <a:r>
              <a:rPr lang="en-IN" dirty="0">
                <a:latin typeface="Times New Roman" pitchFamily="18" charset="0"/>
                <a:cs typeface="Times New Roman" pitchFamily="18" charset="0"/>
              </a:rPr>
              <a:t>	&lt;body&gt;</a:t>
            </a:r>
          </a:p>
          <a:p>
            <a:pPr>
              <a:buNone/>
            </a:pPr>
            <a:r>
              <a:rPr lang="en-IN" dirty="0">
                <a:latin typeface="Times New Roman" pitchFamily="18" charset="0"/>
                <a:cs typeface="Times New Roman" pitchFamily="18" charset="0"/>
              </a:rPr>
              <a:t>		&lt;script&gt;</a:t>
            </a:r>
          </a:p>
          <a:p>
            <a:pPr>
              <a:buNone/>
            </a:pPr>
            <a:r>
              <a:rPr lang="en-IN" dirty="0">
                <a:latin typeface="Times New Roman" pitchFamily="18" charset="0"/>
                <a:cs typeface="Times New Roman" pitchFamily="18" charset="0"/>
              </a:rPr>
              <a:t>			var a;</a:t>
            </a:r>
          </a:p>
          <a:p>
            <a:pPr>
              <a:buNone/>
            </a:pPr>
            <a:r>
              <a:rPr lang="en-IN" dirty="0">
                <a:latin typeface="Times New Roman" pitchFamily="18" charset="0"/>
                <a:cs typeface="Times New Roman" pitchFamily="18" charset="0"/>
              </a:rPr>
              <a:t>			document.write(a);</a:t>
            </a:r>
          </a:p>
          <a:p>
            <a:pPr>
              <a:buNone/>
            </a:pPr>
            <a:r>
              <a:rPr lang="en-IN" dirty="0">
                <a:latin typeface="Times New Roman" pitchFamily="18" charset="0"/>
                <a:cs typeface="Times New Roman" pitchFamily="18" charset="0"/>
              </a:rPr>
              <a:t>		&lt;/script&gt;</a:t>
            </a:r>
          </a:p>
          <a:p>
            <a:pPr>
              <a:buNone/>
            </a:pPr>
            <a:r>
              <a:rPr lang="en-IN" dirty="0">
                <a:latin typeface="Times New Roman" pitchFamily="18" charset="0"/>
                <a:cs typeface="Times New Roman" pitchFamily="18" charset="0"/>
              </a:rPr>
              <a:t>	&lt;/body&gt;</a:t>
            </a:r>
          </a:p>
          <a:p>
            <a:pPr>
              <a:buNone/>
            </a:pPr>
            <a:r>
              <a:rPr lang="en-IN" dirty="0">
                <a:latin typeface="Times New Roman" pitchFamily="18" charset="0"/>
                <a:cs typeface="Times New Roman" pitchFamily="18" charset="0"/>
              </a:rPr>
              <a:t>	&lt;/html&gt;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458200" cy="487362"/>
          </a:xfrm>
        </p:spPr>
        <p:txBody>
          <a:bodyPr>
            <a:normAutofit fontScale="90000"/>
          </a:bodyPr>
          <a:lstStyle/>
          <a:p>
            <a:r>
              <a:rPr lang="en-US" dirty="0">
                <a:solidFill>
                  <a:srgbClr val="FF0000"/>
                </a:solidFill>
              </a:rPr>
              <a:t>Using Variables in JS</a:t>
            </a:r>
          </a:p>
        </p:txBody>
      </p:sp>
      <p:sp>
        <p:nvSpPr>
          <p:cNvPr id="3" name="Content Placeholder 2"/>
          <p:cNvSpPr>
            <a:spLocks noGrp="1"/>
          </p:cNvSpPr>
          <p:nvPr>
            <p:ph idx="1"/>
          </p:nvPr>
        </p:nvSpPr>
        <p:spPr>
          <a:xfrm>
            <a:off x="1752600" y="692696"/>
            <a:ext cx="8763000" cy="5936704"/>
          </a:xfrm>
        </p:spPr>
        <p:txBody>
          <a:bodyPr>
            <a:normAutofit fontScale="92500" lnSpcReduction="20000"/>
          </a:bodyPr>
          <a:lstStyle/>
          <a:p>
            <a:pPr>
              <a:buNone/>
            </a:pPr>
            <a:r>
              <a:rPr lang="en-US" dirty="0">
                <a:solidFill>
                  <a:srgbClr val="00B050"/>
                </a:solidFill>
              </a:rPr>
              <a:t>Example program:</a:t>
            </a:r>
          </a:p>
          <a:p>
            <a:pPr>
              <a:buNone/>
            </a:pPr>
            <a:r>
              <a:rPr lang="en-US" dirty="0"/>
              <a:t>&lt;html&gt;</a:t>
            </a:r>
          </a:p>
          <a:p>
            <a:pPr>
              <a:buNone/>
            </a:pPr>
            <a:r>
              <a:rPr lang="en-US" dirty="0"/>
              <a:t>&lt;head&gt;</a:t>
            </a:r>
          </a:p>
          <a:p>
            <a:pPr>
              <a:buNone/>
            </a:pPr>
            <a:r>
              <a:rPr lang="en-US" dirty="0"/>
              <a:t>&lt;title&gt;JavaScript variable Example&lt;/title&gt;</a:t>
            </a:r>
          </a:p>
          <a:p>
            <a:pPr>
              <a:buNone/>
            </a:pPr>
            <a:r>
              <a:rPr lang="en-US" dirty="0"/>
              <a:t>&lt;/head&gt;</a:t>
            </a:r>
          </a:p>
          <a:p>
            <a:pPr>
              <a:buNone/>
            </a:pPr>
            <a:r>
              <a:rPr lang="en-US" dirty="0"/>
              <a:t>&lt;body </a:t>
            </a:r>
            <a:r>
              <a:rPr lang="en-US" dirty="0" err="1"/>
              <a:t>bgcolor</a:t>
            </a:r>
            <a:r>
              <a:rPr lang="en-US" dirty="0"/>
              <a:t>="pink"&gt;</a:t>
            </a:r>
          </a:p>
          <a:p>
            <a:pPr>
              <a:buNone/>
            </a:pPr>
            <a:r>
              <a:rPr lang="en-US" dirty="0"/>
              <a:t>&lt;center&gt;</a:t>
            </a:r>
          </a:p>
          <a:p>
            <a:pPr>
              <a:buNone/>
            </a:pPr>
            <a:r>
              <a:rPr lang="en-US" dirty="0"/>
              <a:t>&lt;h1&gt;JavaScript&lt;/h1&gt;</a:t>
            </a:r>
          </a:p>
          <a:p>
            <a:pPr>
              <a:buNone/>
            </a:pPr>
            <a:r>
              <a:rPr lang="en-US" dirty="0"/>
              <a:t>&lt;script type="text/</a:t>
            </a:r>
            <a:r>
              <a:rPr lang="en-US" dirty="0" err="1"/>
              <a:t>javascript</a:t>
            </a:r>
            <a:r>
              <a:rPr lang="en-US" dirty="0"/>
              <a:t>" language="</a:t>
            </a:r>
            <a:r>
              <a:rPr lang="en-US" dirty="0" err="1"/>
              <a:t>javascript</a:t>
            </a:r>
            <a:r>
              <a:rPr lang="en-US" dirty="0"/>
              <a:t>"&gt;</a:t>
            </a:r>
          </a:p>
          <a:p>
            <a:pPr>
              <a:buNone/>
            </a:pPr>
            <a:r>
              <a:rPr lang="en-US" dirty="0" err="1"/>
              <a:t>var</a:t>
            </a:r>
            <a:r>
              <a:rPr lang="en-US" dirty="0"/>
              <a:t> </a:t>
            </a:r>
            <a:r>
              <a:rPr lang="en-US" dirty="0" err="1"/>
              <a:t>countBooks</a:t>
            </a:r>
            <a:r>
              <a:rPr lang="en-US" dirty="0"/>
              <a:t> = 50</a:t>
            </a:r>
          </a:p>
          <a:p>
            <a:pPr>
              <a:buNone/>
            </a:pPr>
            <a:r>
              <a:rPr lang="en-US" dirty="0" err="1"/>
              <a:t>document.write</a:t>
            </a:r>
            <a:r>
              <a:rPr lang="en-US" dirty="0"/>
              <a:t>("Count books = “ + </a:t>
            </a:r>
            <a:r>
              <a:rPr lang="en-US" dirty="0" err="1"/>
              <a:t>countBooks</a:t>
            </a:r>
            <a:r>
              <a:rPr lang="en-US" dirty="0"/>
              <a:t>);</a:t>
            </a:r>
          </a:p>
          <a:p>
            <a:pPr>
              <a:buNone/>
            </a:pPr>
            <a:r>
              <a:rPr lang="en-US" dirty="0"/>
              <a:t>&lt;/script&gt;</a:t>
            </a:r>
          </a:p>
          <a:p>
            <a:pPr>
              <a:buNone/>
            </a:pPr>
            <a:r>
              <a:rPr lang="en-US" dirty="0"/>
              <a:t>&lt;/body&gt;</a:t>
            </a:r>
          </a:p>
          <a:p>
            <a:pPr>
              <a:buNone/>
            </a:pPr>
            <a:r>
              <a:rPr lang="en-US" dirty="0"/>
              <a:t>&lt;/html&gt;</a:t>
            </a:r>
          </a:p>
          <a:p>
            <a:pPr>
              <a:buNone/>
            </a:pPr>
            <a:endParaRPr lang="en-US" dirty="0"/>
          </a:p>
        </p:txBody>
      </p:sp>
    </p:spTree>
    <p:extLst>
      <p:ext uri="{BB962C8B-B14F-4D97-AF65-F5344CB8AC3E}">
        <p14:creationId xmlns:p14="http://schemas.microsoft.com/office/powerpoint/2010/main" val="2297580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2596" y="620688"/>
            <a:ext cx="8258204" cy="6120680"/>
          </a:xfrm>
        </p:spPr>
        <p:txBody>
          <a:bodyPr>
            <a:normAutofit fontScale="77500" lnSpcReduction="20000"/>
          </a:bodyPr>
          <a:lstStyle/>
          <a:p>
            <a:pPr>
              <a:buNone/>
            </a:pPr>
            <a:r>
              <a:rPr lang="en-IN" b="1" dirty="0">
                <a:latin typeface="Times New Roman" pitchFamily="18" charset="0"/>
                <a:cs typeface="Times New Roman" pitchFamily="18" charset="0"/>
              </a:rPr>
              <a:t>Example:</a:t>
            </a:r>
          </a:p>
          <a:p>
            <a:pPr>
              <a:buNone/>
            </a:pPr>
            <a:r>
              <a:rPr lang="en-IN" dirty="0">
                <a:latin typeface="Times New Roman" pitchFamily="18" charset="0"/>
                <a:cs typeface="Times New Roman" pitchFamily="18" charset="0"/>
              </a:rPr>
              <a:t>&lt;html&gt;</a:t>
            </a:r>
          </a:p>
          <a:p>
            <a:pPr>
              <a:buNone/>
            </a:pPr>
            <a:r>
              <a:rPr lang="en-IN" dirty="0">
                <a:latin typeface="Times New Roman" pitchFamily="18" charset="0"/>
                <a:cs typeface="Times New Roman" pitchFamily="18" charset="0"/>
              </a:rPr>
              <a:t>&lt;head&gt;&lt;/head&gt;</a:t>
            </a:r>
          </a:p>
          <a:p>
            <a:pPr>
              <a:buNone/>
            </a:pPr>
            <a:r>
              <a:rPr lang="en-IN" dirty="0">
                <a:latin typeface="Times New Roman" pitchFamily="18" charset="0"/>
                <a:cs typeface="Times New Roman" pitchFamily="18" charset="0"/>
              </a:rPr>
              <a:t>&lt;body&gt;</a:t>
            </a:r>
          </a:p>
          <a:p>
            <a:pPr>
              <a:buNone/>
            </a:pPr>
            <a:r>
              <a:rPr lang="en-IN" dirty="0">
                <a:latin typeface="Times New Roman" pitchFamily="18" charset="0"/>
                <a:cs typeface="Times New Roman" pitchFamily="18" charset="0"/>
              </a:rPr>
              <a:t>	&lt;script&gt;</a:t>
            </a:r>
          </a:p>
          <a:p>
            <a:pPr>
              <a:buNone/>
            </a:pPr>
            <a:r>
              <a:rPr lang="en-IN" dirty="0">
                <a:latin typeface="Times New Roman" pitchFamily="18" charset="0"/>
                <a:cs typeface="Times New Roman" pitchFamily="18" charset="0"/>
              </a:rPr>
              <a:t>		var a=10;</a:t>
            </a:r>
          </a:p>
          <a:p>
            <a:pPr>
              <a:buNone/>
            </a:pPr>
            <a:r>
              <a:rPr lang="en-IN" dirty="0">
                <a:latin typeface="Times New Roman" pitchFamily="18" charset="0"/>
                <a:cs typeface="Times New Roman" pitchFamily="18" charset="0"/>
              </a:rPr>
              <a:t>		var b=20.5;</a:t>
            </a:r>
          </a:p>
          <a:p>
            <a:pPr>
              <a:buNone/>
            </a:pPr>
            <a:r>
              <a:rPr lang="en-IN" dirty="0">
                <a:latin typeface="Times New Roman" pitchFamily="18" charset="0"/>
                <a:cs typeface="Times New Roman" pitchFamily="18" charset="0"/>
              </a:rPr>
              <a:t>		var c="hai";</a:t>
            </a:r>
          </a:p>
          <a:p>
            <a:pPr>
              <a:buNone/>
            </a:pPr>
            <a:r>
              <a:rPr lang="en-IN" dirty="0">
                <a:latin typeface="Times New Roman" pitchFamily="18" charset="0"/>
                <a:cs typeface="Times New Roman" pitchFamily="18" charset="0"/>
              </a:rPr>
              <a:t>		var d='a';</a:t>
            </a:r>
          </a:p>
          <a:p>
            <a:pPr>
              <a:buNone/>
            </a:pPr>
            <a:r>
              <a:rPr lang="en-IN" dirty="0">
                <a:latin typeface="Times New Roman" pitchFamily="18" charset="0"/>
                <a:cs typeface="Times New Roman" pitchFamily="18" charset="0"/>
              </a:rPr>
              <a:t>		a="hello";</a:t>
            </a:r>
          </a:p>
          <a:p>
            <a:pPr>
              <a:buNone/>
            </a:pPr>
            <a:r>
              <a:rPr lang="en-IN" dirty="0">
                <a:latin typeface="Times New Roman" pitchFamily="18" charset="0"/>
                <a:cs typeface="Times New Roman" pitchFamily="18" charset="0"/>
              </a:rPr>
              <a:t>		document.write(a+"&lt;br&gt;");</a:t>
            </a:r>
          </a:p>
          <a:p>
            <a:pPr>
              <a:buNone/>
            </a:pPr>
            <a:r>
              <a:rPr lang="en-IN" dirty="0">
                <a:latin typeface="Times New Roman" pitchFamily="18" charset="0"/>
                <a:cs typeface="Times New Roman" pitchFamily="18" charset="0"/>
              </a:rPr>
              <a:t>		document.write(b);</a:t>
            </a:r>
          </a:p>
          <a:p>
            <a:pPr>
              <a:buNone/>
            </a:pPr>
            <a:r>
              <a:rPr lang="en-IN" dirty="0">
                <a:latin typeface="Times New Roman" pitchFamily="18" charset="0"/>
                <a:cs typeface="Times New Roman" pitchFamily="18" charset="0"/>
              </a:rPr>
              <a:t>		document.write(c);</a:t>
            </a:r>
          </a:p>
          <a:p>
            <a:pPr>
              <a:buNone/>
            </a:pPr>
            <a:r>
              <a:rPr lang="en-IN" dirty="0">
                <a:latin typeface="Times New Roman" pitchFamily="18" charset="0"/>
                <a:cs typeface="Times New Roman" pitchFamily="18" charset="0"/>
              </a:rPr>
              <a:t>		document.write(d);</a:t>
            </a:r>
          </a:p>
          <a:p>
            <a:pPr>
              <a:buNone/>
            </a:pPr>
            <a:r>
              <a:rPr lang="en-IN" dirty="0">
                <a:latin typeface="Times New Roman" pitchFamily="18" charset="0"/>
                <a:cs typeface="Times New Roman" pitchFamily="18" charset="0"/>
              </a:rPr>
              <a:t>	&lt;/script&gt;</a:t>
            </a:r>
          </a:p>
          <a:p>
            <a:pPr>
              <a:buNone/>
            </a:pPr>
            <a:r>
              <a:rPr lang="en-IN" dirty="0">
                <a:latin typeface="Times New Roman" pitchFamily="18" charset="0"/>
                <a:cs typeface="Times New Roman" pitchFamily="18" charset="0"/>
              </a:rPr>
              <a:t>&lt;/body&gt;</a:t>
            </a:r>
          </a:p>
          <a:p>
            <a:pPr>
              <a:buNone/>
            </a:pPr>
            <a:r>
              <a:rPr lang="en-IN" dirty="0">
                <a:latin typeface="Times New Roman" pitchFamily="18" charset="0"/>
                <a:cs typeface="Times New Roman" pitchFamily="18" charset="0"/>
              </a:rPr>
              <a:t>&lt;/html&gt;</a:t>
            </a:r>
          </a:p>
          <a:p>
            <a:pPr>
              <a:buNone/>
            </a:pPr>
            <a:endParaRPr lang="en-IN"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609"/>
            <a:ext cx="8229600" cy="1143000"/>
          </a:xfrm>
        </p:spPr>
        <p:txBody>
          <a:bodyPr/>
          <a:lstStyle/>
          <a:p>
            <a:r>
              <a:rPr lang="en-US" dirty="0">
                <a:solidFill>
                  <a:srgbClr val="FF0000"/>
                </a:solidFill>
              </a:rPr>
              <a:t>JavaScript </a:t>
            </a:r>
            <a:r>
              <a:rPr lang="en-IN" dirty="0">
                <a:solidFill>
                  <a:srgbClr val="FF0000"/>
                </a:solidFill>
                <a:latin typeface="Times New Roman" pitchFamily="18" charset="0"/>
                <a:cs typeface="Times New Roman" pitchFamily="18" charset="0"/>
              </a:rPr>
              <a:t>Operators</a:t>
            </a:r>
          </a:p>
        </p:txBody>
      </p:sp>
      <p:sp>
        <p:nvSpPr>
          <p:cNvPr id="3" name="Content Placeholder 2"/>
          <p:cNvSpPr>
            <a:spLocks noGrp="1"/>
          </p:cNvSpPr>
          <p:nvPr>
            <p:ph idx="1"/>
          </p:nvPr>
        </p:nvSpPr>
        <p:spPr>
          <a:xfrm>
            <a:off x="1991544" y="1340768"/>
            <a:ext cx="8219256" cy="5112568"/>
          </a:xfrm>
        </p:spPr>
        <p:txBody>
          <a:bodyPr/>
          <a:lstStyle/>
          <a:p>
            <a:endParaRPr lang="en-US" dirty="0"/>
          </a:p>
          <a:p>
            <a:r>
              <a:rPr lang="en-US" dirty="0"/>
              <a:t>Arithmetic (+,-,*,/,%,++, --)</a:t>
            </a:r>
          </a:p>
          <a:p>
            <a:r>
              <a:rPr lang="en-US" dirty="0"/>
              <a:t>Assignment </a:t>
            </a:r>
            <a:r>
              <a:rPr lang="en-US" sz="2400" dirty="0"/>
              <a:t>(=, +=,-=,*=,/=,%=, &lt;&lt;=,&gt;&gt;=,&gt;&gt;&gt;=, &amp;=,^=,!=</a:t>
            </a:r>
            <a:r>
              <a:rPr lang="en-US" dirty="0"/>
              <a:t>)</a:t>
            </a:r>
          </a:p>
          <a:p>
            <a:r>
              <a:rPr lang="en-US" dirty="0"/>
              <a:t>String (+)</a:t>
            </a:r>
          </a:p>
          <a:p>
            <a:r>
              <a:rPr lang="en-US" dirty="0"/>
              <a:t>Comparison (==, ===,!==,&gt;,&lt;,&gt;=,&lt;=,?)</a:t>
            </a:r>
          </a:p>
          <a:p>
            <a:r>
              <a:rPr lang="en-US" dirty="0"/>
              <a:t>Logical (&amp;&amp;,||,!)</a:t>
            </a:r>
          </a:p>
          <a:p>
            <a:r>
              <a:rPr lang="en-US" dirty="0"/>
              <a:t>Type (</a:t>
            </a:r>
            <a:r>
              <a:rPr lang="en-US" dirty="0" err="1"/>
              <a:t>typeof</a:t>
            </a:r>
            <a:r>
              <a:rPr lang="en-US" dirty="0"/>
              <a:t>, </a:t>
            </a:r>
            <a:r>
              <a:rPr lang="en-US" dirty="0" err="1"/>
              <a:t>instanceof</a:t>
            </a:r>
            <a:r>
              <a:rPr lang="en-US" dirty="0"/>
              <a:t>)</a:t>
            </a:r>
          </a:p>
          <a:p>
            <a:r>
              <a:rPr lang="en-US" dirty="0"/>
              <a:t>Bitwise (&amp;, |,~,^,&lt;&lt;,&gt;&gt;,&gt;&gt;&gt;)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6D07BA-B6C6-5D37-BF45-7855269B060C}"/>
              </a:ext>
            </a:extLst>
          </p:cNvPr>
          <p:cNvPicPr>
            <a:picLocks noChangeAspect="1"/>
          </p:cNvPicPr>
          <p:nvPr/>
        </p:nvPicPr>
        <p:blipFill>
          <a:blip r:embed="rId2"/>
          <a:stretch>
            <a:fillRect/>
          </a:stretch>
        </p:blipFill>
        <p:spPr>
          <a:xfrm>
            <a:off x="994650" y="1914313"/>
            <a:ext cx="10202699" cy="3029373"/>
          </a:xfrm>
          <a:prstGeom prst="rect">
            <a:avLst/>
          </a:prstGeom>
        </p:spPr>
      </p:pic>
    </p:spTree>
    <p:extLst>
      <p:ext uri="{BB962C8B-B14F-4D97-AF65-F5344CB8AC3E}">
        <p14:creationId xmlns:p14="http://schemas.microsoft.com/office/powerpoint/2010/main" val="3731606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762000"/>
            <a:ext cx="8763000" cy="5943600"/>
          </a:xfrm>
        </p:spPr>
        <p:txBody>
          <a:bodyPr>
            <a:normAutofit fontScale="85000" lnSpcReduction="20000"/>
          </a:bodyPr>
          <a:lstStyle/>
          <a:p>
            <a:pPr marL="0" indent="0">
              <a:buNone/>
            </a:pPr>
            <a:r>
              <a:rPr lang="en-IN" dirty="0"/>
              <a:t>&lt;html&gt; </a:t>
            </a:r>
          </a:p>
          <a:p>
            <a:pPr marL="0" indent="0">
              <a:buNone/>
            </a:pPr>
            <a:r>
              <a:rPr lang="en-IN" dirty="0"/>
              <a:t>&lt;body&gt; </a:t>
            </a:r>
          </a:p>
          <a:p>
            <a:pPr marL="0" indent="0">
              <a:buNone/>
            </a:pPr>
            <a:r>
              <a:rPr lang="en-IN" dirty="0"/>
              <a:t>&lt;script type = "text/</a:t>
            </a:r>
            <a:r>
              <a:rPr lang="en-IN" dirty="0" err="1"/>
              <a:t>javascript</a:t>
            </a:r>
            <a:r>
              <a:rPr lang="en-IN" dirty="0"/>
              <a:t>"&gt; </a:t>
            </a:r>
          </a:p>
          <a:p>
            <a:pPr marL="0" indent="0">
              <a:buNone/>
            </a:pPr>
            <a:r>
              <a:rPr lang="en-IN" dirty="0"/>
              <a:t>&lt;!– </a:t>
            </a:r>
          </a:p>
          <a:p>
            <a:pPr marL="0" indent="0">
              <a:buNone/>
            </a:pPr>
            <a:r>
              <a:rPr lang="en-IN" dirty="0" err="1"/>
              <a:t>var</a:t>
            </a:r>
            <a:r>
              <a:rPr lang="en-IN" dirty="0"/>
              <a:t> a = 33; </a:t>
            </a:r>
          </a:p>
          <a:p>
            <a:pPr marL="0" indent="0">
              <a:buNone/>
            </a:pPr>
            <a:r>
              <a:rPr lang="en-IN" dirty="0" err="1"/>
              <a:t>var</a:t>
            </a:r>
            <a:r>
              <a:rPr lang="en-IN" dirty="0"/>
              <a:t> b = 10; </a:t>
            </a:r>
          </a:p>
          <a:p>
            <a:pPr marL="0" indent="0">
              <a:buNone/>
            </a:pPr>
            <a:r>
              <a:rPr lang="en-IN" dirty="0" err="1"/>
              <a:t>var</a:t>
            </a:r>
            <a:r>
              <a:rPr lang="en-IN" dirty="0"/>
              <a:t> c = "Test"; </a:t>
            </a:r>
          </a:p>
          <a:p>
            <a:pPr marL="0" indent="0">
              <a:buNone/>
            </a:pPr>
            <a:r>
              <a:rPr lang="en-IN" dirty="0" err="1"/>
              <a:t>var</a:t>
            </a:r>
            <a:r>
              <a:rPr lang="en-IN" dirty="0"/>
              <a:t> </a:t>
            </a:r>
            <a:r>
              <a:rPr lang="en-IN" dirty="0" err="1"/>
              <a:t>linebreak</a:t>
            </a:r>
            <a:r>
              <a:rPr lang="en-IN" dirty="0"/>
              <a:t> = "&lt;</a:t>
            </a:r>
            <a:r>
              <a:rPr lang="en-IN" dirty="0" err="1"/>
              <a:t>br</a:t>
            </a:r>
            <a:r>
              <a:rPr lang="en-IN" dirty="0"/>
              <a:t> /&gt;"; </a:t>
            </a:r>
          </a:p>
          <a:p>
            <a:pPr marL="0" indent="0">
              <a:buNone/>
            </a:pPr>
            <a:r>
              <a:rPr lang="en-IN" dirty="0" err="1"/>
              <a:t>document.write</a:t>
            </a:r>
            <a:r>
              <a:rPr lang="en-IN" dirty="0"/>
              <a:t>("a + b = "); </a:t>
            </a:r>
          </a:p>
          <a:p>
            <a:pPr marL="0" indent="0">
              <a:buNone/>
            </a:pPr>
            <a:r>
              <a:rPr lang="en-IN" dirty="0"/>
              <a:t>result = a + b; </a:t>
            </a:r>
          </a:p>
          <a:p>
            <a:pPr marL="0" indent="0">
              <a:buNone/>
            </a:pPr>
            <a:r>
              <a:rPr lang="en-IN" dirty="0" err="1"/>
              <a:t>document.write</a:t>
            </a:r>
            <a:r>
              <a:rPr lang="en-IN" dirty="0"/>
              <a:t>(result); </a:t>
            </a:r>
          </a:p>
          <a:p>
            <a:pPr marL="0" indent="0">
              <a:buNone/>
            </a:pPr>
            <a:r>
              <a:rPr lang="en-IN" dirty="0" err="1"/>
              <a:t>document.write</a:t>
            </a:r>
            <a:r>
              <a:rPr lang="en-IN" dirty="0"/>
              <a:t>(</a:t>
            </a:r>
            <a:r>
              <a:rPr lang="en-IN" dirty="0" err="1"/>
              <a:t>linebreak</a:t>
            </a:r>
            <a:r>
              <a:rPr lang="en-IN" dirty="0"/>
              <a:t>); </a:t>
            </a:r>
          </a:p>
          <a:p>
            <a:pPr marL="0" indent="0">
              <a:buNone/>
            </a:pPr>
            <a:r>
              <a:rPr lang="en-IN" dirty="0" err="1"/>
              <a:t>document.write</a:t>
            </a:r>
            <a:r>
              <a:rPr lang="en-IN" dirty="0"/>
              <a:t>("a - b = "); </a:t>
            </a:r>
          </a:p>
          <a:p>
            <a:pPr marL="0" indent="0">
              <a:buNone/>
            </a:pPr>
            <a:r>
              <a:rPr lang="en-IN" dirty="0"/>
              <a:t>result = a - b; </a:t>
            </a:r>
            <a:r>
              <a:rPr lang="en-IN" dirty="0" err="1"/>
              <a:t>document.write</a:t>
            </a:r>
            <a:r>
              <a:rPr lang="en-IN" dirty="0"/>
              <a:t>(result); </a:t>
            </a:r>
            <a:r>
              <a:rPr lang="en-IN" dirty="0" err="1"/>
              <a:t>document.write</a:t>
            </a:r>
            <a:r>
              <a:rPr lang="en-IN" dirty="0"/>
              <a:t>(</a:t>
            </a:r>
            <a:r>
              <a:rPr lang="en-IN" dirty="0" err="1"/>
              <a:t>linebreak</a:t>
            </a:r>
            <a:r>
              <a:rPr lang="en-IN" dirty="0"/>
              <a:t>);</a:t>
            </a:r>
          </a:p>
          <a:p>
            <a:pPr marL="0" indent="0">
              <a:buNone/>
            </a:pPr>
            <a:r>
              <a:rPr lang="en-IN" dirty="0"/>
              <a:t> </a:t>
            </a:r>
            <a:endParaRPr lang="en-US" dirty="0"/>
          </a:p>
        </p:txBody>
      </p:sp>
      <p:sp>
        <p:nvSpPr>
          <p:cNvPr id="4" name="Title 1"/>
          <p:cNvSpPr>
            <a:spLocks noGrp="1"/>
          </p:cNvSpPr>
          <p:nvPr>
            <p:ph type="title"/>
          </p:nvPr>
        </p:nvSpPr>
        <p:spPr>
          <a:xfrm>
            <a:off x="1676400" y="0"/>
            <a:ext cx="8458200" cy="487362"/>
          </a:xfrm>
        </p:spPr>
        <p:txBody>
          <a:bodyPr>
            <a:normAutofit fontScale="90000"/>
          </a:bodyPr>
          <a:lstStyle/>
          <a:p>
            <a:pPr algn="l"/>
            <a:r>
              <a:rPr lang="en-US" dirty="0">
                <a:solidFill>
                  <a:srgbClr val="FF0000"/>
                </a:solidFill>
              </a:rPr>
              <a:t>JavaScript Operators Example</a:t>
            </a:r>
          </a:p>
        </p:txBody>
      </p:sp>
    </p:spTree>
    <p:extLst>
      <p:ext uri="{BB962C8B-B14F-4D97-AF65-F5344CB8AC3E}">
        <p14:creationId xmlns:p14="http://schemas.microsoft.com/office/powerpoint/2010/main" val="3977761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3906"/>
            <a:ext cx="8229600" cy="606783"/>
          </a:xfrm>
        </p:spPr>
        <p:txBody>
          <a:bodyPr>
            <a:normAutofit fontScale="90000"/>
          </a:bodyPr>
          <a:lstStyle/>
          <a:p>
            <a:r>
              <a:rPr lang="en-IN" dirty="0">
                <a:solidFill>
                  <a:srgbClr val="FF0000"/>
                </a:solidFill>
              </a:rPr>
              <a:t>Continue..</a:t>
            </a:r>
          </a:p>
        </p:txBody>
      </p:sp>
      <p:sp>
        <p:nvSpPr>
          <p:cNvPr id="3" name="Content Placeholder 2"/>
          <p:cNvSpPr>
            <a:spLocks noGrp="1"/>
          </p:cNvSpPr>
          <p:nvPr>
            <p:ph idx="1"/>
          </p:nvPr>
        </p:nvSpPr>
        <p:spPr>
          <a:xfrm>
            <a:off x="1775520" y="692696"/>
            <a:ext cx="8640960" cy="6165304"/>
          </a:xfrm>
        </p:spPr>
        <p:txBody>
          <a:bodyPr>
            <a:normAutofit/>
          </a:bodyPr>
          <a:lstStyle/>
          <a:p>
            <a:pPr marL="0" indent="0">
              <a:buNone/>
            </a:pPr>
            <a:r>
              <a:rPr lang="en-IN" dirty="0" err="1"/>
              <a:t>document.write</a:t>
            </a:r>
            <a:r>
              <a:rPr lang="en-IN" dirty="0"/>
              <a:t>("a / b = "); </a:t>
            </a:r>
          </a:p>
          <a:p>
            <a:pPr marL="0" indent="0">
              <a:buNone/>
            </a:pPr>
            <a:r>
              <a:rPr lang="en-IN" dirty="0"/>
              <a:t>result = a / b; </a:t>
            </a:r>
          </a:p>
          <a:p>
            <a:pPr marL="0" indent="0">
              <a:buNone/>
            </a:pPr>
            <a:r>
              <a:rPr lang="en-IN" dirty="0" err="1"/>
              <a:t>document.write</a:t>
            </a:r>
            <a:r>
              <a:rPr lang="en-IN" dirty="0"/>
              <a:t>(result); </a:t>
            </a:r>
          </a:p>
          <a:p>
            <a:pPr marL="0" indent="0">
              <a:buNone/>
            </a:pPr>
            <a:r>
              <a:rPr lang="en-IN" dirty="0" err="1"/>
              <a:t>document.write</a:t>
            </a:r>
            <a:r>
              <a:rPr lang="en-IN" dirty="0"/>
              <a:t>(</a:t>
            </a:r>
            <a:r>
              <a:rPr lang="en-IN" dirty="0" err="1"/>
              <a:t>linebreak</a:t>
            </a:r>
            <a:r>
              <a:rPr lang="en-IN" dirty="0"/>
              <a:t>); </a:t>
            </a:r>
          </a:p>
          <a:p>
            <a:pPr marL="0" indent="0">
              <a:buNone/>
            </a:pPr>
            <a:r>
              <a:rPr lang="en-IN" dirty="0" err="1"/>
              <a:t>document.write</a:t>
            </a:r>
            <a:r>
              <a:rPr lang="en-IN" dirty="0"/>
              <a:t>("a % b = "); </a:t>
            </a:r>
          </a:p>
          <a:p>
            <a:pPr marL="0" indent="0">
              <a:buNone/>
            </a:pPr>
            <a:r>
              <a:rPr lang="en-IN" dirty="0"/>
              <a:t>result = a % b; </a:t>
            </a:r>
          </a:p>
          <a:p>
            <a:pPr marL="0" indent="0">
              <a:buNone/>
            </a:pPr>
            <a:r>
              <a:rPr lang="en-IN" dirty="0" err="1"/>
              <a:t>document.write</a:t>
            </a:r>
            <a:r>
              <a:rPr lang="en-IN" dirty="0"/>
              <a:t>(result); </a:t>
            </a:r>
            <a:r>
              <a:rPr lang="en-IN" dirty="0" err="1"/>
              <a:t>document.write</a:t>
            </a:r>
            <a:r>
              <a:rPr lang="en-IN" dirty="0"/>
              <a:t>(</a:t>
            </a:r>
            <a:r>
              <a:rPr lang="en-IN" dirty="0" err="1"/>
              <a:t>linebreak</a:t>
            </a:r>
            <a:r>
              <a:rPr lang="en-IN" dirty="0"/>
              <a:t>); </a:t>
            </a:r>
          </a:p>
          <a:p>
            <a:pPr marL="0" indent="0">
              <a:buNone/>
            </a:pPr>
            <a:r>
              <a:rPr lang="en-IN" dirty="0" err="1"/>
              <a:t>document.write</a:t>
            </a:r>
            <a:r>
              <a:rPr lang="en-IN" dirty="0"/>
              <a:t>("a + b + c = "); </a:t>
            </a:r>
          </a:p>
          <a:p>
            <a:pPr marL="0" indent="0">
              <a:buNone/>
            </a:pPr>
            <a:r>
              <a:rPr lang="en-IN" dirty="0"/>
              <a:t>result = a + b + c; </a:t>
            </a:r>
          </a:p>
          <a:p>
            <a:pPr marL="0" indent="0">
              <a:buNone/>
            </a:pPr>
            <a:r>
              <a:rPr lang="en-IN" dirty="0" err="1"/>
              <a:t>document.write</a:t>
            </a:r>
            <a:r>
              <a:rPr lang="en-IN" dirty="0"/>
              <a:t>(result); </a:t>
            </a:r>
            <a:r>
              <a:rPr lang="en-IN" dirty="0" err="1"/>
              <a:t>document.write</a:t>
            </a:r>
            <a:r>
              <a:rPr lang="en-IN" dirty="0"/>
              <a:t>(</a:t>
            </a:r>
            <a:r>
              <a:rPr lang="en-IN" dirty="0" err="1"/>
              <a:t>linebreak</a:t>
            </a:r>
            <a:r>
              <a:rPr lang="en-IN" dirty="0"/>
              <a:t>); </a:t>
            </a:r>
            <a:endParaRPr lang="en-US" dirty="0"/>
          </a:p>
          <a:p>
            <a:endParaRPr lang="en-IN" dirty="0"/>
          </a:p>
        </p:txBody>
      </p:sp>
    </p:spTree>
    <p:extLst>
      <p:ext uri="{BB962C8B-B14F-4D97-AF65-F5344CB8AC3E}">
        <p14:creationId xmlns:p14="http://schemas.microsoft.com/office/powerpoint/2010/main" val="3726739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850106"/>
          </a:xfrm>
        </p:spPr>
        <p:txBody>
          <a:bodyPr/>
          <a:lstStyle/>
          <a:p>
            <a:r>
              <a:rPr lang="en-IN" dirty="0">
                <a:solidFill>
                  <a:srgbClr val="FF0000"/>
                </a:solidFill>
              </a:rPr>
              <a:t>Continue..</a:t>
            </a:r>
          </a:p>
        </p:txBody>
      </p:sp>
      <p:sp>
        <p:nvSpPr>
          <p:cNvPr id="3" name="Content Placeholder 2"/>
          <p:cNvSpPr>
            <a:spLocks noGrp="1"/>
          </p:cNvSpPr>
          <p:nvPr>
            <p:ph idx="1"/>
          </p:nvPr>
        </p:nvSpPr>
        <p:spPr>
          <a:xfrm>
            <a:off x="1775520" y="836712"/>
            <a:ext cx="8568952" cy="6021288"/>
          </a:xfrm>
        </p:spPr>
        <p:txBody>
          <a:bodyPr>
            <a:normAutofit/>
          </a:bodyPr>
          <a:lstStyle/>
          <a:p>
            <a:pPr marL="0" indent="0">
              <a:buNone/>
            </a:pPr>
            <a:r>
              <a:rPr lang="en-IN" dirty="0"/>
              <a:t>a = ++a;</a:t>
            </a:r>
          </a:p>
          <a:p>
            <a:pPr marL="0" indent="0">
              <a:buNone/>
            </a:pPr>
            <a:r>
              <a:rPr lang="en-IN" dirty="0" err="1"/>
              <a:t>document.write</a:t>
            </a:r>
            <a:r>
              <a:rPr lang="en-IN" dirty="0"/>
              <a:t>("++a = ");</a:t>
            </a:r>
          </a:p>
          <a:p>
            <a:pPr marL="0" indent="0">
              <a:buNone/>
            </a:pPr>
            <a:r>
              <a:rPr lang="en-IN" dirty="0"/>
              <a:t>result = ++a; </a:t>
            </a:r>
            <a:r>
              <a:rPr lang="en-IN" dirty="0" err="1"/>
              <a:t>document.write</a:t>
            </a:r>
            <a:r>
              <a:rPr lang="en-IN" dirty="0"/>
              <a:t>(result); </a:t>
            </a:r>
            <a:r>
              <a:rPr lang="en-IN" dirty="0" err="1"/>
              <a:t>document.write</a:t>
            </a:r>
            <a:r>
              <a:rPr lang="en-IN" dirty="0"/>
              <a:t>(</a:t>
            </a:r>
            <a:r>
              <a:rPr lang="en-IN" dirty="0" err="1"/>
              <a:t>linebreak</a:t>
            </a:r>
            <a:r>
              <a:rPr lang="en-IN" dirty="0"/>
              <a:t>); </a:t>
            </a:r>
          </a:p>
          <a:p>
            <a:pPr marL="0" indent="0">
              <a:buNone/>
            </a:pPr>
            <a:r>
              <a:rPr lang="en-IN" dirty="0"/>
              <a:t>b = --b; </a:t>
            </a:r>
          </a:p>
          <a:p>
            <a:pPr marL="0" indent="0">
              <a:buNone/>
            </a:pPr>
            <a:r>
              <a:rPr lang="en-IN" dirty="0" err="1"/>
              <a:t>document.write</a:t>
            </a:r>
            <a:r>
              <a:rPr lang="en-IN" dirty="0"/>
              <a:t>("--b = "); </a:t>
            </a:r>
          </a:p>
          <a:p>
            <a:pPr marL="0" indent="0">
              <a:buNone/>
            </a:pPr>
            <a:r>
              <a:rPr lang="en-IN" dirty="0"/>
              <a:t>result = --b; </a:t>
            </a:r>
            <a:r>
              <a:rPr lang="en-IN" dirty="0" err="1"/>
              <a:t>document.write</a:t>
            </a:r>
            <a:r>
              <a:rPr lang="en-IN" dirty="0"/>
              <a:t>(result); </a:t>
            </a:r>
            <a:r>
              <a:rPr lang="en-IN" dirty="0" err="1"/>
              <a:t>document.write</a:t>
            </a:r>
            <a:r>
              <a:rPr lang="en-IN" dirty="0"/>
              <a:t>(</a:t>
            </a:r>
            <a:r>
              <a:rPr lang="en-IN" dirty="0" err="1"/>
              <a:t>linebreak</a:t>
            </a:r>
            <a:r>
              <a:rPr lang="en-IN" dirty="0"/>
              <a:t>); //--&gt; </a:t>
            </a:r>
          </a:p>
          <a:p>
            <a:pPr marL="0" indent="0">
              <a:buNone/>
            </a:pPr>
            <a:r>
              <a:rPr lang="en-IN" dirty="0"/>
              <a:t>&lt;/script&gt; /body&gt; </a:t>
            </a:r>
          </a:p>
          <a:p>
            <a:pPr marL="0" indent="0">
              <a:buNone/>
            </a:pPr>
            <a:r>
              <a:rPr lang="en-IN" dirty="0"/>
              <a:t>&lt;/html&gt;</a:t>
            </a:r>
            <a:endParaRPr lang="en-US" dirty="0"/>
          </a:p>
        </p:txBody>
      </p:sp>
    </p:spTree>
    <p:extLst>
      <p:ext uri="{BB962C8B-B14F-4D97-AF65-F5344CB8AC3E}">
        <p14:creationId xmlns:p14="http://schemas.microsoft.com/office/powerpoint/2010/main" val="2248572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484784"/>
            <a:ext cx="8686800" cy="5112568"/>
          </a:xfrm>
        </p:spPr>
        <p:txBody>
          <a:bodyPr/>
          <a:lstStyle/>
          <a:p>
            <a:r>
              <a:rPr lang="en-US" dirty="0"/>
              <a:t>3 type of control stmts.</a:t>
            </a:r>
          </a:p>
          <a:p>
            <a:pPr marL="514350" indent="-514350">
              <a:buAutoNum type="alphaLcParenR"/>
            </a:pPr>
            <a:r>
              <a:rPr lang="en-US" dirty="0"/>
              <a:t>Selection 	</a:t>
            </a:r>
          </a:p>
          <a:p>
            <a:pPr marL="514350" indent="-514350">
              <a:buAutoNum type="alphaLcParenR"/>
            </a:pPr>
            <a:r>
              <a:rPr lang="en-US" dirty="0"/>
              <a:t>Loops		</a:t>
            </a:r>
          </a:p>
          <a:p>
            <a:pPr marL="514350" indent="-514350">
              <a:buAutoNum type="alphaLcParenR"/>
            </a:pPr>
            <a:r>
              <a:rPr lang="en-US" dirty="0"/>
              <a:t>Jump</a:t>
            </a:r>
          </a:p>
          <a:p>
            <a:r>
              <a:rPr lang="en-US" dirty="0"/>
              <a:t>Selection – if, if-else, if-else-if, switch</a:t>
            </a:r>
          </a:p>
          <a:p>
            <a:r>
              <a:rPr lang="en-US" dirty="0"/>
              <a:t>Loop – while, do while, for</a:t>
            </a:r>
          </a:p>
          <a:p>
            <a:r>
              <a:rPr lang="en-US" dirty="0"/>
              <a:t>Jump – break, continue</a:t>
            </a:r>
          </a:p>
          <a:p>
            <a:pPr marL="514350" indent="-514350">
              <a:buNone/>
            </a:pPr>
            <a:endParaRPr lang="en-US" dirty="0"/>
          </a:p>
        </p:txBody>
      </p:sp>
      <p:sp>
        <p:nvSpPr>
          <p:cNvPr id="4" name="Title 1"/>
          <p:cNvSpPr>
            <a:spLocks noGrp="1"/>
          </p:cNvSpPr>
          <p:nvPr>
            <p:ph type="title"/>
          </p:nvPr>
        </p:nvSpPr>
        <p:spPr>
          <a:xfrm>
            <a:off x="1703512" y="0"/>
            <a:ext cx="8458200" cy="1124744"/>
          </a:xfrm>
        </p:spPr>
        <p:txBody>
          <a:bodyPr>
            <a:normAutofit/>
          </a:bodyPr>
          <a:lstStyle/>
          <a:p>
            <a:r>
              <a:rPr lang="en-US" dirty="0">
                <a:solidFill>
                  <a:srgbClr val="FF0000"/>
                </a:solidFill>
              </a:rPr>
              <a:t>Control statements in JS</a:t>
            </a:r>
          </a:p>
        </p:txBody>
      </p:sp>
    </p:spTree>
    <p:extLst>
      <p:ext uri="{BB962C8B-B14F-4D97-AF65-F5344CB8AC3E}">
        <p14:creationId xmlns:p14="http://schemas.microsoft.com/office/powerpoint/2010/main" val="3600664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536" y="1231880"/>
            <a:ext cx="8258204" cy="5626121"/>
          </a:xfrm>
        </p:spPr>
        <p:txBody>
          <a:bodyPr>
            <a:normAutofit fontScale="77500" lnSpcReduction="20000"/>
          </a:bodyPr>
          <a:lstStyle/>
          <a:p>
            <a:pPr>
              <a:buNone/>
            </a:pPr>
            <a:r>
              <a:rPr lang="en-IN" dirty="0">
                <a:latin typeface="Times New Roman" pitchFamily="18" charset="0"/>
                <a:cs typeface="Times New Roman" pitchFamily="18" charset="0"/>
              </a:rPr>
              <a:t>&lt;html&gt;</a:t>
            </a:r>
          </a:p>
          <a:p>
            <a:pPr>
              <a:buNone/>
            </a:pPr>
            <a:r>
              <a:rPr lang="en-IN" dirty="0">
                <a:latin typeface="Times New Roman" pitchFamily="18" charset="0"/>
                <a:cs typeface="Times New Roman" pitchFamily="18" charset="0"/>
              </a:rPr>
              <a:t>&lt;body&gt;</a:t>
            </a:r>
          </a:p>
          <a:p>
            <a:pPr>
              <a:buNone/>
            </a:pPr>
            <a:r>
              <a:rPr lang="en-IN" dirty="0">
                <a:latin typeface="Times New Roman" pitchFamily="18" charset="0"/>
                <a:cs typeface="Times New Roman" pitchFamily="18" charset="0"/>
              </a:rPr>
              <a:t>	&lt;script&gt;</a:t>
            </a:r>
          </a:p>
          <a:p>
            <a:pPr>
              <a:buNone/>
            </a:pPr>
            <a:r>
              <a:rPr lang="en-IN" dirty="0">
                <a:latin typeface="Times New Roman" pitchFamily="18" charset="0"/>
                <a:cs typeface="Times New Roman" pitchFamily="18" charset="0"/>
              </a:rPr>
              <a:t>		var a=10;</a:t>
            </a:r>
          </a:p>
          <a:p>
            <a:pPr>
              <a:buNone/>
            </a:pPr>
            <a:r>
              <a:rPr lang="en-IN" dirty="0">
                <a:latin typeface="Times New Roman" pitchFamily="18" charset="0"/>
                <a:cs typeface="Times New Roman" pitchFamily="18" charset="0"/>
              </a:rPr>
              <a:t>		</a:t>
            </a:r>
            <a:r>
              <a:rPr lang="en-IN" b="1" dirty="0">
                <a:latin typeface="Times New Roman" pitchFamily="18" charset="0"/>
                <a:cs typeface="Times New Roman" pitchFamily="18" charset="0"/>
              </a:rPr>
              <a:t>if</a:t>
            </a:r>
            <a:r>
              <a:rPr lang="en-IN" dirty="0">
                <a:latin typeface="Times New Roman" pitchFamily="18" charset="0"/>
                <a:cs typeface="Times New Roman" pitchFamily="18" charset="0"/>
              </a:rPr>
              <a:t>(a%2==0)</a:t>
            </a:r>
          </a:p>
          <a:p>
            <a:pPr>
              <a:buNone/>
            </a:pPr>
            <a:r>
              <a:rPr lang="en-IN" dirty="0">
                <a:latin typeface="Times New Roman" pitchFamily="18" charset="0"/>
                <a:cs typeface="Times New Roman" pitchFamily="18" charset="0"/>
              </a:rPr>
              <a:t>		{</a:t>
            </a:r>
          </a:p>
          <a:p>
            <a:pPr>
              <a:buNone/>
            </a:pPr>
            <a:r>
              <a:rPr lang="en-IN" dirty="0">
                <a:latin typeface="Times New Roman" pitchFamily="18" charset="0"/>
                <a:cs typeface="Times New Roman" pitchFamily="18" charset="0"/>
              </a:rPr>
              <a:t>		document.write(a+"is even number");</a:t>
            </a:r>
          </a:p>
          <a:p>
            <a:pPr>
              <a:buNone/>
            </a:pPr>
            <a:r>
              <a:rPr lang="en-IN" dirty="0">
                <a:latin typeface="Times New Roman" pitchFamily="18" charset="0"/>
                <a:cs typeface="Times New Roman" pitchFamily="18" charset="0"/>
              </a:rPr>
              <a:t>		}</a:t>
            </a:r>
          </a:p>
          <a:p>
            <a:pPr>
              <a:buNone/>
            </a:pPr>
            <a:r>
              <a:rPr lang="en-IN" dirty="0">
                <a:latin typeface="Times New Roman" pitchFamily="18" charset="0"/>
                <a:cs typeface="Times New Roman" pitchFamily="18" charset="0"/>
              </a:rPr>
              <a:t>		</a:t>
            </a:r>
            <a:r>
              <a:rPr lang="en-IN" b="1" dirty="0">
                <a:latin typeface="Times New Roman" pitchFamily="18" charset="0"/>
                <a:cs typeface="Times New Roman" pitchFamily="18" charset="0"/>
              </a:rPr>
              <a:t>else</a:t>
            </a:r>
          </a:p>
          <a:p>
            <a:pPr>
              <a:buNone/>
            </a:pPr>
            <a:r>
              <a:rPr lang="en-IN" dirty="0">
                <a:latin typeface="Times New Roman" pitchFamily="18" charset="0"/>
                <a:cs typeface="Times New Roman" pitchFamily="18" charset="0"/>
              </a:rPr>
              <a:t>		{</a:t>
            </a:r>
          </a:p>
          <a:p>
            <a:pPr>
              <a:buNone/>
            </a:pPr>
            <a:r>
              <a:rPr lang="en-IN" dirty="0">
                <a:latin typeface="Times New Roman" pitchFamily="18" charset="0"/>
                <a:cs typeface="Times New Roman" pitchFamily="18" charset="0"/>
              </a:rPr>
              <a:t>		document.write(a+"is odd number");</a:t>
            </a:r>
          </a:p>
          <a:p>
            <a:pPr>
              <a:buNone/>
            </a:pPr>
            <a:r>
              <a:rPr lang="en-IN" dirty="0">
                <a:latin typeface="Times New Roman" pitchFamily="18" charset="0"/>
                <a:cs typeface="Times New Roman" pitchFamily="18" charset="0"/>
              </a:rPr>
              <a:t>		}</a:t>
            </a:r>
          </a:p>
          <a:p>
            <a:pPr>
              <a:buNone/>
            </a:pPr>
            <a:r>
              <a:rPr lang="en-IN" dirty="0">
                <a:latin typeface="Times New Roman" pitchFamily="18" charset="0"/>
                <a:cs typeface="Times New Roman" pitchFamily="18" charset="0"/>
              </a:rPr>
              <a:t>	&lt;/script&gt;</a:t>
            </a:r>
          </a:p>
          <a:p>
            <a:pPr>
              <a:buNone/>
            </a:pPr>
            <a:r>
              <a:rPr lang="en-IN" dirty="0">
                <a:latin typeface="Times New Roman" pitchFamily="18" charset="0"/>
                <a:cs typeface="Times New Roman" pitchFamily="18" charset="0"/>
              </a:rPr>
              <a:t>&lt;/body&gt;</a:t>
            </a:r>
          </a:p>
          <a:p>
            <a:pPr>
              <a:buNone/>
            </a:pPr>
            <a:r>
              <a:rPr lang="en-IN" dirty="0">
                <a:latin typeface="Times New Roman" pitchFamily="18" charset="0"/>
                <a:cs typeface="Times New Roman" pitchFamily="18" charset="0"/>
              </a:rPr>
              <a:t>&lt;/html&gt;</a:t>
            </a:r>
          </a:p>
        </p:txBody>
      </p:sp>
      <p:sp>
        <p:nvSpPr>
          <p:cNvPr id="4" name="TextBox 3"/>
          <p:cNvSpPr txBox="1"/>
          <p:nvPr/>
        </p:nvSpPr>
        <p:spPr>
          <a:xfrm>
            <a:off x="1847528" y="188640"/>
            <a:ext cx="8712968" cy="523220"/>
          </a:xfrm>
          <a:prstGeom prst="rect">
            <a:avLst/>
          </a:prstGeom>
          <a:noFill/>
        </p:spPr>
        <p:txBody>
          <a:bodyPr wrap="square" rtlCol="0">
            <a:spAutoFit/>
          </a:bodyPr>
          <a:lstStyle/>
          <a:p>
            <a:pPr algn="ctr"/>
            <a:r>
              <a:rPr lang="en-IN" sz="2800" b="1" dirty="0">
                <a:solidFill>
                  <a:srgbClr val="FF0000"/>
                </a:solidFill>
                <a:latin typeface="Times New Roman" pitchFamily="18" charset="0"/>
                <a:cs typeface="Times New Roman" pitchFamily="18" charset="0"/>
              </a:rPr>
              <a:t>IF - ELSE EXAMPLE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596" y="0"/>
            <a:ext cx="8229600" cy="511156"/>
          </a:xfrm>
        </p:spPr>
        <p:txBody>
          <a:bodyPr>
            <a:normAutofit fontScale="90000"/>
          </a:bodyPr>
          <a:lstStyle/>
          <a:p>
            <a:r>
              <a:rPr lang="en-IN" dirty="0">
                <a:solidFill>
                  <a:srgbClr val="FF0000"/>
                </a:solidFill>
                <a:latin typeface="Times New Roman" pitchFamily="18" charset="0"/>
                <a:cs typeface="Times New Roman" pitchFamily="18" charset="0"/>
              </a:rPr>
              <a:t>Switch Case Example</a:t>
            </a:r>
          </a:p>
        </p:txBody>
      </p:sp>
      <p:sp>
        <p:nvSpPr>
          <p:cNvPr id="3" name="Content Placeholder 2"/>
          <p:cNvSpPr>
            <a:spLocks noGrp="1"/>
          </p:cNvSpPr>
          <p:nvPr>
            <p:ph idx="1"/>
          </p:nvPr>
        </p:nvSpPr>
        <p:spPr>
          <a:xfrm>
            <a:off x="1524000" y="642918"/>
            <a:ext cx="8686800" cy="6215082"/>
          </a:xfrm>
        </p:spPr>
        <p:txBody>
          <a:bodyPr>
            <a:noAutofit/>
          </a:bodyPr>
          <a:lstStyle/>
          <a:p>
            <a:pPr>
              <a:buNone/>
            </a:pPr>
            <a:r>
              <a:rPr lang="en-IN" sz="2400" dirty="0">
                <a:latin typeface="Times New Roman" pitchFamily="18" charset="0"/>
                <a:cs typeface="Times New Roman" pitchFamily="18" charset="0"/>
              </a:rPr>
              <a:t>&lt;html&gt;</a:t>
            </a:r>
          </a:p>
          <a:p>
            <a:pPr>
              <a:buNone/>
            </a:pPr>
            <a:r>
              <a:rPr lang="en-IN" sz="2400" dirty="0">
                <a:latin typeface="Times New Roman" pitchFamily="18" charset="0"/>
                <a:cs typeface="Times New Roman" pitchFamily="18" charset="0"/>
              </a:rPr>
              <a:t>&lt;body&gt;</a:t>
            </a:r>
          </a:p>
          <a:p>
            <a:pPr>
              <a:buNone/>
            </a:pPr>
            <a:r>
              <a:rPr lang="en-IN" sz="2400" dirty="0">
                <a:latin typeface="Times New Roman" pitchFamily="18" charset="0"/>
                <a:cs typeface="Times New Roman" pitchFamily="18" charset="0"/>
              </a:rPr>
              <a:t>	&lt;script&gt;</a:t>
            </a:r>
          </a:p>
          <a:p>
            <a:pPr>
              <a:buNone/>
            </a:pPr>
            <a:r>
              <a:rPr lang="en-IN" sz="2400" dirty="0">
                <a:latin typeface="Times New Roman" pitchFamily="18" charset="0"/>
                <a:cs typeface="Times New Roman" pitchFamily="18" charset="0"/>
              </a:rPr>
              <a:t>		var num=</a:t>
            </a:r>
            <a:r>
              <a:rPr lang="en-IN" sz="2400" dirty="0" err="1">
                <a:latin typeface="Times New Roman" pitchFamily="18" charset="0"/>
                <a:cs typeface="Times New Roman" pitchFamily="18" charset="0"/>
              </a:rPr>
              <a:t>parseInt</a:t>
            </a:r>
            <a:r>
              <a:rPr lang="en-IN" sz="2400" dirty="0">
                <a:latin typeface="Times New Roman" pitchFamily="18" charset="0"/>
                <a:cs typeface="Times New Roman" pitchFamily="18" charset="0"/>
              </a:rPr>
              <a:t>(prompt("Enter number"));</a:t>
            </a:r>
          </a:p>
          <a:p>
            <a:pPr>
              <a:buNone/>
            </a:pPr>
            <a:r>
              <a:rPr lang="en-IN" sz="2400" dirty="0">
                <a:latin typeface="Times New Roman" pitchFamily="18" charset="0"/>
                <a:cs typeface="Times New Roman" pitchFamily="18" charset="0"/>
              </a:rPr>
              <a:t>		var div=</a:t>
            </a:r>
            <a:r>
              <a:rPr lang="en-IN" sz="2400" dirty="0" err="1">
                <a:latin typeface="Times New Roman" pitchFamily="18" charset="0"/>
                <a:cs typeface="Times New Roman" pitchFamily="18" charset="0"/>
              </a:rPr>
              <a:t>parseInt</a:t>
            </a:r>
            <a:r>
              <a:rPr lang="en-IN" sz="2400" dirty="0">
                <a:latin typeface="Times New Roman" pitchFamily="18" charset="0"/>
                <a:cs typeface="Times New Roman" pitchFamily="18" charset="0"/>
              </a:rPr>
              <a:t>(prompt("Enter number"));</a:t>
            </a:r>
          </a:p>
          <a:p>
            <a:pPr>
              <a:buNone/>
            </a:pPr>
            <a:r>
              <a:rPr lang="en-IN" sz="2400" dirty="0">
                <a:latin typeface="Times New Roman" pitchFamily="18" charset="0"/>
                <a:cs typeface="Times New Roman" pitchFamily="18" charset="0"/>
              </a:rPr>
              <a:t>		var </a:t>
            </a:r>
            <a:r>
              <a:rPr lang="en-IN" sz="2400" dirty="0" err="1">
                <a:latin typeface="Times New Roman" pitchFamily="18" charset="0"/>
                <a:cs typeface="Times New Roman" pitchFamily="18" charset="0"/>
              </a:rPr>
              <a:t>rem</a:t>
            </a:r>
            <a:r>
              <a:rPr lang="en-IN" sz="2400" dirty="0">
                <a:latin typeface="Times New Roman" pitchFamily="18" charset="0"/>
                <a:cs typeface="Times New Roman" pitchFamily="18" charset="0"/>
              </a:rPr>
              <a:t>=</a:t>
            </a:r>
            <a:r>
              <a:rPr lang="en-IN" sz="2400" dirty="0" err="1">
                <a:latin typeface="Times New Roman" pitchFamily="18" charset="0"/>
                <a:cs typeface="Times New Roman" pitchFamily="18" charset="0"/>
              </a:rPr>
              <a:t>num%div</a:t>
            </a:r>
            <a:r>
              <a:rPr lang="en-IN" sz="2400" dirty="0">
                <a:latin typeface="Times New Roman" pitchFamily="18" charset="0"/>
                <a:cs typeface="Times New Roman" pitchFamily="18" charset="0"/>
              </a:rPr>
              <a:t>;</a:t>
            </a:r>
          </a:p>
          <a:p>
            <a:pPr>
              <a:buNone/>
            </a:pPr>
            <a:r>
              <a:rPr lang="en-IN" sz="2400" dirty="0">
                <a:latin typeface="Times New Roman" pitchFamily="18" charset="0"/>
                <a:cs typeface="Times New Roman" pitchFamily="18" charset="0"/>
              </a:rPr>
              <a:t>		switch(</a:t>
            </a:r>
            <a:r>
              <a:rPr lang="en-IN" sz="2400" dirty="0" err="1">
                <a:latin typeface="Times New Roman" pitchFamily="18" charset="0"/>
                <a:cs typeface="Times New Roman" pitchFamily="18" charset="0"/>
              </a:rPr>
              <a:t>rem</a:t>
            </a:r>
            <a:r>
              <a:rPr lang="en-IN" sz="2400" dirty="0">
                <a:latin typeface="Times New Roman" pitchFamily="18" charset="0"/>
                <a:cs typeface="Times New Roman" pitchFamily="18" charset="0"/>
              </a:rPr>
              <a:t>)</a:t>
            </a:r>
          </a:p>
          <a:p>
            <a:pPr>
              <a:buNone/>
            </a:pPr>
            <a:r>
              <a:rPr lang="en-IN" sz="2400" dirty="0">
                <a:latin typeface="Times New Roman" pitchFamily="18" charset="0"/>
                <a:cs typeface="Times New Roman" pitchFamily="18" charset="0"/>
              </a:rPr>
              <a:t>		{</a:t>
            </a:r>
          </a:p>
          <a:p>
            <a:pPr>
              <a:buNone/>
            </a:pPr>
            <a:r>
              <a:rPr lang="en-IN" sz="2400" dirty="0">
                <a:latin typeface="Times New Roman" pitchFamily="18" charset="0"/>
                <a:cs typeface="Times New Roman" pitchFamily="18" charset="0"/>
              </a:rPr>
              <a:t>		case 0:document.write("zero");break;</a:t>
            </a:r>
          </a:p>
          <a:p>
            <a:pPr>
              <a:buNone/>
            </a:pPr>
            <a:r>
              <a:rPr lang="en-IN" sz="2400" dirty="0">
                <a:latin typeface="Times New Roman" pitchFamily="18" charset="0"/>
                <a:cs typeface="Times New Roman" pitchFamily="18" charset="0"/>
              </a:rPr>
              <a:t>		case 1:document.write("one");break;</a:t>
            </a:r>
          </a:p>
          <a:p>
            <a:pPr>
              <a:buNone/>
            </a:pPr>
            <a:r>
              <a:rPr lang="en-IN" sz="2400" dirty="0">
                <a:latin typeface="Times New Roman" pitchFamily="18" charset="0"/>
                <a:cs typeface="Times New Roman" pitchFamily="18" charset="0"/>
              </a:rPr>
              <a:t>		case 2:document.write("two");break;</a:t>
            </a:r>
          </a:p>
          <a:p>
            <a:pPr>
              <a:buNone/>
            </a:pPr>
            <a:r>
              <a:rPr lang="en-IN" sz="2400" dirty="0">
                <a:latin typeface="Times New Roman" pitchFamily="18" charset="0"/>
                <a:cs typeface="Times New Roman" pitchFamily="18" charset="0"/>
              </a:rPr>
              <a:t>		case 3:document.write("three");break;</a:t>
            </a:r>
          </a:p>
          <a:p>
            <a:pPr>
              <a:buNone/>
            </a:pPr>
            <a:r>
              <a:rPr lang="en-IN" sz="2400" dirty="0">
                <a:latin typeface="Times New Roman" pitchFamily="18" charset="0"/>
                <a:cs typeface="Times New Roman" pitchFamily="18" charset="0"/>
              </a:rPr>
              <a:t>		case 4:document.write("four");break;</a:t>
            </a:r>
          </a:p>
          <a:p>
            <a:pPr>
              <a:buNone/>
            </a:pPr>
            <a:r>
              <a:rPr lang="en-IN" sz="2400" dirty="0">
                <a:latin typeface="Times New Roman" pitchFamily="18" charset="0"/>
                <a:cs typeface="Times New Roman" pitchFamily="18" charset="0"/>
              </a:rPr>
              <a:t>		case 5:document.write("five");break;</a:t>
            </a:r>
          </a:p>
          <a:p>
            <a:pPr>
              <a:buNone/>
            </a:pPr>
            <a:r>
              <a:rPr lang="en-IN" sz="2000" dirty="0">
                <a:latin typeface="Times New Roman" pitchFamily="18" charset="0"/>
                <a:cs typeface="Times New Roman" pitchFamily="18" charset="0"/>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99392"/>
            <a:ext cx="8229600" cy="998984"/>
          </a:xfrm>
        </p:spPr>
        <p:txBody>
          <a:bodyPr/>
          <a:lstStyle/>
          <a:p>
            <a:r>
              <a:rPr lang="en-IN" dirty="0">
                <a:solidFill>
                  <a:srgbClr val="FF0000"/>
                </a:solidFill>
              </a:rPr>
              <a:t>Continue…</a:t>
            </a:r>
          </a:p>
        </p:txBody>
      </p:sp>
      <p:sp>
        <p:nvSpPr>
          <p:cNvPr id="3" name="Content Placeholder 2"/>
          <p:cNvSpPr>
            <a:spLocks noGrp="1"/>
          </p:cNvSpPr>
          <p:nvPr>
            <p:ph idx="1"/>
          </p:nvPr>
        </p:nvSpPr>
        <p:spPr>
          <a:xfrm>
            <a:off x="1919536" y="908720"/>
            <a:ext cx="8291264" cy="5760640"/>
          </a:xfrm>
        </p:spPr>
        <p:txBody>
          <a:bodyPr/>
          <a:lstStyle/>
          <a:p>
            <a:pPr>
              <a:buNone/>
            </a:pPr>
            <a:r>
              <a:rPr lang="en-IN" dirty="0">
                <a:latin typeface="Times New Roman" pitchFamily="18" charset="0"/>
                <a:cs typeface="Times New Roman" pitchFamily="18" charset="0"/>
              </a:rPr>
              <a:t>case 6:document.write("six");break;</a:t>
            </a:r>
          </a:p>
          <a:p>
            <a:pPr>
              <a:buNone/>
            </a:pPr>
            <a:r>
              <a:rPr lang="en-IN" dirty="0">
                <a:latin typeface="Times New Roman" pitchFamily="18" charset="0"/>
                <a:cs typeface="Times New Roman" pitchFamily="18" charset="0"/>
              </a:rPr>
              <a:t>case 7:document.write("seven");break;</a:t>
            </a:r>
          </a:p>
          <a:p>
            <a:pPr>
              <a:buNone/>
            </a:pPr>
            <a:r>
              <a:rPr lang="en-IN" dirty="0">
                <a:latin typeface="Times New Roman" pitchFamily="18" charset="0"/>
                <a:cs typeface="Times New Roman" pitchFamily="18" charset="0"/>
              </a:rPr>
              <a:t>case 8:document.write("eight");break;</a:t>
            </a:r>
          </a:p>
          <a:p>
            <a:pPr>
              <a:buNone/>
            </a:pPr>
            <a:r>
              <a:rPr lang="en-IN" dirty="0">
                <a:latin typeface="Times New Roman" pitchFamily="18" charset="0"/>
                <a:cs typeface="Times New Roman" pitchFamily="18" charset="0"/>
              </a:rPr>
              <a:t>case 9:document.write("nine");break;</a:t>
            </a:r>
          </a:p>
          <a:p>
            <a:pPr>
              <a:buNone/>
            </a:pPr>
            <a:r>
              <a:rPr lang="en-IN" dirty="0" err="1">
                <a:latin typeface="Times New Roman" pitchFamily="18" charset="0"/>
                <a:cs typeface="Times New Roman" pitchFamily="18" charset="0"/>
              </a:rPr>
              <a:t>default:document.write</a:t>
            </a:r>
            <a:r>
              <a:rPr lang="en-IN" dirty="0">
                <a:latin typeface="Times New Roman" pitchFamily="18" charset="0"/>
                <a:cs typeface="Times New Roman" pitchFamily="18" charset="0"/>
              </a:rPr>
              <a:t>("wrong");break;</a:t>
            </a:r>
          </a:p>
          <a:p>
            <a:pPr>
              <a:buNone/>
            </a:pPr>
            <a:r>
              <a:rPr lang="en-IN" dirty="0">
                <a:latin typeface="Times New Roman" pitchFamily="18" charset="0"/>
                <a:cs typeface="Times New Roman" pitchFamily="18" charset="0"/>
              </a:rPr>
              <a:t>		}</a:t>
            </a:r>
          </a:p>
          <a:p>
            <a:pPr>
              <a:buNone/>
            </a:pPr>
            <a:r>
              <a:rPr lang="en-IN" dirty="0">
                <a:latin typeface="Times New Roman" pitchFamily="18" charset="0"/>
                <a:cs typeface="Times New Roman" pitchFamily="18" charset="0"/>
              </a:rPr>
              <a:t>	&lt;/script&gt;</a:t>
            </a:r>
          </a:p>
          <a:p>
            <a:pPr>
              <a:buNone/>
            </a:pPr>
            <a:r>
              <a:rPr lang="en-IN" dirty="0">
                <a:latin typeface="Times New Roman" pitchFamily="18" charset="0"/>
                <a:cs typeface="Times New Roman" pitchFamily="18" charset="0"/>
              </a:rPr>
              <a:t>&lt;/body&gt;</a:t>
            </a:r>
          </a:p>
          <a:p>
            <a:pPr>
              <a:buNone/>
            </a:pPr>
            <a:r>
              <a:rPr lang="en-IN" dirty="0">
                <a:latin typeface="Times New Roman" pitchFamily="18" charset="0"/>
                <a:cs typeface="Times New Roman" pitchFamily="18" charset="0"/>
              </a:rPr>
              <a:t>&lt;/html&gt;</a:t>
            </a:r>
          </a:p>
          <a:p>
            <a:endParaRPr lang="en-IN" dirty="0"/>
          </a:p>
        </p:txBody>
      </p:sp>
    </p:spTree>
    <p:extLst>
      <p:ext uri="{BB962C8B-B14F-4D97-AF65-F5344CB8AC3E}">
        <p14:creationId xmlns:p14="http://schemas.microsoft.com/office/powerpoint/2010/main" val="3874095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7528" y="908720"/>
            <a:ext cx="8363272" cy="5544616"/>
          </a:xfrm>
        </p:spPr>
        <p:txBody>
          <a:bodyPr>
            <a:normAutofit/>
          </a:bodyPr>
          <a:lstStyle/>
          <a:p>
            <a:r>
              <a:rPr lang="en-IN" dirty="0">
                <a:latin typeface="Times New Roman" pitchFamily="18" charset="0"/>
                <a:cs typeface="Times New Roman" pitchFamily="18" charset="0"/>
              </a:rPr>
              <a:t>prompt()- It takes the input from keyboard.</a:t>
            </a:r>
          </a:p>
          <a:p>
            <a:pPr>
              <a:buNone/>
            </a:pPr>
            <a:r>
              <a:rPr lang="en-IN" dirty="0">
                <a:latin typeface="Times New Roman" pitchFamily="18" charset="0"/>
                <a:cs typeface="Times New Roman" pitchFamily="18" charset="0"/>
              </a:rPr>
              <a:t>		          - It accepts strings </a:t>
            </a:r>
          </a:p>
          <a:p>
            <a:pPr>
              <a:buNone/>
            </a:pPr>
            <a:r>
              <a:rPr lang="en-IN" dirty="0"/>
              <a:t>Syntax: prompt(message, default)  </a:t>
            </a:r>
          </a:p>
          <a:p>
            <a:r>
              <a:rPr lang="en-US" b="1" dirty="0"/>
              <a:t>message:</a:t>
            </a:r>
            <a:r>
              <a:rPr lang="en-US" dirty="0"/>
              <a:t> It is an optional parameter. It is the text displays to the user. We can omit this value if we don't require to show anything in the prompt.</a:t>
            </a:r>
          </a:p>
          <a:p>
            <a:r>
              <a:rPr lang="en-US" b="1" dirty="0"/>
              <a:t>default:</a:t>
            </a:r>
            <a:r>
              <a:rPr lang="en-US" dirty="0"/>
              <a:t> It is also an optional parameter. It is a string that contains the default value displayed in the textbox.</a:t>
            </a:r>
          </a:p>
          <a:p>
            <a:pPr>
              <a:buNone/>
            </a:pPr>
            <a:endParaRPr lang="en-IN" dirty="0"/>
          </a:p>
          <a:p>
            <a:pPr>
              <a:buNone/>
            </a:pPr>
            <a:endParaRPr lang="en-IN" dirty="0">
              <a:latin typeface="Times New Roman" pitchFamily="18" charset="0"/>
              <a:cs typeface="Times New Roman" pitchFamily="18" charset="0"/>
            </a:endParaRPr>
          </a:p>
          <a:p>
            <a:endParaRPr lang="en-IN" dirty="0">
              <a:latin typeface="Times New Roman" pitchFamily="18" charset="0"/>
              <a:cs typeface="Times New Roman" pitchFamily="18" charset="0"/>
            </a:endParaRPr>
          </a:p>
        </p:txBody>
      </p:sp>
      <p:sp>
        <p:nvSpPr>
          <p:cNvPr id="4" name="Title 1"/>
          <p:cNvSpPr>
            <a:spLocks noGrp="1"/>
          </p:cNvSpPr>
          <p:nvPr>
            <p:ph type="title"/>
          </p:nvPr>
        </p:nvSpPr>
        <p:spPr>
          <a:xfrm>
            <a:off x="2063552" y="-99392"/>
            <a:ext cx="8229600" cy="998984"/>
          </a:xfrm>
        </p:spPr>
        <p:txBody>
          <a:bodyPr/>
          <a:lstStyle/>
          <a:p>
            <a:r>
              <a:rPr lang="en-IN" dirty="0">
                <a:solidFill>
                  <a:srgbClr val="FF0000"/>
                </a:solidFill>
              </a:rPr>
              <a:t>Prompt() </a:t>
            </a:r>
            <a:r>
              <a:rPr lang="en-IN" dirty="0" err="1">
                <a:solidFill>
                  <a:srgbClr val="FF0000"/>
                </a:solidFill>
              </a:rPr>
              <a:t>Dialogbox</a:t>
            </a:r>
            <a:endParaRPr lang="en-IN" dirty="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775520" y="980728"/>
            <a:ext cx="8640960" cy="5877272"/>
          </a:xfrm>
        </p:spPr>
        <p:txBody>
          <a:bodyPr>
            <a:normAutofit/>
          </a:bodyPr>
          <a:lstStyle/>
          <a:p>
            <a:pPr>
              <a:buNone/>
            </a:pPr>
            <a:r>
              <a:rPr lang="en-IN" dirty="0" err="1">
                <a:latin typeface="Times New Roman" pitchFamily="18" charset="0"/>
                <a:cs typeface="Times New Roman" pitchFamily="18" charset="0"/>
              </a:rPr>
              <a:t>parseInt</a:t>
            </a:r>
            <a:r>
              <a:rPr lang="en-IN" dirty="0">
                <a:latin typeface="Times New Roman" pitchFamily="18" charset="0"/>
                <a:cs typeface="Times New Roman" pitchFamily="18" charset="0"/>
              </a:rPr>
              <a:t>()- </a:t>
            </a:r>
            <a:r>
              <a:rPr lang="en-US" dirty="0"/>
              <a:t>The </a:t>
            </a:r>
            <a:r>
              <a:rPr lang="en-US" b="1" dirty="0" err="1"/>
              <a:t>parseInt</a:t>
            </a:r>
            <a:r>
              <a:rPr lang="en-US" b="1" dirty="0"/>
              <a:t>()</a:t>
            </a:r>
            <a:r>
              <a:rPr lang="en-US" dirty="0"/>
              <a:t> function parses a string argument and returns an integer of the specified </a:t>
            </a:r>
            <a:r>
              <a:rPr lang="en-US" u="sng" dirty="0">
                <a:hlinkClick r:id="rId2"/>
              </a:rPr>
              <a:t>radix</a:t>
            </a:r>
            <a:endParaRPr lang="en-US" u="sng" dirty="0"/>
          </a:p>
          <a:p>
            <a:r>
              <a:rPr lang="en-IN" dirty="0"/>
              <a:t>Syntax:  </a:t>
            </a:r>
            <a:r>
              <a:rPr lang="en-IN" dirty="0" err="1"/>
              <a:t>parseInt</a:t>
            </a:r>
            <a:r>
              <a:rPr lang="en-IN" dirty="0"/>
              <a:t>(</a:t>
            </a:r>
            <a:r>
              <a:rPr lang="en-IN" i="1" dirty="0"/>
              <a:t>string, radix</a:t>
            </a:r>
            <a:r>
              <a:rPr lang="en-IN" dirty="0"/>
              <a:t>)</a:t>
            </a:r>
            <a:endParaRPr lang="en-IN" dirty="0">
              <a:latin typeface="Times New Roman" pitchFamily="18" charset="0"/>
              <a:cs typeface="Times New Roman" pitchFamily="18" charset="0"/>
            </a:endParaRPr>
          </a:p>
          <a:p>
            <a:pPr marL="0" indent="0">
              <a:buNone/>
            </a:pPr>
            <a:r>
              <a:rPr lang="en-US" i="1" dirty="0"/>
              <a:t>String: </a:t>
            </a:r>
            <a:r>
              <a:rPr lang="en-US" dirty="0"/>
              <a:t>The value to parse. If this argument is not a string, then it is converted to one using the </a:t>
            </a:r>
            <a:r>
              <a:rPr lang="en-US" u="sng" dirty="0" err="1">
                <a:hlinkClick r:id="rId3"/>
              </a:rPr>
              <a:t>ToString</a:t>
            </a:r>
            <a:r>
              <a:rPr lang="en-US" dirty="0"/>
              <a:t> abstract operation. Leading </a:t>
            </a:r>
            <a:r>
              <a:rPr lang="en-US" u="sng" dirty="0">
                <a:hlinkClick r:id="rId4"/>
              </a:rPr>
              <a:t>whitespace</a:t>
            </a:r>
            <a:r>
              <a:rPr lang="en-US" dirty="0"/>
              <a:t> in this argument is ignored.</a:t>
            </a:r>
          </a:p>
          <a:p>
            <a:pPr marL="0" indent="0">
              <a:buNone/>
            </a:pPr>
            <a:r>
              <a:rPr lang="en-US" i="1" dirty="0"/>
              <a:t>radix (Optional) </a:t>
            </a:r>
            <a:r>
              <a:rPr lang="en-US" dirty="0"/>
              <a:t>An integer between 2 and 36 that represents the </a:t>
            </a:r>
            <a:r>
              <a:rPr lang="en-US" i="1" dirty="0"/>
              <a:t>radix</a:t>
            </a:r>
            <a:r>
              <a:rPr lang="en-US" dirty="0"/>
              <a:t> (the base in mathematical numeral systems) of the </a:t>
            </a:r>
            <a:r>
              <a:rPr lang="en-US" i="1" dirty="0"/>
              <a:t>string</a:t>
            </a:r>
            <a:r>
              <a:rPr lang="en-US" dirty="0"/>
              <a:t>. Be careful—this does </a:t>
            </a:r>
            <a:r>
              <a:rPr lang="en-US" b="1" i="1" dirty="0"/>
              <a:t>not</a:t>
            </a:r>
            <a:r>
              <a:rPr lang="en-US" dirty="0"/>
              <a:t> default to 10! If the radix value is not of the Number type it will be coerced to a Number</a:t>
            </a:r>
            <a:endParaRPr lang="en-IN" dirty="0">
              <a:latin typeface="Times New Roman" pitchFamily="18" charset="0"/>
              <a:cs typeface="Times New Roman" pitchFamily="18" charset="0"/>
            </a:endParaRPr>
          </a:p>
        </p:txBody>
      </p:sp>
      <p:sp>
        <p:nvSpPr>
          <p:cNvPr id="5" name="Title 1"/>
          <p:cNvSpPr>
            <a:spLocks noGrp="1"/>
          </p:cNvSpPr>
          <p:nvPr>
            <p:ph type="title"/>
          </p:nvPr>
        </p:nvSpPr>
        <p:spPr>
          <a:xfrm>
            <a:off x="2063552" y="-14514"/>
            <a:ext cx="8229600" cy="882352"/>
          </a:xfrm>
        </p:spPr>
        <p:txBody>
          <a:bodyPr/>
          <a:lstStyle/>
          <a:p>
            <a:r>
              <a:rPr lang="en-IN" dirty="0" err="1">
                <a:solidFill>
                  <a:srgbClr val="FF0000"/>
                </a:solidFill>
              </a:rPr>
              <a:t>parseInt</a:t>
            </a:r>
            <a:r>
              <a:rPr lang="en-IN" dirty="0">
                <a:solidFill>
                  <a:srgbClr val="FF0000"/>
                </a:solidFill>
              </a:rPr>
              <a:t>() method</a:t>
            </a:r>
          </a:p>
        </p:txBody>
      </p:sp>
    </p:spTree>
    <p:extLst>
      <p:ext uri="{BB962C8B-B14F-4D97-AF65-F5344CB8AC3E}">
        <p14:creationId xmlns:p14="http://schemas.microsoft.com/office/powerpoint/2010/main" val="6482587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836712"/>
          </a:xfrm>
        </p:spPr>
        <p:txBody>
          <a:bodyPr/>
          <a:lstStyle/>
          <a:p>
            <a:r>
              <a:rPr lang="en-IN" dirty="0">
                <a:solidFill>
                  <a:srgbClr val="FF0000"/>
                </a:solidFill>
                <a:latin typeface="Times New Roman" pitchFamily="18" charset="0"/>
                <a:cs typeface="Times New Roman" pitchFamily="18" charset="0"/>
              </a:rPr>
              <a:t>Working With Loops</a:t>
            </a:r>
          </a:p>
        </p:txBody>
      </p:sp>
      <p:sp>
        <p:nvSpPr>
          <p:cNvPr id="3" name="Content Placeholder 2"/>
          <p:cNvSpPr>
            <a:spLocks noGrp="1"/>
          </p:cNvSpPr>
          <p:nvPr>
            <p:ph idx="1"/>
          </p:nvPr>
        </p:nvSpPr>
        <p:spPr>
          <a:xfrm>
            <a:off x="1847528" y="1196752"/>
            <a:ext cx="8363272" cy="5400600"/>
          </a:xfrm>
        </p:spPr>
        <p:txBody>
          <a:bodyPr/>
          <a:lstStyle/>
          <a:p>
            <a:r>
              <a:rPr lang="en-IN" dirty="0">
                <a:latin typeface="Times New Roman" pitchFamily="18" charset="0"/>
                <a:cs typeface="Times New Roman" pitchFamily="18" charset="0"/>
              </a:rPr>
              <a:t>Allows to execute a particular group of statements repeatedly.</a:t>
            </a:r>
          </a:p>
          <a:p>
            <a:r>
              <a:rPr lang="en-IN" dirty="0">
                <a:latin typeface="Times New Roman" pitchFamily="18" charset="0"/>
                <a:cs typeface="Times New Roman" pitchFamily="18" charset="0"/>
              </a:rPr>
              <a:t>The number of times the group of statements is executed depends on a particular condition.</a:t>
            </a:r>
          </a:p>
          <a:p>
            <a:pPr marL="0" indent="0">
              <a:buNone/>
            </a:pPr>
            <a:endParaRPr lang="en-IN" dirty="0">
              <a:latin typeface="Times New Roman" pitchFamily="18" charset="0"/>
              <a:cs typeface="Times New Roman" pitchFamily="18" charset="0"/>
            </a:endParaRPr>
          </a:p>
          <a:p>
            <a:pPr>
              <a:buNone/>
            </a:pPr>
            <a:r>
              <a:rPr lang="en-IN" dirty="0">
                <a:latin typeface="Times New Roman" pitchFamily="18" charset="0"/>
                <a:cs typeface="Times New Roman" pitchFamily="18" charset="0"/>
              </a:rPr>
              <a:t>1.  Using While Loop</a:t>
            </a:r>
          </a:p>
          <a:p>
            <a:pPr>
              <a:buNone/>
            </a:pPr>
            <a:r>
              <a:rPr lang="en-IN" dirty="0">
                <a:latin typeface="Times New Roman" pitchFamily="18" charset="0"/>
                <a:cs typeface="Times New Roman" pitchFamily="18" charset="0"/>
              </a:rPr>
              <a:t>2.  Using Do-While Loop</a:t>
            </a:r>
          </a:p>
          <a:p>
            <a:pPr>
              <a:buNone/>
            </a:pPr>
            <a:r>
              <a:rPr lang="en-IN" dirty="0">
                <a:latin typeface="Times New Roman" pitchFamily="18" charset="0"/>
                <a:cs typeface="Times New Roman" pitchFamily="18" charset="0"/>
              </a:rPr>
              <a:t>3.  Using For Loop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BD33E4-1CC7-815E-17D1-DC7DC5B84AB2}"/>
              </a:ext>
            </a:extLst>
          </p:cNvPr>
          <p:cNvPicPr>
            <a:picLocks noChangeAspect="1"/>
          </p:cNvPicPr>
          <p:nvPr/>
        </p:nvPicPr>
        <p:blipFill>
          <a:blip r:embed="rId2"/>
          <a:stretch>
            <a:fillRect/>
          </a:stretch>
        </p:blipFill>
        <p:spPr>
          <a:xfrm>
            <a:off x="1645920" y="888274"/>
            <a:ext cx="10450285" cy="5286103"/>
          </a:xfrm>
          <a:prstGeom prst="rect">
            <a:avLst/>
          </a:prstGeom>
        </p:spPr>
      </p:pic>
    </p:spTree>
    <p:extLst>
      <p:ext uri="{BB962C8B-B14F-4D97-AF65-F5344CB8AC3E}">
        <p14:creationId xmlns:p14="http://schemas.microsoft.com/office/powerpoint/2010/main" val="32123222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99392"/>
            <a:ext cx="8229600" cy="857232"/>
          </a:xfrm>
        </p:spPr>
        <p:txBody>
          <a:bodyPr/>
          <a:lstStyle/>
          <a:p>
            <a:r>
              <a:rPr lang="en-IN" dirty="0">
                <a:solidFill>
                  <a:srgbClr val="FF0000"/>
                </a:solidFill>
                <a:latin typeface="Times New Roman" pitchFamily="18" charset="0"/>
                <a:cs typeface="Times New Roman" pitchFamily="18" charset="0"/>
              </a:rPr>
              <a:t>Using While Loop</a:t>
            </a:r>
          </a:p>
        </p:txBody>
      </p:sp>
      <p:sp>
        <p:nvSpPr>
          <p:cNvPr id="3" name="Content Placeholder 2"/>
          <p:cNvSpPr>
            <a:spLocks noGrp="1"/>
          </p:cNvSpPr>
          <p:nvPr>
            <p:ph idx="1"/>
          </p:nvPr>
        </p:nvSpPr>
        <p:spPr>
          <a:xfrm>
            <a:off x="1981200" y="857232"/>
            <a:ext cx="8229600" cy="6000768"/>
          </a:xfrm>
        </p:spPr>
        <p:txBody>
          <a:bodyPr>
            <a:normAutofit fontScale="85000" lnSpcReduction="20000"/>
          </a:bodyPr>
          <a:lstStyle/>
          <a:p>
            <a:r>
              <a:rPr lang="en-IN" dirty="0">
                <a:latin typeface="Times New Roman" pitchFamily="18" charset="0"/>
                <a:cs typeface="Times New Roman" pitchFamily="18" charset="0"/>
              </a:rPr>
              <a:t>The group of statements that is to be executed is specified after condition. The group of statements keeps on executing until the condition is false.</a:t>
            </a:r>
          </a:p>
          <a:p>
            <a:pPr>
              <a:buNone/>
            </a:pPr>
            <a:r>
              <a:rPr lang="en-IN" dirty="0">
                <a:latin typeface="Times New Roman" pitchFamily="18" charset="0"/>
                <a:cs typeface="Times New Roman" pitchFamily="18" charset="0"/>
              </a:rPr>
              <a:t>	&lt;html&gt;</a:t>
            </a:r>
          </a:p>
          <a:p>
            <a:pPr>
              <a:buNone/>
            </a:pPr>
            <a:r>
              <a:rPr lang="en-IN" dirty="0">
                <a:latin typeface="Times New Roman" pitchFamily="18" charset="0"/>
                <a:cs typeface="Times New Roman" pitchFamily="18" charset="0"/>
              </a:rPr>
              <a:t>	&lt;body&gt;</a:t>
            </a:r>
          </a:p>
          <a:p>
            <a:pPr>
              <a:buNone/>
            </a:pPr>
            <a:r>
              <a:rPr lang="en-IN" dirty="0">
                <a:latin typeface="Times New Roman" pitchFamily="18" charset="0"/>
                <a:cs typeface="Times New Roman" pitchFamily="18" charset="0"/>
              </a:rPr>
              <a:t>		&lt;script&gt;</a:t>
            </a:r>
          </a:p>
          <a:p>
            <a:pPr>
              <a:buNone/>
            </a:pPr>
            <a:r>
              <a:rPr lang="en-IN" dirty="0">
                <a:latin typeface="Times New Roman" pitchFamily="18" charset="0"/>
                <a:cs typeface="Times New Roman" pitchFamily="18" charset="0"/>
              </a:rPr>
              <a:t>			var a=1;</a:t>
            </a:r>
          </a:p>
          <a:p>
            <a:pPr>
              <a:buNone/>
            </a:pPr>
            <a:r>
              <a:rPr lang="en-IN" dirty="0">
                <a:latin typeface="Times New Roman" pitchFamily="18" charset="0"/>
                <a:cs typeface="Times New Roman" pitchFamily="18" charset="0"/>
              </a:rPr>
              <a:t>			while(a&lt;=10)</a:t>
            </a:r>
          </a:p>
          <a:p>
            <a:pPr>
              <a:buNone/>
            </a:pPr>
            <a:r>
              <a:rPr lang="en-IN" dirty="0">
                <a:latin typeface="Times New Roman" pitchFamily="18" charset="0"/>
                <a:cs typeface="Times New Roman" pitchFamily="18" charset="0"/>
              </a:rPr>
              <a:t>			{</a:t>
            </a:r>
          </a:p>
          <a:p>
            <a:pPr>
              <a:buNone/>
            </a:pPr>
            <a:r>
              <a:rPr lang="en-IN" dirty="0">
                <a:latin typeface="Times New Roman" pitchFamily="18" charset="0"/>
                <a:cs typeface="Times New Roman" pitchFamily="18" charset="0"/>
              </a:rPr>
              <a:t>			document.write(a);</a:t>
            </a:r>
          </a:p>
          <a:p>
            <a:pPr>
              <a:buNone/>
            </a:pPr>
            <a:r>
              <a:rPr lang="en-IN" dirty="0">
                <a:latin typeface="Times New Roman" pitchFamily="18" charset="0"/>
                <a:cs typeface="Times New Roman" pitchFamily="18" charset="0"/>
              </a:rPr>
              <a:t>			a++;</a:t>
            </a:r>
          </a:p>
          <a:p>
            <a:pPr>
              <a:buNone/>
            </a:pPr>
            <a:r>
              <a:rPr lang="en-IN" dirty="0">
                <a:latin typeface="Times New Roman" pitchFamily="18" charset="0"/>
                <a:cs typeface="Times New Roman" pitchFamily="18" charset="0"/>
              </a:rPr>
              <a:t>			}</a:t>
            </a:r>
          </a:p>
          <a:p>
            <a:pPr>
              <a:buNone/>
            </a:pPr>
            <a:r>
              <a:rPr lang="en-IN" dirty="0">
                <a:latin typeface="Times New Roman" pitchFamily="18" charset="0"/>
                <a:cs typeface="Times New Roman" pitchFamily="18" charset="0"/>
              </a:rPr>
              <a:t>		&lt;/script&gt;</a:t>
            </a:r>
          </a:p>
          <a:p>
            <a:pPr>
              <a:buNone/>
            </a:pPr>
            <a:r>
              <a:rPr lang="en-IN" dirty="0">
                <a:latin typeface="Times New Roman" pitchFamily="18" charset="0"/>
                <a:cs typeface="Times New Roman" pitchFamily="18" charset="0"/>
              </a:rPr>
              <a:t>&lt;/body&gt;</a:t>
            </a:r>
          </a:p>
          <a:p>
            <a:pPr>
              <a:buNone/>
            </a:pPr>
            <a:r>
              <a:rPr lang="en-IN" dirty="0">
                <a:latin typeface="Times New Roman" pitchFamily="18" charset="0"/>
                <a:cs typeface="Times New Roman" pitchFamily="18" charset="0"/>
              </a:rPr>
              <a:t>&lt;/html&gt;</a:t>
            </a:r>
          </a:p>
          <a:p>
            <a:endParaRPr lang="en-IN"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0"/>
            <a:ext cx="8229600" cy="1143000"/>
          </a:xfrm>
        </p:spPr>
        <p:txBody>
          <a:bodyPr>
            <a:normAutofit/>
          </a:bodyPr>
          <a:lstStyle/>
          <a:p>
            <a:r>
              <a:rPr lang="en-IN" dirty="0">
                <a:solidFill>
                  <a:srgbClr val="FF0000"/>
                </a:solidFill>
                <a:latin typeface="Times New Roman" pitchFamily="18" charset="0"/>
                <a:cs typeface="Times New Roman" pitchFamily="18" charset="0"/>
              </a:rPr>
              <a:t>Using Do-While Loop</a:t>
            </a:r>
          </a:p>
        </p:txBody>
      </p:sp>
      <p:sp>
        <p:nvSpPr>
          <p:cNvPr id="3" name="Content Placeholder 2"/>
          <p:cNvSpPr>
            <a:spLocks noGrp="1"/>
          </p:cNvSpPr>
          <p:nvPr>
            <p:ph idx="1"/>
          </p:nvPr>
        </p:nvSpPr>
        <p:spPr>
          <a:xfrm>
            <a:off x="1981200" y="1600200"/>
            <a:ext cx="8229600" cy="5069160"/>
          </a:xfrm>
        </p:spPr>
        <p:txBody>
          <a:bodyPr>
            <a:normAutofit/>
          </a:bodyPr>
          <a:lstStyle/>
          <a:p>
            <a:r>
              <a:rPr lang="en-IN" dirty="0">
                <a:latin typeface="Times New Roman" pitchFamily="18" charset="0"/>
                <a:cs typeface="Times New Roman" pitchFamily="18" charset="0"/>
              </a:rPr>
              <a:t>The group of statements are executed at least once.</a:t>
            </a:r>
          </a:p>
          <a:p>
            <a:pPr>
              <a:buNone/>
            </a:pPr>
            <a:r>
              <a:rPr lang="en-IN" dirty="0">
                <a:latin typeface="Times New Roman" pitchFamily="18" charset="0"/>
                <a:cs typeface="Times New Roman" pitchFamily="18" charset="0"/>
              </a:rPr>
              <a:t>	&lt;script&gt;</a:t>
            </a:r>
          </a:p>
          <a:p>
            <a:pPr>
              <a:buNone/>
            </a:pPr>
            <a:r>
              <a:rPr lang="en-IN" dirty="0">
                <a:latin typeface="Times New Roman" pitchFamily="18" charset="0"/>
                <a:cs typeface="Times New Roman" pitchFamily="18" charset="0"/>
              </a:rPr>
              <a:t>		var a=1;</a:t>
            </a:r>
          </a:p>
          <a:p>
            <a:pPr>
              <a:buNone/>
            </a:pPr>
            <a:r>
              <a:rPr lang="en-IN" dirty="0">
                <a:latin typeface="Times New Roman" pitchFamily="18" charset="0"/>
                <a:cs typeface="Times New Roman" pitchFamily="18" charset="0"/>
              </a:rPr>
              <a:t>		do{</a:t>
            </a:r>
          </a:p>
          <a:p>
            <a:pPr>
              <a:buNone/>
            </a:pPr>
            <a:r>
              <a:rPr lang="en-IN" dirty="0">
                <a:latin typeface="Times New Roman" pitchFamily="18" charset="0"/>
                <a:cs typeface="Times New Roman" pitchFamily="18" charset="0"/>
              </a:rPr>
              <a:t>			document.write(a);</a:t>
            </a:r>
          </a:p>
          <a:p>
            <a:pPr>
              <a:buNone/>
            </a:pPr>
            <a:r>
              <a:rPr lang="en-IN" dirty="0">
                <a:latin typeface="Times New Roman" pitchFamily="18" charset="0"/>
                <a:cs typeface="Times New Roman" pitchFamily="18" charset="0"/>
              </a:rPr>
              <a:t>			a++;</a:t>
            </a:r>
          </a:p>
          <a:p>
            <a:pPr>
              <a:buNone/>
            </a:pPr>
            <a:r>
              <a:rPr lang="en-IN" dirty="0">
                <a:latin typeface="Times New Roman" pitchFamily="18" charset="0"/>
                <a:cs typeface="Times New Roman" pitchFamily="18" charset="0"/>
              </a:rPr>
              <a:t>		} while(a&lt;=10);</a:t>
            </a:r>
          </a:p>
          <a:p>
            <a:pPr>
              <a:buNone/>
            </a:pPr>
            <a:r>
              <a:rPr lang="en-IN" dirty="0">
                <a:latin typeface="Times New Roman" pitchFamily="18" charset="0"/>
                <a:cs typeface="Times New Roman" pitchFamily="18" charset="0"/>
              </a:rPr>
              <a:t>	&lt;/script&gt;</a:t>
            </a:r>
          </a:p>
          <a:p>
            <a:endParaRPr lang="en-IN"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353011-9D7C-3A80-8176-B5655E618355}"/>
              </a:ext>
            </a:extLst>
          </p:cNvPr>
          <p:cNvSpPr txBox="1"/>
          <p:nvPr/>
        </p:nvSpPr>
        <p:spPr>
          <a:xfrm>
            <a:off x="0" y="412211"/>
            <a:ext cx="11948160" cy="6124754"/>
          </a:xfrm>
          <a:prstGeom prst="rect">
            <a:avLst/>
          </a:prstGeom>
          <a:noFill/>
        </p:spPr>
        <p:txBody>
          <a:bodyPr wrap="square">
            <a:spAutoFit/>
          </a:bodyPr>
          <a:lstStyle/>
          <a:p>
            <a:pPr algn="l"/>
            <a:r>
              <a:rPr lang="en-US" b="0" i="0" dirty="0">
                <a:solidFill>
                  <a:srgbClr val="FF0000"/>
                </a:solidFill>
                <a:effectLst/>
                <a:latin typeface="ff3"/>
              </a:rPr>
              <a:t>1</a:t>
            </a:r>
            <a:r>
              <a:rPr lang="en-US" sz="2400" b="0" i="0" dirty="0">
                <a:solidFill>
                  <a:srgbClr val="FF0000"/>
                </a:solidFill>
                <a:effectLst/>
                <a:latin typeface="ff3"/>
              </a:rPr>
              <a:t>.</a:t>
            </a:r>
            <a:r>
              <a:rPr lang="en-US" sz="2800" b="0" i="0" dirty="0">
                <a:solidFill>
                  <a:srgbClr val="FF0000"/>
                </a:solidFill>
                <a:effectLst/>
                <a:latin typeface="ff3"/>
              </a:rPr>
              <a:t>Node.js </a:t>
            </a:r>
          </a:p>
          <a:p>
            <a:pPr marL="342900" indent="-342900" algn="l">
              <a:buFont typeface="Arial" panose="020B0604020202020204" pitchFamily="34" charset="0"/>
              <a:buChar char="•"/>
            </a:pPr>
            <a:r>
              <a:rPr lang="en-US" sz="2800" b="0" i="0" dirty="0">
                <a:solidFill>
                  <a:srgbClr val="000000"/>
                </a:solidFill>
                <a:effectLst/>
                <a:latin typeface="ff7"/>
              </a:rPr>
              <a:t>Node.js is a development framework based on Google’s V8 JavaScript engine. </a:t>
            </a:r>
            <a:endParaRPr lang="en-US" sz="2800" b="0" i="0" dirty="0">
              <a:solidFill>
                <a:srgbClr val="000000"/>
              </a:solidFill>
              <a:effectLst/>
              <a:latin typeface="ff6"/>
            </a:endParaRPr>
          </a:p>
          <a:p>
            <a:pPr algn="l"/>
            <a:r>
              <a:rPr lang="en-US" sz="2800" b="0" i="0" dirty="0">
                <a:solidFill>
                  <a:srgbClr val="000000"/>
                </a:solidFill>
                <a:effectLst/>
                <a:latin typeface="ff7"/>
              </a:rPr>
              <a:t>Therefore, Node.js code is written in JavaScript and then compiled into machine code </a:t>
            </a:r>
          </a:p>
          <a:p>
            <a:pPr algn="l"/>
            <a:r>
              <a:rPr lang="en-US" sz="2800" b="0" i="0" dirty="0">
                <a:solidFill>
                  <a:srgbClr val="000000"/>
                </a:solidFill>
                <a:effectLst/>
                <a:latin typeface="ff7"/>
              </a:rPr>
              <a:t>by V8 to be executed. </a:t>
            </a:r>
          </a:p>
          <a:p>
            <a:pPr marL="342900" indent="-342900" algn="l">
              <a:buFont typeface="Arial" panose="020B0604020202020204" pitchFamily="34" charset="0"/>
              <a:buChar char="•"/>
            </a:pPr>
            <a:r>
              <a:rPr lang="en-US" sz="2800" b="0" i="0" dirty="0">
                <a:solidFill>
                  <a:srgbClr val="000000"/>
                </a:solidFill>
                <a:effectLst/>
                <a:latin typeface="ff5"/>
              </a:rPr>
              <a:t> </a:t>
            </a:r>
            <a:r>
              <a:rPr lang="en-US" sz="2800" b="0" i="0" dirty="0">
                <a:solidFill>
                  <a:srgbClr val="000000"/>
                </a:solidFill>
                <a:effectLst/>
                <a:latin typeface="ff7"/>
              </a:rPr>
              <a:t>Many of your backend services can be written in Node.js, as can the server-side scripts and any supporting web application functionality. </a:t>
            </a:r>
          </a:p>
          <a:p>
            <a:pPr marL="342900" indent="-342900" algn="l">
              <a:buFont typeface="Arial" panose="020B0604020202020204" pitchFamily="34" charset="0"/>
              <a:buChar char="•"/>
            </a:pPr>
            <a:r>
              <a:rPr lang="en-US" sz="2800" b="0" i="0" dirty="0">
                <a:solidFill>
                  <a:srgbClr val="000000"/>
                </a:solidFill>
                <a:effectLst/>
                <a:latin typeface="ff7"/>
              </a:rPr>
              <a:t>In the Node.js-to-Angular stack, Node.js provides the fundamental platform for </a:t>
            </a:r>
            <a:endParaRPr lang="en-US" sz="2800" b="0" i="0" dirty="0">
              <a:solidFill>
                <a:srgbClr val="000000"/>
              </a:solidFill>
              <a:effectLst/>
              <a:latin typeface="ff6"/>
            </a:endParaRPr>
          </a:p>
          <a:p>
            <a:pPr algn="l"/>
            <a:r>
              <a:rPr lang="en-US" sz="2800" b="0" i="0" dirty="0">
                <a:solidFill>
                  <a:srgbClr val="000000"/>
                </a:solidFill>
                <a:effectLst/>
                <a:latin typeface="ff7"/>
              </a:rPr>
              <a:t>development. The backend services and server-side scripts are all written in Node.js. </a:t>
            </a:r>
          </a:p>
          <a:p>
            <a:pPr algn="l"/>
            <a:r>
              <a:rPr lang="en-US" sz="2800" b="0" i="0" dirty="0">
                <a:solidFill>
                  <a:srgbClr val="000000"/>
                </a:solidFill>
                <a:effectLst/>
                <a:latin typeface="ff7"/>
              </a:rPr>
              <a:t>MongoDB provides the data store for the website but is accessed via a MongoDB driver </a:t>
            </a:r>
          </a:p>
          <a:p>
            <a:pPr algn="l"/>
            <a:r>
              <a:rPr lang="en-US" sz="2800" b="0" i="0" dirty="0">
                <a:solidFill>
                  <a:srgbClr val="000000"/>
                </a:solidFill>
                <a:effectLst/>
                <a:latin typeface="ff7"/>
              </a:rPr>
              <a:t>Node.js module. The webserver is defined by Express, which is also a Node.js module.</a:t>
            </a:r>
          </a:p>
        </p:txBody>
      </p:sp>
    </p:spTree>
    <p:extLst>
      <p:ext uri="{BB962C8B-B14F-4D97-AF65-F5344CB8AC3E}">
        <p14:creationId xmlns:p14="http://schemas.microsoft.com/office/powerpoint/2010/main" val="2395299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E21379-7B9C-A7FB-C1AD-A2BCD74E3042}"/>
              </a:ext>
            </a:extLst>
          </p:cNvPr>
          <p:cNvSpPr txBox="1"/>
          <p:nvPr/>
        </p:nvSpPr>
        <p:spPr>
          <a:xfrm>
            <a:off x="235131" y="615022"/>
            <a:ext cx="11556275" cy="5632311"/>
          </a:xfrm>
          <a:prstGeom prst="rect">
            <a:avLst/>
          </a:prstGeom>
          <a:noFill/>
        </p:spPr>
        <p:txBody>
          <a:bodyPr wrap="square">
            <a:spAutoFit/>
          </a:bodyPr>
          <a:lstStyle/>
          <a:p>
            <a:pPr algn="l"/>
            <a:r>
              <a:rPr lang="en-US" sz="2400" b="0" i="0" dirty="0">
                <a:solidFill>
                  <a:srgbClr val="FF0000"/>
                </a:solidFill>
                <a:effectLst/>
                <a:latin typeface="ff4"/>
              </a:rPr>
              <a:t>The following are valuable features of Node.js: </a:t>
            </a:r>
          </a:p>
          <a:p>
            <a:pPr algn="l"/>
            <a:r>
              <a:rPr lang="en-US" sz="2400" b="0" i="0" dirty="0">
                <a:solidFill>
                  <a:srgbClr val="000000"/>
                </a:solidFill>
                <a:effectLst/>
                <a:latin typeface="ff7"/>
              </a:rPr>
              <a:t>1.</a:t>
            </a:r>
            <a:r>
              <a:rPr lang="en-US" sz="2400" b="0" i="0" dirty="0">
                <a:solidFill>
                  <a:srgbClr val="000000"/>
                </a:solidFill>
                <a:effectLst/>
                <a:latin typeface="ff5"/>
              </a:rPr>
              <a:t> </a:t>
            </a:r>
            <a:r>
              <a:rPr lang="en-US" sz="2400" b="0" i="0" dirty="0">
                <a:solidFill>
                  <a:srgbClr val="000000"/>
                </a:solidFill>
                <a:effectLst/>
                <a:latin typeface="ff4"/>
              </a:rPr>
              <a:t>JavaScript end-to-end: </a:t>
            </a:r>
            <a:r>
              <a:rPr lang="en-US" sz="2400" b="0" i="0" dirty="0">
                <a:solidFill>
                  <a:srgbClr val="0070C0"/>
                </a:solidFill>
                <a:effectLst/>
                <a:latin typeface="ff7"/>
              </a:rPr>
              <a:t>One of the biggest advantages to Node.js is that it allows you </a:t>
            </a:r>
          </a:p>
          <a:p>
            <a:pPr algn="l"/>
            <a:r>
              <a:rPr lang="en-US" sz="2400" b="0" i="0" dirty="0">
                <a:solidFill>
                  <a:srgbClr val="0070C0"/>
                </a:solidFill>
                <a:effectLst/>
                <a:latin typeface="ff7"/>
              </a:rPr>
              <a:t>to write both server- and client-side scripts in JavaScript</a:t>
            </a:r>
            <a:r>
              <a:rPr lang="en-US" sz="2400" b="0" i="0" dirty="0">
                <a:solidFill>
                  <a:srgbClr val="000000"/>
                </a:solidFill>
                <a:effectLst/>
                <a:latin typeface="ff7"/>
              </a:rPr>
              <a:t>. </a:t>
            </a:r>
          </a:p>
          <a:p>
            <a:pPr algn="l"/>
            <a:endParaRPr lang="en-US" sz="2400" b="0" i="0" dirty="0">
              <a:solidFill>
                <a:srgbClr val="000000"/>
              </a:solidFill>
              <a:effectLst/>
              <a:latin typeface="ff7"/>
            </a:endParaRPr>
          </a:p>
          <a:p>
            <a:pPr algn="l"/>
            <a:r>
              <a:rPr lang="en-US" sz="2400" b="0" i="0" dirty="0">
                <a:solidFill>
                  <a:srgbClr val="000000"/>
                </a:solidFill>
                <a:effectLst/>
                <a:latin typeface="ff7"/>
              </a:rPr>
              <a:t>2.</a:t>
            </a:r>
            <a:r>
              <a:rPr lang="en-US" sz="2400" b="0" i="0" dirty="0">
                <a:solidFill>
                  <a:srgbClr val="000000"/>
                </a:solidFill>
                <a:effectLst/>
                <a:latin typeface="ff5"/>
              </a:rPr>
              <a:t> </a:t>
            </a:r>
            <a:r>
              <a:rPr lang="en-US" sz="2400" b="0" i="0" dirty="0">
                <a:solidFill>
                  <a:srgbClr val="000000"/>
                </a:solidFill>
                <a:effectLst/>
                <a:latin typeface="ff4"/>
              </a:rPr>
              <a:t>Event-driven scalability: </a:t>
            </a:r>
            <a:r>
              <a:rPr lang="en-US" sz="2400" b="0" i="0" dirty="0">
                <a:solidFill>
                  <a:srgbClr val="000000"/>
                </a:solidFill>
                <a:effectLst/>
                <a:latin typeface="ff7"/>
              </a:rPr>
              <a:t>Node.js applies a different logic to handling web requests. </a:t>
            </a:r>
          </a:p>
          <a:p>
            <a:pPr algn="l"/>
            <a:r>
              <a:rPr lang="en-US" sz="2400" b="0" i="0" dirty="0">
                <a:solidFill>
                  <a:srgbClr val="000000"/>
                </a:solidFill>
                <a:effectLst/>
                <a:latin typeface="ff7"/>
              </a:rPr>
              <a:t>Rather than having </a:t>
            </a:r>
            <a:r>
              <a:rPr lang="en-US" sz="2400" b="0" i="0" dirty="0">
                <a:solidFill>
                  <a:srgbClr val="00B0F0"/>
                </a:solidFill>
                <a:effectLst/>
                <a:latin typeface="ff7"/>
              </a:rPr>
              <a:t>multiple</a:t>
            </a:r>
            <a:r>
              <a:rPr lang="en-US" sz="2400" b="0" i="0" dirty="0">
                <a:solidFill>
                  <a:srgbClr val="000000"/>
                </a:solidFill>
                <a:effectLst/>
                <a:latin typeface="ff7"/>
              </a:rPr>
              <a:t> threads waiting to process web requests, they are </a:t>
            </a:r>
          </a:p>
          <a:p>
            <a:pPr algn="l"/>
            <a:r>
              <a:rPr lang="en-US" sz="2400" b="0" i="0" dirty="0">
                <a:solidFill>
                  <a:srgbClr val="00B0F0"/>
                </a:solidFill>
                <a:effectLst/>
                <a:latin typeface="ff7"/>
              </a:rPr>
              <a:t>processed on the same thread using a basic event model. </a:t>
            </a:r>
          </a:p>
          <a:p>
            <a:pPr algn="l"/>
            <a:endParaRPr lang="en-US" sz="2400" b="0" i="0" dirty="0">
              <a:solidFill>
                <a:srgbClr val="000000"/>
              </a:solidFill>
              <a:effectLst/>
              <a:latin typeface="ff7"/>
            </a:endParaRPr>
          </a:p>
          <a:p>
            <a:pPr algn="l"/>
            <a:r>
              <a:rPr lang="en-US" sz="2400" b="0" i="0" dirty="0">
                <a:solidFill>
                  <a:srgbClr val="000000"/>
                </a:solidFill>
                <a:effectLst/>
                <a:latin typeface="ff7"/>
              </a:rPr>
              <a:t>3.</a:t>
            </a:r>
            <a:r>
              <a:rPr lang="en-US" sz="2400" b="0" i="0" dirty="0">
                <a:solidFill>
                  <a:srgbClr val="000000"/>
                </a:solidFill>
                <a:effectLst/>
                <a:latin typeface="ff5"/>
              </a:rPr>
              <a:t> </a:t>
            </a:r>
            <a:r>
              <a:rPr lang="en-US" sz="2400" b="0" i="0" dirty="0">
                <a:solidFill>
                  <a:srgbClr val="000000"/>
                </a:solidFill>
                <a:effectLst/>
                <a:latin typeface="ff4"/>
              </a:rPr>
              <a:t>Extensibility: </a:t>
            </a:r>
            <a:r>
              <a:rPr lang="en-US" sz="2400" b="0" i="0" dirty="0">
                <a:solidFill>
                  <a:srgbClr val="000000"/>
                </a:solidFill>
                <a:effectLst/>
                <a:latin typeface="ff7"/>
              </a:rPr>
              <a:t>Node.js has a great following and an active development community. </a:t>
            </a:r>
          </a:p>
          <a:p>
            <a:pPr algn="l"/>
            <a:r>
              <a:rPr lang="en-US" sz="2400" b="0" i="0" dirty="0">
                <a:solidFill>
                  <a:srgbClr val="000000"/>
                </a:solidFill>
                <a:effectLst/>
                <a:latin typeface="ff7"/>
              </a:rPr>
              <a:t>New modules to extend Node.js functionality are being developed all the time. Also it </a:t>
            </a:r>
          </a:p>
          <a:p>
            <a:pPr algn="l"/>
            <a:r>
              <a:rPr lang="en-US" sz="2400" b="0" i="0" dirty="0">
                <a:solidFill>
                  <a:srgbClr val="000000"/>
                </a:solidFill>
                <a:effectLst/>
                <a:latin typeface="ff7"/>
              </a:rPr>
              <a:t>is simple to install and include new modules in Node.js, making it easy to extend a </a:t>
            </a:r>
          </a:p>
          <a:p>
            <a:pPr algn="l"/>
            <a:r>
              <a:rPr lang="en-US" sz="2400" b="0" i="0" dirty="0">
                <a:solidFill>
                  <a:srgbClr val="000000"/>
                </a:solidFill>
                <a:effectLst/>
                <a:latin typeface="ff7"/>
              </a:rPr>
              <a:t>Node.js project to include new functionality in minutes. </a:t>
            </a:r>
          </a:p>
          <a:p>
            <a:pPr algn="l"/>
            <a:endParaRPr lang="en-US" sz="2400" b="0" i="0" dirty="0">
              <a:solidFill>
                <a:srgbClr val="000000"/>
              </a:solidFill>
              <a:effectLst/>
              <a:latin typeface="ff7"/>
            </a:endParaRPr>
          </a:p>
          <a:p>
            <a:pPr algn="l"/>
            <a:r>
              <a:rPr lang="en-US" sz="2400" b="0" i="0" dirty="0">
                <a:solidFill>
                  <a:srgbClr val="000000"/>
                </a:solidFill>
                <a:effectLst/>
                <a:latin typeface="ff7"/>
              </a:rPr>
              <a:t>4.</a:t>
            </a:r>
            <a:r>
              <a:rPr lang="en-US" sz="2400" b="0" i="0" dirty="0">
                <a:solidFill>
                  <a:srgbClr val="000000"/>
                </a:solidFill>
                <a:effectLst/>
                <a:latin typeface="ff5"/>
              </a:rPr>
              <a:t> </a:t>
            </a:r>
            <a:r>
              <a:rPr lang="en-US" sz="2400" b="0" i="0" dirty="0">
                <a:solidFill>
                  <a:srgbClr val="000000"/>
                </a:solidFill>
                <a:effectLst/>
                <a:latin typeface="ff4"/>
              </a:rPr>
              <a:t>Time: </a:t>
            </a:r>
            <a:r>
              <a:rPr lang="en-US" sz="2400" b="0" i="0" dirty="0">
                <a:solidFill>
                  <a:srgbClr val="000000"/>
                </a:solidFill>
                <a:effectLst/>
                <a:latin typeface="ff7"/>
              </a:rPr>
              <a:t>Let’s face it, time is valuable. Node.js is super easy to set up and develop in. In </a:t>
            </a:r>
          </a:p>
          <a:p>
            <a:pPr algn="l"/>
            <a:r>
              <a:rPr lang="en-US" sz="2400" b="0" i="0" dirty="0">
                <a:solidFill>
                  <a:srgbClr val="000000"/>
                </a:solidFill>
                <a:effectLst/>
                <a:latin typeface="ff7"/>
              </a:rPr>
              <a:t>only a few minutes, you can install Node.js and have a working webserver</a:t>
            </a:r>
          </a:p>
        </p:txBody>
      </p:sp>
    </p:spTree>
    <p:extLst>
      <p:ext uri="{BB962C8B-B14F-4D97-AF65-F5344CB8AC3E}">
        <p14:creationId xmlns:p14="http://schemas.microsoft.com/office/powerpoint/2010/main" val="558401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33F424-2E85-6011-E4B5-715CA53B8D5E}"/>
              </a:ext>
            </a:extLst>
          </p:cNvPr>
          <p:cNvSpPr txBox="1"/>
          <p:nvPr/>
        </p:nvSpPr>
        <p:spPr>
          <a:xfrm>
            <a:off x="278673" y="1584518"/>
            <a:ext cx="11477897" cy="4247317"/>
          </a:xfrm>
          <a:prstGeom prst="rect">
            <a:avLst/>
          </a:prstGeom>
          <a:noFill/>
        </p:spPr>
        <p:txBody>
          <a:bodyPr wrap="square">
            <a:spAutoFit/>
          </a:bodyPr>
          <a:lstStyle/>
          <a:p>
            <a:pPr algn="l"/>
            <a:r>
              <a:rPr lang="en-US" sz="2400" b="0" i="0" dirty="0">
                <a:solidFill>
                  <a:srgbClr val="000000"/>
                </a:solidFill>
                <a:effectLst/>
                <a:latin typeface="ff3"/>
              </a:rPr>
              <a:t>2.</a:t>
            </a:r>
            <a:r>
              <a:rPr lang="en-US" sz="2400" b="0" i="0" dirty="0">
                <a:solidFill>
                  <a:srgbClr val="FF0000"/>
                </a:solidFill>
                <a:effectLst/>
                <a:latin typeface="ff3"/>
              </a:rPr>
              <a:t>MongoDB </a:t>
            </a:r>
          </a:p>
          <a:p>
            <a:pPr marL="342900" indent="-342900" algn="l">
              <a:buFont typeface="Arial" panose="020B0604020202020204" pitchFamily="34" charset="0"/>
              <a:buChar char="•"/>
            </a:pPr>
            <a:r>
              <a:rPr lang="en-US" sz="2400" b="0" i="0" dirty="0">
                <a:solidFill>
                  <a:srgbClr val="000000"/>
                </a:solidFill>
                <a:effectLst/>
                <a:latin typeface="ff5"/>
              </a:rPr>
              <a:t> </a:t>
            </a:r>
            <a:r>
              <a:rPr lang="en-US" sz="2400" b="0" i="0" dirty="0">
                <a:solidFill>
                  <a:srgbClr val="000000"/>
                </a:solidFill>
                <a:effectLst/>
                <a:latin typeface="ff7"/>
              </a:rPr>
              <a:t>MongoDB is an agile and scalable NoSQL database. </a:t>
            </a:r>
            <a:endParaRPr lang="en-US" sz="2400" b="0" i="0" dirty="0">
              <a:solidFill>
                <a:srgbClr val="000000"/>
              </a:solidFill>
              <a:effectLst/>
              <a:latin typeface="ff6"/>
            </a:endParaRPr>
          </a:p>
          <a:p>
            <a:pPr marL="342900" indent="-342900" algn="l">
              <a:buFont typeface="Arial" panose="020B0604020202020204" pitchFamily="34" charset="0"/>
              <a:buChar char="•"/>
            </a:pPr>
            <a:r>
              <a:rPr lang="en-US" sz="2400" b="0" i="0" dirty="0">
                <a:solidFill>
                  <a:srgbClr val="000000"/>
                </a:solidFill>
                <a:effectLst/>
                <a:latin typeface="ff7"/>
              </a:rPr>
              <a:t>It is based on the NoSQL document store model, meaning that data is stored in the </a:t>
            </a:r>
            <a:endParaRPr lang="en-US" sz="2400" b="0" i="0" dirty="0">
              <a:solidFill>
                <a:srgbClr val="000000"/>
              </a:solidFill>
              <a:effectLst/>
              <a:latin typeface="ff6"/>
            </a:endParaRPr>
          </a:p>
          <a:p>
            <a:pPr algn="l"/>
            <a:r>
              <a:rPr lang="en-US" sz="2400" b="0" i="0" dirty="0">
                <a:solidFill>
                  <a:srgbClr val="000000"/>
                </a:solidFill>
                <a:effectLst/>
                <a:latin typeface="ff7"/>
              </a:rPr>
              <a:t>database as a form of JSON objects rather than the traditional columns and rows of a </a:t>
            </a:r>
          </a:p>
          <a:p>
            <a:pPr algn="l"/>
            <a:r>
              <a:rPr lang="en-US" sz="2400" b="0" i="0" dirty="0">
                <a:solidFill>
                  <a:srgbClr val="000000"/>
                </a:solidFill>
                <a:effectLst/>
                <a:latin typeface="ff7"/>
              </a:rPr>
              <a:t>relational database. </a:t>
            </a:r>
          </a:p>
          <a:p>
            <a:pPr marL="342900" indent="-342900" algn="l">
              <a:buFont typeface="Arial" panose="020B0604020202020204" pitchFamily="34" charset="0"/>
              <a:buChar char="•"/>
            </a:pPr>
            <a:r>
              <a:rPr lang="en-US" sz="2400" b="0" i="0" dirty="0">
                <a:solidFill>
                  <a:srgbClr val="000000"/>
                </a:solidFill>
                <a:effectLst/>
                <a:latin typeface="ff7"/>
              </a:rPr>
              <a:t>MongoDB provides great website backend storage for high traffic websites that need </a:t>
            </a:r>
            <a:endParaRPr lang="en-US" sz="2400" b="0" i="0" dirty="0">
              <a:solidFill>
                <a:srgbClr val="000000"/>
              </a:solidFill>
              <a:effectLst/>
              <a:latin typeface="ff6"/>
            </a:endParaRPr>
          </a:p>
          <a:p>
            <a:pPr algn="l"/>
            <a:r>
              <a:rPr lang="en-US" sz="2400" b="0" i="0" dirty="0">
                <a:solidFill>
                  <a:srgbClr val="000000"/>
                </a:solidFill>
                <a:effectLst/>
                <a:latin typeface="ff7"/>
              </a:rPr>
              <a:t>to store data such as user comments, blogs, or other items because it is fast, scalable, </a:t>
            </a:r>
          </a:p>
          <a:p>
            <a:pPr algn="l"/>
            <a:r>
              <a:rPr lang="en-US" sz="2400" b="0" i="0" dirty="0">
                <a:solidFill>
                  <a:srgbClr val="000000"/>
                </a:solidFill>
                <a:effectLst/>
                <a:latin typeface="ff7"/>
              </a:rPr>
              <a:t>and easy to implement </a:t>
            </a:r>
          </a:p>
          <a:p>
            <a:pPr marL="342900" indent="-342900" algn="l">
              <a:buFont typeface="Arial" panose="020B0604020202020204" pitchFamily="34" charset="0"/>
              <a:buChar char="•"/>
            </a:pPr>
            <a:r>
              <a:rPr lang="en-US" sz="2400" b="0" i="0" dirty="0">
                <a:solidFill>
                  <a:srgbClr val="000000"/>
                </a:solidFill>
                <a:effectLst/>
                <a:latin typeface="ff5"/>
              </a:rPr>
              <a:t> </a:t>
            </a:r>
            <a:r>
              <a:rPr lang="en-US" sz="2400" b="0" i="0" dirty="0">
                <a:solidFill>
                  <a:srgbClr val="000000"/>
                </a:solidFill>
                <a:effectLst/>
                <a:latin typeface="ff7"/>
              </a:rPr>
              <a:t>MongoDB driver library to access MongoDB from Node.</a:t>
            </a:r>
            <a:r>
              <a:rPr lang="en-US" b="0" i="0" dirty="0">
                <a:solidFill>
                  <a:srgbClr val="000000"/>
                </a:solidFill>
                <a:effectLst/>
                <a:latin typeface="ff7"/>
              </a:rPr>
              <a:t>js</a:t>
            </a:r>
          </a:p>
          <a:p>
            <a:pPr marL="342900" indent="-342900" algn="l">
              <a:buFont typeface="Arial" panose="020B0604020202020204" pitchFamily="34" charset="0"/>
              <a:buChar char="•"/>
            </a:pPr>
            <a:endParaRPr lang="en-US" dirty="0">
              <a:solidFill>
                <a:srgbClr val="000000"/>
              </a:solidFill>
              <a:latin typeface="ff7"/>
            </a:endParaRPr>
          </a:p>
          <a:p>
            <a:pPr algn="l"/>
            <a:endParaRPr lang="en-US" dirty="0">
              <a:solidFill>
                <a:srgbClr val="000000"/>
              </a:solidFill>
              <a:latin typeface="ff7"/>
            </a:endParaRPr>
          </a:p>
          <a:p>
            <a:pPr algn="ctr"/>
            <a:r>
              <a:rPr lang="en-US" i="0" dirty="0">
                <a:solidFill>
                  <a:srgbClr val="7030A0"/>
                </a:solidFill>
                <a:effectLst/>
                <a:latin typeface="ff7"/>
              </a:rPr>
              <a:t>Agile: </a:t>
            </a:r>
            <a:r>
              <a:rPr lang="en-IN" i="0" dirty="0">
                <a:solidFill>
                  <a:srgbClr val="7030A0"/>
                </a:solidFill>
                <a:effectLst/>
                <a:latin typeface="Google Sans"/>
              </a:rPr>
              <a:t>Adaptability</a:t>
            </a:r>
            <a:r>
              <a:rPr lang="en-US" dirty="0">
                <a:solidFill>
                  <a:srgbClr val="7030A0"/>
                </a:solidFill>
                <a:latin typeface="ff7"/>
              </a:rPr>
              <a:t>, </a:t>
            </a:r>
            <a:r>
              <a:rPr lang="en-IN" i="0" dirty="0">
                <a:solidFill>
                  <a:srgbClr val="7030A0"/>
                </a:solidFill>
                <a:effectLst/>
                <a:latin typeface="Google Sans"/>
              </a:rPr>
              <a:t>Collaboration: </a:t>
            </a:r>
            <a:r>
              <a:rPr lang="en-US" dirty="0">
                <a:solidFill>
                  <a:srgbClr val="7030A0"/>
                </a:solidFill>
                <a:latin typeface="ff7"/>
              </a:rPr>
              <a:t>, Quick delivery</a:t>
            </a:r>
            <a:endParaRPr lang="en-US" i="0" dirty="0">
              <a:solidFill>
                <a:srgbClr val="7030A0"/>
              </a:solidFill>
              <a:effectLst/>
              <a:latin typeface="ff6"/>
            </a:endParaRPr>
          </a:p>
        </p:txBody>
      </p:sp>
    </p:spTree>
    <p:extLst>
      <p:ext uri="{BB962C8B-B14F-4D97-AF65-F5344CB8AC3E}">
        <p14:creationId xmlns:p14="http://schemas.microsoft.com/office/powerpoint/2010/main" val="375915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6854A9-1779-D0C8-9328-F8A2409FAD6E}"/>
              </a:ext>
            </a:extLst>
          </p:cNvPr>
          <p:cNvSpPr txBox="1"/>
          <p:nvPr/>
        </p:nvSpPr>
        <p:spPr>
          <a:xfrm>
            <a:off x="435429" y="871760"/>
            <a:ext cx="11460480" cy="5632311"/>
          </a:xfrm>
          <a:prstGeom prst="rect">
            <a:avLst/>
          </a:prstGeom>
          <a:noFill/>
        </p:spPr>
        <p:txBody>
          <a:bodyPr wrap="square">
            <a:spAutoFit/>
          </a:bodyPr>
          <a:lstStyle/>
          <a:p>
            <a:pPr algn="l"/>
            <a:r>
              <a:rPr lang="en-US" sz="2400" b="0" i="0" dirty="0">
                <a:solidFill>
                  <a:srgbClr val="FF0000"/>
                </a:solidFill>
                <a:effectLst/>
                <a:latin typeface="ff4"/>
              </a:rPr>
              <a:t>The following are valuable features of MongoDB: </a:t>
            </a:r>
          </a:p>
          <a:p>
            <a:pPr algn="l"/>
            <a:r>
              <a:rPr lang="en-US" sz="2400" b="0" i="0" dirty="0">
                <a:solidFill>
                  <a:srgbClr val="000000"/>
                </a:solidFill>
                <a:effectLst/>
                <a:latin typeface="ff7"/>
              </a:rPr>
              <a:t>1.</a:t>
            </a:r>
            <a:r>
              <a:rPr lang="en-US" sz="2400" b="0" i="0" dirty="0">
                <a:solidFill>
                  <a:srgbClr val="000000"/>
                </a:solidFill>
                <a:effectLst/>
                <a:latin typeface="ff5"/>
              </a:rPr>
              <a:t> </a:t>
            </a:r>
            <a:r>
              <a:rPr lang="en-US" sz="2400" b="0" i="0" dirty="0">
                <a:solidFill>
                  <a:srgbClr val="000000"/>
                </a:solidFill>
                <a:effectLst/>
                <a:latin typeface="ff4"/>
              </a:rPr>
              <a:t>Document orientation: </a:t>
            </a:r>
            <a:r>
              <a:rPr lang="en-US" sz="2400" b="0" i="0" dirty="0">
                <a:solidFill>
                  <a:srgbClr val="000000"/>
                </a:solidFill>
                <a:effectLst/>
                <a:latin typeface="ff7"/>
              </a:rPr>
              <a:t>Because MongoDB is document-oriented, the data is stored in </a:t>
            </a:r>
          </a:p>
          <a:p>
            <a:pPr algn="l"/>
            <a:r>
              <a:rPr lang="en-US" sz="2400" b="0" i="0" dirty="0">
                <a:solidFill>
                  <a:srgbClr val="000000"/>
                </a:solidFill>
                <a:effectLst/>
                <a:latin typeface="ff7"/>
              </a:rPr>
              <a:t>the database in a format close to what you will be dealing with in both server-side and </a:t>
            </a:r>
          </a:p>
          <a:p>
            <a:pPr algn="l"/>
            <a:r>
              <a:rPr lang="en-US" sz="2400" b="0" i="0" dirty="0">
                <a:solidFill>
                  <a:srgbClr val="000000"/>
                </a:solidFill>
                <a:effectLst/>
                <a:latin typeface="ff7"/>
              </a:rPr>
              <a:t>client-side scripts. This eliminates the need to transfer data from rows to objects and </a:t>
            </a:r>
          </a:p>
          <a:p>
            <a:pPr algn="l"/>
            <a:r>
              <a:rPr lang="en-US" sz="2400" b="0" i="0" dirty="0">
                <a:solidFill>
                  <a:srgbClr val="000000"/>
                </a:solidFill>
                <a:effectLst/>
                <a:latin typeface="ff7"/>
              </a:rPr>
              <a:t>back. </a:t>
            </a:r>
          </a:p>
          <a:p>
            <a:pPr algn="l"/>
            <a:r>
              <a:rPr lang="en-US" sz="2400" b="0" i="0" dirty="0">
                <a:solidFill>
                  <a:srgbClr val="000000"/>
                </a:solidFill>
                <a:effectLst/>
                <a:latin typeface="ff7"/>
              </a:rPr>
              <a:t>2.</a:t>
            </a:r>
            <a:r>
              <a:rPr lang="en-US" sz="2400" b="0" i="0" dirty="0">
                <a:solidFill>
                  <a:srgbClr val="000000"/>
                </a:solidFill>
                <a:effectLst/>
                <a:latin typeface="ff5"/>
              </a:rPr>
              <a:t> </a:t>
            </a:r>
            <a:r>
              <a:rPr lang="en-US" sz="2400" b="0" i="0" dirty="0">
                <a:solidFill>
                  <a:srgbClr val="000000"/>
                </a:solidFill>
                <a:effectLst/>
                <a:latin typeface="ff4"/>
              </a:rPr>
              <a:t>High performance: </a:t>
            </a:r>
            <a:r>
              <a:rPr lang="en-US" sz="2400" b="0" i="0" dirty="0">
                <a:solidFill>
                  <a:srgbClr val="000000"/>
                </a:solidFill>
                <a:effectLst/>
                <a:latin typeface="ff7"/>
              </a:rPr>
              <a:t>MongoDB is one of the highest performing databases available. </a:t>
            </a:r>
          </a:p>
          <a:p>
            <a:pPr algn="l"/>
            <a:r>
              <a:rPr lang="en-US" sz="2400" b="0" i="0" dirty="0">
                <a:solidFill>
                  <a:srgbClr val="000000"/>
                </a:solidFill>
                <a:effectLst/>
                <a:latin typeface="ff7"/>
              </a:rPr>
              <a:t>Especially today when more and more people interact with websites, it is important to </a:t>
            </a:r>
          </a:p>
          <a:p>
            <a:pPr algn="l"/>
            <a:r>
              <a:rPr lang="en-US" sz="2400" b="0" i="0" dirty="0">
                <a:solidFill>
                  <a:srgbClr val="000000"/>
                </a:solidFill>
                <a:effectLst/>
                <a:latin typeface="ff7"/>
              </a:rPr>
              <a:t>have a backend that can support heavy traffic. </a:t>
            </a:r>
          </a:p>
          <a:p>
            <a:pPr algn="l"/>
            <a:r>
              <a:rPr lang="en-US" sz="2400" b="0" i="0" dirty="0">
                <a:solidFill>
                  <a:srgbClr val="000000"/>
                </a:solidFill>
                <a:effectLst/>
                <a:latin typeface="ff7"/>
              </a:rPr>
              <a:t>3.</a:t>
            </a:r>
            <a:r>
              <a:rPr lang="en-US" sz="2400" b="0" i="0" dirty="0">
                <a:solidFill>
                  <a:srgbClr val="000000"/>
                </a:solidFill>
                <a:effectLst/>
                <a:latin typeface="ff5"/>
              </a:rPr>
              <a:t> </a:t>
            </a:r>
            <a:r>
              <a:rPr lang="en-US" sz="2400" b="0" i="0" dirty="0">
                <a:solidFill>
                  <a:srgbClr val="000000"/>
                </a:solidFill>
                <a:effectLst/>
                <a:latin typeface="ff4"/>
              </a:rPr>
              <a:t>High availability: </a:t>
            </a:r>
            <a:r>
              <a:rPr lang="en-US" sz="2400" b="0" i="0" dirty="0">
                <a:solidFill>
                  <a:srgbClr val="000000"/>
                </a:solidFill>
                <a:effectLst/>
                <a:latin typeface="ff7"/>
              </a:rPr>
              <a:t>MongoDB’s replication model makes it easy to maintain scalability </a:t>
            </a:r>
          </a:p>
          <a:p>
            <a:pPr algn="l"/>
            <a:r>
              <a:rPr lang="en-US" sz="2400" b="0" i="0" dirty="0">
                <a:solidFill>
                  <a:srgbClr val="000000"/>
                </a:solidFill>
                <a:effectLst/>
                <a:latin typeface="ff7"/>
              </a:rPr>
              <a:t>while keeping high performance. </a:t>
            </a:r>
          </a:p>
          <a:p>
            <a:pPr algn="l"/>
            <a:r>
              <a:rPr lang="en-US" sz="2400" b="0" i="0" dirty="0">
                <a:solidFill>
                  <a:srgbClr val="000000"/>
                </a:solidFill>
                <a:effectLst/>
                <a:latin typeface="ff7"/>
              </a:rPr>
              <a:t>4.</a:t>
            </a:r>
            <a:r>
              <a:rPr lang="en-US" sz="2400" b="0" i="0" dirty="0">
                <a:solidFill>
                  <a:srgbClr val="000000"/>
                </a:solidFill>
                <a:effectLst/>
                <a:latin typeface="ff5"/>
              </a:rPr>
              <a:t> </a:t>
            </a:r>
            <a:r>
              <a:rPr lang="en-US" sz="2400" b="0" i="0" dirty="0">
                <a:solidFill>
                  <a:srgbClr val="000000"/>
                </a:solidFill>
                <a:effectLst/>
                <a:latin typeface="ff4"/>
              </a:rPr>
              <a:t>High scalability: </a:t>
            </a:r>
            <a:r>
              <a:rPr lang="en-US" sz="2400" b="0" i="0" dirty="0">
                <a:solidFill>
                  <a:srgbClr val="000000"/>
                </a:solidFill>
                <a:effectLst/>
                <a:latin typeface="ff7"/>
              </a:rPr>
              <a:t>MongoDB’s structure makes it easy to scale horizontally by sharing </a:t>
            </a:r>
          </a:p>
          <a:p>
            <a:pPr algn="l"/>
            <a:r>
              <a:rPr lang="en-US" sz="2400" b="0" i="0" dirty="0">
                <a:solidFill>
                  <a:srgbClr val="000000"/>
                </a:solidFill>
                <a:effectLst/>
                <a:latin typeface="ff7"/>
              </a:rPr>
              <a:t>the data across multiple servers. </a:t>
            </a:r>
          </a:p>
          <a:p>
            <a:pPr algn="l"/>
            <a:r>
              <a:rPr lang="en-US" sz="2400" b="0" i="0" dirty="0">
                <a:solidFill>
                  <a:srgbClr val="000000"/>
                </a:solidFill>
                <a:effectLst/>
                <a:latin typeface="ff7"/>
              </a:rPr>
              <a:t>5.</a:t>
            </a:r>
            <a:r>
              <a:rPr lang="en-US" sz="2400" b="0" i="0" dirty="0">
                <a:solidFill>
                  <a:srgbClr val="000000"/>
                </a:solidFill>
                <a:effectLst/>
                <a:latin typeface="ff5"/>
              </a:rPr>
              <a:t> </a:t>
            </a:r>
            <a:r>
              <a:rPr lang="en-US" sz="2400" b="0" i="0" dirty="0">
                <a:solidFill>
                  <a:srgbClr val="000000"/>
                </a:solidFill>
                <a:effectLst/>
                <a:latin typeface="ff4"/>
              </a:rPr>
              <a:t>No SQL injection: </a:t>
            </a:r>
            <a:r>
              <a:rPr lang="en-US" sz="2400" b="0" i="0" dirty="0">
                <a:solidFill>
                  <a:srgbClr val="000000"/>
                </a:solidFill>
                <a:effectLst/>
                <a:latin typeface="ff7"/>
              </a:rPr>
              <a:t>MongoDB is not susceptible to SQL injection (putting SQL </a:t>
            </a:r>
          </a:p>
          <a:p>
            <a:pPr algn="l"/>
            <a:r>
              <a:rPr lang="en-US" sz="2400" b="0" i="0" dirty="0">
                <a:solidFill>
                  <a:srgbClr val="000000"/>
                </a:solidFill>
                <a:effectLst/>
                <a:latin typeface="ff7"/>
              </a:rPr>
              <a:t>statements in web forms or other input from the browser that compromises the DB </a:t>
            </a:r>
          </a:p>
          <a:p>
            <a:pPr algn="l"/>
            <a:r>
              <a:rPr lang="en-US" sz="2400" b="0" i="0" dirty="0">
                <a:solidFill>
                  <a:srgbClr val="000000"/>
                </a:solidFill>
                <a:effectLst/>
                <a:latin typeface="ff7"/>
              </a:rPr>
              <a:t>security) because objects are stored as objects, not using SQL strings.</a:t>
            </a:r>
          </a:p>
        </p:txBody>
      </p:sp>
    </p:spTree>
    <p:extLst>
      <p:ext uri="{BB962C8B-B14F-4D97-AF65-F5344CB8AC3E}">
        <p14:creationId xmlns:p14="http://schemas.microsoft.com/office/powerpoint/2010/main" val="2682925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4205</Words>
  <Application>Microsoft Office PowerPoint</Application>
  <PresentationFormat>Widescreen</PresentationFormat>
  <Paragraphs>523</Paragraphs>
  <Slides>51</Slides>
  <Notes>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51</vt:i4>
      </vt:variant>
    </vt:vector>
  </HeadingPairs>
  <TitlesOfParts>
    <vt:vector size="69" baseType="lpstr">
      <vt:lpstr>Arial</vt:lpstr>
      <vt:lpstr>Calibri</vt:lpstr>
      <vt:lpstr>Calibri Light</vt:lpstr>
      <vt:lpstr>Consolas</vt:lpstr>
      <vt:lpstr>Droid Sans Mono</vt:lpstr>
      <vt:lpstr>euclid_circular_a</vt:lpstr>
      <vt:lpstr>ff3</vt:lpstr>
      <vt:lpstr>ff4</vt:lpstr>
      <vt:lpstr>ff5</vt:lpstr>
      <vt:lpstr>ff6</vt:lpstr>
      <vt:lpstr>ff7</vt:lpstr>
      <vt:lpstr>Google Sans</vt:lpstr>
      <vt:lpstr>inherit</vt:lpstr>
      <vt:lpstr>inter-regular</vt:lpstr>
      <vt:lpstr>Lato</vt:lpstr>
      <vt:lpstr>Times New Roman</vt:lpstr>
      <vt:lpstr>Verdana</vt:lpstr>
      <vt:lpstr>Office Theme</vt:lpstr>
      <vt:lpstr>Unit-1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 I Introducing DHTML</vt:lpstr>
      <vt:lpstr>DHTML Introduction</vt:lpstr>
      <vt:lpstr>Continue..</vt:lpstr>
      <vt:lpstr>Continue..</vt:lpstr>
      <vt:lpstr>Client Side Scripting</vt:lpstr>
      <vt:lpstr>PowerPoint Presentation</vt:lpstr>
      <vt:lpstr>PowerPoint Presentation</vt:lpstr>
      <vt:lpstr>PowerPoint Presentation</vt:lpstr>
      <vt:lpstr>Differences between Client Side Scripting and Server Side Scripting</vt:lpstr>
      <vt:lpstr>Client-side benefits of JavaScript over VBScript</vt:lpstr>
      <vt:lpstr>JavaScript Introduction</vt:lpstr>
      <vt:lpstr>Uses of JavaScript</vt:lpstr>
      <vt:lpstr>PowerPoint Presentation</vt:lpstr>
      <vt:lpstr>Use of JavaScript as</vt:lpstr>
      <vt:lpstr>Embedding JS in an HTML page</vt:lpstr>
      <vt:lpstr>Internal JavaScript</vt:lpstr>
      <vt:lpstr>PowerPoint Presentation</vt:lpstr>
      <vt:lpstr>PowerPoint Presentation</vt:lpstr>
      <vt:lpstr>PowerPoint Presentation</vt:lpstr>
      <vt:lpstr>PowerPoint Presentation</vt:lpstr>
      <vt:lpstr>External JavaScript</vt:lpstr>
      <vt:lpstr>PowerPoint Presentation</vt:lpstr>
      <vt:lpstr>PowerPoint Presentation</vt:lpstr>
      <vt:lpstr>Variables</vt:lpstr>
      <vt:lpstr>Using Variables in JS</vt:lpstr>
      <vt:lpstr>PowerPoint Presentation</vt:lpstr>
      <vt:lpstr>JavaScript Operators</vt:lpstr>
      <vt:lpstr>JavaScript Operators Example</vt:lpstr>
      <vt:lpstr>Continue..</vt:lpstr>
      <vt:lpstr>Continue..</vt:lpstr>
      <vt:lpstr>Control statements in JS</vt:lpstr>
      <vt:lpstr>PowerPoint Presentation</vt:lpstr>
      <vt:lpstr>Switch Case Example</vt:lpstr>
      <vt:lpstr>Continue…</vt:lpstr>
      <vt:lpstr>Prompt() Dialogbox</vt:lpstr>
      <vt:lpstr>parseInt() method</vt:lpstr>
      <vt:lpstr>Working With Loops</vt:lpstr>
      <vt:lpstr>Using While Loop</vt:lpstr>
      <vt:lpstr>Using Do-While Loop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Jyothsna Kilari</dc:creator>
  <cp:lastModifiedBy>Jyothsna Kilari</cp:lastModifiedBy>
  <cp:revision>1</cp:revision>
  <dcterms:created xsi:type="dcterms:W3CDTF">2025-09-19T06:42:50Z</dcterms:created>
  <dcterms:modified xsi:type="dcterms:W3CDTF">2025-09-19T06:42:58Z</dcterms:modified>
</cp:coreProperties>
</file>