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1" r:id="rId1"/>
  </p:sldMasterIdLst>
  <p:sldIdLst>
    <p:sldId id="256" r:id="rId2"/>
    <p:sldId id="257" r:id="rId3"/>
    <p:sldId id="258" r:id="rId4"/>
    <p:sldId id="275" r:id="rId5"/>
    <p:sldId id="276" r:id="rId6"/>
    <p:sldId id="259" r:id="rId7"/>
    <p:sldId id="264" r:id="rId8"/>
    <p:sldId id="265" r:id="rId9"/>
    <p:sldId id="285" r:id="rId10"/>
    <p:sldId id="263" r:id="rId11"/>
    <p:sldId id="286" r:id="rId12"/>
    <p:sldId id="261" r:id="rId13"/>
    <p:sldId id="266" r:id="rId14"/>
    <p:sldId id="279" r:id="rId15"/>
    <p:sldId id="280" r:id="rId16"/>
    <p:sldId id="267" r:id="rId17"/>
    <p:sldId id="268" r:id="rId18"/>
    <p:sldId id="260" r:id="rId19"/>
    <p:sldId id="269" r:id="rId20"/>
    <p:sldId id="278" r:id="rId21"/>
    <p:sldId id="281" r:id="rId22"/>
    <p:sldId id="291" r:id="rId23"/>
    <p:sldId id="270" r:id="rId24"/>
    <p:sldId id="271" r:id="rId25"/>
    <p:sldId id="292" r:id="rId26"/>
    <p:sldId id="293" r:id="rId27"/>
    <p:sldId id="272" r:id="rId28"/>
    <p:sldId id="273" r:id="rId29"/>
    <p:sldId id="274" r:id="rId30"/>
    <p:sldId id="287" r:id="rId31"/>
    <p:sldId id="288" r:id="rId32"/>
    <p:sldId id="289" r:id="rId33"/>
    <p:sldId id="295" r:id="rId34"/>
    <p:sldId id="296" r:id="rId35"/>
    <p:sldId id="282" r:id="rId36"/>
    <p:sldId id="294" r:id="rId37"/>
    <p:sldId id="299" r:id="rId38"/>
    <p:sldId id="300" r:id="rId39"/>
    <p:sldId id="301" r:id="rId40"/>
    <p:sldId id="305" r:id="rId41"/>
    <p:sldId id="304" r:id="rId42"/>
    <p:sldId id="303" r:id="rId43"/>
    <p:sldId id="284" r:id="rId44"/>
    <p:sldId id="306" r:id="rId45"/>
    <p:sldId id="307" r:id="rId46"/>
    <p:sldId id="308" r:id="rId47"/>
    <p:sldId id="297" r:id="rId48"/>
    <p:sldId id="298" r:id="rId49"/>
    <p:sldId id="309" r:id="rId50"/>
    <p:sldId id="310" r:id="rId5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D927"/>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53" autoAdjust="0"/>
    <p:restoredTop sz="94660"/>
  </p:normalViewPr>
  <p:slideViewPr>
    <p:cSldViewPr snapToGrid="0">
      <p:cViewPr>
        <p:scale>
          <a:sx n="81" d="100"/>
          <a:sy n="81" d="100"/>
        </p:scale>
        <p:origin x="-1440" y="-6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4A12CB9-E8D0-46DB-9A10-081769071114}" type="datetimeFigureOut">
              <a:rPr lang="en-IN" smtClean="0"/>
              <a:t>21-12-2024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4268903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A12CB9-E8D0-46DB-9A10-081769071114}" type="datetimeFigureOut">
              <a:rPr lang="en-IN" smtClean="0"/>
              <a:t>21-12-2024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287190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A12CB9-E8D0-46DB-9A10-081769071114}" type="datetimeFigureOut">
              <a:rPr lang="en-IN" smtClean="0"/>
              <a:t>21-12-2024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2796705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A12CB9-E8D0-46DB-9A10-081769071114}" type="datetimeFigureOut">
              <a:rPr lang="en-IN" smtClean="0"/>
              <a:t>21-12-2024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1C3385-8B92-4AF6-9897-94142CEEE7C7}" type="slidenum">
              <a:rPr lang="en-IN" smtClean="0"/>
              <a:t>‹#›</a:t>
            </a:fld>
            <a:endParaRPr lang="en-IN"/>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5439314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A12CB9-E8D0-46DB-9A10-081769071114}" type="datetimeFigureOut">
              <a:rPr lang="en-IN" smtClean="0"/>
              <a:t>21-12-2024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10022885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4A12CB9-E8D0-46DB-9A10-081769071114}" type="datetimeFigureOut">
              <a:rPr lang="en-IN" smtClean="0"/>
              <a:t>21-12-2024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714136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4A12CB9-E8D0-46DB-9A10-081769071114}" type="datetimeFigureOut">
              <a:rPr lang="en-IN" smtClean="0"/>
              <a:t>21-12-2024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1995331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A12CB9-E8D0-46DB-9A10-081769071114}" type="datetimeFigureOut">
              <a:rPr lang="en-IN" smtClean="0"/>
              <a:t>21-12-2024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7848447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A12CB9-E8D0-46DB-9A10-081769071114}" type="datetimeFigureOut">
              <a:rPr lang="en-IN" smtClean="0"/>
              <a:t>21-12-2024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23402723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A12CB9-E8D0-46DB-9A10-081769071114}" type="datetimeFigureOut">
              <a:rPr lang="en-IN" smtClean="0"/>
              <a:t>21-12-2024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3921388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A12CB9-E8D0-46DB-9A10-081769071114}" type="datetimeFigureOut">
              <a:rPr lang="en-IN" smtClean="0"/>
              <a:t>21-12-2024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2638073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A12CB9-E8D0-46DB-9A10-081769071114}" type="datetimeFigureOut">
              <a:rPr lang="en-IN" smtClean="0"/>
              <a:t>21-12-2024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4280132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A12CB9-E8D0-46DB-9A10-081769071114}" type="datetimeFigureOut">
              <a:rPr lang="en-IN" smtClean="0"/>
              <a:t>21-12-2024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2888765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685331" y="3051013"/>
            <a:ext cx="3829520"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4629150" y="3051013"/>
            <a:ext cx="382905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A12CB9-E8D0-46DB-9A10-081769071114}" type="datetimeFigureOut">
              <a:rPr lang="en-IN" smtClean="0"/>
              <a:t>21-12-2024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1855342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A12CB9-E8D0-46DB-9A10-081769071114}" type="datetimeFigureOut">
              <a:rPr lang="en-IN" smtClean="0"/>
              <a:t>21-12-2024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3517314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E4A12CB9-E8D0-46DB-9A10-081769071114}" type="datetimeFigureOut">
              <a:rPr lang="en-IN" smtClean="0"/>
              <a:t>21-12-2024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178250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A12CB9-E8D0-46DB-9A10-081769071114}" type="datetimeFigureOut">
              <a:rPr lang="en-IN" smtClean="0"/>
              <a:t>21-12-2024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2330130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A12CB9-E8D0-46DB-9A10-081769071114}" type="datetimeFigureOut">
              <a:rPr lang="en-IN" smtClean="0"/>
              <a:t>21-12-2024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1C3385-8B92-4AF6-9897-94142CEEE7C7}" type="slidenum">
              <a:rPr lang="en-IN" smtClean="0"/>
              <a:t>‹#›</a:t>
            </a:fld>
            <a:endParaRPr lang="en-IN"/>
          </a:p>
        </p:txBody>
      </p:sp>
    </p:spTree>
    <p:extLst>
      <p:ext uri="{BB962C8B-B14F-4D97-AF65-F5344CB8AC3E}">
        <p14:creationId xmlns:p14="http://schemas.microsoft.com/office/powerpoint/2010/main" val="1878132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E4A12CB9-E8D0-46DB-9A10-081769071114}" type="datetimeFigureOut">
              <a:rPr lang="en-IN" smtClean="0"/>
              <a:t>21-12-2024</a:t>
            </a:fld>
            <a:endParaRPr lang="en-IN"/>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en-IN"/>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AF1C3385-8B92-4AF6-9897-94142CEEE7C7}" type="slidenum">
              <a:rPr lang="en-IN" smtClean="0"/>
              <a:t>‹#›</a:t>
            </a:fld>
            <a:endParaRPr lang="en-IN"/>
          </a:p>
        </p:txBody>
      </p:sp>
    </p:spTree>
    <p:extLst>
      <p:ext uri="{BB962C8B-B14F-4D97-AF65-F5344CB8AC3E}">
        <p14:creationId xmlns:p14="http://schemas.microsoft.com/office/powerpoint/2010/main" val="1590175964"/>
      </p:ext>
    </p:extLst>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 id="2147483813" r:id="rId12"/>
    <p:sldLayoutId id="2147483814" r:id="rId13"/>
    <p:sldLayoutId id="2147483815" r:id="rId14"/>
    <p:sldLayoutId id="2147483816" r:id="rId15"/>
    <p:sldLayoutId id="2147483817" r:id="rId16"/>
    <p:sldLayoutId id="2147483818" r:id="rId17"/>
    <p:sldLayoutId id="2147483819"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BD37F2-E5F2-FBD9-6E63-1BEAC8200F7C}"/>
              </a:ext>
            </a:extLst>
          </p:cNvPr>
          <p:cNvSpPr>
            <a:spLocks noGrp="1"/>
          </p:cNvSpPr>
          <p:nvPr>
            <p:ph type="ctrTitle"/>
          </p:nvPr>
        </p:nvSpPr>
        <p:spPr/>
        <p:txBody>
          <a:bodyPr/>
          <a:lstStyle/>
          <a:p>
            <a:r>
              <a:rPr lang="en-IN" b="1" dirty="0">
                <a:latin typeface="Algerian" panose="04020705040A02060702" pitchFamily="82" charset="0"/>
              </a:rPr>
              <a:t>VALUE ENGINEERING</a:t>
            </a:r>
          </a:p>
        </p:txBody>
      </p:sp>
      <p:sp>
        <p:nvSpPr>
          <p:cNvPr id="3" name="Subtitle 2">
            <a:extLst>
              <a:ext uri="{FF2B5EF4-FFF2-40B4-BE49-F238E27FC236}">
                <a16:creationId xmlns:a16="http://schemas.microsoft.com/office/drawing/2014/main" xmlns="" id="{AD016258-AB46-3342-5B36-C378FA161AB5}"/>
              </a:ext>
            </a:extLst>
          </p:cNvPr>
          <p:cNvSpPr>
            <a:spLocks noGrp="1"/>
          </p:cNvSpPr>
          <p:nvPr>
            <p:ph type="subTitle" idx="1"/>
          </p:nvPr>
        </p:nvSpPr>
        <p:spPr/>
        <p:txBody>
          <a:bodyPr>
            <a:normAutofit/>
          </a:bodyPr>
          <a:lstStyle/>
          <a:p>
            <a:r>
              <a:rPr lang="en-IN" sz="3000" b="1" dirty="0">
                <a:solidFill>
                  <a:srgbClr val="FF0000"/>
                </a:solidFill>
                <a:latin typeface="Times New Roman" panose="02020603050405020304" pitchFamily="18" charset="0"/>
                <a:cs typeface="Times New Roman" panose="02020603050405020304" pitchFamily="18" charset="0"/>
              </a:rPr>
              <a:t>Unit-1 </a:t>
            </a:r>
          </a:p>
          <a:p>
            <a:r>
              <a:rPr lang="en-IN" sz="3000" b="1" dirty="0">
                <a:solidFill>
                  <a:srgbClr val="FF0000"/>
                </a:solidFill>
                <a:latin typeface="Times New Roman" panose="02020603050405020304" pitchFamily="18" charset="0"/>
                <a:cs typeface="Times New Roman" panose="02020603050405020304" pitchFamily="18" charset="0"/>
              </a:rPr>
              <a:t>INTRODUCTION</a:t>
            </a:r>
          </a:p>
        </p:txBody>
      </p:sp>
    </p:spTree>
    <p:extLst>
      <p:ext uri="{BB962C8B-B14F-4D97-AF65-F5344CB8AC3E}">
        <p14:creationId xmlns:p14="http://schemas.microsoft.com/office/powerpoint/2010/main" val="900560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4118831-8C62-C0F3-25D3-BB2200F547C0}"/>
              </a:ext>
            </a:extLst>
          </p:cNvPr>
          <p:cNvSpPr>
            <a:spLocks noGrp="1"/>
          </p:cNvSpPr>
          <p:nvPr>
            <p:ph idx="1"/>
          </p:nvPr>
        </p:nvSpPr>
        <p:spPr>
          <a:xfrm>
            <a:off x="419394" y="1122467"/>
            <a:ext cx="8055512" cy="4691247"/>
          </a:xfrm>
        </p:spPr>
        <p:txBody>
          <a:bodyPr>
            <a:noAutofit/>
          </a:bodyPr>
          <a:lstStyle/>
          <a:p>
            <a:pPr marL="0" indent="0" algn="ctr">
              <a:lnSpc>
                <a:spcPct val="100000"/>
              </a:lnSpc>
              <a:spcBef>
                <a:spcPts val="450"/>
              </a:spcBef>
              <a:buNone/>
            </a:pPr>
            <a:r>
              <a:rPr lang="en-IN" sz="2100" b="1" dirty="0">
                <a:solidFill>
                  <a:srgbClr val="FF0000"/>
                </a:solidFill>
              </a:rPr>
              <a:t>Types of Values</a:t>
            </a:r>
          </a:p>
          <a:p>
            <a:pPr marL="0" indent="0" algn="just">
              <a:lnSpc>
                <a:spcPct val="100000"/>
              </a:lnSpc>
              <a:spcBef>
                <a:spcPts val="450"/>
              </a:spcBef>
              <a:buNone/>
            </a:pPr>
            <a:r>
              <a:rPr lang="en-US" dirty="0"/>
              <a:t>The term Economic value can be divided into following types: </a:t>
            </a:r>
          </a:p>
          <a:p>
            <a:pPr marL="0" indent="0" algn="just">
              <a:lnSpc>
                <a:spcPct val="100000"/>
              </a:lnSpc>
              <a:spcBef>
                <a:spcPts val="450"/>
              </a:spcBef>
              <a:buNone/>
            </a:pPr>
            <a:r>
              <a:rPr lang="en-US" b="1" dirty="0"/>
              <a:t>a) Use Value: </a:t>
            </a:r>
          </a:p>
          <a:p>
            <a:pPr lvl="1" algn="just">
              <a:lnSpc>
                <a:spcPct val="100000"/>
              </a:lnSpc>
              <a:spcBef>
                <a:spcPts val="450"/>
              </a:spcBef>
              <a:buFont typeface="Wingdings" panose="05000000000000000000" pitchFamily="2" charset="2"/>
              <a:buChar char="Ø"/>
            </a:pPr>
            <a:r>
              <a:rPr lang="en-US" sz="1800" cap="none" dirty="0">
                <a:latin typeface="Times" panose="02020603050405020304" pitchFamily="18" charset="0"/>
                <a:cs typeface="Times" panose="02020603050405020304" pitchFamily="18" charset="0"/>
              </a:rPr>
              <a:t>The money spent just to justify the usefulness of product. </a:t>
            </a:r>
          </a:p>
          <a:p>
            <a:pPr marL="0" indent="0" algn="just">
              <a:lnSpc>
                <a:spcPct val="100000"/>
              </a:lnSpc>
              <a:spcBef>
                <a:spcPts val="450"/>
              </a:spcBef>
              <a:buNone/>
            </a:pPr>
            <a:r>
              <a:rPr lang="en-US" b="1" dirty="0"/>
              <a:t>b) Esteem Value: </a:t>
            </a:r>
          </a:p>
          <a:p>
            <a:pPr marL="0" indent="0" algn="just">
              <a:lnSpc>
                <a:spcPct val="100000"/>
              </a:lnSpc>
              <a:spcBef>
                <a:spcPts val="450"/>
              </a:spcBef>
              <a:buNone/>
            </a:pPr>
            <a:r>
              <a:rPr lang="en-US" sz="1800" cap="none" dirty="0">
                <a:latin typeface="Times" panose="02020603050405020304" pitchFamily="18" charset="0"/>
                <a:cs typeface="Times" panose="02020603050405020304" pitchFamily="18" charset="0"/>
              </a:rPr>
              <a:t>The properties, features or attractiveness which cause us to want or own it. </a:t>
            </a:r>
          </a:p>
          <a:p>
            <a:pPr lvl="1" algn="just">
              <a:lnSpc>
                <a:spcPct val="100000"/>
              </a:lnSpc>
              <a:spcBef>
                <a:spcPts val="450"/>
              </a:spcBef>
              <a:buFont typeface="Wingdings" panose="05000000000000000000" pitchFamily="2" charset="2"/>
              <a:buChar char="Ø"/>
            </a:pPr>
            <a:r>
              <a:rPr lang="en-US" sz="1800" cap="none" dirty="0">
                <a:latin typeface="Times" panose="02020603050405020304" pitchFamily="18" charset="0"/>
                <a:cs typeface="Times" panose="02020603050405020304" pitchFamily="18" charset="0"/>
              </a:rPr>
              <a:t>To meet a particular satisfaction or ego need. </a:t>
            </a:r>
          </a:p>
          <a:p>
            <a:pPr lvl="1" algn="just">
              <a:lnSpc>
                <a:spcPct val="100000"/>
              </a:lnSpc>
              <a:spcBef>
                <a:spcPts val="450"/>
              </a:spcBef>
              <a:buFont typeface="Wingdings" panose="05000000000000000000" pitchFamily="2" charset="2"/>
              <a:buChar char="Ø"/>
            </a:pPr>
            <a:r>
              <a:rPr lang="en-US" sz="1800" cap="none" dirty="0">
                <a:latin typeface="Times" panose="02020603050405020304" pitchFamily="18" charset="0"/>
                <a:cs typeface="Times" panose="02020603050405020304" pitchFamily="18" charset="0"/>
              </a:rPr>
              <a:t>Does not contribute towards satisfactory performance. </a:t>
            </a:r>
          </a:p>
          <a:p>
            <a:pPr lvl="1" algn="just">
              <a:lnSpc>
                <a:spcPct val="100000"/>
              </a:lnSpc>
              <a:spcBef>
                <a:spcPts val="450"/>
              </a:spcBef>
              <a:buFont typeface="Wingdings" panose="05000000000000000000" pitchFamily="2" charset="2"/>
              <a:buChar char="Ø"/>
            </a:pPr>
            <a:r>
              <a:rPr lang="en-US" sz="1800" cap="none" dirty="0">
                <a:latin typeface="Times" panose="02020603050405020304" pitchFamily="18" charset="0"/>
                <a:cs typeface="Times" panose="02020603050405020304" pitchFamily="18" charset="0"/>
              </a:rPr>
              <a:t> Appearance engineering </a:t>
            </a:r>
          </a:p>
          <a:p>
            <a:pPr lvl="1" algn="just">
              <a:lnSpc>
                <a:spcPct val="100000"/>
              </a:lnSpc>
              <a:spcBef>
                <a:spcPts val="450"/>
              </a:spcBef>
              <a:buFont typeface="Wingdings" panose="05000000000000000000" pitchFamily="2" charset="2"/>
              <a:buChar char="Ø"/>
            </a:pPr>
            <a:r>
              <a:rPr lang="en-US" sz="1800" cap="none" dirty="0">
                <a:latin typeface="Times" panose="02020603050405020304" pitchFamily="18" charset="0"/>
                <a:cs typeface="Times" panose="02020603050405020304" pitchFamily="18" charset="0"/>
              </a:rPr>
              <a:t>Packaging </a:t>
            </a:r>
          </a:p>
          <a:p>
            <a:pPr lvl="1" algn="just">
              <a:lnSpc>
                <a:spcPct val="100000"/>
              </a:lnSpc>
              <a:spcBef>
                <a:spcPts val="450"/>
              </a:spcBef>
              <a:buFont typeface="Wingdings" panose="05000000000000000000" pitchFamily="2" charset="2"/>
              <a:buChar char="Ø"/>
            </a:pPr>
            <a:r>
              <a:rPr lang="en-US" sz="1800" cap="none" dirty="0">
                <a:latin typeface="Times" panose="02020603050405020304" pitchFamily="18" charset="0"/>
                <a:cs typeface="Times" panose="02020603050405020304" pitchFamily="18" charset="0"/>
              </a:rPr>
              <a:t>There are many cases where it is not needed</a:t>
            </a:r>
          </a:p>
          <a:p>
            <a:pPr marL="0" indent="0" algn="just">
              <a:lnSpc>
                <a:spcPct val="100000"/>
              </a:lnSpc>
              <a:spcBef>
                <a:spcPts val="450"/>
              </a:spcBef>
              <a:buNone/>
            </a:pPr>
            <a:r>
              <a:rPr lang="en-US" b="1" dirty="0"/>
              <a:t>c) Cost Value: </a:t>
            </a:r>
          </a:p>
          <a:p>
            <a:pPr lvl="1" algn="just">
              <a:lnSpc>
                <a:spcPct val="100000"/>
              </a:lnSpc>
              <a:spcBef>
                <a:spcPts val="450"/>
              </a:spcBef>
              <a:buFont typeface="Wingdings" panose="05000000000000000000" pitchFamily="2" charset="2"/>
              <a:buChar char="Ø"/>
            </a:pPr>
            <a:r>
              <a:rPr lang="en-US" sz="1800" cap="none" dirty="0">
                <a:latin typeface="Times" panose="02020603050405020304" pitchFamily="18" charset="0"/>
                <a:cs typeface="Times" panose="02020603050405020304" pitchFamily="18" charset="0"/>
              </a:rPr>
              <a:t>It is a fact and expense to produce the item or service. </a:t>
            </a:r>
          </a:p>
          <a:p>
            <a:pPr lvl="1" algn="just">
              <a:lnSpc>
                <a:spcPct val="100000"/>
              </a:lnSpc>
              <a:spcBef>
                <a:spcPts val="450"/>
              </a:spcBef>
              <a:buFont typeface="Wingdings" panose="05000000000000000000" pitchFamily="2" charset="2"/>
              <a:buChar char="Ø"/>
            </a:pPr>
            <a:r>
              <a:rPr lang="en-US" sz="1800" cap="none" dirty="0">
                <a:latin typeface="Times" panose="02020603050405020304" pitchFamily="18" charset="0"/>
                <a:cs typeface="Times" panose="02020603050405020304" pitchFamily="18" charset="0"/>
              </a:rPr>
              <a:t>Production cost </a:t>
            </a:r>
          </a:p>
        </p:txBody>
      </p:sp>
    </p:spTree>
    <p:extLst>
      <p:ext uri="{BB962C8B-B14F-4D97-AF65-F5344CB8AC3E}">
        <p14:creationId xmlns:p14="http://schemas.microsoft.com/office/powerpoint/2010/main" val="278400314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fade">
                                      <p:cBhvr>
                                        <p:cTn id="42" dur="1000"/>
                                        <p:tgtEl>
                                          <p:spTgt spid="3">
                                            <p:txEl>
                                              <p:pRg st="11" end="11"/>
                                            </p:txEl>
                                          </p:spTgt>
                                        </p:tgtEl>
                                      </p:cBhvr>
                                    </p:animEffect>
                                    <p:anim calcmode="lin" valueType="num">
                                      <p:cBhvr>
                                        <p:cTn id="43"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3">
                                            <p:txEl>
                                              <p:pRg st="12" end="12"/>
                                            </p:txEl>
                                          </p:spTgt>
                                        </p:tgtEl>
                                        <p:attrNameLst>
                                          <p:attrName>style.visibility</p:attrName>
                                        </p:attrNameLst>
                                      </p:cBhvr>
                                      <p:to>
                                        <p:strVal val="visible"/>
                                      </p:to>
                                    </p:set>
                                    <p:animEffect transition="in" filter="fade">
                                      <p:cBhvr>
                                        <p:cTn id="84" dur="1000"/>
                                        <p:tgtEl>
                                          <p:spTgt spid="3">
                                            <p:txEl>
                                              <p:pRg st="12" end="12"/>
                                            </p:txEl>
                                          </p:spTgt>
                                        </p:tgtEl>
                                      </p:cBhvr>
                                    </p:animEffect>
                                    <p:anim calcmode="lin" valueType="num">
                                      <p:cBhvr>
                                        <p:cTn id="85"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Effect transition="in" filter="fade">
                                      <p:cBhvr>
                                        <p:cTn id="91" dur="1000"/>
                                        <p:tgtEl>
                                          <p:spTgt spid="3">
                                            <p:txEl>
                                              <p:pRg st="13" end="13"/>
                                            </p:txEl>
                                          </p:spTgt>
                                        </p:tgtEl>
                                      </p:cBhvr>
                                    </p:animEffect>
                                    <p:anim calcmode="lin" valueType="num">
                                      <p:cBhvr>
                                        <p:cTn id="92"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6949425-BEAF-63BC-AABC-5E4C4A964919}"/>
              </a:ext>
            </a:extLst>
          </p:cNvPr>
          <p:cNvSpPr>
            <a:spLocks noGrp="1"/>
          </p:cNvSpPr>
          <p:nvPr>
            <p:ph idx="1"/>
          </p:nvPr>
        </p:nvSpPr>
        <p:spPr>
          <a:xfrm>
            <a:off x="322120" y="1667740"/>
            <a:ext cx="8119304" cy="2833217"/>
          </a:xfrm>
        </p:spPr>
        <p:txBody>
          <a:bodyPr>
            <a:normAutofit fontScale="92500" lnSpcReduction="20000"/>
          </a:bodyPr>
          <a:lstStyle/>
          <a:p>
            <a:pPr marL="0" indent="0" algn="just">
              <a:lnSpc>
                <a:spcPct val="100000"/>
              </a:lnSpc>
              <a:spcBef>
                <a:spcPts val="450"/>
              </a:spcBef>
              <a:spcAft>
                <a:spcPts val="450"/>
              </a:spcAft>
              <a:buNone/>
            </a:pPr>
            <a:r>
              <a:rPr lang="en-US" b="1" dirty="0"/>
              <a:t>d) Exchange Value: </a:t>
            </a:r>
          </a:p>
          <a:p>
            <a:pPr lvl="1" algn="just">
              <a:lnSpc>
                <a:spcPct val="100000"/>
              </a:lnSpc>
              <a:spcBef>
                <a:spcPts val="450"/>
              </a:spcBef>
              <a:spcAft>
                <a:spcPts val="450"/>
              </a:spcAft>
              <a:buFont typeface="Wingdings" panose="05000000000000000000" pitchFamily="2" charset="2"/>
              <a:buChar char="Ø"/>
            </a:pPr>
            <a:r>
              <a:rPr lang="en-US" sz="1800" cap="none" dirty="0">
                <a:latin typeface="Times" panose="02020603050405020304" pitchFamily="18" charset="0"/>
                <a:cs typeface="Times" panose="02020603050405020304" pitchFamily="18" charset="0"/>
              </a:rPr>
              <a:t>Additional amount paid to guarantee the resale or exchange at any point of time. </a:t>
            </a:r>
          </a:p>
          <a:p>
            <a:pPr marL="0" indent="0" algn="just">
              <a:lnSpc>
                <a:spcPct val="100000"/>
              </a:lnSpc>
              <a:spcBef>
                <a:spcPts val="450"/>
              </a:spcBef>
              <a:spcAft>
                <a:spcPts val="450"/>
              </a:spcAft>
              <a:buNone/>
            </a:pPr>
            <a:r>
              <a:rPr lang="en-US" b="1" dirty="0"/>
              <a:t>E) PLACE VALUE: </a:t>
            </a:r>
            <a:endParaRPr lang="en-IN" b="1" dirty="0"/>
          </a:p>
          <a:p>
            <a:pPr lvl="1" algn="just">
              <a:lnSpc>
                <a:spcPct val="100000"/>
              </a:lnSpc>
              <a:spcBef>
                <a:spcPts val="450"/>
              </a:spcBef>
              <a:spcAft>
                <a:spcPts val="450"/>
              </a:spcAft>
              <a:buFont typeface="Wingdings" panose="05000000000000000000" pitchFamily="2" charset="2"/>
              <a:buChar char="Ø"/>
            </a:pPr>
            <a:r>
              <a:rPr lang="en-US" sz="1800" cap="none" dirty="0">
                <a:latin typeface="Times" panose="02020603050405020304" pitchFamily="18" charset="0"/>
                <a:cs typeface="Times" panose="02020603050405020304" pitchFamily="18" charset="0"/>
              </a:rPr>
              <a:t>At any given place the product would have a specific value. </a:t>
            </a:r>
          </a:p>
          <a:p>
            <a:pPr lvl="1" algn="just">
              <a:lnSpc>
                <a:spcPct val="100000"/>
              </a:lnSpc>
              <a:spcBef>
                <a:spcPts val="450"/>
              </a:spcBef>
              <a:spcAft>
                <a:spcPts val="450"/>
              </a:spcAft>
              <a:buFont typeface="Wingdings" panose="05000000000000000000" pitchFamily="2" charset="2"/>
              <a:buChar char="Ø"/>
            </a:pPr>
            <a:r>
              <a:rPr lang="en-US" sz="1800" cap="none" dirty="0">
                <a:latin typeface="Times" panose="02020603050405020304" pitchFamily="18" charset="0"/>
                <a:cs typeface="Times" panose="02020603050405020304" pitchFamily="18" charset="0"/>
              </a:rPr>
              <a:t> Ex: A glass of water in a desert</a:t>
            </a:r>
            <a:r>
              <a:rPr lang="en-US" sz="1800" dirty="0">
                <a:latin typeface="Times" panose="02020603050405020304" pitchFamily="18" charset="0"/>
                <a:cs typeface="Times" panose="02020603050405020304" pitchFamily="18" charset="0"/>
              </a:rPr>
              <a:t>.</a:t>
            </a:r>
            <a:r>
              <a:rPr lang="en-US" sz="1800" cap="none" dirty="0">
                <a:latin typeface="Times" panose="02020603050405020304" pitchFamily="18" charset="0"/>
                <a:ea typeface="Calibri" panose="020F0502020204030204" pitchFamily="34" charset="0"/>
                <a:cs typeface="Times" panose="02020603050405020304" pitchFamily="18" charset="0"/>
              </a:rPr>
              <a:t> </a:t>
            </a:r>
          </a:p>
          <a:p>
            <a:pPr marL="0" indent="0" algn="just">
              <a:lnSpc>
                <a:spcPct val="100000"/>
              </a:lnSpc>
              <a:spcBef>
                <a:spcPts val="450"/>
              </a:spcBef>
              <a:spcAft>
                <a:spcPts val="450"/>
              </a:spcAft>
              <a:buNone/>
            </a:pPr>
            <a:r>
              <a:rPr lang="en-US" b="1" dirty="0"/>
              <a:t>F) TIME VALUE:  </a:t>
            </a:r>
            <a:endParaRPr lang="en-IN" b="1" dirty="0"/>
          </a:p>
          <a:p>
            <a:pPr lvl="1" algn="just">
              <a:lnSpc>
                <a:spcPct val="100000"/>
              </a:lnSpc>
              <a:spcBef>
                <a:spcPts val="450"/>
              </a:spcBef>
              <a:spcAft>
                <a:spcPts val="450"/>
              </a:spcAft>
              <a:buFont typeface="Wingdings" panose="05000000000000000000" pitchFamily="2" charset="2"/>
              <a:buChar char="Ø"/>
            </a:pPr>
            <a:r>
              <a:rPr lang="en-US" sz="1800" cap="none" dirty="0">
                <a:latin typeface="Times" panose="02020603050405020304" pitchFamily="18" charset="0"/>
                <a:cs typeface="Times" panose="02020603050405020304" pitchFamily="18" charset="0"/>
              </a:rPr>
              <a:t>At only a given time, the value of an item is important. </a:t>
            </a:r>
          </a:p>
          <a:p>
            <a:pPr lvl="1" algn="just">
              <a:lnSpc>
                <a:spcPct val="100000"/>
              </a:lnSpc>
              <a:spcBef>
                <a:spcPts val="450"/>
              </a:spcBef>
              <a:spcAft>
                <a:spcPts val="450"/>
              </a:spcAft>
              <a:buFont typeface="Wingdings" panose="05000000000000000000" pitchFamily="2" charset="2"/>
              <a:buChar char="Ø"/>
            </a:pPr>
            <a:r>
              <a:rPr lang="en-US" sz="1800" cap="none" dirty="0">
                <a:latin typeface="Times" panose="02020603050405020304" pitchFamily="18" charset="0"/>
                <a:cs typeface="Times" panose="02020603050405020304" pitchFamily="18" charset="0"/>
              </a:rPr>
              <a:t>Ex: umbrella in rainy season. </a:t>
            </a:r>
            <a:endParaRPr lang="en-IN" sz="1800" cap="none" dirty="0">
              <a:latin typeface="Times" panose="02020603050405020304" pitchFamily="18" charset="0"/>
              <a:cs typeface="Times" panose="02020603050405020304" pitchFamily="18" charset="0"/>
            </a:endParaRPr>
          </a:p>
        </p:txBody>
      </p:sp>
    </p:spTree>
    <p:extLst>
      <p:ext uri="{BB962C8B-B14F-4D97-AF65-F5344CB8AC3E}">
        <p14:creationId xmlns:p14="http://schemas.microsoft.com/office/powerpoint/2010/main" val="344173356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6B64CA3-0F69-A9CB-1332-4A9F4A54B903}"/>
              </a:ext>
            </a:extLst>
          </p:cNvPr>
          <p:cNvSpPr>
            <a:spLocks noGrp="1"/>
          </p:cNvSpPr>
          <p:nvPr>
            <p:ph type="title"/>
          </p:nvPr>
        </p:nvSpPr>
        <p:spPr>
          <a:xfrm>
            <a:off x="533693" y="957977"/>
            <a:ext cx="7886700" cy="553421"/>
          </a:xfrm>
        </p:spPr>
        <p:txBody>
          <a:bodyPr>
            <a:normAutofit fontScale="90000"/>
          </a:bodyPr>
          <a:lstStyle/>
          <a:p>
            <a:r>
              <a:rPr lang="en-IN" b="1" dirty="0">
                <a:solidFill>
                  <a:srgbClr val="FF0000"/>
                </a:solidFill>
              </a:rPr>
              <a:t>Reasons for Poor Value</a:t>
            </a:r>
          </a:p>
        </p:txBody>
      </p:sp>
      <p:sp>
        <p:nvSpPr>
          <p:cNvPr id="3" name="Content Placeholder 2">
            <a:extLst>
              <a:ext uri="{FF2B5EF4-FFF2-40B4-BE49-F238E27FC236}">
                <a16:creationId xmlns:a16="http://schemas.microsoft.com/office/drawing/2014/main" xmlns="" id="{8F1FA47A-68EA-16A2-A144-CF33BA78739C}"/>
              </a:ext>
            </a:extLst>
          </p:cNvPr>
          <p:cNvSpPr>
            <a:spLocks noGrp="1"/>
          </p:cNvSpPr>
          <p:nvPr>
            <p:ph idx="1"/>
          </p:nvPr>
        </p:nvSpPr>
        <p:spPr>
          <a:xfrm>
            <a:off x="426028" y="1660088"/>
            <a:ext cx="8385464" cy="3634080"/>
          </a:xfrm>
        </p:spPr>
        <p:txBody>
          <a:bodyPr>
            <a:noAutofit/>
          </a:bodyPr>
          <a:lstStyle/>
          <a:p>
            <a:pPr marL="0" indent="0">
              <a:buNone/>
            </a:pPr>
            <a:r>
              <a:rPr lang="en-US" dirty="0"/>
              <a:t>1</a:t>
            </a:r>
            <a:r>
              <a:rPr lang="en-US" dirty="0" smtClean="0"/>
              <a:t>.	Lack </a:t>
            </a:r>
            <a:r>
              <a:rPr lang="en-US" dirty="0"/>
              <a:t>of information</a:t>
            </a:r>
          </a:p>
          <a:p>
            <a:pPr marL="0" indent="0">
              <a:buNone/>
            </a:pPr>
            <a:r>
              <a:rPr lang="en-US" dirty="0"/>
              <a:t>2</a:t>
            </a:r>
            <a:r>
              <a:rPr lang="en-US" dirty="0" smtClean="0"/>
              <a:t>.	Decisions </a:t>
            </a:r>
            <a:r>
              <a:rPr lang="en-US" dirty="0"/>
              <a:t>based on wrong beliefs</a:t>
            </a:r>
          </a:p>
          <a:p>
            <a:pPr marL="0" indent="0">
              <a:buNone/>
            </a:pPr>
            <a:r>
              <a:rPr lang="en-US" dirty="0"/>
              <a:t>3</a:t>
            </a:r>
            <a:r>
              <a:rPr lang="en-US" dirty="0" smtClean="0"/>
              <a:t>.	Habitual </a:t>
            </a:r>
            <a:r>
              <a:rPr lang="en-US" dirty="0"/>
              <a:t>thinking</a:t>
            </a:r>
          </a:p>
          <a:p>
            <a:pPr marL="0" indent="0">
              <a:buNone/>
            </a:pPr>
            <a:r>
              <a:rPr lang="en-US" dirty="0"/>
              <a:t>4</a:t>
            </a:r>
            <a:r>
              <a:rPr lang="en-US" dirty="0" smtClean="0"/>
              <a:t>.	Negative </a:t>
            </a:r>
            <a:r>
              <a:rPr lang="en-US" dirty="0"/>
              <a:t>attitudes</a:t>
            </a:r>
          </a:p>
          <a:p>
            <a:pPr marL="0" indent="0">
              <a:buNone/>
            </a:pPr>
            <a:r>
              <a:rPr lang="en-US" dirty="0"/>
              <a:t>5</a:t>
            </a:r>
            <a:r>
              <a:rPr lang="en-US" dirty="0" smtClean="0"/>
              <a:t>.	Reluctance </a:t>
            </a:r>
            <a:r>
              <a:rPr lang="en-US" dirty="0"/>
              <a:t>to seek advice</a:t>
            </a:r>
          </a:p>
          <a:p>
            <a:pPr marL="0" indent="0">
              <a:buNone/>
            </a:pPr>
            <a:r>
              <a:rPr lang="en-US" dirty="0" smtClean="0"/>
              <a:t>6.	Shortage </a:t>
            </a:r>
            <a:r>
              <a:rPr lang="en-US" dirty="0"/>
              <a:t>of time</a:t>
            </a:r>
          </a:p>
          <a:p>
            <a:pPr marL="0" indent="0">
              <a:buNone/>
            </a:pPr>
            <a:r>
              <a:rPr lang="en-US" dirty="0"/>
              <a:t>7</a:t>
            </a:r>
            <a:r>
              <a:rPr lang="en-US" dirty="0" smtClean="0"/>
              <a:t>.	Changing </a:t>
            </a:r>
            <a:r>
              <a:rPr lang="en-US" dirty="0"/>
              <a:t>technology</a:t>
            </a:r>
          </a:p>
          <a:p>
            <a:pPr marL="0" indent="0">
              <a:buNone/>
            </a:pPr>
            <a:r>
              <a:rPr lang="en-US" dirty="0" smtClean="0"/>
              <a:t>8.	Lack </a:t>
            </a:r>
            <a:r>
              <a:rPr lang="en-US" dirty="0"/>
              <a:t>of a yardstick for measuring value</a:t>
            </a:r>
          </a:p>
          <a:p>
            <a:pPr marL="0" indent="0">
              <a:buNone/>
            </a:pPr>
            <a:r>
              <a:rPr lang="en-US" dirty="0"/>
              <a:t>9</a:t>
            </a:r>
            <a:r>
              <a:rPr lang="en-US" dirty="0" smtClean="0"/>
              <a:t>.	Old </a:t>
            </a:r>
            <a:r>
              <a:rPr lang="en-US" dirty="0"/>
              <a:t>specifications</a:t>
            </a:r>
          </a:p>
          <a:p>
            <a:pPr marL="0" indent="0">
              <a:buNone/>
            </a:pPr>
            <a:r>
              <a:rPr lang="en-US" dirty="0"/>
              <a:t>10</a:t>
            </a:r>
            <a:r>
              <a:rPr lang="en-US" dirty="0" smtClean="0"/>
              <a:t>.	Poor </a:t>
            </a:r>
            <a:r>
              <a:rPr lang="en-US" dirty="0"/>
              <a:t>human relations</a:t>
            </a:r>
          </a:p>
        </p:txBody>
      </p:sp>
    </p:spTree>
    <p:extLst>
      <p:ext uri="{BB962C8B-B14F-4D97-AF65-F5344CB8AC3E}">
        <p14:creationId xmlns:p14="http://schemas.microsoft.com/office/powerpoint/2010/main" val="122119276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180C18F-F297-C63F-0E90-F8333F7BF0B8}"/>
              </a:ext>
            </a:extLst>
          </p:cNvPr>
          <p:cNvSpPr>
            <a:spLocks noGrp="1"/>
          </p:cNvSpPr>
          <p:nvPr>
            <p:ph idx="1"/>
          </p:nvPr>
        </p:nvSpPr>
        <p:spPr>
          <a:xfrm>
            <a:off x="502041" y="1213595"/>
            <a:ext cx="7886700" cy="4518110"/>
          </a:xfrm>
        </p:spPr>
        <p:txBody>
          <a:bodyPr>
            <a:normAutofit/>
          </a:bodyPr>
          <a:lstStyle/>
          <a:p>
            <a:pPr marL="0" indent="0" algn="ctr">
              <a:buNone/>
            </a:pPr>
            <a:r>
              <a:rPr lang="en-IN" sz="2100" b="1">
                <a:solidFill>
                  <a:srgbClr val="FF0000"/>
                </a:solidFill>
              </a:rPr>
              <a:t>Function</a:t>
            </a:r>
            <a:endParaRPr lang="en-IN" sz="2100" b="1" dirty="0">
              <a:solidFill>
                <a:srgbClr val="FF0000"/>
              </a:solidFill>
            </a:endParaRPr>
          </a:p>
          <a:p>
            <a:pPr algn="just">
              <a:lnSpc>
                <a:spcPct val="100000"/>
              </a:lnSpc>
              <a:spcBef>
                <a:spcPts val="45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It is the natural action performed by the product. </a:t>
            </a:r>
          </a:p>
          <a:p>
            <a:pPr algn="just">
              <a:lnSpc>
                <a:spcPct val="100000"/>
              </a:lnSpc>
              <a:spcBef>
                <a:spcPts val="45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Anything less than the necessary functional capability is unacceptable </a:t>
            </a:r>
          </a:p>
          <a:p>
            <a:pPr algn="just">
              <a:lnSpc>
                <a:spcPct val="100000"/>
              </a:lnSpc>
              <a:spcBef>
                <a:spcPts val="45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Anything more than the necessary functional capability is wasteful. </a:t>
            </a:r>
          </a:p>
          <a:p>
            <a:pPr algn="just">
              <a:lnSpc>
                <a:spcPct val="100000"/>
              </a:lnSpc>
              <a:spcBef>
                <a:spcPts val="45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To achieve optimum value of any product, the functions must be carefully defined. </a:t>
            </a:r>
          </a:p>
          <a:p>
            <a:pPr algn="just">
              <a:lnSpc>
                <a:spcPct val="100000"/>
              </a:lnSpc>
              <a:spcBef>
                <a:spcPts val="45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 Functions can be of two types: </a:t>
            </a:r>
          </a:p>
          <a:p>
            <a:pPr marL="270000" indent="-351000" algn="just">
              <a:lnSpc>
                <a:spcPct val="100000"/>
              </a:lnSpc>
              <a:spcBef>
                <a:spcPts val="450"/>
              </a:spcBef>
              <a:spcAft>
                <a:spcPts val="450"/>
              </a:spcAft>
              <a:buNone/>
            </a:pPr>
            <a:r>
              <a:rPr lang="en-US" sz="1800" cap="none" dirty="0">
                <a:latin typeface="Times New Roman" panose="02020603050405020304" pitchFamily="18" charset="0"/>
                <a:cs typeface="Times New Roman" panose="02020603050405020304" pitchFamily="18" charset="0"/>
              </a:rPr>
              <a:t>	a) basic functions-the primary purpose of a product. </a:t>
            </a:r>
          </a:p>
          <a:p>
            <a:pPr marL="270000" indent="-351000" algn="just">
              <a:lnSpc>
                <a:spcPct val="100000"/>
              </a:lnSpc>
              <a:spcBef>
                <a:spcPts val="450"/>
              </a:spcBef>
              <a:spcAft>
                <a:spcPts val="450"/>
              </a:spcAft>
              <a:buNone/>
            </a:pPr>
            <a:r>
              <a:rPr lang="en-US" sz="1800" cap="none" dirty="0">
                <a:latin typeface="Times New Roman" panose="02020603050405020304" pitchFamily="18" charset="0"/>
                <a:cs typeface="Times New Roman" panose="02020603050405020304" pitchFamily="18" charset="0"/>
              </a:rPr>
              <a:t>	B) secondary functions-other purposes not directly accomplishing the primary purpose but supporting it or resulting from a specific design approach. </a:t>
            </a:r>
          </a:p>
          <a:p>
            <a:pPr algn="just">
              <a:lnSpc>
                <a:spcPct val="100000"/>
              </a:lnSpc>
              <a:spcBef>
                <a:spcPts val="45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Many a time poor value may result in because the functions have not been precisely understood and redundant or unnecessary functions have been imposed. </a:t>
            </a:r>
            <a:endParaRPr lang="en-IN" sz="18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436383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48565E39-018A-D63B-6EC7-9911974B4E70}"/>
              </a:ext>
            </a:extLst>
          </p:cNvPr>
          <p:cNvSpPr txBox="1"/>
          <p:nvPr/>
        </p:nvSpPr>
        <p:spPr>
          <a:xfrm>
            <a:off x="550718" y="1298880"/>
            <a:ext cx="8499764" cy="4462760"/>
          </a:xfrm>
          <a:prstGeom prst="rect">
            <a:avLst/>
          </a:prstGeom>
          <a:noFill/>
        </p:spPr>
        <p:txBody>
          <a:bodyPr wrap="square">
            <a:spAutoFit/>
          </a:bodyPr>
          <a:lstStyle/>
          <a:p>
            <a:pPr algn="just">
              <a:spcBef>
                <a:spcPts val="450"/>
              </a:spcBef>
            </a:pPr>
            <a:r>
              <a:rPr lang="en-IN" b="1" dirty="0">
                <a:solidFill>
                  <a:srgbClr val="FF0000"/>
                </a:solidFill>
                <a:latin typeface="Times New Roman" panose="02020603050405020304" pitchFamily="18" charset="0"/>
                <a:ea typeface="Calibri" panose="020F0502020204030204" pitchFamily="34" charset="0"/>
                <a:cs typeface="Gautami" panose="020B0502040204020203" pitchFamily="34" charset="0"/>
              </a:rPr>
              <a:t>Types of Function </a:t>
            </a:r>
            <a:endParaRPr lang="en-IN" b="1" dirty="0">
              <a:solidFill>
                <a:srgbClr val="FF0000"/>
              </a:solidFill>
              <a:latin typeface="Calibri" panose="020F0502020204030204" pitchFamily="34" charset="0"/>
              <a:ea typeface="Calibri" panose="020F0502020204030204" pitchFamily="34" charset="0"/>
              <a:cs typeface="Gautami" panose="020B0502040204020203" pitchFamily="34" charset="0"/>
            </a:endParaRPr>
          </a:p>
          <a:p>
            <a:pPr algn="just">
              <a:spcBef>
                <a:spcPts val="450"/>
              </a:spcBef>
            </a:pPr>
            <a:r>
              <a:rPr lang="en-IN" dirty="0">
                <a:latin typeface="Segoe UI Symbol" panose="020B0502040204020203" pitchFamily="34" charset="0"/>
                <a:ea typeface="Calibri" panose="020F0502020204030204" pitchFamily="34" charset="0"/>
                <a:cs typeface="Segoe UI Symbol" panose="020B0502040204020203" pitchFamily="34" charset="0"/>
              </a:rPr>
              <a:t>➢</a:t>
            </a:r>
            <a:r>
              <a:rPr lang="en-IN" dirty="0">
                <a:latin typeface="Times New Roman" panose="02020603050405020304" pitchFamily="18" charset="0"/>
                <a:ea typeface="Calibri" panose="020F0502020204030204" pitchFamily="34" charset="0"/>
                <a:cs typeface="Gautami" panose="020B0502040204020203" pitchFamily="34" charset="0"/>
              </a:rPr>
              <a:t> </a:t>
            </a:r>
            <a:r>
              <a:rPr lang="en-IN" dirty="0">
                <a:latin typeface="Times New Roman" panose="02020603050405020304" pitchFamily="18" charset="0"/>
                <a:ea typeface="Calibri" panose="020F0502020204030204" pitchFamily="34" charset="0"/>
                <a:cs typeface="Times New Roman" panose="02020603050405020304" pitchFamily="18" charset="0"/>
              </a:rPr>
              <a:t>Use Function &amp; Aesthetic Function: </a:t>
            </a:r>
          </a:p>
          <a:p>
            <a:pPr algn="just">
              <a:spcBef>
                <a:spcPts val="450"/>
              </a:spcBef>
            </a:pPr>
            <a:r>
              <a:rPr lang="en-IN" u="sng" dirty="0">
                <a:latin typeface="Times New Roman" panose="02020603050405020304" pitchFamily="18" charset="0"/>
                <a:ea typeface="Calibri" panose="020F0502020204030204" pitchFamily="34" charset="0"/>
                <a:cs typeface="Times New Roman" panose="02020603050405020304" pitchFamily="18" charset="0"/>
              </a:rPr>
              <a:t>Use Function: </a:t>
            </a:r>
            <a:endParaRPr lang="en-IN" dirty="0">
              <a:latin typeface="Times New Roman" panose="02020603050405020304" pitchFamily="18" charset="0"/>
              <a:ea typeface="Calibri" panose="020F0502020204030204" pitchFamily="34" charset="0"/>
              <a:cs typeface="Times New Roman" panose="02020603050405020304" pitchFamily="18" charset="0"/>
            </a:endParaRPr>
          </a:p>
          <a:p>
            <a:pPr marL="405000" indent="-257175" algn="just">
              <a:spcBef>
                <a:spcPts val="450"/>
              </a:spcBef>
              <a:buFont typeface="Wingdings" panose="05000000000000000000" pitchFamily="2" charset="2"/>
              <a:buChar char="v"/>
            </a:pPr>
            <a:r>
              <a:rPr lang="en-IN" dirty="0">
                <a:latin typeface="Times New Roman" panose="02020603050405020304" pitchFamily="18" charset="0"/>
                <a:ea typeface="Calibri" panose="020F0502020204030204" pitchFamily="34" charset="0"/>
                <a:cs typeface="Times New Roman" panose="02020603050405020304" pitchFamily="18" charset="0"/>
              </a:rPr>
              <a:t>It performs some function. </a:t>
            </a:r>
          </a:p>
          <a:p>
            <a:pPr marL="405000" indent="-257175" algn="just">
              <a:spcBef>
                <a:spcPts val="450"/>
              </a:spcBef>
              <a:buFont typeface="Wingdings" panose="05000000000000000000" pitchFamily="2" charset="2"/>
              <a:buChar char="v"/>
            </a:pPr>
            <a:r>
              <a:rPr lang="en-IN" dirty="0">
                <a:latin typeface="Times New Roman" panose="02020603050405020304" pitchFamily="18" charset="0"/>
                <a:ea typeface="Calibri" panose="020F0502020204030204" pitchFamily="34" charset="0"/>
                <a:cs typeface="Times New Roman" panose="02020603050405020304" pitchFamily="18" charset="0"/>
              </a:rPr>
              <a:t>It is mostly measurable. </a:t>
            </a:r>
          </a:p>
          <a:p>
            <a:pPr algn="just">
              <a:spcBef>
                <a:spcPts val="450"/>
              </a:spcBef>
            </a:pPr>
            <a:r>
              <a:rPr lang="en-IN" u="sng" dirty="0">
                <a:latin typeface="Times New Roman" panose="02020603050405020304" pitchFamily="18" charset="0"/>
                <a:ea typeface="Calibri" panose="020F0502020204030204" pitchFamily="34" charset="0"/>
                <a:cs typeface="Times New Roman" panose="02020603050405020304" pitchFamily="18" charset="0"/>
              </a:rPr>
              <a:t>Aesthetic Function: </a:t>
            </a:r>
            <a:endParaRPr lang="en-IN" dirty="0">
              <a:latin typeface="Times New Roman" panose="02020603050405020304" pitchFamily="18" charset="0"/>
              <a:ea typeface="Calibri" panose="020F0502020204030204" pitchFamily="34" charset="0"/>
              <a:cs typeface="Times New Roman" panose="02020603050405020304" pitchFamily="18" charset="0"/>
            </a:endParaRPr>
          </a:p>
          <a:p>
            <a:pPr marL="405000" indent="-257175" algn="just">
              <a:spcBef>
                <a:spcPts val="450"/>
              </a:spcBef>
              <a:buFont typeface="Wingdings" panose="05000000000000000000" pitchFamily="2" charset="2"/>
              <a:buChar char="v"/>
            </a:pPr>
            <a:r>
              <a:rPr lang="en-IN" dirty="0">
                <a:latin typeface="Times New Roman" panose="02020603050405020304" pitchFamily="18" charset="0"/>
                <a:ea typeface="Calibri" panose="020F0502020204030204" pitchFamily="34" charset="0"/>
                <a:cs typeface="Times New Roman" panose="02020603050405020304" pitchFamily="18" charset="0"/>
              </a:rPr>
              <a:t>It pleases the customer. </a:t>
            </a:r>
          </a:p>
          <a:p>
            <a:pPr marL="405000" indent="-257175" algn="just">
              <a:spcBef>
                <a:spcPts val="450"/>
              </a:spcBef>
              <a:buFont typeface="Wingdings" panose="05000000000000000000" pitchFamily="2" charset="2"/>
              <a:buChar char="v"/>
            </a:pPr>
            <a:r>
              <a:rPr lang="en-IN" dirty="0">
                <a:latin typeface="Times New Roman" panose="02020603050405020304" pitchFamily="18" charset="0"/>
                <a:ea typeface="Calibri" panose="020F0502020204030204" pitchFamily="34" charset="0"/>
                <a:cs typeface="Times New Roman" panose="02020603050405020304" pitchFamily="18" charset="0"/>
              </a:rPr>
              <a:t>It is mostly non-measurable. </a:t>
            </a:r>
          </a:p>
          <a:p>
            <a:pPr algn="just">
              <a:spcBef>
                <a:spcPts val="450"/>
              </a:spcBef>
            </a:pPr>
            <a:r>
              <a:rPr lang="en-IN" dirty="0">
                <a:latin typeface="Times New Roman" panose="02020603050405020304" pitchFamily="18" charset="0"/>
                <a:ea typeface="Calibri" panose="020F0502020204030204" pitchFamily="34" charset="0"/>
                <a:cs typeface="Times New Roman" panose="02020603050405020304" pitchFamily="18" charset="0"/>
              </a:rPr>
              <a:t>➢ Primary Function &amp; Secondary Function: </a:t>
            </a:r>
          </a:p>
          <a:p>
            <a:pPr algn="just">
              <a:spcBef>
                <a:spcPts val="450"/>
              </a:spcBef>
            </a:pPr>
            <a:r>
              <a:rPr lang="en-IN" u="sng" dirty="0">
                <a:latin typeface="Times New Roman" panose="02020603050405020304" pitchFamily="18" charset="0"/>
                <a:ea typeface="Calibri" panose="020F0502020204030204" pitchFamily="34" charset="0"/>
                <a:cs typeface="Times New Roman" panose="02020603050405020304" pitchFamily="18" charset="0"/>
              </a:rPr>
              <a:t>Primary Function: </a:t>
            </a:r>
            <a:endParaRPr lang="en-IN" dirty="0">
              <a:latin typeface="Times New Roman" panose="02020603050405020304" pitchFamily="18" charset="0"/>
              <a:ea typeface="Calibri" panose="020F0502020204030204" pitchFamily="34" charset="0"/>
              <a:cs typeface="Times New Roman" panose="02020603050405020304" pitchFamily="18" charset="0"/>
            </a:endParaRPr>
          </a:p>
          <a:p>
            <a:pPr marL="405000" indent="-257175" algn="just">
              <a:spcBef>
                <a:spcPts val="450"/>
              </a:spcBef>
              <a:buFont typeface="Wingdings" panose="05000000000000000000" pitchFamily="2" charset="2"/>
              <a:buChar char="v"/>
            </a:pPr>
            <a:r>
              <a:rPr lang="en-IN" dirty="0">
                <a:latin typeface="Times New Roman" panose="02020603050405020304" pitchFamily="18" charset="0"/>
                <a:ea typeface="Calibri" panose="020F0502020204030204" pitchFamily="34" charset="0"/>
                <a:cs typeface="Times New Roman" panose="02020603050405020304" pitchFamily="18" charset="0"/>
              </a:rPr>
              <a:t>Basic purpose for which product exists. </a:t>
            </a:r>
          </a:p>
          <a:p>
            <a:pPr algn="just">
              <a:spcBef>
                <a:spcPts val="450"/>
              </a:spcBef>
            </a:pPr>
            <a:r>
              <a:rPr lang="en-IN" u="sng" dirty="0">
                <a:latin typeface="Times New Roman" panose="02020603050405020304" pitchFamily="18" charset="0"/>
                <a:ea typeface="Calibri" panose="020F0502020204030204" pitchFamily="34" charset="0"/>
                <a:cs typeface="Times New Roman" panose="02020603050405020304" pitchFamily="18" charset="0"/>
              </a:rPr>
              <a:t>Secondary Function: </a:t>
            </a:r>
          </a:p>
          <a:p>
            <a:pPr marL="405000" lvl="1" indent="-257175" algn="just">
              <a:spcBef>
                <a:spcPts val="450"/>
              </a:spcBef>
              <a:buFont typeface="Wingdings" panose="05000000000000000000" pitchFamily="2" charset="2"/>
              <a:buChar char="v"/>
            </a:pPr>
            <a:r>
              <a:rPr lang="en-IN" dirty="0">
                <a:latin typeface="Times New Roman" panose="02020603050405020304" pitchFamily="18" charset="0"/>
                <a:ea typeface="Calibri" panose="020F0502020204030204" pitchFamily="34" charset="0"/>
                <a:cs typeface="Times New Roman" panose="02020603050405020304" pitchFamily="18" charset="0"/>
              </a:rPr>
              <a:t>It arises out of specific design, chosen to fulfil the primary function. </a:t>
            </a:r>
          </a:p>
        </p:txBody>
      </p:sp>
    </p:spTree>
    <p:extLst>
      <p:ext uri="{BB962C8B-B14F-4D97-AF65-F5344CB8AC3E}">
        <p14:creationId xmlns:p14="http://schemas.microsoft.com/office/powerpoint/2010/main" val="112215548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1000"/>
                                        <p:tgtEl>
                                          <p:spTgt spid="5">
                                            <p:txEl>
                                              <p:pRg st="4" end="4"/>
                                            </p:txEl>
                                          </p:spTgt>
                                        </p:tgtEl>
                                      </p:cBhvr>
                                    </p:animEffect>
                                    <p:anim calcmode="lin" valueType="num">
                                      <p:cBhvr>
                                        <p:cTn id="2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Effect transition="in" filter="fade">
                                      <p:cBhvr>
                                        <p:cTn id="35" dur="1000"/>
                                        <p:tgtEl>
                                          <p:spTgt spid="5">
                                            <p:txEl>
                                              <p:pRg st="5" end="5"/>
                                            </p:txEl>
                                          </p:spTgt>
                                        </p:tgtEl>
                                      </p:cBhvr>
                                    </p:animEffect>
                                    <p:anim calcmode="lin" valueType="num">
                                      <p:cBhvr>
                                        <p:cTn id="36"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1000"/>
                                        <p:tgtEl>
                                          <p:spTgt spid="5">
                                            <p:txEl>
                                              <p:pRg st="6" end="6"/>
                                            </p:txEl>
                                          </p:spTgt>
                                        </p:tgtEl>
                                      </p:cBhvr>
                                    </p:animEffect>
                                    <p:anim calcmode="lin" valueType="num">
                                      <p:cBhvr>
                                        <p:cTn id="43"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Effect transition="in" filter="fade">
                                      <p:cBhvr>
                                        <p:cTn id="49" dur="1000"/>
                                        <p:tgtEl>
                                          <p:spTgt spid="5">
                                            <p:txEl>
                                              <p:pRg st="7" end="7"/>
                                            </p:txEl>
                                          </p:spTgt>
                                        </p:tgtEl>
                                      </p:cBhvr>
                                    </p:animEffect>
                                    <p:anim calcmode="lin" valueType="num">
                                      <p:cBhvr>
                                        <p:cTn id="50"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5">
                                            <p:txEl>
                                              <p:pRg st="8" end="8"/>
                                            </p:txEl>
                                          </p:spTgt>
                                        </p:tgtEl>
                                        <p:attrNameLst>
                                          <p:attrName>style.visibility</p:attrName>
                                        </p:attrNameLst>
                                      </p:cBhvr>
                                      <p:to>
                                        <p:strVal val="visible"/>
                                      </p:to>
                                    </p:set>
                                    <p:animEffect transition="in" filter="fade">
                                      <p:cBhvr>
                                        <p:cTn id="56" dur="1000"/>
                                        <p:tgtEl>
                                          <p:spTgt spid="5">
                                            <p:txEl>
                                              <p:pRg st="8" end="8"/>
                                            </p:txEl>
                                          </p:spTgt>
                                        </p:tgtEl>
                                      </p:cBhvr>
                                    </p:animEffect>
                                    <p:anim calcmode="lin" valueType="num">
                                      <p:cBhvr>
                                        <p:cTn id="57"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5">
                                            <p:txEl>
                                              <p:pRg st="9" end="9"/>
                                            </p:txEl>
                                          </p:spTgt>
                                        </p:tgtEl>
                                        <p:attrNameLst>
                                          <p:attrName>style.visibility</p:attrName>
                                        </p:attrNameLst>
                                      </p:cBhvr>
                                      <p:to>
                                        <p:strVal val="visible"/>
                                      </p:to>
                                    </p:set>
                                    <p:animEffect transition="in" filter="fade">
                                      <p:cBhvr>
                                        <p:cTn id="63" dur="1000"/>
                                        <p:tgtEl>
                                          <p:spTgt spid="5">
                                            <p:txEl>
                                              <p:pRg st="9" end="9"/>
                                            </p:txEl>
                                          </p:spTgt>
                                        </p:tgtEl>
                                      </p:cBhvr>
                                    </p:animEffect>
                                    <p:anim calcmode="lin" valueType="num">
                                      <p:cBhvr>
                                        <p:cTn id="64"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5">
                                            <p:txEl>
                                              <p:pRg st="10" end="10"/>
                                            </p:txEl>
                                          </p:spTgt>
                                        </p:tgtEl>
                                        <p:attrNameLst>
                                          <p:attrName>style.visibility</p:attrName>
                                        </p:attrNameLst>
                                      </p:cBhvr>
                                      <p:to>
                                        <p:strVal val="visible"/>
                                      </p:to>
                                    </p:set>
                                    <p:animEffect transition="in" filter="fade">
                                      <p:cBhvr>
                                        <p:cTn id="70" dur="1000"/>
                                        <p:tgtEl>
                                          <p:spTgt spid="5">
                                            <p:txEl>
                                              <p:pRg st="10" end="10"/>
                                            </p:txEl>
                                          </p:spTgt>
                                        </p:tgtEl>
                                      </p:cBhvr>
                                    </p:animEffect>
                                    <p:anim calcmode="lin" valueType="num">
                                      <p:cBhvr>
                                        <p:cTn id="71"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5">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5">
                                            <p:txEl>
                                              <p:pRg st="11" end="11"/>
                                            </p:txEl>
                                          </p:spTgt>
                                        </p:tgtEl>
                                        <p:attrNameLst>
                                          <p:attrName>style.visibility</p:attrName>
                                        </p:attrNameLst>
                                      </p:cBhvr>
                                      <p:to>
                                        <p:strVal val="visible"/>
                                      </p:to>
                                    </p:set>
                                    <p:animEffect transition="in" filter="fade">
                                      <p:cBhvr>
                                        <p:cTn id="77" dur="1000"/>
                                        <p:tgtEl>
                                          <p:spTgt spid="5">
                                            <p:txEl>
                                              <p:pRg st="11" end="11"/>
                                            </p:txEl>
                                          </p:spTgt>
                                        </p:tgtEl>
                                      </p:cBhvr>
                                    </p:animEffect>
                                    <p:anim calcmode="lin" valueType="num">
                                      <p:cBhvr>
                                        <p:cTn id="78" dur="1000" fill="hold"/>
                                        <p:tgtEl>
                                          <p:spTgt spid="5">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5">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5">
                                            <p:txEl>
                                              <p:pRg st="12" end="12"/>
                                            </p:txEl>
                                          </p:spTgt>
                                        </p:tgtEl>
                                        <p:attrNameLst>
                                          <p:attrName>style.visibility</p:attrName>
                                        </p:attrNameLst>
                                      </p:cBhvr>
                                      <p:to>
                                        <p:strVal val="visible"/>
                                      </p:to>
                                    </p:set>
                                    <p:animEffect transition="in" filter="fade">
                                      <p:cBhvr>
                                        <p:cTn id="84" dur="1000"/>
                                        <p:tgtEl>
                                          <p:spTgt spid="5">
                                            <p:txEl>
                                              <p:pRg st="12" end="12"/>
                                            </p:txEl>
                                          </p:spTgt>
                                        </p:tgtEl>
                                      </p:cBhvr>
                                    </p:animEffect>
                                    <p:anim calcmode="lin" valueType="num">
                                      <p:cBhvr>
                                        <p:cTn id="85" dur="1000" fill="hold"/>
                                        <p:tgtEl>
                                          <p:spTgt spid="5">
                                            <p:txEl>
                                              <p:pRg st="12" end="12"/>
                                            </p:txEl>
                                          </p:spTgt>
                                        </p:tgtEl>
                                        <p:attrNameLst>
                                          <p:attrName>ppt_x</p:attrName>
                                        </p:attrNameLst>
                                      </p:cBhvr>
                                      <p:tavLst>
                                        <p:tav tm="0">
                                          <p:val>
                                            <p:strVal val="#ppt_x"/>
                                          </p:val>
                                        </p:tav>
                                        <p:tav tm="100000">
                                          <p:val>
                                            <p:strVal val="#ppt_x"/>
                                          </p:val>
                                        </p:tav>
                                      </p:tavLst>
                                    </p:anim>
                                    <p:anim calcmode="lin" valueType="num">
                                      <p:cBhvr>
                                        <p:cTn id="86" dur="1000" fill="hold"/>
                                        <p:tgtEl>
                                          <p:spTgt spid="5">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82086FA-679D-CD20-F652-FA82EF51600A}"/>
              </a:ext>
            </a:extLst>
          </p:cNvPr>
          <p:cNvSpPr txBox="1"/>
          <p:nvPr/>
        </p:nvSpPr>
        <p:spPr>
          <a:xfrm>
            <a:off x="768928" y="1469191"/>
            <a:ext cx="7813964" cy="4398640"/>
          </a:xfrm>
          <a:prstGeom prst="rect">
            <a:avLst/>
          </a:prstGeom>
          <a:noFill/>
        </p:spPr>
        <p:txBody>
          <a:bodyPr wrap="square">
            <a:spAutoFit/>
          </a:bodyPr>
          <a:lstStyle/>
          <a:p>
            <a:pPr algn="just">
              <a:spcBef>
                <a:spcPts val="450"/>
              </a:spcBef>
            </a:pPr>
            <a:r>
              <a:rPr lang="en-IN" dirty="0">
                <a:latin typeface="Segoe UI Symbol" panose="020B0502040204020203" pitchFamily="34" charset="0"/>
                <a:ea typeface="Calibri" panose="020F0502020204030204" pitchFamily="34" charset="0"/>
                <a:cs typeface="Segoe UI Symbol" panose="020B0502040204020203" pitchFamily="34" charset="0"/>
              </a:rPr>
              <a:t>➢</a:t>
            </a:r>
            <a:r>
              <a:rPr lang="en-IN" dirty="0">
                <a:latin typeface="Times New Roman" panose="02020603050405020304" pitchFamily="18" charset="0"/>
                <a:ea typeface="Calibri" panose="020F0502020204030204" pitchFamily="34" charset="0"/>
                <a:cs typeface="Gautami" panose="020B0502040204020203" pitchFamily="34" charset="0"/>
              </a:rPr>
              <a:t> Higher Order Function &amp; Lower Order Function: </a:t>
            </a:r>
            <a:endParaRPr lang="en-IN" dirty="0">
              <a:latin typeface="Calibri" panose="020F0502020204030204" pitchFamily="34" charset="0"/>
              <a:ea typeface="Calibri" panose="020F0502020204030204" pitchFamily="34" charset="0"/>
              <a:cs typeface="Gautami" panose="020B0502040204020203" pitchFamily="34" charset="0"/>
            </a:endParaRPr>
          </a:p>
          <a:p>
            <a:pPr algn="just">
              <a:spcBef>
                <a:spcPts val="450"/>
              </a:spcBef>
            </a:pPr>
            <a:r>
              <a:rPr lang="en-IN" u="sng" dirty="0">
                <a:latin typeface="Times New Roman" panose="02020603050405020304" pitchFamily="18" charset="0"/>
                <a:ea typeface="Calibri" panose="020F0502020204030204" pitchFamily="34" charset="0"/>
                <a:cs typeface="Gautami" panose="020B0502040204020203" pitchFamily="34" charset="0"/>
              </a:rPr>
              <a:t>Higher Order Function</a:t>
            </a:r>
            <a:r>
              <a:rPr lang="en-IN" dirty="0">
                <a:latin typeface="Times New Roman" panose="02020603050405020304" pitchFamily="18" charset="0"/>
                <a:ea typeface="Calibri" panose="020F0502020204030204" pitchFamily="34" charset="0"/>
                <a:cs typeface="Gautami" panose="020B0502040204020203" pitchFamily="34" charset="0"/>
              </a:rPr>
              <a:t>:</a:t>
            </a:r>
            <a:endParaRPr lang="en-IN" dirty="0">
              <a:latin typeface="Calibri" panose="020F0502020204030204" pitchFamily="34" charset="0"/>
              <a:ea typeface="Calibri" panose="020F0502020204030204" pitchFamily="34" charset="0"/>
              <a:cs typeface="Gautami" panose="020B0502040204020203" pitchFamily="34" charset="0"/>
            </a:endParaRPr>
          </a:p>
          <a:p>
            <a:pPr marL="405000" indent="-257175" algn="just">
              <a:spcBef>
                <a:spcPts val="450"/>
              </a:spcBef>
              <a:buFont typeface="Wingdings" panose="05000000000000000000" pitchFamily="2" charset="2"/>
              <a:buChar char="v"/>
            </a:pPr>
            <a:r>
              <a:rPr lang="en-IN" dirty="0">
                <a:latin typeface="Times New Roman" panose="02020603050405020304" pitchFamily="18" charset="0"/>
                <a:ea typeface="Calibri" panose="020F0502020204030204" pitchFamily="34" charset="0"/>
                <a:cs typeface="Gautami" panose="020B0502040204020203" pitchFamily="34" charset="0"/>
              </a:rPr>
              <a:t>Reason for satisfy the basic function. </a:t>
            </a:r>
            <a:endParaRPr lang="en-IN" dirty="0">
              <a:latin typeface="Calibri" panose="020F0502020204030204" pitchFamily="34" charset="0"/>
              <a:ea typeface="Calibri" panose="020F0502020204030204" pitchFamily="34" charset="0"/>
              <a:cs typeface="Gautami" panose="020B0502040204020203" pitchFamily="34" charset="0"/>
            </a:endParaRPr>
          </a:p>
          <a:p>
            <a:pPr marL="405000" indent="-257175" algn="just">
              <a:spcBef>
                <a:spcPts val="450"/>
              </a:spcBef>
              <a:buFont typeface="Wingdings" panose="05000000000000000000" pitchFamily="2" charset="2"/>
              <a:buChar char="v"/>
            </a:pPr>
            <a:r>
              <a:rPr lang="en-IN" dirty="0">
                <a:latin typeface="Times New Roman" panose="02020603050405020304" pitchFamily="18" charset="0"/>
                <a:ea typeface="Calibri" panose="020F0502020204030204" pitchFamily="34" charset="0"/>
                <a:cs typeface="Gautami" panose="020B0502040204020203" pitchFamily="34" charset="0"/>
              </a:rPr>
              <a:t>Required output. </a:t>
            </a:r>
            <a:endParaRPr lang="en-IN" dirty="0">
              <a:latin typeface="Calibri" panose="020F0502020204030204" pitchFamily="34" charset="0"/>
              <a:ea typeface="Calibri" panose="020F0502020204030204" pitchFamily="34" charset="0"/>
              <a:cs typeface="Gautami" panose="020B0502040204020203" pitchFamily="34" charset="0"/>
            </a:endParaRPr>
          </a:p>
          <a:p>
            <a:pPr algn="just">
              <a:spcBef>
                <a:spcPts val="450"/>
              </a:spcBef>
            </a:pPr>
            <a:r>
              <a:rPr lang="en-IN" u="sng" dirty="0">
                <a:latin typeface="Times New Roman" panose="02020603050405020304" pitchFamily="18" charset="0"/>
                <a:ea typeface="Calibri" panose="020F0502020204030204" pitchFamily="34" charset="0"/>
                <a:cs typeface="Gautami" panose="020B0502040204020203" pitchFamily="34" charset="0"/>
              </a:rPr>
              <a:t>Lower Order Function: </a:t>
            </a:r>
            <a:endParaRPr lang="en-IN" dirty="0">
              <a:latin typeface="Calibri" panose="020F0502020204030204" pitchFamily="34" charset="0"/>
              <a:ea typeface="Calibri" panose="020F0502020204030204" pitchFamily="34" charset="0"/>
              <a:cs typeface="Gautami" panose="020B0502040204020203" pitchFamily="34" charset="0"/>
            </a:endParaRPr>
          </a:p>
          <a:p>
            <a:pPr marL="405000" indent="-257175" algn="just">
              <a:spcBef>
                <a:spcPts val="450"/>
              </a:spcBef>
              <a:buFont typeface="Wingdings" panose="05000000000000000000" pitchFamily="2" charset="2"/>
              <a:buChar char="v"/>
            </a:pPr>
            <a:r>
              <a:rPr lang="en-IN" dirty="0">
                <a:latin typeface="Times New Roman" panose="02020603050405020304" pitchFamily="18" charset="0"/>
                <a:ea typeface="Calibri" panose="020F0502020204030204" pitchFamily="34" charset="0"/>
                <a:cs typeface="Gautami" panose="020B0502040204020203" pitchFamily="34" charset="0"/>
              </a:rPr>
              <a:t>Means of achieving the basic function. </a:t>
            </a:r>
            <a:endParaRPr lang="en-IN" dirty="0">
              <a:latin typeface="Calibri" panose="020F0502020204030204" pitchFamily="34" charset="0"/>
              <a:ea typeface="Calibri" panose="020F0502020204030204" pitchFamily="34" charset="0"/>
              <a:cs typeface="Gautami" panose="020B0502040204020203" pitchFamily="34" charset="0"/>
            </a:endParaRPr>
          </a:p>
          <a:p>
            <a:pPr marL="405000" indent="-257175" algn="just">
              <a:spcBef>
                <a:spcPts val="450"/>
              </a:spcBef>
              <a:buFont typeface="Wingdings" panose="05000000000000000000" pitchFamily="2" charset="2"/>
              <a:buChar char="v"/>
            </a:pPr>
            <a:r>
              <a:rPr lang="en-IN" dirty="0">
                <a:latin typeface="Times New Roman" panose="02020603050405020304" pitchFamily="18" charset="0"/>
                <a:ea typeface="Calibri" panose="020F0502020204030204" pitchFamily="34" charset="0"/>
                <a:cs typeface="Gautami" panose="020B0502040204020203" pitchFamily="34" charset="0"/>
              </a:rPr>
              <a:t>Given input. </a:t>
            </a:r>
            <a:endParaRPr lang="en-IN" dirty="0">
              <a:latin typeface="Calibri" panose="020F0502020204030204" pitchFamily="34" charset="0"/>
              <a:ea typeface="Calibri" panose="020F0502020204030204" pitchFamily="34" charset="0"/>
              <a:cs typeface="Gautami" panose="020B0502040204020203" pitchFamily="34" charset="0"/>
            </a:endParaRPr>
          </a:p>
          <a:p>
            <a:pPr marL="257175" indent="-257175" algn="just">
              <a:spcBef>
                <a:spcPts val="450"/>
              </a:spcBef>
              <a:buFont typeface="Wingdings" panose="05000000000000000000" pitchFamily="2" charset="2"/>
              <a:buChar char=""/>
            </a:pPr>
            <a:r>
              <a:rPr lang="en-IN" dirty="0">
                <a:latin typeface="Times New Roman" panose="02020603050405020304" pitchFamily="18" charset="0"/>
                <a:ea typeface="Calibri" panose="020F0502020204030204" pitchFamily="34" charset="0"/>
                <a:cs typeface="Gautami" panose="020B0502040204020203" pitchFamily="34" charset="0"/>
              </a:rPr>
              <a:t>For example: Chair </a:t>
            </a:r>
            <a:endParaRPr lang="en-IN" dirty="0">
              <a:latin typeface="Calibri" panose="020F0502020204030204" pitchFamily="34" charset="0"/>
              <a:ea typeface="Calibri" panose="020F0502020204030204" pitchFamily="34" charset="0"/>
              <a:cs typeface="Gautami" panose="020B0502040204020203" pitchFamily="34" charset="0"/>
            </a:endParaRPr>
          </a:p>
          <a:p>
            <a:pPr marL="257175" indent="-257175" algn="just">
              <a:spcBef>
                <a:spcPts val="450"/>
              </a:spcBef>
              <a:buFont typeface="Wingdings" panose="05000000000000000000" pitchFamily="2" charset="2"/>
              <a:buChar char=""/>
            </a:pPr>
            <a:r>
              <a:rPr lang="en-IN" dirty="0">
                <a:latin typeface="Times New Roman" panose="02020603050405020304" pitchFamily="18" charset="0"/>
                <a:ea typeface="Calibri" panose="020F0502020204030204" pitchFamily="34" charset="0"/>
                <a:cs typeface="Gautami" panose="020B0502040204020203" pitchFamily="34" charset="0"/>
              </a:rPr>
              <a:t>Need statement: The chair is designed to support a maximum of 100 kg weight. Verb is support and noun is weight.</a:t>
            </a:r>
            <a:endParaRPr lang="en-IN" dirty="0">
              <a:latin typeface="Calibri" panose="020F0502020204030204" pitchFamily="34" charset="0"/>
              <a:ea typeface="Calibri" panose="020F0502020204030204" pitchFamily="34" charset="0"/>
              <a:cs typeface="Gautami" panose="020B0502040204020203" pitchFamily="34" charset="0"/>
            </a:endParaRPr>
          </a:p>
          <a:p>
            <a:pPr marL="257175" indent="-257175" algn="just">
              <a:spcBef>
                <a:spcPts val="450"/>
              </a:spcBef>
              <a:buFont typeface="Wingdings" panose="05000000000000000000" pitchFamily="2" charset="2"/>
              <a:buChar char="v"/>
            </a:pPr>
            <a:r>
              <a:rPr lang="en-IN" dirty="0">
                <a:latin typeface="Times New Roman" panose="02020603050405020304" pitchFamily="18" charset="0"/>
                <a:ea typeface="Calibri" panose="020F0502020204030204" pitchFamily="34" charset="0"/>
                <a:cs typeface="Gautami" panose="020B0502040204020203" pitchFamily="34" charset="0"/>
              </a:rPr>
              <a:t>Support weight (Primary &amp; Use function)  </a:t>
            </a:r>
            <a:endParaRPr lang="en-IN" dirty="0">
              <a:latin typeface="Calibri" panose="020F0502020204030204" pitchFamily="34" charset="0"/>
              <a:ea typeface="Calibri" panose="020F0502020204030204" pitchFamily="34" charset="0"/>
              <a:cs typeface="Gautami" panose="020B0502040204020203" pitchFamily="34" charset="0"/>
            </a:endParaRPr>
          </a:p>
          <a:p>
            <a:pPr marL="257175" indent="-257175" algn="just">
              <a:spcBef>
                <a:spcPts val="450"/>
              </a:spcBef>
              <a:buFont typeface="Wingdings" panose="05000000000000000000" pitchFamily="2" charset="2"/>
              <a:buChar char="v"/>
            </a:pPr>
            <a:r>
              <a:rPr lang="en-IN" dirty="0">
                <a:latin typeface="Times New Roman" panose="02020603050405020304" pitchFamily="18" charset="0"/>
                <a:ea typeface="Calibri" panose="020F0502020204030204" pitchFamily="34" charset="0"/>
                <a:cs typeface="Gautami" panose="020B0502040204020203" pitchFamily="34" charset="0"/>
              </a:rPr>
              <a:t>Provide comfort (Secondary function) </a:t>
            </a:r>
            <a:endParaRPr lang="en-IN" dirty="0">
              <a:latin typeface="Calibri" panose="020F0502020204030204" pitchFamily="34" charset="0"/>
              <a:ea typeface="Calibri" panose="020F0502020204030204" pitchFamily="34" charset="0"/>
              <a:cs typeface="Gautami" panose="020B0502040204020203" pitchFamily="34" charset="0"/>
            </a:endParaRPr>
          </a:p>
          <a:p>
            <a:pPr marL="257175" indent="-257175" algn="just">
              <a:spcBef>
                <a:spcPts val="450"/>
              </a:spcBef>
              <a:buFont typeface="Wingdings" panose="05000000000000000000" pitchFamily="2" charset="2"/>
              <a:buChar char="v"/>
            </a:pPr>
            <a:r>
              <a:rPr lang="en-IN" dirty="0">
                <a:latin typeface="Times New Roman" panose="02020603050405020304" pitchFamily="18" charset="0"/>
                <a:ea typeface="Calibri" panose="020F0502020204030204" pitchFamily="34" charset="0"/>
                <a:cs typeface="Gautami" panose="020B0502040204020203" pitchFamily="34" charset="0"/>
              </a:rPr>
              <a:t>Enhance appearance (Aesthetic &amp; Secondary function)</a:t>
            </a:r>
            <a:endParaRPr lang="en-IN" dirty="0">
              <a:latin typeface="Calibri" panose="020F0502020204030204" pitchFamily="34" charset="0"/>
              <a:ea typeface="Calibri" panose="020F0502020204030204" pitchFamily="34" charset="0"/>
              <a:cs typeface="Gautami" panose="020B0502040204020203" pitchFamily="34" charset="0"/>
            </a:endParaRPr>
          </a:p>
        </p:txBody>
      </p:sp>
    </p:spTree>
    <p:extLst>
      <p:ext uri="{BB962C8B-B14F-4D97-AF65-F5344CB8AC3E}">
        <p14:creationId xmlns:p14="http://schemas.microsoft.com/office/powerpoint/2010/main" val="123738851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Effect transition="in" filter="fade">
                                      <p:cBhvr>
                                        <p:cTn id="56" dur="1000"/>
                                        <p:tgtEl>
                                          <p:spTgt spid="5">
                                            <p:txEl>
                                              <p:pRg st="7" end="7"/>
                                            </p:txEl>
                                          </p:spTgt>
                                        </p:tgtEl>
                                      </p:cBhvr>
                                    </p:animEffect>
                                    <p:anim calcmode="lin" valueType="num">
                                      <p:cBhvr>
                                        <p:cTn id="57"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5">
                                            <p:txEl>
                                              <p:pRg st="8" end="8"/>
                                            </p:txEl>
                                          </p:spTgt>
                                        </p:tgtEl>
                                        <p:attrNameLst>
                                          <p:attrName>style.visibility</p:attrName>
                                        </p:attrNameLst>
                                      </p:cBhvr>
                                      <p:to>
                                        <p:strVal val="visible"/>
                                      </p:to>
                                    </p:set>
                                    <p:animEffect transition="in" filter="fade">
                                      <p:cBhvr>
                                        <p:cTn id="63" dur="1000"/>
                                        <p:tgtEl>
                                          <p:spTgt spid="5">
                                            <p:txEl>
                                              <p:pRg st="8" end="8"/>
                                            </p:txEl>
                                          </p:spTgt>
                                        </p:tgtEl>
                                      </p:cBhvr>
                                    </p:animEffect>
                                    <p:anim calcmode="lin" valueType="num">
                                      <p:cBhvr>
                                        <p:cTn id="64"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5">
                                            <p:txEl>
                                              <p:pRg st="9" end="9"/>
                                            </p:txEl>
                                          </p:spTgt>
                                        </p:tgtEl>
                                        <p:attrNameLst>
                                          <p:attrName>style.visibility</p:attrName>
                                        </p:attrNameLst>
                                      </p:cBhvr>
                                      <p:to>
                                        <p:strVal val="visible"/>
                                      </p:to>
                                    </p:set>
                                    <p:animEffect transition="in" filter="fade">
                                      <p:cBhvr>
                                        <p:cTn id="70" dur="1000"/>
                                        <p:tgtEl>
                                          <p:spTgt spid="5">
                                            <p:txEl>
                                              <p:pRg st="9" end="9"/>
                                            </p:txEl>
                                          </p:spTgt>
                                        </p:tgtEl>
                                      </p:cBhvr>
                                    </p:animEffect>
                                    <p:anim calcmode="lin" valueType="num">
                                      <p:cBhvr>
                                        <p:cTn id="71"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5">
                                            <p:txEl>
                                              <p:pRg st="10" end="10"/>
                                            </p:txEl>
                                          </p:spTgt>
                                        </p:tgtEl>
                                        <p:attrNameLst>
                                          <p:attrName>style.visibility</p:attrName>
                                        </p:attrNameLst>
                                      </p:cBhvr>
                                      <p:to>
                                        <p:strVal val="visible"/>
                                      </p:to>
                                    </p:set>
                                    <p:animEffect transition="in" filter="fade">
                                      <p:cBhvr>
                                        <p:cTn id="77" dur="1000"/>
                                        <p:tgtEl>
                                          <p:spTgt spid="5">
                                            <p:txEl>
                                              <p:pRg st="10" end="10"/>
                                            </p:txEl>
                                          </p:spTgt>
                                        </p:tgtEl>
                                      </p:cBhvr>
                                    </p:animEffect>
                                    <p:anim calcmode="lin" valueType="num">
                                      <p:cBhvr>
                                        <p:cTn id="78"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5">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5">
                                            <p:txEl>
                                              <p:pRg st="11" end="11"/>
                                            </p:txEl>
                                          </p:spTgt>
                                        </p:tgtEl>
                                        <p:attrNameLst>
                                          <p:attrName>style.visibility</p:attrName>
                                        </p:attrNameLst>
                                      </p:cBhvr>
                                      <p:to>
                                        <p:strVal val="visible"/>
                                      </p:to>
                                    </p:set>
                                    <p:animEffect transition="in" filter="fade">
                                      <p:cBhvr>
                                        <p:cTn id="84" dur="1000"/>
                                        <p:tgtEl>
                                          <p:spTgt spid="5">
                                            <p:txEl>
                                              <p:pRg st="11" end="11"/>
                                            </p:txEl>
                                          </p:spTgt>
                                        </p:tgtEl>
                                      </p:cBhvr>
                                    </p:animEffect>
                                    <p:anim calcmode="lin" valueType="num">
                                      <p:cBhvr>
                                        <p:cTn id="85" dur="1000" fill="hold"/>
                                        <p:tgtEl>
                                          <p:spTgt spid="5">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5">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234F73-F670-54F3-4075-8865E7E897AF}"/>
              </a:ext>
            </a:extLst>
          </p:cNvPr>
          <p:cNvSpPr>
            <a:spLocks noGrp="1"/>
          </p:cNvSpPr>
          <p:nvPr>
            <p:ph type="title"/>
          </p:nvPr>
        </p:nvSpPr>
        <p:spPr>
          <a:xfrm>
            <a:off x="628650" y="1124161"/>
            <a:ext cx="7886700" cy="629906"/>
          </a:xfrm>
        </p:spPr>
        <p:txBody>
          <a:bodyPr/>
          <a:lstStyle/>
          <a:p>
            <a:r>
              <a:rPr lang="en-IN" b="1" dirty="0">
                <a:solidFill>
                  <a:srgbClr val="FF0000"/>
                </a:solidFill>
              </a:rPr>
              <a:t>Benefits of Value Engineering</a:t>
            </a:r>
          </a:p>
        </p:txBody>
      </p:sp>
      <p:sp>
        <p:nvSpPr>
          <p:cNvPr id="3" name="Content Placeholder 2">
            <a:extLst>
              <a:ext uri="{FF2B5EF4-FFF2-40B4-BE49-F238E27FC236}">
                <a16:creationId xmlns:a16="http://schemas.microsoft.com/office/drawing/2014/main" xmlns="" id="{F0524B82-895E-9B6C-434A-0B74731B3313}"/>
              </a:ext>
            </a:extLst>
          </p:cNvPr>
          <p:cNvSpPr>
            <a:spLocks noGrp="1"/>
          </p:cNvSpPr>
          <p:nvPr>
            <p:ph idx="1"/>
          </p:nvPr>
        </p:nvSpPr>
        <p:spPr>
          <a:xfrm>
            <a:off x="512591" y="1754067"/>
            <a:ext cx="7886700" cy="3863963"/>
          </a:xfrm>
        </p:spPr>
        <p:txBody>
          <a:bodyPr>
            <a:noAutofit/>
          </a:bodyPr>
          <a:lstStyle/>
          <a:p>
            <a:pPr marL="216000" indent="-270000">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Lowering </a:t>
            </a:r>
            <a:r>
              <a:rPr lang="en-US" sz="1800" cap="none" dirty="0" smtClean="0">
                <a:latin typeface="Times New Roman" panose="02020603050405020304" pitchFamily="18" charset="0"/>
                <a:cs typeface="Times New Roman" panose="02020603050405020304" pitchFamily="18" charset="0"/>
              </a:rPr>
              <a:t>Operational &amp; Management </a:t>
            </a:r>
            <a:r>
              <a:rPr lang="en-US" sz="1800" cap="none" dirty="0">
                <a:latin typeface="Times New Roman" panose="02020603050405020304" pitchFamily="18" charset="0"/>
                <a:cs typeface="Times New Roman" panose="02020603050405020304" pitchFamily="18" charset="0"/>
              </a:rPr>
              <a:t>costs </a:t>
            </a:r>
          </a:p>
          <a:p>
            <a:pPr marL="216000" indent="-270000">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Improving quality management </a:t>
            </a:r>
          </a:p>
          <a:p>
            <a:pPr marL="216000" indent="-270000">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Improving resource efficiency </a:t>
            </a:r>
          </a:p>
          <a:p>
            <a:pPr marL="216000" indent="-270000">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Simplifying procedures </a:t>
            </a:r>
          </a:p>
          <a:p>
            <a:pPr marL="216000" indent="-270000">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Minimizing paperwork </a:t>
            </a:r>
          </a:p>
          <a:p>
            <a:pPr marL="216000" indent="-270000">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Lowering staff costs </a:t>
            </a:r>
          </a:p>
          <a:p>
            <a:pPr marL="216000" indent="-270000">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Increasing procedural efficiency </a:t>
            </a:r>
          </a:p>
          <a:p>
            <a:pPr marL="216000" indent="-270000">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Optimizing construction expenditures </a:t>
            </a:r>
          </a:p>
          <a:p>
            <a:pPr marL="216000" indent="-270000">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Developing value attitudes in staff </a:t>
            </a:r>
          </a:p>
          <a:p>
            <a:pPr marL="216000" indent="-270000">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Competing more successfully in marketplace</a:t>
            </a:r>
            <a:endParaRPr lang="en-IN" sz="18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128940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71C9EB-0C13-16C2-5517-07A4592EF69D}"/>
              </a:ext>
            </a:extLst>
          </p:cNvPr>
          <p:cNvSpPr>
            <a:spLocks noGrp="1"/>
          </p:cNvSpPr>
          <p:nvPr>
            <p:ph type="title"/>
          </p:nvPr>
        </p:nvSpPr>
        <p:spPr>
          <a:xfrm>
            <a:off x="628650" y="1131095"/>
            <a:ext cx="3074670" cy="578211"/>
          </a:xfrm>
        </p:spPr>
        <p:txBody>
          <a:bodyPr>
            <a:normAutofit fontScale="90000"/>
          </a:bodyPr>
          <a:lstStyle/>
          <a:p>
            <a:r>
              <a:rPr lang="en-US" b="1" dirty="0">
                <a:solidFill>
                  <a:srgbClr val="FF0000"/>
                </a:solidFill>
              </a:rPr>
              <a:t>Advantages</a:t>
            </a:r>
            <a:endParaRPr lang="en-IN" b="1" dirty="0">
              <a:solidFill>
                <a:srgbClr val="FF0000"/>
              </a:solidFill>
            </a:endParaRPr>
          </a:p>
        </p:txBody>
      </p:sp>
      <p:sp>
        <p:nvSpPr>
          <p:cNvPr id="3" name="Content Placeholder 2">
            <a:extLst>
              <a:ext uri="{FF2B5EF4-FFF2-40B4-BE49-F238E27FC236}">
                <a16:creationId xmlns:a16="http://schemas.microsoft.com/office/drawing/2014/main" xmlns="" id="{BA2CBC32-5632-2D11-BB7E-6CFCA211E16E}"/>
              </a:ext>
            </a:extLst>
          </p:cNvPr>
          <p:cNvSpPr>
            <a:spLocks noGrp="1"/>
          </p:cNvSpPr>
          <p:nvPr>
            <p:ph idx="1"/>
          </p:nvPr>
        </p:nvSpPr>
        <p:spPr>
          <a:xfrm>
            <a:off x="491970" y="1870123"/>
            <a:ext cx="3885482" cy="3263504"/>
          </a:xfrm>
        </p:spPr>
        <p:txBody>
          <a:bodyPr>
            <a:noAutofit/>
          </a:bodyPr>
          <a:lstStyle/>
          <a:p>
            <a:pPr indent="-270000">
              <a:lnSpc>
                <a:spcPct val="150000"/>
              </a:lnSpc>
              <a:spcBef>
                <a:spcPts val="0"/>
              </a:spcBef>
              <a:buFont typeface="Wingdings" panose="05000000000000000000" pitchFamily="2" charset="2"/>
              <a:buChar char="ü"/>
            </a:pPr>
            <a:r>
              <a:rPr lang="en-US" sz="1800" dirty="0"/>
              <a:t>Powerful Tool&amp; Scientific Tool</a:t>
            </a:r>
          </a:p>
          <a:p>
            <a:pPr indent="-270000">
              <a:lnSpc>
                <a:spcPct val="150000"/>
              </a:lnSpc>
              <a:spcBef>
                <a:spcPts val="0"/>
              </a:spcBef>
              <a:buFont typeface="Wingdings" panose="05000000000000000000" pitchFamily="2" charset="2"/>
              <a:buChar char="ü"/>
            </a:pPr>
            <a:r>
              <a:rPr lang="en-US" sz="1800" dirty="0"/>
              <a:t>Keep management update</a:t>
            </a:r>
          </a:p>
          <a:p>
            <a:pPr indent="-270000">
              <a:lnSpc>
                <a:spcPct val="150000"/>
              </a:lnSpc>
              <a:spcBef>
                <a:spcPts val="0"/>
              </a:spcBef>
              <a:buFont typeface="Wingdings" panose="05000000000000000000" pitchFamily="2" charset="2"/>
              <a:buChar char="ü"/>
            </a:pPr>
            <a:r>
              <a:rPr lang="en-US" sz="1800" dirty="0"/>
              <a:t>Use of resources</a:t>
            </a:r>
          </a:p>
          <a:p>
            <a:pPr indent="-270000">
              <a:lnSpc>
                <a:spcPct val="150000"/>
              </a:lnSpc>
              <a:spcBef>
                <a:spcPts val="0"/>
              </a:spcBef>
              <a:buFont typeface="Wingdings" panose="05000000000000000000" pitchFamily="2" charset="2"/>
              <a:buChar char="ü"/>
            </a:pPr>
            <a:r>
              <a:rPr lang="en-US" sz="1800" dirty="0"/>
              <a:t>Creative ability</a:t>
            </a:r>
          </a:p>
          <a:p>
            <a:pPr indent="-270000">
              <a:lnSpc>
                <a:spcPct val="150000"/>
              </a:lnSpc>
              <a:spcBef>
                <a:spcPts val="0"/>
              </a:spcBef>
              <a:buFont typeface="Wingdings" panose="05000000000000000000" pitchFamily="2" charset="2"/>
              <a:buChar char="ü"/>
            </a:pPr>
            <a:r>
              <a:rPr lang="en-US" sz="1800" dirty="0"/>
              <a:t>Proper atmosphere</a:t>
            </a:r>
          </a:p>
          <a:p>
            <a:pPr indent="-270000">
              <a:lnSpc>
                <a:spcPct val="150000"/>
              </a:lnSpc>
              <a:spcBef>
                <a:spcPts val="0"/>
              </a:spcBef>
              <a:buFont typeface="Wingdings" panose="05000000000000000000" pitchFamily="2" charset="2"/>
              <a:buChar char="ü"/>
            </a:pPr>
            <a:r>
              <a:rPr lang="en-US" sz="1800" dirty="0"/>
              <a:t>Import substitution</a:t>
            </a:r>
          </a:p>
          <a:p>
            <a:pPr indent="-270000">
              <a:lnSpc>
                <a:spcPct val="150000"/>
              </a:lnSpc>
              <a:spcBef>
                <a:spcPts val="0"/>
              </a:spcBef>
              <a:buFont typeface="Wingdings" panose="05000000000000000000" pitchFamily="2" charset="2"/>
              <a:buChar char="ü"/>
            </a:pPr>
            <a:r>
              <a:rPr lang="en-US" sz="1800" dirty="0"/>
              <a:t>Applicable to all stages</a:t>
            </a:r>
            <a:endParaRPr lang="en-IN" sz="1800" dirty="0"/>
          </a:p>
        </p:txBody>
      </p:sp>
      <p:sp>
        <p:nvSpPr>
          <p:cNvPr id="4" name="Title 1">
            <a:extLst>
              <a:ext uri="{FF2B5EF4-FFF2-40B4-BE49-F238E27FC236}">
                <a16:creationId xmlns:a16="http://schemas.microsoft.com/office/drawing/2014/main" xmlns="" id="{7D93B4FC-A88D-71B4-8953-5445A3240FBC}"/>
              </a:ext>
            </a:extLst>
          </p:cNvPr>
          <p:cNvSpPr txBox="1">
            <a:spLocks/>
          </p:cNvSpPr>
          <p:nvPr/>
        </p:nvSpPr>
        <p:spPr>
          <a:xfrm>
            <a:off x="5269230" y="1131095"/>
            <a:ext cx="3074670" cy="527611"/>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b="1" dirty="0">
                <a:solidFill>
                  <a:srgbClr val="FF0000"/>
                </a:solidFill>
              </a:rPr>
              <a:t>Disadvantages</a:t>
            </a:r>
            <a:endParaRPr lang="en-IN" sz="3300" b="1" dirty="0">
              <a:solidFill>
                <a:srgbClr val="FF0000"/>
              </a:solidFill>
            </a:endParaRPr>
          </a:p>
        </p:txBody>
      </p:sp>
      <p:sp>
        <p:nvSpPr>
          <p:cNvPr id="6" name="TextBox 5">
            <a:extLst>
              <a:ext uri="{FF2B5EF4-FFF2-40B4-BE49-F238E27FC236}">
                <a16:creationId xmlns:a16="http://schemas.microsoft.com/office/drawing/2014/main" xmlns="" id="{6F244014-44CB-4117-5CBB-1A7A66BFA3E0}"/>
              </a:ext>
            </a:extLst>
          </p:cNvPr>
          <p:cNvSpPr txBox="1"/>
          <p:nvPr/>
        </p:nvSpPr>
        <p:spPr>
          <a:xfrm>
            <a:off x="4766549" y="2015614"/>
            <a:ext cx="4080032" cy="2199064"/>
          </a:xfrm>
          <a:prstGeom prst="rect">
            <a:avLst/>
          </a:prstGeom>
        </p:spPr>
        <p:txBody>
          <a:bodyPr vert="horz" lIns="68580" tIns="34290" rIns="68580" bIns="34290" rtlCol="0">
            <a:normAutofit fontScale="92500" lnSpcReduction="10000"/>
          </a:bodyPr>
          <a:lstStyle>
            <a:lvl1pPr marL="228600" indent="-228600">
              <a:lnSpc>
                <a:spcPct val="90000"/>
              </a:lnSpc>
              <a:spcBef>
                <a:spcPts val="1000"/>
              </a:spcBef>
              <a:buFont typeface="Arial" panose="020B0604020202020204" pitchFamily="34" charset="0"/>
              <a:buChar char="•"/>
              <a:defRPr sz="2800"/>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indent="-243000">
              <a:lnSpc>
                <a:spcPct val="150000"/>
              </a:lnSpc>
              <a:spcBef>
                <a:spcPts val="0"/>
              </a:spcBef>
              <a:buFont typeface="Calibri" panose="020F0502020204030204" pitchFamily="34" charset="0"/>
              <a:buChar char="X"/>
            </a:pPr>
            <a:r>
              <a:rPr lang="en-US" sz="2100" dirty="0"/>
              <a:t>Based on specific scientific theory</a:t>
            </a:r>
          </a:p>
          <a:p>
            <a:pPr indent="-243000">
              <a:lnSpc>
                <a:spcPct val="150000"/>
              </a:lnSpc>
              <a:spcBef>
                <a:spcPts val="0"/>
              </a:spcBef>
              <a:buFont typeface="Calibri" panose="020F0502020204030204" pitchFamily="34" charset="0"/>
              <a:buChar char="X"/>
            </a:pPr>
            <a:r>
              <a:rPr lang="en-US" sz="2100" dirty="0"/>
              <a:t>Rigorous technique</a:t>
            </a:r>
          </a:p>
          <a:p>
            <a:pPr indent="-243000">
              <a:lnSpc>
                <a:spcPct val="150000"/>
              </a:lnSpc>
              <a:spcBef>
                <a:spcPts val="0"/>
              </a:spcBef>
              <a:buFont typeface="Calibri" panose="020F0502020204030204" pitchFamily="34" charset="0"/>
              <a:buChar char="X"/>
            </a:pPr>
            <a:r>
              <a:rPr lang="en-US" sz="2100" dirty="0"/>
              <a:t>Need expert knowledge</a:t>
            </a:r>
          </a:p>
          <a:p>
            <a:pPr indent="-243000">
              <a:lnSpc>
                <a:spcPct val="150000"/>
              </a:lnSpc>
              <a:spcBef>
                <a:spcPts val="0"/>
              </a:spcBef>
              <a:buFont typeface="Calibri" panose="020F0502020204030204" pitchFamily="34" charset="0"/>
              <a:buChar char="X"/>
            </a:pPr>
            <a:r>
              <a:rPr lang="en-US" sz="2100" dirty="0"/>
              <a:t>Time consuming </a:t>
            </a:r>
          </a:p>
          <a:p>
            <a:pPr indent="-243000">
              <a:lnSpc>
                <a:spcPct val="150000"/>
              </a:lnSpc>
              <a:spcBef>
                <a:spcPts val="0"/>
              </a:spcBef>
              <a:buFont typeface="Calibri" panose="020F0502020204030204" pitchFamily="34" charset="0"/>
              <a:buChar char="X"/>
            </a:pPr>
            <a:r>
              <a:rPr lang="en-US" sz="2100" dirty="0"/>
              <a:t>Expensive</a:t>
            </a:r>
            <a:endParaRPr lang="en-IN" sz="2100" dirty="0"/>
          </a:p>
        </p:txBody>
      </p:sp>
    </p:spTree>
    <p:extLst>
      <p:ext uri="{BB962C8B-B14F-4D97-AF65-F5344CB8AC3E}">
        <p14:creationId xmlns:p14="http://schemas.microsoft.com/office/powerpoint/2010/main" val="180191131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6">
                                            <p:txEl>
                                              <p:pRg st="0" end="0"/>
                                            </p:txEl>
                                          </p:spTgt>
                                        </p:tgtEl>
                                        <p:attrNameLst>
                                          <p:attrName>style.visibility</p:attrName>
                                        </p:attrNameLst>
                                      </p:cBhvr>
                                      <p:to>
                                        <p:strVal val="visible"/>
                                      </p:to>
                                    </p:set>
                                    <p:animEffect transition="in" filter="fade">
                                      <p:cBhvr>
                                        <p:cTn id="56" dur="1000"/>
                                        <p:tgtEl>
                                          <p:spTgt spid="6">
                                            <p:txEl>
                                              <p:pRg st="0" end="0"/>
                                            </p:txEl>
                                          </p:spTgt>
                                        </p:tgtEl>
                                      </p:cBhvr>
                                    </p:animEffect>
                                    <p:anim calcmode="lin" valueType="num">
                                      <p:cBhvr>
                                        <p:cTn id="57"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58"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6">
                                            <p:txEl>
                                              <p:pRg st="1" end="1"/>
                                            </p:txEl>
                                          </p:spTgt>
                                        </p:tgtEl>
                                        <p:attrNameLst>
                                          <p:attrName>style.visibility</p:attrName>
                                        </p:attrNameLst>
                                      </p:cBhvr>
                                      <p:to>
                                        <p:strVal val="visible"/>
                                      </p:to>
                                    </p:set>
                                    <p:animEffect transition="in" filter="fade">
                                      <p:cBhvr>
                                        <p:cTn id="63" dur="1000"/>
                                        <p:tgtEl>
                                          <p:spTgt spid="6">
                                            <p:txEl>
                                              <p:pRg st="1" end="1"/>
                                            </p:txEl>
                                          </p:spTgt>
                                        </p:tgtEl>
                                      </p:cBhvr>
                                    </p:animEffect>
                                    <p:anim calcmode="lin" valueType="num">
                                      <p:cBhvr>
                                        <p:cTn id="64"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65"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6">
                                            <p:txEl>
                                              <p:pRg st="2" end="2"/>
                                            </p:txEl>
                                          </p:spTgt>
                                        </p:tgtEl>
                                        <p:attrNameLst>
                                          <p:attrName>style.visibility</p:attrName>
                                        </p:attrNameLst>
                                      </p:cBhvr>
                                      <p:to>
                                        <p:strVal val="visible"/>
                                      </p:to>
                                    </p:set>
                                    <p:animEffect transition="in" filter="fade">
                                      <p:cBhvr>
                                        <p:cTn id="70" dur="1000"/>
                                        <p:tgtEl>
                                          <p:spTgt spid="6">
                                            <p:txEl>
                                              <p:pRg st="2" end="2"/>
                                            </p:txEl>
                                          </p:spTgt>
                                        </p:tgtEl>
                                      </p:cBhvr>
                                    </p:animEffect>
                                    <p:anim calcmode="lin" valueType="num">
                                      <p:cBhvr>
                                        <p:cTn id="71"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72"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6">
                                            <p:txEl>
                                              <p:pRg st="3" end="3"/>
                                            </p:txEl>
                                          </p:spTgt>
                                        </p:tgtEl>
                                        <p:attrNameLst>
                                          <p:attrName>style.visibility</p:attrName>
                                        </p:attrNameLst>
                                      </p:cBhvr>
                                      <p:to>
                                        <p:strVal val="visible"/>
                                      </p:to>
                                    </p:set>
                                    <p:animEffect transition="in" filter="fade">
                                      <p:cBhvr>
                                        <p:cTn id="77" dur="1000"/>
                                        <p:tgtEl>
                                          <p:spTgt spid="6">
                                            <p:txEl>
                                              <p:pRg st="3" end="3"/>
                                            </p:txEl>
                                          </p:spTgt>
                                        </p:tgtEl>
                                      </p:cBhvr>
                                    </p:animEffect>
                                    <p:anim calcmode="lin" valueType="num">
                                      <p:cBhvr>
                                        <p:cTn id="7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79"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6">
                                            <p:txEl>
                                              <p:pRg st="4" end="4"/>
                                            </p:txEl>
                                          </p:spTgt>
                                        </p:tgtEl>
                                        <p:attrNameLst>
                                          <p:attrName>style.visibility</p:attrName>
                                        </p:attrNameLst>
                                      </p:cBhvr>
                                      <p:to>
                                        <p:strVal val="visible"/>
                                      </p:to>
                                    </p:set>
                                    <p:animEffect transition="in" filter="fade">
                                      <p:cBhvr>
                                        <p:cTn id="84" dur="1000"/>
                                        <p:tgtEl>
                                          <p:spTgt spid="6">
                                            <p:txEl>
                                              <p:pRg st="4" end="4"/>
                                            </p:txEl>
                                          </p:spTgt>
                                        </p:tgtEl>
                                      </p:cBhvr>
                                    </p:animEffect>
                                    <p:anim calcmode="lin" valueType="num">
                                      <p:cBhvr>
                                        <p:cTn id="85"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86"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3A766D-F226-9D48-4AA4-BE87247ED545}"/>
              </a:ext>
            </a:extLst>
          </p:cNvPr>
          <p:cNvSpPr>
            <a:spLocks noGrp="1"/>
          </p:cNvSpPr>
          <p:nvPr>
            <p:ph type="title"/>
          </p:nvPr>
        </p:nvSpPr>
        <p:spPr>
          <a:xfrm>
            <a:off x="1308272" y="271084"/>
            <a:ext cx="6683765" cy="506058"/>
          </a:xfrm>
        </p:spPr>
        <p:txBody>
          <a:bodyPr/>
          <a:lstStyle/>
          <a:p>
            <a:r>
              <a:rPr lang="en-US" sz="1350" b="1" dirty="0">
                <a:solidFill>
                  <a:srgbClr val="221F1F"/>
                </a:solidFill>
                <a:latin typeface="Times" panose="02020603050405020304" pitchFamily="18" charset="0"/>
                <a:cs typeface="Times" panose="02020603050405020304" pitchFamily="18" charset="0"/>
              </a:rPr>
              <a:t>WHEN TO APPLY VALUE ANALYSIS</a:t>
            </a:r>
            <a:endParaRPr lang="en-IN" dirty="0">
              <a:latin typeface="Times" panose="02020603050405020304" pitchFamily="18" charset="0"/>
              <a:cs typeface="Times" panose="02020603050405020304" pitchFamily="18" charset="0"/>
            </a:endParaRPr>
          </a:p>
        </p:txBody>
      </p:sp>
      <p:sp>
        <p:nvSpPr>
          <p:cNvPr id="4" name="Rectangle 1">
            <a:extLst>
              <a:ext uri="{FF2B5EF4-FFF2-40B4-BE49-F238E27FC236}">
                <a16:creationId xmlns:a16="http://schemas.microsoft.com/office/drawing/2014/main" xmlns="" id="{1B390544-4396-51A8-51F3-6D9A53064F96}"/>
              </a:ext>
            </a:extLst>
          </p:cNvPr>
          <p:cNvSpPr>
            <a:spLocks noGrp="1" noChangeArrowheads="1"/>
          </p:cNvSpPr>
          <p:nvPr>
            <p:ph idx="1"/>
          </p:nvPr>
        </p:nvSpPr>
        <p:spPr bwMode="auto">
          <a:xfrm>
            <a:off x="490581" y="1997660"/>
            <a:ext cx="8024770" cy="3070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rtlCol="0"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indent="0" algn="just">
              <a:lnSpc>
                <a:spcPct val="100000"/>
              </a:lnSpc>
              <a:buClrTx/>
              <a:buNone/>
            </a:pPr>
            <a:r>
              <a:rPr lang="en-US" altLang="en-US" cap="none" dirty="0">
                <a:solidFill>
                  <a:srgbClr val="221F1F"/>
                </a:solidFill>
                <a:latin typeface="Times New Roman" panose="02020603050405020304" pitchFamily="18" charset="0"/>
                <a:cs typeface="Times New Roman" panose="02020603050405020304" pitchFamily="18" charset="0"/>
              </a:rPr>
              <a:t>1.  Company’s products show decline in sales.</a:t>
            </a:r>
            <a:endParaRPr lang="en-US" altLang="en-US" cap="none" dirty="0">
              <a:latin typeface="Times New Roman" panose="02020603050405020304" pitchFamily="18" charset="0"/>
              <a:cs typeface="Times New Roman" panose="02020603050405020304" pitchFamily="18" charset="0"/>
            </a:endParaRPr>
          </a:p>
          <a:p>
            <a:pPr marL="0" indent="0" algn="just">
              <a:lnSpc>
                <a:spcPct val="100000"/>
              </a:lnSpc>
              <a:buClrTx/>
              <a:buNone/>
            </a:pPr>
            <a:r>
              <a:rPr lang="en-US" altLang="en-US" cap="none" dirty="0">
                <a:solidFill>
                  <a:srgbClr val="221F1F"/>
                </a:solidFill>
                <a:latin typeface="Times New Roman" panose="02020603050405020304" pitchFamily="18" charset="0"/>
                <a:cs typeface="Times New Roman" panose="02020603050405020304" pitchFamily="18" charset="0"/>
              </a:rPr>
              <a:t> </a:t>
            </a:r>
            <a:endParaRPr lang="en-US" altLang="en-US" cap="none" dirty="0">
              <a:latin typeface="Times New Roman" panose="02020603050405020304" pitchFamily="18" charset="0"/>
              <a:cs typeface="Times New Roman" panose="02020603050405020304" pitchFamily="18" charset="0"/>
            </a:endParaRPr>
          </a:p>
          <a:p>
            <a:pPr marL="0" indent="0" algn="just">
              <a:lnSpc>
                <a:spcPct val="100000"/>
              </a:lnSpc>
              <a:buClrTx/>
              <a:buNone/>
            </a:pPr>
            <a:r>
              <a:rPr lang="en-US" altLang="en-US" cap="none" dirty="0">
                <a:solidFill>
                  <a:srgbClr val="221F1F"/>
                </a:solidFill>
                <a:latin typeface="Times New Roman" panose="02020603050405020304" pitchFamily="18" charset="0"/>
                <a:cs typeface="Times New Roman" panose="02020603050405020304" pitchFamily="18" charset="0"/>
              </a:rPr>
              <a:t>2.  Company’s prices are higher than those of its competitors.</a:t>
            </a:r>
            <a:endParaRPr lang="en-US" altLang="en-US" cap="none" dirty="0">
              <a:latin typeface="Times New Roman" panose="02020603050405020304" pitchFamily="18" charset="0"/>
              <a:cs typeface="Times New Roman" panose="02020603050405020304" pitchFamily="18" charset="0"/>
            </a:endParaRPr>
          </a:p>
          <a:p>
            <a:pPr marL="0" indent="0" algn="just">
              <a:lnSpc>
                <a:spcPct val="100000"/>
              </a:lnSpc>
              <a:buClrTx/>
              <a:buNone/>
            </a:pPr>
            <a:r>
              <a:rPr lang="en-US" altLang="en-US" cap="none" dirty="0">
                <a:solidFill>
                  <a:srgbClr val="221F1F"/>
                </a:solidFill>
                <a:latin typeface="Times New Roman" panose="02020603050405020304" pitchFamily="18" charset="0"/>
                <a:cs typeface="Times New Roman" panose="02020603050405020304" pitchFamily="18" charset="0"/>
              </a:rPr>
              <a:t> </a:t>
            </a:r>
            <a:endParaRPr lang="en-US" altLang="en-US" cap="none" dirty="0">
              <a:latin typeface="Times New Roman" panose="02020603050405020304" pitchFamily="18" charset="0"/>
              <a:cs typeface="Times New Roman" panose="02020603050405020304" pitchFamily="18" charset="0"/>
            </a:endParaRPr>
          </a:p>
          <a:p>
            <a:pPr marL="0" indent="0" algn="just">
              <a:lnSpc>
                <a:spcPct val="100000"/>
              </a:lnSpc>
              <a:buClrTx/>
              <a:buNone/>
            </a:pPr>
            <a:r>
              <a:rPr lang="en-US" altLang="en-US" cap="none" dirty="0">
                <a:solidFill>
                  <a:srgbClr val="221F1F"/>
                </a:solidFill>
                <a:latin typeface="Times New Roman" panose="02020603050405020304" pitchFamily="18" charset="0"/>
                <a:cs typeface="Times New Roman" panose="02020603050405020304" pitchFamily="18" charset="0"/>
              </a:rPr>
              <a:t>3.  Raw materials cost has grown disproportionate to the volume of production.</a:t>
            </a:r>
            <a:endParaRPr lang="en-US" altLang="en-US" cap="none" dirty="0">
              <a:latin typeface="Times New Roman" panose="02020603050405020304" pitchFamily="18" charset="0"/>
              <a:cs typeface="Times New Roman" panose="02020603050405020304" pitchFamily="18" charset="0"/>
            </a:endParaRPr>
          </a:p>
          <a:p>
            <a:pPr marL="0" indent="0" algn="just">
              <a:lnSpc>
                <a:spcPct val="100000"/>
              </a:lnSpc>
              <a:buClrTx/>
              <a:buNone/>
            </a:pPr>
            <a:r>
              <a:rPr lang="en-US" altLang="en-US" cap="none" dirty="0">
                <a:solidFill>
                  <a:srgbClr val="221F1F"/>
                </a:solidFill>
                <a:latin typeface="Times New Roman" panose="02020603050405020304" pitchFamily="18" charset="0"/>
                <a:cs typeface="Times New Roman" panose="02020603050405020304" pitchFamily="18" charset="0"/>
              </a:rPr>
              <a:t> </a:t>
            </a:r>
            <a:endParaRPr lang="en-US" altLang="en-US" cap="none" dirty="0">
              <a:latin typeface="Times New Roman" panose="02020603050405020304" pitchFamily="18" charset="0"/>
              <a:cs typeface="Times New Roman" panose="02020603050405020304" pitchFamily="18" charset="0"/>
            </a:endParaRPr>
          </a:p>
          <a:p>
            <a:pPr marL="0" indent="0" algn="just">
              <a:lnSpc>
                <a:spcPct val="100000"/>
              </a:lnSpc>
              <a:buClrTx/>
              <a:buNone/>
            </a:pPr>
            <a:r>
              <a:rPr lang="en-US" altLang="en-US" cap="none" dirty="0">
                <a:solidFill>
                  <a:srgbClr val="221F1F"/>
                </a:solidFill>
                <a:latin typeface="Times New Roman" panose="02020603050405020304" pitchFamily="18" charset="0"/>
                <a:cs typeface="Times New Roman" panose="02020603050405020304" pitchFamily="18" charset="0"/>
              </a:rPr>
              <a:t>4.  New designs are being introduced.</a:t>
            </a:r>
            <a:endParaRPr lang="en-US" altLang="en-US" cap="none" dirty="0">
              <a:latin typeface="Times New Roman" panose="02020603050405020304" pitchFamily="18" charset="0"/>
              <a:cs typeface="Times New Roman" panose="02020603050405020304" pitchFamily="18" charset="0"/>
            </a:endParaRPr>
          </a:p>
          <a:p>
            <a:pPr marL="0" indent="0" algn="just">
              <a:lnSpc>
                <a:spcPct val="100000"/>
              </a:lnSpc>
              <a:buClrTx/>
              <a:buNone/>
            </a:pPr>
            <a:r>
              <a:rPr lang="en-US" altLang="en-US" cap="none" dirty="0">
                <a:solidFill>
                  <a:srgbClr val="221F1F"/>
                </a:solidFill>
                <a:latin typeface="Times New Roman" panose="02020603050405020304" pitchFamily="18" charset="0"/>
                <a:cs typeface="Times New Roman" panose="02020603050405020304" pitchFamily="18" charset="0"/>
              </a:rPr>
              <a:t> </a:t>
            </a:r>
            <a:endParaRPr lang="en-US" altLang="en-US" cap="none" dirty="0">
              <a:latin typeface="Times New Roman" panose="02020603050405020304" pitchFamily="18" charset="0"/>
              <a:cs typeface="Times New Roman" panose="02020603050405020304" pitchFamily="18" charset="0"/>
            </a:endParaRPr>
          </a:p>
          <a:p>
            <a:pPr marL="0" indent="0" algn="just">
              <a:lnSpc>
                <a:spcPct val="100000"/>
              </a:lnSpc>
              <a:buClrTx/>
              <a:buNone/>
            </a:pPr>
            <a:r>
              <a:rPr lang="en-US" altLang="en-US" cap="none" dirty="0">
                <a:solidFill>
                  <a:srgbClr val="221F1F"/>
                </a:solidFill>
                <a:latin typeface="Times New Roman" panose="02020603050405020304" pitchFamily="18" charset="0"/>
                <a:cs typeface="Times New Roman" panose="02020603050405020304" pitchFamily="18" charset="0"/>
              </a:rPr>
              <a:t>5.  The  cost  of  manufacture  is  rising disproportionate  to  the volume  of production.</a:t>
            </a:r>
            <a:endParaRPr lang="en-US" altLang="en-US" cap="none" dirty="0">
              <a:latin typeface="Times New Roman" panose="02020603050405020304" pitchFamily="18" charset="0"/>
              <a:cs typeface="Times New Roman" panose="02020603050405020304" pitchFamily="18" charset="0"/>
            </a:endParaRPr>
          </a:p>
          <a:p>
            <a:pPr marL="0" indent="0" algn="just">
              <a:lnSpc>
                <a:spcPct val="100000"/>
              </a:lnSpc>
              <a:buClrTx/>
              <a:buNone/>
            </a:pPr>
            <a:r>
              <a:rPr lang="en-US" altLang="en-US" cap="none" dirty="0">
                <a:solidFill>
                  <a:srgbClr val="333333"/>
                </a:solidFill>
                <a:latin typeface="Times New Roman" panose="02020603050405020304" pitchFamily="18" charset="0"/>
                <a:cs typeface="Times New Roman" panose="02020603050405020304" pitchFamily="18" charset="0"/>
              </a:rPr>
              <a:t> </a:t>
            </a:r>
            <a:endParaRPr lang="en-US" altLang="en-US" cap="none" dirty="0">
              <a:latin typeface="Times New Roman" panose="02020603050405020304" pitchFamily="18" charset="0"/>
              <a:cs typeface="Times New Roman" panose="02020603050405020304" pitchFamily="18" charset="0"/>
            </a:endParaRPr>
          </a:p>
          <a:p>
            <a:pPr marL="0" indent="0" algn="just">
              <a:lnSpc>
                <a:spcPct val="100000"/>
              </a:lnSpc>
              <a:buClrTx/>
              <a:buNone/>
            </a:pPr>
            <a:r>
              <a:rPr lang="en-US" altLang="en-US" cap="none" dirty="0">
                <a:solidFill>
                  <a:srgbClr val="221F1F"/>
                </a:solidFill>
                <a:latin typeface="Times New Roman" panose="02020603050405020304" pitchFamily="18" charset="0"/>
                <a:cs typeface="Times New Roman" panose="02020603050405020304" pitchFamily="18" charset="0"/>
              </a:rPr>
              <a:t>6.  Rate of return on investment has a falling trend.</a:t>
            </a:r>
            <a:endParaRPr lang="en-US" altLang="en-US" cap="none" dirty="0">
              <a:latin typeface="Times New Roman" panose="02020603050405020304" pitchFamily="18" charset="0"/>
              <a:cs typeface="Times New Roman" panose="02020603050405020304" pitchFamily="18" charset="0"/>
            </a:endParaRPr>
          </a:p>
          <a:p>
            <a:pPr marL="0" indent="0" algn="just">
              <a:lnSpc>
                <a:spcPct val="100000"/>
              </a:lnSpc>
              <a:buClrTx/>
              <a:buNone/>
            </a:pPr>
            <a:r>
              <a:rPr lang="en-US" altLang="en-US" cap="none" dirty="0">
                <a:solidFill>
                  <a:srgbClr val="221F1F"/>
                </a:solidFill>
                <a:latin typeface="Times New Roman" panose="02020603050405020304" pitchFamily="18" charset="0"/>
                <a:cs typeface="Times New Roman" panose="02020603050405020304" pitchFamily="18" charset="0"/>
              </a:rPr>
              <a:t> </a:t>
            </a:r>
            <a:endParaRPr lang="en-US" altLang="en-US" cap="none" dirty="0">
              <a:latin typeface="Times New Roman" panose="02020603050405020304" pitchFamily="18" charset="0"/>
              <a:cs typeface="Times New Roman" panose="02020603050405020304" pitchFamily="18" charset="0"/>
            </a:endParaRPr>
          </a:p>
          <a:p>
            <a:pPr marL="0" indent="0" algn="just">
              <a:lnSpc>
                <a:spcPct val="100000"/>
              </a:lnSpc>
              <a:buClrTx/>
              <a:buNone/>
            </a:pPr>
            <a:r>
              <a:rPr lang="en-US" altLang="en-US" cap="none" dirty="0">
                <a:solidFill>
                  <a:srgbClr val="221F1F"/>
                </a:solidFill>
                <a:latin typeface="Times New Roman" panose="02020603050405020304" pitchFamily="18" charset="0"/>
                <a:cs typeface="Times New Roman" panose="02020603050405020304" pitchFamily="18" charset="0"/>
              </a:rPr>
              <a:t>7.  Inability of the firm to meet its delivery commitments.</a:t>
            </a:r>
            <a:endParaRPr lang="en-US" altLang="en-US"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35980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AF86AE-768E-E728-9173-D5D045BE91D9}"/>
              </a:ext>
            </a:extLst>
          </p:cNvPr>
          <p:cNvSpPr>
            <a:spLocks noGrp="1"/>
          </p:cNvSpPr>
          <p:nvPr>
            <p:ph type="title"/>
          </p:nvPr>
        </p:nvSpPr>
        <p:spPr>
          <a:xfrm>
            <a:off x="1165985" y="940869"/>
            <a:ext cx="6683765" cy="571008"/>
          </a:xfrm>
        </p:spPr>
        <p:txBody>
          <a:bodyPr>
            <a:normAutofit fontScale="90000"/>
          </a:bodyPr>
          <a:lstStyle/>
          <a:p>
            <a:r>
              <a:rPr lang="en-US" b="1" dirty="0">
                <a:solidFill>
                  <a:srgbClr val="FF0000"/>
                </a:solidFill>
              </a:rPr>
              <a:t>Recognition of Problem</a:t>
            </a:r>
            <a:endParaRPr lang="en-IN" b="1" dirty="0">
              <a:solidFill>
                <a:srgbClr val="FF0000"/>
              </a:solidFill>
            </a:endParaRPr>
          </a:p>
        </p:txBody>
      </p:sp>
      <p:sp>
        <p:nvSpPr>
          <p:cNvPr id="3" name="Content Placeholder 2">
            <a:extLst>
              <a:ext uri="{FF2B5EF4-FFF2-40B4-BE49-F238E27FC236}">
                <a16:creationId xmlns:a16="http://schemas.microsoft.com/office/drawing/2014/main" xmlns="" id="{9A28CF78-80BD-B549-65F1-7E365F3D45C8}"/>
              </a:ext>
            </a:extLst>
          </p:cNvPr>
          <p:cNvSpPr>
            <a:spLocks noGrp="1"/>
          </p:cNvSpPr>
          <p:nvPr>
            <p:ph idx="1"/>
          </p:nvPr>
        </p:nvSpPr>
        <p:spPr>
          <a:xfrm>
            <a:off x="324932" y="1596756"/>
            <a:ext cx="8241182" cy="4029921"/>
          </a:xfrm>
        </p:spPr>
        <p:txBody>
          <a:bodyPr>
            <a:noAutofit/>
          </a:bodyPr>
          <a:lstStyle/>
          <a:p>
            <a:pPr marL="0" indent="0">
              <a:buNone/>
            </a:pPr>
            <a:r>
              <a:rPr lang="en-IN" sz="1800" cap="none" dirty="0">
                <a:latin typeface="Times New Roman" panose="02020603050405020304" pitchFamily="18" charset="0"/>
                <a:ea typeface="Calibri" panose="020F0502020204030204" pitchFamily="34" charset="0"/>
                <a:cs typeface="Times New Roman" panose="02020603050405020304" pitchFamily="18" charset="0"/>
              </a:rPr>
              <a:t>The problem recognition might be due to:</a:t>
            </a:r>
          </a:p>
          <a:p>
            <a:pPr marL="0" indent="0">
              <a:lnSpc>
                <a:spcPct val="107000"/>
              </a:lnSpc>
              <a:spcAft>
                <a:spcPts val="600"/>
              </a:spcAft>
              <a:buNone/>
            </a:pPr>
            <a:r>
              <a:rPr lang="en-IN" sz="1800" cap="none" dirty="0">
                <a:latin typeface="Times New Roman" panose="02020603050405020304" pitchFamily="18" charset="0"/>
                <a:ea typeface="Calibri" panose="020F0502020204030204" pitchFamily="34" charset="0"/>
                <a:cs typeface="Times New Roman" panose="02020603050405020304" pitchFamily="18" charset="0"/>
              </a:rPr>
              <a:t>1. A product being out of stock like oil, floor, raw materials can lead to a problem</a:t>
            </a:r>
          </a:p>
          <a:p>
            <a:pPr marL="0" indent="0">
              <a:lnSpc>
                <a:spcPct val="107000"/>
              </a:lnSpc>
              <a:spcAft>
                <a:spcPts val="600"/>
              </a:spcAft>
              <a:buNone/>
            </a:pPr>
            <a:r>
              <a:rPr lang="en-IN" sz="1800" cap="none" dirty="0">
                <a:latin typeface="Times New Roman" panose="02020603050405020304" pitchFamily="18" charset="0"/>
                <a:ea typeface="Calibri" panose="020F0502020204030204" pitchFamily="34" charset="0"/>
                <a:cs typeface="Times New Roman" panose="02020603050405020304" pitchFamily="18" charset="0"/>
              </a:rPr>
              <a:t>2. Dissatisfaction with the current product or state</a:t>
            </a:r>
          </a:p>
          <a:p>
            <a:pPr marL="0" indent="0">
              <a:lnSpc>
                <a:spcPct val="107000"/>
              </a:lnSpc>
              <a:spcAft>
                <a:spcPts val="600"/>
              </a:spcAft>
              <a:buNone/>
            </a:pPr>
            <a:r>
              <a:rPr lang="en-IN" sz="1800" cap="none" dirty="0">
                <a:latin typeface="Times New Roman" panose="02020603050405020304" pitchFamily="18" charset="0"/>
                <a:ea typeface="Calibri" panose="020F0502020204030204" pitchFamily="34" charset="0"/>
                <a:cs typeface="Times New Roman" panose="02020603050405020304" pitchFamily="18" charset="0"/>
              </a:rPr>
              <a:t>3. New needs/wants based on the lifestyle and hierarchy in life</a:t>
            </a:r>
          </a:p>
          <a:p>
            <a:pPr marL="0" indent="0">
              <a:lnSpc>
                <a:spcPct val="107000"/>
              </a:lnSpc>
              <a:spcAft>
                <a:spcPts val="600"/>
              </a:spcAft>
              <a:buNone/>
            </a:pPr>
            <a:r>
              <a:rPr lang="en-IN" sz="1800" cap="none" dirty="0">
                <a:latin typeface="Times New Roman" panose="02020603050405020304" pitchFamily="18" charset="0"/>
                <a:ea typeface="Calibri" panose="020F0502020204030204" pitchFamily="34" charset="0"/>
                <a:cs typeface="Times New Roman" panose="02020603050405020304" pitchFamily="18" charset="0"/>
              </a:rPr>
              <a:t>4. Related products/purchases ex: After buying an expensive phone, people look to buy a case immediately to protect the phone</a:t>
            </a:r>
          </a:p>
          <a:p>
            <a:pPr marL="0" indent="0">
              <a:lnSpc>
                <a:spcPct val="107000"/>
              </a:lnSpc>
              <a:spcAft>
                <a:spcPts val="600"/>
              </a:spcAft>
              <a:buNone/>
            </a:pPr>
            <a:r>
              <a:rPr lang="en-IN" sz="1800" cap="none" dirty="0">
                <a:latin typeface="Times New Roman" panose="02020603050405020304" pitchFamily="18" charset="0"/>
                <a:ea typeface="Calibri" panose="020F0502020204030204" pitchFamily="34" charset="0"/>
                <a:cs typeface="Times New Roman" panose="02020603050405020304" pitchFamily="18" charset="0"/>
              </a:rPr>
              <a:t>5. Marketer induced problem recognition which are inactive problems</a:t>
            </a:r>
          </a:p>
          <a:p>
            <a:pPr marL="0" indent="0">
              <a:lnSpc>
                <a:spcPct val="107000"/>
              </a:lnSpc>
              <a:spcAft>
                <a:spcPts val="600"/>
              </a:spcAft>
              <a:buNone/>
            </a:pPr>
            <a:r>
              <a:rPr lang="en-IN" sz="1800" cap="none" dirty="0">
                <a:latin typeface="Times New Roman" panose="02020603050405020304" pitchFamily="18" charset="0"/>
                <a:ea typeface="Calibri" panose="020F0502020204030204" pitchFamily="34" charset="0"/>
                <a:cs typeface="Times New Roman" panose="02020603050405020304" pitchFamily="18" charset="0"/>
              </a:rPr>
              <a:t>6. New products and categories ex: When an iPad was launched, people were working on phones and desktops. After the launch, a new category got created in the market called tablet pcs.</a:t>
            </a:r>
          </a:p>
          <a:p>
            <a:endParaRPr lang="en-IN" sz="18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7639629"/>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D3A68-FB9B-930D-2B41-15062084B0D2}"/>
              </a:ext>
            </a:extLst>
          </p:cNvPr>
          <p:cNvSpPr>
            <a:spLocks noGrp="1"/>
          </p:cNvSpPr>
          <p:nvPr>
            <p:ph type="title"/>
          </p:nvPr>
        </p:nvSpPr>
        <p:spPr>
          <a:xfrm>
            <a:off x="628650" y="1131095"/>
            <a:ext cx="7886700" cy="501897"/>
          </a:xfrm>
        </p:spPr>
        <p:txBody>
          <a:bodyPr>
            <a:normAutofit fontScale="90000"/>
          </a:bodyPr>
          <a:lstStyle/>
          <a:p>
            <a:r>
              <a:rPr lang="en-IN" b="1" dirty="0">
                <a:solidFill>
                  <a:srgbClr val="FF0000"/>
                </a:solidFill>
              </a:rPr>
              <a:t>VALUE ENGINEERING (VE) CONCEPTS</a:t>
            </a:r>
          </a:p>
        </p:txBody>
      </p:sp>
      <p:sp>
        <p:nvSpPr>
          <p:cNvPr id="3" name="Content Placeholder 2">
            <a:extLst>
              <a:ext uri="{FF2B5EF4-FFF2-40B4-BE49-F238E27FC236}">
                <a16:creationId xmlns:a16="http://schemas.microsoft.com/office/drawing/2014/main" xmlns="" id="{0CF29ACB-97A6-AD30-59E6-0D05ECD84BA4}"/>
              </a:ext>
            </a:extLst>
          </p:cNvPr>
          <p:cNvSpPr>
            <a:spLocks noGrp="1"/>
          </p:cNvSpPr>
          <p:nvPr>
            <p:ph idx="1"/>
          </p:nvPr>
        </p:nvSpPr>
        <p:spPr>
          <a:xfrm>
            <a:off x="491930" y="1724512"/>
            <a:ext cx="8160141" cy="4092719"/>
          </a:xfrm>
        </p:spPr>
        <p:txBody>
          <a:bodyPr>
            <a:noAutofit/>
          </a:bodyPr>
          <a:lstStyle/>
          <a:p>
            <a:pPr algn="just">
              <a:lnSpc>
                <a:spcPct val="100000"/>
              </a:lnSpc>
              <a:spcBef>
                <a:spcPts val="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Value engineering (VE) or value analysis (VA) is an important and powerful approach for improvement in the performance of the products, systems or procedures and reduction in costs without jeopardizing their function.</a:t>
            </a:r>
          </a:p>
          <a:p>
            <a:pPr algn="just">
              <a:lnSpc>
                <a:spcPct val="100000"/>
              </a:lnSpc>
              <a:spcBef>
                <a:spcPts val="0"/>
              </a:spcBef>
              <a:spcAft>
                <a:spcPts val="450"/>
              </a:spcAft>
              <a:buFont typeface="Wingdings" panose="05000000000000000000" pitchFamily="2" charset="2"/>
              <a:buChar char="Ø"/>
            </a:pPr>
            <a:r>
              <a:rPr lang="en-IN" sz="1800" cap="none" dirty="0">
                <a:latin typeface="Times New Roman" panose="02020603050405020304" pitchFamily="18" charset="0"/>
                <a:cs typeface="Times New Roman" panose="02020603050405020304" pitchFamily="18" charset="0"/>
              </a:rPr>
              <a:t>L.D. Miles defined VE as “</a:t>
            </a:r>
            <a:r>
              <a:rPr lang="en-US" sz="1800" cap="none" dirty="0">
                <a:latin typeface="Times New Roman" panose="02020603050405020304" pitchFamily="18" charset="0"/>
                <a:cs typeface="Times New Roman" panose="02020603050405020304" pitchFamily="18" charset="0"/>
              </a:rPr>
              <a:t>an organized creative approach which has for its purpose the efficient identification of unnecessary cost i.e., Cost which provides neither quality, nor use, nor life, nor appearance, nor customer features”.</a:t>
            </a:r>
          </a:p>
          <a:p>
            <a:pPr algn="just">
              <a:lnSpc>
                <a:spcPct val="100000"/>
              </a:lnSpc>
              <a:spcBef>
                <a:spcPts val="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Thus the basic objective of VE/VA is to achieve equivalent or better performance at a lower cost while maintaining all functional and quality requirements. </a:t>
            </a:r>
          </a:p>
          <a:p>
            <a:pPr algn="just">
              <a:lnSpc>
                <a:spcPct val="100000"/>
              </a:lnSpc>
              <a:spcBef>
                <a:spcPts val="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It does this largely by identifying and eliminating hidden, invisible and unnecessary costs. </a:t>
            </a:r>
          </a:p>
          <a:p>
            <a:pPr algn="just">
              <a:lnSpc>
                <a:spcPct val="100000"/>
              </a:lnSpc>
              <a:spcBef>
                <a:spcPts val="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 VE may be simply perceived as the systematic application of recognised techniques to identify the functions of a product or service and provide those functions at the lowest total cost.</a:t>
            </a:r>
            <a:endParaRPr lang="en-IN" sz="18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54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33DE2BB1-A17F-74DA-9518-CA1D1A20841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4237" y="1604449"/>
            <a:ext cx="7242463" cy="4054883"/>
          </a:xfrm>
          <a:prstGeom prst="rect">
            <a:avLst/>
          </a:prstGeom>
          <a:noFill/>
        </p:spPr>
      </p:pic>
    </p:spTree>
    <p:extLst>
      <p:ext uri="{BB962C8B-B14F-4D97-AF65-F5344CB8AC3E}">
        <p14:creationId xmlns:p14="http://schemas.microsoft.com/office/powerpoint/2010/main" val="4207124515"/>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11422C6-1E7F-B498-AFDC-D79C38AB25CD}"/>
              </a:ext>
            </a:extLst>
          </p:cNvPr>
          <p:cNvSpPr txBox="1"/>
          <p:nvPr/>
        </p:nvSpPr>
        <p:spPr>
          <a:xfrm>
            <a:off x="200138" y="2047429"/>
            <a:ext cx="8510155" cy="3014351"/>
          </a:xfrm>
          <a:prstGeom prst="rect">
            <a:avLst/>
          </a:prstGeom>
          <a:noFill/>
        </p:spPr>
        <p:txBody>
          <a:bodyPr wrap="square">
            <a:spAutoFit/>
          </a:bodyPr>
          <a:lstStyle/>
          <a:p>
            <a:pPr algn="just">
              <a:lnSpc>
                <a:spcPct val="107000"/>
              </a:lnSpc>
              <a:spcAft>
                <a:spcPts val="600"/>
              </a:spcAft>
            </a:pPr>
            <a:r>
              <a:rPr lang="en-IN" sz="1725" b="1" u="sng" dirty="0">
                <a:latin typeface="Times New Roman" panose="02020603050405020304" pitchFamily="18" charset="0"/>
                <a:ea typeface="Calibri" panose="020F0502020204030204" pitchFamily="34" charset="0"/>
                <a:cs typeface="Times New Roman" panose="02020603050405020304" pitchFamily="18" charset="0"/>
              </a:rPr>
              <a:t>Routine Problems</a:t>
            </a:r>
            <a:r>
              <a:rPr lang="en-IN" sz="1725" b="1" dirty="0">
                <a:latin typeface="Times New Roman" panose="02020603050405020304" pitchFamily="18" charset="0"/>
                <a:ea typeface="Calibri" panose="020F0502020204030204" pitchFamily="34" charset="0"/>
                <a:cs typeface="Times New Roman" panose="02020603050405020304" pitchFamily="18" charset="0"/>
              </a:rPr>
              <a:t> </a:t>
            </a:r>
            <a:r>
              <a:rPr lang="en-IN" sz="1725" dirty="0">
                <a:latin typeface="Times New Roman" panose="02020603050405020304" pitchFamily="18" charset="0"/>
                <a:ea typeface="Calibri" panose="020F0502020204030204" pitchFamily="34" charset="0"/>
                <a:cs typeface="Times New Roman" panose="02020603050405020304" pitchFamily="18" charset="0"/>
              </a:rPr>
              <a:t>– </a:t>
            </a:r>
          </a:p>
          <a:p>
            <a:pPr marL="257175" indent="-257175" algn="just">
              <a:lnSpc>
                <a:spcPct val="107000"/>
              </a:lnSpc>
              <a:spcAft>
                <a:spcPts val="600"/>
              </a:spcAft>
              <a:buFont typeface="Wingdings" panose="05000000000000000000" pitchFamily="2" charset="2"/>
              <a:buChar char="Ø"/>
            </a:pPr>
            <a:r>
              <a:rPr lang="en-IN" sz="1725" dirty="0">
                <a:latin typeface="Times New Roman" panose="02020603050405020304" pitchFamily="18" charset="0"/>
                <a:ea typeface="Calibri" panose="020F0502020204030204" pitchFamily="34" charset="0"/>
                <a:cs typeface="Times New Roman" panose="02020603050405020304" pitchFamily="18" charset="0"/>
              </a:rPr>
              <a:t>routine problems in which the disparity between the Actual state and desired state is expected to develop and require an immediate solution. </a:t>
            </a:r>
          </a:p>
          <a:p>
            <a:pPr marL="257175" indent="-257175" algn="just">
              <a:lnSpc>
                <a:spcPct val="107000"/>
              </a:lnSpc>
              <a:spcAft>
                <a:spcPts val="600"/>
              </a:spcAft>
              <a:buFont typeface="Wingdings" panose="05000000000000000000" pitchFamily="2" charset="2"/>
              <a:buChar char="Ø"/>
            </a:pPr>
            <a:r>
              <a:rPr lang="en-IN" sz="1725" dirty="0">
                <a:latin typeface="Times New Roman" panose="02020603050405020304" pitchFamily="18" charset="0"/>
                <a:ea typeface="Calibri" panose="020F0502020204030204" pitchFamily="34" charset="0"/>
                <a:cs typeface="Times New Roman" panose="02020603050405020304" pitchFamily="18" charset="0"/>
              </a:rPr>
              <a:t>An example of this type of problem is grocery purchase decisions made by customers. In addition, convenience goods are generally associated with routine problems.</a:t>
            </a:r>
          </a:p>
          <a:p>
            <a:pPr algn="just">
              <a:lnSpc>
                <a:spcPct val="107000"/>
              </a:lnSpc>
              <a:spcAft>
                <a:spcPts val="600"/>
              </a:spcAft>
            </a:pPr>
            <a:r>
              <a:rPr lang="en-IN" sz="1725" b="1" u="sng" dirty="0">
                <a:latin typeface="Times New Roman" panose="02020603050405020304" pitchFamily="18" charset="0"/>
                <a:ea typeface="Calibri" panose="020F0502020204030204" pitchFamily="34" charset="0"/>
                <a:cs typeface="Times New Roman" panose="02020603050405020304" pitchFamily="18" charset="0"/>
              </a:rPr>
              <a:t>Emergency Problems</a:t>
            </a:r>
            <a:r>
              <a:rPr lang="en-IN" sz="1725" b="1" dirty="0">
                <a:latin typeface="Times New Roman" panose="02020603050405020304" pitchFamily="18" charset="0"/>
                <a:ea typeface="Calibri" panose="020F0502020204030204" pitchFamily="34" charset="0"/>
                <a:cs typeface="Times New Roman" panose="02020603050405020304" pitchFamily="18" charset="0"/>
              </a:rPr>
              <a:t> </a:t>
            </a:r>
            <a:r>
              <a:rPr lang="en-IN" sz="1725" dirty="0">
                <a:latin typeface="Times New Roman" panose="02020603050405020304" pitchFamily="18" charset="0"/>
                <a:ea typeface="Calibri" panose="020F0502020204030204" pitchFamily="34" charset="0"/>
                <a:cs typeface="Times New Roman" panose="02020603050405020304" pitchFamily="18" charset="0"/>
              </a:rPr>
              <a:t>– </a:t>
            </a:r>
          </a:p>
          <a:p>
            <a:pPr marL="257175" indent="-257175" algn="just">
              <a:lnSpc>
                <a:spcPct val="107000"/>
              </a:lnSpc>
              <a:spcAft>
                <a:spcPts val="600"/>
              </a:spcAft>
              <a:buFont typeface="Wingdings" panose="05000000000000000000" pitchFamily="2" charset="2"/>
              <a:buChar char="Ø"/>
            </a:pPr>
            <a:r>
              <a:rPr lang="en-IN" sz="1725" dirty="0">
                <a:latin typeface="Times New Roman" panose="02020603050405020304" pitchFamily="18" charset="0"/>
                <a:ea typeface="Calibri" panose="020F0502020204030204" pitchFamily="34" charset="0"/>
                <a:cs typeface="Times New Roman" panose="02020603050405020304" pitchFamily="18" charset="0"/>
              </a:rPr>
              <a:t>emergency problems are unexpected and require an immediate solution, such as a consumer who suffered an automobile accident. </a:t>
            </a:r>
          </a:p>
          <a:p>
            <a:pPr marL="257175" indent="-257175" algn="just">
              <a:lnSpc>
                <a:spcPct val="107000"/>
              </a:lnSpc>
              <a:spcAft>
                <a:spcPts val="600"/>
              </a:spcAft>
              <a:buFont typeface="Wingdings" panose="05000000000000000000" pitchFamily="2" charset="2"/>
              <a:buChar char="Ø"/>
            </a:pPr>
            <a:r>
              <a:rPr lang="en-IN" sz="1725" dirty="0">
                <a:latin typeface="Times New Roman" panose="02020603050405020304" pitchFamily="18" charset="0"/>
                <a:ea typeface="Calibri" panose="020F0502020204030204" pitchFamily="34" charset="0"/>
                <a:cs typeface="Times New Roman" panose="02020603050405020304" pitchFamily="18" charset="0"/>
              </a:rPr>
              <a:t>Likewise, his car needs a quick and immediate solution to his transportation problem.</a:t>
            </a:r>
          </a:p>
        </p:txBody>
      </p:sp>
      <p:sp>
        <p:nvSpPr>
          <p:cNvPr id="4" name="TextBox 3">
            <a:extLst>
              <a:ext uri="{FF2B5EF4-FFF2-40B4-BE49-F238E27FC236}">
                <a16:creationId xmlns:a16="http://schemas.microsoft.com/office/drawing/2014/main" xmlns="" id="{E31292E4-4333-A886-87EE-DBB543CB645D}"/>
              </a:ext>
            </a:extLst>
          </p:cNvPr>
          <p:cNvSpPr txBox="1"/>
          <p:nvPr/>
        </p:nvSpPr>
        <p:spPr>
          <a:xfrm>
            <a:off x="417444" y="1255680"/>
            <a:ext cx="7076660" cy="437812"/>
          </a:xfrm>
          <a:prstGeom prst="rect">
            <a:avLst/>
          </a:prstGeom>
          <a:noFill/>
        </p:spPr>
        <p:txBody>
          <a:bodyPr wrap="square">
            <a:spAutoFit/>
          </a:bodyPr>
          <a:lstStyle/>
          <a:p>
            <a:pPr algn="just">
              <a:lnSpc>
                <a:spcPct val="107000"/>
              </a:lnSpc>
              <a:spcAft>
                <a:spcPts val="600"/>
              </a:spcAft>
            </a:pPr>
            <a:r>
              <a:rPr lang="en-IN" sz="225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Types of  problem recognition and action required:</a:t>
            </a:r>
          </a:p>
        </p:txBody>
      </p:sp>
    </p:spTree>
    <p:extLst>
      <p:ext uri="{BB962C8B-B14F-4D97-AF65-F5344CB8AC3E}">
        <p14:creationId xmlns:p14="http://schemas.microsoft.com/office/powerpoint/2010/main" val="268649791"/>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C1401F9-6622-F37F-F18E-F1BBBD117FCE}"/>
              </a:ext>
            </a:extLst>
          </p:cNvPr>
          <p:cNvSpPr txBox="1"/>
          <p:nvPr/>
        </p:nvSpPr>
        <p:spPr>
          <a:xfrm>
            <a:off x="298174" y="1820179"/>
            <a:ext cx="8547653" cy="3760004"/>
          </a:xfrm>
          <a:prstGeom prst="rect">
            <a:avLst/>
          </a:prstGeom>
          <a:noFill/>
        </p:spPr>
        <p:txBody>
          <a:bodyPr wrap="square">
            <a:spAutoFit/>
          </a:bodyPr>
          <a:lstStyle/>
          <a:p>
            <a:pPr algn="just">
              <a:spcBef>
                <a:spcPts val="450"/>
              </a:spcBef>
              <a:spcAft>
                <a:spcPts val="900"/>
              </a:spcAft>
            </a:pPr>
            <a:r>
              <a:rPr lang="en-IN" b="1" u="sng" dirty="0">
                <a:latin typeface="Times New Roman" panose="02020603050405020304" pitchFamily="18" charset="0"/>
                <a:ea typeface="Calibri" panose="020F0502020204030204" pitchFamily="34" charset="0"/>
                <a:cs typeface="Times New Roman" panose="02020603050405020304" pitchFamily="18" charset="0"/>
              </a:rPr>
              <a:t>Planning Problems</a:t>
            </a:r>
            <a:r>
              <a:rPr lang="en-IN" b="1" dirty="0">
                <a:latin typeface="Times New Roman" panose="02020603050405020304" pitchFamily="18" charset="0"/>
                <a:ea typeface="Calibri" panose="020F0502020204030204" pitchFamily="34" charset="0"/>
                <a:cs typeface="Times New Roman" panose="02020603050405020304" pitchFamily="18" charset="0"/>
              </a:rPr>
              <a:t> </a:t>
            </a:r>
            <a:r>
              <a:rPr lang="en-IN" dirty="0">
                <a:latin typeface="Times New Roman" panose="02020603050405020304" pitchFamily="18" charset="0"/>
                <a:ea typeface="Calibri" panose="020F0502020204030204" pitchFamily="34" charset="0"/>
                <a:cs typeface="Times New Roman" panose="02020603050405020304" pitchFamily="18" charset="0"/>
              </a:rPr>
              <a:t>– </a:t>
            </a:r>
          </a:p>
          <a:p>
            <a:pPr marL="257175" indent="-257175" algn="just">
              <a:spcBef>
                <a:spcPts val="450"/>
              </a:spcBef>
              <a:spcAft>
                <a:spcPts val="900"/>
              </a:spcAft>
              <a:buFont typeface="Wingdings" panose="05000000000000000000" pitchFamily="2" charset="2"/>
              <a:buChar char="Ø"/>
            </a:pPr>
            <a:r>
              <a:rPr lang="en-IN" dirty="0">
                <a:latin typeface="Times New Roman" panose="02020603050405020304" pitchFamily="18" charset="0"/>
                <a:ea typeface="Calibri" panose="020F0502020204030204" pitchFamily="34" charset="0"/>
                <a:cs typeface="Times New Roman" panose="02020603050405020304" pitchFamily="18" charset="0"/>
              </a:rPr>
              <a:t>when the problem is expected to occur but doesn't require an immediate solution, it is known as a planning problem. </a:t>
            </a:r>
          </a:p>
          <a:p>
            <a:pPr marL="257175" indent="-257175" algn="just">
              <a:spcBef>
                <a:spcPts val="450"/>
              </a:spcBef>
              <a:spcAft>
                <a:spcPts val="900"/>
              </a:spcAft>
              <a:buFont typeface="Wingdings" panose="05000000000000000000" pitchFamily="2" charset="2"/>
              <a:buChar char="Ø"/>
            </a:pPr>
            <a:r>
              <a:rPr lang="en-IN" dirty="0">
                <a:latin typeface="Times New Roman" panose="02020603050405020304" pitchFamily="18" charset="0"/>
                <a:ea typeface="Calibri" panose="020F0502020204030204" pitchFamily="34" charset="0"/>
                <a:cs typeface="Times New Roman" panose="02020603050405020304" pitchFamily="18" charset="0"/>
              </a:rPr>
              <a:t>For example, when a consumer expects his car to last only six months and starts engaging himself in car brands, quality, and services discussion with his friends, he starts paying more attention to car advertisement, etc.</a:t>
            </a:r>
          </a:p>
          <a:p>
            <a:pPr algn="just">
              <a:spcBef>
                <a:spcPts val="450"/>
              </a:spcBef>
              <a:spcAft>
                <a:spcPts val="900"/>
              </a:spcAft>
            </a:pPr>
            <a:r>
              <a:rPr lang="en-IN" b="1" u="sng" dirty="0">
                <a:latin typeface="Times New Roman" panose="02020603050405020304" pitchFamily="18" charset="0"/>
                <a:ea typeface="Calibri" panose="020F0502020204030204" pitchFamily="34" charset="0"/>
                <a:cs typeface="Times New Roman" panose="02020603050405020304" pitchFamily="18" charset="0"/>
              </a:rPr>
              <a:t>Evolving Problems</a:t>
            </a:r>
            <a:r>
              <a:rPr lang="en-IN" b="1" dirty="0">
                <a:latin typeface="Times New Roman" panose="02020603050405020304" pitchFamily="18" charset="0"/>
                <a:ea typeface="Calibri" panose="020F0502020204030204" pitchFamily="34" charset="0"/>
                <a:cs typeface="Times New Roman" panose="02020603050405020304" pitchFamily="18" charset="0"/>
              </a:rPr>
              <a:t> </a:t>
            </a:r>
            <a:r>
              <a:rPr lang="en-IN" dirty="0">
                <a:latin typeface="Times New Roman" panose="02020603050405020304" pitchFamily="18" charset="0"/>
                <a:ea typeface="Calibri" panose="020F0502020204030204" pitchFamily="34" charset="0"/>
                <a:cs typeface="Times New Roman" panose="02020603050405020304" pitchFamily="18" charset="0"/>
              </a:rPr>
              <a:t>– </a:t>
            </a:r>
          </a:p>
          <a:p>
            <a:pPr marL="257175" indent="-257175" algn="just">
              <a:spcBef>
                <a:spcPts val="450"/>
              </a:spcBef>
              <a:spcAft>
                <a:spcPts val="900"/>
              </a:spcAft>
              <a:buFont typeface="Wingdings" panose="05000000000000000000" pitchFamily="2" charset="2"/>
              <a:buChar char="Ø"/>
            </a:pPr>
            <a:r>
              <a:rPr lang="en-IN" dirty="0">
                <a:latin typeface="Times New Roman" panose="02020603050405020304" pitchFamily="18" charset="0"/>
                <a:ea typeface="Calibri" panose="020F0502020204030204" pitchFamily="34" charset="0"/>
                <a:cs typeface="Times New Roman" panose="02020603050405020304" pitchFamily="18" charset="0"/>
              </a:rPr>
              <a:t>evolving problems are those which are unexpected and don't require an immediate solution. </a:t>
            </a:r>
          </a:p>
          <a:p>
            <a:pPr marL="257175" indent="-257175" algn="just">
              <a:spcBef>
                <a:spcPts val="450"/>
              </a:spcBef>
              <a:spcAft>
                <a:spcPts val="900"/>
              </a:spcAft>
              <a:buFont typeface="Wingdings" panose="05000000000000000000" pitchFamily="2" charset="2"/>
              <a:buChar char="Ø"/>
            </a:pPr>
            <a:r>
              <a:rPr lang="en-IN" dirty="0">
                <a:latin typeface="Times New Roman" panose="02020603050405020304" pitchFamily="18" charset="0"/>
                <a:ea typeface="Calibri" panose="020F0502020204030204" pitchFamily="34" charset="0"/>
                <a:cs typeface="Times New Roman" panose="02020603050405020304" pitchFamily="18" charset="0"/>
              </a:rPr>
              <a:t>For example, fashion adoption takes place over a long period for some customers.</a:t>
            </a:r>
          </a:p>
        </p:txBody>
      </p:sp>
    </p:spTree>
    <p:extLst>
      <p:ext uri="{BB962C8B-B14F-4D97-AF65-F5344CB8AC3E}">
        <p14:creationId xmlns:p14="http://schemas.microsoft.com/office/powerpoint/2010/main" val="3995497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A66B5B-743C-A6AE-3C79-5F398EF07E0C}"/>
              </a:ext>
            </a:extLst>
          </p:cNvPr>
          <p:cNvSpPr>
            <a:spLocks noGrp="1"/>
          </p:cNvSpPr>
          <p:nvPr>
            <p:ph type="title"/>
          </p:nvPr>
        </p:nvSpPr>
        <p:spPr>
          <a:xfrm>
            <a:off x="628650" y="1131095"/>
            <a:ext cx="7886700" cy="463911"/>
          </a:xfrm>
        </p:spPr>
        <p:txBody>
          <a:bodyPr>
            <a:normAutofit fontScale="90000"/>
          </a:bodyPr>
          <a:lstStyle/>
          <a:p>
            <a:r>
              <a:rPr lang="en-IN" b="1" dirty="0">
                <a:solidFill>
                  <a:srgbClr val="FF0000"/>
                </a:solidFill>
              </a:rPr>
              <a:t>Role in productivity</a:t>
            </a:r>
          </a:p>
        </p:txBody>
      </p:sp>
      <p:sp>
        <p:nvSpPr>
          <p:cNvPr id="3" name="Content Placeholder 2">
            <a:extLst>
              <a:ext uri="{FF2B5EF4-FFF2-40B4-BE49-F238E27FC236}">
                <a16:creationId xmlns:a16="http://schemas.microsoft.com/office/drawing/2014/main" xmlns="" id="{1563B60C-A9A6-F0ED-AD94-F7AA483873F8}"/>
              </a:ext>
            </a:extLst>
          </p:cNvPr>
          <p:cNvSpPr>
            <a:spLocks noGrp="1"/>
          </p:cNvSpPr>
          <p:nvPr>
            <p:ph idx="1"/>
          </p:nvPr>
        </p:nvSpPr>
        <p:spPr>
          <a:xfrm>
            <a:off x="351256" y="1595006"/>
            <a:ext cx="8397889" cy="4131900"/>
          </a:xfrm>
        </p:spPr>
        <p:txBody>
          <a:bodyPr>
            <a:noAutofit/>
          </a:bodyPr>
          <a:lstStyle/>
          <a:p>
            <a:pPr algn="just">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Value engineering is the review of new or existing products during the design phase to reduce costs and increase functionality to increase the value of the product. </a:t>
            </a:r>
          </a:p>
          <a:p>
            <a:pPr algn="just">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Value engineering critically examines the contribution made to the product by each feature of a design. </a:t>
            </a:r>
          </a:p>
          <a:p>
            <a:pPr algn="just">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It then looks to deliver the same contribution at lower cost. As the same output is being achieved by uses of laser input resources, the productivity increases due to the value engineering.</a:t>
            </a:r>
          </a:p>
          <a:p>
            <a:pPr algn="just">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Value engineering can help improve productivity by reducing waste, rework, and downtime. By improving the quality of products and services, value engineering can also help reduce the need for repairs and replacements.</a:t>
            </a:r>
          </a:p>
          <a:p>
            <a:pPr algn="just">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VE emphasizes cost reduction and improved product functionality, but also considers factors such as the cost of the manufacturing process, machinery, labour, materials, shipping, maintenance, and disposal and recycling.</a:t>
            </a:r>
            <a:endParaRPr lang="en-IN" sz="18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1548924"/>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6A40AA-0215-FE6C-BFE7-A0CB1BEEF2B6}"/>
              </a:ext>
            </a:extLst>
          </p:cNvPr>
          <p:cNvSpPr>
            <a:spLocks noGrp="1"/>
          </p:cNvSpPr>
          <p:nvPr>
            <p:ph type="title"/>
          </p:nvPr>
        </p:nvSpPr>
        <p:spPr>
          <a:xfrm>
            <a:off x="1103031" y="1087001"/>
            <a:ext cx="6683765" cy="331359"/>
          </a:xfrm>
        </p:spPr>
        <p:txBody>
          <a:bodyPr>
            <a:normAutofit fontScale="90000"/>
          </a:bodyPr>
          <a:lstStyle/>
          <a:p>
            <a:r>
              <a:rPr lang="en-IN" sz="2100" b="1" dirty="0">
                <a:solidFill>
                  <a:srgbClr val="FF0000"/>
                </a:solidFill>
                <a:latin typeface="Times New Roman" panose="02020603050405020304" pitchFamily="18" charset="0"/>
                <a:ea typeface="Calibri" panose="020F0502020204030204" pitchFamily="34" charset="0"/>
                <a:cs typeface="Gautami" panose="020B0502040204020203" pitchFamily="34" charset="0"/>
              </a:rPr>
              <a:t>criteria for comparison for VE and VA</a:t>
            </a:r>
            <a:endParaRPr lang="en-IN" sz="2100" dirty="0">
              <a:solidFill>
                <a:srgbClr val="FF0000"/>
              </a:solidFill>
            </a:endParaRPr>
          </a:p>
        </p:txBody>
      </p:sp>
      <p:graphicFrame>
        <p:nvGraphicFramePr>
          <p:cNvPr id="4" name="Table 3">
            <a:extLst>
              <a:ext uri="{FF2B5EF4-FFF2-40B4-BE49-F238E27FC236}">
                <a16:creationId xmlns:a16="http://schemas.microsoft.com/office/drawing/2014/main" xmlns="" id="{C5C7C204-DB2F-C906-1760-CBB71CD76694}"/>
              </a:ext>
            </a:extLst>
          </p:cNvPr>
          <p:cNvGraphicFramePr>
            <a:graphicFrameLocks noGrp="1"/>
          </p:cNvGraphicFramePr>
          <p:nvPr>
            <p:extLst>
              <p:ext uri="{D42A27DB-BD31-4B8C-83A1-F6EECF244321}">
                <p14:modId xmlns:p14="http://schemas.microsoft.com/office/powerpoint/2010/main" val="2934788897"/>
              </p:ext>
            </p:extLst>
          </p:nvPr>
        </p:nvGraphicFramePr>
        <p:xfrm>
          <a:off x="155864" y="1418360"/>
          <a:ext cx="8832273" cy="4196733"/>
        </p:xfrm>
        <a:graphic>
          <a:graphicData uri="http://schemas.openxmlformats.org/drawingml/2006/table">
            <a:tbl>
              <a:tblPr firstRow="1" firstCol="1" bandRow="1">
                <a:tableStyleId>{00A15C55-8517-42AA-B614-E9B94910E393}</a:tableStyleId>
              </a:tblPr>
              <a:tblGrid>
                <a:gridCol w="1804217">
                  <a:extLst>
                    <a:ext uri="{9D8B030D-6E8A-4147-A177-3AD203B41FA5}">
                      <a16:colId xmlns:a16="http://schemas.microsoft.com/office/drawing/2014/main" xmlns="" val="2900260859"/>
                    </a:ext>
                  </a:extLst>
                </a:gridCol>
                <a:gridCol w="3744980">
                  <a:extLst>
                    <a:ext uri="{9D8B030D-6E8A-4147-A177-3AD203B41FA5}">
                      <a16:colId xmlns:a16="http://schemas.microsoft.com/office/drawing/2014/main" xmlns="" val="1150227555"/>
                    </a:ext>
                  </a:extLst>
                </a:gridCol>
                <a:gridCol w="3283076">
                  <a:extLst>
                    <a:ext uri="{9D8B030D-6E8A-4147-A177-3AD203B41FA5}">
                      <a16:colId xmlns:a16="http://schemas.microsoft.com/office/drawing/2014/main" xmlns="" val="2639031523"/>
                    </a:ext>
                  </a:extLst>
                </a:gridCol>
              </a:tblGrid>
              <a:tr h="586815">
                <a:tc>
                  <a:txBody>
                    <a:bodyPr/>
                    <a:lstStyle/>
                    <a:p>
                      <a:pPr algn="ctr">
                        <a:lnSpc>
                          <a:spcPct val="100000"/>
                        </a:lnSpc>
                        <a:spcAft>
                          <a:spcPts val="0"/>
                        </a:spcAft>
                      </a:pPr>
                      <a:r>
                        <a:rPr lang="en-IN" sz="1700" cap="all" dirty="0">
                          <a:effectLst/>
                        </a:rPr>
                        <a:t>BASIS FOR COMPARISON</a:t>
                      </a: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nchor="ctr"/>
                </a:tc>
                <a:tc>
                  <a:txBody>
                    <a:bodyPr/>
                    <a:lstStyle/>
                    <a:p>
                      <a:pPr algn="ctr">
                        <a:lnSpc>
                          <a:spcPct val="100000"/>
                        </a:lnSpc>
                        <a:spcAft>
                          <a:spcPts val="0"/>
                        </a:spcAft>
                      </a:pPr>
                      <a:r>
                        <a:rPr lang="en-IN" sz="1700" cap="all" dirty="0">
                          <a:effectLst/>
                        </a:rPr>
                        <a:t>VALUE ANALYSIS</a:t>
                      </a: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nchor="ctr"/>
                </a:tc>
                <a:tc>
                  <a:txBody>
                    <a:bodyPr/>
                    <a:lstStyle/>
                    <a:p>
                      <a:pPr algn="ctr">
                        <a:lnSpc>
                          <a:spcPct val="100000"/>
                        </a:lnSpc>
                        <a:spcAft>
                          <a:spcPts val="0"/>
                        </a:spcAft>
                      </a:pPr>
                      <a:r>
                        <a:rPr lang="en-IN" sz="1700" cap="all">
                          <a:effectLst/>
                        </a:rPr>
                        <a:t>VALUE ENGINEERING</a:t>
                      </a:r>
                      <a:endParaRPr lang="en-IN" sz="170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nchor="ctr"/>
                </a:tc>
                <a:extLst>
                  <a:ext uri="{0D108BD9-81ED-4DB2-BD59-A6C34878D82A}">
                    <a16:rowId xmlns:a16="http://schemas.microsoft.com/office/drawing/2014/main" xmlns="" val="700182811"/>
                  </a:ext>
                </a:extLst>
              </a:tr>
              <a:tr h="756775">
                <a:tc>
                  <a:txBody>
                    <a:bodyPr/>
                    <a:lstStyle/>
                    <a:p>
                      <a:pPr>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extLst>
                  <a:ext uri="{0D108BD9-81ED-4DB2-BD59-A6C34878D82A}">
                    <a16:rowId xmlns:a16="http://schemas.microsoft.com/office/drawing/2014/main" xmlns="" val="2873201867"/>
                  </a:ext>
                </a:extLst>
              </a:tr>
              <a:tr h="335355">
                <a:tc>
                  <a:txBody>
                    <a:bodyPr/>
                    <a:lstStyle/>
                    <a:p>
                      <a:pPr>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extLst>
                  <a:ext uri="{0D108BD9-81ED-4DB2-BD59-A6C34878D82A}">
                    <a16:rowId xmlns:a16="http://schemas.microsoft.com/office/drawing/2014/main" xmlns="" val="654356239"/>
                  </a:ext>
                </a:extLst>
              </a:tr>
              <a:tr h="442369">
                <a:tc>
                  <a:txBody>
                    <a:bodyPr/>
                    <a:lstStyle/>
                    <a:p>
                      <a:pPr>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extLst>
                  <a:ext uri="{0D108BD9-81ED-4DB2-BD59-A6C34878D82A}">
                    <a16:rowId xmlns:a16="http://schemas.microsoft.com/office/drawing/2014/main" xmlns="" val="2655734039"/>
                  </a:ext>
                </a:extLst>
              </a:tr>
              <a:tr h="442369">
                <a:tc>
                  <a:txBody>
                    <a:bodyPr/>
                    <a:lstStyle/>
                    <a:p>
                      <a:pPr>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extLst>
                  <a:ext uri="{0D108BD9-81ED-4DB2-BD59-A6C34878D82A}">
                    <a16:rowId xmlns:a16="http://schemas.microsoft.com/office/drawing/2014/main" xmlns="" val="1833878716"/>
                  </a:ext>
                </a:extLst>
              </a:tr>
              <a:tr h="562626">
                <a:tc>
                  <a:txBody>
                    <a:bodyPr/>
                    <a:lstStyle/>
                    <a:p>
                      <a:pPr>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extLst>
                  <a:ext uri="{0D108BD9-81ED-4DB2-BD59-A6C34878D82A}">
                    <a16:rowId xmlns:a16="http://schemas.microsoft.com/office/drawing/2014/main" xmlns="" val="2527831115"/>
                  </a:ext>
                </a:extLst>
              </a:tr>
              <a:tr h="442369">
                <a:tc>
                  <a:txBody>
                    <a:bodyPr/>
                    <a:lstStyle/>
                    <a:p>
                      <a:pPr>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extLst>
                  <a:ext uri="{0D108BD9-81ED-4DB2-BD59-A6C34878D82A}">
                    <a16:rowId xmlns:a16="http://schemas.microsoft.com/office/drawing/2014/main" xmlns="" val="2364466547"/>
                  </a:ext>
                </a:extLst>
              </a:tr>
              <a:tr h="605193">
                <a:tc>
                  <a:txBody>
                    <a:bodyPr/>
                    <a:lstStyle/>
                    <a:p>
                      <a:pPr>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tc>
                  <a:txBody>
                    <a:bodyPr/>
                    <a:lstStyle/>
                    <a:p>
                      <a:pPr marL="36000">
                        <a:lnSpc>
                          <a:spcPct val="100000"/>
                        </a:lnSpc>
                        <a:spcAft>
                          <a:spcPts val="0"/>
                        </a:spcAft>
                      </a:pPr>
                      <a:endParaRPr lang="en-IN"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1948" marR="41948" marT="41948" marB="41948"/>
                </a:tc>
                <a:extLst>
                  <a:ext uri="{0D108BD9-81ED-4DB2-BD59-A6C34878D82A}">
                    <a16:rowId xmlns:a16="http://schemas.microsoft.com/office/drawing/2014/main" xmlns="" val="2470012074"/>
                  </a:ext>
                </a:extLst>
              </a:tr>
            </a:tbl>
          </a:graphicData>
        </a:graphic>
      </p:graphicFrame>
      <p:sp>
        <p:nvSpPr>
          <p:cNvPr id="5" name="TextBox 4">
            <a:extLst>
              <a:ext uri="{FF2B5EF4-FFF2-40B4-BE49-F238E27FC236}">
                <a16:creationId xmlns:a16="http://schemas.microsoft.com/office/drawing/2014/main" xmlns="" id="{259E5CEE-27B5-6022-09AE-94E3971AE09B}"/>
              </a:ext>
            </a:extLst>
          </p:cNvPr>
          <p:cNvSpPr txBox="1"/>
          <p:nvPr/>
        </p:nvSpPr>
        <p:spPr>
          <a:xfrm>
            <a:off x="248479" y="2249377"/>
            <a:ext cx="1272209" cy="346249"/>
          </a:xfrm>
          <a:prstGeom prst="rect">
            <a:avLst/>
          </a:prstGeom>
          <a:noFill/>
        </p:spPr>
        <p:txBody>
          <a:bodyPr wrap="square">
            <a:spAutoFit/>
          </a:bodyPr>
          <a:lstStyle/>
          <a:p>
            <a:r>
              <a:rPr lang="en-IN" sz="1650" b="1" dirty="0">
                <a:solidFill>
                  <a:schemeClr val="bg1"/>
                </a:solidFill>
              </a:rPr>
              <a:t>Meaning</a:t>
            </a:r>
            <a:endParaRPr lang="en-IN" sz="165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xmlns="" id="{1CB1423A-618B-5629-095D-24363FC13AEA}"/>
              </a:ext>
            </a:extLst>
          </p:cNvPr>
          <p:cNvSpPr txBox="1"/>
          <p:nvPr/>
        </p:nvSpPr>
        <p:spPr>
          <a:xfrm>
            <a:off x="1905151" y="1985968"/>
            <a:ext cx="3597965" cy="1107996"/>
          </a:xfrm>
          <a:prstGeom prst="rect">
            <a:avLst/>
          </a:prstGeom>
          <a:noFill/>
        </p:spPr>
        <p:txBody>
          <a:bodyPr wrap="square">
            <a:spAutoFit/>
          </a:bodyPr>
          <a:lstStyle/>
          <a:p>
            <a:pPr marL="27000" algn="just"/>
            <a:r>
              <a:rPr lang="en-IN" sz="1650" dirty="0">
                <a:solidFill>
                  <a:schemeClr val="dk1"/>
                </a:solidFill>
              </a:rPr>
              <a:t>Value</a:t>
            </a:r>
            <a:r>
              <a:rPr lang="en-IN" sz="1350" dirty="0"/>
              <a:t> </a:t>
            </a:r>
            <a:r>
              <a:rPr lang="en-IN" sz="1650" dirty="0">
                <a:solidFill>
                  <a:schemeClr val="dk1"/>
                </a:solidFill>
              </a:rPr>
              <a:t>Analysis is a cost reduction technique applied to the existing product with the aim of enhancing its worth.</a:t>
            </a:r>
          </a:p>
        </p:txBody>
      </p:sp>
      <p:sp>
        <p:nvSpPr>
          <p:cNvPr id="9" name="TextBox 8">
            <a:extLst>
              <a:ext uri="{FF2B5EF4-FFF2-40B4-BE49-F238E27FC236}">
                <a16:creationId xmlns:a16="http://schemas.microsoft.com/office/drawing/2014/main" xmlns="" id="{BDEEA9E1-A857-5112-3F2E-5CD118FCD2BE}"/>
              </a:ext>
            </a:extLst>
          </p:cNvPr>
          <p:cNvSpPr txBox="1"/>
          <p:nvPr/>
        </p:nvSpPr>
        <p:spPr>
          <a:xfrm>
            <a:off x="5655364" y="1995461"/>
            <a:ext cx="3299792" cy="854080"/>
          </a:xfrm>
          <a:prstGeom prst="rect">
            <a:avLst/>
          </a:prstGeom>
          <a:noFill/>
        </p:spPr>
        <p:txBody>
          <a:bodyPr wrap="square">
            <a:spAutoFit/>
          </a:bodyPr>
          <a:lstStyle>
            <a:defPPr>
              <a:defRPr lang="en-US"/>
            </a:defPPr>
            <a:lvl1pPr marL="36000" algn="just">
              <a:lnSpc>
                <a:spcPct val="100000"/>
              </a:lnSpc>
              <a:spcAft>
                <a:spcPts val="0"/>
              </a:spcAft>
              <a:defRPr sz="2200">
                <a:solidFill>
                  <a:schemeClr val="dk1"/>
                </a:solidFill>
              </a:defRPr>
            </a:lvl1pPr>
          </a:lstStyle>
          <a:p>
            <a:r>
              <a:rPr lang="en-IN" sz="1650" dirty="0"/>
              <a:t>Value Engineering is a technique used before the product gets approval for fabrication.</a:t>
            </a:r>
          </a:p>
        </p:txBody>
      </p:sp>
      <p:sp>
        <p:nvSpPr>
          <p:cNvPr id="11" name="TextBox 10">
            <a:extLst>
              <a:ext uri="{FF2B5EF4-FFF2-40B4-BE49-F238E27FC236}">
                <a16:creationId xmlns:a16="http://schemas.microsoft.com/office/drawing/2014/main" xmlns="" id="{A69ED17C-2E13-DD8E-E881-FA631BF82007}"/>
              </a:ext>
            </a:extLst>
          </p:cNvPr>
          <p:cNvSpPr txBox="1"/>
          <p:nvPr/>
        </p:nvSpPr>
        <p:spPr>
          <a:xfrm>
            <a:off x="185681" y="2742318"/>
            <a:ext cx="1828800" cy="346249"/>
          </a:xfrm>
          <a:prstGeom prst="rect">
            <a:avLst/>
          </a:prstGeom>
          <a:noFill/>
        </p:spPr>
        <p:txBody>
          <a:bodyPr wrap="square">
            <a:spAutoFit/>
          </a:bodyPr>
          <a:lstStyle>
            <a:defPPr>
              <a:defRPr lang="en-US"/>
            </a:defPPr>
            <a:lvl1pPr>
              <a:lnSpc>
                <a:spcPct val="100000"/>
              </a:lnSpc>
              <a:spcAft>
                <a:spcPts val="0"/>
              </a:spcAft>
              <a:defRPr sz="2200" b="1">
                <a:solidFill>
                  <a:schemeClr val="bg1"/>
                </a:solidFill>
                <a:effectLst/>
              </a:defRPr>
            </a:lvl1pPr>
          </a:lstStyle>
          <a:p>
            <a:r>
              <a:rPr lang="en-IN" sz="1650" dirty="0"/>
              <a:t>Nature of Process</a:t>
            </a:r>
          </a:p>
        </p:txBody>
      </p:sp>
      <p:sp>
        <p:nvSpPr>
          <p:cNvPr id="13" name="TextBox 12">
            <a:extLst>
              <a:ext uri="{FF2B5EF4-FFF2-40B4-BE49-F238E27FC236}">
                <a16:creationId xmlns:a16="http://schemas.microsoft.com/office/drawing/2014/main" xmlns="" id="{AD42BC4F-C685-3F56-D09F-B00A3A6A3753}"/>
              </a:ext>
            </a:extLst>
          </p:cNvPr>
          <p:cNvSpPr txBox="1"/>
          <p:nvPr/>
        </p:nvSpPr>
        <p:spPr>
          <a:xfrm>
            <a:off x="1957489" y="2754004"/>
            <a:ext cx="3181563" cy="346249"/>
          </a:xfrm>
          <a:prstGeom prst="rect">
            <a:avLst/>
          </a:prstGeom>
          <a:noFill/>
        </p:spPr>
        <p:txBody>
          <a:bodyPr wrap="square">
            <a:spAutoFit/>
          </a:bodyPr>
          <a:lstStyle>
            <a:defPPr>
              <a:defRPr lang="en-US"/>
            </a:defPPr>
            <a:lvl1pPr marL="36000" algn="just">
              <a:lnSpc>
                <a:spcPct val="100000"/>
              </a:lnSpc>
              <a:spcAft>
                <a:spcPts val="0"/>
              </a:spcAft>
              <a:defRPr sz="2200">
                <a:solidFill>
                  <a:schemeClr val="dk1"/>
                </a:solidFill>
              </a:defRPr>
            </a:lvl1pPr>
          </a:lstStyle>
          <a:p>
            <a:r>
              <a:rPr lang="en-IN" sz="1650" dirty="0"/>
              <a:t>Remedial Process</a:t>
            </a:r>
          </a:p>
        </p:txBody>
      </p:sp>
      <p:sp>
        <p:nvSpPr>
          <p:cNvPr id="15" name="TextBox 14">
            <a:extLst>
              <a:ext uri="{FF2B5EF4-FFF2-40B4-BE49-F238E27FC236}">
                <a16:creationId xmlns:a16="http://schemas.microsoft.com/office/drawing/2014/main" xmlns="" id="{06FC807E-7A6B-A773-4C53-FA372E921767}"/>
              </a:ext>
            </a:extLst>
          </p:cNvPr>
          <p:cNvSpPr txBox="1"/>
          <p:nvPr/>
        </p:nvSpPr>
        <p:spPr>
          <a:xfrm>
            <a:off x="5688347" y="2778288"/>
            <a:ext cx="2504660" cy="346249"/>
          </a:xfrm>
          <a:prstGeom prst="rect">
            <a:avLst/>
          </a:prstGeom>
          <a:noFill/>
        </p:spPr>
        <p:txBody>
          <a:bodyPr wrap="square">
            <a:spAutoFit/>
          </a:bodyPr>
          <a:lstStyle>
            <a:defPPr>
              <a:defRPr lang="en-US"/>
            </a:defPPr>
            <a:lvl1pPr marL="36000" algn="just">
              <a:lnSpc>
                <a:spcPct val="100000"/>
              </a:lnSpc>
              <a:spcAft>
                <a:spcPts val="0"/>
              </a:spcAft>
              <a:defRPr sz="2200">
                <a:solidFill>
                  <a:schemeClr val="dk1"/>
                </a:solidFill>
              </a:defRPr>
            </a:lvl1pPr>
          </a:lstStyle>
          <a:p>
            <a:r>
              <a:rPr lang="en-IN" sz="1650" dirty="0"/>
              <a:t>Preventive Process</a:t>
            </a:r>
          </a:p>
        </p:txBody>
      </p:sp>
      <p:sp>
        <p:nvSpPr>
          <p:cNvPr id="17" name="TextBox 16">
            <a:extLst>
              <a:ext uri="{FF2B5EF4-FFF2-40B4-BE49-F238E27FC236}">
                <a16:creationId xmlns:a16="http://schemas.microsoft.com/office/drawing/2014/main" xmlns="" id="{B91E9982-B510-F41D-8612-2B45DCB72004}"/>
              </a:ext>
            </a:extLst>
          </p:cNvPr>
          <p:cNvSpPr txBox="1"/>
          <p:nvPr/>
        </p:nvSpPr>
        <p:spPr>
          <a:xfrm>
            <a:off x="185681" y="3122635"/>
            <a:ext cx="1480931" cy="346249"/>
          </a:xfrm>
          <a:prstGeom prst="rect">
            <a:avLst/>
          </a:prstGeom>
          <a:noFill/>
        </p:spPr>
        <p:txBody>
          <a:bodyPr wrap="square">
            <a:spAutoFit/>
          </a:bodyPr>
          <a:lstStyle>
            <a:defPPr>
              <a:defRPr lang="en-US"/>
            </a:defPPr>
            <a:lvl1pPr>
              <a:lnSpc>
                <a:spcPct val="100000"/>
              </a:lnSpc>
              <a:spcAft>
                <a:spcPts val="0"/>
              </a:spcAft>
              <a:defRPr sz="2200" b="1">
                <a:solidFill>
                  <a:schemeClr val="bg1"/>
                </a:solidFill>
                <a:effectLst/>
              </a:defRPr>
            </a:lvl1pPr>
          </a:lstStyle>
          <a:p>
            <a:r>
              <a:rPr lang="en-IN" sz="1650" dirty="0"/>
              <a:t>Applied when</a:t>
            </a:r>
          </a:p>
        </p:txBody>
      </p:sp>
      <p:sp>
        <p:nvSpPr>
          <p:cNvPr id="19" name="TextBox 18">
            <a:extLst>
              <a:ext uri="{FF2B5EF4-FFF2-40B4-BE49-F238E27FC236}">
                <a16:creationId xmlns:a16="http://schemas.microsoft.com/office/drawing/2014/main" xmlns="" id="{B3996AA6-FA3C-8DE9-48E3-F986AD956D48}"/>
              </a:ext>
            </a:extLst>
          </p:cNvPr>
          <p:cNvSpPr txBox="1"/>
          <p:nvPr/>
        </p:nvSpPr>
        <p:spPr>
          <a:xfrm>
            <a:off x="1959816" y="3146241"/>
            <a:ext cx="3072233" cy="346249"/>
          </a:xfrm>
          <a:prstGeom prst="rect">
            <a:avLst/>
          </a:prstGeom>
          <a:noFill/>
        </p:spPr>
        <p:txBody>
          <a:bodyPr wrap="square">
            <a:spAutoFit/>
          </a:bodyPr>
          <a:lstStyle>
            <a:defPPr>
              <a:defRPr lang="en-US"/>
            </a:defPPr>
            <a:lvl1pPr marL="36000" algn="just">
              <a:lnSpc>
                <a:spcPct val="100000"/>
              </a:lnSpc>
              <a:spcAft>
                <a:spcPts val="0"/>
              </a:spcAft>
              <a:defRPr sz="2200">
                <a:solidFill>
                  <a:schemeClr val="dk1"/>
                </a:solidFill>
              </a:defRPr>
            </a:lvl1pPr>
          </a:lstStyle>
          <a:p>
            <a:r>
              <a:rPr lang="en-IN" sz="1650" dirty="0"/>
              <a:t>After the product is introduced.</a:t>
            </a:r>
          </a:p>
        </p:txBody>
      </p:sp>
      <p:sp>
        <p:nvSpPr>
          <p:cNvPr id="21" name="TextBox 20">
            <a:extLst>
              <a:ext uri="{FF2B5EF4-FFF2-40B4-BE49-F238E27FC236}">
                <a16:creationId xmlns:a16="http://schemas.microsoft.com/office/drawing/2014/main" xmlns="" id="{7A6774FD-4016-B09E-B557-B7880151992F}"/>
              </a:ext>
            </a:extLst>
          </p:cNvPr>
          <p:cNvSpPr txBox="1"/>
          <p:nvPr/>
        </p:nvSpPr>
        <p:spPr>
          <a:xfrm>
            <a:off x="5655365" y="3144746"/>
            <a:ext cx="2663687" cy="346249"/>
          </a:xfrm>
          <a:prstGeom prst="rect">
            <a:avLst/>
          </a:prstGeom>
          <a:noFill/>
        </p:spPr>
        <p:txBody>
          <a:bodyPr wrap="square">
            <a:spAutoFit/>
          </a:bodyPr>
          <a:lstStyle/>
          <a:p>
            <a:pPr marL="27000"/>
            <a:r>
              <a:rPr lang="en-IN" sz="1650" dirty="0">
                <a:solidFill>
                  <a:schemeClr val="dk1"/>
                </a:solidFill>
              </a:rPr>
              <a:t>At the design stage</a:t>
            </a:r>
          </a:p>
        </p:txBody>
      </p:sp>
      <p:sp>
        <p:nvSpPr>
          <p:cNvPr id="23" name="TextBox 22">
            <a:extLst>
              <a:ext uri="{FF2B5EF4-FFF2-40B4-BE49-F238E27FC236}">
                <a16:creationId xmlns:a16="http://schemas.microsoft.com/office/drawing/2014/main" xmlns="" id="{AE1251D0-6C74-892C-030B-11CD94340C35}"/>
              </a:ext>
            </a:extLst>
          </p:cNvPr>
          <p:cNvSpPr txBox="1"/>
          <p:nvPr/>
        </p:nvSpPr>
        <p:spPr>
          <a:xfrm>
            <a:off x="185681" y="3649212"/>
            <a:ext cx="1480931" cy="346249"/>
          </a:xfrm>
          <a:prstGeom prst="rect">
            <a:avLst/>
          </a:prstGeom>
          <a:noFill/>
        </p:spPr>
        <p:txBody>
          <a:bodyPr wrap="square">
            <a:spAutoFit/>
          </a:bodyPr>
          <a:lstStyle>
            <a:defPPr>
              <a:defRPr lang="en-US"/>
            </a:defPPr>
            <a:lvl1pPr>
              <a:lnSpc>
                <a:spcPct val="100000"/>
              </a:lnSpc>
              <a:spcAft>
                <a:spcPts val="0"/>
              </a:spcAft>
              <a:defRPr sz="2200" b="1">
                <a:solidFill>
                  <a:schemeClr val="bg1"/>
                </a:solidFill>
                <a:effectLst/>
              </a:defRPr>
            </a:lvl1pPr>
          </a:lstStyle>
          <a:p>
            <a:r>
              <a:rPr lang="en-IN" sz="1650" dirty="0"/>
              <a:t>Objective</a:t>
            </a:r>
          </a:p>
        </p:txBody>
      </p:sp>
      <p:sp>
        <p:nvSpPr>
          <p:cNvPr id="25" name="TextBox 24">
            <a:extLst>
              <a:ext uri="{FF2B5EF4-FFF2-40B4-BE49-F238E27FC236}">
                <a16:creationId xmlns:a16="http://schemas.microsoft.com/office/drawing/2014/main" xmlns="" id="{1EC35848-0F8D-E0EE-99BE-192340858292}"/>
              </a:ext>
            </a:extLst>
          </p:cNvPr>
          <p:cNvSpPr txBox="1"/>
          <p:nvPr/>
        </p:nvSpPr>
        <p:spPr>
          <a:xfrm>
            <a:off x="1905151" y="3625407"/>
            <a:ext cx="3886720" cy="346249"/>
          </a:xfrm>
          <a:prstGeom prst="rect">
            <a:avLst/>
          </a:prstGeom>
          <a:noFill/>
        </p:spPr>
        <p:txBody>
          <a:bodyPr wrap="square">
            <a:spAutoFit/>
          </a:bodyPr>
          <a:lstStyle>
            <a:defPPr>
              <a:defRPr lang="en-US"/>
            </a:defPPr>
            <a:lvl1pPr marL="36000">
              <a:lnSpc>
                <a:spcPct val="100000"/>
              </a:lnSpc>
              <a:spcAft>
                <a:spcPts val="0"/>
              </a:spcAft>
              <a:defRPr sz="2200">
                <a:solidFill>
                  <a:schemeClr val="dk1"/>
                </a:solidFill>
              </a:defRPr>
            </a:lvl1pPr>
          </a:lstStyle>
          <a:p>
            <a:r>
              <a:rPr lang="en-IN" sz="1650" dirty="0"/>
              <a:t>To get better optimized commercial output.</a:t>
            </a:r>
          </a:p>
        </p:txBody>
      </p:sp>
      <p:sp>
        <p:nvSpPr>
          <p:cNvPr id="27" name="TextBox 26">
            <a:extLst>
              <a:ext uri="{FF2B5EF4-FFF2-40B4-BE49-F238E27FC236}">
                <a16:creationId xmlns:a16="http://schemas.microsoft.com/office/drawing/2014/main" xmlns="" id="{372232D8-081B-ADA9-1C06-B1DCBDF09160}"/>
              </a:ext>
            </a:extLst>
          </p:cNvPr>
          <p:cNvSpPr txBox="1"/>
          <p:nvPr/>
        </p:nvSpPr>
        <p:spPr>
          <a:xfrm>
            <a:off x="5677345" y="3611274"/>
            <a:ext cx="3123008" cy="346249"/>
          </a:xfrm>
          <a:prstGeom prst="rect">
            <a:avLst/>
          </a:prstGeom>
          <a:noFill/>
        </p:spPr>
        <p:txBody>
          <a:bodyPr wrap="square">
            <a:spAutoFit/>
          </a:bodyPr>
          <a:lstStyle>
            <a:defPPr>
              <a:defRPr lang="en-US"/>
            </a:defPPr>
            <a:lvl1pPr marL="36000">
              <a:lnSpc>
                <a:spcPct val="100000"/>
              </a:lnSpc>
              <a:spcAft>
                <a:spcPts val="0"/>
              </a:spcAft>
              <a:defRPr sz="2200">
                <a:solidFill>
                  <a:schemeClr val="dk1"/>
                </a:solidFill>
              </a:defRPr>
            </a:lvl1pPr>
          </a:lstStyle>
          <a:p>
            <a:r>
              <a:rPr lang="en-IN" sz="1650" dirty="0"/>
              <a:t>To get better engineering results.</a:t>
            </a:r>
          </a:p>
        </p:txBody>
      </p:sp>
      <p:sp>
        <p:nvSpPr>
          <p:cNvPr id="29" name="TextBox 28">
            <a:extLst>
              <a:ext uri="{FF2B5EF4-FFF2-40B4-BE49-F238E27FC236}">
                <a16:creationId xmlns:a16="http://schemas.microsoft.com/office/drawing/2014/main" xmlns="" id="{0A66871C-A037-0CFB-C17A-940F78DF1BC1}"/>
              </a:ext>
            </a:extLst>
          </p:cNvPr>
          <p:cNvSpPr txBox="1"/>
          <p:nvPr/>
        </p:nvSpPr>
        <p:spPr>
          <a:xfrm>
            <a:off x="185681" y="4139349"/>
            <a:ext cx="1265432" cy="346249"/>
          </a:xfrm>
          <a:prstGeom prst="rect">
            <a:avLst/>
          </a:prstGeom>
          <a:noFill/>
        </p:spPr>
        <p:txBody>
          <a:bodyPr wrap="square">
            <a:spAutoFit/>
          </a:bodyPr>
          <a:lstStyle>
            <a:defPPr>
              <a:defRPr lang="en-US"/>
            </a:defPPr>
            <a:lvl1pPr>
              <a:lnSpc>
                <a:spcPct val="100000"/>
              </a:lnSpc>
              <a:spcAft>
                <a:spcPts val="0"/>
              </a:spcAft>
              <a:defRPr sz="2200" b="1">
                <a:solidFill>
                  <a:schemeClr val="bg1"/>
                </a:solidFill>
                <a:effectLst/>
              </a:defRPr>
            </a:lvl1pPr>
          </a:lstStyle>
          <a:p>
            <a:r>
              <a:rPr lang="en-IN" sz="1650" dirty="0"/>
              <a:t>Worked Out</a:t>
            </a:r>
          </a:p>
        </p:txBody>
      </p:sp>
      <p:sp>
        <p:nvSpPr>
          <p:cNvPr id="31" name="TextBox 30">
            <a:extLst>
              <a:ext uri="{FF2B5EF4-FFF2-40B4-BE49-F238E27FC236}">
                <a16:creationId xmlns:a16="http://schemas.microsoft.com/office/drawing/2014/main" xmlns="" id="{3921F117-3E20-0AAF-B81A-870D3D8FA76A}"/>
              </a:ext>
            </a:extLst>
          </p:cNvPr>
          <p:cNvSpPr txBox="1"/>
          <p:nvPr/>
        </p:nvSpPr>
        <p:spPr>
          <a:xfrm>
            <a:off x="1925029" y="3962706"/>
            <a:ext cx="3710458" cy="600164"/>
          </a:xfrm>
          <a:prstGeom prst="rect">
            <a:avLst/>
          </a:prstGeom>
          <a:noFill/>
        </p:spPr>
        <p:txBody>
          <a:bodyPr wrap="square">
            <a:spAutoFit/>
          </a:bodyPr>
          <a:lstStyle>
            <a:defPPr>
              <a:defRPr lang="en-US"/>
            </a:defPPr>
            <a:lvl1pPr marL="36000">
              <a:lnSpc>
                <a:spcPct val="100000"/>
              </a:lnSpc>
              <a:spcAft>
                <a:spcPts val="0"/>
              </a:spcAft>
              <a:defRPr sz="2200">
                <a:solidFill>
                  <a:schemeClr val="dk1"/>
                </a:solidFill>
              </a:defRPr>
            </a:lvl1pPr>
          </a:lstStyle>
          <a:p>
            <a:r>
              <a:rPr lang="en-IN" sz="1650" dirty="0"/>
              <a:t>With the help of knowledge and experience.</a:t>
            </a:r>
          </a:p>
        </p:txBody>
      </p:sp>
      <p:sp>
        <p:nvSpPr>
          <p:cNvPr id="33" name="TextBox 32">
            <a:extLst>
              <a:ext uri="{FF2B5EF4-FFF2-40B4-BE49-F238E27FC236}">
                <a16:creationId xmlns:a16="http://schemas.microsoft.com/office/drawing/2014/main" xmlns="" id="{4667A387-7F10-BCB9-AF05-270731AA930C}"/>
              </a:ext>
            </a:extLst>
          </p:cNvPr>
          <p:cNvSpPr txBox="1"/>
          <p:nvPr/>
        </p:nvSpPr>
        <p:spPr>
          <a:xfrm>
            <a:off x="5655364" y="3945933"/>
            <a:ext cx="3123008" cy="600164"/>
          </a:xfrm>
          <a:prstGeom prst="rect">
            <a:avLst/>
          </a:prstGeom>
          <a:noFill/>
        </p:spPr>
        <p:txBody>
          <a:bodyPr wrap="square">
            <a:spAutoFit/>
          </a:bodyPr>
          <a:lstStyle>
            <a:defPPr>
              <a:defRPr lang="en-US"/>
            </a:defPPr>
            <a:lvl1pPr marL="36000">
              <a:lnSpc>
                <a:spcPct val="100000"/>
              </a:lnSpc>
              <a:spcAft>
                <a:spcPts val="0"/>
              </a:spcAft>
              <a:defRPr sz="2200">
                <a:solidFill>
                  <a:schemeClr val="dk1"/>
                </a:solidFill>
              </a:defRPr>
            </a:lvl1pPr>
          </a:lstStyle>
          <a:p>
            <a:r>
              <a:rPr lang="en-IN" sz="1650" dirty="0"/>
              <a:t>With the help of specific technical knowledge.</a:t>
            </a:r>
          </a:p>
        </p:txBody>
      </p:sp>
      <p:sp>
        <p:nvSpPr>
          <p:cNvPr id="35" name="TextBox 34">
            <a:extLst>
              <a:ext uri="{FF2B5EF4-FFF2-40B4-BE49-F238E27FC236}">
                <a16:creationId xmlns:a16="http://schemas.microsoft.com/office/drawing/2014/main" xmlns="" id="{6842DEE9-89CA-EEA2-0E7E-B669E2C74B1F}"/>
              </a:ext>
            </a:extLst>
          </p:cNvPr>
          <p:cNvSpPr txBox="1"/>
          <p:nvPr/>
        </p:nvSpPr>
        <p:spPr>
          <a:xfrm>
            <a:off x="185681" y="4609023"/>
            <a:ext cx="1613301" cy="346249"/>
          </a:xfrm>
          <a:prstGeom prst="rect">
            <a:avLst/>
          </a:prstGeom>
          <a:noFill/>
        </p:spPr>
        <p:txBody>
          <a:bodyPr wrap="square">
            <a:spAutoFit/>
          </a:bodyPr>
          <a:lstStyle>
            <a:defPPr>
              <a:defRPr lang="en-US"/>
            </a:defPPr>
            <a:lvl1pPr>
              <a:lnSpc>
                <a:spcPct val="100000"/>
              </a:lnSpc>
              <a:spcAft>
                <a:spcPts val="0"/>
              </a:spcAft>
              <a:defRPr sz="2200" b="1">
                <a:solidFill>
                  <a:schemeClr val="bg1"/>
                </a:solidFill>
                <a:effectLst/>
              </a:defRPr>
            </a:lvl1pPr>
          </a:lstStyle>
          <a:p>
            <a:r>
              <a:rPr lang="en-IN" sz="1650" dirty="0"/>
              <a:t>Ensures</a:t>
            </a:r>
          </a:p>
        </p:txBody>
      </p:sp>
      <p:sp>
        <p:nvSpPr>
          <p:cNvPr id="37" name="TextBox 36">
            <a:extLst>
              <a:ext uri="{FF2B5EF4-FFF2-40B4-BE49-F238E27FC236}">
                <a16:creationId xmlns:a16="http://schemas.microsoft.com/office/drawing/2014/main" xmlns="" id="{0A2A897D-E8CC-1998-345F-90B8901F104B}"/>
              </a:ext>
            </a:extLst>
          </p:cNvPr>
          <p:cNvSpPr txBox="1"/>
          <p:nvPr/>
        </p:nvSpPr>
        <p:spPr>
          <a:xfrm>
            <a:off x="1971095" y="4585939"/>
            <a:ext cx="2866639" cy="346249"/>
          </a:xfrm>
          <a:prstGeom prst="rect">
            <a:avLst/>
          </a:prstGeom>
          <a:noFill/>
        </p:spPr>
        <p:txBody>
          <a:bodyPr wrap="square">
            <a:spAutoFit/>
          </a:bodyPr>
          <a:lstStyle>
            <a:defPPr>
              <a:defRPr lang="en-US"/>
            </a:defPPr>
            <a:lvl1pPr marL="36000">
              <a:lnSpc>
                <a:spcPct val="100000"/>
              </a:lnSpc>
              <a:spcAft>
                <a:spcPts val="0"/>
              </a:spcAft>
              <a:defRPr sz="2200">
                <a:solidFill>
                  <a:schemeClr val="dk1"/>
                </a:solidFill>
              </a:defRPr>
            </a:lvl1pPr>
          </a:lstStyle>
          <a:p>
            <a:r>
              <a:rPr lang="en-IN" sz="1650" dirty="0"/>
              <a:t>Elimination of unnecessary cost</a:t>
            </a:r>
          </a:p>
        </p:txBody>
      </p:sp>
      <p:sp>
        <p:nvSpPr>
          <p:cNvPr id="39" name="TextBox 38">
            <a:extLst>
              <a:ext uri="{FF2B5EF4-FFF2-40B4-BE49-F238E27FC236}">
                <a16:creationId xmlns:a16="http://schemas.microsoft.com/office/drawing/2014/main" xmlns="" id="{6F636228-9777-AB77-0600-478C035782BB}"/>
              </a:ext>
            </a:extLst>
          </p:cNvPr>
          <p:cNvSpPr txBox="1"/>
          <p:nvPr/>
        </p:nvSpPr>
        <p:spPr>
          <a:xfrm>
            <a:off x="5688346" y="4618515"/>
            <a:ext cx="3112007" cy="346249"/>
          </a:xfrm>
          <a:prstGeom prst="rect">
            <a:avLst/>
          </a:prstGeom>
          <a:noFill/>
        </p:spPr>
        <p:txBody>
          <a:bodyPr wrap="square">
            <a:spAutoFit/>
          </a:bodyPr>
          <a:lstStyle>
            <a:defPPr>
              <a:defRPr lang="en-US"/>
            </a:defPPr>
            <a:lvl1pPr marL="36000">
              <a:lnSpc>
                <a:spcPct val="100000"/>
              </a:lnSpc>
              <a:spcAft>
                <a:spcPts val="0"/>
              </a:spcAft>
              <a:defRPr sz="2200">
                <a:solidFill>
                  <a:schemeClr val="dk1"/>
                </a:solidFill>
              </a:defRPr>
            </a:lvl1pPr>
          </a:lstStyle>
          <a:p>
            <a:r>
              <a:rPr lang="en-IN" sz="1650" dirty="0"/>
              <a:t>Prevention of unnecessary cost</a:t>
            </a:r>
          </a:p>
        </p:txBody>
      </p:sp>
      <p:sp>
        <p:nvSpPr>
          <p:cNvPr id="41" name="TextBox 40">
            <a:extLst>
              <a:ext uri="{FF2B5EF4-FFF2-40B4-BE49-F238E27FC236}">
                <a16:creationId xmlns:a16="http://schemas.microsoft.com/office/drawing/2014/main" xmlns="" id="{DA8C1481-4FFE-1E61-1C81-C4B68520130C}"/>
              </a:ext>
            </a:extLst>
          </p:cNvPr>
          <p:cNvSpPr txBox="1"/>
          <p:nvPr/>
        </p:nvSpPr>
        <p:spPr>
          <a:xfrm>
            <a:off x="185681" y="5176432"/>
            <a:ext cx="1335006" cy="346249"/>
          </a:xfrm>
          <a:prstGeom prst="rect">
            <a:avLst/>
          </a:prstGeom>
          <a:noFill/>
        </p:spPr>
        <p:txBody>
          <a:bodyPr wrap="square">
            <a:spAutoFit/>
          </a:bodyPr>
          <a:lstStyle>
            <a:defPPr>
              <a:defRPr lang="en-US"/>
            </a:defPPr>
            <a:lvl1pPr>
              <a:lnSpc>
                <a:spcPct val="100000"/>
              </a:lnSpc>
              <a:spcAft>
                <a:spcPts val="0"/>
              </a:spcAft>
              <a:defRPr sz="2200" b="1">
                <a:solidFill>
                  <a:schemeClr val="bg1"/>
                </a:solidFill>
                <a:effectLst/>
              </a:defRPr>
            </a:lvl1pPr>
          </a:lstStyle>
          <a:p>
            <a:r>
              <a:rPr lang="en-IN" sz="1650" dirty="0"/>
              <a:t>Change</a:t>
            </a:r>
          </a:p>
        </p:txBody>
      </p:sp>
      <p:sp>
        <p:nvSpPr>
          <p:cNvPr id="43" name="TextBox 42">
            <a:extLst>
              <a:ext uri="{FF2B5EF4-FFF2-40B4-BE49-F238E27FC236}">
                <a16:creationId xmlns:a16="http://schemas.microsoft.com/office/drawing/2014/main" xmlns="" id="{8428F3FC-EEBC-6733-5864-A23E8496BBD5}"/>
              </a:ext>
            </a:extLst>
          </p:cNvPr>
          <p:cNvSpPr txBox="1"/>
          <p:nvPr/>
        </p:nvSpPr>
        <p:spPr>
          <a:xfrm>
            <a:off x="1905151" y="5000728"/>
            <a:ext cx="3750214" cy="600164"/>
          </a:xfrm>
          <a:prstGeom prst="rect">
            <a:avLst/>
          </a:prstGeom>
          <a:noFill/>
        </p:spPr>
        <p:txBody>
          <a:bodyPr wrap="square">
            <a:spAutoFit/>
          </a:bodyPr>
          <a:lstStyle>
            <a:defPPr>
              <a:defRPr lang="en-US"/>
            </a:defPPr>
            <a:lvl1pPr marL="36000">
              <a:lnSpc>
                <a:spcPct val="100000"/>
              </a:lnSpc>
              <a:spcAft>
                <a:spcPts val="0"/>
              </a:spcAft>
              <a:defRPr sz="2200">
                <a:solidFill>
                  <a:schemeClr val="dk1"/>
                </a:solidFill>
              </a:defRPr>
            </a:lvl1pPr>
          </a:lstStyle>
          <a:p>
            <a:r>
              <a:rPr lang="en-IN" sz="1650" dirty="0"/>
              <a:t>May change the existing stage of the product or operation</a:t>
            </a:r>
          </a:p>
        </p:txBody>
      </p:sp>
      <p:sp>
        <p:nvSpPr>
          <p:cNvPr id="45" name="TextBox 44">
            <a:extLst>
              <a:ext uri="{FF2B5EF4-FFF2-40B4-BE49-F238E27FC236}">
                <a16:creationId xmlns:a16="http://schemas.microsoft.com/office/drawing/2014/main" xmlns="" id="{1957C4D2-5CB6-16D9-E5C9-8F922AE3BFC4}"/>
              </a:ext>
            </a:extLst>
          </p:cNvPr>
          <p:cNvSpPr txBox="1"/>
          <p:nvPr/>
        </p:nvSpPr>
        <p:spPr>
          <a:xfrm>
            <a:off x="5677345" y="5032687"/>
            <a:ext cx="3352130" cy="854080"/>
          </a:xfrm>
          <a:prstGeom prst="rect">
            <a:avLst/>
          </a:prstGeom>
          <a:noFill/>
        </p:spPr>
        <p:txBody>
          <a:bodyPr wrap="square">
            <a:spAutoFit/>
          </a:bodyPr>
          <a:lstStyle>
            <a:defPPr>
              <a:defRPr lang="en-US"/>
            </a:defPPr>
            <a:lvl1pPr marL="36000">
              <a:lnSpc>
                <a:spcPct val="100000"/>
              </a:lnSpc>
              <a:spcAft>
                <a:spcPts val="0"/>
              </a:spcAft>
              <a:defRPr sz="2200">
                <a:solidFill>
                  <a:schemeClr val="dk1"/>
                </a:solidFill>
              </a:defRPr>
            </a:lvl1pPr>
          </a:lstStyle>
          <a:p>
            <a:r>
              <a:rPr lang="en-IN" sz="1650" dirty="0"/>
              <a:t>Changes made by value engineering are implemented at initial stages only.</a:t>
            </a:r>
          </a:p>
        </p:txBody>
      </p:sp>
    </p:spTree>
    <p:extLst>
      <p:ext uri="{BB962C8B-B14F-4D97-AF65-F5344CB8AC3E}">
        <p14:creationId xmlns:p14="http://schemas.microsoft.com/office/powerpoint/2010/main" val="340409499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7"/>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499"/>
                                          </p:stCondLst>
                                        </p:cTn>
                                        <p:tgtEl>
                                          <p:spTgt spid="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499"/>
                                          </p:stCondLst>
                                        </p:cTn>
                                        <p:tgtEl>
                                          <p:spTgt spid="11"/>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13"/>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499"/>
                                          </p:stCondLst>
                                        </p:cTn>
                                        <p:tgtEl>
                                          <p:spTgt spid="15"/>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499"/>
                                          </p:stCondLst>
                                        </p:cTn>
                                        <p:tgtEl>
                                          <p:spTgt spid="17"/>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499"/>
                                          </p:stCondLst>
                                        </p:cTn>
                                        <p:tgtEl>
                                          <p:spTgt spid="19"/>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499"/>
                                          </p:stCondLst>
                                        </p:cTn>
                                        <p:tgtEl>
                                          <p:spTgt spid="21"/>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499"/>
                                          </p:stCondLst>
                                        </p:cTn>
                                        <p:tgtEl>
                                          <p:spTgt spid="23"/>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499"/>
                                          </p:stCondLst>
                                        </p:cTn>
                                        <p:tgtEl>
                                          <p:spTgt spid="25"/>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499"/>
                                          </p:stCondLst>
                                        </p:cTn>
                                        <p:tgtEl>
                                          <p:spTgt spid="27"/>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499"/>
                                          </p:stCondLst>
                                        </p:cTn>
                                        <p:tgtEl>
                                          <p:spTgt spid="29"/>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499"/>
                                          </p:stCondLst>
                                        </p:cTn>
                                        <p:tgtEl>
                                          <p:spTgt spid="31"/>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grpId="0" nodeType="clickEffect">
                                  <p:stCondLst>
                                    <p:cond delay="0"/>
                                  </p:stCondLst>
                                  <p:childTnLst>
                                    <p:set>
                                      <p:cBhvr>
                                        <p:cTn id="69" dur="1" fill="hold">
                                          <p:stCondLst>
                                            <p:cond delay="499"/>
                                          </p:stCondLst>
                                        </p:cTn>
                                        <p:tgtEl>
                                          <p:spTgt spid="33"/>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grpId="0" nodeType="clickEffect">
                                  <p:stCondLst>
                                    <p:cond delay="0"/>
                                  </p:stCondLst>
                                  <p:childTnLst>
                                    <p:set>
                                      <p:cBhvr>
                                        <p:cTn id="73" dur="1" fill="hold">
                                          <p:stCondLst>
                                            <p:cond delay="499"/>
                                          </p:stCondLst>
                                        </p:cTn>
                                        <p:tgtEl>
                                          <p:spTgt spid="35"/>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grpId="0" nodeType="clickEffect">
                                  <p:stCondLst>
                                    <p:cond delay="0"/>
                                  </p:stCondLst>
                                  <p:childTnLst>
                                    <p:set>
                                      <p:cBhvr>
                                        <p:cTn id="77" dur="1" fill="hold">
                                          <p:stCondLst>
                                            <p:cond delay="499"/>
                                          </p:stCondLst>
                                        </p:cTn>
                                        <p:tgtEl>
                                          <p:spTgt spid="37"/>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grpId="0" nodeType="clickEffect">
                                  <p:stCondLst>
                                    <p:cond delay="0"/>
                                  </p:stCondLst>
                                  <p:childTnLst>
                                    <p:set>
                                      <p:cBhvr>
                                        <p:cTn id="81" dur="1" fill="hold">
                                          <p:stCondLst>
                                            <p:cond delay="499"/>
                                          </p:stCondLst>
                                        </p:cTn>
                                        <p:tgtEl>
                                          <p:spTgt spid="39"/>
                                        </p:tgtEl>
                                        <p:attrNameLst>
                                          <p:attrName>style.visibility</p:attrName>
                                        </p:attrNameLst>
                                      </p:cBhvr>
                                      <p:to>
                                        <p:strVal val="visible"/>
                                      </p:to>
                                    </p:set>
                                  </p:childTnLst>
                                </p:cTn>
                              </p:par>
                            </p:childTnLst>
                          </p:cTn>
                        </p:par>
                      </p:childTnLst>
                    </p:cTn>
                  </p:par>
                  <p:par>
                    <p:cTn id="82" fill="hold">
                      <p:stCondLst>
                        <p:cond delay="indefinite"/>
                      </p:stCondLst>
                      <p:childTnLst>
                        <p:par>
                          <p:cTn id="83" fill="hold">
                            <p:stCondLst>
                              <p:cond delay="0"/>
                            </p:stCondLst>
                            <p:childTnLst>
                              <p:par>
                                <p:cTn id="84" presetID="1" presetClass="entr" presetSubtype="0" fill="hold" grpId="0" nodeType="clickEffect">
                                  <p:stCondLst>
                                    <p:cond delay="0"/>
                                  </p:stCondLst>
                                  <p:childTnLst>
                                    <p:set>
                                      <p:cBhvr>
                                        <p:cTn id="85" dur="1" fill="hold">
                                          <p:stCondLst>
                                            <p:cond delay="499"/>
                                          </p:stCondLst>
                                        </p:cTn>
                                        <p:tgtEl>
                                          <p:spTgt spid="41"/>
                                        </p:tgtEl>
                                        <p:attrNameLst>
                                          <p:attrName>style.visibility</p:attrName>
                                        </p:attrNameLst>
                                      </p:cBhvr>
                                      <p:to>
                                        <p:strVal val="visible"/>
                                      </p:to>
                                    </p:set>
                                  </p:childTnLst>
                                </p:cTn>
                              </p:par>
                            </p:childTnLst>
                          </p:cTn>
                        </p:par>
                      </p:childTnLst>
                    </p:cTn>
                  </p:par>
                  <p:par>
                    <p:cTn id="86" fill="hold">
                      <p:stCondLst>
                        <p:cond delay="indefinite"/>
                      </p:stCondLst>
                      <p:childTnLst>
                        <p:par>
                          <p:cTn id="87" fill="hold">
                            <p:stCondLst>
                              <p:cond delay="0"/>
                            </p:stCondLst>
                            <p:childTnLst>
                              <p:par>
                                <p:cTn id="88" presetID="1" presetClass="entr" presetSubtype="0" fill="hold" grpId="0" nodeType="clickEffect">
                                  <p:stCondLst>
                                    <p:cond delay="0"/>
                                  </p:stCondLst>
                                  <p:childTnLst>
                                    <p:set>
                                      <p:cBhvr>
                                        <p:cTn id="89" dur="1" fill="hold">
                                          <p:stCondLst>
                                            <p:cond delay="499"/>
                                          </p:stCondLst>
                                        </p:cTn>
                                        <p:tgtEl>
                                          <p:spTgt spid="43"/>
                                        </p:tgtEl>
                                        <p:attrNameLst>
                                          <p:attrName>style.visibility</p:attrName>
                                        </p:attrNameLst>
                                      </p:cBhvr>
                                      <p:to>
                                        <p:strVal val="visible"/>
                                      </p:to>
                                    </p:set>
                                  </p:childTnLst>
                                </p:cTn>
                              </p:par>
                            </p:childTnLst>
                          </p:cTn>
                        </p:par>
                      </p:childTnLst>
                    </p:cTn>
                  </p:par>
                  <p:par>
                    <p:cTn id="90" fill="hold">
                      <p:stCondLst>
                        <p:cond delay="indefinite"/>
                      </p:stCondLst>
                      <p:childTnLst>
                        <p:par>
                          <p:cTn id="91" fill="hold">
                            <p:stCondLst>
                              <p:cond delay="0"/>
                            </p:stCondLst>
                            <p:childTnLst>
                              <p:par>
                                <p:cTn id="92" presetID="1" presetClass="entr" presetSubtype="0" fill="hold" grpId="0" nodeType="clickEffect">
                                  <p:stCondLst>
                                    <p:cond delay="0"/>
                                  </p:stCondLst>
                                  <p:childTnLst>
                                    <p:set>
                                      <p:cBhvr>
                                        <p:cTn id="93" dur="1" fill="hold">
                                          <p:stCondLst>
                                            <p:cond delay="499"/>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P spid="11" grpId="0"/>
      <p:bldP spid="13" grpId="0"/>
      <p:bldP spid="15" grpId="0"/>
      <p:bldP spid="17" grpId="0"/>
      <p:bldP spid="19" grpId="0"/>
      <p:bldP spid="21" grpId="0"/>
      <p:bldP spid="23" grpId="0"/>
      <p:bldP spid="25" grpId="0"/>
      <p:bldP spid="27" grpId="0"/>
      <p:bldP spid="29" grpId="0"/>
      <p:bldP spid="31" grpId="0"/>
      <p:bldP spid="33" grpId="0"/>
      <p:bldP spid="35" grpId="0"/>
      <p:bldP spid="37" grpId="0"/>
      <p:bldP spid="39" grpId="0"/>
      <p:bldP spid="41" grpId="0"/>
      <p:bldP spid="43" grpId="0"/>
      <p:bldP spid="4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522C9A-760C-14BB-5DAE-997BE066A1C3}"/>
              </a:ext>
            </a:extLst>
          </p:cNvPr>
          <p:cNvSpPr>
            <a:spLocks noGrp="1"/>
          </p:cNvSpPr>
          <p:nvPr>
            <p:ph type="title"/>
          </p:nvPr>
        </p:nvSpPr>
        <p:spPr>
          <a:xfrm>
            <a:off x="1373194" y="1087000"/>
            <a:ext cx="6683765" cy="480334"/>
          </a:xfrm>
        </p:spPr>
        <p:txBody>
          <a:bodyPr>
            <a:normAutofit fontScale="90000"/>
          </a:bodyPr>
          <a:lstStyle/>
          <a:p>
            <a:r>
              <a:rPr lang="en-US" b="1" dirty="0"/>
              <a:t>Criteria for Comparison</a:t>
            </a:r>
            <a:endParaRPr lang="en-IN" b="1" dirty="0"/>
          </a:p>
        </p:txBody>
      </p:sp>
      <p:sp>
        <p:nvSpPr>
          <p:cNvPr id="3" name="Content Placeholder 2">
            <a:extLst>
              <a:ext uri="{FF2B5EF4-FFF2-40B4-BE49-F238E27FC236}">
                <a16:creationId xmlns:a16="http://schemas.microsoft.com/office/drawing/2014/main" xmlns="" id="{8F7BAE54-898B-0F26-B381-1538DA3FC2B9}"/>
              </a:ext>
            </a:extLst>
          </p:cNvPr>
          <p:cNvSpPr>
            <a:spLocks noGrp="1"/>
          </p:cNvSpPr>
          <p:nvPr>
            <p:ph idx="1"/>
          </p:nvPr>
        </p:nvSpPr>
        <p:spPr>
          <a:xfrm>
            <a:off x="436418" y="1567334"/>
            <a:ext cx="8271164" cy="4203667"/>
          </a:xfrm>
        </p:spPr>
        <p:txBody>
          <a:bodyPr>
            <a:noAutofit/>
          </a:bodyPr>
          <a:lstStyle/>
          <a:p>
            <a:pPr algn="jus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In the final analysis, the only real measure of value is a comparison, on the basis of functions provided versus cost, with the same functions and costs of competition</a:t>
            </a:r>
            <a:r>
              <a:rPr lang="en-US" dirty="0"/>
              <a:t>.</a:t>
            </a:r>
          </a:p>
          <a:p>
            <a:pPr algn="just">
              <a:buFont typeface="Wingdings" panose="05000000000000000000" pitchFamily="2" charset="2"/>
              <a:buChar char="Ø"/>
            </a:pPr>
            <a:r>
              <a:rPr lang="en-US" dirty="0"/>
              <a:t> </a:t>
            </a:r>
            <a:r>
              <a:rPr lang="en-US" sz="1800" cap="none" dirty="0">
                <a:latin typeface="Times New Roman" panose="02020603050405020304" pitchFamily="18" charset="0"/>
                <a:cs typeface="Times New Roman" panose="02020603050405020304" pitchFamily="18" charset="0"/>
              </a:rPr>
              <a:t>Value being a relative rather than an absolute measure, the comparison approach must be used in evaluating functions</a:t>
            </a:r>
          </a:p>
          <a:p>
            <a:pPr algn="jus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Based on the complication of the object to be studied, the number of comparisons increases.</a:t>
            </a:r>
          </a:p>
          <a:p>
            <a:pPr algn="jus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This means analyzing a series of basic functions, each discovered by breaking the assembly down into its subunits, components, and parts. </a:t>
            </a:r>
          </a:p>
          <a:p>
            <a:pPr algn="jus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One of comparing the use of one material with that of another, the style of one part with that of an equivalent, the application of one process of manufacture with that of another, and so on. </a:t>
            </a:r>
          </a:p>
        </p:txBody>
      </p:sp>
    </p:spTree>
    <p:extLst>
      <p:ext uri="{BB962C8B-B14F-4D97-AF65-F5344CB8AC3E}">
        <p14:creationId xmlns:p14="http://schemas.microsoft.com/office/powerpoint/2010/main" val="2784449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3452ED-2A23-BC5C-FE29-C19385D9FDCB}"/>
              </a:ext>
            </a:extLst>
          </p:cNvPr>
          <p:cNvSpPr>
            <a:spLocks noGrp="1"/>
          </p:cNvSpPr>
          <p:nvPr>
            <p:ph type="title"/>
          </p:nvPr>
        </p:nvSpPr>
        <p:spPr>
          <a:xfrm>
            <a:off x="1230118" y="1003215"/>
            <a:ext cx="6683765" cy="960668"/>
          </a:xfrm>
        </p:spPr>
        <p:txBody>
          <a:bodyPr/>
          <a:lstStyle/>
          <a:p>
            <a:r>
              <a:rPr lang="en-US" b="1" dirty="0"/>
              <a:t>Criteria for Comparison</a:t>
            </a:r>
            <a:endParaRPr lang="en-IN" dirty="0"/>
          </a:p>
        </p:txBody>
      </p:sp>
      <p:sp>
        <p:nvSpPr>
          <p:cNvPr id="3" name="Content Placeholder 2">
            <a:extLst>
              <a:ext uri="{FF2B5EF4-FFF2-40B4-BE49-F238E27FC236}">
                <a16:creationId xmlns:a16="http://schemas.microsoft.com/office/drawing/2014/main" xmlns="" id="{465DA8D3-1C6B-C2B2-8C6C-2FEEE0931BBF}"/>
              </a:ext>
            </a:extLst>
          </p:cNvPr>
          <p:cNvSpPr>
            <a:spLocks noGrp="1"/>
          </p:cNvSpPr>
          <p:nvPr>
            <p:ph idx="1"/>
          </p:nvPr>
        </p:nvSpPr>
        <p:spPr>
          <a:xfrm>
            <a:off x="429220" y="1742227"/>
            <a:ext cx="8278362" cy="4112558"/>
          </a:xfrm>
        </p:spPr>
        <p:txBody>
          <a:bodyPr>
            <a:normAutofit fontScale="77500" lnSpcReduction="20000"/>
          </a:bodyPr>
          <a:lstStyle/>
          <a:p>
            <a:pPr algn="just">
              <a:buFont typeface="Wingdings" panose="05000000000000000000" pitchFamily="2" charset="2"/>
              <a:buChar char="Ø"/>
            </a:pPr>
            <a:r>
              <a:rPr lang="en-US" sz="2325" cap="none" dirty="0">
                <a:latin typeface=" times new roman"/>
                <a:cs typeface="Times" panose="02020603050405020304" pitchFamily="18" charset="0"/>
              </a:rPr>
              <a:t>It may be a matter of comparing metal with plastics, screw-machined parts with lathe-machined equivalents, or stamping with spinning to determine how the needed function can be obtained reliably at the lowest cost.</a:t>
            </a:r>
          </a:p>
          <a:p>
            <a:pPr algn="just">
              <a:buFont typeface="Wingdings" panose="05000000000000000000" pitchFamily="2" charset="2"/>
              <a:buChar char="Ø"/>
            </a:pPr>
            <a:r>
              <a:rPr lang="en-US" sz="2325" cap="none" dirty="0">
                <a:latin typeface=" times new roman"/>
                <a:cs typeface="Times" panose="02020603050405020304" pitchFamily="18" charset="0"/>
              </a:rPr>
              <a:t>All evaluation results from comparison of some kind </a:t>
            </a:r>
          </a:p>
          <a:p>
            <a:pPr marL="0" indent="0" algn="just">
              <a:buNone/>
            </a:pPr>
            <a:r>
              <a:rPr lang="en-US" sz="1950" b="1" dirty="0"/>
              <a:t>Evaluation of the function by comparison may be </a:t>
            </a:r>
            <a:endParaRPr lang="en-US" sz="1950" b="1" cap="none" dirty="0">
              <a:latin typeface=" times new roman"/>
              <a:cs typeface="Times" panose="02020603050405020304" pitchFamily="18" charset="0"/>
            </a:endParaRPr>
          </a:p>
          <a:p>
            <a:pPr algn="just">
              <a:lnSpc>
                <a:spcPct val="134000"/>
              </a:lnSpc>
              <a:spcBef>
                <a:spcPts val="450"/>
              </a:spcBef>
              <a:buFont typeface="Wingdings" panose="05000000000000000000" pitchFamily="2" charset="2"/>
              <a:buChar char="Ø"/>
            </a:pPr>
            <a:r>
              <a:rPr lang="en-US" sz="2325" cap="none" dirty="0">
                <a:latin typeface=" times new roman"/>
                <a:cs typeface="Times" panose="02020603050405020304" pitchFamily="18" charset="0"/>
              </a:rPr>
              <a:t>Comparison with standards; </a:t>
            </a:r>
          </a:p>
          <a:p>
            <a:pPr algn="just">
              <a:lnSpc>
                <a:spcPct val="134000"/>
              </a:lnSpc>
              <a:spcBef>
                <a:spcPts val="450"/>
              </a:spcBef>
              <a:buFont typeface="Wingdings" panose="05000000000000000000" pitchFamily="2" charset="2"/>
              <a:buChar char="Ø"/>
            </a:pPr>
            <a:r>
              <a:rPr lang="en-US" sz="2325" cap="none" dirty="0">
                <a:latin typeface=" times new roman"/>
                <a:cs typeface="Times" panose="02020603050405020304" pitchFamily="18" charset="0"/>
              </a:rPr>
              <a:t>Comparison with similar items; and in still others, </a:t>
            </a:r>
          </a:p>
          <a:p>
            <a:pPr algn="just">
              <a:lnSpc>
                <a:spcPct val="134000"/>
              </a:lnSpc>
              <a:spcBef>
                <a:spcPts val="450"/>
              </a:spcBef>
              <a:buFont typeface="Wingdings" panose="05000000000000000000" pitchFamily="2" charset="2"/>
              <a:buChar char="Ø"/>
            </a:pPr>
            <a:r>
              <a:rPr lang="en-US" sz="2325" cap="none" dirty="0">
                <a:latin typeface=" times new roman"/>
                <a:cs typeface="Times" panose="02020603050405020304" pitchFamily="18" charset="0"/>
              </a:rPr>
              <a:t>Comparison with partially similar items. </a:t>
            </a:r>
          </a:p>
          <a:p>
            <a:pPr algn="just">
              <a:lnSpc>
                <a:spcPct val="134000"/>
              </a:lnSpc>
              <a:spcBef>
                <a:spcPts val="450"/>
              </a:spcBef>
              <a:buFont typeface="Wingdings" panose="05000000000000000000" pitchFamily="2" charset="2"/>
              <a:buChar char="Ø"/>
            </a:pPr>
            <a:r>
              <a:rPr lang="en-US" sz="2325" cap="none" dirty="0">
                <a:latin typeface=" times new roman"/>
                <a:cs typeface="Times" panose="02020603050405020304" pitchFamily="18" charset="0"/>
              </a:rPr>
              <a:t>If, in the pursuit of better value, functions evaluate the function have not been identified and these functions have not been evaluated by comparison, then the process has not been value analysis but merely cost analysis.</a:t>
            </a:r>
            <a:endParaRPr lang="en-IN" sz="2325" cap="none" dirty="0">
              <a:latin typeface=" times new roman"/>
              <a:cs typeface="Times" panose="02020603050405020304" pitchFamily="18" charset="0"/>
            </a:endParaRPr>
          </a:p>
        </p:txBody>
      </p:sp>
    </p:spTree>
    <p:extLst>
      <p:ext uri="{BB962C8B-B14F-4D97-AF65-F5344CB8AC3E}">
        <p14:creationId xmlns:p14="http://schemas.microsoft.com/office/powerpoint/2010/main" val="1559879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924F2C-D51F-8113-2B1B-DEEB6386BAE1}"/>
              </a:ext>
            </a:extLst>
          </p:cNvPr>
          <p:cNvSpPr>
            <a:spLocks noGrp="1"/>
          </p:cNvSpPr>
          <p:nvPr>
            <p:ph type="title"/>
          </p:nvPr>
        </p:nvSpPr>
        <p:spPr>
          <a:xfrm>
            <a:off x="1230118" y="1221424"/>
            <a:ext cx="6683765" cy="404753"/>
          </a:xfrm>
        </p:spPr>
        <p:txBody>
          <a:bodyPr>
            <a:normAutofit/>
          </a:bodyPr>
          <a:lstStyle/>
          <a:p>
            <a:r>
              <a:rPr lang="en-IN" sz="2100" b="1" dirty="0">
                <a:solidFill>
                  <a:srgbClr val="FF0000"/>
                </a:solidFill>
                <a:latin typeface="Times New Roman" panose="02020603050405020304" pitchFamily="18" charset="0"/>
                <a:ea typeface="Calibri" panose="020F0502020204030204" pitchFamily="34" charset="0"/>
                <a:cs typeface="Gautami" panose="020B0502040204020203" pitchFamily="34" charset="0"/>
              </a:rPr>
              <a:t>ELEMENT OF CHOICE</a:t>
            </a:r>
            <a:endParaRPr lang="en-IN" sz="2100" b="1" dirty="0">
              <a:solidFill>
                <a:srgbClr val="FF0000"/>
              </a:solidFill>
            </a:endParaRPr>
          </a:p>
        </p:txBody>
      </p:sp>
      <p:sp>
        <p:nvSpPr>
          <p:cNvPr id="3" name="Content Placeholder 2">
            <a:extLst>
              <a:ext uri="{FF2B5EF4-FFF2-40B4-BE49-F238E27FC236}">
                <a16:creationId xmlns:a16="http://schemas.microsoft.com/office/drawing/2014/main" xmlns="" id="{774856B0-E6DE-C16E-965D-4874778BAC01}"/>
              </a:ext>
            </a:extLst>
          </p:cNvPr>
          <p:cNvSpPr>
            <a:spLocks noGrp="1"/>
          </p:cNvSpPr>
          <p:nvPr>
            <p:ph idx="1"/>
          </p:nvPr>
        </p:nvSpPr>
        <p:spPr>
          <a:xfrm>
            <a:off x="270164" y="1729595"/>
            <a:ext cx="8478982" cy="3906982"/>
          </a:xfrm>
        </p:spPr>
        <p:txBody>
          <a:bodyPr>
            <a:noAutofit/>
          </a:bodyPr>
          <a:lstStyle/>
          <a:p>
            <a:pPr>
              <a:buFont typeface="Wingdings" panose="05000000000000000000" pitchFamily="2" charset="2"/>
              <a:buChar char="Ø"/>
            </a:pPr>
            <a:r>
              <a:rPr lang="en-US" sz="1800" cap="none" dirty="0"/>
              <a:t>New item plans are to be presented</a:t>
            </a:r>
          </a:p>
          <a:p>
            <a:pPr>
              <a:buFont typeface="Wingdings" panose="05000000000000000000" pitchFamily="2" charset="2"/>
              <a:buChar char="Ø"/>
            </a:pPr>
            <a:r>
              <a:rPr lang="en-US" sz="1800" cap="none" dirty="0"/>
              <a:t>Pace of profit from speculation goes down</a:t>
            </a:r>
          </a:p>
          <a:p>
            <a:pPr>
              <a:buFont typeface="Wingdings" panose="05000000000000000000" pitchFamily="2" charset="2"/>
              <a:buChar char="Ø"/>
            </a:pPr>
            <a:r>
              <a:rPr lang="en-US" sz="1800" cap="none" dirty="0"/>
              <a:t>Deals of the item fabricated by the business are diminished</a:t>
            </a:r>
          </a:p>
          <a:p>
            <a:pPr>
              <a:buFont typeface="Wingdings" panose="05000000000000000000" pitchFamily="2" charset="2"/>
              <a:buChar char="Ø"/>
            </a:pPr>
            <a:r>
              <a:rPr lang="en-US" sz="1800" cap="none" dirty="0"/>
              <a:t>Expenses of assembling the items are increasing</a:t>
            </a:r>
          </a:p>
          <a:p>
            <a:pPr>
              <a:buFont typeface="Wingdings" panose="05000000000000000000" pitchFamily="2" charset="2"/>
              <a:buChar char="Ø"/>
            </a:pPr>
            <a:r>
              <a:rPr lang="en-US" sz="1800" cap="none" dirty="0"/>
              <a:t>When the competitors are selling their items at less prices</a:t>
            </a:r>
          </a:p>
          <a:p>
            <a:pPr>
              <a:buFont typeface="Wingdings" panose="05000000000000000000" pitchFamily="2" charset="2"/>
              <a:buChar char="Ø"/>
            </a:pPr>
            <a:r>
              <a:rPr lang="en-US" sz="1800" cap="none" dirty="0"/>
              <a:t>When the purchasers are complaining the organization regarding the function of the item</a:t>
            </a:r>
          </a:p>
          <a:p>
            <a:pPr>
              <a:buFont typeface="Wingdings" panose="05000000000000000000" pitchFamily="2" charset="2"/>
              <a:buChar char="Ø"/>
            </a:pPr>
            <a:r>
              <a:rPr lang="en-US" sz="1800" cap="none" dirty="0"/>
              <a:t>The firm cannot meet the delivery dates guaranteed with the customer</a:t>
            </a:r>
          </a:p>
          <a:p>
            <a:pPr>
              <a:buFont typeface="Wingdings" panose="05000000000000000000" pitchFamily="2" charset="2"/>
              <a:buChar char="Ø"/>
            </a:pPr>
            <a:r>
              <a:rPr lang="en-IN" sz="1800" cap="none" dirty="0"/>
              <a:t>When the expenses of gathering useful information is increasing than the benefit from the information.</a:t>
            </a:r>
          </a:p>
        </p:txBody>
      </p:sp>
    </p:spTree>
    <p:extLst>
      <p:ext uri="{BB962C8B-B14F-4D97-AF65-F5344CB8AC3E}">
        <p14:creationId xmlns:p14="http://schemas.microsoft.com/office/powerpoint/2010/main" val="1908709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9FB64D-D8D5-5CCF-9063-40CC8CD69FDB}"/>
              </a:ext>
            </a:extLst>
          </p:cNvPr>
          <p:cNvSpPr>
            <a:spLocks noGrp="1"/>
          </p:cNvSpPr>
          <p:nvPr>
            <p:ph type="title"/>
          </p:nvPr>
        </p:nvSpPr>
        <p:spPr>
          <a:xfrm>
            <a:off x="1082249" y="1087000"/>
            <a:ext cx="6683765" cy="476832"/>
          </a:xfrm>
        </p:spPr>
        <p:txBody>
          <a:bodyPr>
            <a:normAutofit fontScale="90000"/>
          </a:bodyPr>
          <a:lstStyle/>
          <a:p>
            <a:r>
              <a:rPr lang="en-IN" b="1" dirty="0"/>
              <a:t>Organization</a:t>
            </a:r>
          </a:p>
        </p:txBody>
      </p:sp>
      <p:sp>
        <p:nvSpPr>
          <p:cNvPr id="3" name="Content Placeholder 2">
            <a:extLst>
              <a:ext uri="{FF2B5EF4-FFF2-40B4-BE49-F238E27FC236}">
                <a16:creationId xmlns:a16="http://schemas.microsoft.com/office/drawing/2014/main" xmlns="" id="{B033261C-55BD-2865-3EBA-79DC3E5EB1B3}"/>
              </a:ext>
            </a:extLst>
          </p:cNvPr>
          <p:cNvSpPr>
            <a:spLocks noGrp="1"/>
          </p:cNvSpPr>
          <p:nvPr>
            <p:ph idx="1"/>
          </p:nvPr>
        </p:nvSpPr>
        <p:spPr>
          <a:xfrm>
            <a:off x="539229" y="1667741"/>
            <a:ext cx="7769803" cy="3885050"/>
          </a:xfrm>
        </p:spPr>
        <p:txBody>
          <a:bodyPr/>
          <a:lstStyle/>
          <a:p>
            <a:pPr marL="0" indent="0">
              <a:buNone/>
            </a:pPr>
            <a:r>
              <a:rPr lang="en-US" b="1" dirty="0"/>
              <a:t>Level of value engineering in the organization</a:t>
            </a:r>
          </a:p>
          <a:p>
            <a:pPr marL="0" indent="0">
              <a:buNone/>
            </a:pPr>
            <a:r>
              <a:rPr lang="en-US" sz="2100" cap="none" dirty="0">
                <a:latin typeface="Times New Roman" panose="02020603050405020304" pitchFamily="18" charset="0"/>
                <a:cs typeface="Times New Roman" panose="02020603050405020304" pitchFamily="18" charset="0"/>
              </a:rPr>
              <a:t>1. Appropriate organization for the best benefit of VE from the view point of overall business</a:t>
            </a:r>
          </a:p>
          <a:p>
            <a:pPr marL="0" indent="0">
              <a:buNone/>
            </a:pPr>
            <a:r>
              <a:rPr lang="en-US" sz="2100" cap="none" dirty="0">
                <a:latin typeface="Times New Roman" panose="02020603050405020304" pitchFamily="18" charset="0"/>
                <a:cs typeface="Times New Roman" panose="02020603050405020304" pitchFamily="18" charset="0"/>
              </a:rPr>
              <a:t>2. From the viewpoint of interrelationships among the men performing the work.</a:t>
            </a:r>
          </a:p>
          <a:p>
            <a:pPr marL="0" indent="0">
              <a:buNone/>
            </a:pPr>
            <a:r>
              <a:rPr lang="en-US" sz="2100" cap="none" dirty="0">
                <a:latin typeface="Times New Roman" panose="02020603050405020304" pitchFamily="18" charset="0"/>
                <a:cs typeface="Times New Roman" panose="02020603050405020304" pitchFamily="18" charset="0"/>
              </a:rPr>
              <a:t>3. From the viewpoint of the men performing the work and the management</a:t>
            </a:r>
            <a:endParaRPr lang="en-IN" sz="21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3312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7D5181-7A63-A811-B837-AF126B039E5E}"/>
              </a:ext>
            </a:extLst>
          </p:cNvPr>
          <p:cNvSpPr>
            <a:spLocks noGrp="1"/>
          </p:cNvSpPr>
          <p:nvPr>
            <p:ph type="title"/>
          </p:nvPr>
        </p:nvSpPr>
        <p:spPr>
          <a:xfrm>
            <a:off x="812086" y="1023996"/>
            <a:ext cx="6683765" cy="539836"/>
          </a:xfrm>
        </p:spPr>
        <p:txBody>
          <a:bodyPr>
            <a:normAutofit fontScale="90000"/>
          </a:bodyPr>
          <a:lstStyle/>
          <a:p>
            <a:r>
              <a:rPr lang="en-US" b="1" dirty="0"/>
              <a:t>Size of VE staff</a:t>
            </a:r>
            <a:endParaRPr lang="en-IN" b="1" dirty="0"/>
          </a:p>
        </p:txBody>
      </p:sp>
      <p:sp>
        <p:nvSpPr>
          <p:cNvPr id="3" name="Content Placeholder 2">
            <a:extLst>
              <a:ext uri="{FF2B5EF4-FFF2-40B4-BE49-F238E27FC236}">
                <a16:creationId xmlns:a16="http://schemas.microsoft.com/office/drawing/2014/main" xmlns="" id="{68553626-DFE1-A14B-BCF2-C2300DD9F2B3}"/>
              </a:ext>
            </a:extLst>
          </p:cNvPr>
          <p:cNvSpPr>
            <a:spLocks noGrp="1"/>
          </p:cNvSpPr>
          <p:nvPr>
            <p:ph idx="1"/>
          </p:nvPr>
        </p:nvSpPr>
        <p:spPr>
          <a:xfrm>
            <a:off x="537330" y="1899842"/>
            <a:ext cx="7622696" cy="3934162"/>
          </a:xfrm>
        </p:spPr>
        <p:txBody>
          <a:bodyPr>
            <a:normAutofit/>
          </a:bodyPr>
          <a:lstStyle/>
          <a:p>
            <a:pPr marL="0" indent="0" algn="just">
              <a:buNone/>
            </a:pPr>
            <a:r>
              <a:rPr lang="en-IN" b="1" dirty="0"/>
              <a:t>One-man Setup:</a:t>
            </a:r>
          </a:p>
          <a:p>
            <a:pPr algn="just">
              <a:lnSpc>
                <a:spcPct val="100000"/>
              </a:lnSpc>
              <a:spcBef>
                <a:spcPts val="45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Businesses with $2 million or more of annual sales will start with one or more carefully selected and trained value consultants. </a:t>
            </a:r>
          </a:p>
          <a:p>
            <a:pPr algn="just">
              <a:lnSpc>
                <a:spcPct val="100000"/>
              </a:lnSpc>
              <a:spcBef>
                <a:spcPts val="45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The selection of personnel for the one-man setup is most important.</a:t>
            </a:r>
          </a:p>
          <a:p>
            <a:pPr algn="just">
              <a:lnSpc>
                <a:spcPct val="100000"/>
              </a:lnSpc>
              <a:spcBef>
                <a:spcPts val="45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 This man must rank high in competence, must have a proven record of high accomplishment, must be respected by his peers and management alike. </a:t>
            </a:r>
          </a:p>
          <a:p>
            <a:pPr algn="just">
              <a:lnSpc>
                <a:spcPct val="100000"/>
              </a:lnSpc>
              <a:spcBef>
                <a:spcPts val="45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His background must be exceedingly broad.</a:t>
            </a:r>
          </a:p>
          <a:p>
            <a:pPr algn="just">
              <a:lnSpc>
                <a:spcPct val="100000"/>
              </a:lnSpc>
              <a:spcBef>
                <a:spcPts val="450"/>
              </a:spcBef>
              <a:spcAft>
                <a:spcPts val="450"/>
              </a:spcAf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Real attention must be given by management to this new work until it becomes understood by, integrated into, and accepted by every phase of the business.</a:t>
            </a:r>
            <a:endParaRPr lang="en-IN" sz="18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5606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FC29361-85E2-E5A7-1C31-2ED3E9453F09}"/>
              </a:ext>
            </a:extLst>
          </p:cNvPr>
          <p:cNvSpPr>
            <a:spLocks noGrp="1"/>
          </p:cNvSpPr>
          <p:nvPr>
            <p:ph idx="1"/>
          </p:nvPr>
        </p:nvSpPr>
        <p:spPr>
          <a:xfrm>
            <a:off x="512591" y="1245248"/>
            <a:ext cx="8143036" cy="4602516"/>
          </a:xfrm>
        </p:spPr>
        <p:txBody>
          <a:bodyPr>
            <a:noAutofit/>
          </a:bodyPr>
          <a:lstStyle/>
          <a:p>
            <a:pPr algn="just">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Value engineering should not be' treated as a mere cost reduction technique or cheapening of the product.</a:t>
            </a:r>
          </a:p>
          <a:p>
            <a:pPr algn="just">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It is more comprehensive and the improvement in value is attained without any sacrifice in quality, reliability, maintainability, availability, aesthetics, etc. </a:t>
            </a:r>
          </a:p>
          <a:p>
            <a:pPr algn="just">
              <a:lnSpc>
                <a:spcPct val="100000"/>
              </a:lnSpc>
              <a:spcBef>
                <a:spcPts val="450"/>
              </a:spcBef>
              <a:buFont typeface="Wingdings" panose="05000000000000000000" pitchFamily="2" charset="2"/>
              <a:buChar char="Ø"/>
            </a:pPr>
            <a:r>
              <a:rPr lang="en-US" sz="1800" cap="none" dirty="0">
                <a:solidFill>
                  <a:srgbClr val="111111"/>
                </a:solidFill>
                <a:latin typeface="Times New Roman" panose="02020603050405020304" pitchFamily="18" charset="0"/>
                <a:cs typeface="Times New Roman" panose="02020603050405020304" pitchFamily="18" charset="0"/>
              </a:rPr>
              <a:t>Value engineering is a systematic, organized approach to providing necessary functions in a project at the lowest cost. </a:t>
            </a:r>
          </a:p>
          <a:p>
            <a:pPr algn="just">
              <a:lnSpc>
                <a:spcPct val="100000"/>
              </a:lnSpc>
              <a:spcBef>
                <a:spcPts val="450"/>
              </a:spcBef>
              <a:buFont typeface="Wingdings" panose="05000000000000000000" pitchFamily="2" charset="2"/>
              <a:buChar char="Ø"/>
            </a:pPr>
            <a:r>
              <a:rPr lang="en-US" sz="1800" cap="none" dirty="0">
                <a:solidFill>
                  <a:srgbClr val="111111"/>
                </a:solidFill>
                <a:latin typeface="Times New Roman" panose="02020603050405020304" pitchFamily="18" charset="0"/>
                <a:cs typeface="Times New Roman" panose="02020603050405020304" pitchFamily="18" charset="0"/>
              </a:rPr>
              <a:t>Value engineering promotes the substitution of materials and methods with less expensive alternatives, without sacrificing functionality. </a:t>
            </a:r>
          </a:p>
          <a:p>
            <a:pPr algn="just">
              <a:lnSpc>
                <a:spcPct val="100000"/>
              </a:lnSpc>
              <a:spcBef>
                <a:spcPts val="450"/>
              </a:spcBef>
              <a:buFont typeface="Wingdings" panose="05000000000000000000" pitchFamily="2" charset="2"/>
              <a:buChar char="Ø"/>
            </a:pPr>
            <a:r>
              <a:rPr lang="en-US" sz="1800" cap="none" dirty="0">
                <a:solidFill>
                  <a:srgbClr val="111111"/>
                </a:solidFill>
                <a:latin typeface="Times New Roman" panose="02020603050405020304" pitchFamily="18" charset="0"/>
                <a:cs typeface="Times New Roman" panose="02020603050405020304" pitchFamily="18" charset="0"/>
              </a:rPr>
              <a:t>It is focused solely on the functions of various components and materials, rather than their physical attributes. </a:t>
            </a:r>
          </a:p>
          <a:p>
            <a:pPr algn="just">
              <a:lnSpc>
                <a:spcPct val="100000"/>
              </a:lnSpc>
              <a:spcBef>
                <a:spcPts val="450"/>
              </a:spcBef>
              <a:buFont typeface="Wingdings" panose="05000000000000000000" pitchFamily="2" charset="2"/>
              <a:buChar char="Ø"/>
            </a:pPr>
            <a:r>
              <a:rPr lang="en-US" sz="1800" cap="none" dirty="0">
                <a:solidFill>
                  <a:srgbClr val="111111"/>
                </a:solidFill>
                <a:latin typeface="Times New Roman" panose="02020603050405020304" pitchFamily="18" charset="0"/>
                <a:cs typeface="Times New Roman" panose="02020603050405020304" pitchFamily="18" charset="0"/>
              </a:rPr>
              <a:t>Value engineering is also called value analysis.</a:t>
            </a:r>
          </a:p>
          <a:p>
            <a:pPr algn="just">
              <a:lnSpc>
                <a:spcPct val="100000"/>
              </a:lnSpc>
              <a:spcBef>
                <a:spcPts val="450"/>
              </a:spcBef>
              <a:buFont typeface="Wingdings" panose="05000000000000000000" pitchFamily="2" charset="2"/>
              <a:buChar char="Ø"/>
            </a:pPr>
            <a:r>
              <a:rPr lang="en-US" sz="1800" cap="none" dirty="0">
                <a:solidFill>
                  <a:srgbClr val="111111"/>
                </a:solidFill>
                <a:latin typeface="Times New Roman" panose="02020603050405020304" pitchFamily="18" charset="0"/>
                <a:cs typeface="Times New Roman" panose="02020603050405020304" pitchFamily="18" charset="0"/>
              </a:rPr>
              <a:t>Value engineering is the review of new or existing products during the design phase to reduce costs and increase functionality to increase the value of the product. </a:t>
            </a:r>
          </a:p>
          <a:p>
            <a:pPr algn="just">
              <a:lnSpc>
                <a:spcPct val="100000"/>
              </a:lnSpc>
              <a:spcBef>
                <a:spcPts val="450"/>
              </a:spcBef>
              <a:buFont typeface="Wingdings" panose="05000000000000000000" pitchFamily="2" charset="2"/>
              <a:buChar char="Ø"/>
            </a:pPr>
            <a:r>
              <a:rPr lang="en-US" sz="1800" cap="none" dirty="0">
                <a:solidFill>
                  <a:srgbClr val="111111"/>
                </a:solidFill>
                <a:latin typeface="Times New Roman" panose="02020603050405020304" pitchFamily="18" charset="0"/>
                <a:cs typeface="Times New Roman" panose="02020603050405020304" pitchFamily="18" charset="0"/>
              </a:rPr>
              <a:t>The value of an item is defined as the most cost-effective way of producing an item without taking away from its purpose.</a:t>
            </a:r>
            <a:endParaRPr lang="en-IN" sz="18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9708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AD4F73F-C34D-1578-A547-313C82F13428}"/>
              </a:ext>
            </a:extLst>
          </p:cNvPr>
          <p:cNvSpPr>
            <a:spLocks noGrp="1"/>
          </p:cNvSpPr>
          <p:nvPr>
            <p:ph idx="1"/>
          </p:nvPr>
        </p:nvSpPr>
        <p:spPr>
          <a:xfrm>
            <a:off x="362779" y="1063261"/>
            <a:ext cx="8418443" cy="4731479"/>
          </a:xfrm>
        </p:spPr>
        <p:txBody>
          <a:bodyPr>
            <a:normAutofit fontScale="25000" lnSpcReduction="20000"/>
          </a:bodyPr>
          <a:lstStyle/>
          <a:p>
            <a:pPr marL="0" indent="0">
              <a:spcBef>
                <a:spcPts val="900"/>
              </a:spcBef>
              <a:spcAft>
                <a:spcPts val="900"/>
              </a:spcAft>
              <a:buNone/>
            </a:pPr>
            <a:r>
              <a:rPr lang="en-IN" sz="7200" b="1" dirty="0"/>
              <a:t>Two-men Setup:</a:t>
            </a:r>
          </a:p>
          <a:p>
            <a:pPr algn="just">
              <a:spcBef>
                <a:spcPts val="450"/>
              </a:spcBef>
              <a:buFont typeface="Wingdings" panose="05000000000000000000" pitchFamily="2" charset="2"/>
              <a:buChar char="Ø"/>
            </a:pPr>
            <a:r>
              <a:rPr lang="en-US" sz="6600" cap="none" dirty="0">
                <a:latin typeface="Times New Roman" panose="02020603050405020304" pitchFamily="18" charset="0"/>
                <a:cs typeface="Times New Roman" panose="02020603050405020304" pitchFamily="18" charset="0"/>
              </a:rPr>
              <a:t>Two men can provide a much more satisfactory penetration of the necessary knowledge and experience. </a:t>
            </a:r>
          </a:p>
          <a:p>
            <a:pPr algn="just">
              <a:spcBef>
                <a:spcPts val="450"/>
              </a:spcBef>
              <a:buFont typeface="Wingdings" panose="05000000000000000000" pitchFamily="2" charset="2"/>
              <a:buChar char="Ø"/>
            </a:pPr>
            <a:r>
              <a:rPr lang="en-US" sz="6600" cap="none" dirty="0">
                <a:latin typeface="Times New Roman" panose="02020603050405020304" pitchFamily="18" charset="0"/>
                <a:cs typeface="Times New Roman" panose="02020603050405020304" pitchFamily="18" charset="0"/>
              </a:rPr>
              <a:t>Combined in the two, if the work product oriented, should be skill in (1) engineering ideas, (2) manufacturing methods and processes, and (3) the very extensive field of using vendor and specialty-vendor competence. </a:t>
            </a:r>
          </a:p>
          <a:p>
            <a:pPr algn="just">
              <a:spcBef>
                <a:spcPts val="450"/>
              </a:spcBef>
              <a:buFont typeface="Wingdings" panose="05000000000000000000" pitchFamily="2" charset="2"/>
              <a:buChar char="Ø"/>
            </a:pPr>
            <a:r>
              <a:rPr lang="en-US" sz="6600" cap="none" dirty="0">
                <a:latin typeface="Times New Roman" panose="02020603050405020304" pitchFamily="18" charset="0"/>
                <a:cs typeface="Times New Roman" panose="02020603050405020304" pitchFamily="18" charset="0"/>
              </a:rPr>
              <a:t>While the two men work together, they do not work as an interlaced team. Rather, they work as consultants to each other on any particular job. </a:t>
            </a:r>
          </a:p>
          <a:p>
            <a:pPr algn="just">
              <a:spcBef>
                <a:spcPts val="450"/>
              </a:spcBef>
              <a:buFont typeface="Wingdings" panose="05000000000000000000" pitchFamily="2" charset="2"/>
              <a:buChar char="Ø"/>
            </a:pPr>
            <a:r>
              <a:rPr lang="en-US" sz="6600" cap="none" dirty="0">
                <a:latin typeface="Times New Roman" panose="02020603050405020304" pitchFamily="18" charset="0"/>
                <a:cs typeface="Times New Roman" panose="02020603050405020304" pitchFamily="18" charset="0"/>
              </a:rPr>
              <a:t>In every instance, each project or activity is the responsibility of one of the two. </a:t>
            </a:r>
          </a:p>
          <a:p>
            <a:pPr algn="just">
              <a:spcBef>
                <a:spcPts val="450"/>
              </a:spcBef>
              <a:buFont typeface="Wingdings" panose="05000000000000000000" pitchFamily="2" charset="2"/>
              <a:buChar char="Ø"/>
            </a:pPr>
            <a:r>
              <a:rPr lang="en-US" sz="6600" cap="none" dirty="0">
                <a:latin typeface="Times New Roman" panose="02020603050405020304" pitchFamily="18" charset="0"/>
                <a:cs typeface="Times New Roman" panose="02020603050405020304" pitchFamily="18" charset="0"/>
              </a:rPr>
              <a:t>That individual, in turn, to the right extent and at the right time, consults with the other man on the job. </a:t>
            </a:r>
          </a:p>
          <a:p>
            <a:pPr algn="just">
              <a:spcBef>
                <a:spcPts val="450"/>
              </a:spcBef>
              <a:buFont typeface="Wingdings" panose="05000000000000000000" pitchFamily="2" charset="2"/>
              <a:buChar char="Ø"/>
            </a:pPr>
            <a:r>
              <a:rPr lang="en-US" sz="6600" cap="none" dirty="0">
                <a:latin typeface="Times New Roman" panose="02020603050405020304" pitchFamily="18" charset="0"/>
                <a:cs typeface="Times New Roman" panose="02020603050405020304" pitchFamily="18" charset="0"/>
              </a:rPr>
              <a:t>One of the two may be the senior man and carry certain responsibility for assigning work to the other. </a:t>
            </a:r>
          </a:p>
          <a:p>
            <a:pPr algn="just">
              <a:spcBef>
                <a:spcPts val="450"/>
              </a:spcBef>
              <a:buFont typeface="Wingdings" panose="05000000000000000000" pitchFamily="2" charset="2"/>
              <a:buChar char="Ø"/>
            </a:pPr>
            <a:r>
              <a:rPr lang="en-US" sz="6600" cap="none" dirty="0">
                <a:latin typeface="Times New Roman" panose="02020603050405020304" pitchFamily="18" charset="0"/>
                <a:cs typeface="Times New Roman" panose="02020603050405020304" pitchFamily="18" charset="0"/>
              </a:rPr>
              <a:t>Care must be taken, however, that neither of the two works as an assistant to the other but rather that each accepts responsibility for a particular activity in the plant and consults with the other as needed</a:t>
            </a:r>
            <a:r>
              <a:rPr lang="en-US" sz="4500" cap="none" dirty="0">
                <a:latin typeface="Times New Roman" panose="02020603050405020304" pitchFamily="18" charset="0"/>
                <a:cs typeface="Times New Roman" panose="02020603050405020304" pitchFamily="18" charset="0"/>
              </a:rPr>
              <a:t>. </a:t>
            </a:r>
            <a:endParaRPr lang="en-IN" sz="45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865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D5124B2-57C4-3999-857C-877F95CC09F4}"/>
              </a:ext>
            </a:extLst>
          </p:cNvPr>
          <p:cNvSpPr>
            <a:spLocks noGrp="1"/>
          </p:cNvSpPr>
          <p:nvPr>
            <p:ph idx="1"/>
          </p:nvPr>
        </p:nvSpPr>
        <p:spPr>
          <a:xfrm>
            <a:off x="391405" y="1135546"/>
            <a:ext cx="8573691" cy="4760843"/>
          </a:xfrm>
        </p:spPr>
        <p:txBody>
          <a:bodyPr>
            <a:normAutofit/>
          </a:bodyPr>
          <a:lstStyle/>
          <a:p>
            <a:pPr marL="0" indent="0">
              <a:lnSpc>
                <a:spcPct val="100000"/>
              </a:lnSpc>
              <a:spcBef>
                <a:spcPts val="900"/>
              </a:spcBef>
              <a:spcAft>
                <a:spcPts val="450"/>
              </a:spcAft>
              <a:buNone/>
            </a:pPr>
            <a:r>
              <a:rPr lang="en-IN" sz="2100" b="1" dirty="0"/>
              <a:t>Three-men Setup</a:t>
            </a:r>
          </a:p>
          <a:p>
            <a:pPr algn="just">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Normally and practically, three men constitute the smallest efficient operating unit for wide-range value work. </a:t>
            </a:r>
          </a:p>
          <a:p>
            <a:pPr algn="just">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It is then usually possible to have the necessary penetration in the three required areas of skill named above. </a:t>
            </a:r>
          </a:p>
          <a:p>
            <a:pPr algn="just">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The three men again act as individual value consultants, each taking responsibility for particular value work and calling on the others as consultants to improve the degree of accomplishment. </a:t>
            </a:r>
          </a:p>
          <a:p>
            <a:pPr algn="just">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Again, one man may be a senior member who organizes and assigns work to the others, or else the three may report to one and the same manager who, in that case, must have a real grasp of value work, its problems, and its opportunities, and must be capable of performing the management function skillfully. </a:t>
            </a:r>
          </a:p>
          <a:p>
            <a:pPr algn="just">
              <a:lnSpc>
                <a:spcPct val="100000"/>
              </a:lnSpc>
              <a:spcBef>
                <a:spcPts val="450"/>
              </a:spcBef>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Three men often aid one another during the creative phases of their work studies, and having enough in common, they do not readily become frustrated and discouraged.</a:t>
            </a:r>
            <a:endParaRPr lang="en-IN" sz="18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3201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2C4126B-813E-8B58-C0B6-7589A6C0A903}"/>
              </a:ext>
            </a:extLst>
          </p:cNvPr>
          <p:cNvSpPr>
            <a:spLocks noGrp="1"/>
          </p:cNvSpPr>
          <p:nvPr>
            <p:ph idx="1"/>
          </p:nvPr>
        </p:nvSpPr>
        <p:spPr>
          <a:xfrm>
            <a:off x="218661" y="0"/>
            <a:ext cx="8706678" cy="7578436"/>
          </a:xfrm>
        </p:spPr>
        <p:txBody>
          <a:bodyPr>
            <a:noAutofit/>
          </a:bodyPr>
          <a:lstStyle/>
          <a:p>
            <a:pPr marL="0" indent="0">
              <a:spcBef>
                <a:spcPts val="0"/>
              </a:spcBef>
              <a:buNone/>
            </a:pPr>
            <a:r>
              <a:rPr lang="en-IN" sz="2200" b="1" dirty="0"/>
              <a:t>Four or More Consultants</a:t>
            </a:r>
          </a:p>
          <a:p>
            <a:pPr algn="just">
              <a:lnSpc>
                <a:spcPct val="110000"/>
              </a:lnSpc>
              <a:spcBef>
                <a:spcPts val="0"/>
              </a:spcBef>
              <a:buFont typeface="Wingdings" panose="05000000000000000000" pitchFamily="2" charset="2"/>
              <a:buChar char="Ø"/>
            </a:pPr>
            <a:r>
              <a:rPr lang="en-US" sz="2200" cap="none" dirty="0">
                <a:latin typeface="Times New Roman" panose="02020603050405020304" pitchFamily="18" charset="0"/>
                <a:cs typeface="Times New Roman" panose="02020603050405020304" pitchFamily="18" charset="0"/>
              </a:rPr>
              <a:t>As the business begins to see the benefit of the activity, additional value consultants will be added. </a:t>
            </a:r>
          </a:p>
          <a:p>
            <a:pPr algn="just">
              <a:lnSpc>
                <a:spcPct val="110000"/>
              </a:lnSpc>
              <a:spcBef>
                <a:spcPts val="0"/>
              </a:spcBef>
              <a:buFont typeface="Wingdings" panose="05000000000000000000" pitchFamily="2" charset="2"/>
              <a:buChar char="Ø"/>
            </a:pPr>
            <a:r>
              <a:rPr lang="en-US" sz="2200" cap="none" dirty="0">
                <a:latin typeface="Times New Roman" panose="02020603050405020304" pitchFamily="18" charset="0"/>
                <a:cs typeface="Times New Roman" panose="02020603050405020304" pitchFamily="18" charset="0"/>
              </a:rPr>
              <a:t>This will provide more penetration in the three identified areas, and besides, additional abilities will be secured. For example, with groups of four persons or more, an individual who has special abilities in teaching and communicating will be very valuable. </a:t>
            </a:r>
            <a:endParaRPr lang="en-IN" sz="2200" cap="none" dirty="0">
              <a:latin typeface="Times New Roman" panose="02020603050405020304" pitchFamily="18" charset="0"/>
              <a:cs typeface="Times New Roman" panose="02020603050405020304" pitchFamily="18" charset="0"/>
            </a:endParaRPr>
          </a:p>
          <a:p>
            <a:pPr algn="just">
              <a:lnSpc>
                <a:spcPct val="110000"/>
              </a:lnSpc>
              <a:spcBef>
                <a:spcPts val="0"/>
              </a:spcBef>
              <a:buFont typeface="Wingdings" panose="05000000000000000000" pitchFamily="2" charset="2"/>
              <a:buChar char="Ø"/>
            </a:pPr>
            <a:r>
              <a:rPr lang="en-US" sz="2200" cap="none" dirty="0">
                <a:latin typeface="Times New Roman" panose="02020603050405020304" pitchFamily="18" charset="0"/>
                <a:cs typeface="Times New Roman" panose="02020603050405020304" pitchFamily="18" charset="0"/>
              </a:rPr>
              <a:t>With four or more individuals assigned to the value work, it will be of definite advantage to have the managerial functions delegated to one of them. </a:t>
            </a:r>
          </a:p>
          <a:p>
            <a:pPr algn="just">
              <a:lnSpc>
                <a:spcPct val="110000"/>
              </a:lnSpc>
              <a:spcBef>
                <a:spcPts val="0"/>
              </a:spcBef>
              <a:buFont typeface="Wingdings" panose="05000000000000000000" pitchFamily="2" charset="2"/>
              <a:buChar char="Ø"/>
            </a:pPr>
            <a:r>
              <a:rPr lang="en-US" sz="2200" cap="none" dirty="0">
                <a:latin typeface="Times New Roman" panose="02020603050405020304" pitchFamily="18" charset="0"/>
                <a:cs typeface="Times New Roman" panose="02020603050405020304" pitchFamily="18" charset="0"/>
              </a:rPr>
              <a:t>He, then, will be the one to: </a:t>
            </a:r>
          </a:p>
          <a:p>
            <a:pPr lvl="1" algn="just">
              <a:lnSpc>
                <a:spcPct val="110000"/>
              </a:lnSpc>
              <a:spcBef>
                <a:spcPts val="0"/>
              </a:spcBef>
              <a:buFont typeface="Wingdings" panose="05000000000000000000" pitchFamily="2" charset="2"/>
              <a:buChar char="ü"/>
            </a:pPr>
            <a:r>
              <a:rPr lang="en-US" sz="2200" cap="none" dirty="0">
                <a:latin typeface="Times New Roman" panose="02020603050405020304" pitchFamily="18" charset="0"/>
                <a:cs typeface="Times New Roman" panose="02020603050405020304" pitchFamily="18" charset="0"/>
              </a:rPr>
              <a:t>set objectives </a:t>
            </a:r>
          </a:p>
          <a:p>
            <a:pPr lvl="1" algn="just">
              <a:lnSpc>
                <a:spcPct val="110000"/>
              </a:lnSpc>
              <a:spcBef>
                <a:spcPts val="0"/>
              </a:spcBef>
              <a:buFont typeface="Wingdings" panose="05000000000000000000" pitchFamily="2" charset="2"/>
              <a:buChar char="ü"/>
            </a:pPr>
            <a:r>
              <a:rPr lang="en-US" sz="2200" cap="none" dirty="0">
                <a:latin typeface="Times New Roman" panose="02020603050405020304" pitchFamily="18" charset="0"/>
                <a:cs typeface="Times New Roman" panose="02020603050405020304" pitchFamily="18" charset="0"/>
              </a:rPr>
              <a:t>establish plans and programs </a:t>
            </a:r>
          </a:p>
          <a:p>
            <a:pPr lvl="1" algn="just">
              <a:lnSpc>
                <a:spcPct val="110000"/>
              </a:lnSpc>
              <a:spcBef>
                <a:spcPts val="0"/>
              </a:spcBef>
              <a:buFont typeface="Wingdings" panose="05000000000000000000" pitchFamily="2" charset="2"/>
              <a:buChar char="ü"/>
            </a:pPr>
            <a:r>
              <a:rPr lang="en-US" sz="2200" cap="none" dirty="0">
                <a:latin typeface="Times New Roman" panose="02020603050405020304" pitchFamily="18" charset="0"/>
                <a:cs typeface="Times New Roman" panose="02020603050405020304" pitchFamily="18" charset="0"/>
              </a:rPr>
              <a:t>provide for proper staffing of the group, augmented by provisions for continued development and growth in the individuals' competence </a:t>
            </a:r>
          </a:p>
          <a:p>
            <a:pPr lvl="1" algn="just">
              <a:lnSpc>
                <a:spcPct val="110000"/>
              </a:lnSpc>
              <a:spcBef>
                <a:spcPts val="0"/>
              </a:spcBef>
              <a:buFont typeface="Wingdings" panose="05000000000000000000" pitchFamily="2" charset="2"/>
              <a:buChar char="ü"/>
            </a:pPr>
            <a:r>
              <a:rPr lang="en-US" sz="2200" cap="none" dirty="0">
                <a:latin typeface="Times New Roman" panose="02020603050405020304" pitchFamily="18" charset="0"/>
                <a:cs typeface="Times New Roman" panose="02020603050405020304" pitchFamily="18" charset="0"/>
              </a:rPr>
              <a:t>motivate appropriate actions </a:t>
            </a:r>
          </a:p>
          <a:p>
            <a:pPr lvl="1" algn="just">
              <a:lnSpc>
                <a:spcPct val="110000"/>
              </a:lnSpc>
              <a:spcBef>
                <a:spcPts val="0"/>
              </a:spcBef>
              <a:buFont typeface="Wingdings" panose="05000000000000000000" pitchFamily="2" charset="2"/>
              <a:buChar char="ü"/>
            </a:pPr>
            <a:r>
              <a:rPr lang="en-US" sz="2200" cap="none" dirty="0">
                <a:latin typeface="Times New Roman" panose="02020603050405020304" pitchFamily="18" charset="0"/>
                <a:cs typeface="Times New Roman" panose="02020603050405020304" pitchFamily="18" charset="0"/>
              </a:rPr>
              <a:t>support each specialist in his work with other segments of the business administer work assignments, schedules, compensation, facilities, etc.</a:t>
            </a:r>
            <a:endParaRPr lang="en-IN" sz="22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2333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9BB86B-EF66-E940-4586-504CAA9E8764}"/>
              </a:ext>
            </a:extLst>
          </p:cNvPr>
          <p:cNvSpPr>
            <a:spLocks noGrp="1"/>
          </p:cNvSpPr>
          <p:nvPr>
            <p:ph type="title"/>
          </p:nvPr>
        </p:nvSpPr>
        <p:spPr>
          <a:xfrm>
            <a:off x="1422349" y="299604"/>
            <a:ext cx="6683765" cy="519546"/>
          </a:xfrm>
        </p:spPr>
        <p:txBody>
          <a:bodyPr>
            <a:normAutofit fontScale="90000"/>
          </a:bodyPr>
          <a:lstStyle/>
          <a:p>
            <a:r>
              <a:rPr lang="en-US" b="1" dirty="0"/>
              <a:t>skill of VE staff</a:t>
            </a:r>
            <a:endParaRPr lang="en-IN" b="1" dirty="0"/>
          </a:p>
        </p:txBody>
      </p:sp>
      <p:sp>
        <p:nvSpPr>
          <p:cNvPr id="3" name="Content Placeholder 2">
            <a:extLst>
              <a:ext uri="{FF2B5EF4-FFF2-40B4-BE49-F238E27FC236}">
                <a16:creationId xmlns:a16="http://schemas.microsoft.com/office/drawing/2014/main" xmlns="" id="{A92DF08C-AC95-F35D-EADB-EDE5D4AE8F29}"/>
              </a:ext>
            </a:extLst>
          </p:cNvPr>
          <p:cNvSpPr>
            <a:spLocks noGrp="1"/>
          </p:cNvSpPr>
          <p:nvPr>
            <p:ph idx="1"/>
          </p:nvPr>
        </p:nvSpPr>
        <p:spPr>
          <a:xfrm>
            <a:off x="379268" y="999258"/>
            <a:ext cx="8385464" cy="5858742"/>
          </a:xfrm>
        </p:spPr>
        <p:txBody>
          <a:bodyPr>
            <a:noAutofit/>
          </a:bodyPr>
          <a:lstStyle/>
          <a:p>
            <a:pPr algn="just">
              <a:lnSpc>
                <a:spcPct val="114000"/>
              </a:lnSpc>
              <a:spcBef>
                <a:spcPts val="0"/>
              </a:spcBef>
              <a:buFont typeface="Wingdings" panose="05000000000000000000" pitchFamily="2" charset="2"/>
              <a:buChar char="Ø"/>
            </a:pPr>
            <a:r>
              <a:rPr lang="en-US" sz="2200" cap="none" dirty="0">
                <a:latin typeface="Times New Roman" panose="02020603050405020304" pitchFamily="18" charset="0"/>
                <a:cs typeface="Times New Roman" panose="02020603050405020304" pitchFamily="18" charset="0"/>
              </a:rPr>
              <a:t>Successful accomplishment of work requires logic and experience</a:t>
            </a:r>
          </a:p>
          <a:p>
            <a:pPr algn="just">
              <a:lnSpc>
                <a:spcPct val="114000"/>
              </a:lnSpc>
              <a:spcBef>
                <a:spcPts val="0"/>
              </a:spcBef>
              <a:buFont typeface="Wingdings" panose="05000000000000000000" pitchFamily="2" charset="2"/>
              <a:buChar char="Ø"/>
            </a:pPr>
            <a:r>
              <a:rPr lang="en-US" sz="2200" cap="none" dirty="0">
                <a:latin typeface="Times New Roman" panose="02020603050405020304" pitchFamily="18" charset="0"/>
                <a:cs typeface="Times New Roman" panose="02020603050405020304" pitchFamily="18" charset="0"/>
              </a:rPr>
              <a:t>As wider experience gained, the specific qualifications for the value specialist becomes more clear, more tangible, and more reliable.</a:t>
            </a:r>
          </a:p>
          <a:p>
            <a:pPr algn="just">
              <a:lnSpc>
                <a:spcPct val="114000"/>
              </a:lnSpc>
              <a:spcBef>
                <a:spcPts val="0"/>
              </a:spcBef>
              <a:buFont typeface="Wingdings" panose="05000000000000000000" pitchFamily="2" charset="2"/>
              <a:buChar char="Ø"/>
            </a:pPr>
            <a:r>
              <a:rPr lang="en-US" sz="2200" cap="none" dirty="0">
                <a:latin typeface="Times New Roman" panose="02020603050405020304" pitchFamily="18" charset="0"/>
                <a:cs typeface="Times New Roman" panose="02020603050405020304" pitchFamily="18" charset="0"/>
              </a:rPr>
              <a:t>For the successful accomplishment of value work, the requirements are logic, experience, and great creativity, plus development of certain mental skills such as ability to:</a:t>
            </a:r>
          </a:p>
          <a:p>
            <a:pPr lvl="1" algn="just">
              <a:lnSpc>
                <a:spcPct val="114000"/>
              </a:lnSpc>
              <a:spcBef>
                <a:spcPts val="0"/>
              </a:spcBef>
              <a:spcAft>
                <a:spcPts val="450"/>
              </a:spcAft>
              <a:buFont typeface="Wingdings" panose="05000000000000000000" pitchFamily="2" charset="2"/>
              <a:buChar char="ü"/>
            </a:pPr>
            <a:r>
              <a:rPr lang="en-US" sz="2200" cap="none" dirty="0">
                <a:latin typeface="Times New Roman" panose="02020603050405020304" pitchFamily="18" charset="0"/>
                <a:cs typeface="Times New Roman" panose="02020603050405020304" pitchFamily="18" charset="0"/>
              </a:rPr>
              <a:t>Make rapid and effective searches</a:t>
            </a:r>
          </a:p>
          <a:p>
            <a:pPr lvl="1" algn="just">
              <a:lnSpc>
                <a:spcPct val="114000"/>
              </a:lnSpc>
              <a:spcBef>
                <a:spcPts val="0"/>
              </a:spcBef>
              <a:spcAft>
                <a:spcPts val="450"/>
              </a:spcAft>
              <a:buFont typeface="Wingdings" panose="05000000000000000000" pitchFamily="2" charset="2"/>
              <a:buChar char="ü"/>
            </a:pPr>
            <a:r>
              <a:rPr lang="en-US" sz="2200" cap="none" dirty="0">
                <a:latin typeface="Times New Roman" panose="02020603050405020304" pitchFamily="18" charset="0"/>
                <a:cs typeface="Times New Roman" panose="02020603050405020304" pitchFamily="18" charset="0"/>
              </a:rPr>
              <a:t>Recall</a:t>
            </a:r>
          </a:p>
          <a:p>
            <a:pPr lvl="1" algn="just">
              <a:lnSpc>
                <a:spcPct val="114000"/>
              </a:lnSpc>
              <a:spcBef>
                <a:spcPts val="0"/>
              </a:spcBef>
              <a:spcAft>
                <a:spcPts val="450"/>
              </a:spcAft>
              <a:buFont typeface="Wingdings" panose="05000000000000000000" pitchFamily="2" charset="2"/>
              <a:buChar char="ü"/>
            </a:pPr>
            <a:r>
              <a:rPr lang="en-US" sz="2200" cap="none" dirty="0">
                <a:latin typeface="Times New Roman" panose="02020603050405020304" pitchFamily="18" charset="0"/>
                <a:cs typeface="Times New Roman" panose="02020603050405020304" pitchFamily="18" charset="0"/>
              </a:rPr>
              <a:t>Sort out useful information from what is not useful </a:t>
            </a:r>
          </a:p>
          <a:p>
            <a:pPr lvl="1" algn="just">
              <a:lnSpc>
                <a:spcPct val="114000"/>
              </a:lnSpc>
              <a:spcBef>
                <a:spcPts val="0"/>
              </a:spcBef>
              <a:spcAft>
                <a:spcPts val="450"/>
              </a:spcAft>
              <a:buFont typeface="Wingdings" panose="05000000000000000000" pitchFamily="2" charset="2"/>
              <a:buChar char="ü"/>
            </a:pPr>
            <a:r>
              <a:rPr lang="en-US" sz="2200" cap="none" dirty="0">
                <a:latin typeface="Times New Roman" panose="02020603050405020304" pitchFamily="18" charset="0"/>
                <a:cs typeface="Times New Roman" panose="02020603050405020304" pitchFamily="18" charset="0"/>
              </a:rPr>
              <a:t>Put together new, different, and useful combinations of ideas, materials, products, and processes to accomplish functions </a:t>
            </a:r>
          </a:p>
          <a:p>
            <a:pPr lvl="1" algn="just">
              <a:lnSpc>
                <a:spcPct val="114000"/>
              </a:lnSpc>
              <a:spcBef>
                <a:spcPts val="0"/>
              </a:spcBef>
              <a:spcAft>
                <a:spcPts val="450"/>
              </a:spcAft>
              <a:buFont typeface="Wingdings" panose="05000000000000000000" pitchFamily="2" charset="2"/>
              <a:buChar char="ü"/>
            </a:pPr>
            <a:r>
              <a:rPr lang="en-US" sz="2200" cap="none" dirty="0">
                <a:latin typeface="Times New Roman" panose="02020603050405020304" pitchFamily="18" charset="0"/>
                <a:cs typeface="Times New Roman" panose="02020603050405020304" pitchFamily="18" charset="0"/>
              </a:rPr>
              <a:t>Promptly select those combinations which are most apt to be good ones</a:t>
            </a:r>
          </a:p>
          <a:p>
            <a:pPr algn="just">
              <a:lnSpc>
                <a:spcPct val="114000"/>
              </a:lnSpc>
              <a:spcBef>
                <a:spcPts val="0"/>
              </a:spcBef>
            </a:pPr>
            <a:endParaRPr lang="en-US" sz="2200" cap="none" dirty="0">
              <a:latin typeface="Times New Roman" panose="02020603050405020304" pitchFamily="18" charset="0"/>
              <a:cs typeface="Times New Roman" panose="02020603050405020304" pitchFamily="18" charset="0"/>
            </a:endParaRPr>
          </a:p>
          <a:p>
            <a:pPr algn="just">
              <a:lnSpc>
                <a:spcPct val="114000"/>
              </a:lnSpc>
              <a:spcBef>
                <a:spcPts val="0"/>
              </a:spcBef>
            </a:pPr>
            <a:endParaRPr lang="en-US" sz="2200" cap="none" dirty="0">
              <a:latin typeface="Times New Roman" panose="02020603050405020304" pitchFamily="18" charset="0"/>
              <a:cs typeface="Times New Roman" panose="02020603050405020304" pitchFamily="18" charset="0"/>
            </a:endParaRPr>
          </a:p>
          <a:p>
            <a:pPr algn="just">
              <a:lnSpc>
                <a:spcPct val="114000"/>
              </a:lnSpc>
              <a:spcBef>
                <a:spcPts val="0"/>
              </a:spcBef>
            </a:pPr>
            <a:endParaRPr lang="en-IN" sz="22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0999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2C3B94-8C15-065B-DEAA-88206385A0D7}"/>
              </a:ext>
            </a:extLst>
          </p:cNvPr>
          <p:cNvSpPr>
            <a:spLocks noGrp="1"/>
          </p:cNvSpPr>
          <p:nvPr>
            <p:ph type="title"/>
          </p:nvPr>
        </p:nvSpPr>
        <p:spPr>
          <a:xfrm>
            <a:off x="413634" y="982433"/>
            <a:ext cx="8316732" cy="456709"/>
          </a:xfrm>
        </p:spPr>
        <p:txBody>
          <a:bodyPr>
            <a:normAutofit/>
          </a:bodyPr>
          <a:lstStyle/>
          <a:p>
            <a:r>
              <a:rPr lang="en-US" sz="2100" b="1" dirty="0"/>
              <a:t>essential Skills for men engaged in value work</a:t>
            </a:r>
            <a:endParaRPr lang="en-IN" sz="2100" b="1" dirty="0"/>
          </a:p>
        </p:txBody>
      </p:sp>
      <p:sp>
        <p:nvSpPr>
          <p:cNvPr id="3" name="Content Placeholder 2">
            <a:extLst>
              <a:ext uri="{FF2B5EF4-FFF2-40B4-BE49-F238E27FC236}">
                <a16:creationId xmlns:a16="http://schemas.microsoft.com/office/drawing/2014/main" xmlns="" id="{0B84C95D-02BB-F16A-7A35-F986FB5A560E}"/>
              </a:ext>
            </a:extLst>
          </p:cNvPr>
          <p:cNvSpPr>
            <a:spLocks noGrp="1"/>
          </p:cNvSpPr>
          <p:nvPr>
            <p:ph idx="1"/>
          </p:nvPr>
        </p:nvSpPr>
        <p:spPr>
          <a:xfrm>
            <a:off x="778127" y="1651928"/>
            <a:ext cx="7570742" cy="4089049"/>
          </a:xfrm>
        </p:spPr>
        <p:txBody>
          <a:bodyPr>
            <a:noAutofit/>
          </a:bodyPr>
          <a:lstStyle/>
          <a:p>
            <a:pPr>
              <a:buFont typeface="Wingdings" panose="05000000000000000000" pitchFamily="2" charset="2"/>
              <a:buChar char="ü"/>
            </a:pPr>
            <a:r>
              <a:rPr lang="en-IN" sz="1800" dirty="0"/>
              <a:t>Knowledge- related to product or service</a:t>
            </a:r>
          </a:p>
          <a:p>
            <a:pPr>
              <a:buFont typeface="Wingdings" panose="05000000000000000000" pitchFamily="2" charset="2"/>
              <a:buChar char="ü"/>
            </a:pPr>
            <a:r>
              <a:rPr lang="en-IN" sz="1800" dirty="0"/>
              <a:t>Imagination </a:t>
            </a:r>
          </a:p>
          <a:p>
            <a:pPr>
              <a:buFont typeface="Wingdings" panose="05000000000000000000" pitchFamily="2" charset="2"/>
              <a:buChar char="ü"/>
            </a:pPr>
            <a:r>
              <a:rPr lang="en-IN" sz="1800" dirty="0"/>
              <a:t>High Degree of Initiative</a:t>
            </a:r>
          </a:p>
          <a:p>
            <a:pPr>
              <a:buFont typeface="Wingdings" panose="05000000000000000000" pitchFamily="2" charset="2"/>
              <a:buChar char="ü"/>
            </a:pPr>
            <a:r>
              <a:rPr lang="en-IN" sz="1800" dirty="0"/>
              <a:t>Self-organization </a:t>
            </a:r>
          </a:p>
          <a:p>
            <a:pPr>
              <a:buFont typeface="Wingdings" panose="05000000000000000000" pitchFamily="2" charset="2"/>
              <a:buChar char="ü"/>
            </a:pPr>
            <a:r>
              <a:rPr lang="en-US" sz="1800" dirty="0"/>
              <a:t>Personality</a:t>
            </a:r>
          </a:p>
          <a:p>
            <a:pPr>
              <a:buFont typeface="Wingdings" panose="05000000000000000000" pitchFamily="2" charset="2"/>
              <a:buChar char="ü"/>
            </a:pPr>
            <a:r>
              <a:rPr lang="en-IN" sz="1800" dirty="0"/>
              <a:t>Cooperative Attitude </a:t>
            </a:r>
            <a:endParaRPr lang="en-US" sz="1800" dirty="0"/>
          </a:p>
          <a:p>
            <a:pPr>
              <a:buFont typeface="Wingdings" panose="05000000000000000000" pitchFamily="2" charset="2"/>
              <a:buChar char="ü"/>
            </a:pPr>
            <a:r>
              <a:rPr lang="en-IN" sz="1800" dirty="0"/>
              <a:t>Experience </a:t>
            </a:r>
          </a:p>
          <a:p>
            <a:pPr>
              <a:buFont typeface="Wingdings" panose="05000000000000000000" pitchFamily="2" charset="2"/>
              <a:buChar char="ü"/>
            </a:pPr>
            <a:r>
              <a:rPr lang="en-US" sz="1800" dirty="0"/>
              <a:t>Belief in the Importance of Value</a:t>
            </a:r>
          </a:p>
          <a:p>
            <a:pPr>
              <a:buFont typeface="Wingdings" panose="05000000000000000000" pitchFamily="2" charset="2"/>
              <a:buChar char="ü"/>
            </a:pPr>
            <a:r>
              <a:rPr lang="en-US" sz="1800" dirty="0"/>
              <a:t>An Understanding of the Management and Decision Process  </a:t>
            </a:r>
            <a:endParaRPr lang="en-IN" sz="1800" dirty="0"/>
          </a:p>
        </p:txBody>
      </p:sp>
    </p:spTree>
    <p:extLst>
      <p:ext uri="{BB962C8B-B14F-4D97-AF65-F5344CB8AC3E}">
        <p14:creationId xmlns:p14="http://schemas.microsoft.com/office/powerpoint/2010/main" val="2070502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D7D7D0-572E-7D9A-5CE7-6B63C88449BF}"/>
              </a:ext>
            </a:extLst>
          </p:cNvPr>
          <p:cNvSpPr>
            <a:spLocks noGrp="1"/>
          </p:cNvSpPr>
          <p:nvPr>
            <p:ph type="title"/>
          </p:nvPr>
        </p:nvSpPr>
        <p:spPr>
          <a:xfrm>
            <a:off x="950782" y="1087000"/>
            <a:ext cx="6683765" cy="480334"/>
          </a:xfrm>
        </p:spPr>
        <p:txBody>
          <a:bodyPr>
            <a:normAutofit fontScale="90000"/>
          </a:bodyPr>
          <a:lstStyle/>
          <a:p>
            <a:r>
              <a:rPr lang="en-IN" dirty="0"/>
              <a:t>VE IN small plant</a:t>
            </a:r>
          </a:p>
        </p:txBody>
      </p:sp>
      <p:grpSp>
        <p:nvGrpSpPr>
          <p:cNvPr id="3" name="Group 2">
            <a:extLst>
              <a:ext uri="{FF2B5EF4-FFF2-40B4-BE49-F238E27FC236}">
                <a16:creationId xmlns:a16="http://schemas.microsoft.com/office/drawing/2014/main" xmlns="" id="{77AC8DEF-6C02-044D-C456-9C3540ED167F}"/>
              </a:ext>
            </a:extLst>
          </p:cNvPr>
          <p:cNvGrpSpPr/>
          <p:nvPr/>
        </p:nvGrpSpPr>
        <p:grpSpPr>
          <a:xfrm>
            <a:off x="474785" y="1855565"/>
            <a:ext cx="7725784" cy="3781254"/>
            <a:chOff x="633046" y="1331086"/>
            <a:chExt cx="10301045" cy="5041672"/>
          </a:xfrm>
        </p:grpSpPr>
        <p:sp>
          <p:nvSpPr>
            <p:cNvPr id="6" name="Rectangle 5">
              <a:extLst>
                <a:ext uri="{FF2B5EF4-FFF2-40B4-BE49-F238E27FC236}">
                  <a16:creationId xmlns:a16="http://schemas.microsoft.com/office/drawing/2014/main" xmlns="" id="{F45D0D99-53E5-FD20-E813-34BF7D294726}"/>
                </a:ext>
              </a:extLst>
            </p:cNvPr>
            <p:cNvSpPr/>
            <p:nvPr/>
          </p:nvSpPr>
          <p:spPr>
            <a:xfrm>
              <a:off x="2601703" y="1331086"/>
              <a:ext cx="1842052" cy="640445"/>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VECP</a:t>
              </a:r>
              <a:endParaRPr lang="en-IN" dirty="0">
                <a:solidFill>
                  <a:srgbClr val="FF0000"/>
                </a:solidFill>
              </a:endParaRPr>
            </a:p>
          </p:txBody>
        </p:sp>
        <p:sp>
          <p:nvSpPr>
            <p:cNvPr id="7" name="Rectangle 6">
              <a:extLst>
                <a:ext uri="{FF2B5EF4-FFF2-40B4-BE49-F238E27FC236}">
                  <a16:creationId xmlns:a16="http://schemas.microsoft.com/office/drawing/2014/main" xmlns="" id="{B913FAAC-5E95-F2F0-C6A6-DCE45C7DFF93}"/>
                </a:ext>
              </a:extLst>
            </p:cNvPr>
            <p:cNvSpPr/>
            <p:nvPr/>
          </p:nvSpPr>
          <p:spPr>
            <a:xfrm>
              <a:off x="2386950" y="3873681"/>
              <a:ext cx="1842052" cy="640445"/>
            </a:xfrm>
            <a:prstGeom prst="rect">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DEPT-1</a:t>
              </a:r>
              <a:endParaRPr lang="en-IN" dirty="0">
                <a:solidFill>
                  <a:schemeClr val="tx1"/>
                </a:solidFill>
              </a:endParaRPr>
            </a:p>
          </p:txBody>
        </p:sp>
        <p:sp>
          <p:nvSpPr>
            <p:cNvPr id="8" name="Rectangle 7">
              <a:extLst>
                <a:ext uri="{FF2B5EF4-FFF2-40B4-BE49-F238E27FC236}">
                  <a16:creationId xmlns:a16="http://schemas.microsoft.com/office/drawing/2014/main" xmlns="" id="{E7B63EB3-AC21-2230-66AA-C8358C728DA3}"/>
                </a:ext>
              </a:extLst>
            </p:cNvPr>
            <p:cNvSpPr/>
            <p:nvPr/>
          </p:nvSpPr>
          <p:spPr>
            <a:xfrm>
              <a:off x="2386950" y="4862241"/>
              <a:ext cx="1842052" cy="640445"/>
            </a:xfrm>
            <a:prstGeom prst="rect">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DEPT-2</a:t>
              </a:r>
              <a:endParaRPr lang="en-IN" dirty="0">
                <a:solidFill>
                  <a:schemeClr val="tx1"/>
                </a:solidFill>
              </a:endParaRPr>
            </a:p>
          </p:txBody>
        </p:sp>
        <p:sp>
          <p:nvSpPr>
            <p:cNvPr id="9" name="Rectangle 8">
              <a:extLst>
                <a:ext uri="{FF2B5EF4-FFF2-40B4-BE49-F238E27FC236}">
                  <a16:creationId xmlns:a16="http://schemas.microsoft.com/office/drawing/2014/main" xmlns="" id="{6FFA1B7C-2F23-2E91-D878-94D74D250BE3}"/>
                </a:ext>
              </a:extLst>
            </p:cNvPr>
            <p:cNvSpPr/>
            <p:nvPr/>
          </p:nvSpPr>
          <p:spPr>
            <a:xfrm>
              <a:off x="2409838" y="5732313"/>
              <a:ext cx="1842052" cy="640445"/>
            </a:xfrm>
            <a:prstGeom prst="rect">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DEPT-3</a:t>
              </a:r>
              <a:endParaRPr lang="en-IN" dirty="0">
                <a:solidFill>
                  <a:schemeClr val="tx1"/>
                </a:solidFill>
              </a:endParaRPr>
            </a:p>
          </p:txBody>
        </p:sp>
        <p:sp>
          <p:nvSpPr>
            <p:cNvPr id="10" name="Rectangle 9">
              <a:extLst>
                <a:ext uri="{FF2B5EF4-FFF2-40B4-BE49-F238E27FC236}">
                  <a16:creationId xmlns:a16="http://schemas.microsoft.com/office/drawing/2014/main" xmlns="" id="{B356750F-9341-3A8C-9135-68170AEBFAA4}"/>
                </a:ext>
              </a:extLst>
            </p:cNvPr>
            <p:cNvSpPr/>
            <p:nvPr/>
          </p:nvSpPr>
          <p:spPr>
            <a:xfrm>
              <a:off x="4148843" y="2620682"/>
              <a:ext cx="1842052" cy="640445"/>
            </a:xfrm>
            <a:prstGeom prst="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4"/>
                  </a:solidFill>
                </a:rPr>
                <a:t>SELECT ITEMS</a:t>
              </a:r>
              <a:endParaRPr lang="en-IN" dirty="0">
                <a:solidFill>
                  <a:schemeClr val="accent4"/>
                </a:solidFill>
              </a:endParaRPr>
            </a:p>
          </p:txBody>
        </p:sp>
        <p:sp>
          <p:nvSpPr>
            <p:cNvPr id="11" name="Rectangle 10">
              <a:extLst>
                <a:ext uri="{FF2B5EF4-FFF2-40B4-BE49-F238E27FC236}">
                  <a16:creationId xmlns:a16="http://schemas.microsoft.com/office/drawing/2014/main" xmlns="" id="{85312A17-4CF9-BF58-9FFB-D2318C027668}"/>
                </a:ext>
              </a:extLst>
            </p:cNvPr>
            <p:cNvSpPr/>
            <p:nvPr/>
          </p:nvSpPr>
          <p:spPr>
            <a:xfrm>
              <a:off x="633046" y="2611976"/>
              <a:ext cx="2253029" cy="640445"/>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accent5"/>
                  </a:solidFill>
                </a:rPr>
                <a:t>TOP MANAGEMENT</a:t>
              </a:r>
              <a:endParaRPr lang="en-IN" b="1" dirty="0">
                <a:solidFill>
                  <a:schemeClr val="accent5"/>
                </a:solidFill>
              </a:endParaRPr>
            </a:p>
          </p:txBody>
        </p:sp>
        <p:sp>
          <p:nvSpPr>
            <p:cNvPr id="15" name="Rectangle 14">
              <a:extLst>
                <a:ext uri="{FF2B5EF4-FFF2-40B4-BE49-F238E27FC236}">
                  <a16:creationId xmlns:a16="http://schemas.microsoft.com/office/drawing/2014/main" xmlns="" id="{6FF4E386-F81A-A184-5E91-4699B4611C52}"/>
                </a:ext>
              </a:extLst>
            </p:cNvPr>
            <p:cNvSpPr/>
            <p:nvPr/>
          </p:nvSpPr>
          <p:spPr>
            <a:xfrm>
              <a:off x="8306663" y="2395988"/>
              <a:ext cx="2627428" cy="202574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dirty="0"/>
            </a:p>
          </p:txBody>
        </p:sp>
        <p:cxnSp>
          <p:nvCxnSpPr>
            <p:cNvPr id="17" name="Straight Connector 16">
              <a:extLst>
                <a:ext uri="{FF2B5EF4-FFF2-40B4-BE49-F238E27FC236}">
                  <a16:creationId xmlns:a16="http://schemas.microsoft.com/office/drawing/2014/main" xmlns="" id="{15A30770-493D-59CB-FE3F-8066B59A9A75}"/>
                </a:ext>
              </a:extLst>
            </p:cNvPr>
            <p:cNvCxnSpPr>
              <a:cxnSpLocks/>
              <a:stCxn id="15" idx="1"/>
              <a:endCxn id="15" idx="3"/>
            </p:cNvCxnSpPr>
            <p:nvPr/>
          </p:nvCxnSpPr>
          <p:spPr>
            <a:xfrm>
              <a:off x="8306663" y="3408862"/>
              <a:ext cx="2627428" cy="0"/>
            </a:xfrm>
            <a:prstGeom prst="line">
              <a:avLst/>
            </a:prstGeom>
            <a:ln w="25400">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xmlns="" id="{2ACA67B7-6633-C1D7-66E3-B26C3CB8B5A9}"/>
                </a:ext>
              </a:extLst>
            </p:cNvPr>
            <p:cNvSpPr txBox="1"/>
            <p:nvPr/>
          </p:nvSpPr>
          <p:spPr>
            <a:xfrm>
              <a:off x="8501612" y="2538790"/>
              <a:ext cx="2194331" cy="861775"/>
            </a:xfrm>
            <a:prstGeom prst="rect">
              <a:avLst/>
            </a:prstGeom>
            <a:noFill/>
          </p:spPr>
          <p:txBody>
            <a:bodyPr wrap="square" rtlCol="0">
              <a:spAutoFit/>
            </a:bodyPr>
            <a:lstStyle/>
            <a:p>
              <a:pPr algn="ctr"/>
              <a:r>
                <a:rPr lang="en-US" dirty="0"/>
                <a:t>PART TIME VE COORDINATOR</a:t>
              </a:r>
              <a:endParaRPr lang="en-IN" dirty="0"/>
            </a:p>
          </p:txBody>
        </p:sp>
        <p:sp>
          <p:nvSpPr>
            <p:cNvPr id="22" name="TextBox 21">
              <a:extLst>
                <a:ext uri="{FF2B5EF4-FFF2-40B4-BE49-F238E27FC236}">
                  <a16:creationId xmlns:a16="http://schemas.microsoft.com/office/drawing/2014/main" xmlns="" id="{AD70A099-A77C-C931-1922-3C703D20D093}"/>
                </a:ext>
              </a:extLst>
            </p:cNvPr>
            <p:cNvSpPr txBox="1"/>
            <p:nvPr/>
          </p:nvSpPr>
          <p:spPr>
            <a:xfrm>
              <a:off x="8503436" y="3553651"/>
              <a:ext cx="2118995" cy="861775"/>
            </a:xfrm>
            <a:prstGeom prst="rect">
              <a:avLst/>
            </a:prstGeom>
            <a:noFill/>
          </p:spPr>
          <p:txBody>
            <a:bodyPr wrap="square" rtlCol="0">
              <a:spAutoFit/>
            </a:bodyPr>
            <a:lstStyle/>
            <a:p>
              <a:pPr algn="ctr"/>
              <a:r>
                <a:rPr lang="en-US" dirty="0"/>
                <a:t>PART TIME </a:t>
              </a:r>
            </a:p>
            <a:p>
              <a:pPr algn="ctr"/>
              <a:r>
                <a:rPr lang="en-US" dirty="0"/>
                <a:t>VE TEAM</a:t>
              </a:r>
              <a:endParaRPr lang="en-IN" dirty="0"/>
            </a:p>
          </p:txBody>
        </p:sp>
        <p:cxnSp>
          <p:nvCxnSpPr>
            <p:cNvPr id="24" name="Straight Arrow Connector 23">
              <a:extLst>
                <a:ext uri="{FF2B5EF4-FFF2-40B4-BE49-F238E27FC236}">
                  <a16:creationId xmlns:a16="http://schemas.microsoft.com/office/drawing/2014/main" xmlns="" id="{1608BAF0-FD71-52A3-A8F2-39AEC235427B}"/>
                </a:ext>
              </a:extLst>
            </p:cNvPr>
            <p:cNvCxnSpPr>
              <a:cxnSpLocks/>
              <a:stCxn id="7" idx="3"/>
              <a:endCxn id="15" idx="1"/>
            </p:cNvCxnSpPr>
            <p:nvPr/>
          </p:nvCxnSpPr>
          <p:spPr>
            <a:xfrm flipV="1">
              <a:off x="4229002" y="3408862"/>
              <a:ext cx="4077661" cy="785042"/>
            </a:xfrm>
            <a:prstGeom prst="straightConnector1">
              <a:avLst/>
            </a:prstGeom>
            <a:ln w="28575"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5" name="Straight Arrow Connector 24">
              <a:extLst>
                <a:ext uri="{FF2B5EF4-FFF2-40B4-BE49-F238E27FC236}">
                  <a16:creationId xmlns:a16="http://schemas.microsoft.com/office/drawing/2014/main" xmlns="" id="{A24B632F-3EA1-EC77-08EC-A1949ABE616D}"/>
                </a:ext>
              </a:extLst>
            </p:cNvPr>
            <p:cNvCxnSpPr>
              <a:cxnSpLocks/>
              <a:stCxn id="8" idx="3"/>
              <a:endCxn id="15" idx="2"/>
            </p:cNvCxnSpPr>
            <p:nvPr/>
          </p:nvCxnSpPr>
          <p:spPr>
            <a:xfrm flipV="1">
              <a:off x="4229002" y="4421736"/>
              <a:ext cx="5391375" cy="760728"/>
            </a:xfrm>
            <a:prstGeom prst="straightConnector1">
              <a:avLst/>
            </a:prstGeom>
            <a:ln w="28575"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6" name="Straight Arrow Connector 25">
              <a:extLst>
                <a:ext uri="{FF2B5EF4-FFF2-40B4-BE49-F238E27FC236}">
                  <a16:creationId xmlns:a16="http://schemas.microsoft.com/office/drawing/2014/main" xmlns="" id="{16D7529F-0319-5748-5F6B-AB43D1F44CE9}"/>
                </a:ext>
              </a:extLst>
            </p:cNvPr>
            <p:cNvCxnSpPr>
              <a:cxnSpLocks/>
              <a:stCxn id="9" idx="3"/>
              <a:endCxn id="15" idx="2"/>
            </p:cNvCxnSpPr>
            <p:nvPr/>
          </p:nvCxnSpPr>
          <p:spPr>
            <a:xfrm flipV="1">
              <a:off x="4251890" y="4421736"/>
              <a:ext cx="5368487" cy="1630800"/>
            </a:xfrm>
            <a:prstGeom prst="straightConnector1">
              <a:avLst/>
            </a:prstGeom>
            <a:ln w="28575"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32" name="TextBox 31">
              <a:extLst>
                <a:ext uri="{FF2B5EF4-FFF2-40B4-BE49-F238E27FC236}">
                  <a16:creationId xmlns:a16="http://schemas.microsoft.com/office/drawing/2014/main" xmlns="" id="{A69EC5A2-1307-6731-C645-9BC6C62A0D8F}"/>
                </a:ext>
              </a:extLst>
            </p:cNvPr>
            <p:cNvSpPr txBox="1"/>
            <p:nvPr/>
          </p:nvSpPr>
          <p:spPr>
            <a:xfrm rot="20612490">
              <a:off x="4798714" y="5064334"/>
              <a:ext cx="2643220" cy="492443"/>
            </a:xfrm>
            <a:prstGeom prst="rect">
              <a:avLst/>
            </a:prstGeom>
            <a:noFill/>
          </p:spPr>
          <p:txBody>
            <a:bodyPr wrap="square" rtlCol="0">
              <a:spAutoFit/>
            </a:bodyPr>
            <a:lstStyle/>
            <a:p>
              <a:r>
                <a:rPr lang="en-US" dirty="0"/>
                <a:t>TEAM MEMBERS</a:t>
              </a:r>
              <a:endParaRPr lang="en-IN" dirty="0"/>
            </a:p>
          </p:txBody>
        </p:sp>
        <p:sp>
          <p:nvSpPr>
            <p:cNvPr id="33" name="TextBox 32">
              <a:extLst>
                <a:ext uri="{FF2B5EF4-FFF2-40B4-BE49-F238E27FC236}">
                  <a16:creationId xmlns:a16="http://schemas.microsoft.com/office/drawing/2014/main" xmlns="" id="{D4AB4732-B9DC-85AE-E94B-391C66BA472C}"/>
                </a:ext>
              </a:extLst>
            </p:cNvPr>
            <p:cNvSpPr txBox="1"/>
            <p:nvPr/>
          </p:nvSpPr>
          <p:spPr>
            <a:xfrm rot="20968317">
              <a:off x="4777947" y="4421098"/>
              <a:ext cx="2636165" cy="492443"/>
            </a:xfrm>
            <a:prstGeom prst="rect">
              <a:avLst/>
            </a:prstGeom>
            <a:noFill/>
          </p:spPr>
          <p:txBody>
            <a:bodyPr wrap="square" rtlCol="0">
              <a:spAutoFit/>
            </a:bodyPr>
            <a:lstStyle/>
            <a:p>
              <a:r>
                <a:rPr lang="en-US" dirty="0"/>
                <a:t>TEAM MEMBERS</a:t>
              </a:r>
              <a:endParaRPr lang="en-IN" dirty="0"/>
            </a:p>
          </p:txBody>
        </p:sp>
        <p:sp>
          <p:nvSpPr>
            <p:cNvPr id="34" name="TextBox 33">
              <a:extLst>
                <a:ext uri="{FF2B5EF4-FFF2-40B4-BE49-F238E27FC236}">
                  <a16:creationId xmlns:a16="http://schemas.microsoft.com/office/drawing/2014/main" xmlns="" id="{950EBDD7-4ABE-23C0-8D2F-38CE8A4D11AB}"/>
                </a:ext>
              </a:extLst>
            </p:cNvPr>
            <p:cNvSpPr txBox="1"/>
            <p:nvPr/>
          </p:nvSpPr>
          <p:spPr>
            <a:xfrm rot="20865794">
              <a:off x="4572369" y="3425842"/>
              <a:ext cx="2588385" cy="492443"/>
            </a:xfrm>
            <a:prstGeom prst="rect">
              <a:avLst/>
            </a:prstGeom>
            <a:noFill/>
          </p:spPr>
          <p:txBody>
            <a:bodyPr wrap="square" rtlCol="0">
              <a:spAutoFit/>
            </a:bodyPr>
            <a:lstStyle/>
            <a:p>
              <a:r>
                <a:rPr lang="en-US" dirty="0"/>
                <a:t>TEAM MEMBERS</a:t>
              </a:r>
              <a:endParaRPr lang="en-IN" dirty="0"/>
            </a:p>
          </p:txBody>
        </p:sp>
        <p:cxnSp>
          <p:nvCxnSpPr>
            <p:cNvPr id="37" name="Straight Arrow Connector 36">
              <a:extLst>
                <a:ext uri="{FF2B5EF4-FFF2-40B4-BE49-F238E27FC236}">
                  <a16:creationId xmlns:a16="http://schemas.microsoft.com/office/drawing/2014/main" xmlns="" id="{82E42519-2245-4F9A-A3C7-CA67F0169B4B}"/>
                </a:ext>
              </a:extLst>
            </p:cNvPr>
            <p:cNvCxnSpPr>
              <a:cxnSpLocks/>
              <a:endCxn id="11" idx="0"/>
            </p:cNvCxnSpPr>
            <p:nvPr/>
          </p:nvCxnSpPr>
          <p:spPr>
            <a:xfrm>
              <a:off x="1759561" y="1651309"/>
              <a:ext cx="0" cy="960667"/>
            </a:xfrm>
            <a:prstGeom prst="straightConnector1">
              <a:avLst/>
            </a:prstGeom>
            <a:ln w="254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xmlns="" id="{82653B0F-3AC7-7E9F-2B90-A878B1E1D64E}"/>
                </a:ext>
              </a:extLst>
            </p:cNvPr>
            <p:cNvCxnSpPr>
              <a:cxnSpLocks/>
              <a:endCxn id="6" idx="3"/>
            </p:cNvCxnSpPr>
            <p:nvPr/>
          </p:nvCxnSpPr>
          <p:spPr>
            <a:xfrm flipH="1" flipV="1">
              <a:off x="4443755" y="1651309"/>
              <a:ext cx="5176622" cy="38416"/>
            </a:xfrm>
            <a:prstGeom prst="straightConnector1">
              <a:avLst/>
            </a:prstGeom>
            <a:ln w="254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xmlns="" id="{F7D6F9D6-881F-98A2-1F04-494FB29F2368}"/>
                </a:ext>
              </a:extLst>
            </p:cNvPr>
            <p:cNvCxnSpPr>
              <a:cxnSpLocks/>
              <a:stCxn id="15" idx="0"/>
            </p:cNvCxnSpPr>
            <p:nvPr/>
          </p:nvCxnSpPr>
          <p:spPr>
            <a:xfrm flipV="1">
              <a:off x="9620377" y="1689725"/>
              <a:ext cx="0" cy="706263"/>
            </a:xfrm>
            <a:prstGeom prst="straightConnector1">
              <a:avLst/>
            </a:prstGeom>
            <a:ln w="254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xmlns="" id="{CC7F277A-9C25-15CB-5F1A-970419B35B67}"/>
                </a:ext>
              </a:extLst>
            </p:cNvPr>
            <p:cNvCxnSpPr>
              <a:cxnSpLocks/>
              <a:stCxn id="10" idx="3"/>
            </p:cNvCxnSpPr>
            <p:nvPr/>
          </p:nvCxnSpPr>
          <p:spPr>
            <a:xfrm>
              <a:off x="5990895" y="2940905"/>
              <a:ext cx="2315768" cy="0"/>
            </a:xfrm>
            <a:prstGeom prst="straightConnector1">
              <a:avLst/>
            </a:prstGeom>
            <a:ln w="2222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xmlns="" id="{6D637D65-8BDC-E386-763B-DF5F54D82BF0}"/>
                </a:ext>
              </a:extLst>
            </p:cNvPr>
            <p:cNvCxnSpPr>
              <a:cxnSpLocks/>
              <a:stCxn id="11" idx="3"/>
              <a:endCxn id="10" idx="1"/>
            </p:cNvCxnSpPr>
            <p:nvPr/>
          </p:nvCxnSpPr>
          <p:spPr>
            <a:xfrm>
              <a:off x="2886075" y="2932199"/>
              <a:ext cx="1262768" cy="8706"/>
            </a:xfrm>
            <a:prstGeom prst="straightConnector1">
              <a:avLst/>
            </a:prstGeom>
            <a:ln w="22225">
              <a:solidFill>
                <a:schemeClr val="accent4">
                  <a:lumMod val="50000"/>
                </a:schemeClr>
              </a:solidFill>
              <a:tailEnd type="triangle"/>
            </a:ln>
          </p:spPr>
          <p:style>
            <a:lnRef idx="1">
              <a:schemeClr val="accent2"/>
            </a:lnRef>
            <a:fillRef idx="0">
              <a:schemeClr val="accent2"/>
            </a:fillRef>
            <a:effectRef idx="0">
              <a:schemeClr val="accent2"/>
            </a:effectRef>
            <a:fontRef idx="minor">
              <a:schemeClr val="tx1"/>
            </a:fontRef>
          </p:style>
        </p:cxnSp>
        <p:cxnSp>
          <p:nvCxnSpPr>
            <p:cNvPr id="52" name="Straight Connector 51">
              <a:extLst>
                <a:ext uri="{FF2B5EF4-FFF2-40B4-BE49-F238E27FC236}">
                  <a16:creationId xmlns:a16="http://schemas.microsoft.com/office/drawing/2014/main" xmlns="" id="{EFCB3C1A-EA49-AC4A-20CE-124ED3765998}"/>
                </a:ext>
              </a:extLst>
            </p:cNvPr>
            <p:cNvCxnSpPr>
              <a:cxnSpLocks/>
              <a:stCxn id="11" idx="2"/>
            </p:cNvCxnSpPr>
            <p:nvPr/>
          </p:nvCxnSpPr>
          <p:spPr>
            <a:xfrm>
              <a:off x="1759561" y="3252421"/>
              <a:ext cx="0" cy="2800113"/>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xmlns="" id="{6CA2108E-3C9F-79AD-13E8-332E74770A0D}"/>
                </a:ext>
              </a:extLst>
            </p:cNvPr>
            <p:cNvCxnSpPr>
              <a:cxnSpLocks/>
              <a:endCxn id="7" idx="1"/>
            </p:cNvCxnSpPr>
            <p:nvPr/>
          </p:nvCxnSpPr>
          <p:spPr>
            <a:xfrm>
              <a:off x="1759561" y="4193904"/>
              <a:ext cx="627389"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xmlns="" id="{650AFDB9-FD16-94B2-A98A-ABB4CC681357}"/>
                </a:ext>
              </a:extLst>
            </p:cNvPr>
            <p:cNvCxnSpPr>
              <a:cxnSpLocks/>
              <a:endCxn id="8" idx="1"/>
            </p:cNvCxnSpPr>
            <p:nvPr/>
          </p:nvCxnSpPr>
          <p:spPr>
            <a:xfrm>
              <a:off x="1759561" y="5182464"/>
              <a:ext cx="627389" cy="0"/>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xmlns="" id="{9FA208F1-D809-83D8-1BFD-2A4AFC76DF78}"/>
                </a:ext>
              </a:extLst>
            </p:cNvPr>
            <p:cNvCxnSpPr>
              <a:cxnSpLocks/>
              <a:endCxn id="9" idx="1"/>
            </p:cNvCxnSpPr>
            <p:nvPr/>
          </p:nvCxnSpPr>
          <p:spPr>
            <a:xfrm>
              <a:off x="1759561" y="6052534"/>
              <a:ext cx="650277" cy="2"/>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xmlns="" id="{4EE6ED00-3A9E-03F1-FA4A-D96E8B3406C5}"/>
                </a:ext>
              </a:extLst>
            </p:cNvPr>
            <p:cNvCxnSpPr>
              <a:stCxn id="6" idx="1"/>
            </p:cNvCxnSpPr>
            <p:nvPr/>
          </p:nvCxnSpPr>
          <p:spPr>
            <a:xfrm flipH="1">
              <a:off x="1759561" y="1651309"/>
              <a:ext cx="842142" cy="0"/>
            </a:xfrm>
            <a:prstGeom prst="line">
              <a:avLst/>
            </a:prstGeom>
            <a:ln w="25400">
              <a:solidFill>
                <a:schemeClr val="accent4"/>
              </a:solidFill>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30910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Effect transition="in" filter="fade">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95F1E1-A928-62F1-A95C-FBD9F165CE70}"/>
              </a:ext>
            </a:extLst>
          </p:cNvPr>
          <p:cNvSpPr>
            <a:spLocks noGrp="1"/>
          </p:cNvSpPr>
          <p:nvPr>
            <p:ph type="title"/>
          </p:nvPr>
        </p:nvSpPr>
        <p:spPr>
          <a:xfrm>
            <a:off x="1407831" y="348587"/>
            <a:ext cx="6683765" cy="456709"/>
          </a:xfrm>
        </p:spPr>
        <p:txBody>
          <a:bodyPr>
            <a:normAutofit fontScale="90000"/>
          </a:bodyPr>
          <a:lstStyle/>
          <a:p>
            <a:r>
              <a:rPr lang="en-IN" dirty="0"/>
              <a:t>VE IN small plant</a:t>
            </a:r>
          </a:p>
        </p:txBody>
      </p:sp>
      <p:sp>
        <p:nvSpPr>
          <p:cNvPr id="3" name="Content Placeholder 2">
            <a:extLst>
              <a:ext uri="{FF2B5EF4-FFF2-40B4-BE49-F238E27FC236}">
                <a16:creationId xmlns:a16="http://schemas.microsoft.com/office/drawing/2014/main" xmlns="" id="{F2E5DCA6-9DC6-BFA5-7B3F-7A2E267AC226}"/>
              </a:ext>
            </a:extLst>
          </p:cNvPr>
          <p:cNvSpPr>
            <a:spLocks noGrp="1"/>
          </p:cNvSpPr>
          <p:nvPr>
            <p:ph idx="1"/>
          </p:nvPr>
        </p:nvSpPr>
        <p:spPr>
          <a:xfrm>
            <a:off x="401850" y="805296"/>
            <a:ext cx="8340299" cy="6052704"/>
          </a:xfrm>
        </p:spPr>
        <p:txBody>
          <a:bodyPr>
            <a:noAutofit/>
          </a:bodyPr>
          <a:lstStyle/>
          <a:p>
            <a:pPr algn="just">
              <a:lnSpc>
                <a:spcPct val="100000"/>
              </a:lnSpc>
              <a:spcBef>
                <a:spcPts val="450"/>
              </a:spcBef>
              <a:buFont typeface="Wingdings" panose="05000000000000000000" pitchFamily="2" charset="2"/>
              <a:buChar char="Ø"/>
            </a:pPr>
            <a:r>
              <a:rPr lang="en-US" sz="2300" cap="none" dirty="0">
                <a:latin typeface="Times New Roman" panose="02020603050405020304" pitchFamily="18" charset="0"/>
                <a:cs typeface="Times New Roman" panose="02020603050405020304" pitchFamily="18" charset="0"/>
              </a:rPr>
              <a:t>To accomplish important results, a clear focus on the fundamentals of all business-even the smallest business-is necessary.</a:t>
            </a:r>
          </a:p>
          <a:p>
            <a:pPr algn="just">
              <a:lnSpc>
                <a:spcPct val="100000"/>
              </a:lnSpc>
              <a:spcBef>
                <a:spcPts val="450"/>
              </a:spcBef>
              <a:buFont typeface="Wingdings" panose="05000000000000000000" pitchFamily="2" charset="2"/>
              <a:buChar char="Ø"/>
            </a:pPr>
            <a:r>
              <a:rPr lang="en-US" sz="2300" cap="none" dirty="0">
                <a:latin typeface="Times New Roman" panose="02020603050405020304" pitchFamily="18" charset="0"/>
                <a:cs typeface="Times New Roman" panose="02020603050405020304" pitchFamily="18" charset="0"/>
              </a:rPr>
              <a:t>In businesses of below $200,000 sales per year, the owner or manager will benefit his business very profitably by securing training in value techniques. </a:t>
            </a:r>
          </a:p>
          <a:p>
            <a:pPr algn="just">
              <a:lnSpc>
                <a:spcPct val="100000"/>
              </a:lnSpc>
              <a:spcBef>
                <a:spcPts val="450"/>
              </a:spcBef>
              <a:buFont typeface="Wingdings" panose="05000000000000000000" pitchFamily="2" charset="2"/>
              <a:buChar char="Ø"/>
            </a:pPr>
            <a:r>
              <a:rPr lang="en-US" sz="2300" cap="none" dirty="0">
                <a:latin typeface="Times New Roman" panose="02020603050405020304" pitchFamily="18" charset="0"/>
                <a:cs typeface="Times New Roman" panose="02020603050405020304" pitchFamily="18" charset="0"/>
              </a:rPr>
              <a:t>In small plants, one competent and dependable man from among the top three is usually given training in value techniques. </a:t>
            </a:r>
          </a:p>
          <a:p>
            <a:pPr algn="just">
              <a:lnSpc>
                <a:spcPct val="100000"/>
              </a:lnSpc>
              <a:spcBef>
                <a:spcPts val="450"/>
              </a:spcBef>
              <a:buFont typeface="Wingdings" panose="05000000000000000000" pitchFamily="2" charset="2"/>
              <a:buChar char="Ø"/>
            </a:pPr>
            <a:r>
              <a:rPr lang="en-US" sz="2300" cap="none" dirty="0">
                <a:latin typeface="Times New Roman" panose="02020603050405020304" pitchFamily="18" charset="0"/>
                <a:cs typeface="Times New Roman" panose="02020603050405020304" pitchFamily="18" charset="0"/>
              </a:rPr>
              <a:t>This man will himself evaluate functions, services, and benefits secured in important expenditure areas. </a:t>
            </a:r>
          </a:p>
          <a:p>
            <a:pPr algn="just">
              <a:lnSpc>
                <a:spcPct val="100000"/>
              </a:lnSpc>
              <a:spcBef>
                <a:spcPts val="450"/>
              </a:spcBef>
              <a:buFont typeface="Wingdings" panose="05000000000000000000" pitchFamily="2" charset="2"/>
              <a:buChar char="Ø"/>
            </a:pPr>
            <a:r>
              <a:rPr lang="en-US" sz="2300" cap="none" dirty="0">
                <a:latin typeface="Times New Roman" panose="02020603050405020304" pitchFamily="18" charset="0"/>
                <a:cs typeface="Times New Roman" panose="02020603050405020304" pitchFamily="18" charset="0"/>
              </a:rPr>
              <a:t>He will promote suitable group work and action in appropriate areas.</a:t>
            </a:r>
          </a:p>
          <a:p>
            <a:pPr algn="just">
              <a:lnSpc>
                <a:spcPct val="100000"/>
              </a:lnSpc>
              <a:spcBef>
                <a:spcPts val="450"/>
              </a:spcBef>
              <a:buFont typeface="Wingdings" panose="05000000000000000000" pitchFamily="2" charset="2"/>
              <a:buChar char="Ø"/>
            </a:pPr>
            <a:r>
              <a:rPr lang="en-US" sz="2300" cap="none" dirty="0">
                <a:latin typeface="Times New Roman" panose="02020603050405020304" pitchFamily="18" charset="0"/>
                <a:cs typeface="Times New Roman" panose="02020603050405020304" pitchFamily="18" charset="0"/>
              </a:rPr>
              <a:t> He will constantly teach the functional approach and lead activities which bring benefits from it. </a:t>
            </a:r>
          </a:p>
          <a:p>
            <a:pPr algn="just">
              <a:lnSpc>
                <a:spcPct val="100000"/>
              </a:lnSpc>
              <a:spcBef>
                <a:spcPts val="450"/>
              </a:spcBef>
              <a:buFont typeface="Wingdings" panose="05000000000000000000" pitchFamily="2" charset="2"/>
              <a:buChar char="Ø"/>
            </a:pPr>
            <a:r>
              <a:rPr lang="en-US" sz="2300" cap="none" dirty="0">
                <a:latin typeface="Times New Roman" panose="02020603050405020304" pitchFamily="18" charset="0"/>
                <a:cs typeface="Times New Roman" panose="02020603050405020304" pitchFamily="18" charset="0"/>
              </a:rPr>
              <a:t>Depending upon the size and nature of the business and the emphasis at the time, he will devote more or less of his attention to this responsibility and activity.</a:t>
            </a:r>
            <a:endParaRPr lang="en-IN" sz="23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543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991679" y="1208723"/>
            <a:ext cx="2979578" cy="461665"/>
          </a:xfrm>
          <a:prstGeom prst="rect">
            <a:avLst/>
          </a:prstGeom>
        </p:spPr>
        <p:txBody>
          <a:bodyPr wrap="square">
            <a:spAutoFit/>
          </a:bodyPr>
          <a:lstStyle/>
          <a:p>
            <a:r>
              <a:rPr lang="en-IN" sz="2400" b="1" dirty="0"/>
              <a:t>VE ACTIVITY PHASES</a:t>
            </a:r>
            <a:endParaRPr lang="en-US" sz="2400" b="1" dirty="0"/>
          </a:p>
        </p:txBody>
      </p:sp>
      <p:graphicFrame>
        <p:nvGraphicFramePr>
          <p:cNvPr id="4" name="Table 3">
            <a:extLst>
              <a:ext uri="{FF2B5EF4-FFF2-40B4-BE49-F238E27FC236}">
                <a16:creationId xmlns:a16="http://schemas.microsoft.com/office/drawing/2014/main" xmlns="" id="{30AD42FE-69B8-F8F2-CD39-2014F185B02D}"/>
              </a:ext>
            </a:extLst>
          </p:cNvPr>
          <p:cNvGraphicFramePr>
            <a:graphicFrameLocks noGrp="1"/>
          </p:cNvGraphicFramePr>
          <p:nvPr>
            <p:extLst>
              <p:ext uri="{D42A27DB-BD31-4B8C-83A1-F6EECF244321}">
                <p14:modId xmlns:p14="http://schemas.microsoft.com/office/powerpoint/2010/main" val="1281356557"/>
              </p:ext>
            </p:extLst>
          </p:nvPr>
        </p:nvGraphicFramePr>
        <p:xfrm>
          <a:off x="650167" y="1812719"/>
          <a:ext cx="7871793" cy="796281"/>
        </p:xfrm>
        <a:graphic>
          <a:graphicData uri="http://schemas.openxmlformats.org/drawingml/2006/table">
            <a:tbl>
              <a:tblPr firstRow="1" bandRow="1">
                <a:tableStyleId>{00A15C55-8517-42AA-B614-E9B94910E393}</a:tableStyleId>
              </a:tblPr>
              <a:tblGrid>
                <a:gridCol w="2623931">
                  <a:extLst>
                    <a:ext uri="{9D8B030D-6E8A-4147-A177-3AD203B41FA5}">
                      <a16:colId xmlns:a16="http://schemas.microsoft.com/office/drawing/2014/main" xmlns="" val="1209091483"/>
                    </a:ext>
                  </a:extLst>
                </a:gridCol>
                <a:gridCol w="2623931">
                  <a:extLst>
                    <a:ext uri="{9D8B030D-6E8A-4147-A177-3AD203B41FA5}">
                      <a16:colId xmlns:a16="http://schemas.microsoft.com/office/drawing/2014/main" xmlns="" val="4111345341"/>
                    </a:ext>
                  </a:extLst>
                </a:gridCol>
                <a:gridCol w="2623931">
                  <a:extLst>
                    <a:ext uri="{9D8B030D-6E8A-4147-A177-3AD203B41FA5}">
                      <a16:colId xmlns:a16="http://schemas.microsoft.com/office/drawing/2014/main" xmlns="" val="2896381989"/>
                    </a:ext>
                  </a:extLst>
                </a:gridCol>
              </a:tblGrid>
              <a:tr h="796281">
                <a:tc>
                  <a:txBody>
                    <a:bodyPr/>
                    <a:lstStyle/>
                    <a:p>
                      <a:pPr marL="0" algn="ctr" defTabSz="914400" rtl="0" eaLnBrk="1" latinLnBrk="0" hangingPunct="1"/>
                      <a:r>
                        <a:rPr lang="en-US" sz="1800" b="0" kern="1200" dirty="0">
                          <a:solidFill>
                            <a:schemeClr val="dk1"/>
                          </a:solidFill>
                          <a:latin typeface="Times New Roman" panose="02020603050405020304" pitchFamily="18" charset="0"/>
                          <a:cs typeface="Times New Roman" panose="02020603050405020304" pitchFamily="18" charset="0"/>
                        </a:rPr>
                        <a:t>Phase 1</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tc>
                  <a:txBody>
                    <a:bodyPr/>
                    <a:lstStyle/>
                    <a:p>
                      <a:pPr marL="0" algn="ctr" defTabSz="914400" rtl="0" eaLnBrk="1" latinLnBrk="0" hangingPunct="1"/>
                      <a:r>
                        <a:rPr lang="en-US" sz="1800" b="0" kern="1200" dirty="0">
                          <a:solidFill>
                            <a:schemeClr val="dk1"/>
                          </a:solidFill>
                          <a:latin typeface="Times New Roman" panose="02020603050405020304" pitchFamily="18" charset="0"/>
                          <a:cs typeface="Times New Roman" panose="02020603050405020304" pitchFamily="18" charset="0"/>
                        </a:rPr>
                        <a:t>Value Engineering  Cell</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tc>
                  <a:txBody>
                    <a:bodyPr/>
                    <a:lstStyle/>
                    <a:p>
                      <a:pPr marL="0" algn="ctr" defTabSz="914400" rtl="0" eaLnBrk="1" latinLnBrk="0" hangingPunct="1"/>
                      <a:r>
                        <a:rPr lang="en-US" sz="1800" b="0" kern="1200" dirty="0">
                          <a:solidFill>
                            <a:schemeClr val="dk1"/>
                          </a:solidFill>
                          <a:latin typeface="Times New Roman" panose="02020603050405020304" pitchFamily="18" charset="0"/>
                          <a:cs typeface="Times New Roman" panose="02020603050405020304" pitchFamily="18" charset="0"/>
                        </a:rPr>
                        <a:t>VEC phase</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extLst>
                  <a:ext uri="{0D108BD9-81ED-4DB2-BD59-A6C34878D82A}">
                    <a16:rowId xmlns:a16="http://schemas.microsoft.com/office/drawing/2014/main" xmlns="" val="181212820"/>
                  </a:ext>
                </a:extLst>
              </a:tr>
            </a:tbl>
          </a:graphicData>
        </a:graphic>
      </p:graphicFrame>
      <p:graphicFrame>
        <p:nvGraphicFramePr>
          <p:cNvPr id="7" name="Table 6">
            <a:extLst>
              <a:ext uri="{FF2B5EF4-FFF2-40B4-BE49-F238E27FC236}">
                <a16:creationId xmlns:a16="http://schemas.microsoft.com/office/drawing/2014/main" xmlns="" id="{45DF969D-B25B-E5FB-D762-A47EF1ADAD74}"/>
              </a:ext>
            </a:extLst>
          </p:cNvPr>
          <p:cNvGraphicFramePr>
            <a:graphicFrameLocks noGrp="1"/>
          </p:cNvGraphicFramePr>
          <p:nvPr>
            <p:extLst>
              <p:ext uri="{D42A27DB-BD31-4B8C-83A1-F6EECF244321}">
                <p14:modId xmlns:p14="http://schemas.microsoft.com/office/powerpoint/2010/main" val="593358879"/>
              </p:ext>
            </p:extLst>
          </p:nvPr>
        </p:nvGraphicFramePr>
        <p:xfrm>
          <a:off x="650167" y="2559477"/>
          <a:ext cx="7871793" cy="912584"/>
        </p:xfrm>
        <a:graphic>
          <a:graphicData uri="http://schemas.openxmlformats.org/drawingml/2006/table">
            <a:tbl>
              <a:tblPr firstRow="1" bandRow="1">
                <a:tableStyleId>{7DF18680-E054-41AD-8BC1-D1AEF772440D}</a:tableStyleId>
              </a:tblPr>
              <a:tblGrid>
                <a:gridCol w="2623931">
                  <a:extLst>
                    <a:ext uri="{9D8B030D-6E8A-4147-A177-3AD203B41FA5}">
                      <a16:colId xmlns:a16="http://schemas.microsoft.com/office/drawing/2014/main" xmlns="" val="2149322063"/>
                    </a:ext>
                  </a:extLst>
                </a:gridCol>
                <a:gridCol w="2623931">
                  <a:extLst>
                    <a:ext uri="{9D8B030D-6E8A-4147-A177-3AD203B41FA5}">
                      <a16:colId xmlns:a16="http://schemas.microsoft.com/office/drawing/2014/main" xmlns="" val="3916746117"/>
                    </a:ext>
                  </a:extLst>
                </a:gridCol>
                <a:gridCol w="2623931">
                  <a:extLst>
                    <a:ext uri="{9D8B030D-6E8A-4147-A177-3AD203B41FA5}">
                      <a16:colId xmlns:a16="http://schemas.microsoft.com/office/drawing/2014/main" xmlns="" val="3085510361"/>
                    </a:ext>
                  </a:extLst>
                </a:gridCol>
              </a:tblGrid>
              <a:tr h="912584">
                <a:tc>
                  <a:txBody>
                    <a:bodyPr/>
                    <a:lstStyle/>
                    <a:p>
                      <a:pPr marL="0" algn="ctr" defTabSz="914400" rtl="0" eaLnBrk="1" latinLnBrk="0" hangingPunct="1"/>
                      <a:r>
                        <a:rPr lang="en-US" sz="1800" b="0" kern="1200" dirty="0">
                          <a:solidFill>
                            <a:schemeClr val="dk1"/>
                          </a:solidFill>
                          <a:latin typeface="Times New Roman" panose="02020603050405020304" pitchFamily="18" charset="0"/>
                          <a:cs typeface="Times New Roman" panose="02020603050405020304" pitchFamily="18" charset="0"/>
                        </a:rPr>
                        <a:t>Phase - 2</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tc>
                  <a:txBody>
                    <a:bodyPr/>
                    <a:lstStyle/>
                    <a:p>
                      <a:pPr marL="0" algn="ctr" defTabSz="914400" rtl="0" eaLnBrk="1" latinLnBrk="0" hangingPunct="1"/>
                      <a:r>
                        <a:rPr lang="en-US" sz="1800" b="0" kern="1200" dirty="0">
                          <a:solidFill>
                            <a:schemeClr val="dk1"/>
                          </a:solidFill>
                          <a:latin typeface="Times New Roman" panose="02020603050405020304" pitchFamily="18" charset="0"/>
                          <a:cs typeface="Times New Roman" panose="02020603050405020304" pitchFamily="18" charset="0"/>
                        </a:rPr>
                        <a:t>Value Engineering Department</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tc>
                  <a:txBody>
                    <a:bodyPr/>
                    <a:lstStyle/>
                    <a:p>
                      <a:pPr marL="0" algn="ctr" defTabSz="914400" rtl="0" eaLnBrk="1" latinLnBrk="0" hangingPunct="1"/>
                      <a:r>
                        <a:rPr lang="en-US" sz="1800" b="0" kern="1200" dirty="0">
                          <a:solidFill>
                            <a:schemeClr val="dk1"/>
                          </a:solidFill>
                          <a:latin typeface="Times New Roman" panose="02020603050405020304" pitchFamily="18" charset="0"/>
                          <a:cs typeface="Times New Roman" panose="02020603050405020304" pitchFamily="18" charset="0"/>
                        </a:rPr>
                        <a:t>VED Phase</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extLst>
                  <a:ext uri="{0D108BD9-81ED-4DB2-BD59-A6C34878D82A}">
                    <a16:rowId xmlns:a16="http://schemas.microsoft.com/office/drawing/2014/main" xmlns="" val="3477798791"/>
                  </a:ext>
                </a:extLst>
              </a:tr>
            </a:tbl>
          </a:graphicData>
        </a:graphic>
      </p:graphicFrame>
      <p:graphicFrame>
        <p:nvGraphicFramePr>
          <p:cNvPr id="8" name="Table 7">
            <a:extLst>
              <a:ext uri="{FF2B5EF4-FFF2-40B4-BE49-F238E27FC236}">
                <a16:creationId xmlns:a16="http://schemas.microsoft.com/office/drawing/2014/main" xmlns="" id="{5E93D962-C3D3-76EC-7762-9FAE935A35DA}"/>
              </a:ext>
            </a:extLst>
          </p:cNvPr>
          <p:cNvGraphicFramePr>
            <a:graphicFrameLocks noGrp="1"/>
          </p:cNvGraphicFramePr>
          <p:nvPr>
            <p:extLst>
              <p:ext uri="{D42A27DB-BD31-4B8C-83A1-F6EECF244321}">
                <p14:modId xmlns:p14="http://schemas.microsoft.com/office/powerpoint/2010/main" val="2679599149"/>
              </p:ext>
            </p:extLst>
          </p:nvPr>
        </p:nvGraphicFramePr>
        <p:xfrm>
          <a:off x="650167" y="3429001"/>
          <a:ext cx="7871793" cy="859058"/>
        </p:xfrm>
        <a:graphic>
          <a:graphicData uri="http://schemas.openxmlformats.org/drawingml/2006/table">
            <a:tbl>
              <a:tblPr firstRow="1" bandRow="1">
                <a:tableStyleId>{00A15C55-8517-42AA-B614-E9B94910E393}</a:tableStyleId>
              </a:tblPr>
              <a:tblGrid>
                <a:gridCol w="2623931">
                  <a:extLst>
                    <a:ext uri="{9D8B030D-6E8A-4147-A177-3AD203B41FA5}">
                      <a16:colId xmlns:a16="http://schemas.microsoft.com/office/drawing/2014/main" xmlns="" val="1472572915"/>
                    </a:ext>
                  </a:extLst>
                </a:gridCol>
                <a:gridCol w="2623931">
                  <a:extLst>
                    <a:ext uri="{9D8B030D-6E8A-4147-A177-3AD203B41FA5}">
                      <a16:colId xmlns:a16="http://schemas.microsoft.com/office/drawing/2014/main" xmlns="" val="4173550823"/>
                    </a:ext>
                  </a:extLst>
                </a:gridCol>
                <a:gridCol w="2623931">
                  <a:extLst>
                    <a:ext uri="{9D8B030D-6E8A-4147-A177-3AD203B41FA5}">
                      <a16:colId xmlns:a16="http://schemas.microsoft.com/office/drawing/2014/main" xmlns="" val="3964096544"/>
                    </a:ext>
                  </a:extLst>
                </a:gridCol>
              </a:tblGrid>
              <a:tr h="859058">
                <a:tc>
                  <a:txBody>
                    <a:bodyPr/>
                    <a:lstStyle/>
                    <a:p>
                      <a:pPr marL="0" algn="ctr" defTabSz="914400" rtl="0" eaLnBrk="1" latinLnBrk="0" hangingPunct="1"/>
                      <a:r>
                        <a:rPr lang="en-US" sz="1800" b="0" kern="1200" dirty="0">
                          <a:solidFill>
                            <a:schemeClr val="dk1"/>
                          </a:solidFill>
                          <a:latin typeface="Times New Roman" panose="02020603050405020304" pitchFamily="18" charset="0"/>
                          <a:cs typeface="Times New Roman" panose="02020603050405020304" pitchFamily="18" charset="0"/>
                        </a:rPr>
                        <a:t>Phase - 3</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tc>
                  <a:txBody>
                    <a:bodyPr/>
                    <a:lstStyle/>
                    <a:p>
                      <a:pPr marL="0" algn="ctr" defTabSz="914400" rtl="0" eaLnBrk="1" latinLnBrk="0" hangingPunct="1"/>
                      <a:r>
                        <a:rPr lang="en-US" sz="1800" b="0" kern="1200" dirty="0">
                          <a:solidFill>
                            <a:schemeClr val="dk1"/>
                          </a:solidFill>
                          <a:latin typeface="Times New Roman" panose="02020603050405020304" pitchFamily="18" charset="0"/>
                          <a:cs typeface="Times New Roman" panose="02020603050405020304" pitchFamily="18" charset="0"/>
                        </a:rPr>
                        <a:t>Value Engineering Teams</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tc>
                  <a:txBody>
                    <a:bodyPr/>
                    <a:lstStyle/>
                    <a:p>
                      <a:pPr marL="0" algn="ctr" defTabSz="914400" rtl="0" eaLnBrk="1" latinLnBrk="0" hangingPunct="1"/>
                      <a:r>
                        <a:rPr lang="en-US" sz="1800" b="0" kern="1200" dirty="0">
                          <a:solidFill>
                            <a:schemeClr val="dk1"/>
                          </a:solidFill>
                          <a:latin typeface="Times New Roman" panose="02020603050405020304" pitchFamily="18" charset="0"/>
                          <a:cs typeface="Times New Roman" panose="02020603050405020304" pitchFamily="18" charset="0"/>
                        </a:rPr>
                        <a:t>VET Phase</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extLst>
                  <a:ext uri="{0D108BD9-81ED-4DB2-BD59-A6C34878D82A}">
                    <a16:rowId xmlns:a16="http://schemas.microsoft.com/office/drawing/2014/main" xmlns="" val="323740460"/>
                  </a:ext>
                </a:extLst>
              </a:tr>
            </a:tbl>
          </a:graphicData>
        </a:graphic>
      </p:graphicFrame>
      <p:graphicFrame>
        <p:nvGraphicFramePr>
          <p:cNvPr id="9" name="Table 8">
            <a:extLst>
              <a:ext uri="{FF2B5EF4-FFF2-40B4-BE49-F238E27FC236}">
                <a16:creationId xmlns:a16="http://schemas.microsoft.com/office/drawing/2014/main" xmlns="" id="{A36DD77A-3987-9D53-E9E8-A9719BCA6D65}"/>
              </a:ext>
            </a:extLst>
          </p:cNvPr>
          <p:cNvGraphicFramePr>
            <a:graphicFrameLocks noGrp="1"/>
          </p:cNvGraphicFramePr>
          <p:nvPr>
            <p:extLst>
              <p:ext uri="{D42A27DB-BD31-4B8C-83A1-F6EECF244321}">
                <p14:modId xmlns:p14="http://schemas.microsoft.com/office/powerpoint/2010/main" val="196918028"/>
              </p:ext>
            </p:extLst>
          </p:nvPr>
        </p:nvGraphicFramePr>
        <p:xfrm>
          <a:off x="650167" y="4288058"/>
          <a:ext cx="7871793" cy="772347"/>
        </p:xfrm>
        <a:graphic>
          <a:graphicData uri="http://schemas.openxmlformats.org/drawingml/2006/table">
            <a:tbl>
              <a:tblPr firstRow="1" bandRow="1">
                <a:tableStyleId>{7DF18680-E054-41AD-8BC1-D1AEF772440D}</a:tableStyleId>
              </a:tblPr>
              <a:tblGrid>
                <a:gridCol w="2623931">
                  <a:extLst>
                    <a:ext uri="{9D8B030D-6E8A-4147-A177-3AD203B41FA5}">
                      <a16:colId xmlns:a16="http://schemas.microsoft.com/office/drawing/2014/main" xmlns="" val="3435985000"/>
                    </a:ext>
                  </a:extLst>
                </a:gridCol>
                <a:gridCol w="2623931">
                  <a:extLst>
                    <a:ext uri="{9D8B030D-6E8A-4147-A177-3AD203B41FA5}">
                      <a16:colId xmlns:a16="http://schemas.microsoft.com/office/drawing/2014/main" xmlns="" val="3702266835"/>
                    </a:ext>
                  </a:extLst>
                </a:gridCol>
                <a:gridCol w="2623931">
                  <a:extLst>
                    <a:ext uri="{9D8B030D-6E8A-4147-A177-3AD203B41FA5}">
                      <a16:colId xmlns:a16="http://schemas.microsoft.com/office/drawing/2014/main" xmlns="" val="3259917567"/>
                    </a:ext>
                  </a:extLst>
                </a:gridCol>
              </a:tblGrid>
              <a:tr h="772347">
                <a:tc>
                  <a:txBody>
                    <a:bodyPr/>
                    <a:lstStyle/>
                    <a:p>
                      <a:pPr marL="0" algn="ctr" defTabSz="914400" rtl="0" eaLnBrk="1" latinLnBrk="0" hangingPunct="1"/>
                      <a:r>
                        <a:rPr lang="en-US" sz="1800" b="0" kern="1200" dirty="0">
                          <a:solidFill>
                            <a:schemeClr val="dk1"/>
                          </a:solidFill>
                          <a:latin typeface="Times New Roman" panose="02020603050405020304" pitchFamily="18" charset="0"/>
                          <a:cs typeface="Times New Roman" panose="02020603050405020304" pitchFamily="18" charset="0"/>
                        </a:rPr>
                        <a:t>Phase - 4</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tc>
                  <a:txBody>
                    <a:bodyPr/>
                    <a:lstStyle/>
                    <a:p>
                      <a:pPr marL="0" algn="ctr" defTabSz="914400" rtl="0" eaLnBrk="1" latinLnBrk="0" hangingPunct="1"/>
                      <a:r>
                        <a:rPr lang="en-US" sz="1800" b="0" kern="1200" dirty="0">
                          <a:solidFill>
                            <a:schemeClr val="dk1"/>
                          </a:solidFill>
                          <a:latin typeface="Times New Roman" panose="02020603050405020304" pitchFamily="18" charset="0"/>
                          <a:cs typeface="Times New Roman" panose="02020603050405020304" pitchFamily="18" charset="0"/>
                        </a:rPr>
                        <a:t>Value Engineering Circles</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tc>
                  <a:txBody>
                    <a:bodyPr/>
                    <a:lstStyle/>
                    <a:p>
                      <a:pPr marL="0" algn="ctr" defTabSz="914400" rtl="0" eaLnBrk="1" latinLnBrk="0" hangingPunct="1"/>
                      <a:r>
                        <a:rPr lang="en-US" sz="1800" b="0" kern="1200" dirty="0" err="1">
                          <a:solidFill>
                            <a:schemeClr val="dk1"/>
                          </a:solidFill>
                          <a:latin typeface="Times New Roman" panose="02020603050405020304" pitchFamily="18" charset="0"/>
                          <a:cs typeface="Times New Roman" panose="02020603050405020304" pitchFamily="18" charset="0"/>
                        </a:rPr>
                        <a:t>VEnCi</a:t>
                      </a:r>
                      <a:r>
                        <a:rPr lang="en-US" sz="1800" b="0" kern="1200" dirty="0">
                          <a:solidFill>
                            <a:schemeClr val="dk1"/>
                          </a:solidFill>
                          <a:latin typeface="Times New Roman" panose="02020603050405020304" pitchFamily="18" charset="0"/>
                          <a:cs typeface="Times New Roman" panose="02020603050405020304" pitchFamily="18" charset="0"/>
                        </a:rPr>
                        <a:t> Phase</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extLst>
                  <a:ext uri="{0D108BD9-81ED-4DB2-BD59-A6C34878D82A}">
                    <a16:rowId xmlns:a16="http://schemas.microsoft.com/office/drawing/2014/main" xmlns="" val="1073775929"/>
                  </a:ext>
                </a:extLst>
              </a:tr>
            </a:tbl>
          </a:graphicData>
        </a:graphic>
      </p:graphicFrame>
      <p:graphicFrame>
        <p:nvGraphicFramePr>
          <p:cNvPr id="12" name="Content Placeholder 4">
            <a:extLst>
              <a:ext uri="{FF2B5EF4-FFF2-40B4-BE49-F238E27FC236}">
                <a16:creationId xmlns:a16="http://schemas.microsoft.com/office/drawing/2014/main" xmlns="" id="{466EF4D2-0CCE-56A3-0B19-BE95255F0048}"/>
              </a:ext>
            </a:extLst>
          </p:cNvPr>
          <p:cNvGraphicFramePr>
            <a:graphicFrameLocks noGrp="1"/>
          </p:cNvGraphicFramePr>
          <p:nvPr>
            <p:ph idx="1"/>
            <p:extLst>
              <p:ext uri="{D42A27DB-BD31-4B8C-83A1-F6EECF244321}">
                <p14:modId xmlns:p14="http://schemas.microsoft.com/office/powerpoint/2010/main" val="967056043"/>
              </p:ext>
            </p:extLst>
          </p:nvPr>
        </p:nvGraphicFramePr>
        <p:xfrm>
          <a:off x="650167" y="5045281"/>
          <a:ext cx="7871793" cy="731128"/>
        </p:xfrm>
        <a:graphic>
          <a:graphicData uri="http://schemas.openxmlformats.org/drawingml/2006/table">
            <a:tbl>
              <a:tblPr firstRow="1" bandRow="1">
                <a:tableStyleId>{00A15C55-8517-42AA-B614-E9B94910E393}</a:tableStyleId>
              </a:tblPr>
              <a:tblGrid>
                <a:gridCol w="2623931">
                  <a:extLst>
                    <a:ext uri="{9D8B030D-6E8A-4147-A177-3AD203B41FA5}">
                      <a16:colId xmlns:a16="http://schemas.microsoft.com/office/drawing/2014/main" xmlns="" val="20000"/>
                    </a:ext>
                  </a:extLst>
                </a:gridCol>
                <a:gridCol w="2623931">
                  <a:extLst>
                    <a:ext uri="{9D8B030D-6E8A-4147-A177-3AD203B41FA5}">
                      <a16:colId xmlns:a16="http://schemas.microsoft.com/office/drawing/2014/main" xmlns="" val="20001"/>
                    </a:ext>
                  </a:extLst>
                </a:gridCol>
                <a:gridCol w="2623931">
                  <a:extLst>
                    <a:ext uri="{9D8B030D-6E8A-4147-A177-3AD203B41FA5}">
                      <a16:colId xmlns:a16="http://schemas.microsoft.com/office/drawing/2014/main" xmlns="" val="20002"/>
                    </a:ext>
                  </a:extLst>
                </a:gridCol>
              </a:tblGrid>
              <a:tr h="731128">
                <a:tc>
                  <a:txBody>
                    <a:bodyPr/>
                    <a:lstStyle/>
                    <a:p>
                      <a:pPr marL="0" algn="ctr" defTabSz="914400" rtl="0" eaLnBrk="1" latinLnBrk="0" hangingPunct="1"/>
                      <a:r>
                        <a:rPr lang="en-US" sz="1800" b="0" kern="1200" dirty="0">
                          <a:solidFill>
                            <a:schemeClr val="dk1"/>
                          </a:solidFill>
                          <a:latin typeface="Times New Roman" panose="02020603050405020304" pitchFamily="18" charset="0"/>
                          <a:cs typeface="Times New Roman" panose="02020603050405020304" pitchFamily="18" charset="0"/>
                        </a:rPr>
                        <a:t>Phase - 5 </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tc>
                  <a:txBody>
                    <a:bodyPr/>
                    <a:lstStyle/>
                    <a:p>
                      <a:pPr marL="0" algn="ctr" defTabSz="914400" rtl="0" eaLnBrk="1" latinLnBrk="0" hangingPunct="1"/>
                      <a:r>
                        <a:rPr lang="en-US" sz="1800" b="0" kern="1200" dirty="0">
                          <a:solidFill>
                            <a:schemeClr val="dk1"/>
                          </a:solidFill>
                          <a:latin typeface="Times New Roman" panose="02020603050405020304" pitchFamily="18" charset="0"/>
                          <a:cs typeface="Times New Roman" panose="02020603050405020304" pitchFamily="18" charset="0"/>
                        </a:rPr>
                        <a:t>Value Engineering Culture</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tc>
                  <a:txBody>
                    <a:bodyPr/>
                    <a:lstStyle/>
                    <a:p>
                      <a:pPr marL="0" algn="ctr" defTabSz="914400" rtl="0" eaLnBrk="1" latinLnBrk="0" hangingPunct="1"/>
                      <a:r>
                        <a:rPr lang="en-US" sz="1800" b="0" kern="1200" dirty="0" err="1">
                          <a:solidFill>
                            <a:schemeClr val="dk1"/>
                          </a:solidFill>
                          <a:latin typeface="Times New Roman" panose="02020603050405020304" pitchFamily="18" charset="0"/>
                          <a:cs typeface="Times New Roman" panose="02020603050405020304" pitchFamily="18" charset="0"/>
                        </a:rPr>
                        <a:t>VEnCul</a:t>
                      </a:r>
                      <a:r>
                        <a:rPr lang="en-US" sz="1800" b="0" kern="1200" dirty="0">
                          <a:solidFill>
                            <a:schemeClr val="dk1"/>
                          </a:solidFill>
                          <a:latin typeface="Times New Roman" panose="02020603050405020304" pitchFamily="18" charset="0"/>
                          <a:cs typeface="Times New Roman" panose="02020603050405020304" pitchFamily="18" charset="0"/>
                        </a:rPr>
                        <a:t> Phase</a:t>
                      </a:r>
                      <a:endParaRPr lang="en-US" sz="1800" b="0" kern="1200" dirty="0">
                        <a:solidFill>
                          <a:schemeClr val="dk1"/>
                        </a:solidFill>
                        <a:latin typeface="Times New Roman" panose="02020603050405020304" pitchFamily="18" charset="0"/>
                        <a:ea typeface="+mn-ea"/>
                        <a:cs typeface="Times New Roman" panose="02020603050405020304" pitchFamily="18" charset="0"/>
                      </a:endParaRPr>
                    </a:p>
                  </a:txBody>
                  <a:tcPr marL="68580" marR="68580" marT="34290" marB="34290" anchor="ct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494735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1000"/>
                                        <p:tgtEl>
                                          <p:spTgt spid="12"/>
                                        </p:tgtEl>
                                      </p:cBhvr>
                                    </p:animEffect>
                                    <p:anim calcmode="lin" valueType="num">
                                      <p:cBhvr>
                                        <p:cTn id="36" dur="1000" fill="hold"/>
                                        <p:tgtEl>
                                          <p:spTgt spid="12"/>
                                        </p:tgtEl>
                                        <p:attrNameLst>
                                          <p:attrName>ppt_x</p:attrName>
                                        </p:attrNameLst>
                                      </p:cBhvr>
                                      <p:tavLst>
                                        <p:tav tm="0">
                                          <p:val>
                                            <p:strVal val="#ppt_x"/>
                                          </p:val>
                                        </p:tav>
                                        <p:tav tm="100000">
                                          <p:val>
                                            <p:strVal val="#ppt_x"/>
                                          </p:val>
                                        </p:tav>
                                      </p:tavLst>
                                    </p:anim>
                                    <p:anim calcmode="lin" valueType="num">
                                      <p:cBhvr>
                                        <p:cTn id="3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84646947"/>
              </p:ext>
            </p:extLst>
          </p:nvPr>
        </p:nvGraphicFramePr>
        <p:xfrm>
          <a:off x="202224" y="1059473"/>
          <a:ext cx="8941776" cy="4237789"/>
        </p:xfrm>
        <a:graphic>
          <a:graphicData uri="http://schemas.openxmlformats.org/drawingml/2006/table">
            <a:tbl>
              <a:tblPr firstRow="1" bandRow="1">
                <a:tableStyleId>{5FD0F851-EC5A-4D38-B0AD-8093EC10F338}</a:tableStyleId>
              </a:tblPr>
              <a:tblGrid>
                <a:gridCol w="1319798">
                  <a:extLst>
                    <a:ext uri="{9D8B030D-6E8A-4147-A177-3AD203B41FA5}">
                      <a16:colId xmlns:a16="http://schemas.microsoft.com/office/drawing/2014/main" xmlns="" val="20000"/>
                    </a:ext>
                  </a:extLst>
                </a:gridCol>
                <a:gridCol w="2873333">
                  <a:extLst>
                    <a:ext uri="{9D8B030D-6E8A-4147-A177-3AD203B41FA5}">
                      <a16:colId xmlns:a16="http://schemas.microsoft.com/office/drawing/2014/main" xmlns="" val="20001"/>
                    </a:ext>
                  </a:extLst>
                </a:gridCol>
                <a:gridCol w="4748645">
                  <a:extLst>
                    <a:ext uri="{9D8B030D-6E8A-4147-A177-3AD203B41FA5}">
                      <a16:colId xmlns:a16="http://schemas.microsoft.com/office/drawing/2014/main" xmlns="" val="20002"/>
                    </a:ext>
                  </a:extLst>
                </a:gridCol>
              </a:tblGrid>
              <a:tr h="483479">
                <a:tc>
                  <a:txBody>
                    <a:bodyPr/>
                    <a:lstStyle/>
                    <a:p>
                      <a:pPr algn="ctr"/>
                      <a:r>
                        <a:rPr lang="en-US" sz="1500" dirty="0"/>
                        <a:t>APPROACH</a:t>
                      </a:r>
                    </a:p>
                  </a:txBody>
                  <a:tcPr marL="68580" marR="68580" marT="34290" marB="3429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500" dirty="0"/>
                        <a:t>METHODOLOGY</a:t>
                      </a:r>
                    </a:p>
                  </a:txBody>
                  <a:tcPr marL="68580" marR="68580" marT="34290" marB="3429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a:t>ANALYSIS &amp; REMARKS</a:t>
                      </a:r>
                    </a:p>
                  </a:txBody>
                  <a:tcPr marL="68580" marR="68580" marT="34290" marB="3429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3754310">
                <a:tc>
                  <a:txBody>
                    <a:bodyPr/>
                    <a:lstStyle/>
                    <a:p>
                      <a:pPr algn="just"/>
                      <a:r>
                        <a:rPr lang="en-US" sz="1700" dirty="0">
                          <a:latin typeface="Times New Roman" panose="02020603050405020304" pitchFamily="18" charset="0"/>
                          <a:cs typeface="Times New Roman" panose="02020603050405020304" pitchFamily="18" charset="0"/>
                        </a:rPr>
                        <a:t>Value Engineering Cell (VEC) </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 typeface="Arial" pitchFamily="34" charset="0"/>
                        <a:buChar char="•"/>
                      </a:pPr>
                      <a:endParaRPr lang="en-US" sz="1700" dirty="0">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 typeface="Arial" pitchFamily="34" charset="0"/>
                        <a:buChar char="•"/>
                      </a:pPr>
                      <a:endParaRPr lang="en-US" sz="1700" dirty="0">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3" name="TextBox 2">
            <a:extLst>
              <a:ext uri="{FF2B5EF4-FFF2-40B4-BE49-F238E27FC236}">
                <a16:creationId xmlns:a16="http://schemas.microsoft.com/office/drawing/2014/main" xmlns="" id="{D10C1296-4D4C-2DCF-8393-15CB0402FE2B}"/>
              </a:ext>
            </a:extLst>
          </p:cNvPr>
          <p:cNvSpPr txBox="1"/>
          <p:nvPr/>
        </p:nvSpPr>
        <p:spPr>
          <a:xfrm>
            <a:off x="1509280" y="1628163"/>
            <a:ext cx="2740602" cy="3139321"/>
          </a:xfrm>
          <a:prstGeom prst="rect">
            <a:avLst/>
          </a:prstGeom>
          <a:noFill/>
        </p:spPr>
        <p:txBody>
          <a:bodyPr wrap="square">
            <a:spAutoFit/>
          </a:bodyPr>
          <a:lstStyle/>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a centralized cell under the Management Services function. </a:t>
            </a:r>
          </a:p>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comprises 2 to 4 members. </a:t>
            </a:r>
          </a:p>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cell organizes Training Programmes and appreciation courses for the executives and middle level management</a:t>
            </a:r>
          </a:p>
        </p:txBody>
      </p:sp>
      <p:sp>
        <p:nvSpPr>
          <p:cNvPr id="6" name="TextBox 5">
            <a:extLst>
              <a:ext uri="{FF2B5EF4-FFF2-40B4-BE49-F238E27FC236}">
                <a16:creationId xmlns:a16="http://schemas.microsoft.com/office/drawing/2014/main" xmlns="" id="{00969FB7-2F71-95F0-3E1D-C1A2C6726582}"/>
              </a:ext>
            </a:extLst>
          </p:cNvPr>
          <p:cNvSpPr txBox="1"/>
          <p:nvPr/>
        </p:nvSpPr>
        <p:spPr>
          <a:xfrm>
            <a:off x="4447309" y="1628163"/>
            <a:ext cx="4494468" cy="3808735"/>
          </a:xfrm>
          <a:prstGeom prst="rect">
            <a:avLst/>
          </a:prstGeom>
          <a:noFill/>
        </p:spPr>
        <p:txBody>
          <a:bodyPr wrap="square">
            <a:spAutoFit/>
          </a:bodyPr>
          <a:lstStyle/>
          <a:p>
            <a:pPr marL="257175" indent="-257175" algn="just">
              <a:buFont typeface="Wingdings" panose="05000000000000000000" pitchFamily="2" charset="2"/>
              <a:buChar char="Ø"/>
            </a:pPr>
            <a:r>
              <a:rPr lang="en-US" sz="1725" dirty="0">
                <a:latin typeface="Times New Roman" panose="02020603050405020304" pitchFamily="18" charset="0"/>
                <a:cs typeface="Times New Roman" panose="02020603050405020304" pitchFamily="18" charset="0"/>
              </a:rPr>
              <a:t>It is treated as routine activity under training departments of the organization. </a:t>
            </a:r>
          </a:p>
          <a:p>
            <a:pPr marL="257175" indent="-257175" algn="just">
              <a:buFont typeface="Wingdings" panose="05000000000000000000" pitchFamily="2" charset="2"/>
              <a:buChar char="Ø"/>
            </a:pPr>
            <a:r>
              <a:rPr lang="en-US" sz="1725" dirty="0">
                <a:latin typeface="Times New Roman" panose="02020603050405020304" pitchFamily="18" charset="0"/>
                <a:cs typeface="Times New Roman" panose="02020603050405020304" pitchFamily="18" charset="0"/>
              </a:rPr>
              <a:t>Apart from attending training programmes the members normally do not contribute any thing concrete. </a:t>
            </a:r>
          </a:p>
          <a:p>
            <a:pPr marL="257175" indent="-257175" algn="just">
              <a:buFont typeface="Wingdings" panose="05000000000000000000" pitchFamily="2" charset="2"/>
              <a:buChar char="Ø"/>
            </a:pPr>
            <a:r>
              <a:rPr lang="en-US" sz="1725" dirty="0">
                <a:latin typeface="Times New Roman" panose="02020603050405020304" pitchFamily="18" charset="0"/>
                <a:cs typeface="Times New Roman" panose="02020603050405020304" pitchFamily="18" charset="0"/>
              </a:rPr>
              <a:t>However, this cell definitely helps in generating an awareness of the technique in the employees. It has been seen that it does create an additional interest in the participants. </a:t>
            </a:r>
          </a:p>
          <a:p>
            <a:pPr marL="257175" indent="-257175" algn="just">
              <a:buFont typeface="Wingdings" panose="05000000000000000000" pitchFamily="2" charset="2"/>
              <a:buChar char="Ø"/>
            </a:pPr>
            <a:r>
              <a:rPr lang="en-US" sz="1725" dirty="0">
                <a:latin typeface="Times New Roman" panose="02020603050405020304" pitchFamily="18" charset="0"/>
                <a:cs typeface="Times New Roman" panose="02020603050405020304" pitchFamily="18" charset="0"/>
              </a:rPr>
              <a:t>The urge to do something generated, and few of the enthusiastic members do start spending more time to know more about the technique and its application.</a:t>
            </a:r>
          </a:p>
        </p:txBody>
      </p:sp>
    </p:spTree>
    <p:extLst>
      <p:ext uri="{BB962C8B-B14F-4D97-AF65-F5344CB8AC3E}">
        <p14:creationId xmlns:p14="http://schemas.microsoft.com/office/powerpoint/2010/main" val="4108681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animEffect transition="in" filter="fade">
                                      <p:cBhvr>
                                        <p:cTn id="35" dur="1000"/>
                                        <p:tgtEl>
                                          <p:spTgt spid="6">
                                            <p:txEl>
                                              <p:pRg st="0" end="0"/>
                                            </p:txEl>
                                          </p:spTgt>
                                        </p:tgtEl>
                                      </p:cBhvr>
                                    </p:animEffect>
                                    <p:anim calcmode="lin" valueType="num">
                                      <p:cBhvr>
                                        <p:cTn id="36"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
                                            <p:txEl>
                                              <p:pRg st="1" end="1"/>
                                            </p:txEl>
                                          </p:spTgt>
                                        </p:tgtEl>
                                        <p:attrNameLst>
                                          <p:attrName>style.visibility</p:attrName>
                                        </p:attrNameLst>
                                      </p:cBhvr>
                                      <p:to>
                                        <p:strVal val="visible"/>
                                      </p:to>
                                    </p:set>
                                    <p:animEffect transition="in" filter="fade">
                                      <p:cBhvr>
                                        <p:cTn id="42" dur="1000"/>
                                        <p:tgtEl>
                                          <p:spTgt spid="6">
                                            <p:txEl>
                                              <p:pRg st="1" end="1"/>
                                            </p:txEl>
                                          </p:spTgt>
                                        </p:tgtEl>
                                      </p:cBhvr>
                                    </p:animEffect>
                                    <p:anim calcmode="lin" valueType="num">
                                      <p:cBhvr>
                                        <p:cTn id="4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6">
                                            <p:txEl>
                                              <p:pRg st="2" end="2"/>
                                            </p:txEl>
                                          </p:spTgt>
                                        </p:tgtEl>
                                        <p:attrNameLst>
                                          <p:attrName>style.visibility</p:attrName>
                                        </p:attrNameLst>
                                      </p:cBhvr>
                                      <p:to>
                                        <p:strVal val="visible"/>
                                      </p:to>
                                    </p:set>
                                    <p:animEffect transition="in" filter="fade">
                                      <p:cBhvr>
                                        <p:cTn id="49" dur="1000"/>
                                        <p:tgtEl>
                                          <p:spTgt spid="6">
                                            <p:txEl>
                                              <p:pRg st="2" end="2"/>
                                            </p:txEl>
                                          </p:spTgt>
                                        </p:tgtEl>
                                      </p:cBhvr>
                                    </p:animEffect>
                                    <p:anim calcmode="lin" valueType="num">
                                      <p:cBhvr>
                                        <p:cTn id="50"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6">
                                            <p:txEl>
                                              <p:pRg st="3" end="3"/>
                                            </p:txEl>
                                          </p:spTgt>
                                        </p:tgtEl>
                                        <p:attrNameLst>
                                          <p:attrName>style.visibility</p:attrName>
                                        </p:attrNameLst>
                                      </p:cBhvr>
                                      <p:to>
                                        <p:strVal val="visible"/>
                                      </p:to>
                                    </p:set>
                                    <p:animEffect transition="in" filter="fade">
                                      <p:cBhvr>
                                        <p:cTn id="56" dur="1000"/>
                                        <p:tgtEl>
                                          <p:spTgt spid="6">
                                            <p:txEl>
                                              <p:pRg st="3" end="3"/>
                                            </p:txEl>
                                          </p:spTgt>
                                        </p:tgtEl>
                                      </p:cBhvr>
                                    </p:animEffect>
                                    <p:anim calcmode="lin" valueType="num">
                                      <p:cBhvr>
                                        <p:cTn id="57"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58"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51784595"/>
              </p:ext>
            </p:extLst>
          </p:nvPr>
        </p:nvGraphicFramePr>
        <p:xfrm>
          <a:off x="202224" y="1059473"/>
          <a:ext cx="8797583" cy="4280090"/>
        </p:xfrm>
        <a:graphic>
          <a:graphicData uri="http://schemas.openxmlformats.org/drawingml/2006/table">
            <a:tbl>
              <a:tblPr firstRow="1" bandRow="1">
                <a:tableStyleId>{5FD0F851-EC5A-4D38-B0AD-8093EC10F338}</a:tableStyleId>
              </a:tblPr>
              <a:tblGrid>
                <a:gridCol w="1317088">
                  <a:extLst>
                    <a:ext uri="{9D8B030D-6E8A-4147-A177-3AD203B41FA5}">
                      <a16:colId xmlns:a16="http://schemas.microsoft.com/office/drawing/2014/main" xmlns="" val="20000"/>
                    </a:ext>
                  </a:extLst>
                </a:gridCol>
                <a:gridCol w="2834480">
                  <a:extLst>
                    <a:ext uri="{9D8B030D-6E8A-4147-A177-3AD203B41FA5}">
                      <a16:colId xmlns:a16="http://schemas.microsoft.com/office/drawing/2014/main" xmlns="" val="20001"/>
                    </a:ext>
                  </a:extLst>
                </a:gridCol>
                <a:gridCol w="4646015">
                  <a:extLst>
                    <a:ext uri="{9D8B030D-6E8A-4147-A177-3AD203B41FA5}">
                      <a16:colId xmlns:a16="http://schemas.microsoft.com/office/drawing/2014/main" xmlns="" val="20002"/>
                    </a:ext>
                  </a:extLst>
                </a:gridCol>
              </a:tblGrid>
              <a:tr h="525780">
                <a:tc>
                  <a:txBody>
                    <a:bodyPr/>
                    <a:lstStyle/>
                    <a:p>
                      <a:pPr algn="ctr"/>
                      <a:r>
                        <a:rPr lang="en-US" sz="1500" dirty="0"/>
                        <a:t>APPROACH</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500" dirty="0"/>
                        <a:t>METHODOLOGY</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a:t>ANALYSIS &amp; REMARKS</a:t>
                      </a:r>
                    </a:p>
                    <a:p>
                      <a:pPr algn="ctr"/>
                      <a:endParaRPr lang="en-US" sz="15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3754310">
                <a:tc>
                  <a:txBody>
                    <a:bodyPr/>
                    <a:lstStyle/>
                    <a:p>
                      <a:pPr algn="just"/>
                      <a:r>
                        <a:rPr lang="en-US" sz="1800" dirty="0">
                          <a:latin typeface="Times New Roman" panose="02020603050405020304" pitchFamily="18" charset="0"/>
                          <a:cs typeface="Times New Roman" panose="02020603050405020304" pitchFamily="18" charset="0"/>
                        </a:rPr>
                        <a:t>Value Engineering Department (VED)</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 typeface="Arial" pitchFamily="34" charset="0"/>
                        <a:buChar char="•"/>
                      </a:pPr>
                      <a:endParaRPr lang="en-US" sz="1800" dirty="0">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lgn="just">
                        <a:buFont typeface="Arial" pitchFamily="34" charset="0"/>
                        <a:buChar char="•"/>
                      </a:pPr>
                      <a:endParaRPr lang="en-US" sz="1800" dirty="0">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3" name="TextBox 2">
            <a:extLst>
              <a:ext uri="{FF2B5EF4-FFF2-40B4-BE49-F238E27FC236}">
                <a16:creationId xmlns:a16="http://schemas.microsoft.com/office/drawing/2014/main" xmlns="" id="{7549CC3C-4BC6-692F-3517-17A482F772C5}"/>
              </a:ext>
            </a:extLst>
          </p:cNvPr>
          <p:cNvSpPr txBox="1"/>
          <p:nvPr/>
        </p:nvSpPr>
        <p:spPr>
          <a:xfrm>
            <a:off x="1485901" y="1605860"/>
            <a:ext cx="2784764" cy="3693319"/>
          </a:xfrm>
          <a:prstGeom prst="rect">
            <a:avLst/>
          </a:prstGeom>
          <a:noFill/>
        </p:spPr>
        <p:txBody>
          <a:bodyPr wrap="square">
            <a:spAutoFit/>
          </a:bodyPr>
          <a:lstStyle/>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centralized function established more like any other function.</a:t>
            </a:r>
          </a:p>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This is headed by a full time Manager and supporting Engineers and Value Analysts. </a:t>
            </a:r>
          </a:p>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target performance is established and the department is expected to fulfill the target by undertaking various studies.</a:t>
            </a:r>
          </a:p>
        </p:txBody>
      </p:sp>
      <p:sp>
        <p:nvSpPr>
          <p:cNvPr id="6" name="TextBox 5">
            <a:extLst>
              <a:ext uri="{FF2B5EF4-FFF2-40B4-BE49-F238E27FC236}">
                <a16:creationId xmlns:a16="http://schemas.microsoft.com/office/drawing/2014/main" xmlns="" id="{714C6178-C130-A16A-10F2-D3517A0FFA93}"/>
              </a:ext>
            </a:extLst>
          </p:cNvPr>
          <p:cNvSpPr txBox="1"/>
          <p:nvPr/>
        </p:nvSpPr>
        <p:spPr>
          <a:xfrm>
            <a:off x="4384965" y="1593882"/>
            <a:ext cx="4556812" cy="3647152"/>
          </a:xfrm>
          <a:prstGeom prst="rect">
            <a:avLst/>
          </a:prstGeom>
          <a:noFill/>
        </p:spPr>
        <p:txBody>
          <a:bodyPr wrap="square">
            <a:spAutoFit/>
          </a:bodyPr>
          <a:lstStyle/>
          <a:p>
            <a:pPr marL="108000" indent="-108000" algn="just">
              <a:buFont typeface="Wingdings" panose="05000000000000000000" pitchFamily="2" charset="2"/>
              <a:buChar char="Ø"/>
            </a:pPr>
            <a:r>
              <a:rPr lang="en-US" sz="1650" dirty="0">
                <a:latin typeface="Times New Roman" panose="02020603050405020304" pitchFamily="18" charset="0"/>
                <a:cs typeface="Times New Roman" panose="02020603050405020304" pitchFamily="18" charset="0"/>
              </a:rPr>
              <a:t>It operates more like a staff function and not as a line function. </a:t>
            </a:r>
          </a:p>
          <a:p>
            <a:pPr marL="108000" indent="-108000" algn="just">
              <a:buFont typeface="Wingdings" panose="05000000000000000000" pitchFamily="2" charset="2"/>
              <a:buChar char="Ø"/>
            </a:pPr>
            <a:r>
              <a:rPr lang="en-US" sz="1650" dirty="0">
                <a:latin typeface="Times New Roman" panose="02020603050405020304" pitchFamily="18" charset="0"/>
                <a:cs typeface="Times New Roman" panose="02020603050405020304" pitchFamily="18" charset="0"/>
              </a:rPr>
              <a:t>In most cases the acceptability of VED by the users is of a low order, because it is looked at either as an unavoidable evil or as a spying or auditing activity. </a:t>
            </a:r>
          </a:p>
          <a:p>
            <a:pPr marL="108000" indent="-108000" algn="just">
              <a:buFont typeface="Wingdings" panose="05000000000000000000" pitchFamily="2" charset="2"/>
              <a:buChar char="Ø"/>
            </a:pPr>
            <a:r>
              <a:rPr lang="en-US" sz="1650" dirty="0">
                <a:latin typeface="Times New Roman" panose="02020603050405020304" pitchFamily="18" charset="0"/>
                <a:cs typeface="Times New Roman" panose="02020603050405020304" pitchFamily="18" charset="0"/>
              </a:rPr>
              <a:t>There is generally a resistance from the designers and manufactures. VED is normally a step further of VEC, and the fact that a particular organization has a VED does indicate the realization of the management and the need for VAVE. </a:t>
            </a:r>
          </a:p>
          <a:p>
            <a:pPr marL="108000" indent="-108000" algn="just">
              <a:buFont typeface="Wingdings" panose="05000000000000000000" pitchFamily="2" charset="2"/>
              <a:buChar char="Ø"/>
            </a:pPr>
            <a:r>
              <a:rPr lang="en-US" sz="1650" dirty="0">
                <a:latin typeface="Times New Roman" panose="02020603050405020304" pitchFamily="18" charset="0"/>
                <a:cs typeface="Times New Roman" panose="02020603050405020304" pitchFamily="18" charset="0"/>
              </a:rPr>
              <a:t>If organizational backing is provided, VED will give much better and more concrete results than the VEC approach.</a:t>
            </a:r>
          </a:p>
        </p:txBody>
      </p:sp>
    </p:spTree>
    <p:extLst>
      <p:ext uri="{BB962C8B-B14F-4D97-AF65-F5344CB8AC3E}">
        <p14:creationId xmlns:p14="http://schemas.microsoft.com/office/powerpoint/2010/main" val="729571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fade">
                                      <p:cBhvr>
                                        <p:cTn id="28" dur="1000"/>
                                        <p:tgtEl>
                                          <p:spTgt spid="6">
                                            <p:txEl>
                                              <p:pRg st="0" end="0"/>
                                            </p:txEl>
                                          </p:spTgt>
                                        </p:tgtEl>
                                      </p:cBhvr>
                                    </p:animEffect>
                                    <p:anim calcmode="lin" valueType="num">
                                      <p:cBhvr>
                                        <p:cTn id="29"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animEffect transition="in" filter="fade">
                                      <p:cBhvr>
                                        <p:cTn id="35" dur="1000"/>
                                        <p:tgtEl>
                                          <p:spTgt spid="6">
                                            <p:txEl>
                                              <p:pRg st="1" end="1"/>
                                            </p:txEl>
                                          </p:spTgt>
                                        </p:tgtEl>
                                      </p:cBhvr>
                                    </p:animEffect>
                                    <p:anim calcmode="lin" valueType="num">
                                      <p:cBhvr>
                                        <p:cTn id="36"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
                                            <p:txEl>
                                              <p:pRg st="2" end="2"/>
                                            </p:txEl>
                                          </p:spTgt>
                                        </p:tgtEl>
                                        <p:attrNameLst>
                                          <p:attrName>style.visibility</p:attrName>
                                        </p:attrNameLst>
                                      </p:cBhvr>
                                      <p:to>
                                        <p:strVal val="visible"/>
                                      </p:to>
                                    </p:set>
                                    <p:animEffect transition="in" filter="fade">
                                      <p:cBhvr>
                                        <p:cTn id="42" dur="1000"/>
                                        <p:tgtEl>
                                          <p:spTgt spid="6">
                                            <p:txEl>
                                              <p:pRg st="2" end="2"/>
                                            </p:txEl>
                                          </p:spTgt>
                                        </p:tgtEl>
                                      </p:cBhvr>
                                    </p:animEffect>
                                    <p:anim calcmode="lin" valueType="num">
                                      <p:cBhvr>
                                        <p:cTn id="4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6">
                                            <p:txEl>
                                              <p:pRg st="3" end="3"/>
                                            </p:txEl>
                                          </p:spTgt>
                                        </p:tgtEl>
                                        <p:attrNameLst>
                                          <p:attrName>style.visibility</p:attrName>
                                        </p:attrNameLst>
                                      </p:cBhvr>
                                      <p:to>
                                        <p:strVal val="visible"/>
                                      </p:to>
                                    </p:set>
                                    <p:animEffect transition="in" filter="fade">
                                      <p:cBhvr>
                                        <p:cTn id="49" dur="1000"/>
                                        <p:tgtEl>
                                          <p:spTgt spid="6">
                                            <p:txEl>
                                              <p:pRg st="3" end="3"/>
                                            </p:txEl>
                                          </p:spTgt>
                                        </p:tgtEl>
                                      </p:cBhvr>
                                    </p:animEffect>
                                    <p:anim calcmode="lin" valueType="num">
                                      <p:cBhvr>
                                        <p:cTn id="50"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30DEAD-A9D2-D127-C7A6-5DF5A7AC2DA6}"/>
              </a:ext>
            </a:extLst>
          </p:cNvPr>
          <p:cNvSpPr>
            <a:spLocks noGrp="1"/>
          </p:cNvSpPr>
          <p:nvPr>
            <p:ph type="title"/>
          </p:nvPr>
        </p:nvSpPr>
        <p:spPr>
          <a:xfrm>
            <a:off x="374073" y="1131095"/>
            <a:ext cx="7886700" cy="569442"/>
          </a:xfrm>
        </p:spPr>
        <p:txBody>
          <a:bodyPr>
            <a:normAutofit fontScale="90000"/>
          </a:bodyPr>
          <a:lstStyle/>
          <a:p>
            <a:r>
              <a:rPr lang="en-IN" b="1" dirty="0">
                <a:solidFill>
                  <a:srgbClr val="FF0000"/>
                </a:solidFill>
              </a:rPr>
              <a:t>OBJECTIVES OF VALUE ENGINEERING</a:t>
            </a:r>
          </a:p>
        </p:txBody>
      </p:sp>
      <p:sp>
        <p:nvSpPr>
          <p:cNvPr id="3" name="Content Placeholder 2">
            <a:extLst>
              <a:ext uri="{FF2B5EF4-FFF2-40B4-BE49-F238E27FC236}">
                <a16:creationId xmlns:a16="http://schemas.microsoft.com/office/drawing/2014/main" xmlns="" id="{384E7E58-9C71-6AB0-E1D5-244C38250EA2}"/>
              </a:ext>
            </a:extLst>
          </p:cNvPr>
          <p:cNvSpPr>
            <a:spLocks noGrp="1"/>
          </p:cNvSpPr>
          <p:nvPr>
            <p:ph idx="1"/>
          </p:nvPr>
        </p:nvSpPr>
        <p:spPr>
          <a:xfrm>
            <a:off x="374074" y="1893960"/>
            <a:ext cx="8427026" cy="3263504"/>
          </a:xfrm>
        </p:spPr>
        <p:txBody>
          <a:bodyPr>
            <a:normAutofit/>
          </a:bodyPr>
          <a:lstStyle/>
          <a:p>
            <a:pPr marL="0" indent="0">
              <a:buNone/>
            </a:pPr>
            <a:r>
              <a:rPr lang="en-US" sz="1800" cap="none" dirty="0">
                <a:latin typeface="Times" panose="02020603050405020304" pitchFamily="18" charset="0"/>
                <a:cs typeface="Times" panose="02020603050405020304" pitchFamily="18" charset="0"/>
              </a:rPr>
              <a:t>1. To reduce piece cost and total </a:t>
            </a:r>
            <a:r>
              <a:rPr lang="en-US" sz="1800" cap="none" dirty="0" smtClean="0">
                <a:latin typeface="Times" panose="02020603050405020304" pitchFamily="18" charset="0"/>
                <a:cs typeface="Times" panose="02020603050405020304" pitchFamily="18" charset="0"/>
              </a:rPr>
              <a:t>cost. </a:t>
            </a:r>
            <a:endParaRPr lang="en-US" sz="1800" cap="none" dirty="0">
              <a:latin typeface="Times" panose="02020603050405020304" pitchFamily="18" charset="0"/>
              <a:cs typeface="Times" panose="02020603050405020304" pitchFamily="18" charset="0"/>
            </a:endParaRPr>
          </a:p>
          <a:p>
            <a:pPr marL="0" indent="0">
              <a:buNone/>
            </a:pPr>
            <a:r>
              <a:rPr lang="en-US" sz="1800" cap="none" dirty="0">
                <a:latin typeface="Times" panose="02020603050405020304" pitchFamily="18" charset="0"/>
                <a:cs typeface="Times" panose="02020603050405020304" pitchFamily="18" charset="0"/>
              </a:rPr>
              <a:t>2. To improve operational performance. </a:t>
            </a:r>
          </a:p>
          <a:p>
            <a:pPr marL="0" indent="0">
              <a:buNone/>
            </a:pPr>
            <a:r>
              <a:rPr lang="en-US" sz="1800" cap="none" dirty="0">
                <a:latin typeface="Times" panose="02020603050405020304" pitchFamily="18" charset="0"/>
                <a:cs typeface="Times" panose="02020603050405020304" pitchFamily="18" charset="0"/>
              </a:rPr>
              <a:t>3. To improve product quality. </a:t>
            </a:r>
          </a:p>
          <a:p>
            <a:pPr marL="0" indent="0">
              <a:buNone/>
            </a:pPr>
            <a:r>
              <a:rPr lang="en-US" sz="1800" cap="none" dirty="0">
                <a:latin typeface="Times" panose="02020603050405020304" pitchFamily="18" charset="0"/>
                <a:cs typeface="Times" panose="02020603050405020304" pitchFamily="18" charset="0"/>
              </a:rPr>
              <a:t>4. To reduce the manufacturing costs. </a:t>
            </a:r>
          </a:p>
          <a:p>
            <a:pPr marL="0" indent="0">
              <a:buNone/>
            </a:pPr>
            <a:r>
              <a:rPr lang="en-US" sz="1800" cap="none" dirty="0">
                <a:latin typeface="Times" panose="02020603050405020304" pitchFamily="18" charset="0"/>
                <a:cs typeface="Times" panose="02020603050405020304" pitchFamily="18" charset="0"/>
              </a:rPr>
              <a:t>5. To improve customer-supplier relations. </a:t>
            </a:r>
          </a:p>
          <a:p>
            <a:pPr marL="0" indent="0">
              <a:buNone/>
            </a:pPr>
            <a:r>
              <a:rPr lang="en-US" sz="1800" cap="none" dirty="0">
                <a:latin typeface="Times" panose="02020603050405020304" pitchFamily="18" charset="0"/>
                <a:cs typeface="Times" panose="02020603050405020304" pitchFamily="18" charset="0"/>
              </a:rPr>
              <a:t>6. Cost avoidance on future programs. </a:t>
            </a:r>
          </a:p>
          <a:p>
            <a:pPr marL="0" indent="0">
              <a:buNone/>
            </a:pPr>
            <a:r>
              <a:rPr lang="en-US" sz="1800" cap="none" dirty="0">
                <a:latin typeface="Times" panose="02020603050405020304" pitchFamily="18" charset="0"/>
                <a:cs typeface="Times" panose="02020603050405020304" pitchFamily="18" charset="0"/>
              </a:rPr>
              <a:t>7. To reduce in product variations.</a:t>
            </a:r>
            <a:endParaRPr lang="en-IN" sz="1800" cap="none" dirty="0">
              <a:latin typeface="Times" panose="02020603050405020304" pitchFamily="18" charset="0"/>
              <a:cs typeface="Times" panose="02020603050405020304" pitchFamily="18" charset="0"/>
            </a:endParaRPr>
          </a:p>
        </p:txBody>
      </p:sp>
    </p:spTree>
    <p:extLst>
      <p:ext uri="{BB962C8B-B14F-4D97-AF65-F5344CB8AC3E}">
        <p14:creationId xmlns:p14="http://schemas.microsoft.com/office/powerpoint/2010/main" val="394825341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664176324"/>
              </p:ext>
            </p:extLst>
          </p:nvPr>
        </p:nvGraphicFramePr>
        <p:xfrm>
          <a:off x="360484" y="1232731"/>
          <a:ext cx="8423032" cy="4237789"/>
        </p:xfrm>
        <a:graphic>
          <a:graphicData uri="http://schemas.openxmlformats.org/drawingml/2006/table">
            <a:tbl>
              <a:tblPr firstRow="1" bandRow="1">
                <a:tableStyleId>{D27102A9-8310-4765-A935-A1911B00CA55}</a:tableStyleId>
              </a:tblPr>
              <a:tblGrid>
                <a:gridCol w="1538654">
                  <a:extLst>
                    <a:ext uri="{9D8B030D-6E8A-4147-A177-3AD203B41FA5}">
                      <a16:colId xmlns:a16="http://schemas.microsoft.com/office/drawing/2014/main" xmlns="" val="20000"/>
                    </a:ext>
                  </a:extLst>
                </a:gridCol>
                <a:gridCol w="3209193">
                  <a:extLst>
                    <a:ext uri="{9D8B030D-6E8A-4147-A177-3AD203B41FA5}">
                      <a16:colId xmlns:a16="http://schemas.microsoft.com/office/drawing/2014/main" xmlns="" val="20001"/>
                    </a:ext>
                  </a:extLst>
                </a:gridCol>
                <a:gridCol w="3675185">
                  <a:extLst>
                    <a:ext uri="{9D8B030D-6E8A-4147-A177-3AD203B41FA5}">
                      <a16:colId xmlns:a16="http://schemas.microsoft.com/office/drawing/2014/main" xmlns="" val="20002"/>
                    </a:ext>
                  </a:extLst>
                </a:gridCol>
              </a:tblGrid>
              <a:tr h="483479">
                <a:tc>
                  <a:txBody>
                    <a:bodyPr/>
                    <a:lstStyle/>
                    <a:p>
                      <a:pPr algn="ctr"/>
                      <a:r>
                        <a:rPr lang="en-US" sz="1800" dirty="0"/>
                        <a:t>APPROACH</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dirty="0"/>
                        <a:t>METHODOLOGY</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t>ANALYSIS &amp; REMARKS</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3754310">
                <a:tc>
                  <a:txBody>
                    <a:bodyPr/>
                    <a:lstStyle/>
                    <a:p>
                      <a:pPr algn="just"/>
                      <a:r>
                        <a:rPr lang="en-US" sz="1800" dirty="0">
                          <a:latin typeface="Times New Roman" panose="02020603050405020304" pitchFamily="18" charset="0"/>
                          <a:cs typeface="Times New Roman" panose="02020603050405020304" pitchFamily="18" charset="0"/>
                        </a:rPr>
                        <a:t>Value Engineering Teams (VET) </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 typeface="Arial" pitchFamily="34" charset="0"/>
                        <a:buChar char="•"/>
                      </a:pPr>
                      <a:endParaRPr lang="en-US" sz="1800" dirty="0">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lgn="just">
                        <a:buFont typeface="Arial" pitchFamily="34" charset="0"/>
                        <a:buChar char="•"/>
                      </a:pPr>
                      <a:endParaRPr lang="en-US" sz="1800" dirty="0">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3" name="TextBox 2">
            <a:extLst>
              <a:ext uri="{FF2B5EF4-FFF2-40B4-BE49-F238E27FC236}">
                <a16:creationId xmlns:a16="http://schemas.microsoft.com/office/drawing/2014/main" xmlns="" id="{70F7019A-6187-AD19-4A01-A57A4AAD62B0}"/>
              </a:ext>
            </a:extLst>
          </p:cNvPr>
          <p:cNvSpPr txBox="1"/>
          <p:nvPr/>
        </p:nvSpPr>
        <p:spPr>
          <a:xfrm>
            <a:off x="1963882" y="1800284"/>
            <a:ext cx="2982191" cy="3693319"/>
          </a:xfrm>
          <a:prstGeom prst="rect">
            <a:avLst/>
          </a:prstGeom>
          <a:noFill/>
        </p:spPr>
        <p:txBody>
          <a:bodyPr wrap="square">
            <a:spAutoFit/>
          </a:bodyPr>
          <a:lstStyle/>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 large size organizations there can be Value Engineering teams in each of the product groups or departments. </a:t>
            </a:r>
          </a:p>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Each of the groups can be exposed to a detailed application oriented training programme. </a:t>
            </a:r>
          </a:p>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group normally can comprise the designers; manufacturing, and materials functions.</a:t>
            </a:r>
          </a:p>
        </p:txBody>
      </p:sp>
      <p:sp>
        <p:nvSpPr>
          <p:cNvPr id="6" name="TextBox 5">
            <a:extLst>
              <a:ext uri="{FF2B5EF4-FFF2-40B4-BE49-F238E27FC236}">
                <a16:creationId xmlns:a16="http://schemas.microsoft.com/office/drawing/2014/main" xmlns="" id="{EED04E12-38ED-B64E-F190-2CD30318AAB7}"/>
              </a:ext>
            </a:extLst>
          </p:cNvPr>
          <p:cNvSpPr txBox="1"/>
          <p:nvPr/>
        </p:nvSpPr>
        <p:spPr>
          <a:xfrm>
            <a:off x="5169077" y="1800284"/>
            <a:ext cx="3496941" cy="3139321"/>
          </a:xfrm>
          <a:prstGeom prst="rect">
            <a:avLst/>
          </a:prstGeom>
          <a:noFill/>
        </p:spPr>
        <p:txBody>
          <a:bodyPr wrap="square">
            <a:spAutoFit/>
          </a:bodyPr>
          <a:lstStyle/>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acceptability of this team and its work is of a much higher degree because of the fact that they are considered to be inside people are known to the sections/departments. </a:t>
            </a:r>
          </a:p>
          <a:p>
            <a:pPr marL="257175" indent="-257175" algn="just">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As quite a few members are from design or R&amp;D, their suggestions are quickly accepted and implemented.</a:t>
            </a:r>
          </a:p>
        </p:txBody>
      </p:sp>
    </p:spTree>
    <p:extLst>
      <p:ext uri="{BB962C8B-B14F-4D97-AF65-F5344CB8AC3E}">
        <p14:creationId xmlns:p14="http://schemas.microsoft.com/office/powerpoint/2010/main" val="2691170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fade">
                                      <p:cBhvr>
                                        <p:cTn id="28" dur="1000"/>
                                        <p:tgtEl>
                                          <p:spTgt spid="6">
                                            <p:txEl>
                                              <p:pRg st="0" end="0"/>
                                            </p:txEl>
                                          </p:spTgt>
                                        </p:tgtEl>
                                      </p:cBhvr>
                                    </p:animEffect>
                                    <p:anim calcmode="lin" valueType="num">
                                      <p:cBhvr>
                                        <p:cTn id="29"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animEffect transition="in" filter="fade">
                                      <p:cBhvr>
                                        <p:cTn id="35" dur="1000"/>
                                        <p:tgtEl>
                                          <p:spTgt spid="6">
                                            <p:txEl>
                                              <p:pRg st="2" end="2"/>
                                            </p:txEl>
                                          </p:spTgt>
                                        </p:tgtEl>
                                      </p:cBhvr>
                                    </p:animEffect>
                                    <p:anim calcmode="lin" valueType="num">
                                      <p:cBhvr>
                                        <p:cTn id="36"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65061186"/>
              </p:ext>
            </p:extLst>
          </p:nvPr>
        </p:nvGraphicFramePr>
        <p:xfrm>
          <a:off x="276079" y="1418200"/>
          <a:ext cx="8423032" cy="4237789"/>
        </p:xfrm>
        <a:graphic>
          <a:graphicData uri="http://schemas.openxmlformats.org/drawingml/2006/table">
            <a:tbl>
              <a:tblPr firstRow="1" bandRow="1">
                <a:tableStyleId>{5FD0F851-EC5A-4D38-B0AD-8093EC10F338}</a:tableStyleId>
              </a:tblPr>
              <a:tblGrid>
                <a:gridCol w="1538654">
                  <a:extLst>
                    <a:ext uri="{9D8B030D-6E8A-4147-A177-3AD203B41FA5}">
                      <a16:colId xmlns:a16="http://schemas.microsoft.com/office/drawing/2014/main" xmlns="" val="20000"/>
                    </a:ext>
                  </a:extLst>
                </a:gridCol>
                <a:gridCol w="3209193">
                  <a:extLst>
                    <a:ext uri="{9D8B030D-6E8A-4147-A177-3AD203B41FA5}">
                      <a16:colId xmlns:a16="http://schemas.microsoft.com/office/drawing/2014/main" xmlns="" val="20001"/>
                    </a:ext>
                  </a:extLst>
                </a:gridCol>
                <a:gridCol w="3675185">
                  <a:extLst>
                    <a:ext uri="{9D8B030D-6E8A-4147-A177-3AD203B41FA5}">
                      <a16:colId xmlns:a16="http://schemas.microsoft.com/office/drawing/2014/main" xmlns="" val="20002"/>
                    </a:ext>
                  </a:extLst>
                </a:gridCol>
              </a:tblGrid>
              <a:tr h="483479">
                <a:tc>
                  <a:txBody>
                    <a:bodyPr/>
                    <a:lstStyle/>
                    <a:p>
                      <a:pPr algn="ctr"/>
                      <a:r>
                        <a:rPr lang="en-US" sz="1800" dirty="0"/>
                        <a:t>APPROACH</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dirty="0"/>
                        <a:t>METHODOLOGY</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t>ANALYSIS &amp; REMARKS</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3754310">
                <a:tc>
                  <a:txBody>
                    <a:bodyPr/>
                    <a:lstStyle/>
                    <a:p>
                      <a:pPr algn="just"/>
                      <a:r>
                        <a:rPr lang="en-US" sz="1800" dirty="0">
                          <a:latin typeface="Times New Roman" panose="02020603050405020304" pitchFamily="18" charset="0"/>
                          <a:cs typeface="Times New Roman" panose="02020603050405020304" pitchFamily="18" charset="0"/>
                        </a:rPr>
                        <a:t>Value Engineering Circles (</a:t>
                      </a:r>
                      <a:r>
                        <a:rPr lang="en-US" sz="1800" dirty="0" err="1">
                          <a:latin typeface="Times New Roman" panose="02020603050405020304" pitchFamily="18" charset="0"/>
                          <a:cs typeface="Times New Roman" panose="02020603050405020304" pitchFamily="18" charset="0"/>
                        </a:rPr>
                        <a:t>VEnC</a:t>
                      </a:r>
                      <a:r>
                        <a:rPr lang="en-US" sz="1800" dirty="0">
                          <a:latin typeface="Times New Roman" panose="02020603050405020304" pitchFamily="18" charset="0"/>
                          <a:cs typeface="Times New Roman" panose="02020603050405020304" pitchFamily="18" charset="0"/>
                        </a:rPr>
                        <a:t>)</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lgn="just">
                        <a:buFont typeface="Arial" pitchFamily="34" charset="0"/>
                        <a:buChar char="•"/>
                      </a:pPr>
                      <a:endParaRPr lang="en-US" sz="1800" dirty="0">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lgn="just">
                        <a:buFont typeface="Arial" pitchFamily="34" charset="0"/>
                        <a:buChar char="•"/>
                      </a:pPr>
                      <a:endParaRPr lang="en-US" sz="1800" dirty="0">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3" name="TextBox 2">
            <a:extLst>
              <a:ext uri="{FF2B5EF4-FFF2-40B4-BE49-F238E27FC236}">
                <a16:creationId xmlns:a16="http://schemas.microsoft.com/office/drawing/2014/main" xmlns="" id="{CF356EE7-21FE-6ABE-D37C-3C3A5CA7FC24}"/>
              </a:ext>
            </a:extLst>
          </p:cNvPr>
          <p:cNvSpPr txBox="1"/>
          <p:nvPr/>
        </p:nvSpPr>
        <p:spPr>
          <a:xfrm>
            <a:off x="1849582" y="2102234"/>
            <a:ext cx="3065319" cy="3139321"/>
          </a:xfrm>
          <a:prstGeom prst="rect">
            <a:avLst/>
          </a:prstGeom>
          <a:noFill/>
        </p:spPr>
        <p:txBody>
          <a:bodyPr wrap="square">
            <a:spAutoFit/>
          </a:bodyPr>
          <a:lstStyle/>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Through the </a:t>
            </a:r>
            <a:r>
              <a:rPr lang="en-US" dirty="0" err="1">
                <a:latin typeface="Times New Roman" panose="02020603050405020304" pitchFamily="18" charset="0"/>
                <a:cs typeface="Times New Roman" panose="02020603050405020304" pitchFamily="18" charset="0"/>
              </a:rPr>
              <a:t>VEnCi</a:t>
            </a:r>
            <a:r>
              <a:rPr lang="en-US" dirty="0">
                <a:latin typeface="Times New Roman" panose="02020603050405020304" pitchFamily="18" charset="0"/>
                <a:cs typeface="Times New Roman" panose="02020603050405020304" pitchFamily="18" charset="0"/>
              </a:rPr>
              <a:t> activities and by exposing all the employees to the VAVE programmes and through use of audiovisual aids, a mass recognition can be established. </a:t>
            </a:r>
          </a:p>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would result into everybody taking care of the optimum VALUE in his sphere of activities</a:t>
            </a:r>
          </a:p>
        </p:txBody>
      </p:sp>
      <p:sp>
        <p:nvSpPr>
          <p:cNvPr id="6" name="TextBox 5">
            <a:extLst>
              <a:ext uri="{FF2B5EF4-FFF2-40B4-BE49-F238E27FC236}">
                <a16:creationId xmlns:a16="http://schemas.microsoft.com/office/drawing/2014/main" xmlns="" id="{BA0A9C2D-E525-3A33-A073-30B51DA5394B}"/>
              </a:ext>
            </a:extLst>
          </p:cNvPr>
          <p:cNvSpPr txBox="1"/>
          <p:nvPr/>
        </p:nvSpPr>
        <p:spPr>
          <a:xfrm>
            <a:off x="5081155" y="2046564"/>
            <a:ext cx="3617956" cy="1541448"/>
          </a:xfrm>
          <a:prstGeom prst="rect">
            <a:avLst/>
          </a:prstGeom>
          <a:noFill/>
        </p:spPr>
        <p:txBody>
          <a:bodyPr wrap="square">
            <a:spAutoFit/>
          </a:bodyPr>
          <a:lstStyle/>
          <a:p>
            <a:pPr marL="257175" indent="-257175" algn="just">
              <a:spcAft>
                <a:spcPts val="45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Mostly this would be very broad approach. </a:t>
            </a:r>
          </a:p>
          <a:p>
            <a:pPr marL="257175" indent="-257175"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would work effectively like the Quality Circles programmes or Zero defects movements in Japan. </a:t>
            </a:r>
          </a:p>
        </p:txBody>
      </p:sp>
    </p:spTree>
    <p:extLst>
      <p:ext uri="{BB962C8B-B14F-4D97-AF65-F5344CB8AC3E}">
        <p14:creationId xmlns:p14="http://schemas.microsoft.com/office/powerpoint/2010/main" val="3899283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Effect transition="in" filter="fade">
                                      <p:cBhvr>
                                        <p:cTn id="21" dur="1000"/>
                                        <p:tgtEl>
                                          <p:spTgt spid="6">
                                            <p:txEl>
                                              <p:pRg st="0" end="0"/>
                                            </p:txEl>
                                          </p:spTgt>
                                        </p:tgtEl>
                                      </p:cBhvr>
                                    </p:animEffect>
                                    <p:anim calcmode="lin" valueType="num">
                                      <p:cBhvr>
                                        <p:cTn id="22"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1" end="1"/>
                                            </p:txEl>
                                          </p:spTgt>
                                        </p:tgtEl>
                                        <p:attrNameLst>
                                          <p:attrName>style.visibility</p:attrName>
                                        </p:attrNameLst>
                                      </p:cBhvr>
                                      <p:to>
                                        <p:strVal val="visible"/>
                                      </p:to>
                                    </p:set>
                                    <p:animEffect transition="in" filter="fade">
                                      <p:cBhvr>
                                        <p:cTn id="28" dur="1000"/>
                                        <p:tgtEl>
                                          <p:spTgt spid="6">
                                            <p:txEl>
                                              <p:pRg st="1" end="1"/>
                                            </p:txEl>
                                          </p:spTgt>
                                        </p:tgtEl>
                                      </p:cBhvr>
                                    </p:animEffect>
                                    <p:anim calcmode="lin" valueType="num">
                                      <p:cBhvr>
                                        <p:cTn id="29"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717458429"/>
              </p:ext>
            </p:extLst>
          </p:nvPr>
        </p:nvGraphicFramePr>
        <p:xfrm>
          <a:off x="268166" y="1288955"/>
          <a:ext cx="8607669" cy="4280090"/>
        </p:xfrm>
        <a:graphic>
          <a:graphicData uri="http://schemas.openxmlformats.org/drawingml/2006/table">
            <a:tbl>
              <a:tblPr firstRow="1" bandRow="1">
                <a:tableStyleId>{5FD0F851-EC5A-4D38-B0AD-8093EC10F338}</a:tableStyleId>
              </a:tblPr>
              <a:tblGrid>
                <a:gridCol w="1943100">
                  <a:extLst>
                    <a:ext uri="{9D8B030D-6E8A-4147-A177-3AD203B41FA5}">
                      <a16:colId xmlns:a16="http://schemas.microsoft.com/office/drawing/2014/main" xmlns="" val="20000"/>
                    </a:ext>
                  </a:extLst>
                </a:gridCol>
                <a:gridCol w="2198077">
                  <a:extLst>
                    <a:ext uri="{9D8B030D-6E8A-4147-A177-3AD203B41FA5}">
                      <a16:colId xmlns:a16="http://schemas.microsoft.com/office/drawing/2014/main" xmlns="" val="20001"/>
                    </a:ext>
                  </a:extLst>
                </a:gridCol>
                <a:gridCol w="4466492">
                  <a:extLst>
                    <a:ext uri="{9D8B030D-6E8A-4147-A177-3AD203B41FA5}">
                      <a16:colId xmlns:a16="http://schemas.microsoft.com/office/drawing/2014/main" xmlns="" val="20002"/>
                    </a:ext>
                  </a:extLst>
                </a:gridCol>
              </a:tblGrid>
              <a:tr h="525780">
                <a:tc>
                  <a:txBody>
                    <a:bodyPr/>
                    <a:lstStyle/>
                    <a:p>
                      <a:pPr algn="ctr"/>
                      <a:r>
                        <a:rPr lang="en-US" sz="1500" dirty="0"/>
                        <a:t>APPROACH</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500" dirty="0"/>
                        <a:t>METHODOLOGY</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a:t>ANALYSIS &amp; REMARKS</a:t>
                      </a:r>
                    </a:p>
                    <a:p>
                      <a:pPr algn="ctr"/>
                      <a:endParaRPr lang="en-US" sz="15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3754310">
                <a:tc>
                  <a:txBody>
                    <a:bodyPr/>
                    <a:lstStyle/>
                    <a:p>
                      <a:pPr algn="just"/>
                      <a:r>
                        <a:rPr lang="en-US" sz="1800" dirty="0">
                          <a:latin typeface="Times New Roman" panose="02020603050405020304" pitchFamily="18" charset="0"/>
                          <a:cs typeface="Times New Roman" panose="02020603050405020304" pitchFamily="18" charset="0"/>
                        </a:rPr>
                        <a:t>Value Engineering </a:t>
                      </a:r>
                    </a:p>
                    <a:p>
                      <a:pPr algn="just"/>
                      <a:r>
                        <a:rPr lang="en-US" sz="1800" dirty="0">
                          <a:latin typeface="Times New Roman" panose="02020603050405020304" pitchFamily="18" charset="0"/>
                          <a:cs typeface="Times New Roman" panose="02020603050405020304" pitchFamily="18" charset="0"/>
                        </a:rPr>
                        <a:t>Culture (</a:t>
                      </a:r>
                      <a:r>
                        <a:rPr lang="en-US" sz="1800" dirty="0" err="1">
                          <a:latin typeface="Times New Roman" panose="02020603050405020304" pitchFamily="18" charset="0"/>
                          <a:cs typeface="Times New Roman" panose="02020603050405020304" pitchFamily="18" charset="0"/>
                        </a:rPr>
                        <a:t>VEnCul</a:t>
                      </a:r>
                      <a:r>
                        <a:rPr lang="en-US" sz="1800" dirty="0">
                          <a:latin typeface="Times New Roman" panose="02020603050405020304" pitchFamily="18" charset="0"/>
                          <a:cs typeface="Times New Roman" panose="02020603050405020304" pitchFamily="18" charset="0"/>
                        </a:rPr>
                        <a:t>)</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just">
                        <a:buFont typeface="Arial" pitchFamily="34" charset="0"/>
                        <a:buNone/>
                      </a:pPr>
                      <a:endParaRPr lang="en-US" sz="1800" dirty="0">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lgn="just">
                        <a:spcBef>
                          <a:spcPts val="600"/>
                        </a:spcBef>
                        <a:buFont typeface="Arial" pitchFamily="34" charset="0"/>
                        <a:buChar char="•"/>
                      </a:pPr>
                      <a:endParaRPr lang="en-US" sz="1800" dirty="0">
                        <a:latin typeface="Times New Roman" panose="02020603050405020304" pitchFamily="18" charset="0"/>
                        <a:cs typeface="Times New Roman" panose="02020603050405020304" pitchFamily="18" charset="0"/>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3" name="TextBox 2">
            <a:extLst>
              <a:ext uri="{FF2B5EF4-FFF2-40B4-BE49-F238E27FC236}">
                <a16:creationId xmlns:a16="http://schemas.microsoft.com/office/drawing/2014/main" xmlns="" id="{699E510E-6F97-B9DF-5C7B-5BBD5042A747}"/>
              </a:ext>
            </a:extLst>
          </p:cNvPr>
          <p:cNvSpPr txBox="1"/>
          <p:nvPr/>
        </p:nvSpPr>
        <p:spPr>
          <a:xfrm>
            <a:off x="4480480" y="1921322"/>
            <a:ext cx="4258274" cy="2095445"/>
          </a:xfrm>
          <a:prstGeom prst="rect">
            <a:avLst/>
          </a:prstGeom>
          <a:noFill/>
        </p:spPr>
        <p:txBody>
          <a:bodyPr wrap="square">
            <a:spAutoFit/>
          </a:bodyPr>
          <a:lstStyle/>
          <a:p>
            <a:pPr marL="257175" indent="-257175" algn="just">
              <a:spcBef>
                <a:spcPts val="450"/>
              </a:spcBef>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ultimate can be achieved through this approach.</a:t>
            </a:r>
          </a:p>
          <a:p>
            <a:pPr marL="257175" indent="-257175" algn="just">
              <a:spcBef>
                <a:spcPts val="450"/>
              </a:spcBef>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Once an organization has developed this culture it would automatically take care of the new entrants thinking process and this a full fledged VALUE culture can be established.</a:t>
            </a:r>
          </a:p>
        </p:txBody>
      </p:sp>
    </p:spTree>
    <p:extLst>
      <p:ext uri="{BB962C8B-B14F-4D97-AF65-F5344CB8AC3E}">
        <p14:creationId xmlns:p14="http://schemas.microsoft.com/office/powerpoint/2010/main" val="3017426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51C3A1-4A3B-8668-934A-D5B86A198853}"/>
              </a:ext>
            </a:extLst>
          </p:cNvPr>
          <p:cNvSpPr>
            <a:spLocks noGrp="1"/>
          </p:cNvSpPr>
          <p:nvPr>
            <p:ph type="title"/>
          </p:nvPr>
        </p:nvSpPr>
        <p:spPr>
          <a:xfrm>
            <a:off x="110836" y="241873"/>
            <a:ext cx="8922327" cy="565381"/>
          </a:xfrm>
        </p:spPr>
        <p:txBody>
          <a:bodyPr>
            <a:normAutofit fontScale="90000"/>
          </a:bodyPr>
          <a:lstStyle/>
          <a:p>
            <a:r>
              <a:rPr lang="en-US" dirty="0"/>
              <a:t>unique and quantitative evaluation of ideas</a:t>
            </a:r>
            <a:endParaRPr lang="en-IN" dirty="0"/>
          </a:p>
        </p:txBody>
      </p:sp>
      <p:sp>
        <p:nvSpPr>
          <p:cNvPr id="3" name="Content Placeholder 2">
            <a:extLst>
              <a:ext uri="{FF2B5EF4-FFF2-40B4-BE49-F238E27FC236}">
                <a16:creationId xmlns:a16="http://schemas.microsoft.com/office/drawing/2014/main" xmlns="" id="{F735A140-49DE-70BF-0B82-BB33D371424C}"/>
              </a:ext>
            </a:extLst>
          </p:cNvPr>
          <p:cNvSpPr>
            <a:spLocks noGrp="1"/>
          </p:cNvSpPr>
          <p:nvPr>
            <p:ph idx="1"/>
          </p:nvPr>
        </p:nvSpPr>
        <p:spPr>
          <a:xfrm>
            <a:off x="334270" y="1125909"/>
            <a:ext cx="8310965" cy="5490218"/>
          </a:xfrm>
        </p:spPr>
        <p:txBody>
          <a:bodyPr>
            <a:noAutofit/>
          </a:bodyPr>
          <a:lstStyle/>
          <a:p>
            <a:pPr algn="just">
              <a:lnSpc>
                <a:spcPct val="100000"/>
              </a:lnSpc>
              <a:spcBef>
                <a:spcPts val="0"/>
              </a:spcBef>
              <a:spcAft>
                <a:spcPts val="450"/>
              </a:spcAft>
              <a:buFont typeface="Wingdings" panose="05000000000000000000" pitchFamily="2" charset="2"/>
              <a:buChar char="Ø"/>
            </a:pPr>
            <a:r>
              <a:rPr lang="en-US" sz="2200" cap="none" dirty="0">
                <a:latin typeface="Times" panose="02020603050405020304" pitchFamily="18" charset="0"/>
                <a:cs typeface="Times" panose="02020603050405020304" pitchFamily="18" charset="0"/>
              </a:rPr>
              <a:t>As value analysis and engineering progresses it has become clear that the original method of evaluating ideas by using the good/bad T chart has serious limitations.</a:t>
            </a:r>
          </a:p>
          <a:p>
            <a:pPr algn="just">
              <a:lnSpc>
                <a:spcPct val="100000"/>
              </a:lnSpc>
              <a:spcBef>
                <a:spcPts val="0"/>
              </a:spcBef>
              <a:spcAft>
                <a:spcPts val="450"/>
              </a:spcAft>
              <a:buFont typeface="Wingdings" panose="05000000000000000000" pitchFamily="2" charset="2"/>
              <a:buChar char="Ø"/>
            </a:pPr>
            <a:r>
              <a:rPr lang="en-US" sz="2200" cap="none" dirty="0">
                <a:latin typeface="Times" panose="02020603050405020304" pitchFamily="18" charset="0"/>
                <a:cs typeface="Times" panose="02020603050405020304" pitchFamily="18" charset="0"/>
              </a:rPr>
              <a:t>The dominant factor in any idea evaluation is  being the possibility of being able to satisfy the requirement.</a:t>
            </a:r>
          </a:p>
          <a:p>
            <a:pPr algn="just">
              <a:lnSpc>
                <a:spcPct val="100000"/>
              </a:lnSpc>
              <a:spcBef>
                <a:spcPts val="0"/>
              </a:spcBef>
              <a:spcAft>
                <a:spcPts val="450"/>
              </a:spcAft>
              <a:buFont typeface="Wingdings" panose="05000000000000000000" pitchFamily="2" charset="2"/>
              <a:buChar char="Ø"/>
            </a:pPr>
            <a:r>
              <a:rPr lang="en-US" sz="2200" cap="none" dirty="0">
                <a:latin typeface="Times" panose="02020603050405020304" pitchFamily="18" charset="0"/>
                <a:cs typeface="Times" panose="02020603050405020304" pitchFamily="18" charset="0"/>
              </a:rPr>
              <a:t>Once satisfaction has been accomplished, value analysis and engineering comes into its own to reduce costs and improve performance. </a:t>
            </a:r>
          </a:p>
          <a:p>
            <a:pPr algn="just">
              <a:lnSpc>
                <a:spcPct val="100000"/>
              </a:lnSpc>
              <a:spcBef>
                <a:spcPts val="0"/>
              </a:spcBef>
              <a:spcAft>
                <a:spcPts val="450"/>
              </a:spcAft>
              <a:buFont typeface="Wingdings" panose="05000000000000000000" pitchFamily="2" charset="2"/>
              <a:buChar char="Ø"/>
            </a:pPr>
            <a:r>
              <a:rPr lang="en-US" sz="2200" cap="none" dirty="0">
                <a:latin typeface="Times" panose="02020603050405020304" pitchFamily="18" charset="0"/>
                <a:cs typeface="Times" panose="02020603050405020304" pitchFamily="18" charset="0"/>
              </a:rPr>
              <a:t>It was necessary to find a numerical method of rating performance and other features that would also allow the users to separate their variables and judge how well an idea satisfied each function separately.</a:t>
            </a:r>
          </a:p>
          <a:p>
            <a:pPr algn="just">
              <a:lnSpc>
                <a:spcPct val="100000"/>
              </a:lnSpc>
              <a:spcBef>
                <a:spcPts val="0"/>
              </a:spcBef>
              <a:spcAft>
                <a:spcPts val="450"/>
              </a:spcAft>
              <a:buFont typeface="Wingdings" panose="05000000000000000000" pitchFamily="2" charset="2"/>
              <a:buChar char="Ø"/>
            </a:pPr>
            <a:r>
              <a:rPr lang="en-US" sz="2200" cap="none" dirty="0">
                <a:latin typeface="Times" panose="02020603050405020304" pitchFamily="18" charset="0"/>
                <a:cs typeface="Times" panose="02020603050405020304" pitchFamily="18" charset="0"/>
              </a:rPr>
              <a:t>The idea of matrix analysis has the advantage that numerical scores can be worked out, with due weight factors, thus providing a figure of merit for each possible decision</a:t>
            </a:r>
            <a:endParaRPr lang="en-IN" sz="2200" cap="none" dirty="0">
              <a:latin typeface="Times" panose="02020603050405020304" pitchFamily="18" charset="0"/>
              <a:cs typeface="Times" panose="02020603050405020304" pitchFamily="18" charset="0"/>
            </a:endParaRPr>
          </a:p>
        </p:txBody>
      </p:sp>
    </p:spTree>
    <p:extLst>
      <p:ext uri="{BB962C8B-B14F-4D97-AF65-F5344CB8AC3E}">
        <p14:creationId xmlns:p14="http://schemas.microsoft.com/office/powerpoint/2010/main" val="4056813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51C3A1-4A3B-8668-934A-D5B86A198853}"/>
              </a:ext>
            </a:extLst>
          </p:cNvPr>
          <p:cNvSpPr>
            <a:spLocks noGrp="1"/>
          </p:cNvSpPr>
          <p:nvPr>
            <p:ph type="title"/>
          </p:nvPr>
        </p:nvSpPr>
        <p:spPr>
          <a:xfrm>
            <a:off x="124691" y="298744"/>
            <a:ext cx="9019309" cy="476135"/>
          </a:xfrm>
        </p:spPr>
        <p:txBody>
          <a:bodyPr>
            <a:normAutofit fontScale="90000"/>
          </a:bodyPr>
          <a:lstStyle/>
          <a:p>
            <a:r>
              <a:rPr lang="en-US" dirty="0"/>
              <a:t>unique and quantitative evaluation of ideas</a:t>
            </a:r>
            <a:endParaRPr lang="en-IN" dirty="0"/>
          </a:p>
        </p:txBody>
      </p:sp>
      <p:sp>
        <p:nvSpPr>
          <p:cNvPr id="3" name="Content Placeholder 2">
            <a:extLst>
              <a:ext uri="{FF2B5EF4-FFF2-40B4-BE49-F238E27FC236}">
                <a16:creationId xmlns:a16="http://schemas.microsoft.com/office/drawing/2014/main" xmlns="" id="{F735A140-49DE-70BF-0B82-BB33D371424C}"/>
              </a:ext>
            </a:extLst>
          </p:cNvPr>
          <p:cNvSpPr>
            <a:spLocks noGrp="1"/>
          </p:cNvSpPr>
          <p:nvPr>
            <p:ph idx="1"/>
          </p:nvPr>
        </p:nvSpPr>
        <p:spPr>
          <a:xfrm>
            <a:off x="311727" y="879462"/>
            <a:ext cx="8596745" cy="5867702"/>
          </a:xfrm>
        </p:spPr>
        <p:txBody>
          <a:bodyPr>
            <a:noAutofit/>
          </a:bodyPr>
          <a:lstStyle/>
          <a:p>
            <a:pPr algn="just">
              <a:lnSpc>
                <a:spcPct val="100000"/>
              </a:lnSpc>
              <a:spcBef>
                <a:spcPts val="0"/>
              </a:spcBef>
              <a:buFont typeface="Wingdings" panose="05000000000000000000" pitchFamily="2" charset="2"/>
              <a:buChar char="Ø"/>
            </a:pPr>
            <a:r>
              <a:rPr lang="en-US" sz="2200" cap="none" dirty="0">
                <a:latin typeface="Times New Roman" panose="02020603050405020304" pitchFamily="18" charset="0"/>
              </a:rPr>
              <a:t>The first step is to write down all the functions </a:t>
            </a:r>
            <a:r>
              <a:rPr lang="en-US" sz="2200" i="1" cap="none" dirty="0">
                <a:latin typeface="Times New Roman" panose="02020603050405020304" pitchFamily="18" charset="0"/>
              </a:rPr>
              <a:t>and characteristics </a:t>
            </a:r>
            <a:r>
              <a:rPr lang="en-US" sz="2200" cap="none" dirty="0">
                <a:latin typeface="Times New Roman" panose="02020603050405020304" pitchFamily="18" charset="0"/>
              </a:rPr>
              <a:t>that Must be satisfied. These are put in a positive form; ex., For an electric Motor one writes down "low noise" as being desirable not "high noise" as Being undesirable. </a:t>
            </a:r>
          </a:p>
          <a:p>
            <a:pPr algn="just">
              <a:lnSpc>
                <a:spcPct val="100000"/>
              </a:lnSpc>
              <a:spcBef>
                <a:spcPts val="0"/>
              </a:spcBef>
              <a:buFont typeface="Wingdings" panose="05000000000000000000" pitchFamily="2" charset="2"/>
              <a:buChar char="Ø"/>
            </a:pPr>
            <a:r>
              <a:rPr lang="en-US" sz="2200" cap="none" dirty="0">
                <a:latin typeface="Times New Roman" panose="02020603050405020304" pitchFamily="18" charset="0"/>
              </a:rPr>
              <a:t>It is possible to write the latter and then give it a negative sign in the evaluation process, but it has been found that this leads to some confusion and using the positive form throughout is better.</a:t>
            </a:r>
          </a:p>
          <a:p>
            <a:pPr algn="just">
              <a:lnSpc>
                <a:spcPct val="100000"/>
              </a:lnSpc>
              <a:spcBef>
                <a:spcPts val="0"/>
              </a:spcBef>
              <a:buFont typeface="Wingdings" panose="05000000000000000000" pitchFamily="2" charset="2"/>
              <a:buChar char="Ø"/>
            </a:pPr>
            <a:r>
              <a:rPr lang="en-US" sz="2200" cap="none" dirty="0">
                <a:latin typeface="Times New Roman" panose="02020603050405020304" pitchFamily="18" charset="0"/>
              </a:rPr>
              <a:t>The functions and characteristics must now be arranged in order of Importance. </a:t>
            </a:r>
          </a:p>
          <a:p>
            <a:pPr algn="just">
              <a:lnSpc>
                <a:spcPct val="100000"/>
              </a:lnSpc>
              <a:spcBef>
                <a:spcPts val="0"/>
              </a:spcBef>
              <a:buFont typeface="Wingdings" panose="05000000000000000000" pitchFamily="2" charset="2"/>
              <a:buChar char="Ø"/>
            </a:pPr>
            <a:r>
              <a:rPr lang="en-US" sz="2200" cap="none" dirty="0">
                <a:latin typeface="Times New Roman" panose="02020603050405020304" pitchFamily="18" charset="0"/>
              </a:rPr>
              <a:t>Often this can be done by inspection. If not, a </a:t>
            </a:r>
            <a:r>
              <a:rPr lang="en-US" sz="2200" b="1" cap="none" dirty="0">
                <a:solidFill>
                  <a:srgbClr val="C00000"/>
                </a:solidFill>
                <a:latin typeface="Times New Roman" panose="02020603050405020304" pitchFamily="18" charset="0"/>
              </a:rPr>
              <a:t>preliminary scale matrix </a:t>
            </a:r>
            <a:r>
              <a:rPr lang="en-US" sz="2200" b="1" cap="none" dirty="0">
                <a:solidFill>
                  <a:srgbClr val="00B050"/>
                </a:solidFill>
                <a:latin typeface="Times New Roman" panose="02020603050405020304" pitchFamily="18" charset="0"/>
              </a:rPr>
              <a:t>is used to sort out the order of importance of each function</a:t>
            </a:r>
            <a:r>
              <a:rPr lang="en-US" sz="2200" cap="none" dirty="0">
                <a:latin typeface="Times New Roman" panose="02020603050405020304" pitchFamily="18" charset="0"/>
              </a:rPr>
              <a:t>.</a:t>
            </a:r>
          </a:p>
          <a:p>
            <a:pPr algn="just">
              <a:lnSpc>
                <a:spcPct val="100000"/>
              </a:lnSpc>
              <a:spcBef>
                <a:spcPts val="0"/>
              </a:spcBef>
              <a:buFont typeface="Wingdings" panose="05000000000000000000" pitchFamily="2" charset="2"/>
              <a:buChar char="Ø"/>
            </a:pPr>
            <a:r>
              <a:rPr lang="en-US" sz="2200" cap="none" dirty="0">
                <a:latin typeface="Times New Roman" panose="02020603050405020304" pitchFamily="18" charset="0"/>
              </a:rPr>
              <a:t>This checks against all the others in turn. The process is simple. </a:t>
            </a:r>
          </a:p>
          <a:p>
            <a:pPr algn="just">
              <a:lnSpc>
                <a:spcPct val="100000"/>
              </a:lnSpc>
              <a:spcBef>
                <a:spcPts val="0"/>
              </a:spcBef>
              <a:buFont typeface="Wingdings" panose="05000000000000000000" pitchFamily="2" charset="2"/>
              <a:buChar char="Ø"/>
            </a:pPr>
            <a:r>
              <a:rPr lang="en-US" sz="2200" cap="none" dirty="0">
                <a:latin typeface="Times New Roman" panose="02020603050405020304" pitchFamily="18" charset="0"/>
              </a:rPr>
              <a:t>On a Matrix sheet all the functions and Characteristics are written down the left-hand side in random order and Numbered A to Z. </a:t>
            </a:r>
          </a:p>
          <a:p>
            <a:pPr algn="just">
              <a:lnSpc>
                <a:spcPct val="100000"/>
              </a:lnSpc>
              <a:spcBef>
                <a:spcPts val="0"/>
              </a:spcBef>
              <a:buFont typeface="Wingdings" panose="05000000000000000000" pitchFamily="2" charset="2"/>
              <a:buChar char="Ø"/>
            </a:pPr>
            <a:r>
              <a:rPr lang="en-US" sz="2200" cap="none" dirty="0">
                <a:latin typeface="Times New Roman" panose="02020603050405020304" pitchFamily="18" charset="0"/>
              </a:rPr>
              <a:t>Across the top of the matrix the same letters are also Written. </a:t>
            </a:r>
          </a:p>
          <a:p>
            <a:pPr algn="just">
              <a:lnSpc>
                <a:spcPct val="100000"/>
              </a:lnSpc>
              <a:spcBef>
                <a:spcPts val="0"/>
              </a:spcBef>
              <a:buFont typeface="Wingdings" panose="05000000000000000000" pitchFamily="2" charset="2"/>
              <a:buChar char="Ø"/>
            </a:pPr>
            <a:r>
              <a:rPr lang="en-US" sz="2200" cap="none" dirty="0">
                <a:latin typeface="Times New Roman" panose="02020603050405020304" pitchFamily="18" charset="0"/>
              </a:rPr>
              <a:t>A diagonal is drawn across the dead squares where a function is Compared with itself.</a:t>
            </a:r>
            <a:endParaRPr lang="en-IN" sz="2200" cap="none" dirty="0"/>
          </a:p>
        </p:txBody>
      </p:sp>
    </p:spTree>
    <p:extLst>
      <p:ext uri="{BB962C8B-B14F-4D97-AF65-F5344CB8AC3E}">
        <p14:creationId xmlns:p14="http://schemas.microsoft.com/office/powerpoint/2010/main" val="3299708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2B24ED66-8803-F21F-BF05-70A69CFBAAD3}"/>
              </a:ext>
            </a:extLst>
          </p:cNvPr>
          <p:cNvSpPr txBox="1"/>
          <p:nvPr/>
        </p:nvSpPr>
        <p:spPr>
          <a:xfrm>
            <a:off x="346363" y="580212"/>
            <a:ext cx="8451273" cy="5586145"/>
          </a:xfrm>
          <a:prstGeom prst="rect">
            <a:avLst/>
          </a:prstGeom>
          <a:noFill/>
        </p:spPr>
        <p:txBody>
          <a:bodyPr wrap="square">
            <a:spAutoFit/>
          </a:bodyPr>
          <a:lstStyle/>
          <a:p>
            <a:pPr marL="257175" indent="-257175" algn="just">
              <a:spcBef>
                <a:spcPts val="600"/>
              </a:spcBef>
              <a:buFont typeface="Wingdings" panose="05000000000000000000" pitchFamily="2" charset="2"/>
              <a:buChar char="Ø"/>
            </a:pPr>
            <a:r>
              <a:rPr lang="en-US" sz="2300" dirty="0">
                <a:latin typeface="Times New Roman" panose="02020603050405020304" pitchFamily="18" charset="0"/>
              </a:rPr>
              <a:t>Starting with function A, go to the second square in the top row and ask the question, "Is function A more important than function B?" </a:t>
            </a:r>
          </a:p>
          <a:p>
            <a:pPr marL="257175" indent="-257175" algn="just">
              <a:spcBef>
                <a:spcPts val="600"/>
              </a:spcBef>
              <a:buFont typeface="Wingdings" panose="05000000000000000000" pitchFamily="2" charset="2"/>
              <a:buChar char="Ø"/>
            </a:pPr>
            <a:r>
              <a:rPr lang="en-US" sz="2300" dirty="0">
                <a:latin typeface="Times New Roman" panose="02020603050405020304" pitchFamily="18" charset="0"/>
              </a:rPr>
              <a:t>If so, fill in 1 in this square; if not, fill in </a:t>
            </a:r>
            <a:r>
              <a:rPr lang="en-US" sz="2300" b="1" dirty="0">
                <a:latin typeface="Times New Roman" panose="02020603050405020304" pitchFamily="18" charset="0"/>
              </a:rPr>
              <a:t>0. </a:t>
            </a:r>
          </a:p>
          <a:p>
            <a:pPr marL="257175" indent="-257175" algn="just">
              <a:spcBef>
                <a:spcPts val="600"/>
              </a:spcBef>
              <a:buFont typeface="Wingdings" panose="05000000000000000000" pitchFamily="2" charset="2"/>
              <a:buChar char="Ø"/>
            </a:pPr>
            <a:r>
              <a:rPr lang="en-US" sz="2300" dirty="0">
                <a:latin typeface="Times New Roman" panose="02020603050405020304" pitchFamily="18" charset="0"/>
              </a:rPr>
              <a:t>At the same time fill in the opposite sign in the second square down, which is the complementary square and shows that function B is less or more important than function A. </a:t>
            </a:r>
          </a:p>
          <a:p>
            <a:pPr marL="257175" indent="-257175" algn="just">
              <a:spcBef>
                <a:spcPts val="600"/>
              </a:spcBef>
              <a:buFont typeface="Wingdings" panose="05000000000000000000" pitchFamily="2" charset="2"/>
              <a:buChar char="Ø"/>
            </a:pPr>
            <a:r>
              <a:rPr lang="en-US" sz="2300" dirty="0">
                <a:latin typeface="Times New Roman" panose="02020603050405020304" pitchFamily="18" charset="0"/>
              </a:rPr>
              <a:t>Going on step by step, the matrix is filled in. </a:t>
            </a:r>
          </a:p>
          <a:p>
            <a:pPr marL="257175" indent="-257175" algn="just">
              <a:spcBef>
                <a:spcPts val="600"/>
              </a:spcBef>
              <a:buFont typeface="Wingdings" panose="05000000000000000000" pitchFamily="2" charset="2"/>
              <a:buChar char="Ø"/>
            </a:pPr>
            <a:r>
              <a:rPr lang="en-US" sz="2300" dirty="0">
                <a:latin typeface="Times New Roman" panose="02020603050405020304" pitchFamily="18" charset="0"/>
              </a:rPr>
              <a:t>Then sum the numbers across the matrix line by line and write the totals in the extreme right-hand column.</a:t>
            </a:r>
          </a:p>
          <a:p>
            <a:pPr marL="257175" indent="-257175" algn="just">
              <a:spcBef>
                <a:spcPts val="600"/>
              </a:spcBef>
              <a:buFont typeface="Wingdings" panose="05000000000000000000" pitchFamily="2" charset="2"/>
              <a:buChar char="Ø"/>
            </a:pPr>
            <a:r>
              <a:rPr lang="en-US" sz="2300" dirty="0">
                <a:latin typeface="Times New Roman" panose="02020603050405020304" pitchFamily="18" charset="0"/>
              </a:rPr>
              <a:t>The function with the highest score is the most important; the rest are graded accordingly. </a:t>
            </a:r>
          </a:p>
          <a:p>
            <a:pPr marL="257175" indent="-257175" algn="just">
              <a:spcBef>
                <a:spcPts val="600"/>
              </a:spcBef>
              <a:buFont typeface="Wingdings" panose="05000000000000000000" pitchFamily="2" charset="2"/>
              <a:buChar char="Ø"/>
            </a:pPr>
            <a:r>
              <a:rPr lang="en-US" sz="2300" dirty="0">
                <a:latin typeface="Times New Roman" panose="02020603050405020304" pitchFamily="18" charset="0"/>
              </a:rPr>
              <a:t>The one with a score of zero comes last and is the least important. </a:t>
            </a:r>
          </a:p>
          <a:p>
            <a:pPr marL="257175" indent="-257175" algn="just">
              <a:spcBef>
                <a:spcPts val="600"/>
              </a:spcBef>
              <a:buFont typeface="Wingdings" panose="05000000000000000000" pitchFamily="2" charset="2"/>
              <a:buChar char="Ø"/>
            </a:pPr>
            <a:r>
              <a:rPr lang="en-US" sz="2300" dirty="0">
                <a:latin typeface="Times New Roman" panose="02020603050405020304" pitchFamily="18" charset="0"/>
              </a:rPr>
              <a:t>If the scores are not all different, a mistake in logic has been made somewhere; this provides a check on the use of the system.</a:t>
            </a:r>
            <a:endParaRPr lang="en-US" sz="2300" dirty="0"/>
          </a:p>
        </p:txBody>
      </p:sp>
    </p:spTree>
    <p:extLst>
      <p:ext uri="{BB962C8B-B14F-4D97-AF65-F5344CB8AC3E}">
        <p14:creationId xmlns:p14="http://schemas.microsoft.com/office/powerpoint/2010/main" val="2657050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Effect transition="in" filter="fade">
                                      <p:cBhvr>
                                        <p:cTn id="56" dur="1000"/>
                                        <p:tgtEl>
                                          <p:spTgt spid="5">
                                            <p:txEl>
                                              <p:pRg st="7" end="7"/>
                                            </p:txEl>
                                          </p:spTgt>
                                        </p:tgtEl>
                                      </p:cBhvr>
                                    </p:animEffect>
                                    <p:anim calcmode="lin" valueType="num">
                                      <p:cBhvr>
                                        <p:cTn id="57"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9C058B09-A3B2-9D96-89FA-60B86E87C267}"/>
              </a:ext>
            </a:extLst>
          </p:cNvPr>
          <p:cNvSpPr txBox="1"/>
          <p:nvPr/>
        </p:nvSpPr>
        <p:spPr>
          <a:xfrm>
            <a:off x="212995" y="220108"/>
            <a:ext cx="3537739" cy="461665"/>
          </a:xfrm>
          <a:prstGeom prst="rect">
            <a:avLst/>
          </a:prstGeom>
          <a:noFill/>
        </p:spPr>
        <p:txBody>
          <a:bodyPr wrap="square">
            <a:spAutoFit/>
          </a:bodyPr>
          <a:lstStyle/>
          <a:p>
            <a:r>
              <a:rPr lang="en-US" sz="2400" b="1" dirty="0">
                <a:latin typeface="Times New Roman" panose="02020603050405020304" pitchFamily="18" charset="0"/>
              </a:rPr>
              <a:t>Function Rating Grid.</a:t>
            </a:r>
            <a:endParaRPr lang="en-US" sz="2400" b="1" dirty="0"/>
          </a:p>
        </p:txBody>
      </p:sp>
      <p:graphicFrame>
        <p:nvGraphicFramePr>
          <p:cNvPr id="3" name="Table 3">
            <a:extLst>
              <a:ext uri="{FF2B5EF4-FFF2-40B4-BE49-F238E27FC236}">
                <a16:creationId xmlns:a16="http://schemas.microsoft.com/office/drawing/2014/main" xmlns="" id="{0E9E9E2A-39F9-89CC-A328-EC560949B6B3}"/>
              </a:ext>
            </a:extLst>
          </p:cNvPr>
          <p:cNvGraphicFramePr>
            <a:graphicFrameLocks noGrp="1"/>
          </p:cNvGraphicFramePr>
          <p:nvPr>
            <p:extLst>
              <p:ext uri="{D42A27DB-BD31-4B8C-83A1-F6EECF244321}">
                <p14:modId xmlns:p14="http://schemas.microsoft.com/office/powerpoint/2010/main" val="1802266154"/>
              </p:ext>
            </p:extLst>
          </p:nvPr>
        </p:nvGraphicFramePr>
        <p:xfrm>
          <a:off x="2001095" y="1984432"/>
          <a:ext cx="6096000" cy="3429000"/>
        </p:xfrm>
        <a:graphic>
          <a:graphicData uri="http://schemas.openxmlformats.org/drawingml/2006/table">
            <a:tbl>
              <a:tblPr firstRow="1" bandRow="1">
                <a:tableStyleId>{7DF18680-E054-41AD-8BC1-D1AEF772440D}</a:tableStyleId>
              </a:tblPr>
              <a:tblGrid>
                <a:gridCol w="609600">
                  <a:extLst>
                    <a:ext uri="{9D8B030D-6E8A-4147-A177-3AD203B41FA5}">
                      <a16:colId xmlns:a16="http://schemas.microsoft.com/office/drawing/2014/main" xmlns="" val="967248389"/>
                    </a:ext>
                  </a:extLst>
                </a:gridCol>
                <a:gridCol w="609600">
                  <a:extLst>
                    <a:ext uri="{9D8B030D-6E8A-4147-A177-3AD203B41FA5}">
                      <a16:colId xmlns:a16="http://schemas.microsoft.com/office/drawing/2014/main" xmlns="" val="3426474575"/>
                    </a:ext>
                  </a:extLst>
                </a:gridCol>
                <a:gridCol w="609600">
                  <a:extLst>
                    <a:ext uri="{9D8B030D-6E8A-4147-A177-3AD203B41FA5}">
                      <a16:colId xmlns:a16="http://schemas.microsoft.com/office/drawing/2014/main" xmlns="" val="991261292"/>
                    </a:ext>
                  </a:extLst>
                </a:gridCol>
                <a:gridCol w="609600">
                  <a:extLst>
                    <a:ext uri="{9D8B030D-6E8A-4147-A177-3AD203B41FA5}">
                      <a16:colId xmlns:a16="http://schemas.microsoft.com/office/drawing/2014/main" xmlns="" val="234519190"/>
                    </a:ext>
                  </a:extLst>
                </a:gridCol>
                <a:gridCol w="609600">
                  <a:extLst>
                    <a:ext uri="{9D8B030D-6E8A-4147-A177-3AD203B41FA5}">
                      <a16:colId xmlns:a16="http://schemas.microsoft.com/office/drawing/2014/main" xmlns="" val="1383995694"/>
                    </a:ext>
                  </a:extLst>
                </a:gridCol>
                <a:gridCol w="609600">
                  <a:extLst>
                    <a:ext uri="{9D8B030D-6E8A-4147-A177-3AD203B41FA5}">
                      <a16:colId xmlns:a16="http://schemas.microsoft.com/office/drawing/2014/main" xmlns="" val="3308492313"/>
                    </a:ext>
                  </a:extLst>
                </a:gridCol>
                <a:gridCol w="609600">
                  <a:extLst>
                    <a:ext uri="{9D8B030D-6E8A-4147-A177-3AD203B41FA5}">
                      <a16:colId xmlns:a16="http://schemas.microsoft.com/office/drawing/2014/main" xmlns="" val="2376409890"/>
                    </a:ext>
                  </a:extLst>
                </a:gridCol>
                <a:gridCol w="609600">
                  <a:extLst>
                    <a:ext uri="{9D8B030D-6E8A-4147-A177-3AD203B41FA5}">
                      <a16:colId xmlns:a16="http://schemas.microsoft.com/office/drawing/2014/main" xmlns="" val="3956542228"/>
                    </a:ext>
                  </a:extLst>
                </a:gridCol>
                <a:gridCol w="609600">
                  <a:extLst>
                    <a:ext uri="{9D8B030D-6E8A-4147-A177-3AD203B41FA5}">
                      <a16:colId xmlns:a16="http://schemas.microsoft.com/office/drawing/2014/main" xmlns="" val="3211428868"/>
                    </a:ext>
                  </a:extLst>
                </a:gridCol>
                <a:gridCol w="609600">
                  <a:extLst>
                    <a:ext uri="{9D8B030D-6E8A-4147-A177-3AD203B41FA5}">
                      <a16:colId xmlns:a16="http://schemas.microsoft.com/office/drawing/2014/main" xmlns="" val="2736655143"/>
                    </a:ext>
                  </a:extLst>
                </a:gridCol>
              </a:tblGrid>
              <a:tr h="278130">
                <a:tc>
                  <a:txBody>
                    <a:bodyPr/>
                    <a:lstStyle/>
                    <a:p>
                      <a:endParaRPr lang="en-IN" sz="1800" dirty="0"/>
                    </a:p>
                  </a:txBody>
                  <a:tcPr marL="68580" marR="68580" marT="34290" marB="34290"/>
                </a:tc>
                <a:tc>
                  <a:txBody>
                    <a:bodyPr/>
                    <a:lstStyle/>
                    <a:p>
                      <a:pPr algn="ctr"/>
                      <a:r>
                        <a:rPr lang="en-US" sz="1800" dirty="0"/>
                        <a:t>1</a:t>
                      </a:r>
                      <a:endParaRPr lang="en-IN" sz="1800" dirty="0"/>
                    </a:p>
                  </a:txBody>
                  <a:tcPr marL="68580" marR="68580" marT="34290" marB="34290"/>
                </a:tc>
                <a:tc>
                  <a:txBody>
                    <a:bodyPr/>
                    <a:lstStyle/>
                    <a:p>
                      <a:pPr algn="ctr"/>
                      <a:r>
                        <a:rPr lang="en-US" sz="1800" dirty="0"/>
                        <a:t>2</a:t>
                      </a:r>
                      <a:endParaRPr lang="en-IN" sz="1800" dirty="0"/>
                    </a:p>
                  </a:txBody>
                  <a:tcPr marL="68580" marR="68580" marT="34290" marB="34290"/>
                </a:tc>
                <a:tc>
                  <a:txBody>
                    <a:bodyPr/>
                    <a:lstStyle/>
                    <a:p>
                      <a:pPr algn="ctr"/>
                      <a:r>
                        <a:rPr lang="en-US" sz="1800" dirty="0"/>
                        <a:t>3</a:t>
                      </a:r>
                      <a:endParaRPr lang="en-IN" sz="1800" dirty="0"/>
                    </a:p>
                  </a:txBody>
                  <a:tcPr marL="68580" marR="68580" marT="34290" marB="34290"/>
                </a:tc>
                <a:tc>
                  <a:txBody>
                    <a:bodyPr/>
                    <a:lstStyle/>
                    <a:p>
                      <a:pPr algn="ctr"/>
                      <a:r>
                        <a:rPr lang="en-US" sz="1800" dirty="0"/>
                        <a:t>4</a:t>
                      </a:r>
                      <a:endParaRPr lang="en-IN" sz="1800" dirty="0"/>
                    </a:p>
                  </a:txBody>
                  <a:tcPr marL="68580" marR="68580" marT="34290" marB="34290"/>
                </a:tc>
                <a:tc>
                  <a:txBody>
                    <a:bodyPr/>
                    <a:lstStyle/>
                    <a:p>
                      <a:pPr algn="ctr"/>
                      <a:r>
                        <a:rPr lang="en-US" sz="1800" dirty="0"/>
                        <a:t>5</a:t>
                      </a:r>
                      <a:endParaRPr lang="en-IN" sz="1800" dirty="0"/>
                    </a:p>
                  </a:txBody>
                  <a:tcPr marL="68580" marR="68580" marT="34290" marB="34290"/>
                </a:tc>
                <a:tc>
                  <a:txBody>
                    <a:bodyPr/>
                    <a:lstStyle/>
                    <a:p>
                      <a:pPr algn="ctr"/>
                      <a:r>
                        <a:rPr lang="en-US" sz="1800" dirty="0"/>
                        <a:t>6</a:t>
                      </a:r>
                      <a:endParaRPr lang="en-IN" sz="1800" dirty="0"/>
                    </a:p>
                  </a:txBody>
                  <a:tcPr marL="68580" marR="68580" marT="34290" marB="34290"/>
                </a:tc>
                <a:tc>
                  <a:txBody>
                    <a:bodyPr/>
                    <a:lstStyle/>
                    <a:p>
                      <a:pPr algn="ctr"/>
                      <a:r>
                        <a:rPr lang="en-US" sz="1800" dirty="0"/>
                        <a:t>7</a:t>
                      </a:r>
                      <a:endParaRPr lang="en-IN" sz="1800" dirty="0"/>
                    </a:p>
                  </a:txBody>
                  <a:tcPr marL="68580" marR="68580" marT="34290" marB="34290"/>
                </a:tc>
                <a:tc>
                  <a:txBody>
                    <a:bodyPr/>
                    <a:lstStyle/>
                    <a:p>
                      <a:pPr algn="ctr"/>
                      <a:r>
                        <a:rPr lang="en-US" sz="1800" dirty="0"/>
                        <a:t>8</a:t>
                      </a:r>
                      <a:endParaRPr lang="en-IN" sz="1800" dirty="0"/>
                    </a:p>
                  </a:txBody>
                  <a:tcPr marL="68580" marR="68580" marT="34290" marB="34290"/>
                </a:tc>
                <a:tc>
                  <a:txBody>
                    <a:bodyPr/>
                    <a:lstStyle/>
                    <a:p>
                      <a:pPr algn="ctr"/>
                      <a:r>
                        <a:rPr lang="en-US" sz="1800" dirty="0"/>
                        <a:t>9</a:t>
                      </a:r>
                      <a:endParaRPr lang="en-IN" sz="1800" dirty="0"/>
                    </a:p>
                  </a:txBody>
                  <a:tcPr marL="68580" marR="68580" marT="34290" marB="34290"/>
                </a:tc>
                <a:extLst>
                  <a:ext uri="{0D108BD9-81ED-4DB2-BD59-A6C34878D82A}">
                    <a16:rowId xmlns:a16="http://schemas.microsoft.com/office/drawing/2014/main" xmlns="" val="774936531"/>
                  </a:ext>
                </a:extLst>
              </a:tr>
              <a:tr h="278130">
                <a:tc>
                  <a:txBody>
                    <a:bodyPr/>
                    <a:lstStyle/>
                    <a:p>
                      <a:pPr algn="ctr"/>
                      <a:r>
                        <a:rPr lang="en-US" sz="1800" dirty="0"/>
                        <a:t>1</a:t>
                      </a: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extLst>
                  <a:ext uri="{0D108BD9-81ED-4DB2-BD59-A6C34878D82A}">
                    <a16:rowId xmlns:a16="http://schemas.microsoft.com/office/drawing/2014/main" xmlns="" val="3233169323"/>
                  </a:ext>
                </a:extLst>
              </a:tr>
              <a:tr h="278130">
                <a:tc>
                  <a:txBody>
                    <a:bodyPr/>
                    <a:lstStyle/>
                    <a:p>
                      <a:pPr algn="ctr"/>
                      <a:r>
                        <a:rPr lang="en-US" sz="1800" dirty="0"/>
                        <a:t>2</a:t>
                      </a: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extLst>
                  <a:ext uri="{0D108BD9-81ED-4DB2-BD59-A6C34878D82A}">
                    <a16:rowId xmlns:a16="http://schemas.microsoft.com/office/drawing/2014/main" xmlns="" val="4060531274"/>
                  </a:ext>
                </a:extLst>
              </a:tr>
              <a:tr h="278130">
                <a:tc>
                  <a:txBody>
                    <a:bodyPr/>
                    <a:lstStyle/>
                    <a:p>
                      <a:pPr algn="ctr"/>
                      <a:r>
                        <a:rPr lang="en-US" sz="1800" dirty="0"/>
                        <a:t>3</a:t>
                      </a:r>
                      <a:endParaRPr lang="en-IN" sz="1800" dirty="0"/>
                    </a:p>
                  </a:txBody>
                  <a:tcPr marL="68580" marR="68580" marT="34290" marB="34290"/>
                </a:tc>
                <a:tc>
                  <a:txBody>
                    <a:bodyPr/>
                    <a:lstStyle/>
                    <a:p>
                      <a:pPr algn="ctr"/>
                      <a:endParaRPr lang="en-IN" sz="1800" dirty="0"/>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IN" sz="1800" dirty="0"/>
                    </a:p>
                  </a:txBody>
                  <a:tcPr marL="68580" marR="68580" marT="34290" marB="34290"/>
                </a:tc>
                <a:tc>
                  <a:txBody>
                    <a:bodyPr/>
                    <a:lstStyle/>
                    <a:p>
                      <a:pPr algn="ctr"/>
                      <a:endParaRPr lang="en-IN" sz="1800" dirty="0"/>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algn="ctr"/>
                      <a:endParaRPr lang="en-IN" sz="1800" dirty="0"/>
                    </a:p>
                  </a:txBody>
                  <a:tcPr marL="68580" marR="68580" marT="34290" marB="34290"/>
                </a:tc>
                <a:extLst>
                  <a:ext uri="{0D108BD9-81ED-4DB2-BD59-A6C34878D82A}">
                    <a16:rowId xmlns:a16="http://schemas.microsoft.com/office/drawing/2014/main" xmlns="" val="3602480388"/>
                  </a:ext>
                </a:extLst>
              </a:tr>
              <a:tr h="278130">
                <a:tc>
                  <a:txBody>
                    <a:bodyPr/>
                    <a:lstStyle/>
                    <a:p>
                      <a:pPr algn="ctr"/>
                      <a:r>
                        <a:rPr lang="en-US" sz="1800" dirty="0"/>
                        <a:t>4</a:t>
                      </a:r>
                      <a:endParaRPr lang="en-IN" sz="1800" dirty="0"/>
                    </a:p>
                  </a:txBody>
                  <a:tcPr marL="68580" marR="68580" marT="34290" marB="34290"/>
                </a:tc>
                <a:tc>
                  <a:txBody>
                    <a:bodyPr/>
                    <a:lstStyle/>
                    <a:p>
                      <a:pPr algn="ctr"/>
                      <a:endParaRPr lang="en-IN" sz="1800" dirty="0"/>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algn="ctr"/>
                      <a:endParaRPr lang="en-IN" sz="1800" dirty="0"/>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algn="ctr"/>
                      <a:endParaRPr lang="en-IN" sz="1800" dirty="0"/>
                    </a:p>
                  </a:txBody>
                  <a:tcPr marL="68580" marR="68580" marT="34290" marB="34290"/>
                </a:tc>
                <a:extLst>
                  <a:ext uri="{0D108BD9-81ED-4DB2-BD59-A6C34878D82A}">
                    <a16:rowId xmlns:a16="http://schemas.microsoft.com/office/drawing/2014/main" xmlns="" val="846652381"/>
                  </a:ext>
                </a:extLst>
              </a:tr>
              <a:tr h="278130">
                <a:tc>
                  <a:txBody>
                    <a:bodyPr/>
                    <a:lstStyle/>
                    <a:p>
                      <a:pPr algn="ctr"/>
                      <a:r>
                        <a:rPr lang="en-US" sz="1800" dirty="0"/>
                        <a:t>5</a:t>
                      </a:r>
                      <a:endParaRPr lang="en-IN" sz="1800" dirty="0"/>
                    </a:p>
                  </a:txBody>
                  <a:tcPr marL="68580" marR="68580" marT="34290" marB="34290"/>
                </a:tc>
                <a:tc>
                  <a:txBody>
                    <a:bodyPr/>
                    <a:lstStyle/>
                    <a:p>
                      <a:pPr algn="ctr"/>
                      <a:endParaRPr lang="en-IN" sz="1800" dirty="0"/>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algn="ctr"/>
                      <a:endParaRPr lang="en-IN" sz="1800" dirty="0"/>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algn="ctr"/>
                      <a:endParaRPr lang="en-IN" sz="1800" dirty="0"/>
                    </a:p>
                  </a:txBody>
                  <a:tcPr marL="68580" marR="68580" marT="34290" marB="34290"/>
                </a:tc>
                <a:extLst>
                  <a:ext uri="{0D108BD9-81ED-4DB2-BD59-A6C34878D82A}">
                    <a16:rowId xmlns:a16="http://schemas.microsoft.com/office/drawing/2014/main" xmlns="" val="4287282153"/>
                  </a:ext>
                </a:extLst>
              </a:tr>
              <a:tr h="278130">
                <a:tc>
                  <a:txBody>
                    <a:bodyPr/>
                    <a:lstStyle/>
                    <a:p>
                      <a:pPr algn="ctr"/>
                      <a:r>
                        <a:rPr lang="en-US" sz="1800" dirty="0"/>
                        <a:t>6</a:t>
                      </a:r>
                      <a:endParaRPr lang="en-IN" sz="1800" dirty="0"/>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algn="ctr"/>
                      <a:endParaRPr lang="en-IN" sz="1800" dirty="0"/>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algn="ctr"/>
                      <a:endParaRPr lang="en-IN" sz="1800" dirty="0"/>
                    </a:p>
                  </a:txBody>
                  <a:tcPr marL="68580" marR="68580" marT="34290" marB="34290"/>
                </a:tc>
                <a:extLst>
                  <a:ext uri="{0D108BD9-81ED-4DB2-BD59-A6C34878D82A}">
                    <a16:rowId xmlns:a16="http://schemas.microsoft.com/office/drawing/2014/main" xmlns="" val="356994206"/>
                  </a:ext>
                </a:extLst>
              </a:tr>
              <a:tr h="278130">
                <a:tc>
                  <a:txBody>
                    <a:bodyPr/>
                    <a:lstStyle/>
                    <a:p>
                      <a:pPr algn="ctr"/>
                      <a:r>
                        <a:rPr lang="en-US" sz="1800" dirty="0"/>
                        <a:t>7</a:t>
                      </a:r>
                      <a:endParaRPr lang="en-IN" sz="1800" dirty="0"/>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extLst>
                  <a:ext uri="{0D108BD9-81ED-4DB2-BD59-A6C34878D82A}">
                    <a16:rowId xmlns:a16="http://schemas.microsoft.com/office/drawing/2014/main" xmlns="" val="590465853"/>
                  </a:ext>
                </a:extLst>
              </a:tr>
              <a:tr h="278130">
                <a:tc>
                  <a:txBody>
                    <a:bodyPr/>
                    <a:lstStyle/>
                    <a:p>
                      <a:pPr algn="ctr"/>
                      <a:r>
                        <a:rPr lang="en-US" sz="1800" dirty="0"/>
                        <a:t>8</a:t>
                      </a:r>
                      <a:endParaRPr lang="en-IN" sz="1800" dirty="0"/>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algn="ctr"/>
                      <a:endParaRPr lang="en-IN" sz="1800" dirty="0"/>
                    </a:p>
                  </a:txBody>
                  <a:tcPr marL="68580" marR="68580" marT="34290" marB="34290"/>
                </a:tc>
                <a:tc>
                  <a:txBody>
                    <a:bodyPr/>
                    <a:lstStyle/>
                    <a:p>
                      <a:pPr algn="ctr"/>
                      <a:endParaRPr lang="en-IN" sz="1800" dirty="0"/>
                    </a:p>
                  </a:txBody>
                  <a:tcPr marL="68580" marR="68580" marT="34290" marB="34290"/>
                </a:tc>
                <a:extLst>
                  <a:ext uri="{0D108BD9-81ED-4DB2-BD59-A6C34878D82A}">
                    <a16:rowId xmlns:a16="http://schemas.microsoft.com/office/drawing/2014/main" xmlns="" val="1882060633"/>
                  </a:ext>
                </a:extLst>
              </a:tr>
              <a:tr h="278130">
                <a:tc>
                  <a:txBody>
                    <a:bodyPr/>
                    <a:lstStyle/>
                    <a:p>
                      <a:pPr algn="ctr"/>
                      <a:r>
                        <a:rPr lang="en-US" sz="1800" dirty="0"/>
                        <a:t>9</a:t>
                      </a:r>
                      <a:endParaRPr lang="en-IN" sz="1800" dirty="0"/>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Tw Cen MT" panose="020B0602020104020603"/>
                        <a:ea typeface="+mn-ea"/>
                        <a:cs typeface="+mn-cs"/>
                      </a:endParaRP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IN" sz="1800" dirty="0"/>
                    </a:p>
                  </a:txBody>
                  <a:tcPr marL="68580" marR="68580" marT="34290" marB="34290"/>
                </a:tc>
                <a:tc>
                  <a:txBody>
                    <a:bodyPr/>
                    <a:lstStyle/>
                    <a:p>
                      <a:pPr algn="ctr"/>
                      <a:endParaRPr lang="en-IN" sz="1800" dirty="0"/>
                    </a:p>
                  </a:txBody>
                  <a:tcPr marL="68580" marR="68580" marT="34290" marB="34290"/>
                </a:tc>
                <a:extLst>
                  <a:ext uri="{0D108BD9-81ED-4DB2-BD59-A6C34878D82A}">
                    <a16:rowId xmlns:a16="http://schemas.microsoft.com/office/drawing/2014/main" xmlns="" val="2782976767"/>
                  </a:ext>
                </a:extLst>
              </a:tr>
            </a:tbl>
          </a:graphicData>
        </a:graphic>
      </p:graphicFrame>
      <p:sp>
        <p:nvSpPr>
          <p:cNvPr id="6" name="TextBox 5">
            <a:extLst>
              <a:ext uri="{FF2B5EF4-FFF2-40B4-BE49-F238E27FC236}">
                <a16:creationId xmlns:a16="http://schemas.microsoft.com/office/drawing/2014/main" xmlns="" id="{681F3D14-B187-DC3D-B745-E580D651574E}"/>
              </a:ext>
            </a:extLst>
          </p:cNvPr>
          <p:cNvSpPr txBox="1"/>
          <p:nvPr/>
        </p:nvSpPr>
        <p:spPr>
          <a:xfrm>
            <a:off x="2667138" y="2276538"/>
            <a:ext cx="515424" cy="369332"/>
          </a:xfrm>
          <a:prstGeom prst="rect">
            <a:avLst/>
          </a:prstGeom>
          <a:noFill/>
        </p:spPr>
        <p:txBody>
          <a:bodyPr wrap="square">
            <a:spAutoFit/>
          </a:bodyPr>
          <a:lstStyle/>
          <a:p>
            <a:pPr algn="ctr"/>
            <a:r>
              <a:rPr lang="en-US" dirty="0"/>
              <a:t>X</a:t>
            </a:r>
            <a:endParaRPr lang="en-IN" dirty="0"/>
          </a:p>
        </p:txBody>
      </p:sp>
      <p:sp>
        <p:nvSpPr>
          <p:cNvPr id="9" name="TextBox 8">
            <a:extLst>
              <a:ext uri="{FF2B5EF4-FFF2-40B4-BE49-F238E27FC236}">
                <a16:creationId xmlns:a16="http://schemas.microsoft.com/office/drawing/2014/main" xmlns="" id="{CEC022DD-7985-AA52-310D-6930589D9DDD}"/>
              </a:ext>
            </a:extLst>
          </p:cNvPr>
          <p:cNvSpPr txBox="1"/>
          <p:nvPr/>
        </p:nvSpPr>
        <p:spPr>
          <a:xfrm>
            <a:off x="3332094" y="2277709"/>
            <a:ext cx="350242" cy="369332"/>
          </a:xfrm>
          <a:prstGeom prst="rect">
            <a:avLst/>
          </a:prstGeom>
          <a:noFill/>
        </p:spPr>
        <p:txBody>
          <a:bodyPr wrap="square">
            <a:spAutoFit/>
          </a:bodyPr>
          <a:lstStyle/>
          <a:p>
            <a:pPr algn="ctr"/>
            <a:r>
              <a:rPr lang="en-US" dirty="0"/>
              <a:t>I</a:t>
            </a:r>
            <a:endParaRPr lang="en-IN" dirty="0"/>
          </a:p>
        </p:txBody>
      </p:sp>
      <p:sp>
        <p:nvSpPr>
          <p:cNvPr id="11" name="TextBox 10">
            <a:extLst>
              <a:ext uri="{FF2B5EF4-FFF2-40B4-BE49-F238E27FC236}">
                <a16:creationId xmlns:a16="http://schemas.microsoft.com/office/drawing/2014/main" xmlns="" id="{A0D89742-A645-8FCA-BA9D-F32ABE14B4F5}"/>
              </a:ext>
            </a:extLst>
          </p:cNvPr>
          <p:cNvSpPr txBox="1"/>
          <p:nvPr/>
        </p:nvSpPr>
        <p:spPr>
          <a:xfrm>
            <a:off x="3963825" y="2662163"/>
            <a:ext cx="425429" cy="369332"/>
          </a:xfrm>
          <a:prstGeom prst="rect">
            <a:avLst/>
          </a:prstGeom>
          <a:noFill/>
        </p:spPr>
        <p:txBody>
          <a:bodyPr wrap="square">
            <a:spAutoFit/>
          </a:bodyPr>
          <a:lstStyle/>
          <a:p>
            <a:pPr algn="ctr"/>
            <a:r>
              <a:rPr lang="en-US" dirty="0"/>
              <a:t>O</a:t>
            </a:r>
            <a:endParaRPr lang="en-IN" dirty="0"/>
          </a:p>
        </p:txBody>
      </p:sp>
      <p:sp>
        <p:nvSpPr>
          <p:cNvPr id="12" name="TextBox 11">
            <a:extLst>
              <a:ext uri="{FF2B5EF4-FFF2-40B4-BE49-F238E27FC236}">
                <a16:creationId xmlns:a16="http://schemas.microsoft.com/office/drawing/2014/main" xmlns="" id="{F92A603E-4B81-618C-248C-A513085CCB57}"/>
              </a:ext>
            </a:extLst>
          </p:cNvPr>
          <p:cNvSpPr txBox="1"/>
          <p:nvPr/>
        </p:nvSpPr>
        <p:spPr>
          <a:xfrm>
            <a:off x="3279060" y="2610657"/>
            <a:ext cx="515424" cy="369332"/>
          </a:xfrm>
          <a:prstGeom prst="rect">
            <a:avLst/>
          </a:prstGeom>
          <a:noFill/>
        </p:spPr>
        <p:txBody>
          <a:bodyPr wrap="square">
            <a:spAutoFit/>
          </a:bodyPr>
          <a:lstStyle/>
          <a:p>
            <a:pPr algn="ctr"/>
            <a:r>
              <a:rPr lang="en-US" dirty="0"/>
              <a:t>X</a:t>
            </a:r>
            <a:endParaRPr lang="en-IN" dirty="0"/>
          </a:p>
        </p:txBody>
      </p:sp>
      <p:sp>
        <p:nvSpPr>
          <p:cNvPr id="13" name="TextBox 12">
            <a:extLst>
              <a:ext uri="{FF2B5EF4-FFF2-40B4-BE49-F238E27FC236}">
                <a16:creationId xmlns:a16="http://schemas.microsoft.com/office/drawing/2014/main" xmlns="" id="{60A75B0C-FCC6-3C9B-5DCC-398E049071C1}"/>
              </a:ext>
            </a:extLst>
          </p:cNvPr>
          <p:cNvSpPr txBox="1"/>
          <p:nvPr/>
        </p:nvSpPr>
        <p:spPr>
          <a:xfrm>
            <a:off x="4475438" y="3338952"/>
            <a:ext cx="515424" cy="369332"/>
          </a:xfrm>
          <a:prstGeom prst="rect">
            <a:avLst/>
          </a:prstGeom>
          <a:noFill/>
        </p:spPr>
        <p:txBody>
          <a:bodyPr wrap="square">
            <a:spAutoFit/>
          </a:bodyPr>
          <a:lstStyle/>
          <a:p>
            <a:pPr algn="ctr"/>
            <a:r>
              <a:rPr lang="en-US" dirty="0"/>
              <a:t>X</a:t>
            </a:r>
            <a:endParaRPr lang="en-IN" dirty="0"/>
          </a:p>
        </p:txBody>
      </p:sp>
      <p:sp>
        <p:nvSpPr>
          <p:cNvPr id="14" name="TextBox 13">
            <a:extLst>
              <a:ext uri="{FF2B5EF4-FFF2-40B4-BE49-F238E27FC236}">
                <a16:creationId xmlns:a16="http://schemas.microsoft.com/office/drawing/2014/main" xmlns="" id="{2B112ED7-4DEA-6B0F-A29A-00E02849FC0E}"/>
              </a:ext>
            </a:extLst>
          </p:cNvPr>
          <p:cNvSpPr txBox="1"/>
          <p:nvPr/>
        </p:nvSpPr>
        <p:spPr>
          <a:xfrm>
            <a:off x="5121471" y="3671594"/>
            <a:ext cx="515424" cy="369332"/>
          </a:xfrm>
          <a:prstGeom prst="rect">
            <a:avLst/>
          </a:prstGeom>
          <a:noFill/>
        </p:spPr>
        <p:txBody>
          <a:bodyPr wrap="square">
            <a:spAutoFit/>
          </a:bodyPr>
          <a:lstStyle/>
          <a:p>
            <a:pPr algn="ctr"/>
            <a:r>
              <a:rPr lang="en-US" dirty="0"/>
              <a:t>X</a:t>
            </a:r>
            <a:endParaRPr lang="en-IN" dirty="0"/>
          </a:p>
        </p:txBody>
      </p:sp>
      <p:sp>
        <p:nvSpPr>
          <p:cNvPr id="15" name="TextBox 14">
            <a:extLst>
              <a:ext uri="{FF2B5EF4-FFF2-40B4-BE49-F238E27FC236}">
                <a16:creationId xmlns:a16="http://schemas.microsoft.com/office/drawing/2014/main" xmlns="" id="{E3C24D81-0766-C86D-13C1-C5DFEF56CED9}"/>
              </a:ext>
            </a:extLst>
          </p:cNvPr>
          <p:cNvSpPr txBox="1"/>
          <p:nvPr/>
        </p:nvSpPr>
        <p:spPr>
          <a:xfrm>
            <a:off x="5725736" y="4013725"/>
            <a:ext cx="515424" cy="369332"/>
          </a:xfrm>
          <a:prstGeom prst="rect">
            <a:avLst/>
          </a:prstGeom>
          <a:noFill/>
        </p:spPr>
        <p:txBody>
          <a:bodyPr wrap="square">
            <a:spAutoFit/>
          </a:bodyPr>
          <a:lstStyle/>
          <a:p>
            <a:pPr algn="ctr"/>
            <a:r>
              <a:rPr lang="en-US" dirty="0"/>
              <a:t>X</a:t>
            </a:r>
            <a:endParaRPr lang="en-IN" dirty="0"/>
          </a:p>
        </p:txBody>
      </p:sp>
      <p:sp>
        <p:nvSpPr>
          <p:cNvPr id="16" name="TextBox 15">
            <a:extLst>
              <a:ext uri="{FF2B5EF4-FFF2-40B4-BE49-F238E27FC236}">
                <a16:creationId xmlns:a16="http://schemas.microsoft.com/office/drawing/2014/main" xmlns="" id="{B2BE0801-3EF6-BE8E-21F7-954178223C17}"/>
              </a:ext>
            </a:extLst>
          </p:cNvPr>
          <p:cNvSpPr txBox="1"/>
          <p:nvPr/>
        </p:nvSpPr>
        <p:spPr>
          <a:xfrm>
            <a:off x="6343167" y="4363003"/>
            <a:ext cx="515424" cy="369332"/>
          </a:xfrm>
          <a:prstGeom prst="rect">
            <a:avLst/>
          </a:prstGeom>
          <a:noFill/>
        </p:spPr>
        <p:txBody>
          <a:bodyPr wrap="square">
            <a:spAutoFit/>
          </a:bodyPr>
          <a:lstStyle/>
          <a:p>
            <a:pPr algn="ctr"/>
            <a:r>
              <a:rPr lang="en-US" dirty="0"/>
              <a:t>X</a:t>
            </a:r>
            <a:endParaRPr lang="en-IN" dirty="0"/>
          </a:p>
        </p:txBody>
      </p:sp>
      <p:sp>
        <p:nvSpPr>
          <p:cNvPr id="17" name="TextBox 16">
            <a:extLst>
              <a:ext uri="{FF2B5EF4-FFF2-40B4-BE49-F238E27FC236}">
                <a16:creationId xmlns:a16="http://schemas.microsoft.com/office/drawing/2014/main" xmlns="" id="{FA0CB39B-3B4E-9922-7AE8-0EE8FAE74657}"/>
              </a:ext>
            </a:extLst>
          </p:cNvPr>
          <p:cNvSpPr txBox="1"/>
          <p:nvPr/>
        </p:nvSpPr>
        <p:spPr>
          <a:xfrm>
            <a:off x="6935962" y="4678114"/>
            <a:ext cx="515424" cy="369332"/>
          </a:xfrm>
          <a:prstGeom prst="rect">
            <a:avLst/>
          </a:prstGeom>
          <a:noFill/>
        </p:spPr>
        <p:txBody>
          <a:bodyPr wrap="square">
            <a:spAutoFit/>
          </a:bodyPr>
          <a:lstStyle/>
          <a:p>
            <a:pPr algn="ctr"/>
            <a:r>
              <a:rPr lang="en-US" dirty="0"/>
              <a:t>X</a:t>
            </a:r>
            <a:endParaRPr lang="en-IN" dirty="0"/>
          </a:p>
        </p:txBody>
      </p:sp>
      <p:sp>
        <p:nvSpPr>
          <p:cNvPr id="18" name="TextBox 17">
            <a:extLst>
              <a:ext uri="{FF2B5EF4-FFF2-40B4-BE49-F238E27FC236}">
                <a16:creationId xmlns:a16="http://schemas.microsoft.com/office/drawing/2014/main" xmlns="" id="{E80AB7BF-5626-9256-E1A6-82DD50E3D9DD}"/>
              </a:ext>
            </a:extLst>
          </p:cNvPr>
          <p:cNvSpPr txBox="1"/>
          <p:nvPr/>
        </p:nvSpPr>
        <p:spPr>
          <a:xfrm>
            <a:off x="7555320" y="5078486"/>
            <a:ext cx="515424" cy="369332"/>
          </a:xfrm>
          <a:prstGeom prst="rect">
            <a:avLst/>
          </a:prstGeom>
          <a:noFill/>
        </p:spPr>
        <p:txBody>
          <a:bodyPr wrap="square">
            <a:spAutoFit/>
          </a:bodyPr>
          <a:lstStyle/>
          <a:p>
            <a:pPr algn="ctr"/>
            <a:r>
              <a:rPr lang="en-US" dirty="0"/>
              <a:t>X</a:t>
            </a:r>
            <a:endParaRPr lang="en-IN" dirty="0"/>
          </a:p>
        </p:txBody>
      </p:sp>
      <p:sp>
        <p:nvSpPr>
          <p:cNvPr id="20" name="TextBox 19">
            <a:extLst>
              <a:ext uri="{FF2B5EF4-FFF2-40B4-BE49-F238E27FC236}">
                <a16:creationId xmlns:a16="http://schemas.microsoft.com/office/drawing/2014/main" xmlns="" id="{C448EA56-F077-A58A-C895-0C25BC9468E7}"/>
              </a:ext>
            </a:extLst>
          </p:cNvPr>
          <p:cNvSpPr txBox="1"/>
          <p:nvPr/>
        </p:nvSpPr>
        <p:spPr>
          <a:xfrm>
            <a:off x="3919448" y="2987707"/>
            <a:ext cx="515424" cy="369332"/>
          </a:xfrm>
          <a:prstGeom prst="rect">
            <a:avLst/>
          </a:prstGeom>
          <a:noFill/>
        </p:spPr>
        <p:txBody>
          <a:bodyPr wrap="square">
            <a:spAutoFit/>
          </a:bodyPr>
          <a:lstStyle/>
          <a:p>
            <a:pPr algn="ctr"/>
            <a:r>
              <a:rPr lang="en-US" dirty="0"/>
              <a:t>X</a:t>
            </a:r>
            <a:endParaRPr lang="en-IN" dirty="0"/>
          </a:p>
        </p:txBody>
      </p:sp>
      <p:sp>
        <p:nvSpPr>
          <p:cNvPr id="21" name="TextBox 20">
            <a:extLst>
              <a:ext uri="{FF2B5EF4-FFF2-40B4-BE49-F238E27FC236}">
                <a16:creationId xmlns:a16="http://schemas.microsoft.com/office/drawing/2014/main" xmlns="" id="{D0D50F69-F1C9-3864-5721-66BD0C6E5E36}"/>
              </a:ext>
            </a:extLst>
          </p:cNvPr>
          <p:cNvSpPr txBox="1"/>
          <p:nvPr/>
        </p:nvSpPr>
        <p:spPr>
          <a:xfrm>
            <a:off x="4584685" y="2996962"/>
            <a:ext cx="350242" cy="369332"/>
          </a:xfrm>
          <a:prstGeom prst="rect">
            <a:avLst/>
          </a:prstGeom>
          <a:noFill/>
        </p:spPr>
        <p:txBody>
          <a:bodyPr wrap="square">
            <a:spAutoFit/>
          </a:bodyPr>
          <a:lstStyle/>
          <a:p>
            <a:pPr algn="ctr"/>
            <a:r>
              <a:rPr lang="en-US" dirty="0"/>
              <a:t>I</a:t>
            </a:r>
            <a:endParaRPr lang="en-IN" dirty="0"/>
          </a:p>
        </p:txBody>
      </p:sp>
      <p:sp>
        <p:nvSpPr>
          <p:cNvPr id="22" name="TextBox 21">
            <a:extLst>
              <a:ext uri="{FF2B5EF4-FFF2-40B4-BE49-F238E27FC236}">
                <a16:creationId xmlns:a16="http://schemas.microsoft.com/office/drawing/2014/main" xmlns="" id="{3570B491-C90A-8EA8-7BD6-361990D64801}"/>
              </a:ext>
            </a:extLst>
          </p:cNvPr>
          <p:cNvSpPr txBox="1"/>
          <p:nvPr/>
        </p:nvSpPr>
        <p:spPr>
          <a:xfrm>
            <a:off x="7553029" y="2597289"/>
            <a:ext cx="350242" cy="369332"/>
          </a:xfrm>
          <a:prstGeom prst="rect">
            <a:avLst/>
          </a:prstGeom>
          <a:noFill/>
        </p:spPr>
        <p:txBody>
          <a:bodyPr wrap="square">
            <a:spAutoFit/>
          </a:bodyPr>
          <a:lstStyle/>
          <a:p>
            <a:pPr algn="ctr"/>
            <a:r>
              <a:rPr lang="en-US" dirty="0"/>
              <a:t>I</a:t>
            </a:r>
            <a:endParaRPr lang="en-IN" dirty="0"/>
          </a:p>
        </p:txBody>
      </p:sp>
      <p:sp>
        <p:nvSpPr>
          <p:cNvPr id="23" name="TextBox 22">
            <a:extLst>
              <a:ext uri="{FF2B5EF4-FFF2-40B4-BE49-F238E27FC236}">
                <a16:creationId xmlns:a16="http://schemas.microsoft.com/office/drawing/2014/main" xmlns="" id="{9A1DECA9-D158-5A74-FC39-CD3857040859}"/>
              </a:ext>
            </a:extLst>
          </p:cNvPr>
          <p:cNvSpPr txBox="1"/>
          <p:nvPr/>
        </p:nvSpPr>
        <p:spPr>
          <a:xfrm>
            <a:off x="6992752" y="2654881"/>
            <a:ext cx="350242" cy="369332"/>
          </a:xfrm>
          <a:prstGeom prst="rect">
            <a:avLst/>
          </a:prstGeom>
          <a:noFill/>
        </p:spPr>
        <p:txBody>
          <a:bodyPr wrap="square">
            <a:spAutoFit/>
          </a:bodyPr>
          <a:lstStyle/>
          <a:p>
            <a:pPr algn="ctr"/>
            <a:r>
              <a:rPr lang="en-US" dirty="0"/>
              <a:t>I</a:t>
            </a:r>
            <a:endParaRPr lang="en-IN" dirty="0"/>
          </a:p>
        </p:txBody>
      </p:sp>
      <p:sp>
        <p:nvSpPr>
          <p:cNvPr id="24" name="TextBox 23">
            <a:extLst>
              <a:ext uri="{FF2B5EF4-FFF2-40B4-BE49-F238E27FC236}">
                <a16:creationId xmlns:a16="http://schemas.microsoft.com/office/drawing/2014/main" xmlns="" id="{E042B9AA-FBBF-A096-D114-93CBE9B1428C}"/>
              </a:ext>
            </a:extLst>
          </p:cNvPr>
          <p:cNvSpPr txBox="1"/>
          <p:nvPr/>
        </p:nvSpPr>
        <p:spPr>
          <a:xfrm>
            <a:off x="6394548" y="2667790"/>
            <a:ext cx="350242" cy="369332"/>
          </a:xfrm>
          <a:prstGeom prst="rect">
            <a:avLst/>
          </a:prstGeom>
          <a:noFill/>
        </p:spPr>
        <p:txBody>
          <a:bodyPr wrap="square">
            <a:spAutoFit/>
          </a:bodyPr>
          <a:lstStyle/>
          <a:p>
            <a:pPr algn="ctr"/>
            <a:r>
              <a:rPr lang="en-US" dirty="0"/>
              <a:t>I</a:t>
            </a:r>
            <a:endParaRPr lang="en-IN" dirty="0"/>
          </a:p>
        </p:txBody>
      </p:sp>
      <p:sp>
        <p:nvSpPr>
          <p:cNvPr id="25" name="TextBox 24">
            <a:extLst>
              <a:ext uri="{FF2B5EF4-FFF2-40B4-BE49-F238E27FC236}">
                <a16:creationId xmlns:a16="http://schemas.microsoft.com/office/drawing/2014/main" xmlns="" id="{1377A17A-4843-7717-D800-B2252F6F308E}"/>
              </a:ext>
            </a:extLst>
          </p:cNvPr>
          <p:cNvSpPr txBox="1"/>
          <p:nvPr/>
        </p:nvSpPr>
        <p:spPr>
          <a:xfrm>
            <a:off x="5774410" y="2688411"/>
            <a:ext cx="350242" cy="369332"/>
          </a:xfrm>
          <a:prstGeom prst="rect">
            <a:avLst/>
          </a:prstGeom>
          <a:noFill/>
        </p:spPr>
        <p:txBody>
          <a:bodyPr wrap="square">
            <a:spAutoFit/>
          </a:bodyPr>
          <a:lstStyle/>
          <a:p>
            <a:pPr algn="ctr"/>
            <a:r>
              <a:rPr lang="en-US" dirty="0"/>
              <a:t>I</a:t>
            </a:r>
            <a:endParaRPr lang="en-IN" dirty="0"/>
          </a:p>
        </p:txBody>
      </p:sp>
      <p:sp>
        <p:nvSpPr>
          <p:cNvPr id="26" name="TextBox 25">
            <a:extLst>
              <a:ext uri="{FF2B5EF4-FFF2-40B4-BE49-F238E27FC236}">
                <a16:creationId xmlns:a16="http://schemas.microsoft.com/office/drawing/2014/main" xmlns="" id="{3F07BE65-F30A-568C-CA33-BDC31ED8349B}"/>
              </a:ext>
            </a:extLst>
          </p:cNvPr>
          <p:cNvSpPr txBox="1"/>
          <p:nvPr/>
        </p:nvSpPr>
        <p:spPr>
          <a:xfrm>
            <a:off x="5199750" y="2667790"/>
            <a:ext cx="350242" cy="369332"/>
          </a:xfrm>
          <a:prstGeom prst="rect">
            <a:avLst/>
          </a:prstGeom>
          <a:noFill/>
        </p:spPr>
        <p:txBody>
          <a:bodyPr wrap="square">
            <a:spAutoFit/>
          </a:bodyPr>
          <a:lstStyle/>
          <a:p>
            <a:pPr algn="ctr"/>
            <a:r>
              <a:rPr lang="en-US" dirty="0"/>
              <a:t>I</a:t>
            </a:r>
            <a:endParaRPr lang="en-IN" dirty="0"/>
          </a:p>
        </p:txBody>
      </p:sp>
      <p:sp>
        <p:nvSpPr>
          <p:cNvPr id="27" name="TextBox 26">
            <a:extLst>
              <a:ext uri="{FF2B5EF4-FFF2-40B4-BE49-F238E27FC236}">
                <a16:creationId xmlns:a16="http://schemas.microsoft.com/office/drawing/2014/main" xmlns="" id="{481A74E9-8BFD-C155-FB19-C245CB35F29E}"/>
              </a:ext>
            </a:extLst>
          </p:cNvPr>
          <p:cNvSpPr txBox="1"/>
          <p:nvPr/>
        </p:nvSpPr>
        <p:spPr>
          <a:xfrm>
            <a:off x="4584685" y="2627630"/>
            <a:ext cx="350242" cy="369332"/>
          </a:xfrm>
          <a:prstGeom prst="rect">
            <a:avLst/>
          </a:prstGeom>
          <a:noFill/>
        </p:spPr>
        <p:txBody>
          <a:bodyPr wrap="square">
            <a:spAutoFit/>
          </a:bodyPr>
          <a:lstStyle/>
          <a:p>
            <a:pPr algn="ctr"/>
            <a:r>
              <a:rPr lang="en-US" dirty="0"/>
              <a:t>I</a:t>
            </a:r>
            <a:endParaRPr lang="en-IN" dirty="0"/>
          </a:p>
        </p:txBody>
      </p:sp>
      <p:sp>
        <p:nvSpPr>
          <p:cNvPr id="28" name="TextBox 27">
            <a:extLst>
              <a:ext uri="{FF2B5EF4-FFF2-40B4-BE49-F238E27FC236}">
                <a16:creationId xmlns:a16="http://schemas.microsoft.com/office/drawing/2014/main" xmlns="" id="{0486F230-C9BD-F302-CF45-259B4C0EFB70}"/>
              </a:ext>
            </a:extLst>
          </p:cNvPr>
          <p:cNvSpPr txBox="1"/>
          <p:nvPr/>
        </p:nvSpPr>
        <p:spPr>
          <a:xfrm>
            <a:off x="3361875" y="3014033"/>
            <a:ext cx="350242" cy="369332"/>
          </a:xfrm>
          <a:prstGeom prst="rect">
            <a:avLst/>
          </a:prstGeom>
          <a:noFill/>
        </p:spPr>
        <p:txBody>
          <a:bodyPr wrap="square">
            <a:spAutoFit/>
          </a:bodyPr>
          <a:lstStyle/>
          <a:p>
            <a:pPr algn="ctr"/>
            <a:r>
              <a:rPr lang="en-US" dirty="0"/>
              <a:t>I</a:t>
            </a:r>
            <a:endParaRPr lang="en-IN" dirty="0"/>
          </a:p>
        </p:txBody>
      </p:sp>
      <p:sp>
        <p:nvSpPr>
          <p:cNvPr id="29" name="TextBox 28">
            <a:extLst>
              <a:ext uri="{FF2B5EF4-FFF2-40B4-BE49-F238E27FC236}">
                <a16:creationId xmlns:a16="http://schemas.microsoft.com/office/drawing/2014/main" xmlns="" id="{403F3B0D-CC2E-E9C8-71E3-4632483DA85B}"/>
              </a:ext>
            </a:extLst>
          </p:cNvPr>
          <p:cNvSpPr txBox="1"/>
          <p:nvPr/>
        </p:nvSpPr>
        <p:spPr>
          <a:xfrm>
            <a:off x="3949940" y="2275369"/>
            <a:ext cx="350242" cy="369332"/>
          </a:xfrm>
          <a:prstGeom prst="rect">
            <a:avLst/>
          </a:prstGeom>
          <a:noFill/>
        </p:spPr>
        <p:txBody>
          <a:bodyPr wrap="square">
            <a:spAutoFit/>
          </a:bodyPr>
          <a:lstStyle/>
          <a:p>
            <a:pPr algn="ctr"/>
            <a:r>
              <a:rPr lang="en-US" dirty="0"/>
              <a:t>I</a:t>
            </a:r>
            <a:endParaRPr lang="en-IN" dirty="0"/>
          </a:p>
        </p:txBody>
      </p:sp>
      <p:sp>
        <p:nvSpPr>
          <p:cNvPr id="30" name="TextBox 29">
            <a:extLst>
              <a:ext uri="{FF2B5EF4-FFF2-40B4-BE49-F238E27FC236}">
                <a16:creationId xmlns:a16="http://schemas.microsoft.com/office/drawing/2014/main" xmlns="" id="{127649A5-32A7-8CF7-A972-E8B04D10310D}"/>
              </a:ext>
            </a:extLst>
          </p:cNvPr>
          <p:cNvSpPr txBox="1"/>
          <p:nvPr/>
        </p:nvSpPr>
        <p:spPr>
          <a:xfrm>
            <a:off x="4578677" y="2310644"/>
            <a:ext cx="350242" cy="369332"/>
          </a:xfrm>
          <a:prstGeom prst="rect">
            <a:avLst/>
          </a:prstGeom>
          <a:noFill/>
        </p:spPr>
        <p:txBody>
          <a:bodyPr wrap="square">
            <a:spAutoFit/>
          </a:bodyPr>
          <a:lstStyle/>
          <a:p>
            <a:pPr algn="ctr"/>
            <a:r>
              <a:rPr lang="en-US" dirty="0"/>
              <a:t>I</a:t>
            </a:r>
            <a:endParaRPr lang="en-IN" dirty="0"/>
          </a:p>
        </p:txBody>
      </p:sp>
      <p:sp>
        <p:nvSpPr>
          <p:cNvPr id="31" name="TextBox 30">
            <a:extLst>
              <a:ext uri="{FF2B5EF4-FFF2-40B4-BE49-F238E27FC236}">
                <a16:creationId xmlns:a16="http://schemas.microsoft.com/office/drawing/2014/main" xmlns="" id="{56C80ECC-BAE4-9358-9E7E-680D32401F8E}"/>
              </a:ext>
            </a:extLst>
          </p:cNvPr>
          <p:cNvSpPr txBox="1"/>
          <p:nvPr/>
        </p:nvSpPr>
        <p:spPr>
          <a:xfrm>
            <a:off x="5198914" y="2292137"/>
            <a:ext cx="350242" cy="369332"/>
          </a:xfrm>
          <a:prstGeom prst="rect">
            <a:avLst/>
          </a:prstGeom>
          <a:noFill/>
        </p:spPr>
        <p:txBody>
          <a:bodyPr wrap="square">
            <a:spAutoFit/>
          </a:bodyPr>
          <a:lstStyle/>
          <a:p>
            <a:pPr algn="ctr"/>
            <a:r>
              <a:rPr lang="en-US" dirty="0"/>
              <a:t>I</a:t>
            </a:r>
            <a:endParaRPr lang="en-IN" dirty="0"/>
          </a:p>
        </p:txBody>
      </p:sp>
      <p:sp>
        <p:nvSpPr>
          <p:cNvPr id="32" name="TextBox 31">
            <a:extLst>
              <a:ext uri="{FF2B5EF4-FFF2-40B4-BE49-F238E27FC236}">
                <a16:creationId xmlns:a16="http://schemas.microsoft.com/office/drawing/2014/main" xmlns="" id="{3C9ECB27-9E5D-D864-8742-B0F785576473}"/>
              </a:ext>
            </a:extLst>
          </p:cNvPr>
          <p:cNvSpPr txBox="1"/>
          <p:nvPr/>
        </p:nvSpPr>
        <p:spPr>
          <a:xfrm>
            <a:off x="5781911" y="2304177"/>
            <a:ext cx="350242" cy="369332"/>
          </a:xfrm>
          <a:prstGeom prst="rect">
            <a:avLst/>
          </a:prstGeom>
          <a:noFill/>
        </p:spPr>
        <p:txBody>
          <a:bodyPr wrap="square">
            <a:spAutoFit/>
          </a:bodyPr>
          <a:lstStyle/>
          <a:p>
            <a:pPr algn="ctr"/>
            <a:r>
              <a:rPr lang="en-US" dirty="0"/>
              <a:t>I</a:t>
            </a:r>
            <a:endParaRPr lang="en-IN" dirty="0"/>
          </a:p>
        </p:txBody>
      </p:sp>
      <p:sp>
        <p:nvSpPr>
          <p:cNvPr id="33" name="TextBox 32">
            <a:extLst>
              <a:ext uri="{FF2B5EF4-FFF2-40B4-BE49-F238E27FC236}">
                <a16:creationId xmlns:a16="http://schemas.microsoft.com/office/drawing/2014/main" xmlns="" id="{3A20CCB8-08E8-F70F-BDBF-BECAADAE6D84}"/>
              </a:ext>
            </a:extLst>
          </p:cNvPr>
          <p:cNvSpPr txBox="1"/>
          <p:nvPr/>
        </p:nvSpPr>
        <p:spPr>
          <a:xfrm>
            <a:off x="6371562" y="2229785"/>
            <a:ext cx="350242" cy="369332"/>
          </a:xfrm>
          <a:prstGeom prst="rect">
            <a:avLst/>
          </a:prstGeom>
          <a:noFill/>
        </p:spPr>
        <p:txBody>
          <a:bodyPr wrap="square">
            <a:spAutoFit/>
          </a:bodyPr>
          <a:lstStyle/>
          <a:p>
            <a:pPr algn="ctr"/>
            <a:r>
              <a:rPr lang="en-US" dirty="0"/>
              <a:t>I</a:t>
            </a:r>
            <a:endParaRPr lang="en-IN" dirty="0"/>
          </a:p>
        </p:txBody>
      </p:sp>
      <p:sp>
        <p:nvSpPr>
          <p:cNvPr id="34" name="TextBox 33">
            <a:extLst>
              <a:ext uri="{FF2B5EF4-FFF2-40B4-BE49-F238E27FC236}">
                <a16:creationId xmlns:a16="http://schemas.microsoft.com/office/drawing/2014/main" xmlns="" id="{CD51CB42-0074-E38F-AD9C-76B9C1C63184}"/>
              </a:ext>
            </a:extLst>
          </p:cNvPr>
          <p:cNvSpPr txBox="1"/>
          <p:nvPr/>
        </p:nvSpPr>
        <p:spPr>
          <a:xfrm>
            <a:off x="6979137" y="2303727"/>
            <a:ext cx="350242" cy="369332"/>
          </a:xfrm>
          <a:prstGeom prst="rect">
            <a:avLst/>
          </a:prstGeom>
          <a:noFill/>
        </p:spPr>
        <p:txBody>
          <a:bodyPr wrap="square">
            <a:spAutoFit/>
          </a:bodyPr>
          <a:lstStyle/>
          <a:p>
            <a:pPr algn="ctr"/>
            <a:r>
              <a:rPr lang="en-US" dirty="0"/>
              <a:t>I</a:t>
            </a:r>
            <a:endParaRPr lang="en-IN" dirty="0"/>
          </a:p>
        </p:txBody>
      </p:sp>
      <p:sp>
        <p:nvSpPr>
          <p:cNvPr id="35" name="TextBox 34">
            <a:extLst>
              <a:ext uri="{FF2B5EF4-FFF2-40B4-BE49-F238E27FC236}">
                <a16:creationId xmlns:a16="http://schemas.microsoft.com/office/drawing/2014/main" xmlns="" id="{BF741400-71A4-EA5E-CFE4-9CA4EEE7C8BA}"/>
              </a:ext>
            </a:extLst>
          </p:cNvPr>
          <p:cNvSpPr txBox="1"/>
          <p:nvPr/>
        </p:nvSpPr>
        <p:spPr>
          <a:xfrm>
            <a:off x="7569126" y="2275369"/>
            <a:ext cx="350242" cy="369332"/>
          </a:xfrm>
          <a:prstGeom prst="rect">
            <a:avLst/>
          </a:prstGeom>
          <a:noFill/>
        </p:spPr>
        <p:txBody>
          <a:bodyPr wrap="square">
            <a:spAutoFit/>
          </a:bodyPr>
          <a:lstStyle/>
          <a:p>
            <a:pPr algn="ctr"/>
            <a:r>
              <a:rPr lang="en-US" dirty="0"/>
              <a:t>I</a:t>
            </a:r>
            <a:endParaRPr lang="en-IN" dirty="0"/>
          </a:p>
        </p:txBody>
      </p:sp>
      <p:sp>
        <p:nvSpPr>
          <p:cNvPr id="36" name="TextBox 35">
            <a:extLst>
              <a:ext uri="{FF2B5EF4-FFF2-40B4-BE49-F238E27FC236}">
                <a16:creationId xmlns:a16="http://schemas.microsoft.com/office/drawing/2014/main" xmlns="" id="{D949EB57-1E8A-6C99-A96E-21345103CF8B}"/>
              </a:ext>
            </a:extLst>
          </p:cNvPr>
          <p:cNvSpPr txBox="1"/>
          <p:nvPr/>
        </p:nvSpPr>
        <p:spPr>
          <a:xfrm>
            <a:off x="7569399" y="3991800"/>
            <a:ext cx="350242" cy="369332"/>
          </a:xfrm>
          <a:prstGeom prst="rect">
            <a:avLst/>
          </a:prstGeom>
          <a:noFill/>
        </p:spPr>
        <p:txBody>
          <a:bodyPr wrap="square">
            <a:spAutoFit/>
          </a:bodyPr>
          <a:lstStyle/>
          <a:p>
            <a:pPr algn="ctr"/>
            <a:r>
              <a:rPr lang="en-US" dirty="0"/>
              <a:t>I</a:t>
            </a:r>
            <a:endParaRPr lang="en-IN" dirty="0"/>
          </a:p>
        </p:txBody>
      </p:sp>
      <p:sp>
        <p:nvSpPr>
          <p:cNvPr id="37" name="TextBox 36">
            <a:extLst>
              <a:ext uri="{FF2B5EF4-FFF2-40B4-BE49-F238E27FC236}">
                <a16:creationId xmlns:a16="http://schemas.microsoft.com/office/drawing/2014/main" xmlns="" id="{A73F4D16-C1E6-F1A6-928A-D1CA0E22C143}"/>
              </a:ext>
            </a:extLst>
          </p:cNvPr>
          <p:cNvSpPr txBox="1"/>
          <p:nvPr/>
        </p:nvSpPr>
        <p:spPr>
          <a:xfrm>
            <a:off x="7571626" y="3671594"/>
            <a:ext cx="350242" cy="369332"/>
          </a:xfrm>
          <a:prstGeom prst="rect">
            <a:avLst/>
          </a:prstGeom>
          <a:noFill/>
        </p:spPr>
        <p:txBody>
          <a:bodyPr wrap="square">
            <a:spAutoFit/>
          </a:bodyPr>
          <a:lstStyle/>
          <a:p>
            <a:pPr algn="ctr"/>
            <a:r>
              <a:rPr lang="en-US" dirty="0"/>
              <a:t>I</a:t>
            </a:r>
            <a:endParaRPr lang="en-IN" dirty="0"/>
          </a:p>
        </p:txBody>
      </p:sp>
      <p:sp>
        <p:nvSpPr>
          <p:cNvPr id="38" name="TextBox 37">
            <a:extLst>
              <a:ext uri="{FF2B5EF4-FFF2-40B4-BE49-F238E27FC236}">
                <a16:creationId xmlns:a16="http://schemas.microsoft.com/office/drawing/2014/main" xmlns="" id="{0AC9EB57-E5AE-2079-B8D7-7351894EDD33}"/>
              </a:ext>
            </a:extLst>
          </p:cNvPr>
          <p:cNvSpPr txBox="1"/>
          <p:nvPr/>
        </p:nvSpPr>
        <p:spPr>
          <a:xfrm>
            <a:off x="7590661" y="4717591"/>
            <a:ext cx="350242" cy="369332"/>
          </a:xfrm>
          <a:prstGeom prst="rect">
            <a:avLst/>
          </a:prstGeom>
          <a:noFill/>
        </p:spPr>
        <p:txBody>
          <a:bodyPr wrap="square">
            <a:spAutoFit/>
          </a:bodyPr>
          <a:lstStyle/>
          <a:p>
            <a:pPr algn="ctr"/>
            <a:r>
              <a:rPr lang="en-US" dirty="0"/>
              <a:t>I</a:t>
            </a:r>
            <a:endParaRPr lang="en-IN" dirty="0"/>
          </a:p>
        </p:txBody>
      </p:sp>
      <p:sp>
        <p:nvSpPr>
          <p:cNvPr id="39" name="TextBox 38">
            <a:extLst>
              <a:ext uri="{FF2B5EF4-FFF2-40B4-BE49-F238E27FC236}">
                <a16:creationId xmlns:a16="http://schemas.microsoft.com/office/drawing/2014/main" xmlns="" id="{29874E2D-1D3A-9C7A-E542-304AC6B62CC7}"/>
              </a:ext>
            </a:extLst>
          </p:cNvPr>
          <p:cNvSpPr txBox="1"/>
          <p:nvPr/>
        </p:nvSpPr>
        <p:spPr>
          <a:xfrm>
            <a:off x="7563142" y="4358548"/>
            <a:ext cx="350242" cy="369332"/>
          </a:xfrm>
          <a:prstGeom prst="rect">
            <a:avLst/>
          </a:prstGeom>
          <a:noFill/>
        </p:spPr>
        <p:txBody>
          <a:bodyPr wrap="square">
            <a:spAutoFit/>
          </a:bodyPr>
          <a:lstStyle/>
          <a:p>
            <a:pPr algn="ctr"/>
            <a:r>
              <a:rPr lang="en-US" dirty="0"/>
              <a:t>I</a:t>
            </a:r>
            <a:endParaRPr lang="en-IN" dirty="0"/>
          </a:p>
        </p:txBody>
      </p:sp>
      <p:sp>
        <p:nvSpPr>
          <p:cNvPr id="40" name="TextBox 39">
            <a:extLst>
              <a:ext uri="{FF2B5EF4-FFF2-40B4-BE49-F238E27FC236}">
                <a16:creationId xmlns:a16="http://schemas.microsoft.com/office/drawing/2014/main" xmlns="" id="{9600C46B-82A8-0B57-464B-EE1A60013218}"/>
              </a:ext>
            </a:extLst>
          </p:cNvPr>
          <p:cNvSpPr txBox="1"/>
          <p:nvPr/>
        </p:nvSpPr>
        <p:spPr>
          <a:xfrm>
            <a:off x="7575731" y="3343373"/>
            <a:ext cx="350242" cy="369332"/>
          </a:xfrm>
          <a:prstGeom prst="rect">
            <a:avLst/>
          </a:prstGeom>
          <a:noFill/>
        </p:spPr>
        <p:txBody>
          <a:bodyPr wrap="square">
            <a:spAutoFit/>
          </a:bodyPr>
          <a:lstStyle/>
          <a:p>
            <a:pPr algn="ctr"/>
            <a:r>
              <a:rPr lang="en-US" dirty="0"/>
              <a:t>I</a:t>
            </a:r>
            <a:endParaRPr lang="en-IN" dirty="0"/>
          </a:p>
        </p:txBody>
      </p:sp>
      <p:sp>
        <p:nvSpPr>
          <p:cNvPr id="41" name="TextBox 40">
            <a:extLst>
              <a:ext uri="{FF2B5EF4-FFF2-40B4-BE49-F238E27FC236}">
                <a16:creationId xmlns:a16="http://schemas.microsoft.com/office/drawing/2014/main" xmlns="" id="{652BE956-E8A5-C705-9A49-CB36C0BB7103}"/>
              </a:ext>
            </a:extLst>
          </p:cNvPr>
          <p:cNvSpPr txBox="1"/>
          <p:nvPr/>
        </p:nvSpPr>
        <p:spPr>
          <a:xfrm>
            <a:off x="7549418" y="2971139"/>
            <a:ext cx="350242" cy="369332"/>
          </a:xfrm>
          <a:prstGeom prst="rect">
            <a:avLst/>
          </a:prstGeom>
          <a:noFill/>
        </p:spPr>
        <p:txBody>
          <a:bodyPr wrap="square">
            <a:spAutoFit/>
          </a:bodyPr>
          <a:lstStyle/>
          <a:p>
            <a:pPr algn="ctr"/>
            <a:r>
              <a:rPr lang="en-US" dirty="0"/>
              <a:t>I</a:t>
            </a:r>
            <a:endParaRPr lang="en-IN" dirty="0"/>
          </a:p>
        </p:txBody>
      </p:sp>
      <p:sp>
        <p:nvSpPr>
          <p:cNvPr id="42" name="TextBox 41">
            <a:extLst>
              <a:ext uri="{FF2B5EF4-FFF2-40B4-BE49-F238E27FC236}">
                <a16:creationId xmlns:a16="http://schemas.microsoft.com/office/drawing/2014/main" xmlns="" id="{FD78F116-6ADE-2124-8427-CE056EE32E8A}"/>
              </a:ext>
            </a:extLst>
          </p:cNvPr>
          <p:cNvSpPr txBox="1"/>
          <p:nvPr/>
        </p:nvSpPr>
        <p:spPr>
          <a:xfrm>
            <a:off x="7050391" y="3316454"/>
            <a:ext cx="350242" cy="369332"/>
          </a:xfrm>
          <a:prstGeom prst="rect">
            <a:avLst/>
          </a:prstGeom>
          <a:noFill/>
        </p:spPr>
        <p:txBody>
          <a:bodyPr wrap="square">
            <a:spAutoFit/>
          </a:bodyPr>
          <a:lstStyle/>
          <a:p>
            <a:pPr algn="ctr"/>
            <a:r>
              <a:rPr lang="en-US" dirty="0"/>
              <a:t>I</a:t>
            </a:r>
            <a:endParaRPr lang="en-IN" dirty="0"/>
          </a:p>
        </p:txBody>
      </p:sp>
      <p:sp>
        <p:nvSpPr>
          <p:cNvPr id="43" name="TextBox 42">
            <a:extLst>
              <a:ext uri="{FF2B5EF4-FFF2-40B4-BE49-F238E27FC236}">
                <a16:creationId xmlns:a16="http://schemas.microsoft.com/office/drawing/2014/main" xmlns="" id="{0873220E-93E1-CC4E-7121-0F8C613B68DC}"/>
              </a:ext>
            </a:extLst>
          </p:cNvPr>
          <p:cNvSpPr txBox="1"/>
          <p:nvPr/>
        </p:nvSpPr>
        <p:spPr>
          <a:xfrm>
            <a:off x="6935981" y="2958720"/>
            <a:ext cx="350242" cy="369332"/>
          </a:xfrm>
          <a:prstGeom prst="rect">
            <a:avLst/>
          </a:prstGeom>
          <a:noFill/>
        </p:spPr>
        <p:txBody>
          <a:bodyPr wrap="square">
            <a:spAutoFit/>
          </a:bodyPr>
          <a:lstStyle/>
          <a:p>
            <a:pPr algn="ctr"/>
            <a:r>
              <a:rPr lang="en-US" dirty="0"/>
              <a:t>I</a:t>
            </a:r>
            <a:endParaRPr lang="en-IN" dirty="0"/>
          </a:p>
        </p:txBody>
      </p:sp>
      <p:sp>
        <p:nvSpPr>
          <p:cNvPr id="44" name="TextBox 43">
            <a:extLst>
              <a:ext uri="{FF2B5EF4-FFF2-40B4-BE49-F238E27FC236}">
                <a16:creationId xmlns:a16="http://schemas.microsoft.com/office/drawing/2014/main" xmlns="" id="{3433159A-5DEE-842F-4270-BB8AEB8E5870}"/>
              </a:ext>
            </a:extLst>
          </p:cNvPr>
          <p:cNvSpPr txBox="1"/>
          <p:nvPr/>
        </p:nvSpPr>
        <p:spPr>
          <a:xfrm>
            <a:off x="7016100" y="4064192"/>
            <a:ext cx="350242" cy="369332"/>
          </a:xfrm>
          <a:prstGeom prst="rect">
            <a:avLst/>
          </a:prstGeom>
          <a:noFill/>
        </p:spPr>
        <p:txBody>
          <a:bodyPr wrap="square">
            <a:spAutoFit/>
          </a:bodyPr>
          <a:lstStyle/>
          <a:p>
            <a:pPr algn="ctr"/>
            <a:r>
              <a:rPr lang="en-US" dirty="0"/>
              <a:t>I</a:t>
            </a:r>
            <a:endParaRPr lang="en-IN" dirty="0"/>
          </a:p>
        </p:txBody>
      </p:sp>
      <p:sp>
        <p:nvSpPr>
          <p:cNvPr id="45" name="TextBox 44">
            <a:extLst>
              <a:ext uri="{FF2B5EF4-FFF2-40B4-BE49-F238E27FC236}">
                <a16:creationId xmlns:a16="http://schemas.microsoft.com/office/drawing/2014/main" xmlns="" id="{23B08C36-4446-A234-16BC-8F23127CF8FD}"/>
              </a:ext>
            </a:extLst>
          </p:cNvPr>
          <p:cNvSpPr txBox="1"/>
          <p:nvPr/>
        </p:nvSpPr>
        <p:spPr>
          <a:xfrm>
            <a:off x="7032863" y="3667608"/>
            <a:ext cx="350242" cy="369332"/>
          </a:xfrm>
          <a:prstGeom prst="rect">
            <a:avLst/>
          </a:prstGeom>
          <a:noFill/>
        </p:spPr>
        <p:txBody>
          <a:bodyPr wrap="square">
            <a:spAutoFit/>
          </a:bodyPr>
          <a:lstStyle/>
          <a:p>
            <a:pPr algn="ctr"/>
            <a:r>
              <a:rPr lang="en-US" dirty="0"/>
              <a:t>I</a:t>
            </a:r>
            <a:endParaRPr lang="en-IN" dirty="0"/>
          </a:p>
        </p:txBody>
      </p:sp>
      <p:sp>
        <p:nvSpPr>
          <p:cNvPr id="46" name="TextBox 45">
            <a:extLst>
              <a:ext uri="{FF2B5EF4-FFF2-40B4-BE49-F238E27FC236}">
                <a16:creationId xmlns:a16="http://schemas.microsoft.com/office/drawing/2014/main" xmlns="" id="{3E9B6133-6617-BDA5-0A9B-D6EACE4170ED}"/>
              </a:ext>
            </a:extLst>
          </p:cNvPr>
          <p:cNvSpPr txBox="1"/>
          <p:nvPr/>
        </p:nvSpPr>
        <p:spPr>
          <a:xfrm>
            <a:off x="6404799" y="3356825"/>
            <a:ext cx="350242" cy="369332"/>
          </a:xfrm>
          <a:prstGeom prst="rect">
            <a:avLst/>
          </a:prstGeom>
          <a:noFill/>
        </p:spPr>
        <p:txBody>
          <a:bodyPr wrap="square">
            <a:spAutoFit/>
          </a:bodyPr>
          <a:lstStyle/>
          <a:p>
            <a:pPr algn="ctr"/>
            <a:r>
              <a:rPr lang="en-US" dirty="0"/>
              <a:t>I</a:t>
            </a:r>
            <a:endParaRPr lang="en-IN" dirty="0"/>
          </a:p>
        </p:txBody>
      </p:sp>
      <p:sp>
        <p:nvSpPr>
          <p:cNvPr id="47" name="TextBox 46">
            <a:extLst>
              <a:ext uri="{FF2B5EF4-FFF2-40B4-BE49-F238E27FC236}">
                <a16:creationId xmlns:a16="http://schemas.microsoft.com/office/drawing/2014/main" xmlns="" id="{E3AC1003-5C19-9616-B79E-42745FB407E5}"/>
              </a:ext>
            </a:extLst>
          </p:cNvPr>
          <p:cNvSpPr txBox="1"/>
          <p:nvPr/>
        </p:nvSpPr>
        <p:spPr>
          <a:xfrm>
            <a:off x="6422548" y="2984899"/>
            <a:ext cx="350242" cy="369332"/>
          </a:xfrm>
          <a:prstGeom prst="rect">
            <a:avLst/>
          </a:prstGeom>
          <a:noFill/>
        </p:spPr>
        <p:txBody>
          <a:bodyPr wrap="square">
            <a:spAutoFit/>
          </a:bodyPr>
          <a:lstStyle/>
          <a:p>
            <a:pPr algn="ctr"/>
            <a:r>
              <a:rPr lang="en-US" dirty="0"/>
              <a:t>I</a:t>
            </a:r>
            <a:endParaRPr lang="en-IN" dirty="0"/>
          </a:p>
        </p:txBody>
      </p:sp>
      <p:sp>
        <p:nvSpPr>
          <p:cNvPr id="48" name="TextBox 47">
            <a:extLst>
              <a:ext uri="{FF2B5EF4-FFF2-40B4-BE49-F238E27FC236}">
                <a16:creationId xmlns:a16="http://schemas.microsoft.com/office/drawing/2014/main" xmlns="" id="{55A277B3-CEBD-47F7-F010-136DB9175A59}"/>
              </a:ext>
            </a:extLst>
          </p:cNvPr>
          <p:cNvSpPr txBox="1"/>
          <p:nvPr/>
        </p:nvSpPr>
        <p:spPr>
          <a:xfrm>
            <a:off x="5811960" y="3274992"/>
            <a:ext cx="350242" cy="369332"/>
          </a:xfrm>
          <a:prstGeom prst="rect">
            <a:avLst/>
          </a:prstGeom>
          <a:noFill/>
        </p:spPr>
        <p:txBody>
          <a:bodyPr wrap="square">
            <a:spAutoFit/>
          </a:bodyPr>
          <a:lstStyle/>
          <a:p>
            <a:pPr algn="ctr"/>
            <a:r>
              <a:rPr lang="en-US" dirty="0"/>
              <a:t>I</a:t>
            </a:r>
            <a:endParaRPr lang="en-IN" dirty="0"/>
          </a:p>
        </p:txBody>
      </p:sp>
      <p:sp>
        <p:nvSpPr>
          <p:cNvPr id="49" name="TextBox 48">
            <a:extLst>
              <a:ext uri="{FF2B5EF4-FFF2-40B4-BE49-F238E27FC236}">
                <a16:creationId xmlns:a16="http://schemas.microsoft.com/office/drawing/2014/main" xmlns="" id="{00E848DF-6B6E-7764-9750-D187349B90E6}"/>
              </a:ext>
            </a:extLst>
          </p:cNvPr>
          <p:cNvSpPr txBox="1"/>
          <p:nvPr/>
        </p:nvSpPr>
        <p:spPr>
          <a:xfrm>
            <a:off x="5786522" y="2978059"/>
            <a:ext cx="350242" cy="369332"/>
          </a:xfrm>
          <a:prstGeom prst="rect">
            <a:avLst/>
          </a:prstGeom>
          <a:noFill/>
        </p:spPr>
        <p:txBody>
          <a:bodyPr wrap="square">
            <a:spAutoFit/>
          </a:bodyPr>
          <a:lstStyle/>
          <a:p>
            <a:pPr algn="ctr"/>
            <a:r>
              <a:rPr lang="en-US" dirty="0"/>
              <a:t>I</a:t>
            </a:r>
            <a:endParaRPr lang="en-IN" dirty="0"/>
          </a:p>
        </p:txBody>
      </p:sp>
      <p:sp>
        <p:nvSpPr>
          <p:cNvPr id="50" name="TextBox 49">
            <a:extLst>
              <a:ext uri="{FF2B5EF4-FFF2-40B4-BE49-F238E27FC236}">
                <a16:creationId xmlns:a16="http://schemas.microsoft.com/office/drawing/2014/main" xmlns="" id="{16C0A375-A013-17A8-43A0-69129D1E9A34}"/>
              </a:ext>
            </a:extLst>
          </p:cNvPr>
          <p:cNvSpPr txBox="1"/>
          <p:nvPr/>
        </p:nvSpPr>
        <p:spPr>
          <a:xfrm>
            <a:off x="5194219" y="3390230"/>
            <a:ext cx="350242" cy="369332"/>
          </a:xfrm>
          <a:prstGeom prst="rect">
            <a:avLst/>
          </a:prstGeom>
          <a:noFill/>
        </p:spPr>
        <p:txBody>
          <a:bodyPr wrap="square">
            <a:spAutoFit/>
          </a:bodyPr>
          <a:lstStyle/>
          <a:p>
            <a:pPr algn="ctr"/>
            <a:r>
              <a:rPr lang="en-US" dirty="0"/>
              <a:t>I</a:t>
            </a:r>
            <a:endParaRPr lang="en-IN" dirty="0"/>
          </a:p>
        </p:txBody>
      </p:sp>
      <p:sp>
        <p:nvSpPr>
          <p:cNvPr id="51" name="TextBox 50">
            <a:extLst>
              <a:ext uri="{FF2B5EF4-FFF2-40B4-BE49-F238E27FC236}">
                <a16:creationId xmlns:a16="http://schemas.microsoft.com/office/drawing/2014/main" xmlns="" id="{8A09ED64-E64F-DBDF-568A-7A44B9A37508}"/>
              </a:ext>
            </a:extLst>
          </p:cNvPr>
          <p:cNvSpPr txBox="1"/>
          <p:nvPr/>
        </p:nvSpPr>
        <p:spPr>
          <a:xfrm>
            <a:off x="5183824" y="3044335"/>
            <a:ext cx="350242" cy="369332"/>
          </a:xfrm>
          <a:prstGeom prst="rect">
            <a:avLst/>
          </a:prstGeom>
          <a:noFill/>
        </p:spPr>
        <p:txBody>
          <a:bodyPr wrap="square">
            <a:spAutoFit/>
          </a:bodyPr>
          <a:lstStyle/>
          <a:p>
            <a:pPr algn="ctr"/>
            <a:r>
              <a:rPr lang="en-US" dirty="0"/>
              <a:t>I</a:t>
            </a:r>
            <a:endParaRPr lang="en-IN" dirty="0"/>
          </a:p>
        </p:txBody>
      </p:sp>
      <p:sp>
        <p:nvSpPr>
          <p:cNvPr id="52" name="TextBox 51">
            <a:extLst>
              <a:ext uri="{FF2B5EF4-FFF2-40B4-BE49-F238E27FC236}">
                <a16:creationId xmlns:a16="http://schemas.microsoft.com/office/drawing/2014/main" xmlns="" id="{69DBD3A4-A76F-8334-8999-AADC5C501864}"/>
              </a:ext>
            </a:extLst>
          </p:cNvPr>
          <p:cNvSpPr txBox="1"/>
          <p:nvPr/>
        </p:nvSpPr>
        <p:spPr>
          <a:xfrm>
            <a:off x="6404799" y="4049836"/>
            <a:ext cx="350242" cy="369332"/>
          </a:xfrm>
          <a:prstGeom prst="rect">
            <a:avLst/>
          </a:prstGeom>
          <a:noFill/>
        </p:spPr>
        <p:txBody>
          <a:bodyPr wrap="square">
            <a:spAutoFit/>
          </a:bodyPr>
          <a:lstStyle/>
          <a:p>
            <a:pPr algn="ctr"/>
            <a:r>
              <a:rPr lang="en-US" dirty="0"/>
              <a:t>I</a:t>
            </a:r>
            <a:endParaRPr lang="en-IN" dirty="0"/>
          </a:p>
        </p:txBody>
      </p:sp>
      <p:sp>
        <p:nvSpPr>
          <p:cNvPr id="53" name="TextBox 52">
            <a:extLst>
              <a:ext uri="{FF2B5EF4-FFF2-40B4-BE49-F238E27FC236}">
                <a16:creationId xmlns:a16="http://schemas.microsoft.com/office/drawing/2014/main" xmlns="" id="{E4AF95AC-91BD-9EC7-E220-90E93A833E04}"/>
              </a:ext>
            </a:extLst>
          </p:cNvPr>
          <p:cNvSpPr txBox="1"/>
          <p:nvPr/>
        </p:nvSpPr>
        <p:spPr>
          <a:xfrm>
            <a:off x="6410907" y="3676040"/>
            <a:ext cx="350242" cy="369332"/>
          </a:xfrm>
          <a:prstGeom prst="rect">
            <a:avLst/>
          </a:prstGeom>
          <a:noFill/>
        </p:spPr>
        <p:txBody>
          <a:bodyPr wrap="square">
            <a:spAutoFit/>
          </a:bodyPr>
          <a:lstStyle/>
          <a:p>
            <a:pPr algn="ctr"/>
            <a:r>
              <a:rPr lang="en-US" dirty="0"/>
              <a:t>I</a:t>
            </a:r>
            <a:endParaRPr lang="en-IN" dirty="0"/>
          </a:p>
        </p:txBody>
      </p:sp>
      <p:sp>
        <p:nvSpPr>
          <p:cNvPr id="54" name="TextBox 53">
            <a:extLst>
              <a:ext uri="{FF2B5EF4-FFF2-40B4-BE49-F238E27FC236}">
                <a16:creationId xmlns:a16="http://schemas.microsoft.com/office/drawing/2014/main" xmlns="" id="{16A15F48-04DF-3200-6D2F-D3E66E60CB82}"/>
              </a:ext>
            </a:extLst>
          </p:cNvPr>
          <p:cNvSpPr txBox="1"/>
          <p:nvPr/>
        </p:nvSpPr>
        <p:spPr>
          <a:xfrm>
            <a:off x="7007864" y="4357527"/>
            <a:ext cx="350242" cy="369332"/>
          </a:xfrm>
          <a:prstGeom prst="rect">
            <a:avLst/>
          </a:prstGeom>
          <a:noFill/>
        </p:spPr>
        <p:txBody>
          <a:bodyPr wrap="square">
            <a:spAutoFit/>
          </a:bodyPr>
          <a:lstStyle/>
          <a:p>
            <a:pPr algn="ctr"/>
            <a:r>
              <a:rPr lang="en-US" dirty="0"/>
              <a:t>I</a:t>
            </a:r>
            <a:endParaRPr lang="en-IN" dirty="0"/>
          </a:p>
        </p:txBody>
      </p:sp>
      <p:sp>
        <p:nvSpPr>
          <p:cNvPr id="55" name="TextBox 54">
            <a:extLst>
              <a:ext uri="{FF2B5EF4-FFF2-40B4-BE49-F238E27FC236}">
                <a16:creationId xmlns:a16="http://schemas.microsoft.com/office/drawing/2014/main" xmlns="" id="{7AB9BAF7-DF9B-164A-A143-CA3ED3E23835}"/>
              </a:ext>
            </a:extLst>
          </p:cNvPr>
          <p:cNvSpPr txBox="1"/>
          <p:nvPr/>
        </p:nvSpPr>
        <p:spPr>
          <a:xfrm>
            <a:off x="5823213" y="3646428"/>
            <a:ext cx="350242" cy="369332"/>
          </a:xfrm>
          <a:prstGeom prst="rect">
            <a:avLst/>
          </a:prstGeom>
          <a:noFill/>
        </p:spPr>
        <p:txBody>
          <a:bodyPr wrap="square">
            <a:spAutoFit/>
          </a:bodyPr>
          <a:lstStyle/>
          <a:p>
            <a:pPr algn="ctr"/>
            <a:r>
              <a:rPr lang="en-US" dirty="0"/>
              <a:t>I</a:t>
            </a:r>
            <a:endParaRPr lang="en-IN" dirty="0"/>
          </a:p>
        </p:txBody>
      </p:sp>
      <p:sp>
        <p:nvSpPr>
          <p:cNvPr id="56" name="TextBox 55">
            <a:extLst>
              <a:ext uri="{FF2B5EF4-FFF2-40B4-BE49-F238E27FC236}">
                <a16:creationId xmlns:a16="http://schemas.microsoft.com/office/drawing/2014/main" xmlns="" id="{E9717804-1DE4-5B47-1D10-D9A289E0C979}"/>
              </a:ext>
            </a:extLst>
          </p:cNvPr>
          <p:cNvSpPr txBox="1"/>
          <p:nvPr/>
        </p:nvSpPr>
        <p:spPr>
          <a:xfrm>
            <a:off x="2702098" y="2660798"/>
            <a:ext cx="425429" cy="369332"/>
          </a:xfrm>
          <a:prstGeom prst="rect">
            <a:avLst/>
          </a:prstGeom>
          <a:noFill/>
        </p:spPr>
        <p:txBody>
          <a:bodyPr wrap="square">
            <a:spAutoFit/>
          </a:bodyPr>
          <a:lstStyle/>
          <a:p>
            <a:pPr algn="ctr"/>
            <a:r>
              <a:rPr lang="en-US" dirty="0"/>
              <a:t>O</a:t>
            </a:r>
            <a:endParaRPr lang="en-IN" dirty="0"/>
          </a:p>
        </p:txBody>
      </p:sp>
      <p:sp>
        <p:nvSpPr>
          <p:cNvPr id="57" name="TextBox 56">
            <a:extLst>
              <a:ext uri="{FF2B5EF4-FFF2-40B4-BE49-F238E27FC236}">
                <a16:creationId xmlns:a16="http://schemas.microsoft.com/office/drawing/2014/main" xmlns="" id="{B8B64595-4DEC-77E2-74C8-658E8AC2230E}"/>
              </a:ext>
            </a:extLst>
          </p:cNvPr>
          <p:cNvSpPr txBox="1"/>
          <p:nvPr/>
        </p:nvSpPr>
        <p:spPr>
          <a:xfrm>
            <a:off x="3353717" y="3710003"/>
            <a:ext cx="425429" cy="369332"/>
          </a:xfrm>
          <a:prstGeom prst="rect">
            <a:avLst/>
          </a:prstGeom>
          <a:noFill/>
        </p:spPr>
        <p:txBody>
          <a:bodyPr wrap="square">
            <a:spAutoFit/>
          </a:bodyPr>
          <a:lstStyle/>
          <a:p>
            <a:pPr algn="ctr"/>
            <a:r>
              <a:rPr lang="en-US" dirty="0"/>
              <a:t>O</a:t>
            </a:r>
            <a:endParaRPr lang="en-IN" dirty="0"/>
          </a:p>
        </p:txBody>
      </p:sp>
      <p:sp>
        <p:nvSpPr>
          <p:cNvPr id="58" name="TextBox 57">
            <a:extLst>
              <a:ext uri="{FF2B5EF4-FFF2-40B4-BE49-F238E27FC236}">
                <a16:creationId xmlns:a16="http://schemas.microsoft.com/office/drawing/2014/main" xmlns="" id="{743E6D04-58B7-88E6-B6C5-48C041ABE0C3}"/>
              </a:ext>
            </a:extLst>
          </p:cNvPr>
          <p:cNvSpPr txBox="1"/>
          <p:nvPr/>
        </p:nvSpPr>
        <p:spPr>
          <a:xfrm>
            <a:off x="3340372" y="3994084"/>
            <a:ext cx="425429" cy="369332"/>
          </a:xfrm>
          <a:prstGeom prst="rect">
            <a:avLst/>
          </a:prstGeom>
          <a:noFill/>
        </p:spPr>
        <p:txBody>
          <a:bodyPr wrap="square">
            <a:spAutoFit/>
          </a:bodyPr>
          <a:lstStyle/>
          <a:p>
            <a:pPr algn="ctr"/>
            <a:r>
              <a:rPr lang="en-US" dirty="0"/>
              <a:t>O</a:t>
            </a:r>
            <a:endParaRPr lang="en-IN" dirty="0"/>
          </a:p>
        </p:txBody>
      </p:sp>
      <p:sp>
        <p:nvSpPr>
          <p:cNvPr id="59" name="TextBox 58">
            <a:extLst>
              <a:ext uri="{FF2B5EF4-FFF2-40B4-BE49-F238E27FC236}">
                <a16:creationId xmlns:a16="http://schemas.microsoft.com/office/drawing/2014/main" xmlns="" id="{8EA95DB0-2446-3DC9-B646-90AED39E906D}"/>
              </a:ext>
            </a:extLst>
          </p:cNvPr>
          <p:cNvSpPr txBox="1"/>
          <p:nvPr/>
        </p:nvSpPr>
        <p:spPr>
          <a:xfrm>
            <a:off x="2689778" y="3019591"/>
            <a:ext cx="425429" cy="369332"/>
          </a:xfrm>
          <a:prstGeom prst="rect">
            <a:avLst/>
          </a:prstGeom>
          <a:noFill/>
        </p:spPr>
        <p:txBody>
          <a:bodyPr wrap="square">
            <a:spAutoFit/>
          </a:bodyPr>
          <a:lstStyle/>
          <a:p>
            <a:pPr algn="ctr"/>
            <a:r>
              <a:rPr lang="en-US" dirty="0"/>
              <a:t>O</a:t>
            </a:r>
            <a:endParaRPr lang="en-IN" dirty="0"/>
          </a:p>
        </p:txBody>
      </p:sp>
      <p:sp>
        <p:nvSpPr>
          <p:cNvPr id="60" name="TextBox 59">
            <a:extLst>
              <a:ext uri="{FF2B5EF4-FFF2-40B4-BE49-F238E27FC236}">
                <a16:creationId xmlns:a16="http://schemas.microsoft.com/office/drawing/2014/main" xmlns="" id="{A25E7690-8853-F5B1-AEE7-F979A673AA0B}"/>
              </a:ext>
            </a:extLst>
          </p:cNvPr>
          <p:cNvSpPr txBox="1"/>
          <p:nvPr/>
        </p:nvSpPr>
        <p:spPr>
          <a:xfrm>
            <a:off x="3904266" y="3651115"/>
            <a:ext cx="425429" cy="369332"/>
          </a:xfrm>
          <a:prstGeom prst="rect">
            <a:avLst/>
          </a:prstGeom>
          <a:noFill/>
        </p:spPr>
        <p:txBody>
          <a:bodyPr wrap="square">
            <a:spAutoFit/>
          </a:bodyPr>
          <a:lstStyle/>
          <a:p>
            <a:pPr algn="ctr"/>
            <a:r>
              <a:rPr lang="en-US" dirty="0"/>
              <a:t>O</a:t>
            </a:r>
            <a:endParaRPr lang="en-IN" dirty="0"/>
          </a:p>
        </p:txBody>
      </p:sp>
      <p:sp>
        <p:nvSpPr>
          <p:cNvPr id="61" name="TextBox 60">
            <a:extLst>
              <a:ext uri="{FF2B5EF4-FFF2-40B4-BE49-F238E27FC236}">
                <a16:creationId xmlns:a16="http://schemas.microsoft.com/office/drawing/2014/main" xmlns="" id="{35BE1843-5871-6CC3-0208-CBC89FB0D8EA}"/>
              </a:ext>
            </a:extLst>
          </p:cNvPr>
          <p:cNvSpPr txBox="1"/>
          <p:nvPr/>
        </p:nvSpPr>
        <p:spPr>
          <a:xfrm>
            <a:off x="2661540" y="3353935"/>
            <a:ext cx="425429" cy="369332"/>
          </a:xfrm>
          <a:prstGeom prst="rect">
            <a:avLst/>
          </a:prstGeom>
          <a:noFill/>
        </p:spPr>
        <p:txBody>
          <a:bodyPr wrap="square">
            <a:spAutoFit/>
          </a:bodyPr>
          <a:lstStyle/>
          <a:p>
            <a:pPr algn="ctr"/>
            <a:r>
              <a:rPr lang="en-US" dirty="0"/>
              <a:t>O</a:t>
            </a:r>
            <a:endParaRPr lang="en-IN" dirty="0"/>
          </a:p>
        </p:txBody>
      </p:sp>
      <p:sp>
        <p:nvSpPr>
          <p:cNvPr id="62" name="TextBox 61">
            <a:extLst>
              <a:ext uri="{FF2B5EF4-FFF2-40B4-BE49-F238E27FC236}">
                <a16:creationId xmlns:a16="http://schemas.microsoft.com/office/drawing/2014/main" xmlns="" id="{E3A0F3D2-B483-A5F3-6458-98D14ED7651C}"/>
              </a:ext>
            </a:extLst>
          </p:cNvPr>
          <p:cNvSpPr txBox="1"/>
          <p:nvPr/>
        </p:nvSpPr>
        <p:spPr>
          <a:xfrm>
            <a:off x="2713365" y="3701419"/>
            <a:ext cx="425429" cy="369332"/>
          </a:xfrm>
          <a:prstGeom prst="rect">
            <a:avLst/>
          </a:prstGeom>
          <a:noFill/>
        </p:spPr>
        <p:txBody>
          <a:bodyPr wrap="square">
            <a:spAutoFit/>
          </a:bodyPr>
          <a:lstStyle/>
          <a:p>
            <a:pPr algn="ctr"/>
            <a:r>
              <a:rPr lang="en-US" dirty="0"/>
              <a:t>O</a:t>
            </a:r>
            <a:endParaRPr lang="en-IN" dirty="0"/>
          </a:p>
        </p:txBody>
      </p:sp>
      <p:sp>
        <p:nvSpPr>
          <p:cNvPr id="63" name="TextBox 62">
            <a:extLst>
              <a:ext uri="{FF2B5EF4-FFF2-40B4-BE49-F238E27FC236}">
                <a16:creationId xmlns:a16="http://schemas.microsoft.com/office/drawing/2014/main" xmlns="" id="{DB8E9657-EBAA-FD8C-D311-16B176603613}"/>
              </a:ext>
            </a:extLst>
          </p:cNvPr>
          <p:cNvSpPr txBox="1"/>
          <p:nvPr/>
        </p:nvSpPr>
        <p:spPr>
          <a:xfrm>
            <a:off x="2698330" y="4014792"/>
            <a:ext cx="425429" cy="369332"/>
          </a:xfrm>
          <a:prstGeom prst="rect">
            <a:avLst/>
          </a:prstGeom>
          <a:noFill/>
        </p:spPr>
        <p:txBody>
          <a:bodyPr wrap="square">
            <a:spAutoFit/>
          </a:bodyPr>
          <a:lstStyle/>
          <a:p>
            <a:pPr algn="ctr"/>
            <a:r>
              <a:rPr lang="en-US" dirty="0"/>
              <a:t>O</a:t>
            </a:r>
            <a:endParaRPr lang="en-IN" dirty="0"/>
          </a:p>
        </p:txBody>
      </p:sp>
      <p:sp>
        <p:nvSpPr>
          <p:cNvPr id="64" name="TextBox 63">
            <a:extLst>
              <a:ext uri="{FF2B5EF4-FFF2-40B4-BE49-F238E27FC236}">
                <a16:creationId xmlns:a16="http://schemas.microsoft.com/office/drawing/2014/main" xmlns="" id="{E6953173-CA17-48C3-DD98-1A4FE4D51104}"/>
              </a:ext>
            </a:extLst>
          </p:cNvPr>
          <p:cNvSpPr txBox="1"/>
          <p:nvPr/>
        </p:nvSpPr>
        <p:spPr>
          <a:xfrm>
            <a:off x="4509498" y="3630934"/>
            <a:ext cx="425429" cy="369332"/>
          </a:xfrm>
          <a:prstGeom prst="rect">
            <a:avLst/>
          </a:prstGeom>
          <a:noFill/>
        </p:spPr>
        <p:txBody>
          <a:bodyPr wrap="square">
            <a:spAutoFit/>
          </a:bodyPr>
          <a:lstStyle/>
          <a:p>
            <a:pPr algn="ctr"/>
            <a:r>
              <a:rPr lang="en-US" dirty="0"/>
              <a:t>O</a:t>
            </a:r>
            <a:endParaRPr lang="en-IN" dirty="0"/>
          </a:p>
        </p:txBody>
      </p:sp>
      <p:sp>
        <p:nvSpPr>
          <p:cNvPr id="65" name="TextBox 64">
            <a:extLst>
              <a:ext uri="{FF2B5EF4-FFF2-40B4-BE49-F238E27FC236}">
                <a16:creationId xmlns:a16="http://schemas.microsoft.com/office/drawing/2014/main" xmlns="" id="{592693C4-6069-DD2B-F459-2BC20902B802}"/>
              </a:ext>
            </a:extLst>
          </p:cNvPr>
          <p:cNvSpPr txBox="1"/>
          <p:nvPr/>
        </p:nvSpPr>
        <p:spPr>
          <a:xfrm>
            <a:off x="4510532" y="4011459"/>
            <a:ext cx="425429" cy="369332"/>
          </a:xfrm>
          <a:prstGeom prst="rect">
            <a:avLst/>
          </a:prstGeom>
          <a:noFill/>
        </p:spPr>
        <p:txBody>
          <a:bodyPr wrap="square">
            <a:spAutoFit/>
          </a:bodyPr>
          <a:lstStyle/>
          <a:p>
            <a:pPr algn="ctr"/>
            <a:r>
              <a:rPr lang="en-US" dirty="0"/>
              <a:t>O</a:t>
            </a:r>
            <a:endParaRPr lang="en-IN" dirty="0"/>
          </a:p>
        </p:txBody>
      </p:sp>
      <p:sp>
        <p:nvSpPr>
          <p:cNvPr id="66" name="TextBox 65">
            <a:extLst>
              <a:ext uri="{FF2B5EF4-FFF2-40B4-BE49-F238E27FC236}">
                <a16:creationId xmlns:a16="http://schemas.microsoft.com/office/drawing/2014/main" xmlns="" id="{85C759CF-12E4-6282-851C-CF4669883ED1}"/>
              </a:ext>
            </a:extLst>
          </p:cNvPr>
          <p:cNvSpPr txBox="1"/>
          <p:nvPr/>
        </p:nvSpPr>
        <p:spPr>
          <a:xfrm>
            <a:off x="3891384" y="4049465"/>
            <a:ext cx="425429" cy="369332"/>
          </a:xfrm>
          <a:prstGeom prst="rect">
            <a:avLst/>
          </a:prstGeom>
          <a:noFill/>
        </p:spPr>
        <p:txBody>
          <a:bodyPr wrap="square">
            <a:spAutoFit/>
          </a:bodyPr>
          <a:lstStyle/>
          <a:p>
            <a:pPr algn="ctr"/>
            <a:r>
              <a:rPr lang="en-US" dirty="0"/>
              <a:t>O</a:t>
            </a:r>
            <a:endParaRPr lang="en-IN" dirty="0"/>
          </a:p>
        </p:txBody>
      </p:sp>
      <p:sp>
        <p:nvSpPr>
          <p:cNvPr id="67" name="TextBox 66">
            <a:extLst>
              <a:ext uri="{FF2B5EF4-FFF2-40B4-BE49-F238E27FC236}">
                <a16:creationId xmlns:a16="http://schemas.microsoft.com/office/drawing/2014/main" xmlns="" id="{BE5BFBBB-ADB9-245A-0AEA-F4EFB69D7FD5}"/>
              </a:ext>
            </a:extLst>
          </p:cNvPr>
          <p:cNvSpPr txBox="1"/>
          <p:nvPr/>
        </p:nvSpPr>
        <p:spPr>
          <a:xfrm>
            <a:off x="3917543" y="3407134"/>
            <a:ext cx="425429" cy="369332"/>
          </a:xfrm>
          <a:prstGeom prst="rect">
            <a:avLst/>
          </a:prstGeom>
          <a:noFill/>
        </p:spPr>
        <p:txBody>
          <a:bodyPr wrap="square">
            <a:spAutoFit/>
          </a:bodyPr>
          <a:lstStyle/>
          <a:p>
            <a:pPr algn="ctr"/>
            <a:r>
              <a:rPr lang="en-US" dirty="0"/>
              <a:t>O</a:t>
            </a:r>
            <a:endParaRPr lang="en-IN" dirty="0"/>
          </a:p>
        </p:txBody>
      </p:sp>
      <p:sp>
        <p:nvSpPr>
          <p:cNvPr id="68" name="TextBox 67">
            <a:extLst>
              <a:ext uri="{FF2B5EF4-FFF2-40B4-BE49-F238E27FC236}">
                <a16:creationId xmlns:a16="http://schemas.microsoft.com/office/drawing/2014/main" xmlns="" id="{8167D360-B9F0-62FD-4D1C-D80DFD8D0ADD}"/>
              </a:ext>
            </a:extLst>
          </p:cNvPr>
          <p:cNvSpPr txBox="1"/>
          <p:nvPr/>
        </p:nvSpPr>
        <p:spPr>
          <a:xfrm>
            <a:off x="6391881" y="5058829"/>
            <a:ext cx="425429" cy="369332"/>
          </a:xfrm>
          <a:prstGeom prst="rect">
            <a:avLst/>
          </a:prstGeom>
          <a:noFill/>
        </p:spPr>
        <p:txBody>
          <a:bodyPr wrap="square">
            <a:spAutoFit/>
          </a:bodyPr>
          <a:lstStyle/>
          <a:p>
            <a:pPr algn="ctr"/>
            <a:r>
              <a:rPr lang="en-US" dirty="0"/>
              <a:t>O</a:t>
            </a:r>
            <a:endParaRPr lang="en-IN" dirty="0"/>
          </a:p>
        </p:txBody>
      </p:sp>
      <p:sp>
        <p:nvSpPr>
          <p:cNvPr id="69" name="TextBox 68">
            <a:extLst>
              <a:ext uri="{FF2B5EF4-FFF2-40B4-BE49-F238E27FC236}">
                <a16:creationId xmlns:a16="http://schemas.microsoft.com/office/drawing/2014/main" xmlns="" id="{916EB007-0AC4-59B9-67A4-5835D0874CDB}"/>
              </a:ext>
            </a:extLst>
          </p:cNvPr>
          <p:cNvSpPr txBox="1"/>
          <p:nvPr/>
        </p:nvSpPr>
        <p:spPr>
          <a:xfrm>
            <a:off x="5117263" y="3976364"/>
            <a:ext cx="425429" cy="369332"/>
          </a:xfrm>
          <a:prstGeom prst="rect">
            <a:avLst/>
          </a:prstGeom>
          <a:noFill/>
        </p:spPr>
        <p:txBody>
          <a:bodyPr wrap="square">
            <a:spAutoFit/>
          </a:bodyPr>
          <a:lstStyle/>
          <a:p>
            <a:pPr algn="ctr"/>
            <a:r>
              <a:rPr lang="en-US" dirty="0"/>
              <a:t>O</a:t>
            </a:r>
            <a:endParaRPr lang="en-IN" dirty="0"/>
          </a:p>
        </p:txBody>
      </p:sp>
      <p:sp>
        <p:nvSpPr>
          <p:cNvPr id="70" name="TextBox 69">
            <a:extLst>
              <a:ext uri="{FF2B5EF4-FFF2-40B4-BE49-F238E27FC236}">
                <a16:creationId xmlns:a16="http://schemas.microsoft.com/office/drawing/2014/main" xmlns="" id="{9A7F56B4-E523-B398-D107-5C50E4563754}"/>
              </a:ext>
            </a:extLst>
          </p:cNvPr>
          <p:cNvSpPr txBox="1"/>
          <p:nvPr/>
        </p:nvSpPr>
        <p:spPr>
          <a:xfrm>
            <a:off x="6981074" y="5089091"/>
            <a:ext cx="425429" cy="369332"/>
          </a:xfrm>
          <a:prstGeom prst="rect">
            <a:avLst/>
          </a:prstGeom>
          <a:noFill/>
        </p:spPr>
        <p:txBody>
          <a:bodyPr wrap="square">
            <a:spAutoFit/>
          </a:bodyPr>
          <a:lstStyle/>
          <a:p>
            <a:pPr algn="ctr"/>
            <a:r>
              <a:rPr lang="en-US" dirty="0"/>
              <a:t>O</a:t>
            </a:r>
            <a:endParaRPr lang="en-IN" dirty="0"/>
          </a:p>
        </p:txBody>
      </p:sp>
      <p:sp>
        <p:nvSpPr>
          <p:cNvPr id="71" name="TextBox 70">
            <a:extLst>
              <a:ext uri="{FF2B5EF4-FFF2-40B4-BE49-F238E27FC236}">
                <a16:creationId xmlns:a16="http://schemas.microsoft.com/office/drawing/2014/main" xmlns="" id="{D02A1C2E-A799-6122-880D-2F3659A3C304}"/>
              </a:ext>
            </a:extLst>
          </p:cNvPr>
          <p:cNvSpPr txBox="1"/>
          <p:nvPr/>
        </p:nvSpPr>
        <p:spPr>
          <a:xfrm>
            <a:off x="3326345" y="3373265"/>
            <a:ext cx="425429" cy="369332"/>
          </a:xfrm>
          <a:prstGeom prst="rect">
            <a:avLst/>
          </a:prstGeom>
          <a:noFill/>
        </p:spPr>
        <p:txBody>
          <a:bodyPr wrap="square">
            <a:spAutoFit/>
          </a:bodyPr>
          <a:lstStyle/>
          <a:p>
            <a:pPr algn="ctr"/>
            <a:r>
              <a:rPr lang="en-US" dirty="0"/>
              <a:t>O</a:t>
            </a:r>
            <a:endParaRPr lang="en-IN" dirty="0"/>
          </a:p>
        </p:txBody>
      </p:sp>
      <p:sp>
        <p:nvSpPr>
          <p:cNvPr id="72" name="TextBox 71">
            <a:extLst>
              <a:ext uri="{FF2B5EF4-FFF2-40B4-BE49-F238E27FC236}">
                <a16:creationId xmlns:a16="http://schemas.microsoft.com/office/drawing/2014/main" xmlns="" id="{7D57849A-5E8C-41C5-9C8E-E2E70E627531}"/>
              </a:ext>
            </a:extLst>
          </p:cNvPr>
          <p:cNvSpPr txBox="1"/>
          <p:nvPr/>
        </p:nvSpPr>
        <p:spPr>
          <a:xfrm>
            <a:off x="3918531" y="5064794"/>
            <a:ext cx="425429" cy="369332"/>
          </a:xfrm>
          <a:prstGeom prst="rect">
            <a:avLst/>
          </a:prstGeom>
          <a:noFill/>
        </p:spPr>
        <p:txBody>
          <a:bodyPr wrap="square">
            <a:spAutoFit/>
          </a:bodyPr>
          <a:lstStyle/>
          <a:p>
            <a:pPr algn="ctr"/>
            <a:r>
              <a:rPr lang="en-US" dirty="0"/>
              <a:t>O</a:t>
            </a:r>
            <a:endParaRPr lang="en-IN" dirty="0"/>
          </a:p>
        </p:txBody>
      </p:sp>
      <p:sp>
        <p:nvSpPr>
          <p:cNvPr id="73" name="TextBox 72">
            <a:extLst>
              <a:ext uri="{FF2B5EF4-FFF2-40B4-BE49-F238E27FC236}">
                <a16:creationId xmlns:a16="http://schemas.microsoft.com/office/drawing/2014/main" xmlns="" id="{2A85EF8A-9E42-44D0-A87A-4915693BB6F6}"/>
              </a:ext>
            </a:extLst>
          </p:cNvPr>
          <p:cNvSpPr txBox="1"/>
          <p:nvPr/>
        </p:nvSpPr>
        <p:spPr>
          <a:xfrm>
            <a:off x="4519750" y="5050786"/>
            <a:ext cx="425429" cy="369332"/>
          </a:xfrm>
          <a:prstGeom prst="rect">
            <a:avLst/>
          </a:prstGeom>
          <a:noFill/>
        </p:spPr>
        <p:txBody>
          <a:bodyPr wrap="square">
            <a:spAutoFit/>
          </a:bodyPr>
          <a:lstStyle/>
          <a:p>
            <a:pPr algn="ctr"/>
            <a:r>
              <a:rPr lang="en-US" dirty="0"/>
              <a:t>O</a:t>
            </a:r>
            <a:endParaRPr lang="en-IN" dirty="0"/>
          </a:p>
        </p:txBody>
      </p:sp>
      <p:sp>
        <p:nvSpPr>
          <p:cNvPr id="74" name="TextBox 73">
            <a:extLst>
              <a:ext uri="{FF2B5EF4-FFF2-40B4-BE49-F238E27FC236}">
                <a16:creationId xmlns:a16="http://schemas.microsoft.com/office/drawing/2014/main" xmlns="" id="{0EFFCCA5-515E-77D2-B37D-0B240E49BEEE}"/>
              </a:ext>
            </a:extLst>
          </p:cNvPr>
          <p:cNvSpPr txBox="1"/>
          <p:nvPr/>
        </p:nvSpPr>
        <p:spPr>
          <a:xfrm>
            <a:off x="5158166" y="5055098"/>
            <a:ext cx="425429" cy="369332"/>
          </a:xfrm>
          <a:prstGeom prst="rect">
            <a:avLst/>
          </a:prstGeom>
          <a:noFill/>
        </p:spPr>
        <p:txBody>
          <a:bodyPr wrap="square">
            <a:spAutoFit/>
          </a:bodyPr>
          <a:lstStyle/>
          <a:p>
            <a:pPr algn="ctr"/>
            <a:r>
              <a:rPr lang="en-US" dirty="0"/>
              <a:t>O</a:t>
            </a:r>
            <a:endParaRPr lang="en-IN" dirty="0"/>
          </a:p>
        </p:txBody>
      </p:sp>
      <p:sp>
        <p:nvSpPr>
          <p:cNvPr id="75" name="TextBox 74">
            <a:extLst>
              <a:ext uri="{FF2B5EF4-FFF2-40B4-BE49-F238E27FC236}">
                <a16:creationId xmlns:a16="http://schemas.microsoft.com/office/drawing/2014/main" xmlns="" id="{A78C0336-F3EA-91A5-1821-AEC6B9BF2069}"/>
              </a:ext>
            </a:extLst>
          </p:cNvPr>
          <p:cNvSpPr txBox="1"/>
          <p:nvPr/>
        </p:nvSpPr>
        <p:spPr>
          <a:xfrm>
            <a:off x="5772045" y="5044100"/>
            <a:ext cx="425429" cy="369332"/>
          </a:xfrm>
          <a:prstGeom prst="rect">
            <a:avLst/>
          </a:prstGeom>
          <a:noFill/>
        </p:spPr>
        <p:txBody>
          <a:bodyPr wrap="square">
            <a:spAutoFit/>
          </a:bodyPr>
          <a:lstStyle/>
          <a:p>
            <a:pPr algn="ctr"/>
            <a:r>
              <a:rPr lang="en-US" dirty="0"/>
              <a:t>O</a:t>
            </a:r>
            <a:endParaRPr lang="en-IN" dirty="0"/>
          </a:p>
        </p:txBody>
      </p:sp>
      <p:sp>
        <p:nvSpPr>
          <p:cNvPr id="76" name="TextBox 75">
            <a:extLst>
              <a:ext uri="{FF2B5EF4-FFF2-40B4-BE49-F238E27FC236}">
                <a16:creationId xmlns:a16="http://schemas.microsoft.com/office/drawing/2014/main" xmlns="" id="{5A9E61B5-EA79-0ACD-22F3-C4D8E6BAEB13}"/>
              </a:ext>
            </a:extLst>
          </p:cNvPr>
          <p:cNvSpPr txBox="1"/>
          <p:nvPr/>
        </p:nvSpPr>
        <p:spPr>
          <a:xfrm>
            <a:off x="5141225" y="4297715"/>
            <a:ext cx="425429" cy="369332"/>
          </a:xfrm>
          <a:prstGeom prst="rect">
            <a:avLst/>
          </a:prstGeom>
          <a:noFill/>
        </p:spPr>
        <p:txBody>
          <a:bodyPr wrap="square">
            <a:spAutoFit/>
          </a:bodyPr>
          <a:lstStyle/>
          <a:p>
            <a:pPr algn="ctr"/>
            <a:r>
              <a:rPr lang="en-US" dirty="0"/>
              <a:t>O</a:t>
            </a:r>
            <a:endParaRPr lang="en-IN" dirty="0"/>
          </a:p>
        </p:txBody>
      </p:sp>
      <p:sp>
        <p:nvSpPr>
          <p:cNvPr id="77" name="TextBox 76">
            <a:extLst>
              <a:ext uri="{FF2B5EF4-FFF2-40B4-BE49-F238E27FC236}">
                <a16:creationId xmlns:a16="http://schemas.microsoft.com/office/drawing/2014/main" xmlns="" id="{C2D24528-F6DF-3862-D41A-1D471615E4BD}"/>
              </a:ext>
            </a:extLst>
          </p:cNvPr>
          <p:cNvSpPr txBox="1"/>
          <p:nvPr/>
        </p:nvSpPr>
        <p:spPr>
          <a:xfrm>
            <a:off x="5754081" y="4441443"/>
            <a:ext cx="425429" cy="369332"/>
          </a:xfrm>
          <a:prstGeom prst="rect">
            <a:avLst/>
          </a:prstGeom>
          <a:noFill/>
        </p:spPr>
        <p:txBody>
          <a:bodyPr wrap="square">
            <a:spAutoFit/>
          </a:bodyPr>
          <a:lstStyle/>
          <a:p>
            <a:pPr algn="ctr"/>
            <a:r>
              <a:rPr lang="en-US" dirty="0"/>
              <a:t>O</a:t>
            </a:r>
            <a:endParaRPr lang="en-IN" dirty="0"/>
          </a:p>
        </p:txBody>
      </p:sp>
      <p:sp>
        <p:nvSpPr>
          <p:cNvPr id="78" name="TextBox 77">
            <a:extLst>
              <a:ext uri="{FF2B5EF4-FFF2-40B4-BE49-F238E27FC236}">
                <a16:creationId xmlns:a16="http://schemas.microsoft.com/office/drawing/2014/main" xmlns="" id="{A8CA678E-5CCD-0FB1-280D-CCD5906C457B}"/>
              </a:ext>
            </a:extLst>
          </p:cNvPr>
          <p:cNvSpPr txBox="1"/>
          <p:nvPr/>
        </p:nvSpPr>
        <p:spPr>
          <a:xfrm>
            <a:off x="2708325" y="4357527"/>
            <a:ext cx="425429" cy="369332"/>
          </a:xfrm>
          <a:prstGeom prst="rect">
            <a:avLst/>
          </a:prstGeom>
          <a:noFill/>
        </p:spPr>
        <p:txBody>
          <a:bodyPr wrap="square">
            <a:spAutoFit/>
          </a:bodyPr>
          <a:lstStyle/>
          <a:p>
            <a:pPr algn="ctr"/>
            <a:r>
              <a:rPr lang="en-US" dirty="0"/>
              <a:t>O</a:t>
            </a:r>
            <a:endParaRPr lang="en-IN" dirty="0"/>
          </a:p>
        </p:txBody>
      </p:sp>
      <p:sp>
        <p:nvSpPr>
          <p:cNvPr id="79" name="TextBox 78">
            <a:extLst>
              <a:ext uri="{FF2B5EF4-FFF2-40B4-BE49-F238E27FC236}">
                <a16:creationId xmlns:a16="http://schemas.microsoft.com/office/drawing/2014/main" xmlns="" id="{3D5ADD5C-6DA9-BF5E-C3BB-8300EF93A6CD}"/>
              </a:ext>
            </a:extLst>
          </p:cNvPr>
          <p:cNvSpPr txBox="1"/>
          <p:nvPr/>
        </p:nvSpPr>
        <p:spPr>
          <a:xfrm>
            <a:off x="2649439" y="5054758"/>
            <a:ext cx="463919" cy="369332"/>
          </a:xfrm>
          <a:prstGeom prst="rect">
            <a:avLst/>
          </a:prstGeom>
          <a:noFill/>
        </p:spPr>
        <p:txBody>
          <a:bodyPr wrap="square">
            <a:spAutoFit/>
          </a:bodyPr>
          <a:lstStyle/>
          <a:p>
            <a:pPr algn="ctr"/>
            <a:r>
              <a:rPr lang="en-US" dirty="0"/>
              <a:t>O</a:t>
            </a:r>
            <a:endParaRPr lang="en-IN" dirty="0"/>
          </a:p>
        </p:txBody>
      </p:sp>
      <p:sp>
        <p:nvSpPr>
          <p:cNvPr id="80" name="TextBox 79">
            <a:extLst>
              <a:ext uri="{FF2B5EF4-FFF2-40B4-BE49-F238E27FC236}">
                <a16:creationId xmlns:a16="http://schemas.microsoft.com/office/drawing/2014/main" xmlns="" id="{485907DF-43AF-37FC-F5C9-8357348EBDF5}"/>
              </a:ext>
            </a:extLst>
          </p:cNvPr>
          <p:cNvSpPr txBox="1"/>
          <p:nvPr/>
        </p:nvSpPr>
        <p:spPr>
          <a:xfrm>
            <a:off x="3344329" y="5079663"/>
            <a:ext cx="366260" cy="369332"/>
          </a:xfrm>
          <a:prstGeom prst="rect">
            <a:avLst/>
          </a:prstGeom>
          <a:noFill/>
        </p:spPr>
        <p:txBody>
          <a:bodyPr wrap="square">
            <a:spAutoFit/>
          </a:bodyPr>
          <a:lstStyle/>
          <a:p>
            <a:pPr algn="ctr"/>
            <a:r>
              <a:rPr lang="en-US" dirty="0"/>
              <a:t>O</a:t>
            </a:r>
            <a:endParaRPr lang="en-IN" dirty="0"/>
          </a:p>
        </p:txBody>
      </p:sp>
      <p:sp>
        <p:nvSpPr>
          <p:cNvPr id="81" name="TextBox 80">
            <a:extLst>
              <a:ext uri="{FF2B5EF4-FFF2-40B4-BE49-F238E27FC236}">
                <a16:creationId xmlns:a16="http://schemas.microsoft.com/office/drawing/2014/main" xmlns="" id="{05E76CD8-D337-7F79-2281-7A44EAA37B3A}"/>
              </a:ext>
            </a:extLst>
          </p:cNvPr>
          <p:cNvSpPr txBox="1"/>
          <p:nvPr/>
        </p:nvSpPr>
        <p:spPr>
          <a:xfrm>
            <a:off x="4505261" y="4313248"/>
            <a:ext cx="425429" cy="369332"/>
          </a:xfrm>
          <a:prstGeom prst="rect">
            <a:avLst/>
          </a:prstGeom>
          <a:noFill/>
        </p:spPr>
        <p:txBody>
          <a:bodyPr wrap="square">
            <a:spAutoFit/>
          </a:bodyPr>
          <a:lstStyle/>
          <a:p>
            <a:pPr algn="ctr"/>
            <a:r>
              <a:rPr lang="en-US" dirty="0"/>
              <a:t>O</a:t>
            </a:r>
            <a:endParaRPr lang="en-IN" dirty="0"/>
          </a:p>
        </p:txBody>
      </p:sp>
      <p:sp>
        <p:nvSpPr>
          <p:cNvPr id="82" name="TextBox 81">
            <a:extLst>
              <a:ext uri="{FF2B5EF4-FFF2-40B4-BE49-F238E27FC236}">
                <a16:creationId xmlns:a16="http://schemas.microsoft.com/office/drawing/2014/main" xmlns="" id="{88D02F80-C914-2FAB-F84A-1A29B1A551FE}"/>
              </a:ext>
            </a:extLst>
          </p:cNvPr>
          <p:cNvSpPr txBox="1"/>
          <p:nvPr/>
        </p:nvSpPr>
        <p:spPr>
          <a:xfrm>
            <a:off x="3333172" y="4296192"/>
            <a:ext cx="425429" cy="369332"/>
          </a:xfrm>
          <a:prstGeom prst="rect">
            <a:avLst/>
          </a:prstGeom>
          <a:noFill/>
        </p:spPr>
        <p:txBody>
          <a:bodyPr wrap="square">
            <a:spAutoFit/>
          </a:bodyPr>
          <a:lstStyle/>
          <a:p>
            <a:pPr algn="ctr"/>
            <a:r>
              <a:rPr lang="en-US" dirty="0"/>
              <a:t>O</a:t>
            </a:r>
            <a:endParaRPr lang="en-IN" dirty="0"/>
          </a:p>
        </p:txBody>
      </p:sp>
      <p:sp>
        <p:nvSpPr>
          <p:cNvPr id="83" name="TextBox 82">
            <a:extLst>
              <a:ext uri="{FF2B5EF4-FFF2-40B4-BE49-F238E27FC236}">
                <a16:creationId xmlns:a16="http://schemas.microsoft.com/office/drawing/2014/main" xmlns="" id="{0F73EA27-766E-84AE-7C76-542FE7EA6145}"/>
              </a:ext>
            </a:extLst>
          </p:cNvPr>
          <p:cNvSpPr txBox="1"/>
          <p:nvPr/>
        </p:nvSpPr>
        <p:spPr>
          <a:xfrm>
            <a:off x="2687929" y="4717591"/>
            <a:ext cx="425429" cy="369332"/>
          </a:xfrm>
          <a:prstGeom prst="rect">
            <a:avLst/>
          </a:prstGeom>
          <a:noFill/>
        </p:spPr>
        <p:txBody>
          <a:bodyPr wrap="square">
            <a:spAutoFit/>
          </a:bodyPr>
          <a:lstStyle/>
          <a:p>
            <a:pPr algn="ctr"/>
            <a:r>
              <a:rPr lang="en-US" dirty="0"/>
              <a:t>O</a:t>
            </a:r>
            <a:endParaRPr lang="en-IN" dirty="0"/>
          </a:p>
        </p:txBody>
      </p:sp>
      <p:sp>
        <p:nvSpPr>
          <p:cNvPr id="84" name="TextBox 83">
            <a:extLst>
              <a:ext uri="{FF2B5EF4-FFF2-40B4-BE49-F238E27FC236}">
                <a16:creationId xmlns:a16="http://schemas.microsoft.com/office/drawing/2014/main" xmlns="" id="{7122A329-2B31-5E2D-83C2-A4FD22DD627A}"/>
              </a:ext>
            </a:extLst>
          </p:cNvPr>
          <p:cNvSpPr txBox="1"/>
          <p:nvPr/>
        </p:nvSpPr>
        <p:spPr>
          <a:xfrm>
            <a:off x="5754081" y="4717591"/>
            <a:ext cx="425429" cy="369332"/>
          </a:xfrm>
          <a:prstGeom prst="rect">
            <a:avLst/>
          </a:prstGeom>
          <a:noFill/>
        </p:spPr>
        <p:txBody>
          <a:bodyPr wrap="square">
            <a:spAutoFit/>
          </a:bodyPr>
          <a:lstStyle/>
          <a:p>
            <a:pPr algn="ctr"/>
            <a:r>
              <a:rPr lang="en-US" dirty="0"/>
              <a:t>O</a:t>
            </a:r>
            <a:endParaRPr lang="en-IN" dirty="0"/>
          </a:p>
        </p:txBody>
      </p:sp>
      <p:sp>
        <p:nvSpPr>
          <p:cNvPr id="85" name="TextBox 84">
            <a:extLst>
              <a:ext uri="{FF2B5EF4-FFF2-40B4-BE49-F238E27FC236}">
                <a16:creationId xmlns:a16="http://schemas.microsoft.com/office/drawing/2014/main" xmlns="" id="{EEC97BC2-E32E-A065-A82E-200CD126C15E}"/>
              </a:ext>
            </a:extLst>
          </p:cNvPr>
          <p:cNvSpPr txBox="1"/>
          <p:nvPr/>
        </p:nvSpPr>
        <p:spPr>
          <a:xfrm>
            <a:off x="6388165" y="4698174"/>
            <a:ext cx="425429" cy="369332"/>
          </a:xfrm>
          <a:prstGeom prst="rect">
            <a:avLst/>
          </a:prstGeom>
          <a:noFill/>
        </p:spPr>
        <p:txBody>
          <a:bodyPr wrap="square">
            <a:spAutoFit/>
          </a:bodyPr>
          <a:lstStyle/>
          <a:p>
            <a:pPr algn="ctr"/>
            <a:r>
              <a:rPr lang="en-US" dirty="0"/>
              <a:t>O</a:t>
            </a:r>
            <a:endParaRPr lang="en-IN" dirty="0"/>
          </a:p>
        </p:txBody>
      </p:sp>
      <p:sp>
        <p:nvSpPr>
          <p:cNvPr id="86" name="TextBox 85">
            <a:extLst>
              <a:ext uri="{FF2B5EF4-FFF2-40B4-BE49-F238E27FC236}">
                <a16:creationId xmlns:a16="http://schemas.microsoft.com/office/drawing/2014/main" xmlns="" id="{CE7D23C0-8D0B-3882-0EEF-48C24BEBE6BB}"/>
              </a:ext>
            </a:extLst>
          </p:cNvPr>
          <p:cNvSpPr txBox="1"/>
          <p:nvPr/>
        </p:nvSpPr>
        <p:spPr>
          <a:xfrm>
            <a:off x="3914659" y="4697884"/>
            <a:ext cx="425429" cy="369332"/>
          </a:xfrm>
          <a:prstGeom prst="rect">
            <a:avLst/>
          </a:prstGeom>
          <a:noFill/>
        </p:spPr>
        <p:txBody>
          <a:bodyPr wrap="square">
            <a:spAutoFit/>
          </a:bodyPr>
          <a:lstStyle/>
          <a:p>
            <a:pPr algn="ctr"/>
            <a:r>
              <a:rPr lang="en-US" dirty="0"/>
              <a:t>O</a:t>
            </a:r>
            <a:endParaRPr lang="en-IN" dirty="0"/>
          </a:p>
        </p:txBody>
      </p:sp>
      <p:sp>
        <p:nvSpPr>
          <p:cNvPr id="87" name="TextBox 86">
            <a:extLst>
              <a:ext uri="{FF2B5EF4-FFF2-40B4-BE49-F238E27FC236}">
                <a16:creationId xmlns:a16="http://schemas.microsoft.com/office/drawing/2014/main" xmlns="" id="{934F25C7-FBF6-BBA3-4E04-125074741ABB}"/>
              </a:ext>
            </a:extLst>
          </p:cNvPr>
          <p:cNvSpPr txBox="1"/>
          <p:nvPr/>
        </p:nvSpPr>
        <p:spPr>
          <a:xfrm>
            <a:off x="4511715" y="4767631"/>
            <a:ext cx="425429" cy="369332"/>
          </a:xfrm>
          <a:prstGeom prst="rect">
            <a:avLst/>
          </a:prstGeom>
          <a:noFill/>
        </p:spPr>
        <p:txBody>
          <a:bodyPr wrap="square">
            <a:spAutoFit/>
          </a:bodyPr>
          <a:lstStyle/>
          <a:p>
            <a:pPr algn="ctr"/>
            <a:r>
              <a:rPr lang="en-US" dirty="0"/>
              <a:t>O</a:t>
            </a:r>
            <a:endParaRPr lang="en-IN" dirty="0"/>
          </a:p>
        </p:txBody>
      </p:sp>
      <p:sp>
        <p:nvSpPr>
          <p:cNvPr id="88" name="TextBox 87">
            <a:extLst>
              <a:ext uri="{FF2B5EF4-FFF2-40B4-BE49-F238E27FC236}">
                <a16:creationId xmlns:a16="http://schemas.microsoft.com/office/drawing/2014/main" xmlns="" id="{E55DC5C7-AA82-97AB-E9CD-0DE0FDDC6F74}"/>
              </a:ext>
            </a:extLst>
          </p:cNvPr>
          <p:cNvSpPr txBox="1"/>
          <p:nvPr/>
        </p:nvSpPr>
        <p:spPr>
          <a:xfrm>
            <a:off x="5139108" y="4682580"/>
            <a:ext cx="425429" cy="369332"/>
          </a:xfrm>
          <a:prstGeom prst="rect">
            <a:avLst/>
          </a:prstGeom>
          <a:noFill/>
        </p:spPr>
        <p:txBody>
          <a:bodyPr wrap="square">
            <a:spAutoFit/>
          </a:bodyPr>
          <a:lstStyle/>
          <a:p>
            <a:pPr algn="ctr"/>
            <a:r>
              <a:rPr lang="en-US" dirty="0"/>
              <a:t>O</a:t>
            </a:r>
            <a:endParaRPr lang="en-IN" dirty="0"/>
          </a:p>
        </p:txBody>
      </p:sp>
      <p:sp>
        <p:nvSpPr>
          <p:cNvPr id="89" name="TextBox 88">
            <a:extLst>
              <a:ext uri="{FF2B5EF4-FFF2-40B4-BE49-F238E27FC236}">
                <a16:creationId xmlns:a16="http://schemas.microsoft.com/office/drawing/2014/main" xmlns="" id="{9726FAB3-AF8D-376F-C008-5CE9BD98B4D8}"/>
              </a:ext>
            </a:extLst>
          </p:cNvPr>
          <p:cNvSpPr txBox="1"/>
          <p:nvPr/>
        </p:nvSpPr>
        <p:spPr>
          <a:xfrm>
            <a:off x="3326345" y="4670146"/>
            <a:ext cx="425429" cy="369332"/>
          </a:xfrm>
          <a:prstGeom prst="rect">
            <a:avLst/>
          </a:prstGeom>
          <a:noFill/>
        </p:spPr>
        <p:txBody>
          <a:bodyPr wrap="square">
            <a:spAutoFit/>
          </a:bodyPr>
          <a:lstStyle/>
          <a:p>
            <a:pPr algn="ctr"/>
            <a:r>
              <a:rPr lang="en-US" dirty="0"/>
              <a:t>O</a:t>
            </a:r>
            <a:endParaRPr lang="en-IN" dirty="0"/>
          </a:p>
        </p:txBody>
      </p:sp>
      <p:sp>
        <p:nvSpPr>
          <p:cNvPr id="90" name="TextBox 89">
            <a:extLst>
              <a:ext uri="{FF2B5EF4-FFF2-40B4-BE49-F238E27FC236}">
                <a16:creationId xmlns:a16="http://schemas.microsoft.com/office/drawing/2014/main" xmlns="" id="{AA547569-D195-742C-8A22-454A51110100}"/>
              </a:ext>
            </a:extLst>
          </p:cNvPr>
          <p:cNvSpPr txBox="1"/>
          <p:nvPr/>
        </p:nvSpPr>
        <p:spPr>
          <a:xfrm>
            <a:off x="3904267" y="4384124"/>
            <a:ext cx="425429" cy="369332"/>
          </a:xfrm>
          <a:prstGeom prst="rect">
            <a:avLst/>
          </a:prstGeom>
          <a:noFill/>
        </p:spPr>
        <p:txBody>
          <a:bodyPr wrap="square">
            <a:spAutoFit/>
          </a:bodyPr>
          <a:lstStyle/>
          <a:p>
            <a:pPr algn="ctr"/>
            <a:r>
              <a:rPr lang="en-US" dirty="0"/>
              <a:t>O</a:t>
            </a:r>
            <a:endParaRPr lang="en-IN" dirty="0"/>
          </a:p>
        </p:txBody>
      </p:sp>
      <p:graphicFrame>
        <p:nvGraphicFramePr>
          <p:cNvPr id="91" name="Table 91">
            <a:extLst>
              <a:ext uri="{FF2B5EF4-FFF2-40B4-BE49-F238E27FC236}">
                <a16:creationId xmlns:a16="http://schemas.microsoft.com/office/drawing/2014/main" xmlns="" id="{9D4B5EB2-2505-F662-A3DE-54B33AEA6C50}"/>
              </a:ext>
            </a:extLst>
          </p:cNvPr>
          <p:cNvGraphicFramePr>
            <a:graphicFrameLocks noGrp="1"/>
          </p:cNvGraphicFramePr>
          <p:nvPr>
            <p:extLst>
              <p:ext uri="{D42A27DB-BD31-4B8C-83A1-F6EECF244321}">
                <p14:modId xmlns:p14="http://schemas.microsoft.com/office/powerpoint/2010/main" val="3222155680"/>
              </p:ext>
            </p:extLst>
          </p:nvPr>
        </p:nvGraphicFramePr>
        <p:xfrm>
          <a:off x="42154" y="670144"/>
          <a:ext cx="1733551" cy="5938474"/>
        </p:xfrm>
        <a:graphic>
          <a:graphicData uri="http://schemas.openxmlformats.org/drawingml/2006/table">
            <a:tbl>
              <a:tblPr firstRow="1" bandRow="1">
                <a:tableStyleId>{5C22544A-7EE6-4342-B048-85BDC9FD1C3A}</a:tableStyleId>
              </a:tblPr>
              <a:tblGrid>
                <a:gridCol w="1733551">
                  <a:extLst>
                    <a:ext uri="{9D8B030D-6E8A-4147-A177-3AD203B41FA5}">
                      <a16:colId xmlns:a16="http://schemas.microsoft.com/office/drawing/2014/main" xmlns="" val="3335746229"/>
                    </a:ext>
                  </a:extLst>
                </a:gridCol>
              </a:tblGrid>
              <a:tr h="406839">
                <a:tc>
                  <a:txBody>
                    <a:bodyPr/>
                    <a:lstStyle/>
                    <a:p>
                      <a:r>
                        <a:rPr lang="en-US" sz="1400" dirty="0"/>
                        <a:t>FUNCTION</a:t>
                      </a:r>
                      <a:endParaRPr lang="en-IN" sz="1400" dirty="0"/>
                    </a:p>
                  </a:txBody>
                  <a:tcPr marL="68580" marR="68580" marT="34290" marB="34290"/>
                </a:tc>
                <a:extLst>
                  <a:ext uri="{0D108BD9-81ED-4DB2-BD59-A6C34878D82A}">
                    <a16:rowId xmlns:a16="http://schemas.microsoft.com/office/drawing/2014/main" xmlns="" val="162658801"/>
                  </a:ext>
                </a:extLst>
              </a:tr>
              <a:tr h="683287">
                <a:tc>
                  <a:txBody>
                    <a:bodyPr/>
                    <a:lstStyle/>
                    <a:p>
                      <a:endParaRPr lang="en-IN" sz="1400" dirty="0"/>
                    </a:p>
                  </a:txBody>
                  <a:tcPr marL="68580" marR="68580" marT="34290" marB="34290"/>
                </a:tc>
                <a:extLst>
                  <a:ext uri="{0D108BD9-81ED-4DB2-BD59-A6C34878D82A}">
                    <a16:rowId xmlns:a16="http://schemas.microsoft.com/office/drawing/2014/main" xmlns="" val="645568860"/>
                  </a:ext>
                </a:extLst>
              </a:tr>
              <a:tr h="831273">
                <a:tc>
                  <a:txBody>
                    <a:bodyPr/>
                    <a:lstStyle/>
                    <a:p>
                      <a:endParaRPr lang="en-IN" sz="1400" dirty="0"/>
                    </a:p>
                  </a:txBody>
                  <a:tcPr marL="68580" marR="68580" marT="34290" marB="34290"/>
                </a:tc>
                <a:extLst>
                  <a:ext uri="{0D108BD9-81ED-4DB2-BD59-A6C34878D82A}">
                    <a16:rowId xmlns:a16="http://schemas.microsoft.com/office/drawing/2014/main" xmlns="" val="3480978298"/>
                  </a:ext>
                </a:extLst>
              </a:tr>
              <a:tr h="457200">
                <a:tc>
                  <a:txBody>
                    <a:bodyPr/>
                    <a:lstStyle/>
                    <a:p>
                      <a:endParaRPr lang="en-IN" sz="1400" dirty="0"/>
                    </a:p>
                  </a:txBody>
                  <a:tcPr marL="68580" marR="68580" marT="34290" marB="34290"/>
                </a:tc>
                <a:extLst>
                  <a:ext uri="{0D108BD9-81ED-4DB2-BD59-A6C34878D82A}">
                    <a16:rowId xmlns:a16="http://schemas.microsoft.com/office/drawing/2014/main" xmlns="" val="3655701796"/>
                  </a:ext>
                </a:extLst>
              </a:tr>
              <a:tr h="406839">
                <a:tc>
                  <a:txBody>
                    <a:bodyPr/>
                    <a:lstStyle/>
                    <a:p>
                      <a:endParaRPr lang="en-IN" sz="1400" dirty="0"/>
                    </a:p>
                  </a:txBody>
                  <a:tcPr marL="68580" marR="68580" marT="34290" marB="34290"/>
                </a:tc>
                <a:extLst>
                  <a:ext uri="{0D108BD9-81ED-4DB2-BD59-A6C34878D82A}">
                    <a16:rowId xmlns:a16="http://schemas.microsoft.com/office/drawing/2014/main" xmlns="" val="2075162188"/>
                  </a:ext>
                </a:extLst>
              </a:tr>
              <a:tr h="673815">
                <a:tc>
                  <a:txBody>
                    <a:bodyPr/>
                    <a:lstStyle/>
                    <a:p>
                      <a:endParaRPr lang="en-IN" sz="1400" dirty="0"/>
                    </a:p>
                  </a:txBody>
                  <a:tcPr marL="68580" marR="68580" marT="34290" marB="34290"/>
                </a:tc>
                <a:extLst>
                  <a:ext uri="{0D108BD9-81ED-4DB2-BD59-A6C34878D82A}">
                    <a16:rowId xmlns:a16="http://schemas.microsoft.com/office/drawing/2014/main" xmlns="" val="540709516"/>
                  </a:ext>
                </a:extLst>
              </a:tr>
              <a:tr h="406839">
                <a:tc>
                  <a:txBody>
                    <a:bodyPr/>
                    <a:lstStyle/>
                    <a:p>
                      <a:endParaRPr lang="en-IN" sz="1400" dirty="0"/>
                    </a:p>
                  </a:txBody>
                  <a:tcPr marL="68580" marR="68580" marT="34290" marB="34290"/>
                </a:tc>
                <a:extLst>
                  <a:ext uri="{0D108BD9-81ED-4DB2-BD59-A6C34878D82A}">
                    <a16:rowId xmlns:a16="http://schemas.microsoft.com/office/drawing/2014/main" xmlns="" val="1686510707"/>
                  </a:ext>
                </a:extLst>
              </a:tr>
              <a:tr h="618398">
                <a:tc>
                  <a:txBody>
                    <a:bodyPr/>
                    <a:lstStyle/>
                    <a:p>
                      <a:endParaRPr lang="en-IN" sz="1400" dirty="0"/>
                    </a:p>
                  </a:txBody>
                  <a:tcPr marL="68580" marR="68580" marT="34290" marB="34290"/>
                </a:tc>
                <a:extLst>
                  <a:ext uri="{0D108BD9-81ED-4DB2-BD59-A6C34878D82A}">
                    <a16:rowId xmlns:a16="http://schemas.microsoft.com/office/drawing/2014/main" xmlns="" val="4046670062"/>
                  </a:ext>
                </a:extLst>
              </a:tr>
              <a:tr h="565990">
                <a:tc>
                  <a:txBody>
                    <a:bodyPr/>
                    <a:lstStyle/>
                    <a:p>
                      <a:endParaRPr lang="en-IN" sz="1400" dirty="0"/>
                    </a:p>
                  </a:txBody>
                  <a:tcPr marL="68580" marR="68580" marT="34290" marB="34290"/>
                </a:tc>
                <a:extLst>
                  <a:ext uri="{0D108BD9-81ED-4DB2-BD59-A6C34878D82A}">
                    <a16:rowId xmlns:a16="http://schemas.microsoft.com/office/drawing/2014/main" xmlns="" val="1000261586"/>
                  </a:ext>
                </a:extLst>
              </a:tr>
              <a:tr h="887994">
                <a:tc>
                  <a:txBody>
                    <a:bodyPr/>
                    <a:lstStyle/>
                    <a:p>
                      <a:endParaRPr lang="en-IN" sz="1400" dirty="0"/>
                    </a:p>
                  </a:txBody>
                  <a:tcPr marL="68580" marR="68580" marT="34290" marB="34290"/>
                </a:tc>
                <a:extLst>
                  <a:ext uri="{0D108BD9-81ED-4DB2-BD59-A6C34878D82A}">
                    <a16:rowId xmlns:a16="http://schemas.microsoft.com/office/drawing/2014/main" xmlns="" val="3849550283"/>
                  </a:ext>
                </a:extLst>
              </a:tr>
            </a:tbl>
          </a:graphicData>
        </a:graphic>
      </p:graphicFrame>
      <p:graphicFrame>
        <p:nvGraphicFramePr>
          <p:cNvPr id="2" name="Table 3">
            <a:extLst>
              <a:ext uri="{FF2B5EF4-FFF2-40B4-BE49-F238E27FC236}">
                <a16:creationId xmlns:a16="http://schemas.microsoft.com/office/drawing/2014/main" xmlns="" id="{4CC6B14F-0312-647A-5A7A-9BC8CE9ED324}"/>
              </a:ext>
            </a:extLst>
          </p:cNvPr>
          <p:cNvGraphicFramePr>
            <a:graphicFrameLocks noGrp="1"/>
          </p:cNvGraphicFramePr>
          <p:nvPr>
            <p:extLst>
              <p:ext uri="{D42A27DB-BD31-4B8C-83A1-F6EECF244321}">
                <p14:modId xmlns:p14="http://schemas.microsoft.com/office/powerpoint/2010/main" val="1291820678"/>
              </p:ext>
            </p:extLst>
          </p:nvPr>
        </p:nvGraphicFramePr>
        <p:xfrm>
          <a:off x="8196496" y="1973690"/>
          <a:ext cx="905349" cy="3429000"/>
        </p:xfrm>
        <a:graphic>
          <a:graphicData uri="http://schemas.openxmlformats.org/drawingml/2006/table">
            <a:tbl>
              <a:tblPr firstRow="1" bandRow="1">
                <a:tableStyleId>{F5AB1C69-6EDB-4FF4-983F-18BD219EF322}</a:tableStyleId>
              </a:tblPr>
              <a:tblGrid>
                <a:gridCol w="905349">
                  <a:extLst>
                    <a:ext uri="{9D8B030D-6E8A-4147-A177-3AD203B41FA5}">
                      <a16:colId xmlns:a16="http://schemas.microsoft.com/office/drawing/2014/main" xmlns="" val="1351902805"/>
                    </a:ext>
                  </a:extLst>
                </a:gridCol>
              </a:tblGrid>
              <a:tr h="342900">
                <a:tc>
                  <a:txBody>
                    <a:bodyPr/>
                    <a:lstStyle/>
                    <a:p>
                      <a:endParaRPr lang="en-IN" sz="1400" dirty="0"/>
                    </a:p>
                  </a:txBody>
                  <a:tcPr marL="68580" marR="68580" marT="34290" marB="34290"/>
                </a:tc>
                <a:extLst>
                  <a:ext uri="{0D108BD9-81ED-4DB2-BD59-A6C34878D82A}">
                    <a16:rowId xmlns:a16="http://schemas.microsoft.com/office/drawing/2014/main" xmlns="" val="3072795523"/>
                  </a:ext>
                </a:extLst>
              </a:tr>
              <a:tr h="342900">
                <a:tc>
                  <a:txBody>
                    <a:bodyPr/>
                    <a:lstStyle/>
                    <a:p>
                      <a:endParaRPr lang="en-IN" sz="1400" dirty="0"/>
                    </a:p>
                  </a:txBody>
                  <a:tcPr marL="68580" marR="68580" marT="34290" marB="34290"/>
                </a:tc>
                <a:extLst>
                  <a:ext uri="{0D108BD9-81ED-4DB2-BD59-A6C34878D82A}">
                    <a16:rowId xmlns:a16="http://schemas.microsoft.com/office/drawing/2014/main" xmlns="" val="320288977"/>
                  </a:ext>
                </a:extLst>
              </a:tr>
              <a:tr h="342900">
                <a:tc>
                  <a:txBody>
                    <a:bodyPr/>
                    <a:lstStyle/>
                    <a:p>
                      <a:endParaRPr lang="en-IN" sz="1400"/>
                    </a:p>
                  </a:txBody>
                  <a:tcPr marL="68580" marR="68580" marT="34290" marB="34290"/>
                </a:tc>
                <a:extLst>
                  <a:ext uri="{0D108BD9-81ED-4DB2-BD59-A6C34878D82A}">
                    <a16:rowId xmlns:a16="http://schemas.microsoft.com/office/drawing/2014/main" xmlns="" val="1180001894"/>
                  </a:ext>
                </a:extLst>
              </a:tr>
              <a:tr h="342900">
                <a:tc>
                  <a:txBody>
                    <a:bodyPr/>
                    <a:lstStyle/>
                    <a:p>
                      <a:endParaRPr lang="en-IN" sz="1400"/>
                    </a:p>
                  </a:txBody>
                  <a:tcPr marL="68580" marR="68580" marT="34290" marB="34290"/>
                </a:tc>
                <a:extLst>
                  <a:ext uri="{0D108BD9-81ED-4DB2-BD59-A6C34878D82A}">
                    <a16:rowId xmlns:a16="http://schemas.microsoft.com/office/drawing/2014/main" xmlns="" val="2356174047"/>
                  </a:ext>
                </a:extLst>
              </a:tr>
              <a:tr h="342900">
                <a:tc>
                  <a:txBody>
                    <a:bodyPr/>
                    <a:lstStyle/>
                    <a:p>
                      <a:endParaRPr lang="en-IN" sz="1400"/>
                    </a:p>
                  </a:txBody>
                  <a:tcPr marL="68580" marR="68580" marT="34290" marB="34290"/>
                </a:tc>
                <a:extLst>
                  <a:ext uri="{0D108BD9-81ED-4DB2-BD59-A6C34878D82A}">
                    <a16:rowId xmlns:a16="http://schemas.microsoft.com/office/drawing/2014/main" xmlns="" val="2353344245"/>
                  </a:ext>
                </a:extLst>
              </a:tr>
              <a:tr h="342900">
                <a:tc>
                  <a:txBody>
                    <a:bodyPr/>
                    <a:lstStyle/>
                    <a:p>
                      <a:endParaRPr lang="en-IN" sz="1400"/>
                    </a:p>
                  </a:txBody>
                  <a:tcPr marL="68580" marR="68580" marT="34290" marB="34290"/>
                </a:tc>
                <a:extLst>
                  <a:ext uri="{0D108BD9-81ED-4DB2-BD59-A6C34878D82A}">
                    <a16:rowId xmlns:a16="http://schemas.microsoft.com/office/drawing/2014/main" xmlns="" val="1953699461"/>
                  </a:ext>
                </a:extLst>
              </a:tr>
              <a:tr h="342900">
                <a:tc>
                  <a:txBody>
                    <a:bodyPr/>
                    <a:lstStyle/>
                    <a:p>
                      <a:endParaRPr lang="en-IN" sz="1400"/>
                    </a:p>
                  </a:txBody>
                  <a:tcPr marL="68580" marR="68580" marT="34290" marB="34290"/>
                </a:tc>
                <a:extLst>
                  <a:ext uri="{0D108BD9-81ED-4DB2-BD59-A6C34878D82A}">
                    <a16:rowId xmlns:a16="http://schemas.microsoft.com/office/drawing/2014/main" xmlns="" val="566708650"/>
                  </a:ext>
                </a:extLst>
              </a:tr>
              <a:tr h="342900">
                <a:tc>
                  <a:txBody>
                    <a:bodyPr/>
                    <a:lstStyle/>
                    <a:p>
                      <a:endParaRPr lang="en-IN" sz="1400" dirty="0"/>
                    </a:p>
                  </a:txBody>
                  <a:tcPr marL="68580" marR="68580" marT="34290" marB="34290"/>
                </a:tc>
                <a:extLst>
                  <a:ext uri="{0D108BD9-81ED-4DB2-BD59-A6C34878D82A}">
                    <a16:rowId xmlns:a16="http://schemas.microsoft.com/office/drawing/2014/main" xmlns="" val="4030776477"/>
                  </a:ext>
                </a:extLst>
              </a:tr>
              <a:tr h="342900">
                <a:tc>
                  <a:txBody>
                    <a:bodyPr/>
                    <a:lstStyle/>
                    <a:p>
                      <a:endParaRPr lang="en-IN" sz="1400" dirty="0"/>
                    </a:p>
                  </a:txBody>
                  <a:tcPr marL="68580" marR="68580" marT="34290" marB="34290"/>
                </a:tc>
                <a:extLst>
                  <a:ext uri="{0D108BD9-81ED-4DB2-BD59-A6C34878D82A}">
                    <a16:rowId xmlns:a16="http://schemas.microsoft.com/office/drawing/2014/main" xmlns="" val="386803055"/>
                  </a:ext>
                </a:extLst>
              </a:tr>
              <a:tr h="342900">
                <a:tc>
                  <a:txBody>
                    <a:bodyPr/>
                    <a:lstStyle/>
                    <a:p>
                      <a:endParaRPr lang="en-IN" sz="1400" dirty="0"/>
                    </a:p>
                  </a:txBody>
                  <a:tcPr marL="68580" marR="68580" marT="34290" marB="34290"/>
                </a:tc>
                <a:extLst>
                  <a:ext uri="{0D108BD9-81ED-4DB2-BD59-A6C34878D82A}">
                    <a16:rowId xmlns:a16="http://schemas.microsoft.com/office/drawing/2014/main" xmlns="" val="1310722752"/>
                  </a:ext>
                </a:extLst>
              </a:tr>
            </a:tbl>
          </a:graphicData>
        </a:graphic>
      </p:graphicFrame>
      <p:sp>
        <p:nvSpPr>
          <p:cNvPr id="8" name="TextBox 7">
            <a:extLst>
              <a:ext uri="{FF2B5EF4-FFF2-40B4-BE49-F238E27FC236}">
                <a16:creationId xmlns:a16="http://schemas.microsoft.com/office/drawing/2014/main" xmlns="" id="{4F1C831D-C453-1518-60BE-2D237C532A17}"/>
              </a:ext>
            </a:extLst>
          </p:cNvPr>
          <p:cNvSpPr txBox="1"/>
          <p:nvPr/>
        </p:nvSpPr>
        <p:spPr>
          <a:xfrm>
            <a:off x="8194009" y="1904414"/>
            <a:ext cx="982195" cy="369332"/>
          </a:xfrm>
          <a:prstGeom prst="rect">
            <a:avLst/>
          </a:prstGeom>
          <a:noFill/>
        </p:spPr>
        <p:txBody>
          <a:bodyPr wrap="square">
            <a:spAutoFit/>
          </a:bodyPr>
          <a:lstStyle/>
          <a:p>
            <a:pPr algn="ctr"/>
            <a:r>
              <a:rPr lang="en-US" b="1" dirty="0"/>
              <a:t>RATING</a:t>
            </a:r>
            <a:endParaRPr lang="en-IN" b="1" dirty="0"/>
          </a:p>
        </p:txBody>
      </p:sp>
      <p:sp>
        <p:nvSpPr>
          <p:cNvPr id="10" name="TextBox 9">
            <a:extLst>
              <a:ext uri="{FF2B5EF4-FFF2-40B4-BE49-F238E27FC236}">
                <a16:creationId xmlns:a16="http://schemas.microsoft.com/office/drawing/2014/main" xmlns="" id="{A8862133-EE3B-29C6-3625-2FDA1D58E830}"/>
              </a:ext>
            </a:extLst>
          </p:cNvPr>
          <p:cNvSpPr txBox="1"/>
          <p:nvPr/>
        </p:nvSpPr>
        <p:spPr>
          <a:xfrm>
            <a:off x="8508356" y="2616015"/>
            <a:ext cx="350242" cy="369332"/>
          </a:xfrm>
          <a:prstGeom prst="rect">
            <a:avLst/>
          </a:prstGeom>
          <a:noFill/>
        </p:spPr>
        <p:txBody>
          <a:bodyPr wrap="square">
            <a:spAutoFit/>
          </a:bodyPr>
          <a:lstStyle/>
          <a:p>
            <a:pPr algn="ctr"/>
            <a:r>
              <a:rPr lang="en-US" dirty="0"/>
              <a:t>7</a:t>
            </a:r>
            <a:endParaRPr lang="en-IN" dirty="0"/>
          </a:p>
        </p:txBody>
      </p:sp>
      <p:sp>
        <p:nvSpPr>
          <p:cNvPr id="19" name="TextBox 18">
            <a:extLst>
              <a:ext uri="{FF2B5EF4-FFF2-40B4-BE49-F238E27FC236}">
                <a16:creationId xmlns:a16="http://schemas.microsoft.com/office/drawing/2014/main" xmlns="" id="{6B83F6D7-A90B-3052-D034-740F21885C9F}"/>
              </a:ext>
            </a:extLst>
          </p:cNvPr>
          <p:cNvSpPr txBox="1"/>
          <p:nvPr/>
        </p:nvSpPr>
        <p:spPr>
          <a:xfrm>
            <a:off x="8508356" y="2327508"/>
            <a:ext cx="350242" cy="369332"/>
          </a:xfrm>
          <a:prstGeom prst="rect">
            <a:avLst/>
          </a:prstGeom>
          <a:noFill/>
        </p:spPr>
        <p:txBody>
          <a:bodyPr wrap="square">
            <a:spAutoFit/>
          </a:bodyPr>
          <a:lstStyle/>
          <a:p>
            <a:pPr algn="ctr"/>
            <a:r>
              <a:rPr lang="en-US" dirty="0"/>
              <a:t>9</a:t>
            </a:r>
            <a:endParaRPr lang="en-IN" dirty="0"/>
          </a:p>
        </p:txBody>
      </p:sp>
      <p:sp>
        <p:nvSpPr>
          <p:cNvPr id="92" name="TextBox 91">
            <a:extLst>
              <a:ext uri="{FF2B5EF4-FFF2-40B4-BE49-F238E27FC236}">
                <a16:creationId xmlns:a16="http://schemas.microsoft.com/office/drawing/2014/main" xmlns="" id="{856C664D-48D2-AEB6-F735-9ACF96FC9E5E}"/>
              </a:ext>
            </a:extLst>
          </p:cNvPr>
          <p:cNvSpPr txBox="1"/>
          <p:nvPr/>
        </p:nvSpPr>
        <p:spPr>
          <a:xfrm>
            <a:off x="8534421" y="4296192"/>
            <a:ext cx="350242" cy="369332"/>
          </a:xfrm>
          <a:prstGeom prst="rect">
            <a:avLst/>
          </a:prstGeom>
          <a:noFill/>
        </p:spPr>
        <p:txBody>
          <a:bodyPr wrap="square">
            <a:spAutoFit/>
          </a:bodyPr>
          <a:lstStyle/>
          <a:p>
            <a:pPr algn="ctr"/>
            <a:r>
              <a:rPr lang="en-US" dirty="0"/>
              <a:t>3</a:t>
            </a:r>
            <a:endParaRPr lang="en-IN" dirty="0"/>
          </a:p>
        </p:txBody>
      </p:sp>
      <p:sp>
        <p:nvSpPr>
          <p:cNvPr id="93" name="TextBox 92">
            <a:extLst>
              <a:ext uri="{FF2B5EF4-FFF2-40B4-BE49-F238E27FC236}">
                <a16:creationId xmlns:a16="http://schemas.microsoft.com/office/drawing/2014/main" xmlns="" id="{1384C405-EB57-A3B7-4D1F-E3C3A900AF4A}"/>
              </a:ext>
            </a:extLst>
          </p:cNvPr>
          <p:cNvSpPr txBox="1"/>
          <p:nvPr/>
        </p:nvSpPr>
        <p:spPr>
          <a:xfrm>
            <a:off x="8508356" y="3321487"/>
            <a:ext cx="350242" cy="369332"/>
          </a:xfrm>
          <a:prstGeom prst="rect">
            <a:avLst/>
          </a:prstGeom>
          <a:noFill/>
        </p:spPr>
        <p:txBody>
          <a:bodyPr wrap="square">
            <a:spAutoFit/>
          </a:bodyPr>
          <a:lstStyle/>
          <a:p>
            <a:pPr algn="ctr"/>
            <a:r>
              <a:rPr lang="en-US" dirty="0"/>
              <a:t>6</a:t>
            </a:r>
            <a:endParaRPr lang="en-IN" dirty="0"/>
          </a:p>
        </p:txBody>
      </p:sp>
      <p:sp>
        <p:nvSpPr>
          <p:cNvPr id="94" name="TextBox 93">
            <a:extLst>
              <a:ext uri="{FF2B5EF4-FFF2-40B4-BE49-F238E27FC236}">
                <a16:creationId xmlns:a16="http://schemas.microsoft.com/office/drawing/2014/main" xmlns="" id="{3A92195A-96B2-E42A-2084-1A84C76452E8}"/>
              </a:ext>
            </a:extLst>
          </p:cNvPr>
          <p:cNvSpPr txBox="1"/>
          <p:nvPr/>
        </p:nvSpPr>
        <p:spPr>
          <a:xfrm>
            <a:off x="8534421" y="2972824"/>
            <a:ext cx="350242" cy="369332"/>
          </a:xfrm>
          <a:prstGeom prst="rect">
            <a:avLst/>
          </a:prstGeom>
          <a:noFill/>
        </p:spPr>
        <p:txBody>
          <a:bodyPr wrap="square">
            <a:spAutoFit/>
          </a:bodyPr>
          <a:lstStyle/>
          <a:p>
            <a:pPr algn="ctr"/>
            <a:r>
              <a:rPr lang="en-US" dirty="0"/>
              <a:t>8</a:t>
            </a:r>
            <a:endParaRPr lang="en-IN" dirty="0"/>
          </a:p>
        </p:txBody>
      </p:sp>
      <p:sp>
        <p:nvSpPr>
          <p:cNvPr id="95" name="TextBox 94">
            <a:extLst>
              <a:ext uri="{FF2B5EF4-FFF2-40B4-BE49-F238E27FC236}">
                <a16:creationId xmlns:a16="http://schemas.microsoft.com/office/drawing/2014/main" xmlns="" id="{B932D051-3A72-4913-FC7E-0F448E1BFC20}"/>
              </a:ext>
            </a:extLst>
          </p:cNvPr>
          <p:cNvSpPr txBox="1"/>
          <p:nvPr/>
        </p:nvSpPr>
        <p:spPr>
          <a:xfrm>
            <a:off x="8518923" y="4646400"/>
            <a:ext cx="350242" cy="369332"/>
          </a:xfrm>
          <a:prstGeom prst="rect">
            <a:avLst/>
          </a:prstGeom>
          <a:noFill/>
        </p:spPr>
        <p:txBody>
          <a:bodyPr wrap="square">
            <a:spAutoFit/>
          </a:bodyPr>
          <a:lstStyle/>
          <a:p>
            <a:pPr algn="ctr"/>
            <a:r>
              <a:rPr lang="en-US" dirty="0"/>
              <a:t>2</a:t>
            </a:r>
            <a:endParaRPr lang="en-IN" dirty="0"/>
          </a:p>
        </p:txBody>
      </p:sp>
      <p:sp>
        <p:nvSpPr>
          <p:cNvPr id="96" name="TextBox 95">
            <a:extLst>
              <a:ext uri="{FF2B5EF4-FFF2-40B4-BE49-F238E27FC236}">
                <a16:creationId xmlns:a16="http://schemas.microsoft.com/office/drawing/2014/main" xmlns="" id="{0F9531A6-46C2-A874-7456-0E973FEC253B}"/>
              </a:ext>
            </a:extLst>
          </p:cNvPr>
          <p:cNvSpPr txBox="1"/>
          <p:nvPr/>
        </p:nvSpPr>
        <p:spPr>
          <a:xfrm>
            <a:off x="8518923" y="5078486"/>
            <a:ext cx="350242" cy="369332"/>
          </a:xfrm>
          <a:prstGeom prst="rect">
            <a:avLst/>
          </a:prstGeom>
          <a:noFill/>
        </p:spPr>
        <p:txBody>
          <a:bodyPr wrap="square">
            <a:spAutoFit/>
          </a:bodyPr>
          <a:lstStyle/>
          <a:p>
            <a:pPr algn="ctr"/>
            <a:r>
              <a:rPr lang="en-US" dirty="0"/>
              <a:t>1</a:t>
            </a:r>
            <a:endParaRPr lang="en-IN" dirty="0"/>
          </a:p>
        </p:txBody>
      </p:sp>
      <p:sp>
        <p:nvSpPr>
          <p:cNvPr id="97" name="TextBox 96">
            <a:extLst>
              <a:ext uri="{FF2B5EF4-FFF2-40B4-BE49-F238E27FC236}">
                <a16:creationId xmlns:a16="http://schemas.microsoft.com/office/drawing/2014/main" xmlns="" id="{6B4BA3E2-B217-592C-2F03-C42BF4DC3527}"/>
              </a:ext>
            </a:extLst>
          </p:cNvPr>
          <p:cNvSpPr txBox="1"/>
          <p:nvPr/>
        </p:nvSpPr>
        <p:spPr>
          <a:xfrm>
            <a:off x="8509002" y="4001084"/>
            <a:ext cx="350242" cy="369332"/>
          </a:xfrm>
          <a:prstGeom prst="rect">
            <a:avLst/>
          </a:prstGeom>
          <a:noFill/>
        </p:spPr>
        <p:txBody>
          <a:bodyPr wrap="square">
            <a:spAutoFit/>
          </a:bodyPr>
          <a:lstStyle/>
          <a:p>
            <a:pPr algn="ctr"/>
            <a:r>
              <a:rPr lang="en-US" dirty="0"/>
              <a:t>4</a:t>
            </a:r>
            <a:endParaRPr lang="en-IN" dirty="0"/>
          </a:p>
        </p:txBody>
      </p:sp>
      <p:sp>
        <p:nvSpPr>
          <p:cNvPr id="98" name="TextBox 97">
            <a:extLst>
              <a:ext uri="{FF2B5EF4-FFF2-40B4-BE49-F238E27FC236}">
                <a16:creationId xmlns:a16="http://schemas.microsoft.com/office/drawing/2014/main" xmlns="" id="{182EC229-3F89-C6CF-5113-98490823BD97}"/>
              </a:ext>
            </a:extLst>
          </p:cNvPr>
          <p:cNvSpPr txBox="1"/>
          <p:nvPr/>
        </p:nvSpPr>
        <p:spPr>
          <a:xfrm>
            <a:off x="8522857" y="3671594"/>
            <a:ext cx="350242" cy="369332"/>
          </a:xfrm>
          <a:prstGeom prst="rect">
            <a:avLst/>
          </a:prstGeom>
          <a:noFill/>
        </p:spPr>
        <p:txBody>
          <a:bodyPr wrap="square">
            <a:spAutoFit/>
          </a:bodyPr>
          <a:lstStyle/>
          <a:p>
            <a:pPr algn="ctr"/>
            <a:r>
              <a:rPr lang="en-US" dirty="0"/>
              <a:t>5</a:t>
            </a:r>
            <a:endParaRPr lang="en-IN" dirty="0"/>
          </a:p>
        </p:txBody>
      </p:sp>
      <p:sp>
        <p:nvSpPr>
          <p:cNvPr id="102" name="TextBox 101">
            <a:extLst>
              <a:ext uri="{FF2B5EF4-FFF2-40B4-BE49-F238E27FC236}">
                <a16:creationId xmlns:a16="http://schemas.microsoft.com/office/drawing/2014/main" xmlns="" id="{E16B2B9A-4993-3EAC-B412-CBCA98EB7B92}"/>
              </a:ext>
            </a:extLst>
          </p:cNvPr>
          <p:cNvSpPr txBox="1"/>
          <p:nvPr/>
        </p:nvSpPr>
        <p:spPr>
          <a:xfrm>
            <a:off x="210329" y="1119368"/>
            <a:ext cx="1577779" cy="646331"/>
          </a:xfrm>
          <a:prstGeom prst="rect">
            <a:avLst/>
          </a:prstGeom>
          <a:noFill/>
        </p:spPr>
        <p:txBody>
          <a:bodyPr wrap="square">
            <a:spAutoFit/>
          </a:bodyPr>
          <a:lstStyle/>
          <a:p>
            <a:r>
              <a:rPr lang="en-US" dirty="0"/>
              <a:t>1. DISTRIBUTE AIR</a:t>
            </a:r>
            <a:endParaRPr lang="en-IN" dirty="0"/>
          </a:p>
        </p:txBody>
      </p:sp>
      <p:sp>
        <p:nvSpPr>
          <p:cNvPr id="104" name="TextBox 103">
            <a:extLst>
              <a:ext uri="{FF2B5EF4-FFF2-40B4-BE49-F238E27FC236}">
                <a16:creationId xmlns:a16="http://schemas.microsoft.com/office/drawing/2014/main" xmlns="" id="{AE7CFA63-5AD6-994B-E748-F15DDEB26A0B}"/>
              </a:ext>
            </a:extLst>
          </p:cNvPr>
          <p:cNvSpPr txBox="1"/>
          <p:nvPr/>
        </p:nvSpPr>
        <p:spPr>
          <a:xfrm>
            <a:off x="216950" y="1929120"/>
            <a:ext cx="1626636" cy="646331"/>
          </a:xfrm>
          <a:prstGeom prst="rect">
            <a:avLst/>
          </a:prstGeom>
          <a:noFill/>
        </p:spPr>
        <p:txBody>
          <a:bodyPr wrap="square">
            <a:spAutoFit/>
          </a:bodyPr>
          <a:lstStyle/>
          <a:p>
            <a:r>
              <a:rPr lang="en-US" dirty="0"/>
              <a:t>2. CONTROL FLOW</a:t>
            </a:r>
            <a:endParaRPr lang="en-IN" dirty="0"/>
          </a:p>
        </p:txBody>
      </p:sp>
      <p:sp>
        <p:nvSpPr>
          <p:cNvPr id="106" name="TextBox 105">
            <a:extLst>
              <a:ext uri="{FF2B5EF4-FFF2-40B4-BE49-F238E27FC236}">
                <a16:creationId xmlns:a16="http://schemas.microsoft.com/office/drawing/2014/main" xmlns="" id="{399DEC09-8F8B-DA53-17B1-F318AA862114}"/>
              </a:ext>
            </a:extLst>
          </p:cNvPr>
          <p:cNvSpPr txBox="1"/>
          <p:nvPr/>
        </p:nvSpPr>
        <p:spPr>
          <a:xfrm>
            <a:off x="164906" y="2660798"/>
            <a:ext cx="1438293" cy="369332"/>
          </a:xfrm>
          <a:prstGeom prst="rect">
            <a:avLst/>
          </a:prstGeom>
          <a:noFill/>
        </p:spPr>
        <p:txBody>
          <a:bodyPr wrap="square">
            <a:spAutoFit/>
          </a:bodyPr>
          <a:lstStyle/>
          <a:p>
            <a:r>
              <a:rPr lang="en-US" dirty="0"/>
              <a:t>3. DIRECT AIR</a:t>
            </a:r>
            <a:endParaRPr lang="en-IN" dirty="0"/>
          </a:p>
        </p:txBody>
      </p:sp>
      <p:sp>
        <p:nvSpPr>
          <p:cNvPr id="108" name="TextBox 107">
            <a:extLst>
              <a:ext uri="{FF2B5EF4-FFF2-40B4-BE49-F238E27FC236}">
                <a16:creationId xmlns:a16="http://schemas.microsoft.com/office/drawing/2014/main" xmlns="" id="{670768DF-7A09-63A5-99DE-637D67A7A5F8}"/>
              </a:ext>
            </a:extLst>
          </p:cNvPr>
          <p:cNvSpPr txBox="1"/>
          <p:nvPr/>
        </p:nvSpPr>
        <p:spPr>
          <a:xfrm>
            <a:off x="139302" y="3131788"/>
            <a:ext cx="1598794" cy="369332"/>
          </a:xfrm>
          <a:prstGeom prst="rect">
            <a:avLst/>
          </a:prstGeom>
          <a:noFill/>
        </p:spPr>
        <p:txBody>
          <a:bodyPr wrap="square">
            <a:spAutoFit/>
          </a:bodyPr>
          <a:lstStyle/>
          <a:p>
            <a:r>
              <a:rPr lang="en-US" dirty="0"/>
              <a:t>4. RESIST HEAT</a:t>
            </a:r>
            <a:endParaRPr lang="en-IN" dirty="0"/>
          </a:p>
        </p:txBody>
      </p:sp>
      <p:sp>
        <p:nvSpPr>
          <p:cNvPr id="110" name="TextBox 109">
            <a:extLst>
              <a:ext uri="{FF2B5EF4-FFF2-40B4-BE49-F238E27FC236}">
                <a16:creationId xmlns:a16="http://schemas.microsoft.com/office/drawing/2014/main" xmlns="" id="{8DC2795B-03A7-5A57-0B7C-1315C6D50FD8}"/>
              </a:ext>
            </a:extLst>
          </p:cNvPr>
          <p:cNvSpPr txBox="1"/>
          <p:nvPr/>
        </p:nvSpPr>
        <p:spPr>
          <a:xfrm>
            <a:off x="170346" y="3514699"/>
            <a:ext cx="1797230" cy="646331"/>
          </a:xfrm>
          <a:prstGeom prst="rect">
            <a:avLst/>
          </a:prstGeom>
          <a:noFill/>
        </p:spPr>
        <p:txBody>
          <a:bodyPr wrap="square">
            <a:spAutoFit/>
          </a:bodyPr>
          <a:lstStyle/>
          <a:p>
            <a:r>
              <a:rPr lang="en-US" dirty="0"/>
              <a:t>5. RESIST CORROSION</a:t>
            </a:r>
            <a:endParaRPr lang="en-IN" dirty="0"/>
          </a:p>
        </p:txBody>
      </p:sp>
      <p:sp>
        <p:nvSpPr>
          <p:cNvPr id="112" name="TextBox 111">
            <a:extLst>
              <a:ext uri="{FF2B5EF4-FFF2-40B4-BE49-F238E27FC236}">
                <a16:creationId xmlns:a16="http://schemas.microsoft.com/office/drawing/2014/main" xmlns="" id="{9D019F8A-A41A-B645-40D3-CB2E25D94822}"/>
              </a:ext>
            </a:extLst>
          </p:cNvPr>
          <p:cNvSpPr txBox="1"/>
          <p:nvPr/>
        </p:nvSpPr>
        <p:spPr>
          <a:xfrm>
            <a:off x="119795" y="4173243"/>
            <a:ext cx="1742025" cy="369332"/>
          </a:xfrm>
          <a:prstGeom prst="rect">
            <a:avLst/>
          </a:prstGeom>
          <a:noFill/>
        </p:spPr>
        <p:txBody>
          <a:bodyPr wrap="square">
            <a:spAutoFit/>
          </a:bodyPr>
          <a:lstStyle/>
          <a:p>
            <a:r>
              <a:rPr lang="en-US" dirty="0"/>
              <a:t>6. LOOK GOOD</a:t>
            </a:r>
            <a:endParaRPr lang="en-IN" dirty="0"/>
          </a:p>
        </p:txBody>
      </p:sp>
      <p:sp>
        <p:nvSpPr>
          <p:cNvPr id="114" name="TextBox 113">
            <a:extLst>
              <a:ext uri="{FF2B5EF4-FFF2-40B4-BE49-F238E27FC236}">
                <a16:creationId xmlns:a16="http://schemas.microsoft.com/office/drawing/2014/main" xmlns="" id="{BDD60A30-19E1-25D5-4433-51E007A4E46D}"/>
              </a:ext>
            </a:extLst>
          </p:cNvPr>
          <p:cNvSpPr txBox="1"/>
          <p:nvPr/>
        </p:nvSpPr>
        <p:spPr>
          <a:xfrm>
            <a:off x="153249" y="4518887"/>
            <a:ext cx="1622456" cy="646331"/>
          </a:xfrm>
          <a:prstGeom prst="rect">
            <a:avLst/>
          </a:prstGeom>
          <a:noFill/>
        </p:spPr>
        <p:txBody>
          <a:bodyPr wrap="square">
            <a:spAutoFit/>
          </a:bodyPr>
          <a:lstStyle/>
          <a:p>
            <a:r>
              <a:rPr lang="en-US" dirty="0"/>
              <a:t>7. RESIST DAMAGE</a:t>
            </a:r>
            <a:endParaRPr lang="en-IN" dirty="0"/>
          </a:p>
        </p:txBody>
      </p:sp>
      <p:sp>
        <p:nvSpPr>
          <p:cNvPr id="116" name="TextBox 115">
            <a:extLst>
              <a:ext uri="{FF2B5EF4-FFF2-40B4-BE49-F238E27FC236}">
                <a16:creationId xmlns:a16="http://schemas.microsoft.com/office/drawing/2014/main" xmlns="" id="{323150B6-9BF5-F609-4BC8-36040B2B45BC}"/>
              </a:ext>
            </a:extLst>
          </p:cNvPr>
          <p:cNvSpPr txBox="1"/>
          <p:nvPr/>
        </p:nvSpPr>
        <p:spPr>
          <a:xfrm>
            <a:off x="90387" y="5100278"/>
            <a:ext cx="1697721" cy="646331"/>
          </a:xfrm>
          <a:prstGeom prst="rect">
            <a:avLst/>
          </a:prstGeom>
          <a:noFill/>
        </p:spPr>
        <p:txBody>
          <a:bodyPr wrap="square">
            <a:spAutoFit/>
          </a:bodyPr>
          <a:lstStyle/>
          <a:p>
            <a:r>
              <a:rPr lang="en-US" dirty="0"/>
              <a:t>8. EASY TO ASSEMBLE</a:t>
            </a:r>
            <a:endParaRPr lang="en-IN" dirty="0"/>
          </a:p>
        </p:txBody>
      </p:sp>
      <p:sp>
        <p:nvSpPr>
          <p:cNvPr id="118" name="TextBox 117">
            <a:extLst>
              <a:ext uri="{FF2B5EF4-FFF2-40B4-BE49-F238E27FC236}">
                <a16:creationId xmlns:a16="http://schemas.microsoft.com/office/drawing/2014/main" xmlns="" id="{CCAD8B34-C444-7260-F683-BFEF422361BD}"/>
              </a:ext>
            </a:extLst>
          </p:cNvPr>
          <p:cNvSpPr txBox="1"/>
          <p:nvPr/>
        </p:nvSpPr>
        <p:spPr>
          <a:xfrm>
            <a:off x="109262" y="5854448"/>
            <a:ext cx="1666443" cy="646331"/>
          </a:xfrm>
          <a:prstGeom prst="rect">
            <a:avLst/>
          </a:prstGeom>
          <a:noFill/>
        </p:spPr>
        <p:txBody>
          <a:bodyPr wrap="square">
            <a:spAutoFit/>
          </a:bodyPr>
          <a:lstStyle>
            <a:defPPr>
              <a:defRPr lang="en-US"/>
            </a:defPPr>
          </a:lstStyle>
          <a:p>
            <a:r>
              <a:rPr lang="en-US" dirty="0"/>
              <a:t>9. PROVIDE RIGIDITY</a:t>
            </a:r>
            <a:endParaRPr lang="en-IN" dirty="0"/>
          </a:p>
        </p:txBody>
      </p:sp>
    </p:spTree>
    <p:extLst>
      <p:ext uri="{BB962C8B-B14F-4D97-AF65-F5344CB8AC3E}">
        <p14:creationId xmlns:p14="http://schemas.microsoft.com/office/powerpoint/2010/main" val="500072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1"/>
                                        </p:tgtEl>
                                        <p:attrNameLst>
                                          <p:attrName>style.visibility</p:attrName>
                                        </p:attrNameLst>
                                      </p:cBhvr>
                                      <p:to>
                                        <p:strVal val="visible"/>
                                      </p:to>
                                    </p:set>
                                    <p:animEffect transition="in" filter="fade">
                                      <p:cBhvr>
                                        <p:cTn id="7" dur="1000"/>
                                        <p:tgtEl>
                                          <p:spTgt spid="91"/>
                                        </p:tgtEl>
                                      </p:cBhvr>
                                    </p:animEffect>
                                    <p:anim calcmode="lin" valueType="num">
                                      <p:cBhvr>
                                        <p:cTn id="8" dur="1000" fill="hold"/>
                                        <p:tgtEl>
                                          <p:spTgt spid="91"/>
                                        </p:tgtEl>
                                        <p:attrNameLst>
                                          <p:attrName>ppt_x</p:attrName>
                                        </p:attrNameLst>
                                      </p:cBhvr>
                                      <p:tavLst>
                                        <p:tav tm="0">
                                          <p:val>
                                            <p:strVal val="#ppt_x"/>
                                          </p:val>
                                        </p:tav>
                                        <p:tav tm="100000">
                                          <p:val>
                                            <p:strVal val="#ppt_x"/>
                                          </p:val>
                                        </p:tav>
                                      </p:tavLst>
                                    </p:anim>
                                    <p:anim calcmode="lin" valueType="num">
                                      <p:cBhvr>
                                        <p:cTn id="9" dur="1000" fill="hold"/>
                                        <p:tgtEl>
                                          <p:spTgt spid="9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2"/>
                                        </p:tgtEl>
                                        <p:attrNameLst>
                                          <p:attrName>style.visibility</p:attrName>
                                        </p:attrNameLst>
                                      </p:cBhvr>
                                      <p:to>
                                        <p:strVal val="visible"/>
                                      </p:to>
                                    </p:set>
                                    <p:animEffect transition="in" filter="fade">
                                      <p:cBhvr>
                                        <p:cTn id="14" dur="1000"/>
                                        <p:tgtEl>
                                          <p:spTgt spid="102"/>
                                        </p:tgtEl>
                                      </p:cBhvr>
                                    </p:animEffect>
                                    <p:anim calcmode="lin" valueType="num">
                                      <p:cBhvr>
                                        <p:cTn id="15" dur="1000" fill="hold"/>
                                        <p:tgtEl>
                                          <p:spTgt spid="102"/>
                                        </p:tgtEl>
                                        <p:attrNameLst>
                                          <p:attrName>ppt_x</p:attrName>
                                        </p:attrNameLst>
                                      </p:cBhvr>
                                      <p:tavLst>
                                        <p:tav tm="0">
                                          <p:val>
                                            <p:strVal val="#ppt_x"/>
                                          </p:val>
                                        </p:tav>
                                        <p:tav tm="100000">
                                          <p:val>
                                            <p:strVal val="#ppt_x"/>
                                          </p:val>
                                        </p:tav>
                                      </p:tavLst>
                                    </p:anim>
                                    <p:anim calcmode="lin" valueType="num">
                                      <p:cBhvr>
                                        <p:cTn id="16" dur="1000" fill="hold"/>
                                        <p:tgtEl>
                                          <p:spTgt spid="10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4"/>
                                        </p:tgtEl>
                                        <p:attrNameLst>
                                          <p:attrName>style.visibility</p:attrName>
                                        </p:attrNameLst>
                                      </p:cBhvr>
                                      <p:to>
                                        <p:strVal val="visible"/>
                                      </p:to>
                                    </p:set>
                                    <p:animEffect transition="in" filter="fade">
                                      <p:cBhvr>
                                        <p:cTn id="21" dur="1000"/>
                                        <p:tgtEl>
                                          <p:spTgt spid="104"/>
                                        </p:tgtEl>
                                      </p:cBhvr>
                                    </p:animEffect>
                                    <p:anim calcmode="lin" valueType="num">
                                      <p:cBhvr>
                                        <p:cTn id="22" dur="1000" fill="hold"/>
                                        <p:tgtEl>
                                          <p:spTgt spid="104"/>
                                        </p:tgtEl>
                                        <p:attrNameLst>
                                          <p:attrName>ppt_x</p:attrName>
                                        </p:attrNameLst>
                                      </p:cBhvr>
                                      <p:tavLst>
                                        <p:tav tm="0">
                                          <p:val>
                                            <p:strVal val="#ppt_x"/>
                                          </p:val>
                                        </p:tav>
                                        <p:tav tm="100000">
                                          <p:val>
                                            <p:strVal val="#ppt_x"/>
                                          </p:val>
                                        </p:tav>
                                      </p:tavLst>
                                    </p:anim>
                                    <p:anim calcmode="lin" valueType="num">
                                      <p:cBhvr>
                                        <p:cTn id="23" dur="1000" fill="hold"/>
                                        <p:tgtEl>
                                          <p:spTgt spid="10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6"/>
                                        </p:tgtEl>
                                        <p:attrNameLst>
                                          <p:attrName>style.visibility</p:attrName>
                                        </p:attrNameLst>
                                      </p:cBhvr>
                                      <p:to>
                                        <p:strVal val="visible"/>
                                      </p:to>
                                    </p:set>
                                    <p:animEffect transition="in" filter="fade">
                                      <p:cBhvr>
                                        <p:cTn id="28" dur="1000"/>
                                        <p:tgtEl>
                                          <p:spTgt spid="106"/>
                                        </p:tgtEl>
                                      </p:cBhvr>
                                    </p:animEffect>
                                    <p:anim calcmode="lin" valueType="num">
                                      <p:cBhvr>
                                        <p:cTn id="29" dur="1000" fill="hold"/>
                                        <p:tgtEl>
                                          <p:spTgt spid="106"/>
                                        </p:tgtEl>
                                        <p:attrNameLst>
                                          <p:attrName>ppt_x</p:attrName>
                                        </p:attrNameLst>
                                      </p:cBhvr>
                                      <p:tavLst>
                                        <p:tav tm="0">
                                          <p:val>
                                            <p:strVal val="#ppt_x"/>
                                          </p:val>
                                        </p:tav>
                                        <p:tav tm="100000">
                                          <p:val>
                                            <p:strVal val="#ppt_x"/>
                                          </p:val>
                                        </p:tav>
                                      </p:tavLst>
                                    </p:anim>
                                    <p:anim calcmode="lin" valueType="num">
                                      <p:cBhvr>
                                        <p:cTn id="30" dur="1000" fill="hold"/>
                                        <p:tgtEl>
                                          <p:spTgt spid="10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08"/>
                                        </p:tgtEl>
                                        <p:attrNameLst>
                                          <p:attrName>style.visibility</p:attrName>
                                        </p:attrNameLst>
                                      </p:cBhvr>
                                      <p:to>
                                        <p:strVal val="visible"/>
                                      </p:to>
                                    </p:set>
                                    <p:animEffect transition="in" filter="fade">
                                      <p:cBhvr>
                                        <p:cTn id="35" dur="1000"/>
                                        <p:tgtEl>
                                          <p:spTgt spid="108"/>
                                        </p:tgtEl>
                                      </p:cBhvr>
                                    </p:animEffect>
                                    <p:anim calcmode="lin" valueType="num">
                                      <p:cBhvr>
                                        <p:cTn id="36" dur="1000" fill="hold"/>
                                        <p:tgtEl>
                                          <p:spTgt spid="108"/>
                                        </p:tgtEl>
                                        <p:attrNameLst>
                                          <p:attrName>ppt_x</p:attrName>
                                        </p:attrNameLst>
                                      </p:cBhvr>
                                      <p:tavLst>
                                        <p:tav tm="0">
                                          <p:val>
                                            <p:strVal val="#ppt_x"/>
                                          </p:val>
                                        </p:tav>
                                        <p:tav tm="100000">
                                          <p:val>
                                            <p:strVal val="#ppt_x"/>
                                          </p:val>
                                        </p:tav>
                                      </p:tavLst>
                                    </p:anim>
                                    <p:anim calcmode="lin" valueType="num">
                                      <p:cBhvr>
                                        <p:cTn id="37" dur="1000" fill="hold"/>
                                        <p:tgtEl>
                                          <p:spTgt spid="10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0"/>
                                        </p:tgtEl>
                                        <p:attrNameLst>
                                          <p:attrName>style.visibility</p:attrName>
                                        </p:attrNameLst>
                                      </p:cBhvr>
                                      <p:to>
                                        <p:strVal val="visible"/>
                                      </p:to>
                                    </p:set>
                                    <p:animEffect transition="in" filter="fade">
                                      <p:cBhvr>
                                        <p:cTn id="42" dur="1000"/>
                                        <p:tgtEl>
                                          <p:spTgt spid="110"/>
                                        </p:tgtEl>
                                      </p:cBhvr>
                                    </p:animEffect>
                                    <p:anim calcmode="lin" valueType="num">
                                      <p:cBhvr>
                                        <p:cTn id="43" dur="1000" fill="hold"/>
                                        <p:tgtEl>
                                          <p:spTgt spid="110"/>
                                        </p:tgtEl>
                                        <p:attrNameLst>
                                          <p:attrName>ppt_x</p:attrName>
                                        </p:attrNameLst>
                                      </p:cBhvr>
                                      <p:tavLst>
                                        <p:tav tm="0">
                                          <p:val>
                                            <p:strVal val="#ppt_x"/>
                                          </p:val>
                                        </p:tav>
                                        <p:tav tm="100000">
                                          <p:val>
                                            <p:strVal val="#ppt_x"/>
                                          </p:val>
                                        </p:tav>
                                      </p:tavLst>
                                    </p:anim>
                                    <p:anim calcmode="lin" valueType="num">
                                      <p:cBhvr>
                                        <p:cTn id="44" dur="1000" fill="hold"/>
                                        <p:tgtEl>
                                          <p:spTgt spid="110"/>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12"/>
                                        </p:tgtEl>
                                        <p:attrNameLst>
                                          <p:attrName>style.visibility</p:attrName>
                                        </p:attrNameLst>
                                      </p:cBhvr>
                                      <p:to>
                                        <p:strVal val="visible"/>
                                      </p:to>
                                    </p:set>
                                    <p:animEffect transition="in" filter="fade">
                                      <p:cBhvr>
                                        <p:cTn id="49" dur="1000"/>
                                        <p:tgtEl>
                                          <p:spTgt spid="112"/>
                                        </p:tgtEl>
                                      </p:cBhvr>
                                    </p:animEffect>
                                    <p:anim calcmode="lin" valueType="num">
                                      <p:cBhvr>
                                        <p:cTn id="50" dur="1000" fill="hold"/>
                                        <p:tgtEl>
                                          <p:spTgt spid="112"/>
                                        </p:tgtEl>
                                        <p:attrNameLst>
                                          <p:attrName>ppt_x</p:attrName>
                                        </p:attrNameLst>
                                      </p:cBhvr>
                                      <p:tavLst>
                                        <p:tav tm="0">
                                          <p:val>
                                            <p:strVal val="#ppt_x"/>
                                          </p:val>
                                        </p:tav>
                                        <p:tav tm="100000">
                                          <p:val>
                                            <p:strVal val="#ppt_x"/>
                                          </p:val>
                                        </p:tav>
                                      </p:tavLst>
                                    </p:anim>
                                    <p:anim calcmode="lin" valueType="num">
                                      <p:cBhvr>
                                        <p:cTn id="51" dur="1000" fill="hold"/>
                                        <p:tgtEl>
                                          <p:spTgt spid="112"/>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14"/>
                                        </p:tgtEl>
                                        <p:attrNameLst>
                                          <p:attrName>style.visibility</p:attrName>
                                        </p:attrNameLst>
                                      </p:cBhvr>
                                      <p:to>
                                        <p:strVal val="visible"/>
                                      </p:to>
                                    </p:set>
                                    <p:animEffect transition="in" filter="fade">
                                      <p:cBhvr>
                                        <p:cTn id="56" dur="1000"/>
                                        <p:tgtEl>
                                          <p:spTgt spid="114"/>
                                        </p:tgtEl>
                                      </p:cBhvr>
                                    </p:animEffect>
                                    <p:anim calcmode="lin" valueType="num">
                                      <p:cBhvr>
                                        <p:cTn id="57" dur="1000" fill="hold"/>
                                        <p:tgtEl>
                                          <p:spTgt spid="114"/>
                                        </p:tgtEl>
                                        <p:attrNameLst>
                                          <p:attrName>ppt_x</p:attrName>
                                        </p:attrNameLst>
                                      </p:cBhvr>
                                      <p:tavLst>
                                        <p:tav tm="0">
                                          <p:val>
                                            <p:strVal val="#ppt_x"/>
                                          </p:val>
                                        </p:tav>
                                        <p:tav tm="100000">
                                          <p:val>
                                            <p:strVal val="#ppt_x"/>
                                          </p:val>
                                        </p:tav>
                                      </p:tavLst>
                                    </p:anim>
                                    <p:anim calcmode="lin" valueType="num">
                                      <p:cBhvr>
                                        <p:cTn id="58" dur="1000" fill="hold"/>
                                        <p:tgtEl>
                                          <p:spTgt spid="114"/>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16"/>
                                        </p:tgtEl>
                                        <p:attrNameLst>
                                          <p:attrName>style.visibility</p:attrName>
                                        </p:attrNameLst>
                                      </p:cBhvr>
                                      <p:to>
                                        <p:strVal val="visible"/>
                                      </p:to>
                                    </p:set>
                                    <p:animEffect transition="in" filter="fade">
                                      <p:cBhvr>
                                        <p:cTn id="63" dur="1000"/>
                                        <p:tgtEl>
                                          <p:spTgt spid="116"/>
                                        </p:tgtEl>
                                      </p:cBhvr>
                                    </p:animEffect>
                                    <p:anim calcmode="lin" valueType="num">
                                      <p:cBhvr>
                                        <p:cTn id="64" dur="1000" fill="hold"/>
                                        <p:tgtEl>
                                          <p:spTgt spid="116"/>
                                        </p:tgtEl>
                                        <p:attrNameLst>
                                          <p:attrName>ppt_x</p:attrName>
                                        </p:attrNameLst>
                                      </p:cBhvr>
                                      <p:tavLst>
                                        <p:tav tm="0">
                                          <p:val>
                                            <p:strVal val="#ppt_x"/>
                                          </p:val>
                                        </p:tav>
                                        <p:tav tm="100000">
                                          <p:val>
                                            <p:strVal val="#ppt_x"/>
                                          </p:val>
                                        </p:tav>
                                      </p:tavLst>
                                    </p:anim>
                                    <p:anim calcmode="lin" valueType="num">
                                      <p:cBhvr>
                                        <p:cTn id="65" dur="1000" fill="hold"/>
                                        <p:tgtEl>
                                          <p:spTgt spid="116"/>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18"/>
                                        </p:tgtEl>
                                        <p:attrNameLst>
                                          <p:attrName>style.visibility</p:attrName>
                                        </p:attrNameLst>
                                      </p:cBhvr>
                                      <p:to>
                                        <p:strVal val="visible"/>
                                      </p:to>
                                    </p:set>
                                    <p:animEffect transition="in" filter="fade">
                                      <p:cBhvr>
                                        <p:cTn id="70" dur="1000"/>
                                        <p:tgtEl>
                                          <p:spTgt spid="118"/>
                                        </p:tgtEl>
                                      </p:cBhvr>
                                    </p:animEffect>
                                    <p:anim calcmode="lin" valueType="num">
                                      <p:cBhvr>
                                        <p:cTn id="71" dur="1000" fill="hold"/>
                                        <p:tgtEl>
                                          <p:spTgt spid="118"/>
                                        </p:tgtEl>
                                        <p:attrNameLst>
                                          <p:attrName>ppt_x</p:attrName>
                                        </p:attrNameLst>
                                      </p:cBhvr>
                                      <p:tavLst>
                                        <p:tav tm="0">
                                          <p:val>
                                            <p:strVal val="#ppt_x"/>
                                          </p:val>
                                        </p:tav>
                                        <p:tav tm="100000">
                                          <p:val>
                                            <p:strVal val="#ppt_x"/>
                                          </p:val>
                                        </p:tav>
                                      </p:tavLst>
                                    </p:anim>
                                    <p:anim calcmode="lin" valueType="num">
                                      <p:cBhvr>
                                        <p:cTn id="72" dur="1000" fill="hold"/>
                                        <p:tgtEl>
                                          <p:spTgt spid="118"/>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3"/>
                                        </p:tgtEl>
                                        <p:attrNameLst>
                                          <p:attrName>style.visibility</p:attrName>
                                        </p:attrNameLst>
                                      </p:cBhvr>
                                      <p:to>
                                        <p:strVal val="visible"/>
                                      </p:to>
                                    </p:set>
                                    <p:animEffect transition="in" filter="fade">
                                      <p:cBhvr>
                                        <p:cTn id="77" dur="1000"/>
                                        <p:tgtEl>
                                          <p:spTgt spid="3"/>
                                        </p:tgtEl>
                                      </p:cBhvr>
                                    </p:animEffect>
                                    <p:anim calcmode="lin" valueType="num">
                                      <p:cBhvr>
                                        <p:cTn id="78" dur="1000" fill="hold"/>
                                        <p:tgtEl>
                                          <p:spTgt spid="3"/>
                                        </p:tgtEl>
                                        <p:attrNameLst>
                                          <p:attrName>ppt_x</p:attrName>
                                        </p:attrNameLst>
                                      </p:cBhvr>
                                      <p:tavLst>
                                        <p:tav tm="0">
                                          <p:val>
                                            <p:strVal val="#ppt_x"/>
                                          </p:val>
                                        </p:tav>
                                        <p:tav tm="100000">
                                          <p:val>
                                            <p:strVal val="#ppt_x"/>
                                          </p:val>
                                        </p:tav>
                                      </p:tavLst>
                                    </p:anim>
                                    <p:anim calcmode="lin" valueType="num">
                                      <p:cBhvr>
                                        <p:cTn id="7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6"/>
                                        </p:tgtEl>
                                        <p:attrNameLst>
                                          <p:attrName>style.visibility</p:attrName>
                                        </p:attrNameLst>
                                      </p:cBhvr>
                                      <p:to>
                                        <p:strVal val="visible"/>
                                      </p:to>
                                    </p:set>
                                    <p:animEffect transition="in" filter="fade">
                                      <p:cBhvr>
                                        <p:cTn id="84" dur="1000"/>
                                        <p:tgtEl>
                                          <p:spTgt spid="6"/>
                                        </p:tgtEl>
                                      </p:cBhvr>
                                    </p:animEffect>
                                    <p:anim calcmode="lin" valueType="num">
                                      <p:cBhvr>
                                        <p:cTn id="85" dur="1000" fill="hold"/>
                                        <p:tgtEl>
                                          <p:spTgt spid="6"/>
                                        </p:tgtEl>
                                        <p:attrNameLst>
                                          <p:attrName>ppt_x</p:attrName>
                                        </p:attrNameLst>
                                      </p:cBhvr>
                                      <p:tavLst>
                                        <p:tav tm="0">
                                          <p:val>
                                            <p:strVal val="#ppt_x"/>
                                          </p:val>
                                        </p:tav>
                                        <p:tav tm="100000">
                                          <p:val>
                                            <p:strVal val="#ppt_x"/>
                                          </p:val>
                                        </p:tav>
                                      </p:tavLst>
                                    </p:anim>
                                    <p:anim calcmode="lin" valueType="num">
                                      <p:cBhvr>
                                        <p:cTn id="8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12"/>
                                        </p:tgtEl>
                                        <p:attrNameLst>
                                          <p:attrName>style.visibility</p:attrName>
                                        </p:attrNameLst>
                                      </p:cBhvr>
                                      <p:to>
                                        <p:strVal val="visible"/>
                                      </p:to>
                                    </p:set>
                                    <p:animEffect transition="in" filter="fade">
                                      <p:cBhvr>
                                        <p:cTn id="91" dur="1000"/>
                                        <p:tgtEl>
                                          <p:spTgt spid="12"/>
                                        </p:tgtEl>
                                      </p:cBhvr>
                                    </p:animEffect>
                                    <p:anim calcmode="lin" valueType="num">
                                      <p:cBhvr>
                                        <p:cTn id="92" dur="1000" fill="hold"/>
                                        <p:tgtEl>
                                          <p:spTgt spid="12"/>
                                        </p:tgtEl>
                                        <p:attrNameLst>
                                          <p:attrName>ppt_x</p:attrName>
                                        </p:attrNameLst>
                                      </p:cBhvr>
                                      <p:tavLst>
                                        <p:tav tm="0">
                                          <p:val>
                                            <p:strVal val="#ppt_x"/>
                                          </p:val>
                                        </p:tav>
                                        <p:tav tm="100000">
                                          <p:val>
                                            <p:strVal val="#ppt_x"/>
                                          </p:val>
                                        </p:tav>
                                      </p:tavLst>
                                    </p:anim>
                                    <p:anim calcmode="lin" valueType="num">
                                      <p:cBhvr>
                                        <p:cTn id="9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20"/>
                                        </p:tgtEl>
                                        <p:attrNameLst>
                                          <p:attrName>style.visibility</p:attrName>
                                        </p:attrNameLst>
                                      </p:cBhvr>
                                      <p:to>
                                        <p:strVal val="visible"/>
                                      </p:to>
                                    </p:set>
                                    <p:animEffect transition="in" filter="fade">
                                      <p:cBhvr>
                                        <p:cTn id="98" dur="1000"/>
                                        <p:tgtEl>
                                          <p:spTgt spid="20"/>
                                        </p:tgtEl>
                                      </p:cBhvr>
                                    </p:animEffect>
                                    <p:anim calcmode="lin" valueType="num">
                                      <p:cBhvr>
                                        <p:cTn id="99" dur="1000" fill="hold"/>
                                        <p:tgtEl>
                                          <p:spTgt spid="20"/>
                                        </p:tgtEl>
                                        <p:attrNameLst>
                                          <p:attrName>ppt_x</p:attrName>
                                        </p:attrNameLst>
                                      </p:cBhvr>
                                      <p:tavLst>
                                        <p:tav tm="0">
                                          <p:val>
                                            <p:strVal val="#ppt_x"/>
                                          </p:val>
                                        </p:tav>
                                        <p:tav tm="100000">
                                          <p:val>
                                            <p:strVal val="#ppt_x"/>
                                          </p:val>
                                        </p:tav>
                                      </p:tavLst>
                                    </p:anim>
                                    <p:anim calcmode="lin" valueType="num">
                                      <p:cBhvr>
                                        <p:cTn id="100"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13"/>
                                        </p:tgtEl>
                                        <p:attrNameLst>
                                          <p:attrName>style.visibility</p:attrName>
                                        </p:attrNameLst>
                                      </p:cBhvr>
                                      <p:to>
                                        <p:strVal val="visible"/>
                                      </p:to>
                                    </p:set>
                                    <p:animEffect transition="in" filter="fade">
                                      <p:cBhvr>
                                        <p:cTn id="105" dur="1000"/>
                                        <p:tgtEl>
                                          <p:spTgt spid="13"/>
                                        </p:tgtEl>
                                      </p:cBhvr>
                                    </p:animEffect>
                                    <p:anim calcmode="lin" valueType="num">
                                      <p:cBhvr>
                                        <p:cTn id="106" dur="1000" fill="hold"/>
                                        <p:tgtEl>
                                          <p:spTgt spid="13"/>
                                        </p:tgtEl>
                                        <p:attrNameLst>
                                          <p:attrName>ppt_x</p:attrName>
                                        </p:attrNameLst>
                                      </p:cBhvr>
                                      <p:tavLst>
                                        <p:tav tm="0">
                                          <p:val>
                                            <p:strVal val="#ppt_x"/>
                                          </p:val>
                                        </p:tav>
                                        <p:tav tm="100000">
                                          <p:val>
                                            <p:strVal val="#ppt_x"/>
                                          </p:val>
                                        </p:tav>
                                      </p:tavLst>
                                    </p:anim>
                                    <p:anim calcmode="lin" valueType="num">
                                      <p:cBhvr>
                                        <p:cTn id="10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14"/>
                                        </p:tgtEl>
                                        <p:attrNameLst>
                                          <p:attrName>style.visibility</p:attrName>
                                        </p:attrNameLst>
                                      </p:cBhvr>
                                      <p:to>
                                        <p:strVal val="visible"/>
                                      </p:to>
                                    </p:set>
                                    <p:animEffect transition="in" filter="fade">
                                      <p:cBhvr>
                                        <p:cTn id="112" dur="1000"/>
                                        <p:tgtEl>
                                          <p:spTgt spid="14"/>
                                        </p:tgtEl>
                                      </p:cBhvr>
                                    </p:animEffect>
                                    <p:anim calcmode="lin" valueType="num">
                                      <p:cBhvr>
                                        <p:cTn id="113" dur="1000" fill="hold"/>
                                        <p:tgtEl>
                                          <p:spTgt spid="14"/>
                                        </p:tgtEl>
                                        <p:attrNameLst>
                                          <p:attrName>ppt_x</p:attrName>
                                        </p:attrNameLst>
                                      </p:cBhvr>
                                      <p:tavLst>
                                        <p:tav tm="0">
                                          <p:val>
                                            <p:strVal val="#ppt_x"/>
                                          </p:val>
                                        </p:tav>
                                        <p:tav tm="100000">
                                          <p:val>
                                            <p:strVal val="#ppt_x"/>
                                          </p:val>
                                        </p:tav>
                                      </p:tavLst>
                                    </p:anim>
                                    <p:anim calcmode="lin" valueType="num">
                                      <p:cBhvr>
                                        <p:cTn id="11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15"/>
                                        </p:tgtEl>
                                        <p:attrNameLst>
                                          <p:attrName>style.visibility</p:attrName>
                                        </p:attrNameLst>
                                      </p:cBhvr>
                                      <p:to>
                                        <p:strVal val="visible"/>
                                      </p:to>
                                    </p:set>
                                    <p:animEffect transition="in" filter="fade">
                                      <p:cBhvr>
                                        <p:cTn id="119" dur="1000"/>
                                        <p:tgtEl>
                                          <p:spTgt spid="15"/>
                                        </p:tgtEl>
                                      </p:cBhvr>
                                    </p:animEffect>
                                    <p:anim calcmode="lin" valueType="num">
                                      <p:cBhvr>
                                        <p:cTn id="120" dur="1000" fill="hold"/>
                                        <p:tgtEl>
                                          <p:spTgt spid="15"/>
                                        </p:tgtEl>
                                        <p:attrNameLst>
                                          <p:attrName>ppt_x</p:attrName>
                                        </p:attrNameLst>
                                      </p:cBhvr>
                                      <p:tavLst>
                                        <p:tav tm="0">
                                          <p:val>
                                            <p:strVal val="#ppt_x"/>
                                          </p:val>
                                        </p:tav>
                                        <p:tav tm="100000">
                                          <p:val>
                                            <p:strVal val="#ppt_x"/>
                                          </p:val>
                                        </p:tav>
                                      </p:tavLst>
                                    </p:anim>
                                    <p:anim calcmode="lin" valueType="num">
                                      <p:cBhvr>
                                        <p:cTn id="12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grpId="0" nodeType="clickEffect">
                                  <p:stCondLst>
                                    <p:cond delay="0"/>
                                  </p:stCondLst>
                                  <p:childTnLst>
                                    <p:set>
                                      <p:cBhvr>
                                        <p:cTn id="125" dur="1" fill="hold">
                                          <p:stCondLst>
                                            <p:cond delay="0"/>
                                          </p:stCondLst>
                                        </p:cTn>
                                        <p:tgtEl>
                                          <p:spTgt spid="16"/>
                                        </p:tgtEl>
                                        <p:attrNameLst>
                                          <p:attrName>style.visibility</p:attrName>
                                        </p:attrNameLst>
                                      </p:cBhvr>
                                      <p:to>
                                        <p:strVal val="visible"/>
                                      </p:to>
                                    </p:set>
                                    <p:animEffect transition="in" filter="fade">
                                      <p:cBhvr>
                                        <p:cTn id="126" dur="1000"/>
                                        <p:tgtEl>
                                          <p:spTgt spid="16"/>
                                        </p:tgtEl>
                                      </p:cBhvr>
                                    </p:animEffect>
                                    <p:anim calcmode="lin" valueType="num">
                                      <p:cBhvr>
                                        <p:cTn id="127" dur="1000" fill="hold"/>
                                        <p:tgtEl>
                                          <p:spTgt spid="16"/>
                                        </p:tgtEl>
                                        <p:attrNameLst>
                                          <p:attrName>ppt_x</p:attrName>
                                        </p:attrNameLst>
                                      </p:cBhvr>
                                      <p:tavLst>
                                        <p:tav tm="0">
                                          <p:val>
                                            <p:strVal val="#ppt_x"/>
                                          </p:val>
                                        </p:tav>
                                        <p:tav tm="100000">
                                          <p:val>
                                            <p:strVal val="#ppt_x"/>
                                          </p:val>
                                        </p:tav>
                                      </p:tavLst>
                                    </p:anim>
                                    <p:anim calcmode="lin" valueType="num">
                                      <p:cBhvr>
                                        <p:cTn id="128"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42" presetClass="entr" presetSubtype="0" fill="hold" grpId="0" nodeType="clickEffect">
                                  <p:stCondLst>
                                    <p:cond delay="0"/>
                                  </p:stCondLst>
                                  <p:childTnLst>
                                    <p:set>
                                      <p:cBhvr>
                                        <p:cTn id="132" dur="1" fill="hold">
                                          <p:stCondLst>
                                            <p:cond delay="0"/>
                                          </p:stCondLst>
                                        </p:cTn>
                                        <p:tgtEl>
                                          <p:spTgt spid="17"/>
                                        </p:tgtEl>
                                        <p:attrNameLst>
                                          <p:attrName>style.visibility</p:attrName>
                                        </p:attrNameLst>
                                      </p:cBhvr>
                                      <p:to>
                                        <p:strVal val="visible"/>
                                      </p:to>
                                    </p:set>
                                    <p:animEffect transition="in" filter="fade">
                                      <p:cBhvr>
                                        <p:cTn id="133" dur="1000"/>
                                        <p:tgtEl>
                                          <p:spTgt spid="17"/>
                                        </p:tgtEl>
                                      </p:cBhvr>
                                    </p:animEffect>
                                    <p:anim calcmode="lin" valueType="num">
                                      <p:cBhvr>
                                        <p:cTn id="134" dur="1000" fill="hold"/>
                                        <p:tgtEl>
                                          <p:spTgt spid="17"/>
                                        </p:tgtEl>
                                        <p:attrNameLst>
                                          <p:attrName>ppt_x</p:attrName>
                                        </p:attrNameLst>
                                      </p:cBhvr>
                                      <p:tavLst>
                                        <p:tav tm="0">
                                          <p:val>
                                            <p:strVal val="#ppt_x"/>
                                          </p:val>
                                        </p:tav>
                                        <p:tav tm="100000">
                                          <p:val>
                                            <p:strVal val="#ppt_x"/>
                                          </p:val>
                                        </p:tav>
                                      </p:tavLst>
                                    </p:anim>
                                    <p:anim calcmode="lin" valueType="num">
                                      <p:cBhvr>
                                        <p:cTn id="135"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42" presetClass="entr" presetSubtype="0" fill="hold" grpId="0" nodeType="clickEffect">
                                  <p:stCondLst>
                                    <p:cond delay="0"/>
                                  </p:stCondLst>
                                  <p:childTnLst>
                                    <p:set>
                                      <p:cBhvr>
                                        <p:cTn id="139" dur="1" fill="hold">
                                          <p:stCondLst>
                                            <p:cond delay="0"/>
                                          </p:stCondLst>
                                        </p:cTn>
                                        <p:tgtEl>
                                          <p:spTgt spid="18"/>
                                        </p:tgtEl>
                                        <p:attrNameLst>
                                          <p:attrName>style.visibility</p:attrName>
                                        </p:attrNameLst>
                                      </p:cBhvr>
                                      <p:to>
                                        <p:strVal val="visible"/>
                                      </p:to>
                                    </p:set>
                                    <p:animEffect transition="in" filter="fade">
                                      <p:cBhvr>
                                        <p:cTn id="140" dur="1000"/>
                                        <p:tgtEl>
                                          <p:spTgt spid="18"/>
                                        </p:tgtEl>
                                      </p:cBhvr>
                                    </p:animEffect>
                                    <p:anim calcmode="lin" valueType="num">
                                      <p:cBhvr>
                                        <p:cTn id="141" dur="1000" fill="hold"/>
                                        <p:tgtEl>
                                          <p:spTgt spid="18"/>
                                        </p:tgtEl>
                                        <p:attrNameLst>
                                          <p:attrName>ppt_x</p:attrName>
                                        </p:attrNameLst>
                                      </p:cBhvr>
                                      <p:tavLst>
                                        <p:tav tm="0">
                                          <p:val>
                                            <p:strVal val="#ppt_x"/>
                                          </p:val>
                                        </p:tav>
                                        <p:tav tm="100000">
                                          <p:val>
                                            <p:strVal val="#ppt_x"/>
                                          </p:val>
                                        </p:tav>
                                      </p:tavLst>
                                    </p:anim>
                                    <p:anim calcmode="lin" valueType="num">
                                      <p:cBhvr>
                                        <p:cTn id="142"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42" presetClass="entr" presetSubtype="0" fill="hold" grpId="0" nodeType="clickEffect">
                                  <p:stCondLst>
                                    <p:cond delay="0"/>
                                  </p:stCondLst>
                                  <p:childTnLst>
                                    <p:set>
                                      <p:cBhvr>
                                        <p:cTn id="146" dur="1" fill="hold">
                                          <p:stCondLst>
                                            <p:cond delay="0"/>
                                          </p:stCondLst>
                                        </p:cTn>
                                        <p:tgtEl>
                                          <p:spTgt spid="9"/>
                                        </p:tgtEl>
                                        <p:attrNameLst>
                                          <p:attrName>style.visibility</p:attrName>
                                        </p:attrNameLst>
                                      </p:cBhvr>
                                      <p:to>
                                        <p:strVal val="visible"/>
                                      </p:to>
                                    </p:set>
                                    <p:animEffect transition="in" filter="fade">
                                      <p:cBhvr>
                                        <p:cTn id="147" dur="1000"/>
                                        <p:tgtEl>
                                          <p:spTgt spid="9"/>
                                        </p:tgtEl>
                                      </p:cBhvr>
                                    </p:animEffect>
                                    <p:anim calcmode="lin" valueType="num">
                                      <p:cBhvr>
                                        <p:cTn id="148" dur="1000" fill="hold"/>
                                        <p:tgtEl>
                                          <p:spTgt spid="9"/>
                                        </p:tgtEl>
                                        <p:attrNameLst>
                                          <p:attrName>ppt_x</p:attrName>
                                        </p:attrNameLst>
                                      </p:cBhvr>
                                      <p:tavLst>
                                        <p:tav tm="0">
                                          <p:val>
                                            <p:strVal val="#ppt_x"/>
                                          </p:val>
                                        </p:tav>
                                        <p:tav tm="100000">
                                          <p:val>
                                            <p:strVal val="#ppt_x"/>
                                          </p:val>
                                        </p:tav>
                                      </p:tavLst>
                                    </p:anim>
                                    <p:anim calcmode="lin" valueType="num">
                                      <p:cBhvr>
                                        <p:cTn id="14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0" fill="hold">
                      <p:stCondLst>
                        <p:cond delay="indefinite"/>
                      </p:stCondLst>
                      <p:childTnLst>
                        <p:par>
                          <p:cTn id="151" fill="hold">
                            <p:stCondLst>
                              <p:cond delay="0"/>
                            </p:stCondLst>
                            <p:childTnLst>
                              <p:par>
                                <p:cTn id="152" presetID="42" presetClass="entr" presetSubtype="0" fill="hold" grpId="0" nodeType="clickEffect">
                                  <p:stCondLst>
                                    <p:cond delay="0"/>
                                  </p:stCondLst>
                                  <p:childTnLst>
                                    <p:set>
                                      <p:cBhvr>
                                        <p:cTn id="153" dur="1" fill="hold">
                                          <p:stCondLst>
                                            <p:cond delay="0"/>
                                          </p:stCondLst>
                                        </p:cTn>
                                        <p:tgtEl>
                                          <p:spTgt spid="56"/>
                                        </p:tgtEl>
                                        <p:attrNameLst>
                                          <p:attrName>style.visibility</p:attrName>
                                        </p:attrNameLst>
                                      </p:cBhvr>
                                      <p:to>
                                        <p:strVal val="visible"/>
                                      </p:to>
                                    </p:set>
                                    <p:animEffect transition="in" filter="fade">
                                      <p:cBhvr>
                                        <p:cTn id="154" dur="1000"/>
                                        <p:tgtEl>
                                          <p:spTgt spid="56"/>
                                        </p:tgtEl>
                                      </p:cBhvr>
                                    </p:animEffect>
                                    <p:anim calcmode="lin" valueType="num">
                                      <p:cBhvr>
                                        <p:cTn id="155" dur="1000" fill="hold"/>
                                        <p:tgtEl>
                                          <p:spTgt spid="56"/>
                                        </p:tgtEl>
                                        <p:attrNameLst>
                                          <p:attrName>ppt_x</p:attrName>
                                        </p:attrNameLst>
                                      </p:cBhvr>
                                      <p:tavLst>
                                        <p:tav tm="0">
                                          <p:val>
                                            <p:strVal val="#ppt_x"/>
                                          </p:val>
                                        </p:tav>
                                        <p:tav tm="100000">
                                          <p:val>
                                            <p:strVal val="#ppt_x"/>
                                          </p:val>
                                        </p:tav>
                                      </p:tavLst>
                                    </p:anim>
                                    <p:anim calcmode="lin" valueType="num">
                                      <p:cBhvr>
                                        <p:cTn id="156" dur="1000" fill="hold"/>
                                        <p:tgtEl>
                                          <p:spTgt spid="56"/>
                                        </p:tgtEl>
                                        <p:attrNameLst>
                                          <p:attrName>ppt_y</p:attrName>
                                        </p:attrNameLst>
                                      </p:cBhvr>
                                      <p:tavLst>
                                        <p:tav tm="0">
                                          <p:val>
                                            <p:strVal val="#ppt_y+.1"/>
                                          </p:val>
                                        </p:tav>
                                        <p:tav tm="100000">
                                          <p:val>
                                            <p:strVal val="#ppt_y"/>
                                          </p:val>
                                        </p:tav>
                                      </p:tavLst>
                                    </p:anim>
                                  </p:childTnLst>
                                </p:cTn>
                              </p:par>
                            </p:childTnLst>
                          </p:cTn>
                        </p:par>
                      </p:childTnLst>
                    </p:cTn>
                  </p:par>
                  <p:par>
                    <p:cTn id="157" fill="hold">
                      <p:stCondLst>
                        <p:cond delay="indefinite"/>
                      </p:stCondLst>
                      <p:childTnLst>
                        <p:par>
                          <p:cTn id="158" fill="hold">
                            <p:stCondLst>
                              <p:cond delay="0"/>
                            </p:stCondLst>
                            <p:childTnLst>
                              <p:par>
                                <p:cTn id="159" presetID="42" presetClass="entr" presetSubtype="0" fill="hold" grpId="0" nodeType="clickEffect">
                                  <p:stCondLst>
                                    <p:cond delay="0"/>
                                  </p:stCondLst>
                                  <p:childTnLst>
                                    <p:set>
                                      <p:cBhvr>
                                        <p:cTn id="160" dur="1" fill="hold">
                                          <p:stCondLst>
                                            <p:cond delay="0"/>
                                          </p:stCondLst>
                                        </p:cTn>
                                        <p:tgtEl>
                                          <p:spTgt spid="29"/>
                                        </p:tgtEl>
                                        <p:attrNameLst>
                                          <p:attrName>style.visibility</p:attrName>
                                        </p:attrNameLst>
                                      </p:cBhvr>
                                      <p:to>
                                        <p:strVal val="visible"/>
                                      </p:to>
                                    </p:set>
                                    <p:animEffect transition="in" filter="fade">
                                      <p:cBhvr>
                                        <p:cTn id="161" dur="1000"/>
                                        <p:tgtEl>
                                          <p:spTgt spid="29"/>
                                        </p:tgtEl>
                                      </p:cBhvr>
                                    </p:animEffect>
                                    <p:anim calcmode="lin" valueType="num">
                                      <p:cBhvr>
                                        <p:cTn id="162" dur="1000" fill="hold"/>
                                        <p:tgtEl>
                                          <p:spTgt spid="29"/>
                                        </p:tgtEl>
                                        <p:attrNameLst>
                                          <p:attrName>ppt_x</p:attrName>
                                        </p:attrNameLst>
                                      </p:cBhvr>
                                      <p:tavLst>
                                        <p:tav tm="0">
                                          <p:val>
                                            <p:strVal val="#ppt_x"/>
                                          </p:val>
                                        </p:tav>
                                        <p:tav tm="100000">
                                          <p:val>
                                            <p:strVal val="#ppt_x"/>
                                          </p:val>
                                        </p:tav>
                                      </p:tavLst>
                                    </p:anim>
                                    <p:anim calcmode="lin" valueType="num">
                                      <p:cBhvr>
                                        <p:cTn id="163"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164" fill="hold">
                      <p:stCondLst>
                        <p:cond delay="indefinite"/>
                      </p:stCondLst>
                      <p:childTnLst>
                        <p:par>
                          <p:cTn id="165" fill="hold">
                            <p:stCondLst>
                              <p:cond delay="0"/>
                            </p:stCondLst>
                            <p:childTnLst>
                              <p:par>
                                <p:cTn id="166" presetID="42" presetClass="entr" presetSubtype="0" fill="hold" grpId="0" nodeType="clickEffect">
                                  <p:stCondLst>
                                    <p:cond delay="0"/>
                                  </p:stCondLst>
                                  <p:childTnLst>
                                    <p:set>
                                      <p:cBhvr>
                                        <p:cTn id="167" dur="1" fill="hold">
                                          <p:stCondLst>
                                            <p:cond delay="0"/>
                                          </p:stCondLst>
                                        </p:cTn>
                                        <p:tgtEl>
                                          <p:spTgt spid="59"/>
                                        </p:tgtEl>
                                        <p:attrNameLst>
                                          <p:attrName>style.visibility</p:attrName>
                                        </p:attrNameLst>
                                      </p:cBhvr>
                                      <p:to>
                                        <p:strVal val="visible"/>
                                      </p:to>
                                    </p:set>
                                    <p:animEffect transition="in" filter="fade">
                                      <p:cBhvr>
                                        <p:cTn id="168" dur="1000"/>
                                        <p:tgtEl>
                                          <p:spTgt spid="59"/>
                                        </p:tgtEl>
                                      </p:cBhvr>
                                    </p:animEffect>
                                    <p:anim calcmode="lin" valueType="num">
                                      <p:cBhvr>
                                        <p:cTn id="169" dur="1000" fill="hold"/>
                                        <p:tgtEl>
                                          <p:spTgt spid="59"/>
                                        </p:tgtEl>
                                        <p:attrNameLst>
                                          <p:attrName>ppt_x</p:attrName>
                                        </p:attrNameLst>
                                      </p:cBhvr>
                                      <p:tavLst>
                                        <p:tav tm="0">
                                          <p:val>
                                            <p:strVal val="#ppt_x"/>
                                          </p:val>
                                        </p:tav>
                                        <p:tav tm="100000">
                                          <p:val>
                                            <p:strVal val="#ppt_x"/>
                                          </p:val>
                                        </p:tav>
                                      </p:tavLst>
                                    </p:anim>
                                    <p:anim calcmode="lin" valueType="num">
                                      <p:cBhvr>
                                        <p:cTn id="170" dur="1000" fill="hold"/>
                                        <p:tgtEl>
                                          <p:spTgt spid="59"/>
                                        </p:tgtEl>
                                        <p:attrNameLst>
                                          <p:attrName>ppt_y</p:attrName>
                                        </p:attrNameLst>
                                      </p:cBhvr>
                                      <p:tavLst>
                                        <p:tav tm="0">
                                          <p:val>
                                            <p:strVal val="#ppt_y+.1"/>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42" presetClass="entr" presetSubtype="0" fill="hold" grpId="0" nodeType="clickEffect">
                                  <p:stCondLst>
                                    <p:cond delay="0"/>
                                  </p:stCondLst>
                                  <p:childTnLst>
                                    <p:set>
                                      <p:cBhvr>
                                        <p:cTn id="174" dur="1" fill="hold">
                                          <p:stCondLst>
                                            <p:cond delay="0"/>
                                          </p:stCondLst>
                                        </p:cTn>
                                        <p:tgtEl>
                                          <p:spTgt spid="30"/>
                                        </p:tgtEl>
                                        <p:attrNameLst>
                                          <p:attrName>style.visibility</p:attrName>
                                        </p:attrNameLst>
                                      </p:cBhvr>
                                      <p:to>
                                        <p:strVal val="visible"/>
                                      </p:to>
                                    </p:set>
                                    <p:animEffect transition="in" filter="fade">
                                      <p:cBhvr>
                                        <p:cTn id="175" dur="1000"/>
                                        <p:tgtEl>
                                          <p:spTgt spid="30"/>
                                        </p:tgtEl>
                                      </p:cBhvr>
                                    </p:animEffect>
                                    <p:anim calcmode="lin" valueType="num">
                                      <p:cBhvr>
                                        <p:cTn id="176" dur="1000" fill="hold"/>
                                        <p:tgtEl>
                                          <p:spTgt spid="30"/>
                                        </p:tgtEl>
                                        <p:attrNameLst>
                                          <p:attrName>ppt_x</p:attrName>
                                        </p:attrNameLst>
                                      </p:cBhvr>
                                      <p:tavLst>
                                        <p:tav tm="0">
                                          <p:val>
                                            <p:strVal val="#ppt_x"/>
                                          </p:val>
                                        </p:tav>
                                        <p:tav tm="100000">
                                          <p:val>
                                            <p:strVal val="#ppt_x"/>
                                          </p:val>
                                        </p:tav>
                                      </p:tavLst>
                                    </p:anim>
                                    <p:anim calcmode="lin" valueType="num">
                                      <p:cBhvr>
                                        <p:cTn id="177"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178" fill="hold">
                      <p:stCondLst>
                        <p:cond delay="indefinite"/>
                      </p:stCondLst>
                      <p:childTnLst>
                        <p:par>
                          <p:cTn id="179" fill="hold">
                            <p:stCondLst>
                              <p:cond delay="0"/>
                            </p:stCondLst>
                            <p:childTnLst>
                              <p:par>
                                <p:cTn id="180" presetID="42" presetClass="entr" presetSubtype="0" fill="hold" grpId="0" nodeType="clickEffect">
                                  <p:stCondLst>
                                    <p:cond delay="0"/>
                                  </p:stCondLst>
                                  <p:childTnLst>
                                    <p:set>
                                      <p:cBhvr>
                                        <p:cTn id="181" dur="1" fill="hold">
                                          <p:stCondLst>
                                            <p:cond delay="0"/>
                                          </p:stCondLst>
                                        </p:cTn>
                                        <p:tgtEl>
                                          <p:spTgt spid="61"/>
                                        </p:tgtEl>
                                        <p:attrNameLst>
                                          <p:attrName>style.visibility</p:attrName>
                                        </p:attrNameLst>
                                      </p:cBhvr>
                                      <p:to>
                                        <p:strVal val="visible"/>
                                      </p:to>
                                    </p:set>
                                    <p:animEffect transition="in" filter="fade">
                                      <p:cBhvr>
                                        <p:cTn id="182" dur="1000"/>
                                        <p:tgtEl>
                                          <p:spTgt spid="61"/>
                                        </p:tgtEl>
                                      </p:cBhvr>
                                    </p:animEffect>
                                    <p:anim calcmode="lin" valueType="num">
                                      <p:cBhvr>
                                        <p:cTn id="183" dur="1000" fill="hold"/>
                                        <p:tgtEl>
                                          <p:spTgt spid="61"/>
                                        </p:tgtEl>
                                        <p:attrNameLst>
                                          <p:attrName>ppt_x</p:attrName>
                                        </p:attrNameLst>
                                      </p:cBhvr>
                                      <p:tavLst>
                                        <p:tav tm="0">
                                          <p:val>
                                            <p:strVal val="#ppt_x"/>
                                          </p:val>
                                        </p:tav>
                                        <p:tav tm="100000">
                                          <p:val>
                                            <p:strVal val="#ppt_x"/>
                                          </p:val>
                                        </p:tav>
                                      </p:tavLst>
                                    </p:anim>
                                    <p:anim calcmode="lin" valueType="num">
                                      <p:cBhvr>
                                        <p:cTn id="184" dur="1000" fill="hold"/>
                                        <p:tgtEl>
                                          <p:spTgt spid="61"/>
                                        </p:tgtEl>
                                        <p:attrNameLst>
                                          <p:attrName>ppt_y</p:attrName>
                                        </p:attrNameLst>
                                      </p:cBhvr>
                                      <p:tavLst>
                                        <p:tav tm="0">
                                          <p:val>
                                            <p:strVal val="#ppt_y+.1"/>
                                          </p:val>
                                        </p:tav>
                                        <p:tav tm="100000">
                                          <p:val>
                                            <p:strVal val="#ppt_y"/>
                                          </p:val>
                                        </p:tav>
                                      </p:tavLst>
                                    </p:anim>
                                  </p:childTnLst>
                                </p:cTn>
                              </p:par>
                            </p:childTnLst>
                          </p:cTn>
                        </p:par>
                      </p:childTnLst>
                    </p:cTn>
                  </p:par>
                  <p:par>
                    <p:cTn id="185" fill="hold">
                      <p:stCondLst>
                        <p:cond delay="indefinite"/>
                      </p:stCondLst>
                      <p:childTnLst>
                        <p:par>
                          <p:cTn id="186" fill="hold">
                            <p:stCondLst>
                              <p:cond delay="0"/>
                            </p:stCondLst>
                            <p:childTnLst>
                              <p:par>
                                <p:cTn id="187" presetID="42" presetClass="entr" presetSubtype="0" fill="hold" grpId="0" nodeType="clickEffect">
                                  <p:stCondLst>
                                    <p:cond delay="0"/>
                                  </p:stCondLst>
                                  <p:childTnLst>
                                    <p:set>
                                      <p:cBhvr>
                                        <p:cTn id="188" dur="1" fill="hold">
                                          <p:stCondLst>
                                            <p:cond delay="0"/>
                                          </p:stCondLst>
                                        </p:cTn>
                                        <p:tgtEl>
                                          <p:spTgt spid="31"/>
                                        </p:tgtEl>
                                        <p:attrNameLst>
                                          <p:attrName>style.visibility</p:attrName>
                                        </p:attrNameLst>
                                      </p:cBhvr>
                                      <p:to>
                                        <p:strVal val="visible"/>
                                      </p:to>
                                    </p:set>
                                    <p:animEffect transition="in" filter="fade">
                                      <p:cBhvr>
                                        <p:cTn id="189" dur="1000"/>
                                        <p:tgtEl>
                                          <p:spTgt spid="31"/>
                                        </p:tgtEl>
                                      </p:cBhvr>
                                    </p:animEffect>
                                    <p:anim calcmode="lin" valueType="num">
                                      <p:cBhvr>
                                        <p:cTn id="190" dur="1000" fill="hold"/>
                                        <p:tgtEl>
                                          <p:spTgt spid="31"/>
                                        </p:tgtEl>
                                        <p:attrNameLst>
                                          <p:attrName>ppt_x</p:attrName>
                                        </p:attrNameLst>
                                      </p:cBhvr>
                                      <p:tavLst>
                                        <p:tav tm="0">
                                          <p:val>
                                            <p:strVal val="#ppt_x"/>
                                          </p:val>
                                        </p:tav>
                                        <p:tav tm="100000">
                                          <p:val>
                                            <p:strVal val="#ppt_x"/>
                                          </p:val>
                                        </p:tav>
                                      </p:tavLst>
                                    </p:anim>
                                    <p:anim calcmode="lin" valueType="num">
                                      <p:cBhvr>
                                        <p:cTn id="191"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92" fill="hold">
                      <p:stCondLst>
                        <p:cond delay="indefinite"/>
                      </p:stCondLst>
                      <p:childTnLst>
                        <p:par>
                          <p:cTn id="193" fill="hold">
                            <p:stCondLst>
                              <p:cond delay="0"/>
                            </p:stCondLst>
                            <p:childTnLst>
                              <p:par>
                                <p:cTn id="194" presetID="42" presetClass="entr" presetSubtype="0" fill="hold" grpId="0" nodeType="clickEffect">
                                  <p:stCondLst>
                                    <p:cond delay="0"/>
                                  </p:stCondLst>
                                  <p:childTnLst>
                                    <p:set>
                                      <p:cBhvr>
                                        <p:cTn id="195" dur="1" fill="hold">
                                          <p:stCondLst>
                                            <p:cond delay="0"/>
                                          </p:stCondLst>
                                        </p:cTn>
                                        <p:tgtEl>
                                          <p:spTgt spid="62"/>
                                        </p:tgtEl>
                                        <p:attrNameLst>
                                          <p:attrName>style.visibility</p:attrName>
                                        </p:attrNameLst>
                                      </p:cBhvr>
                                      <p:to>
                                        <p:strVal val="visible"/>
                                      </p:to>
                                    </p:set>
                                    <p:animEffect transition="in" filter="fade">
                                      <p:cBhvr>
                                        <p:cTn id="196" dur="1000"/>
                                        <p:tgtEl>
                                          <p:spTgt spid="62"/>
                                        </p:tgtEl>
                                      </p:cBhvr>
                                    </p:animEffect>
                                    <p:anim calcmode="lin" valueType="num">
                                      <p:cBhvr>
                                        <p:cTn id="197" dur="1000" fill="hold"/>
                                        <p:tgtEl>
                                          <p:spTgt spid="62"/>
                                        </p:tgtEl>
                                        <p:attrNameLst>
                                          <p:attrName>ppt_x</p:attrName>
                                        </p:attrNameLst>
                                      </p:cBhvr>
                                      <p:tavLst>
                                        <p:tav tm="0">
                                          <p:val>
                                            <p:strVal val="#ppt_x"/>
                                          </p:val>
                                        </p:tav>
                                        <p:tav tm="100000">
                                          <p:val>
                                            <p:strVal val="#ppt_x"/>
                                          </p:val>
                                        </p:tav>
                                      </p:tavLst>
                                    </p:anim>
                                    <p:anim calcmode="lin" valueType="num">
                                      <p:cBhvr>
                                        <p:cTn id="198" dur="1000" fill="hold"/>
                                        <p:tgtEl>
                                          <p:spTgt spid="62"/>
                                        </p:tgtEl>
                                        <p:attrNameLst>
                                          <p:attrName>ppt_y</p:attrName>
                                        </p:attrNameLst>
                                      </p:cBhvr>
                                      <p:tavLst>
                                        <p:tav tm="0">
                                          <p:val>
                                            <p:strVal val="#ppt_y+.1"/>
                                          </p:val>
                                        </p:tav>
                                        <p:tav tm="100000">
                                          <p:val>
                                            <p:strVal val="#ppt_y"/>
                                          </p:val>
                                        </p:tav>
                                      </p:tavLst>
                                    </p:anim>
                                  </p:childTnLst>
                                </p:cTn>
                              </p:par>
                            </p:childTnLst>
                          </p:cTn>
                        </p:par>
                      </p:childTnLst>
                    </p:cTn>
                  </p:par>
                  <p:par>
                    <p:cTn id="199" fill="hold">
                      <p:stCondLst>
                        <p:cond delay="indefinite"/>
                      </p:stCondLst>
                      <p:childTnLst>
                        <p:par>
                          <p:cTn id="200" fill="hold">
                            <p:stCondLst>
                              <p:cond delay="0"/>
                            </p:stCondLst>
                            <p:childTnLst>
                              <p:par>
                                <p:cTn id="201" presetID="42" presetClass="entr" presetSubtype="0" fill="hold" grpId="0" nodeType="clickEffect">
                                  <p:stCondLst>
                                    <p:cond delay="0"/>
                                  </p:stCondLst>
                                  <p:childTnLst>
                                    <p:set>
                                      <p:cBhvr>
                                        <p:cTn id="202" dur="1" fill="hold">
                                          <p:stCondLst>
                                            <p:cond delay="0"/>
                                          </p:stCondLst>
                                        </p:cTn>
                                        <p:tgtEl>
                                          <p:spTgt spid="32"/>
                                        </p:tgtEl>
                                        <p:attrNameLst>
                                          <p:attrName>style.visibility</p:attrName>
                                        </p:attrNameLst>
                                      </p:cBhvr>
                                      <p:to>
                                        <p:strVal val="visible"/>
                                      </p:to>
                                    </p:set>
                                    <p:animEffect transition="in" filter="fade">
                                      <p:cBhvr>
                                        <p:cTn id="203" dur="1000"/>
                                        <p:tgtEl>
                                          <p:spTgt spid="32"/>
                                        </p:tgtEl>
                                      </p:cBhvr>
                                    </p:animEffect>
                                    <p:anim calcmode="lin" valueType="num">
                                      <p:cBhvr>
                                        <p:cTn id="204" dur="1000" fill="hold"/>
                                        <p:tgtEl>
                                          <p:spTgt spid="32"/>
                                        </p:tgtEl>
                                        <p:attrNameLst>
                                          <p:attrName>ppt_x</p:attrName>
                                        </p:attrNameLst>
                                      </p:cBhvr>
                                      <p:tavLst>
                                        <p:tav tm="0">
                                          <p:val>
                                            <p:strVal val="#ppt_x"/>
                                          </p:val>
                                        </p:tav>
                                        <p:tav tm="100000">
                                          <p:val>
                                            <p:strVal val="#ppt_x"/>
                                          </p:val>
                                        </p:tav>
                                      </p:tavLst>
                                    </p:anim>
                                    <p:anim calcmode="lin" valueType="num">
                                      <p:cBhvr>
                                        <p:cTn id="205"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206" fill="hold">
                      <p:stCondLst>
                        <p:cond delay="indefinite"/>
                      </p:stCondLst>
                      <p:childTnLst>
                        <p:par>
                          <p:cTn id="207" fill="hold">
                            <p:stCondLst>
                              <p:cond delay="0"/>
                            </p:stCondLst>
                            <p:childTnLst>
                              <p:par>
                                <p:cTn id="208" presetID="42" presetClass="entr" presetSubtype="0" fill="hold" grpId="0" nodeType="clickEffect">
                                  <p:stCondLst>
                                    <p:cond delay="0"/>
                                  </p:stCondLst>
                                  <p:childTnLst>
                                    <p:set>
                                      <p:cBhvr>
                                        <p:cTn id="209" dur="1" fill="hold">
                                          <p:stCondLst>
                                            <p:cond delay="0"/>
                                          </p:stCondLst>
                                        </p:cTn>
                                        <p:tgtEl>
                                          <p:spTgt spid="63"/>
                                        </p:tgtEl>
                                        <p:attrNameLst>
                                          <p:attrName>style.visibility</p:attrName>
                                        </p:attrNameLst>
                                      </p:cBhvr>
                                      <p:to>
                                        <p:strVal val="visible"/>
                                      </p:to>
                                    </p:set>
                                    <p:animEffect transition="in" filter="fade">
                                      <p:cBhvr>
                                        <p:cTn id="210" dur="1000"/>
                                        <p:tgtEl>
                                          <p:spTgt spid="63"/>
                                        </p:tgtEl>
                                      </p:cBhvr>
                                    </p:animEffect>
                                    <p:anim calcmode="lin" valueType="num">
                                      <p:cBhvr>
                                        <p:cTn id="211" dur="1000" fill="hold"/>
                                        <p:tgtEl>
                                          <p:spTgt spid="63"/>
                                        </p:tgtEl>
                                        <p:attrNameLst>
                                          <p:attrName>ppt_x</p:attrName>
                                        </p:attrNameLst>
                                      </p:cBhvr>
                                      <p:tavLst>
                                        <p:tav tm="0">
                                          <p:val>
                                            <p:strVal val="#ppt_x"/>
                                          </p:val>
                                        </p:tav>
                                        <p:tav tm="100000">
                                          <p:val>
                                            <p:strVal val="#ppt_x"/>
                                          </p:val>
                                        </p:tav>
                                      </p:tavLst>
                                    </p:anim>
                                    <p:anim calcmode="lin" valueType="num">
                                      <p:cBhvr>
                                        <p:cTn id="212" dur="1000" fill="hold"/>
                                        <p:tgtEl>
                                          <p:spTgt spid="63"/>
                                        </p:tgtEl>
                                        <p:attrNameLst>
                                          <p:attrName>ppt_y</p:attrName>
                                        </p:attrNameLst>
                                      </p:cBhvr>
                                      <p:tavLst>
                                        <p:tav tm="0">
                                          <p:val>
                                            <p:strVal val="#ppt_y+.1"/>
                                          </p:val>
                                        </p:tav>
                                        <p:tav tm="100000">
                                          <p:val>
                                            <p:strVal val="#ppt_y"/>
                                          </p:val>
                                        </p:tav>
                                      </p:tavLst>
                                    </p:anim>
                                  </p:childTnLst>
                                </p:cTn>
                              </p:par>
                            </p:childTnLst>
                          </p:cTn>
                        </p:par>
                      </p:childTnLst>
                    </p:cTn>
                  </p:par>
                  <p:par>
                    <p:cTn id="213" fill="hold">
                      <p:stCondLst>
                        <p:cond delay="indefinite"/>
                      </p:stCondLst>
                      <p:childTnLst>
                        <p:par>
                          <p:cTn id="214" fill="hold">
                            <p:stCondLst>
                              <p:cond delay="0"/>
                            </p:stCondLst>
                            <p:childTnLst>
                              <p:par>
                                <p:cTn id="215" presetID="42" presetClass="entr" presetSubtype="0" fill="hold" grpId="0" nodeType="clickEffect">
                                  <p:stCondLst>
                                    <p:cond delay="0"/>
                                  </p:stCondLst>
                                  <p:childTnLst>
                                    <p:set>
                                      <p:cBhvr>
                                        <p:cTn id="216" dur="1" fill="hold">
                                          <p:stCondLst>
                                            <p:cond delay="0"/>
                                          </p:stCondLst>
                                        </p:cTn>
                                        <p:tgtEl>
                                          <p:spTgt spid="33"/>
                                        </p:tgtEl>
                                        <p:attrNameLst>
                                          <p:attrName>style.visibility</p:attrName>
                                        </p:attrNameLst>
                                      </p:cBhvr>
                                      <p:to>
                                        <p:strVal val="visible"/>
                                      </p:to>
                                    </p:set>
                                    <p:animEffect transition="in" filter="fade">
                                      <p:cBhvr>
                                        <p:cTn id="217" dur="1000"/>
                                        <p:tgtEl>
                                          <p:spTgt spid="33"/>
                                        </p:tgtEl>
                                      </p:cBhvr>
                                    </p:animEffect>
                                    <p:anim calcmode="lin" valueType="num">
                                      <p:cBhvr>
                                        <p:cTn id="218" dur="1000" fill="hold"/>
                                        <p:tgtEl>
                                          <p:spTgt spid="33"/>
                                        </p:tgtEl>
                                        <p:attrNameLst>
                                          <p:attrName>ppt_x</p:attrName>
                                        </p:attrNameLst>
                                      </p:cBhvr>
                                      <p:tavLst>
                                        <p:tav tm="0">
                                          <p:val>
                                            <p:strVal val="#ppt_x"/>
                                          </p:val>
                                        </p:tav>
                                        <p:tav tm="100000">
                                          <p:val>
                                            <p:strVal val="#ppt_x"/>
                                          </p:val>
                                        </p:tav>
                                      </p:tavLst>
                                    </p:anim>
                                    <p:anim calcmode="lin" valueType="num">
                                      <p:cBhvr>
                                        <p:cTn id="219"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220" fill="hold">
                      <p:stCondLst>
                        <p:cond delay="indefinite"/>
                      </p:stCondLst>
                      <p:childTnLst>
                        <p:par>
                          <p:cTn id="221" fill="hold">
                            <p:stCondLst>
                              <p:cond delay="0"/>
                            </p:stCondLst>
                            <p:childTnLst>
                              <p:par>
                                <p:cTn id="222" presetID="42" presetClass="entr" presetSubtype="0" fill="hold" grpId="0" nodeType="clickEffect">
                                  <p:stCondLst>
                                    <p:cond delay="0"/>
                                  </p:stCondLst>
                                  <p:childTnLst>
                                    <p:set>
                                      <p:cBhvr>
                                        <p:cTn id="223" dur="1" fill="hold">
                                          <p:stCondLst>
                                            <p:cond delay="0"/>
                                          </p:stCondLst>
                                        </p:cTn>
                                        <p:tgtEl>
                                          <p:spTgt spid="78"/>
                                        </p:tgtEl>
                                        <p:attrNameLst>
                                          <p:attrName>style.visibility</p:attrName>
                                        </p:attrNameLst>
                                      </p:cBhvr>
                                      <p:to>
                                        <p:strVal val="visible"/>
                                      </p:to>
                                    </p:set>
                                    <p:animEffect transition="in" filter="fade">
                                      <p:cBhvr>
                                        <p:cTn id="224" dur="750"/>
                                        <p:tgtEl>
                                          <p:spTgt spid="78"/>
                                        </p:tgtEl>
                                      </p:cBhvr>
                                    </p:animEffect>
                                    <p:anim calcmode="lin" valueType="num">
                                      <p:cBhvr>
                                        <p:cTn id="225" dur="750" fill="hold"/>
                                        <p:tgtEl>
                                          <p:spTgt spid="78"/>
                                        </p:tgtEl>
                                        <p:attrNameLst>
                                          <p:attrName>ppt_x</p:attrName>
                                        </p:attrNameLst>
                                      </p:cBhvr>
                                      <p:tavLst>
                                        <p:tav tm="0">
                                          <p:val>
                                            <p:strVal val="#ppt_x"/>
                                          </p:val>
                                        </p:tav>
                                        <p:tav tm="100000">
                                          <p:val>
                                            <p:strVal val="#ppt_x"/>
                                          </p:val>
                                        </p:tav>
                                      </p:tavLst>
                                    </p:anim>
                                    <p:anim calcmode="lin" valueType="num">
                                      <p:cBhvr>
                                        <p:cTn id="226" dur="750" fill="hold"/>
                                        <p:tgtEl>
                                          <p:spTgt spid="78"/>
                                        </p:tgtEl>
                                        <p:attrNameLst>
                                          <p:attrName>ppt_y</p:attrName>
                                        </p:attrNameLst>
                                      </p:cBhvr>
                                      <p:tavLst>
                                        <p:tav tm="0">
                                          <p:val>
                                            <p:strVal val="#ppt_y+.1"/>
                                          </p:val>
                                        </p:tav>
                                        <p:tav tm="100000">
                                          <p:val>
                                            <p:strVal val="#ppt_y"/>
                                          </p:val>
                                        </p:tav>
                                      </p:tavLst>
                                    </p:anim>
                                  </p:childTnLst>
                                </p:cTn>
                              </p:par>
                            </p:childTnLst>
                          </p:cTn>
                        </p:par>
                      </p:childTnLst>
                    </p:cTn>
                  </p:par>
                  <p:par>
                    <p:cTn id="227" fill="hold">
                      <p:stCondLst>
                        <p:cond delay="indefinite"/>
                      </p:stCondLst>
                      <p:childTnLst>
                        <p:par>
                          <p:cTn id="228" fill="hold">
                            <p:stCondLst>
                              <p:cond delay="0"/>
                            </p:stCondLst>
                            <p:childTnLst>
                              <p:par>
                                <p:cTn id="229" presetID="42" presetClass="entr" presetSubtype="0" fill="hold" grpId="0" nodeType="clickEffect">
                                  <p:stCondLst>
                                    <p:cond delay="0"/>
                                  </p:stCondLst>
                                  <p:childTnLst>
                                    <p:set>
                                      <p:cBhvr>
                                        <p:cTn id="230" dur="1" fill="hold">
                                          <p:stCondLst>
                                            <p:cond delay="0"/>
                                          </p:stCondLst>
                                        </p:cTn>
                                        <p:tgtEl>
                                          <p:spTgt spid="34"/>
                                        </p:tgtEl>
                                        <p:attrNameLst>
                                          <p:attrName>style.visibility</p:attrName>
                                        </p:attrNameLst>
                                      </p:cBhvr>
                                      <p:to>
                                        <p:strVal val="visible"/>
                                      </p:to>
                                    </p:set>
                                    <p:animEffect transition="in" filter="fade">
                                      <p:cBhvr>
                                        <p:cTn id="231" dur="1000"/>
                                        <p:tgtEl>
                                          <p:spTgt spid="34"/>
                                        </p:tgtEl>
                                      </p:cBhvr>
                                    </p:animEffect>
                                    <p:anim calcmode="lin" valueType="num">
                                      <p:cBhvr>
                                        <p:cTn id="232" dur="1000" fill="hold"/>
                                        <p:tgtEl>
                                          <p:spTgt spid="34"/>
                                        </p:tgtEl>
                                        <p:attrNameLst>
                                          <p:attrName>ppt_x</p:attrName>
                                        </p:attrNameLst>
                                      </p:cBhvr>
                                      <p:tavLst>
                                        <p:tav tm="0">
                                          <p:val>
                                            <p:strVal val="#ppt_x"/>
                                          </p:val>
                                        </p:tav>
                                        <p:tav tm="100000">
                                          <p:val>
                                            <p:strVal val="#ppt_x"/>
                                          </p:val>
                                        </p:tav>
                                      </p:tavLst>
                                    </p:anim>
                                    <p:anim calcmode="lin" valueType="num">
                                      <p:cBhvr>
                                        <p:cTn id="233"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234" fill="hold">
                      <p:stCondLst>
                        <p:cond delay="indefinite"/>
                      </p:stCondLst>
                      <p:childTnLst>
                        <p:par>
                          <p:cTn id="235" fill="hold">
                            <p:stCondLst>
                              <p:cond delay="0"/>
                            </p:stCondLst>
                            <p:childTnLst>
                              <p:par>
                                <p:cTn id="236" presetID="42" presetClass="entr" presetSubtype="0" fill="hold" grpId="0" nodeType="clickEffect">
                                  <p:stCondLst>
                                    <p:cond delay="0"/>
                                  </p:stCondLst>
                                  <p:childTnLst>
                                    <p:set>
                                      <p:cBhvr>
                                        <p:cTn id="237" dur="1" fill="hold">
                                          <p:stCondLst>
                                            <p:cond delay="0"/>
                                          </p:stCondLst>
                                        </p:cTn>
                                        <p:tgtEl>
                                          <p:spTgt spid="83"/>
                                        </p:tgtEl>
                                        <p:attrNameLst>
                                          <p:attrName>style.visibility</p:attrName>
                                        </p:attrNameLst>
                                      </p:cBhvr>
                                      <p:to>
                                        <p:strVal val="visible"/>
                                      </p:to>
                                    </p:set>
                                    <p:animEffect transition="in" filter="fade">
                                      <p:cBhvr>
                                        <p:cTn id="238" dur="1000"/>
                                        <p:tgtEl>
                                          <p:spTgt spid="83"/>
                                        </p:tgtEl>
                                      </p:cBhvr>
                                    </p:animEffect>
                                    <p:anim calcmode="lin" valueType="num">
                                      <p:cBhvr>
                                        <p:cTn id="239" dur="1000" fill="hold"/>
                                        <p:tgtEl>
                                          <p:spTgt spid="83"/>
                                        </p:tgtEl>
                                        <p:attrNameLst>
                                          <p:attrName>ppt_x</p:attrName>
                                        </p:attrNameLst>
                                      </p:cBhvr>
                                      <p:tavLst>
                                        <p:tav tm="0">
                                          <p:val>
                                            <p:strVal val="#ppt_x"/>
                                          </p:val>
                                        </p:tav>
                                        <p:tav tm="100000">
                                          <p:val>
                                            <p:strVal val="#ppt_x"/>
                                          </p:val>
                                        </p:tav>
                                      </p:tavLst>
                                    </p:anim>
                                    <p:anim calcmode="lin" valueType="num">
                                      <p:cBhvr>
                                        <p:cTn id="240" dur="1000" fill="hold"/>
                                        <p:tgtEl>
                                          <p:spTgt spid="83"/>
                                        </p:tgtEl>
                                        <p:attrNameLst>
                                          <p:attrName>ppt_y</p:attrName>
                                        </p:attrNameLst>
                                      </p:cBhvr>
                                      <p:tavLst>
                                        <p:tav tm="0">
                                          <p:val>
                                            <p:strVal val="#ppt_y+.1"/>
                                          </p:val>
                                        </p:tav>
                                        <p:tav tm="100000">
                                          <p:val>
                                            <p:strVal val="#ppt_y"/>
                                          </p:val>
                                        </p:tav>
                                      </p:tavLst>
                                    </p:anim>
                                  </p:childTnLst>
                                </p:cTn>
                              </p:par>
                            </p:childTnLst>
                          </p:cTn>
                        </p:par>
                      </p:childTnLst>
                    </p:cTn>
                  </p:par>
                  <p:par>
                    <p:cTn id="241" fill="hold">
                      <p:stCondLst>
                        <p:cond delay="indefinite"/>
                      </p:stCondLst>
                      <p:childTnLst>
                        <p:par>
                          <p:cTn id="242" fill="hold">
                            <p:stCondLst>
                              <p:cond delay="0"/>
                            </p:stCondLst>
                            <p:childTnLst>
                              <p:par>
                                <p:cTn id="243" presetID="42" presetClass="entr" presetSubtype="0" fill="hold" grpId="0" nodeType="clickEffect">
                                  <p:stCondLst>
                                    <p:cond delay="0"/>
                                  </p:stCondLst>
                                  <p:childTnLst>
                                    <p:set>
                                      <p:cBhvr>
                                        <p:cTn id="244" dur="1" fill="hold">
                                          <p:stCondLst>
                                            <p:cond delay="0"/>
                                          </p:stCondLst>
                                        </p:cTn>
                                        <p:tgtEl>
                                          <p:spTgt spid="35"/>
                                        </p:tgtEl>
                                        <p:attrNameLst>
                                          <p:attrName>style.visibility</p:attrName>
                                        </p:attrNameLst>
                                      </p:cBhvr>
                                      <p:to>
                                        <p:strVal val="visible"/>
                                      </p:to>
                                    </p:set>
                                    <p:animEffect transition="in" filter="fade">
                                      <p:cBhvr>
                                        <p:cTn id="245" dur="1000"/>
                                        <p:tgtEl>
                                          <p:spTgt spid="35"/>
                                        </p:tgtEl>
                                      </p:cBhvr>
                                    </p:animEffect>
                                    <p:anim calcmode="lin" valueType="num">
                                      <p:cBhvr>
                                        <p:cTn id="246" dur="1000" fill="hold"/>
                                        <p:tgtEl>
                                          <p:spTgt spid="35"/>
                                        </p:tgtEl>
                                        <p:attrNameLst>
                                          <p:attrName>ppt_x</p:attrName>
                                        </p:attrNameLst>
                                      </p:cBhvr>
                                      <p:tavLst>
                                        <p:tav tm="0">
                                          <p:val>
                                            <p:strVal val="#ppt_x"/>
                                          </p:val>
                                        </p:tav>
                                        <p:tav tm="100000">
                                          <p:val>
                                            <p:strVal val="#ppt_x"/>
                                          </p:val>
                                        </p:tav>
                                      </p:tavLst>
                                    </p:anim>
                                    <p:anim calcmode="lin" valueType="num">
                                      <p:cBhvr>
                                        <p:cTn id="247"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248" fill="hold">
                      <p:stCondLst>
                        <p:cond delay="indefinite"/>
                      </p:stCondLst>
                      <p:childTnLst>
                        <p:par>
                          <p:cTn id="249" fill="hold">
                            <p:stCondLst>
                              <p:cond delay="0"/>
                            </p:stCondLst>
                            <p:childTnLst>
                              <p:par>
                                <p:cTn id="250" presetID="42" presetClass="entr" presetSubtype="0" fill="hold" grpId="0" nodeType="clickEffect">
                                  <p:stCondLst>
                                    <p:cond delay="0"/>
                                  </p:stCondLst>
                                  <p:childTnLst>
                                    <p:set>
                                      <p:cBhvr>
                                        <p:cTn id="251" dur="1" fill="hold">
                                          <p:stCondLst>
                                            <p:cond delay="0"/>
                                          </p:stCondLst>
                                        </p:cTn>
                                        <p:tgtEl>
                                          <p:spTgt spid="79"/>
                                        </p:tgtEl>
                                        <p:attrNameLst>
                                          <p:attrName>style.visibility</p:attrName>
                                        </p:attrNameLst>
                                      </p:cBhvr>
                                      <p:to>
                                        <p:strVal val="visible"/>
                                      </p:to>
                                    </p:set>
                                    <p:animEffect transition="in" filter="fade">
                                      <p:cBhvr>
                                        <p:cTn id="252" dur="1000"/>
                                        <p:tgtEl>
                                          <p:spTgt spid="79"/>
                                        </p:tgtEl>
                                      </p:cBhvr>
                                    </p:animEffect>
                                    <p:anim calcmode="lin" valueType="num">
                                      <p:cBhvr>
                                        <p:cTn id="253" dur="1000" fill="hold"/>
                                        <p:tgtEl>
                                          <p:spTgt spid="79"/>
                                        </p:tgtEl>
                                        <p:attrNameLst>
                                          <p:attrName>ppt_x</p:attrName>
                                        </p:attrNameLst>
                                      </p:cBhvr>
                                      <p:tavLst>
                                        <p:tav tm="0">
                                          <p:val>
                                            <p:strVal val="#ppt_x"/>
                                          </p:val>
                                        </p:tav>
                                        <p:tav tm="100000">
                                          <p:val>
                                            <p:strVal val="#ppt_x"/>
                                          </p:val>
                                        </p:tav>
                                      </p:tavLst>
                                    </p:anim>
                                    <p:anim calcmode="lin" valueType="num">
                                      <p:cBhvr>
                                        <p:cTn id="254" dur="1000" fill="hold"/>
                                        <p:tgtEl>
                                          <p:spTgt spid="79"/>
                                        </p:tgtEl>
                                        <p:attrNameLst>
                                          <p:attrName>ppt_y</p:attrName>
                                        </p:attrNameLst>
                                      </p:cBhvr>
                                      <p:tavLst>
                                        <p:tav tm="0">
                                          <p:val>
                                            <p:strVal val="#ppt_y+.1"/>
                                          </p:val>
                                        </p:tav>
                                        <p:tav tm="100000">
                                          <p:val>
                                            <p:strVal val="#ppt_y"/>
                                          </p:val>
                                        </p:tav>
                                      </p:tavLst>
                                    </p:anim>
                                  </p:childTnLst>
                                </p:cTn>
                              </p:par>
                            </p:childTnLst>
                          </p:cTn>
                        </p:par>
                      </p:childTnLst>
                    </p:cTn>
                  </p:par>
                  <p:par>
                    <p:cTn id="255" fill="hold">
                      <p:stCondLst>
                        <p:cond delay="indefinite"/>
                      </p:stCondLst>
                      <p:childTnLst>
                        <p:par>
                          <p:cTn id="256" fill="hold">
                            <p:stCondLst>
                              <p:cond delay="0"/>
                            </p:stCondLst>
                            <p:childTnLst>
                              <p:par>
                                <p:cTn id="257" presetID="42" presetClass="entr" presetSubtype="0" fill="hold" grpId="0" nodeType="clickEffect">
                                  <p:stCondLst>
                                    <p:cond delay="0"/>
                                  </p:stCondLst>
                                  <p:childTnLst>
                                    <p:set>
                                      <p:cBhvr>
                                        <p:cTn id="258" dur="1" fill="hold">
                                          <p:stCondLst>
                                            <p:cond delay="0"/>
                                          </p:stCondLst>
                                        </p:cTn>
                                        <p:tgtEl>
                                          <p:spTgt spid="11"/>
                                        </p:tgtEl>
                                        <p:attrNameLst>
                                          <p:attrName>style.visibility</p:attrName>
                                        </p:attrNameLst>
                                      </p:cBhvr>
                                      <p:to>
                                        <p:strVal val="visible"/>
                                      </p:to>
                                    </p:set>
                                    <p:animEffect transition="in" filter="fade">
                                      <p:cBhvr>
                                        <p:cTn id="259" dur="1000"/>
                                        <p:tgtEl>
                                          <p:spTgt spid="11"/>
                                        </p:tgtEl>
                                      </p:cBhvr>
                                    </p:animEffect>
                                    <p:anim calcmode="lin" valueType="num">
                                      <p:cBhvr>
                                        <p:cTn id="260" dur="1000" fill="hold"/>
                                        <p:tgtEl>
                                          <p:spTgt spid="11"/>
                                        </p:tgtEl>
                                        <p:attrNameLst>
                                          <p:attrName>ppt_x</p:attrName>
                                        </p:attrNameLst>
                                      </p:cBhvr>
                                      <p:tavLst>
                                        <p:tav tm="0">
                                          <p:val>
                                            <p:strVal val="#ppt_x"/>
                                          </p:val>
                                        </p:tav>
                                        <p:tav tm="100000">
                                          <p:val>
                                            <p:strVal val="#ppt_x"/>
                                          </p:val>
                                        </p:tav>
                                      </p:tavLst>
                                    </p:anim>
                                    <p:anim calcmode="lin" valueType="num">
                                      <p:cBhvr>
                                        <p:cTn id="26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62" fill="hold">
                      <p:stCondLst>
                        <p:cond delay="indefinite"/>
                      </p:stCondLst>
                      <p:childTnLst>
                        <p:par>
                          <p:cTn id="263" fill="hold">
                            <p:stCondLst>
                              <p:cond delay="0"/>
                            </p:stCondLst>
                            <p:childTnLst>
                              <p:par>
                                <p:cTn id="264" presetID="42" presetClass="entr" presetSubtype="0" fill="hold" grpId="0" nodeType="clickEffect">
                                  <p:stCondLst>
                                    <p:cond delay="0"/>
                                  </p:stCondLst>
                                  <p:childTnLst>
                                    <p:set>
                                      <p:cBhvr>
                                        <p:cTn id="265" dur="1" fill="hold">
                                          <p:stCondLst>
                                            <p:cond delay="0"/>
                                          </p:stCondLst>
                                        </p:cTn>
                                        <p:tgtEl>
                                          <p:spTgt spid="28"/>
                                        </p:tgtEl>
                                        <p:attrNameLst>
                                          <p:attrName>style.visibility</p:attrName>
                                        </p:attrNameLst>
                                      </p:cBhvr>
                                      <p:to>
                                        <p:strVal val="visible"/>
                                      </p:to>
                                    </p:set>
                                    <p:animEffect transition="in" filter="fade">
                                      <p:cBhvr>
                                        <p:cTn id="266" dur="1000"/>
                                        <p:tgtEl>
                                          <p:spTgt spid="28"/>
                                        </p:tgtEl>
                                      </p:cBhvr>
                                    </p:animEffect>
                                    <p:anim calcmode="lin" valueType="num">
                                      <p:cBhvr>
                                        <p:cTn id="267" dur="1000" fill="hold"/>
                                        <p:tgtEl>
                                          <p:spTgt spid="28"/>
                                        </p:tgtEl>
                                        <p:attrNameLst>
                                          <p:attrName>ppt_x</p:attrName>
                                        </p:attrNameLst>
                                      </p:cBhvr>
                                      <p:tavLst>
                                        <p:tav tm="0">
                                          <p:val>
                                            <p:strVal val="#ppt_x"/>
                                          </p:val>
                                        </p:tav>
                                        <p:tav tm="100000">
                                          <p:val>
                                            <p:strVal val="#ppt_x"/>
                                          </p:val>
                                        </p:tav>
                                      </p:tavLst>
                                    </p:anim>
                                    <p:anim calcmode="lin" valueType="num">
                                      <p:cBhvr>
                                        <p:cTn id="268"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269" fill="hold">
                      <p:stCondLst>
                        <p:cond delay="indefinite"/>
                      </p:stCondLst>
                      <p:childTnLst>
                        <p:par>
                          <p:cTn id="270" fill="hold">
                            <p:stCondLst>
                              <p:cond delay="0"/>
                            </p:stCondLst>
                            <p:childTnLst>
                              <p:par>
                                <p:cTn id="271" presetID="42" presetClass="entr" presetSubtype="0" fill="hold" grpId="0" nodeType="clickEffect">
                                  <p:stCondLst>
                                    <p:cond delay="0"/>
                                  </p:stCondLst>
                                  <p:childTnLst>
                                    <p:set>
                                      <p:cBhvr>
                                        <p:cTn id="272" dur="1" fill="hold">
                                          <p:stCondLst>
                                            <p:cond delay="0"/>
                                          </p:stCondLst>
                                        </p:cTn>
                                        <p:tgtEl>
                                          <p:spTgt spid="27"/>
                                        </p:tgtEl>
                                        <p:attrNameLst>
                                          <p:attrName>style.visibility</p:attrName>
                                        </p:attrNameLst>
                                      </p:cBhvr>
                                      <p:to>
                                        <p:strVal val="visible"/>
                                      </p:to>
                                    </p:set>
                                    <p:animEffect transition="in" filter="fade">
                                      <p:cBhvr>
                                        <p:cTn id="273" dur="1000"/>
                                        <p:tgtEl>
                                          <p:spTgt spid="27"/>
                                        </p:tgtEl>
                                      </p:cBhvr>
                                    </p:animEffect>
                                    <p:anim calcmode="lin" valueType="num">
                                      <p:cBhvr>
                                        <p:cTn id="274" dur="1000" fill="hold"/>
                                        <p:tgtEl>
                                          <p:spTgt spid="27"/>
                                        </p:tgtEl>
                                        <p:attrNameLst>
                                          <p:attrName>ppt_x</p:attrName>
                                        </p:attrNameLst>
                                      </p:cBhvr>
                                      <p:tavLst>
                                        <p:tav tm="0">
                                          <p:val>
                                            <p:strVal val="#ppt_x"/>
                                          </p:val>
                                        </p:tav>
                                        <p:tav tm="100000">
                                          <p:val>
                                            <p:strVal val="#ppt_x"/>
                                          </p:val>
                                        </p:tav>
                                      </p:tavLst>
                                    </p:anim>
                                    <p:anim calcmode="lin" valueType="num">
                                      <p:cBhvr>
                                        <p:cTn id="275"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276" fill="hold">
                      <p:stCondLst>
                        <p:cond delay="indefinite"/>
                      </p:stCondLst>
                      <p:childTnLst>
                        <p:par>
                          <p:cTn id="277" fill="hold">
                            <p:stCondLst>
                              <p:cond delay="0"/>
                            </p:stCondLst>
                            <p:childTnLst>
                              <p:par>
                                <p:cTn id="278" presetID="42" presetClass="entr" presetSubtype="0" fill="hold" grpId="0" nodeType="clickEffect">
                                  <p:stCondLst>
                                    <p:cond delay="0"/>
                                  </p:stCondLst>
                                  <p:childTnLst>
                                    <p:set>
                                      <p:cBhvr>
                                        <p:cTn id="279" dur="1" fill="hold">
                                          <p:stCondLst>
                                            <p:cond delay="0"/>
                                          </p:stCondLst>
                                        </p:cTn>
                                        <p:tgtEl>
                                          <p:spTgt spid="71"/>
                                        </p:tgtEl>
                                        <p:attrNameLst>
                                          <p:attrName>style.visibility</p:attrName>
                                        </p:attrNameLst>
                                      </p:cBhvr>
                                      <p:to>
                                        <p:strVal val="visible"/>
                                      </p:to>
                                    </p:set>
                                    <p:animEffect transition="in" filter="fade">
                                      <p:cBhvr>
                                        <p:cTn id="280" dur="1000"/>
                                        <p:tgtEl>
                                          <p:spTgt spid="71"/>
                                        </p:tgtEl>
                                      </p:cBhvr>
                                    </p:animEffect>
                                    <p:anim calcmode="lin" valueType="num">
                                      <p:cBhvr>
                                        <p:cTn id="281" dur="1000" fill="hold"/>
                                        <p:tgtEl>
                                          <p:spTgt spid="71"/>
                                        </p:tgtEl>
                                        <p:attrNameLst>
                                          <p:attrName>ppt_x</p:attrName>
                                        </p:attrNameLst>
                                      </p:cBhvr>
                                      <p:tavLst>
                                        <p:tav tm="0">
                                          <p:val>
                                            <p:strVal val="#ppt_x"/>
                                          </p:val>
                                        </p:tav>
                                        <p:tav tm="100000">
                                          <p:val>
                                            <p:strVal val="#ppt_x"/>
                                          </p:val>
                                        </p:tav>
                                      </p:tavLst>
                                    </p:anim>
                                    <p:anim calcmode="lin" valueType="num">
                                      <p:cBhvr>
                                        <p:cTn id="282" dur="1000" fill="hold"/>
                                        <p:tgtEl>
                                          <p:spTgt spid="71"/>
                                        </p:tgtEl>
                                        <p:attrNameLst>
                                          <p:attrName>ppt_y</p:attrName>
                                        </p:attrNameLst>
                                      </p:cBhvr>
                                      <p:tavLst>
                                        <p:tav tm="0">
                                          <p:val>
                                            <p:strVal val="#ppt_y+.1"/>
                                          </p:val>
                                        </p:tav>
                                        <p:tav tm="100000">
                                          <p:val>
                                            <p:strVal val="#ppt_y"/>
                                          </p:val>
                                        </p:tav>
                                      </p:tavLst>
                                    </p:anim>
                                  </p:childTnLst>
                                </p:cTn>
                              </p:par>
                            </p:childTnLst>
                          </p:cTn>
                        </p:par>
                      </p:childTnLst>
                    </p:cTn>
                  </p:par>
                  <p:par>
                    <p:cTn id="283" fill="hold">
                      <p:stCondLst>
                        <p:cond delay="indefinite"/>
                      </p:stCondLst>
                      <p:childTnLst>
                        <p:par>
                          <p:cTn id="284" fill="hold">
                            <p:stCondLst>
                              <p:cond delay="0"/>
                            </p:stCondLst>
                            <p:childTnLst>
                              <p:par>
                                <p:cTn id="285" presetID="42" presetClass="entr" presetSubtype="0" fill="hold" grpId="0" nodeType="clickEffect">
                                  <p:stCondLst>
                                    <p:cond delay="0"/>
                                  </p:stCondLst>
                                  <p:childTnLst>
                                    <p:set>
                                      <p:cBhvr>
                                        <p:cTn id="286" dur="1" fill="hold">
                                          <p:stCondLst>
                                            <p:cond delay="0"/>
                                          </p:stCondLst>
                                        </p:cTn>
                                        <p:tgtEl>
                                          <p:spTgt spid="21"/>
                                        </p:tgtEl>
                                        <p:attrNameLst>
                                          <p:attrName>style.visibility</p:attrName>
                                        </p:attrNameLst>
                                      </p:cBhvr>
                                      <p:to>
                                        <p:strVal val="visible"/>
                                      </p:to>
                                    </p:set>
                                    <p:animEffect transition="in" filter="fade">
                                      <p:cBhvr>
                                        <p:cTn id="287" dur="1000"/>
                                        <p:tgtEl>
                                          <p:spTgt spid="21"/>
                                        </p:tgtEl>
                                      </p:cBhvr>
                                    </p:animEffect>
                                    <p:anim calcmode="lin" valueType="num">
                                      <p:cBhvr>
                                        <p:cTn id="288" dur="1000" fill="hold"/>
                                        <p:tgtEl>
                                          <p:spTgt spid="21"/>
                                        </p:tgtEl>
                                        <p:attrNameLst>
                                          <p:attrName>ppt_x</p:attrName>
                                        </p:attrNameLst>
                                      </p:cBhvr>
                                      <p:tavLst>
                                        <p:tav tm="0">
                                          <p:val>
                                            <p:strVal val="#ppt_x"/>
                                          </p:val>
                                        </p:tav>
                                        <p:tav tm="100000">
                                          <p:val>
                                            <p:strVal val="#ppt_x"/>
                                          </p:val>
                                        </p:tav>
                                      </p:tavLst>
                                    </p:anim>
                                    <p:anim calcmode="lin" valueType="num">
                                      <p:cBhvr>
                                        <p:cTn id="28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290" fill="hold">
                      <p:stCondLst>
                        <p:cond delay="indefinite"/>
                      </p:stCondLst>
                      <p:childTnLst>
                        <p:par>
                          <p:cTn id="291" fill="hold">
                            <p:stCondLst>
                              <p:cond delay="0"/>
                            </p:stCondLst>
                            <p:childTnLst>
                              <p:par>
                                <p:cTn id="292" presetID="42" presetClass="entr" presetSubtype="0" fill="hold" grpId="0" nodeType="clickEffect">
                                  <p:stCondLst>
                                    <p:cond delay="0"/>
                                  </p:stCondLst>
                                  <p:childTnLst>
                                    <p:set>
                                      <p:cBhvr>
                                        <p:cTn id="293" dur="1" fill="hold">
                                          <p:stCondLst>
                                            <p:cond delay="0"/>
                                          </p:stCondLst>
                                        </p:cTn>
                                        <p:tgtEl>
                                          <p:spTgt spid="48"/>
                                        </p:tgtEl>
                                        <p:attrNameLst>
                                          <p:attrName>style.visibility</p:attrName>
                                        </p:attrNameLst>
                                      </p:cBhvr>
                                      <p:to>
                                        <p:strVal val="visible"/>
                                      </p:to>
                                    </p:set>
                                    <p:animEffect transition="in" filter="fade">
                                      <p:cBhvr>
                                        <p:cTn id="294" dur="1000"/>
                                        <p:tgtEl>
                                          <p:spTgt spid="48"/>
                                        </p:tgtEl>
                                      </p:cBhvr>
                                    </p:animEffect>
                                    <p:anim calcmode="lin" valueType="num">
                                      <p:cBhvr>
                                        <p:cTn id="295" dur="1000" fill="hold"/>
                                        <p:tgtEl>
                                          <p:spTgt spid="48"/>
                                        </p:tgtEl>
                                        <p:attrNameLst>
                                          <p:attrName>ppt_x</p:attrName>
                                        </p:attrNameLst>
                                      </p:cBhvr>
                                      <p:tavLst>
                                        <p:tav tm="0">
                                          <p:val>
                                            <p:strVal val="#ppt_x"/>
                                          </p:val>
                                        </p:tav>
                                        <p:tav tm="100000">
                                          <p:val>
                                            <p:strVal val="#ppt_x"/>
                                          </p:val>
                                        </p:tav>
                                      </p:tavLst>
                                    </p:anim>
                                    <p:anim calcmode="lin" valueType="num">
                                      <p:cBhvr>
                                        <p:cTn id="296" dur="1000" fill="hold"/>
                                        <p:tgtEl>
                                          <p:spTgt spid="48"/>
                                        </p:tgtEl>
                                        <p:attrNameLst>
                                          <p:attrName>ppt_y</p:attrName>
                                        </p:attrNameLst>
                                      </p:cBhvr>
                                      <p:tavLst>
                                        <p:tav tm="0">
                                          <p:val>
                                            <p:strVal val="#ppt_y+.1"/>
                                          </p:val>
                                        </p:tav>
                                        <p:tav tm="100000">
                                          <p:val>
                                            <p:strVal val="#ppt_y"/>
                                          </p:val>
                                        </p:tav>
                                      </p:tavLst>
                                    </p:anim>
                                  </p:childTnLst>
                                </p:cTn>
                              </p:par>
                            </p:childTnLst>
                          </p:cTn>
                        </p:par>
                      </p:childTnLst>
                    </p:cTn>
                  </p:par>
                  <p:par>
                    <p:cTn id="297" fill="hold">
                      <p:stCondLst>
                        <p:cond delay="indefinite"/>
                      </p:stCondLst>
                      <p:childTnLst>
                        <p:par>
                          <p:cTn id="298" fill="hold">
                            <p:stCondLst>
                              <p:cond delay="0"/>
                            </p:stCondLst>
                            <p:childTnLst>
                              <p:par>
                                <p:cTn id="299" presetID="42" presetClass="entr" presetSubtype="0" fill="hold" grpId="0" nodeType="clickEffect">
                                  <p:stCondLst>
                                    <p:cond delay="0"/>
                                  </p:stCondLst>
                                  <p:childTnLst>
                                    <p:set>
                                      <p:cBhvr>
                                        <p:cTn id="300" dur="1" fill="hold">
                                          <p:stCondLst>
                                            <p:cond delay="0"/>
                                          </p:stCondLst>
                                        </p:cTn>
                                        <p:tgtEl>
                                          <p:spTgt spid="26"/>
                                        </p:tgtEl>
                                        <p:attrNameLst>
                                          <p:attrName>style.visibility</p:attrName>
                                        </p:attrNameLst>
                                      </p:cBhvr>
                                      <p:to>
                                        <p:strVal val="visible"/>
                                      </p:to>
                                    </p:set>
                                    <p:animEffect transition="in" filter="fade">
                                      <p:cBhvr>
                                        <p:cTn id="301" dur="1000"/>
                                        <p:tgtEl>
                                          <p:spTgt spid="26"/>
                                        </p:tgtEl>
                                      </p:cBhvr>
                                    </p:animEffect>
                                    <p:anim calcmode="lin" valueType="num">
                                      <p:cBhvr>
                                        <p:cTn id="302" dur="1000" fill="hold"/>
                                        <p:tgtEl>
                                          <p:spTgt spid="26"/>
                                        </p:tgtEl>
                                        <p:attrNameLst>
                                          <p:attrName>ppt_x</p:attrName>
                                        </p:attrNameLst>
                                      </p:cBhvr>
                                      <p:tavLst>
                                        <p:tav tm="0">
                                          <p:val>
                                            <p:strVal val="#ppt_x"/>
                                          </p:val>
                                        </p:tav>
                                        <p:tav tm="100000">
                                          <p:val>
                                            <p:strVal val="#ppt_x"/>
                                          </p:val>
                                        </p:tav>
                                      </p:tavLst>
                                    </p:anim>
                                    <p:anim calcmode="lin" valueType="num">
                                      <p:cBhvr>
                                        <p:cTn id="303"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304" fill="hold">
                      <p:stCondLst>
                        <p:cond delay="indefinite"/>
                      </p:stCondLst>
                      <p:childTnLst>
                        <p:par>
                          <p:cTn id="305" fill="hold">
                            <p:stCondLst>
                              <p:cond delay="0"/>
                            </p:stCondLst>
                            <p:childTnLst>
                              <p:par>
                                <p:cTn id="306" presetID="42" presetClass="entr" presetSubtype="0" fill="hold" grpId="0" nodeType="clickEffect">
                                  <p:stCondLst>
                                    <p:cond delay="0"/>
                                  </p:stCondLst>
                                  <p:childTnLst>
                                    <p:set>
                                      <p:cBhvr>
                                        <p:cTn id="307" dur="1" fill="hold">
                                          <p:stCondLst>
                                            <p:cond delay="0"/>
                                          </p:stCondLst>
                                        </p:cTn>
                                        <p:tgtEl>
                                          <p:spTgt spid="25"/>
                                        </p:tgtEl>
                                        <p:attrNameLst>
                                          <p:attrName>style.visibility</p:attrName>
                                        </p:attrNameLst>
                                      </p:cBhvr>
                                      <p:to>
                                        <p:strVal val="visible"/>
                                      </p:to>
                                    </p:set>
                                    <p:animEffect transition="in" filter="fade">
                                      <p:cBhvr>
                                        <p:cTn id="308" dur="1000"/>
                                        <p:tgtEl>
                                          <p:spTgt spid="25"/>
                                        </p:tgtEl>
                                      </p:cBhvr>
                                    </p:animEffect>
                                    <p:anim calcmode="lin" valueType="num">
                                      <p:cBhvr>
                                        <p:cTn id="309" dur="1000" fill="hold"/>
                                        <p:tgtEl>
                                          <p:spTgt spid="25"/>
                                        </p:tgtEl>
                                        <p:attrNameLst>
                                          <p:attrName>ppt_x</p:attrName>
                                        </p:attrNameLst>
                                      </p:cBhvr>
                                      <p:tavLst>
                                        <p:tav tm="0">
                                          <p:val>
                                            <p:strVal val="#ppt_x"/>
                                          </p:val>
                                        </p:tav>
                                        <p:tav tm="100000">
                                          <p:val>
                                            <p:strVal val="#ppt_x"/>
                                          </p:val>
                                        </p:tav>
                                      </p:tavLst>
                                    </p:anim>
                                    <p:anim calcmode="lin" valueType="num">
                                      <p:cBhvr>
                                        <p:cTn id="310"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311" fill="hold">
                      <p:stCondLst>
                        <p:cond delay="indefinite"/>
                      </p:stCondLst>
                      <p:childTnLst>
                        <p:par>
                          <p:cTn id="312" fill="hold">
                            <p:stCondLst>
                              <p:cond delay="0"/>
                            </p:stCondLst>
                            <p:childTnLst>
                              <p:par>
                                <p:cTn id="313" presetID="42" presetClass="entr" presetSubtype="0" fill="hold" grpId="0" nodeType="clickEffect">
                                  <p:stCondLst>
                                    <p:cond delay="0"/>
                                  </p:stCondLst>
                                  <p:childTnLst>
                                    <p:set>
                                      <p:cBhvr>
                                        <p:cTn id="314" dur="1" fill="hold">
                                          <p:stCondLst>
                                            <p:cond delay="0"/>
                                          </p:stCondLst>
                                        </p:cTn>
                                        <p:tgtEl>
                                          <p:spTgt spid="67"/>
                                        </p:tgtEl>
                                        <p:attrNameLst>
                                          <p:attrName>style.visibility</p:attrName>
                                        </p:attrNameLst>
                                      </p:cBhvr>
                                      <p:to>
                                        <p:strVal val="visible"/>
                                      </p:to>
                                    </p:set>
                                    <p:animEffect transition="in" filter="fade">
                                      <p:cBhvr>
                                        <p:cTn id="315" dur="1000"/>
                                        <p:tgtEl>
                                          <p:spTgt spid="67"/>
                                        </p:tgtEl>
                                      </p:cBhvr>
                                    </p:animEffect>
                                    <p:anim calcmode="lin" valueType="num">
                                      <p:cBhvr>
                                        <p:cTn id="316" dur="1000" fill="hold"/>
                                        <p:tgtEl>
                                          <p:spTgt spid="67"/>
                                        </p:tgtEl>
                                        <p:attrNameLst>
                                          <p:attrName>ppt_x</p:attrName>
                                        </p:attrNameLst>
                                      </p:cBhvr>
                                      <p:tavLst>
                                        <p:tav tm="0">
                                          <p:val>
                                            <p:strVal val="#ppt_x"/>
                                          </p:val>
                                        </p:tav>
                                        <p:tav tm="100000">
                                          <p:val>
                                            <p:strVal val="#ppt_x"/>
                                          </p:val>
                                        </p:tav>
                                      </p:tavLst>
                                    </p:anim>
                                    <p:anim calcmode="lin" valueType="num">
                                      <p:cBhvr>
                                        <p:cTn id="317" dur="1000" fill="hold"/>
                                        <p:tgtEl>
                                          <p:spTgt spid="67"/>
                                        </p:tgtEl>
                                        <p:attrNameLst>
                                          <p:attrName>ppt_y</p:attrName>
                                        </p:attrNameLst>
                                      </p:cBhvr>
                                      <p:tavLst>
                                        <p:tav tm="0">
                                          <p:val>
                                            <p:strVal val="#ppt_y+.1"/>
                                          </p:val>
                                        </p:tav>
                                        <p:tav tm="100000">
                                          <p:val>
                                            <p:strVal val="#ppt_y"/>
                                          </p:val>
                                        </p:tav>
                                      </p:tavLst>
                                    </p:anim>
                                  </p:childTnLst>
                                </p:cTn>
                              </p:par>
                            </p:childTnLst>
                          </p:cTn>
                        </p:par>
                      </p:childTnLst>
                    </p:cTn>
                  </p:par>
                  <p:par>
                    <p:cTn id="318" fill="hold">
                      <p:stCondLst>
                        <p:cond delay="indefinite"/>
                      </p:stCondLst>
                      <p:childTnLst>
                        <p:par>
                          <p:cTn id="319" fill="hold">
                            <p:stCondLst>
                              <p:cond delay="0"/>
                            </p:stCondLst>
                            <p:childTnLst>
                              <p:par>
                                <p:cTn id="320" presetID="42" presetClass="entr" presetSubtype="0" fill="hold" grpId="0" nodeType="clickEffect">
                                  <p:stCondLst>
                                    <p:cond delay="0"/>
                                  </p:stCondLst>
                                  <p:childTnLst>
                                    <p:set>
                                      <p:cBhvr>
                                        <p:cTn id="321" dur="1" fill="hold">
                                          <p:stCondLst>
                                            <p:cond delay="0"/>
                                          </p:stCondLst>
                                        </p:cTn>
                                        <p:tgtEl>
                                          <p:spTgt spid="22"/>
                                        </p:tgtEl>
                                        <p:attrNameLst>
                                          <p:attrName>style.visibility</p:attrName>
                                        </p:attrNameLst>
                                      </p:cBhvr>
                                      <p:to>
                                        <p:strVal val="visible"/>
                                      </p:to>
                                    </p:set>
                                    <p:animEffect transition="in" filter="fade">
                                      <p:cBhvr>
                                        <p:cTn id="322" dur="1000"/>
                                        <p:tgtEl>
                                          <p:spTgt spid="22"/>
                                        </p:tgtEl>
                                      </p:cBhvr>
                                    </p:animEffect>
                                    <p:anim calcmode="lin" valueType="num">
                                      <p:cBhvr>
                                        <p:cTn id="323" dur="1000" fill="hold"/>
                                        <p:tgtEl>
                                          <p:spTgt spid="22"/>
                                        </p:tgtEl>
                                        <p:attrNameLst>
                                          <p:attrName>ppt_x</p:attrName>
                                        </p:attrNameLst>
                                      </p:cBhvr>
                                      <p:tavLst>
                                        <p:tav tm="0">
                                          <p:val>
                                            <p:strVal val="#ppt_x"/>
                                          </p:val>
                                        </p:tav>
                                        <p:tav tm="100000">
                                          <p:val>
                                            <p:strVal val="#ppt_x"/>
                                          </p:val>
                                        </p:tav>
                                      </p:tavLst>
                                    </p:anim>
                                    <p:anim calcmode="lin" valueType="num">
                                      <p:cBhvr>
                                        <p:cTn id="324"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325" fill="hold">
                      <p:stCondLst>
                        <p:cond delay="indefinite"/>
                      </p:stCondLst>
                      <p:childTnLst>
                        <p:par>
                          <p:cTn id="326" fill="hold">
                            <p:stCondLst>
                              <p:cond delay="0"/>
                            </p:stCondLst>
                            <p:childTnLst>
                              <p:par>
                                <p:cTn id="327" presetID="42" presetClass="entr" presetSubtype="0" fill="hold" grpId="0" nodeType="clickEffect">
                                  <p:stCondLst>
                                    <p:cond delay="0"/>
                                  </p:stCondLst>
                                  <p:childTnLst>
                                    <p:set>
                                      <p:cBhvr>
                                        <p:cTn id="328" dur="1" fill="hold">
                                          <p:stCondLst>
                                            <p:cond delay="0"/>
                                          </p:stCondLst>
                                        </p:cTn>
                                        <p:tgtEl>
                                          <p:spTgt spid="23"/>
                                        </p:tgtEl>
                                        <p:attrNameLst>
                                          <p:attrName>style.visibility</p:attrName>
                                        </p:attrNameLst>
                                      </p:cBhvr>
                                      <p:to>
                                        <p:strVal val="visible"/>
                                      </p:to>
                                    </p:set>
                                    <p:animEffect transition="in" filter="fade">
                                      <p:cBhvr>
                                        <p:cTn id="329" dur="1000"/>
                                        <p:tgtEl>
                                          <p:spTgt spid="23"/>
                                        </p:tgtEl>
                                      </p:cBhvr>
                                    </p:animEffect>
                                    <p:anim calcmode="lin" valueType="num">
                                      <p:cBhvr>
                                        <p:cTn id="330" dur="1000" fill="hold"/>
                                        <p:tgtEl>
                                          <p:spTgt spid="23"/>
                                        </p:tgtEl>
                                        <p:attrNameLst>
                                          <p:attrName>ppt_x</p:attrName>
                                        </p:attrNameLst>
                                      </p:cBhvr>
                                      <p:tavLst>
                                        <p:tav tm="0">
                                          <p:val>
                                            <p:strVal val="#ppt_x"/>
                                          </p:val>
                                        </p:tav>
                                        <p:tav tm="100000">
                                          <p:val>
                                            <p:strVal val="#ppt_x"/>
                                          </p:val>
                                        </p:tav>
                                      </p:tavLst>
                                    </p:anim>
                                    <p:anim calcmode="lin" valueType="num">
                                      <p:cBhvr>
                                        <p:cTn id="331"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332" fill="hold">
                      <p:stCondLst>
                        <p:cond delay="indefinite"/>
                      </p:stCondLst>
                      <p:childTnLst>
                        <p:par>
                          <p:cTn id="333" fill="hold">
                            <p:stCondLst>
                              <p:cond delay="0"/>
                            </p:stCondLst>
                            <p:childTnLst>
                              <p:par>
                                <p:cTn id="334" presetID="42" presetClass="entr" presetSubtype="0" fill="hold" grpId="0" nodeType="clickEffect">
                                  <p:stCondLst>
                                    <p:cond delay="0"/>
                                  </p:stCondLst>
                                  <p:childTnLst>
                                    <p:set>
                                      <p:cBhvr>
                                        <p:cTn id="335" dur="1" fill="hold">
                                          <p:stCondLst>
                                            <p:cond delay="0"/>
                                          </p:stCondLst>
                                        </p:cTn>
                                        <p:tgtEl>
                                          <p:spTgt spid="24"/>
                                        </p:tgtEl>
                                        <p:attrNameLst>
                                          <p:attrName>style.visibility</p:attrName>
                                        </p:attrNameLst>
                                      </p:cBhvr>
                                      <p:to>
                                        <p:strVal val="visible"/>
                                      </p:to>
                                    </p:set>
                                    <p:animEffect transition="in" filter="fade">
                                      <p:cBhvr>
                                        <p:cTn id="336" dur="1000"/>
                                        <p:tgtEl>
                                          <p:spTgt spid="24"/>
                                        </p:tgtEl>
                                      </p:cBhvr>
                                    </p:animEffect>
                                    <p:anim calcmode="lin" valueType="num">
                                      <p:cBhvr>
                                        <p:cTn id="337" dur="1000" fill="hold"/>
                                        <p:tgtEl>
                                          <p:spTgt spid="24"/>
                                        </p:tgtEl>
                                        <p:attrNameLst>
                                          <p:attrName>ppt_x</p:attrName>
                                        </p:attrNameLst>
                                      </p:cBhvr>
                                      <p:tavLst>
                                        <p:tav tm="0">
                                          <p:val>
                                            <p:strVal val="#ppt_x"/>
                                          </p:val>
                                        </p:tav>
                                        <p:tav tm="100000">
                                          <p:val>
                                            <p:strVal val="#ppt_x"/>
                                          </p:val>
                                        </p:tav>
                                      </p:tavLst>
                                    </p:anim>
                                    <p:anim calcmode="lin" valueType="num">
                                      <p:cBhvr>
                                        <p:cTn id="338"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339" fill="hold">
                      <p:stCondLst>
                        <p:cond delay="indefinite"/>
                      </p:stCondLst>
                      <p:childTnLst>
                        <p:par>
                          <p:cTn id="340" fill="hold">
                            <p:stCondLst>
                              <p:cond delay="0"/>
                            </p:stCondLst>
                            <p:childTnLst>
                              <p:par>
                                <p:cTn id="341" presetID="42" presetClass="entr" presetSubtype="0" fill="hold" grpId="0" nodeType="clickEffect">
                                  <p:stCondLst>
                                    <p:cond delay="0"/>
                                  </p:stCondLst>
                                  <p:childTnLst>
                                    <p:set>
                                      <p:cBhvr>
                                        <p:cTn id="342" dur="1" fill="hold">
                                          <p:stCondLst>
                                            <p:cond delay="0"/>
                                          </p:stCondLst>
                                        </p:cTn>
                                        <p:tgtEl>
                                          <p:spTgt spid="36"/>
                                        </p:tgtEl>
                                        <p:attrNameLst>
                                          <p:attrName>style.visibility</p:attrName>
                                        </p:attrNameLst>
                                      </p:cBhvr>
                                      <p:to>
                                        <p:strVal val="visible"/>
                                      </p:to>
                                    </p:set>
                                    <p:animEffect transition="in" filter="fade">
                                      <p:cBhvr>
                                        <p:cTn id="343" dur="1000"/>
                                        <p:tgtEl>
                                          <p:spTgt spid="36"/>
                                        </p:tgtEl>
                                      </p:cBhvr>
                                    </p:animEffect>
                                    <p:anim calcmode="lin" valueType="num">
                                      <p:cBhvr>
                                        <p:cTn id="344" dur="1000" fill="hold"/>
                                        <p:tgtEl>
                                          <p:spTgt spid="36"/>
                                        </p:tgtEl>
                                        <p:attrNameLst>
                                          <p:attrName>ppt_x</p:attrName>
                                        </p:attrNameLst>
                                      </p:cBhvr>
                                      <p:tavLst>
                                        <p:tav tm="0">
                                          <p:val>
                                            <p:strVal val="#ppt_x"/>
                                          </p:val>
                                        </p:tav>
                                        <p:tav tm="100000">
                                          <p:val>
                                            <p:strVal val="#ppt_x"/>
                                          </p:val>
                                        </p:tav>
                                      </p:tavLst>
                                    </p:anim>
                                    <p:anim calcmode="lin" valueType="num">
                                      <p:cBhvr>
                                        <p:cTn id="345"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346" fill="hold">
                      <p:stCondLst>
                        <p:cond delay="indefinite"/>
                      </p:stCondLst>
                      <p:childTnLst>
                        <p:par>
                          <p:cTn id="347" fill="hold">
                            <p:stCondLst>
                              <p:cond delay="0"/>
                            </p:stCondLst>
                            <p:childTnLst>
                              <p:par>
                                <p:cTn id="348" presetID="42" presetClass="entr" presetSubtype="0" fill="hold" grpId="0" nodeType="clickEffect">
                                  <p:stCondLst>
                                    <p:cond delay="0"/>
                                  </p:stCondLst>
                                  <p:childTnLst>
                                    <p:set>
                                      <p:cBhvr>
                                        <p:cTn id="349" dur="1" fill="hold">
                                          <p:stCondLst>
                                            <p:cond delay="0"/>
                                          </p:stCondLst>
                                        </p:cTn>
                                        <p:tgtEl>
                                          <p:spTgt spid="37"/>
                                        </p:tgtEl>
                                        <p:attrNameLst>
                                          <p:attrName>style.visibility</p:attrName>
                                        </p:attrNameLst>
                                      </p:cBhvr>
                                      <p:to>
                                        <p:strVal val="visible"/>
                                      </p:to>
                                    </p:set>
                                    <p:animEffect transition="in" filter="fade">
                                      <p:cBhvr>
                                        <p:cTn id="350" dur="1000"/>
                                        <p:tgtEl>
                                          <p:spTgt spid="37"/>
                                        </p:tgtEl>
                                      </p:cBhvr>
                                    </p:animEffect>
                                    <p:anim calcmode="lin" valueType="num">
                                      <p:cBhvr>
                                        <p:cTn id="351" dur="1000" fill="hold"/>
                                        <p:tgtEl>
                                          <p:spTgt spid="37"/>
                                        </p:tgtEl>
                                        <p:attrNameLst>
                                          <p:attrName>ppt_x</p:attrName>
                                        </p:attrNameLst>
                                      </p:cBhvr>
                                      <p:tavLst>
                                        <p:tav tm="0">
                                          <p:val>
                                            <p:strVal val="#ppt_x"/>
                                          </p:val>
                                        </p:tav>
                                        <p:tav tm="100000">
                                          <p:val>
                                            <p:strVal val="#ppt_x"/>
                                          </p:val>
                                        </p:tav>
                                      </p:tavLst>
                                    </p:anim>
                                    <p:anim calcmode="lin" valueType="num">
                                      <p:cBhvr>
                                        <p:cTn id="352"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par>
                    <p:cTn id="353" fill="hold">
                      <p:stCondLst>
                        <p:cond delay="indefinite"/>
                      </p:stCondLst>
                      <p:childTnLst>
                        <p:par>
                          <p:cTn id="354" fill="hold">
                            <p:stCondLst>
                              <p:cond delay="0"/>
                            </p:stCondLst>
                            <p:childTnLst>
                              <p:par>
                                <p:cTn id="355" presetID="42" presetClass="entr" presetSubtype="0" fill="hold" grpId="0" nodeType="clickEffect">
                                  <p:stCondLst>
                                    <p:cond delay="0"/>
                                  </p:stCondLst>
                                  <p:childTnLst>
                                    <p:set>
                                      <p:cBhvr>
                                        <p:cTn id="356" dur="1" fill="hold">
                                          <p:stCondLst>
                                            <p:cond delay="0"/>
                                          </p:stCondLst>
                                        </p:cTn>
                                        <p:tgtEl>
                                          <p:spTgt spid="38"/>
                                        </p:tgtEl>
                                        <p:attrNameLst>
                                          <p:attrName>style.visibility</p:attrName>
                                        </p:attrNameLst>
                                      </p:cBhvr>
                                      <p:to>
                                        <p:strVal val="visible"/>
                                      </p:to>
                                    </p:set>
                                    <p:animEffect transition="in" filter="fade">
                                      <p:cBhvr>
                                        <p:cTn id="357" dur="1000"/>
                                        <p:tgtEl>
                                          <p:spTgt spid="38"/>
                                        </p:tgtEl>
                                      </p:cBhvr>
                                    </p:animEffect>
                                    <p:anim calcmode="lin" valueType="num">
                                      <p:cBhvr>
                                        <p:cTn id="358" dur="1000" fill="hold"/>
                                        <p:tgtEl>
                                          <p:spTgt spid="38"/>
                                        </p:tgtEl>
                                        <p:attrNameLst>
                                          <p:attrName>ppt_x</p:attrName>
                                        </p:attrNameLst>
                                      </p:cBhvr>
                                      <p:tavLst>
                                        <p:tav tm="0">
                                          <p:val>
                                            <p:strVal val="#ppt_x"/>
                                          </p:val>
                                        </p:tav>
                                        <p:tav tm="100000">
                                          <p:val>
                                            <p:strVal val="#ppt_x"/>
                                          </p:val>
                                        </p:tav>
                                      </p:tavLst>
                                    </p:anim>
                                    <p:anim calcmode="lin" valueType="num">
                                      <p:cBhvr>
                                        <p:cTn id="359" dur="1000" fill="hold"/>
                                        <p:tgtEl>
                                          <p:spTgt spid="38"/>
                                        </p:tgtEl>
                                        <p:attrNameLst>
                                          <p:attrName>ppt_y</p:attrName>
                                        </p:attrNameLst>
                                      </p:cBhvr>
                                      <p:tavLst>
                                        <p:tav tm="0">
                                          <p:val>
                                            <p:strVal val="#ppt_y+.1"/>
                                          </p:val>
                                        </p:tav>
                                        <p:tav tm="100000">
                                          <p:val>
                                            <p:strVal val="#ppt_y"/>
                                          </p:val>
                                        </p:tav>
                                      </p:tavLst>
                                    </p:anim>
                                  </p:childTnLst>
                                </p:cTn>
                              </p:par>
                            </p:childTnLst>
                          </p:cTn>
                        </p:par>
                      </p:childTnLst>
                    </p:cTn>
                  </p:par>
                  <p:par>
                    <p:cTn id="360" fill="hold">
                      <p:stCondLst>
                        <p:cond delay="indefinite"/>
                      </p:stCondLst>
                      <p:childTnLst>
                        <p:par>
                          <p:cTn id="361" fill="hold">
                            <p:stCondLst>
                              <p:cond delay="0"/>
                            </p:stCondLst>
                            <p:childTnLst>
                              <p:par>
                                <p:cTn id="362" presetID="42" presetClass="entr" presetSubtype="0" fill="hold" grpId="0" nodeType="clickEffect">
                                  <p:stCondLst>
                                    <p:cond delay="0"/>
                                  </p:stCondLst>
                                  <p:childTnLst>
                                    <p:set>
                                      <p:cBhvr>
                                        <p:cTn id="363" dur="1" fill="hold">
                                          <p:stCondLst>
                                            <p:cond delay="0"/>
                                          </p:stCondLst>
                                        </p:cTn>
                                        <p:tgtEl>
                                          <p:spTgt spid="39"/>
                                        </p:tgtEl>
                                        <p:attrNameLst>
                                          <p:attrName>style.visibility</p:attrName>
                                        </p:attrNameLst>
                                      </p:cBhvr>
                                      <p:to>
                                        <p:strVal val="visible"/>
                                      </p:to>
                                    </p:set>
                                    <p:animEffect transition="in" filter="fade">
                                      <p:cBhvr>
                                        <p:cTn id="364" dur="1000"/>
                                        <p:tgtEl>
                                          <p:spTgt spid="39"/>
                                        </p:tgtEl>
                                      </p:cBhvr>
                                    </p:animEffect>
                                    <p:anim calcmode="lin" valueType="num">
                                      <p:cBhvr>
                                        <p:cTn id="365" dur="1000" fill="hold"/>
                                        <p:tgtEl>
                                          <p:spTgt spid="39"/>
                                        </p:tgtEl>
                                        <p:attrNameLst>
                                          <p:attrName>ppt_x</p:attrName>
                                        </p:attrNameLst>
                                      </p:cBhvr>
                                      <p:tavLst>
                                        <p:tav tm="0">
                                          <p:val>
                                            <p:strVal val="#ppt_x"/>
                                          </p:val>
                                        </p:tav>
                                        <p:tav tm="100000">
                                          <p:val>
                                            <p:strVal val="#ppt_x"/>
                                          </p:val>
                                        </p:tav>
                                      </p:tavLst>
                                    </p:anim>
                                    <p:anim calcmode="lin" valueType="num">
                                      <p:cBhvr>
                                        <p:cTn id="366"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367" fill="hold">
                      <p:stCondLst>
                        <p:cond delay="indefinite"/>
                      </p:stCondLst>
                      <p:childTnLst>
                        <p:par>
                          <p:cTn id="368" fill="hold">
                            <p:stCondLst>
                              <p:cond delay="0"/>
                            </p:stCondLst>
                            <p:childTnLst>
                              <p:par>
                                <p:cTn id="369" presetID="42" presetClass="entr" presetSubtype="0" fill="hold" grpId="0" nodeType="clickEffect">
                                  <p:stCondLst>
                                    <p:cond delay="0"/>
                                  </p:stCondLst>
                                  <p:childTnLst>
                                    <p:set>
                                      <p:cBhvr>
                                        <p:cTn id="370" dur="1" fill="hold">
                                          <p:stCondLst>
                                            <p:cond delay="0"/>
                                          </p:stCondLst>
                                        </p:cTn>
                                        <p:tgtEl>
                                          <p:spTgt spid="40"/>
                                        </p:tgtEl>
                                        <p:attrNameLst>
                                          <p:attrName>style.visibility</p:attrName>
                                        </p:attrNameLst>
                                      </p:cBhvr>
                                      <p:to>
                                        <p:strVal val="visible"/>
                                      </p:to>
                                    </p:set>
                                    <p:animEffect transition="in" filter="fade">
                                      <p:cBhvr>
                                        <p:cTn id="371" dur="1000"/>
                                        <p:tgtEl>
                                          <p:spTgt spid="40"/>
                                        </p:tgtEl>
                                      </p:cBhvr>
                                    </p:animEffect>
                                    <p:anim calcmode="lin" valueType="num">
                                      <p:cBhvr>
                                        <p:cTn id="372" dur="1000" fill="hold"/>
                                        <p:tgtEl>
                                          <p:spTgt spid="40"/>
                                        </p:tgtEl>
                                        <p:attrNameLst>
                                          <p:attrName>ppt_x</p:attrName>
                                        </p:attrNameLst>
                                      </p:cBhvr>
                                      <p:tavLst>
                                        <p:tav tm="0">
                                          <p:val>
                                            <p:strVal val="#ppt_x"/>
                                          </p:val>
                                        </p:tav>
                                        <p:tav tm="100000">
                                          <p:val>
                                            <p:strVal val="#ppt_x"/>
                                          </p:val>
                                        </p:tav>
                                      </p:tavLst>
                                    </p:anim>
                                    <p:anim calcmode="lin" valueType="num">
                                      <p:cBhvr>
                                        <p:cTn id="373"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par>
                    <p:cTn id="374" fill="hold">
                      <p:stCondLst>
                        <p:cond delay="indefinite"/>
                      </p:stCondLst>
                      <p:childTnLst>
                        <p:par>
                          <p:cTn id="375" fill="hold">
                            <p:stCondLst>
                              <p:cond delay="0"/>
                            </p:stCondLst>
                            <p:childTnLst>
                              <p:par>
                                <p:cTn id="376" presetID="42" presetClass="entr" presetSubtype="0" fill="hold" grpId="0" nodeType="clickEffect">
                                  <p:stCondLst>
                                    <p:cond delay="0"/>
                                  </p:stCondLst>
                                  <p:childTnLst>
                                    <p:set>
                                      <p:cBhvr>
                                        <p:cTn id="377" dur="1" fill="hold">
                                          <p:stCondLst>
                                            <p:cond delay="0"/>
                                          </p:stCondLst>
                                        </p:cTn>
                                        <p:tgtEl>
                                          <p:spTgt spid="41"/>
                                        </p:tgtEl>
                                        <p:attrNameLst>
                                          <p:attrName>style.visibility</p:attrName>
                                        </p:attrNameLst>
                                      </p:cBhvr>
                                      <p:to>
                                        <p:strVal val="visible"/>
                                      </p:to>
                                    </p:set>
                                    <p:animEffect transition="in" filter="fade">
                                      <p:cBhvr>
                                        <p:cTn id="378" dur="1000"/>
                                        <p:tgtEl>
                                          <p:spTgt spid="41"/>
                                        </p:tgtEl>
                                      </p:cBhvr>
                                    </p:animEffect>
                                    <p:anim calcmode="lin" valueType="num">
                                      <p:cBhvr>
                                        <p:cTn id="379" dur="1000" fill="hold"/>
                                        <p:tgtEl>
                                          <p:spTgt spid="41"/>
                                        </p:tgtEl>
                                        <p:attrNameLst>
                                          <p:attrName>ppt_x</p:attrName>
                                        </p:attrNameLst>
                                      </p:cBhvr>
                                      <p:tavLst>
                                        <p:tav tm="0">
                                          <p:val>
                                            <p:strVal val="#ppt_x"/>
                                          </p:val>
                                        </p:tav>
                                        <p:tav tm="100000">
                                          <p:val>
                                            <p:strVal val="#ppt_x"/>
                                          </p:val>
                                        </p:tav>
                                      </p:tavLst>
                                    </p:anim>
                                    <p:anim calcmode="lin" valueType="num">
                                      <p:cBhvr>
                                        <p:cTn id="380"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381" fill="hold">
                      <p:stCondLst>
                        <p:cond delay="indefinite"/>
                      </p:stCondLst>
                      <p:childTnLst>
                        <p:par>
                          <p:cTn id="382" fill="hold">
                            <p:stCondLst>
                              <p:cond delay="0"/>
                            </p:stCondLst>
                            <p:childTnLst>
                              <p:par>
                                <p:cTn id="383" presetID="42" presetClass="entr" presetSubtype="0" fill="hold" grpId="0" nodeType="clickEffect">
                                  <p:stCondLst>
                                    <p:cond delay="0"/>
                                  </p:stCondLst>
                                  <p:childTnLst>
                                    <p:set>
                                      <p:cBhvr>
                                        <p:cTn id="384" dur="1" fill="hold">
                                          <p:stCondLst>
                                            <p:cond delay="0"/>
                                          </p:stCondLst>
                                        </p:cTn>
                                        <p:tgtEl>
                                          <p:spTgt spid="42"/>
                                        </p:tgtEl>
                                        <p:attrNameLst>
                                          <p:attrName>style.visibility</p:attrName>
                                        </p:attrNameLst>
                                      </p:cBhvr>
                                      <p:to>
                                        <p:strVal val="visible"/>
                                      </p:to>
                                    </p:set>
                                    <p:animEffect transition="in" filter="fade">
                                      <p:cBhvr>
                                        <p:cTn id="385" dur="1000"/>
                                        <p:tgtEl>
                                          <p:spTgt spid="42"/>
                                        </p:tgtEl>
                                      </p:cBhvr>
                                    </p:animEffect>
                                    <p:anim calcmode="lin" valueType="num">
                                      <p:cBhvr>
                                        <p:cTn id="386" dur="1000" fill="hold"/>
                                        <p:tgtEl>
                                          <p:spTgt spid="42"/>
                                        </p:tgtEl>
                                        <p:attrNameLst>
                                          <p:attrName>ppt_x</p:attrName>
                                        </p:attrNameLst>
                                      </p:cBhvr>
                                      <p:tavLst>
                                        <p:tav tm="0">
                                          <p:val>
                                            <p:strVal val="#ppt_x"/>
                                          </p:val>
                                        </p:tav>
                                        <p:tav tm="100000">
                                          <p:val>
                                            <p:strVal val="#ppt_x"/>
                                          </p:val>
                                        </p:tav>
                                      </p:tavLst>
                                    </p:anim>
                                    <p:anim calcmode="lin" valueType="num">
                                      <p:cBhvr>
                                        <p:cTn id="387"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par>
                    <p:cTn id="388" fill="hold">
                      <p:stCondLst>
                        <p:cond delay="indefinite"/>
                      </p:stCondLst>
                      <p:childTnLst>
                        <p:par>
                          <p:cTn id="389" fill="hold">
                            <p:stCondLst>
                              <p:cond delay="0"/>
                            </p:stCondLst>
                            <p:childTnLst>
                              <p:par>
                                <p:cTn id="390" presetID="42" presetClass="entr" presetSubtype="0" fill="hold" grpId="0" nodeType="clickEffect">
                                  <p:stCondLst>
                                    <p:cond delay="0"/>
                                  </p:stCondLst>
                                  <p:childTnLst>
                                    <p:set>
                                      <p:cBhvr>
                                        <p:cTn id="391" dur="1" fill="hold">
                                          <p:stCondLst>
                                            <p:cond delay="0"/>
                                          </p:stCondLst>
                                        </p:cTn>
                                        <p:tgtEl>
                                          <p:spTgt spid="43"/>
                                        </p:tgtEl>
                                        <p:attrNameLst>
                                          <p:attrName>style.visibility</p:attrName>
                                        </p:attrNameLst>
                                      </p:cBhvr>
                                      <p:to>
                                        <p:strVal val="visible"/>
                                      </p:to>
                                    </p:set>
                                    <p:animEffect transition="in" filter="fade">
                                      <p:cBhvr>
                                        <p:cTn id="392" dur="1000"/>
                                        <p:tgtEl>
                                          <p:spTgt spid="43"/>
                                        </p:tgtEl>
                                      </p:cBhvr>
                                    </p:animEffect>
                                    <p:anim calcmode="lin" valueType="num">
                                      <p:cBhvr>
                                        <p:cTn id="393" dur="1000" fill="hold"/>
                                        <p:tgtEl>
                                          <p:spTgt spid="43"/>
                                        </p:tgtEl>
                                        <p:attrNameLst>
                                          <p:attrName>ppt_x</p:attrName>
                                        </p:attrNameLst>
                                      </p:cBhvr>
                                      <p:tavLst>
                                        <p:tav tm="0">
                                          <p:val>
                                            <p:strVal val="#ppt_x"/>
                                          </p:val>
                                        </p:tav>
                                        <p:tav tm="100000">
                                          <p:val>
                                            <p:strVal val="#ppt_x"/>
                                          </p:val>
                                        </p:tav>
                                      </p:tavLst>
                                    </p:anim>
                                    <p:anim calcmode="lin" valueType="num">
                                      <p:cBhvr>
                                        <p:cTn id="394"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395" fill="hold">
                      <p:stCondLst>
                        <p:cond delay="indefinite"/>
                      </p:stCondLst>
                      <p:childTnLst>
                        <p:par>
                          <p:cTn id="396" fill="hold">
                            <p:stCondLst>
                              <p:cond delay="0"/>
                            </p:stCondLst>
                            <p:childTnLst>
                              <p:par>
                                <p:cTn id="397" presetID="42" presetClass="entr" presetSubtype="0" fill="hold" grpId="0" nodeType="clickEffect">
                                  <p:stCondLst>
                                    <p:cond delay="0"/>
                                  </p:stCondLst>
                                  <p:childTnLst>
                                    <p:set>
                                      <p:cBhvr>
                                        <p:cTn id="398" dur="1" fill="hold">
                                          <p:stCondLst>
                                            <p:cond delay="0"/>
                                          </p:stCondLst>
                                        </p:cTn>
                                        <p:tgtEl>
                                          <p:spTgt spid="44"/>
                                        </p:tgtEl>
                                        <p:attrNameLst>
                                          <p:attrName>style.visibility</p:attrName>
                                        </p:attrNameLst>
                                      </p:cBhvr>
                                      <p:to>
                                        <p:strVal val="visible"/>
                                      </p:to>
                                    </p:set>
                                    <p:animEffect transition="in" filter="fade">
                                      <p:cBhvr>
                                        <p:cTn id="399" dur="1000"/>
                                        <p:tgtEl>
                                          <p:spTgt spid="44"/>
                                        </p:tgtEl>
                                      </p:cBhvr>
                                    </p:animEffect>
                                    <p:anim calcmode="lin" valueType="num">
                                      <p:cBhvr>
                                        <p:cTn id="400" dur="1000" fill="hold"/>
                                        <p:tgtEl>
                                          <p:spTgt spid="44"/>
                                        </p:tgtEl>
                                        <p:attrNameLst>
                                          <p:attrName>ppt_x</p:attrName>
                                        </p:attrNameLst>
                                      </p:cBhvr>
                                      <p:tavLst>
                                        <p:tav tm="0">
                                          <p:val>
                                            <p:strVal val="#ppt_x"/>
                                          </p:val>
                                        </p:tav>
                                        <p:tav tm="100000">
                                          <p:val>
                                            <p:strVal val="#ppt_x"/>
                                          </p:val>
                                        </p:tav>
                                      </p:tavLst>
                                    </p:anim>
                                    <p:anim calcmode="lin" valueType="num">
                                      <p:cBhvr>
                                        <p:cTn id="401"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402" fill="hold">
                      <p:stCondLst>
                        <p:cond delay="indefinite"/>
                      </p:stCondLst>
                      <p:childTnLst>
                        <p:par>
                          <p:cTn id="403" fill="hold">
                            <p:stCondLst>
                              <p:cond delay="0"/>
                            </p:stCondLst>
                            <p:childTnLst>
                              <p:par>
                                <p:cTn id="404" presetID="42" presetClass="entr" presetSubtype="0" fill="hold" grpId="0" nodeType="clickEffect">
                                  <p:stCondLst>
                                    <p:cond delay="0"/>
                                  </p:stCondLst>
                                  <p:childTnLst>
                                    <p:set>
                                      <p:cBhvr>
                                        <p:cTn id="405" dur="1" fill="hold">
                                          <p:stCondLst>
                                            <p:cond delay="0"/>
                                          </p:stCondLst>
                                        </p:cTn>
                                        <p:tgtEl>
                                          <p:spTgt spid="45"/>
                                        </p:tgtEl>
                                        <p:attrNameLst>
                                          <p:attrName>style.visibility</p:attrName>
                                        </p:attrNameLst>
                                      </p:cBhvr>
                                      <p:to>
                                        <p:strVal val="visible"/>
                                      </p:to>
                                    </p:set>
                                    <p:animEffect transition="in" filter="fade">
                                      <p:cBhvr>
                                        <p:cTn id="406" dur="1000"/>
                                        <p:tgtEl>
                                          <p:spTgt spid="45"/>
                                        </p:tgtEl>
                                      </p:cBhvr>
                                    </p:animEffect>
                                    <p:anim calcmode="lin" valueType="num">
                                      <p:cBhvr>
                                        <p:cTn id="407" dur="1000" fill="hold"/>
                                        <p:tgtEl>
                                          <p:spTgt spid="45"/>
                                        </p:tgtEl>
                                        <p:attrNameLst>
                                          <p:attrName>ppt_x</p:attrName>
                                        </p:attrNameLst>
                                      </p:cBhvr>
                                      <p:tavLst>
                                        <p:tav tm="0">
                                          <p:val>
                                            <p:strVal val="#ppt_x"/>
                                          </p:val>
                                        </p:tav>
                                        <p:tav tm="100000">
                                          <p:val>
                                            <p:strVal val="#ppt_x"/>
                                          </p:val>
                                        </p:tav>
                                      </p:tavLst>
                                    </p:anim>
                                    <p:anim calcmode="lin" valueType="num">
                                      <p:cBhvr>
                                        <p:cTn id="408"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409" fill="hold">
                      <p:stCondLst>
                        <p:cond delay="indefinite"/>
                      </p:stCondLst>
                      <p:childTnLst>
                        <p:par>
                          <p:cTn id="410" fill="hold">
                            <p:stCondLst>
                              <p:cond delay="0"/>
                            </p:stCondLst>
                            <p:childTnLst>
                              <p:par>
                                <p:cTn id="411" presetID="42" presetClass="entr" presetSubtype="0" fill="hold" grpId="0" nodeType="clickEffect">
                                  <p:stCondLst>
                                    <p:cond delay="0"/>
                                  </p:stCondLst>
                                  <p:childTnLst>
                                    <p:set>
                                      <p:cBhvr>
                                        <p:cTn id="412" dur="1" fill="hold">
                                          <p:stCondLst>
                                            <p:cond delay="0"/>
                                          </p:stCondLst>
                                        </p:cTn>
                                        <p:tgtEl>
                                          <p:spTgt spid="46"/>
                                        </p:tgtEl>
                                        <p:attrNameLst>
                                          <p:attrName>style.visibility</p:attrName>
                                        </p:attrNameLst>
                                      </p:cBhvr>
                                      <p:to>
                                        <p:strVal val="visible"/>
                                      </p:to>
                                    </p:set>
                                    <p:animEffect transition="in" filter="fade">
                                      <p:cBhvr>
                                        <p:cTn id="413" dur="1000"/>
                                        <p:tgtEl>
                                          <p:spTgt spid="46"/>
                                        </p:tgtEl>
                                      </p:cBhvr>
                                    </p:animEffect>
                                    <p:anim calcmode="lin" valueType="num">
                                      <p:cBhvr>
                                        <p:cTn id="414" dur="1000" fill="hold"/>
                                        <p:tgtEl>
                                          <p:spTgt spid="46"/>
                                        </p:tgtEl>
                                        <p:attrNameLst>
                                          <p:attrName>ppt_x</p:attrName>
                                        </p:attrNameLst>
                                      </p:cBhvr>
                                      <p:tavLst>
                                        <p:tav tm="0">
                                          <p:val>
                                            <p:strVal val="#ppt_x"/>
                                          </p:val>
                                        </p:tav>
                                        <p:tav tm="100000">
                                          <p:val>
                                            <p:strVal val="#ppt_x"/>
                                          </p:val>
                                        </p:tav>
                                      </p:tavLst>
                                    </p:anim>
                                    <p:anim calcmode="lin" valueType="num">
                                      <p:cBhvr>
                                        <p:cTn id="415"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416" fill="hold">
                      <p:stCondLst>
                        <p:cond delay="indefinite"/>
                      </p:stCondLst>
                      <p:childTnLst>
                        <p:par>
                          <p:cTn id="417" fill="hold">
                            <p:stCondLst>
                              <p:cond delay="0"/>
                            </p:stCondLst>
                            <p:childTnLst>
                              <p:par>
                                <p:cTn id="418" presetID="42" presetClass="entr" presetSubtype="0" fill="hold" grpId="0" nodeType="clickEffect">
                                  <p:stCondLst>
                                    <p:cond delay="0"/>
                                  </p:stCondLst>
                                  <p:childTnLst>
                                    <p:set>
                                      <p:cBhvr>
                                        <p:cTn id="419" dur="1" fill="hold">
                                          <p:stCondLst>
                                            <p:cond delay="0"/>
                                          </p:stCondLst>
                                        </p:cTn>
                                        <p:tgtEl>
                                          <p:spTgt spid="47"/>
                                        </p:tgtEl>
                                        <p:attrNameLst>
                                          <p:attrName>style.visibility</p:attrName>
                                        </p:attrNameLst>
                                      </p:cBhvr>
                                      <p:to>
                                        <p:strVal val="visible"/>
                                      </p:to>
                                    </p:set>
                                    <p:animEffect transition="in" filter="fade">
                                      <p:cBhvr>
                                        <p:cTn id="420" dur="1000"/>
                                        <p:tgtEl>
                                          <p:spTgt spid="47"/>
                                        </p:tgtEl>
                                      </p:cBhvr>
                                    </p:animEffect>
                                    <p:anim calcmode="lin" valueType="num">
                                      <p:cBhvr>
                                        <p:cTn id="421" dur="1000" fill="hold"/>
                                        <p:tgtEl>
                                          <p:spTgt spid="47"/>
                                        </p:tgtEl>
                                        <p:attrNameLst>
                                          <p:attrName>ppt_x</p:attrName>
                                        </p:attrNameLst>
                                      </p:cBhvr>
                                      <p:tavLst>
                                        <p:tav tm="0">
                                          <p:val>
                                            <p:strVal val="#ppt_x"/>
                                          </p:val>
                                        </p:tav>
                                        <p:tav tm="100000">
                                          <p:val>
                                            <p:strVal val="#ppt_x"/>
                                          </p:val>
                                        </p:tav>
                                      </p:tavLst>
                                    </p:anim>
                                    <p:anim calcmode="lin" valueType="num">
                                      <p:cBhvr>
                                        <p:cTn id="422"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par>
                    <p:cTn id="423" fill="hold">
                      <p:stCondLst>
                        <p:cond delay="indefinite"/>
                      </p:stCondLst>
                      <p:childTnLst>
                        <p:par>
                          <p:cTn id="424" fill="hold">
                            <p:stCondLst>
                              <p:cond delay="0"/>
                            </p:stCondLst>
                            <p:childTnLst>
                              <p:par>
                                <p:cTn id="425" presetID="42" presetClass="entr" presetSubtype="0" fill="hold" grpId="0" nodeType="clickEffect">
                                  <p:stCondLst>
                                    <p:cond delay="0"/>
                                  </p:stCondLst>
                                  <p:childTnLst>
                                    <p:set>
                                      <p:cBhvr>
                                        <p:cTn id="426" dur="1" fill="hold">
                                          <p:stCondLst>
                                            <p:cond delay="0"/>
                                          </p:stCondLst>
                                        </p:cTn>
                                        <p:tgtEl>
                                          <p:spTgt spid="49"/>
                                        </p:tgtEl>
                                        <p:attrNameLst>
                                          <p:attrName>style.visibility</p:attrName>
                                        </p:attrNameLst>
                                      </p:cBhvr>
                                      <p:to>
                                        <p:strVal val="visible"/>
                                      </p:to>
                                    </p:set>
                                    <p:animEffect transition="in" filter="fade">
                                      <p:cBhvr>
                                        <p:cTn id="427" dur="1000"/>
                                        <p:tgtEl>
                                          <p:spTgt spid="49"/>
                                        </p:tgtEl>
                                      </p:cBhvr>
                                    </p:animEffect>
                                    <p:anim calcmode="lin" valueType="num">
                                      <p:cBhvr>
                                        <p:cTn id="428" dur="1000" fill="hold"/>
                                        <p:tgtEl>
                                          <p:spTgt spid="49"/>
                                        </p:tgtEl>
                                        <p:attrNameLst>
                                          <p:attrName>ppt_x</p:attrName>
                                        </p:attrNameLst>
                                      </p:cBhvr>
                                      <p:tavLst>
                                        <p:tav tm="0">
                                          <p:val>
                                            <p:strVal val="#ppt_x"/>
                                          </p:val>
                                        </p:tav>
                                        <p:tav tm="100000">
                                          <p:val>
                                            <p:strVal val="#ppt_x"/>
                                          </p:val>
                                        </p:tav>
                                      </p:tavLst>
                                    </p:anim>
                                    <p:anim calcmode="lin" valueType="num">
                                      <p:cBhvr>
                                        <p:cTn id="429" dur="1000" fill="hold"/>
                                        <p:tgtEl>
                                          <p:spTgt spid="49"/>
                                        </p:tgtEl>
                                        <p:attrNameLst>
                                          <p:attrName>ppt_y</p:attrName>
                                        </p:attrNameLst>
                                      </p:cBhvr>
                                      <p:tavLst>
                                        <p:tav tm="0">
                                          <p:val>
                                            <p:strVal val="#ppt_y+.1"/>
                                          </p:val>
                                        </p:tav>
                                        <p:tav tm="100000">
                                          <p:val>
                                            <p:strVal val="#ppt_y"/>
                                          </p:val>
                                        </p:tav>
                                      </p:tavLst>
                                    </p:anim>
                                  </p:childTnLst>
                                </p:cTn>
                              </p:par>
                            </p:childTnLst>
                          </p:cTn>
                        </p:par>
                      </p:childTnLst>
                    </p:cTn>
                  </p:par>
                  <p:par>
                    <p:cTn id="430" fill="hold">
                      <p:stCondLst>
                        <p:cond delay="indefinite"/>
                      </p:stCondLst>
                      <p:childTnLst>
                        <p:par>
                          <p:cTn id="431" fill="hold">
                            <p:stCondLst>
                              <p:cond delay="0"/>
                            </p:stCondLst>
                            <p:childTnLst>
                              <p:par>
                                <p:cTn id="432" presetID="42" presetClass="entr" presetSubtype="0" fill="hold" grpId="0" nodeType="clickEffect">
                                  <p:stCondLst>
                                    <p:cond delay="0"/>
                                  </p:stCondLst>
                                  <p:childTnLst>
                                    <p:set>
                                      <p:cBhvr>
                                        <p:cTn id="433" dur="1" fill="hold">
                                          <p:stCondLst>
                                            <p:cond delay="0"/>
                                          </p:stCondLst>
                                        </p:cTn>
                                        <p:tgtEl>
                                          <p:spTgt spid="50"/>
                                        </p:tgtEl>
                                        <p:attrNameLst>
                                          <p:attrName>style.visibility</p:attrName>
                                        </p:attrNameLst>
                                      </p:cBhvr>
                                      <p:to>
                                        <p:strVal val="visible"/>
                                      </p:to>
                                    </p:set>
                                    <p:animEffect transition="in" filter="fade">
                                      <p:cBhvr>
                                        <p:cTn id="434" dur="1000"/>
                                        <p:tgtEl>
                                          <p:spTgt spid="50"/>
                                        </p:tgtEl>
                                      </p:cBhvr>
                                    </p:animEffect>
                                    <p:anim calcmode="lin" valueType="num">
                                      <p:cBhvr>
                                        <p:cTn id="435" dur="1000" fill="hold"/>
                                        <p:tgtEl>
                                          <p:spTgt spid="50"/>
                                        </p:tgtEl>
                                        <p:attrNameLst>
                                          <p:attrName>ppt_x</p:attrName>
                                        </p:attrNameLst>
                                      </p:cBhvr>
                                      <p:tavLst>
                                        <p:tav tm="0">
                                          <p:val>
                                            <p:strVal val="#ppt_x"/>
                                          </p:val>
                                        </p:tav>
                                        <p:tav tm="100000">
                                          <p:val>
                                            <p:strVal val="#ppt_x"/>
                                          </p:val>
                                        </p:tav>
                                      </p:tavLst>
                                    </p:anim>
                                    <p:anim calcmode="lin" valueType="num">
                                      <p:cBhvr>
                                        <p:cTn id="436"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par>
                    <p:cTn id="437" fill="hold">
                      <p:stCondLst>
                        <p:cond delay="indefinite"/>
                      </p:stCondLst>
                      <p:childTnLst>
                        <p:par>
                          <p:cTn id="438" fill="hold">
                            <p:stCondLst>
                              <p:cond delay="0"/>
                            </p:stCondLst>
                            <p:childTnLst>
                              <p:par>
                                <p:cTn id="439" presetID="42" presetClass="entr" presetSubtype="0" fill="hold" grpId="0" nodeType="clickEffect">
                                  <p:stCondLst>
                                    <p:cond delay="0"/>
                                  </p:stCondLst>
                                  <p:childTnLst>
                                    <p:set>
                                      <p:cBhvr>
                                        <p:cTn id="440" dur="1" fill="hold">
                                          <p:stCondLst>
                                            <p:cond delay="0"/>
                                          </p:stCondLst>
                                        </p:cTn>
                                        <p:tgtEl>
                                          <p:spTgt spid="51"/>
                                        </p:tgtEl>
                                        <p:attrNameLst>
                                          <p:attrName>style.visibility</p:attrName>
                                        </p:attrNameLst>
                                      </p:cBhvr>
                                      <p:to>
                                        <p:strVal val="visible"/>
                                      </p:to>
                                    </p:set>
                                    <p:animEffect transition="in" filter="fade">
                                      <p:cBhvr>
                                        <p:cTn id="441" dur="1000"/>
                                        <p:tgtEl>
                                          <p:spTgt spid="51"/>
                                        </p:tgtEl>
                                      </p:cBhvr>
                                    </p:animEffect>
                                    <p:anim calcmode="lin" valueType="num">
                                      <p:cBhvr>
                                        <p:cTn id="442" dur="1000" fill="hold"/>
                                        <p:tgtEl>
                                          <p:spTgt spid="51"/>
                                        </p:tgtEl>
                                        <p:attrNameLst>
                                          <p:attrName>ppt_x</p:attrName>
                                        </p:attrNameLst>
                                      </p:cBhvr>
                                      <p:tavLst>
                                        <p:tav tm="0">
                                          <p:val>
                                            <p:strVal val="#ppt_x"/>
                                          </p:val>
                                        </p:tav>
                                        <p:tav tm="100000">
                                          <p:val>
                                            <p:strVal val="#ppt_x"/>
                                          </p:val>
                                        </p:tav>
                                      </p:tavLst>
                                    </p:anim>
                                    <p:anim calcmode="lin" valueType="num">
                                      <p:cBhvr>
                                        <p:cTn id="443" dur="1000" fill="hold"/>
                                        <p:tgtEl>
                                          <p:spTgt spid="51"/>
                                        </p:tgtEl>
                                        <p:attrNameLst>
                                          <p:attrName>ppt_y</p:attrName>
                                        </p:attrNameLst>
                                      </p:cBhvr>
                                      <p:tavLst>
                                        <p:tav tm="0">
                                          <p:val>
                                            <p:strVal val="#ppt_y+.1"/>
                                          </p:val>
                                        </p:tav>
                                        <p:tav tm="100000">
                                          <p:val>
                                            <p:strVal val="#ppt_y"/>
                                          </p:val>
                                        </p:tav>
                                      </p:tavLst>
                                    </p:anim>
                                  </p:childTnLst>
                                </p:cTn>
                              </p:par>
                            </p:childTnLst>
                          </p:cTn>
                        </p:par>
                      </p:childTnLst>
                    </p:cTn>
                  </p:par>
                  <p:par>
                    <p:cTn id="444" fill="hold">
                      <p:stCondLst>
                        <p:cond delay="indefinite"/>
                      </p:stCondLst>
                      <p:childTnLst>
                        <p:par>
                          <p:cTn id="445" fill="hold">
                            <p:stCondLst>
                              <p:cond delay="0"/>
                            </p:stCondLst>
                            <p:childTnLst>
                              <p:par>
                                <p:cTn id="446" presetID="42" presetClass="entr" presetSubtype="0" fill="hold" grpId="0" nodeType="clickEffect">
                                  <p:stCondLst>
                                    <p:cond delay="0"/>
                                  </p:stCondLst>
                                  <p:childTnLst>
                                    <p:set>
                                      <p:cBhvr>
                                        <p:cTn id="447" dur="1" fill="hold">
                                          <p:stCondLst>
                                            <p:cond delay="0"/>
                                          </p:stCondLst>
                                        </p:cTn>
                                        <p:tgtEl>
                                          <p:spTgt spid="52"/>
                                        </p:tgtEl>
                                        <p:attrNameLst>
                                          <p:attrName>style.visibility</p:attrName>
                                        </p:attrNameLst>
                                      </p:cBhvr>
                                      <p:to>
                                        <p:strVal val="visible"/>
                                      </p:to>
                                    </p:set>
                                    <p:animEffect transition="in" filter="fade">
                                      <p:cBhvr>
                                        <p:cTn id="448" dur="1000"/>
                                        <p:tgtEl>
                                          <p:spTgt spid="52"/>
                                        </p:tgtEl>
                                      </p:cBhvr>
                                    </p:animEffect>
                                    <p:anim calcmode="lin" valueType="num">
                                      <p:cBhvr>
                                        <p:cTn id="449" dur="1000" fill="hold"/>
                                        <p:tgtEl>
                                          <p:spTgt spid="52"/>
                                        </p:tgtEl>
                                        <p:attrNameLst>
                                          <p:attrName>ppt_x</p:attrName>
                                        </p:attrNameLst>
                                      </p:cBhvr>
                                      <p:tavLst>
                                        <p:tav tm="0">
                                          <p:val>
                                            <p:strVal val="#ppt_x"/>
                                          </p:val>
                                        </p:tav>
                                        <p:tav tm="100000">
                                          <p:val>
                                            <p:strVal val="#ppt_x"/>
                                          </p:val>
                                        </p:tav>
                                      </p:tavLst>
                                    </p:anim>
                                    <p:anim calcmode="lin" valueType="num">
                                      <p:cBhvr>
                                        <p:cTn id="450"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par>
                    <p:cTn id="451" fill="hold">
                      <p:stCondLst>
                        <p:cond delay="indefinite"/>
                      </p:stCondLst>
                      <p:childTnLst>
                        <p:par>
                          <p:cTn id="452" fill="hold">
                            <p:stCondLst>
                              <p:cond delay="0"/>
                            </p:stCondLst>
                            <p:childTnLst>
                              <p:par>
                                <p:cTn id="453" presetID="42" presetClass="entr" presetSubtype="0" fill="hold" grpId="0" nodeType="clickEffect">
                                  <p:stCondLst>
                                    <p:cond delay="0"/>
                                  </p:stCondLst>
                                  <p:childTnLst>
                                    <p:set>
                                      <p:cBhvr>
                                        <p:cTn id="454" dur="1" fill="hold">
                                          <p:stCondLst>
                                            <p:cond delay="0"/>
                                          </p:stCondLst>
                                        </p:cTn>
                                        <p:tgtEl>
                                          <p:spTgt spid="53"/>
                                        </p:tgtEl>
                                        <p:attrNameLst>
                                          <p:attrName>style.visibility</p:attrName>
                                        </p:attrNameLst>
                                      </p:cBhvr>
                                      <p:to>
                                        <p:strVal val="visible"/>
                                      </p:to>
                                    </p:set>
                                    <p:animEffect transition="in" filter="fade">
                                      <p:cBhvr>
                                        <p:cTn id="455" dur="1000"/>
                                        <p:tgtEl>
                                          <p:spTgt spid="53"/>
                                        </p:tgtEl>
                                      </p:cBhvr>
                                    </p:animEffect>
                                    <p:anim calcmode="lin" valueType="num">
                                      <p:cBhvr>
                                        <p:cTn id="456" dur="1000" fill="hold"/>
                                        <p:tgtEl>
                                          <p:spTgt spid="53"/>
                                        </p:tgtEl>
                                        <p:attrNameLst>
                                          <p:attrName>ppt_x</p:attrName>
                                        </p:attrNameLst>
                                      </p:cBhvr>
                                      <p:tavLst>
                                        <p:tav tm="0">
                                          <p:val>
                                            <p:strVal val="#ppt_x"/>
                                          </p:val>
                                        </p:tav>
                                        <p:tav tm="100000">
                                          <p:val>
                                            <p:strVal val="#ppt_x"/>
                                          </p:val>
                                        </p:tav>
                                      </p:tavLst>
                                    </p:anim>
                                    <p:anim calcmode="lin" valueType="num">
                                      <p:cBhvr>
                                        <p:cTn id="457" dur="1000" fill="hold"/>
                                        <p:tgtEl>
                                          <p:spTgt spid="53"/>
                                        </p:tgtEl>
                                        <p:attrNameLst>
                                          <p:attrName>ppt_y</p:attrName>
                                        </p:attrNameLst>
                                      </p:cBhvr>
                                      <p:tavLst>
                                        <p:tav tm="0">
                                          <p:val>
                                            <p:strVal val="#ppt_y+.1"/>
                                          </p:val>
                                        </p:tav>
                                        <p:tav tm="100000">
                                          <p:val>
                                            <p:strVal val="#ppt_y"/>
                                          </p:val>
                                        </p:tav>
                                      </p:tavLst>
                                    </p:anim>
                                  </p:childTnLst>
                                </p:cTn>
                              </p:par>
                            </p:childTnLst>
                          </p:cTn>
                        </p:par>
                      </p:childTnLst>
                    </p:cTn>
                  </p:par>
                  <p:par>
                    <p:cTn id="458" fill="hold">
                      <p:stCondLst>
                        <p:cond delay="indefinite"/>
                      </p:stCondLst>
                      <p:childTnLst>
                        <p:par>
                          <p:cTn id="459" fill="hold">
                            <p:stCondLst>
                              <p:cond delay="0"/>
                            </p:stCondLst>
                            <p:childTnLst>
                              <p:par>
                                <p:cTn id="460" presetID="42" presetClass="entr" presetSubtype="0" fill="hold" grpId="0" nodeType="clickEffect">
                                  <p:stCondLst>
                                    <p:cond delay="0"/>
                                  </p:stCondLst>
                                  <p:childTnLst>
                                    <p:set>
                                      <p:cBhvr>
                                        <p:cTn id="461" dur="1" fill="hold">
                                          <p:stCondLst>
                                            <p:cond delay="0"/>
                                          </p:stCondLst>
                                        </p:cTn>
                                        <p:tgtEl>
                                          <p:spTgt spid="54"/>
                                        </p:tgtEl>
                                        <p:attrNameLst>
                                          <p:attrName>style.visibility</p:attrName>
                                        </p:attrNameLst>
                                      </p:cBhvr>
                                      <p:to>
                                        <p:strVal val="visible"/>
                                      </p:to>
                                    </p:set>
                                    <p:animEffect transition="in" filter="fade">
                                      <p:cBhvr>
                                        <p:cTn id="462" dur="1000"/>
                                        <p:tgtEl>
                                          <p:spTgt spid="54"/>
                                        </p:tgtEl>
                                      </p:cBhvr>
                                    </p:animEffect>
                                    <p:anim calcmode="lin" valueType="num">
                                      <p:cBhvr>
                                        <p:cTn id="463" dur="1000" fill="hold"/>
                                        <p:tgtEl>
                                          <p:spTgt spid="54"/>
                                        </p:tgtEl>
                                        <p:attrNameLst>
                                          <p:attrName>ppt_x</p:attrName>
                                        </p:attrNameLst>
                                      </p:cBhvr>
                                      <p:tavLst>
                                        <p:tav tm="0">
                                          <p:val>
                                            <p:strVal val="#ppt_x"/>
                                          </p:val>
                                        </p:tav>
                                        <p:tav tm="100000">
                                          <p:val>
                                            <p:strVal val="#ppt_x"/>
                                          </p:val>
                                        </p:tav>
                                      </p:tavLst>
                                    </p:anim>
                                    <p:anim calcmode="lin" valueType="num">
                                      <p:cBhvr>
                                        <p:cTn id="464" dur="1000" fill="hold"/>
                                        <p:tgtEl>
                                          <p:spTgt spid="54"/>
                                        </p:tgtEl>
                                        <p:attrNameLst>
                                          <p:attrName>ppt_y</p:attrName>
                                        </p:attrNameLst>
                                      </p:cBhvr>
                                      <p:tavLst>
                                        <p:tav tm="0">
                                          <p:val>
                                            <p:strVal val="#ppt_y+.1"/>
                                          </p:val>
                                        </p:tav>
                                        <p:tav tm="100000">
                                          <p:val>
                                            <p:strVal val="#ppt_y"/>
                                          </p:val>
                                        </p:tav>
                                      </p:tavLst>
                                    </p:anim>
                                  </p:childTnLst>
                                </p:cTn>
                              </p:par>
                            </p:childTnLst>
                          </p:cTn>
                        </p:par>
                      </p:childTnLst>
                    </p:cTn>
                  </p:par>
                  <p:par>
                    <p:cTn id="465" fill="hold">
                      <p:stCondLst>
                        <p:cond delay="indefinite"/>
                      </p:stCondLst>
                      <p:childTnLst>
                        <p:par>
                          <p:cTn id="466" fill="hold">
                            <p:stCondLst>
                              <p:cond delay="0"/>
                            </p:stCondLst>
                            <p:childTnLst>
                              <p:par>
                                <p:cTn id="467" presetID="42" presetClass="entr" presetSubtype="0" fill="hold" grpId="0" nodeType="clickEffect">
                                  <p:stCondLst>
                                    <p:cond delay="0"/>
                                  </p:stCondLst>
                                  <p:childTnLst>
                                    <p:set>
                                      <p:cBhvr>
                                        <p:cTn id="468" dur="1" fill="hold">
                                          <p:stCondLst>
                                            <p:cond delay="0"/>
                                          </p:stCondLst>
                                        </p:cTn>
                                        <p:tgtEl>
                                          <p:spTgt spid="55"/>
                                        </p:tgtEl>
                                        <p:attrNameLst>
                                          <p:attrName>style.visibility</p:attrName>
                                        </p:attrNameLst>
                                      </p:cBhvr>
                                      <p:to>
                                        <p:strVal val="visible"/>
                                      </p:to>
                                    </p:set>
                                    <p:animEffect transition="in" filter="fade">
                                      <p:cBhvr>
                                        <p:cTn id="469" dur="1000"/>
                                        <p:tgtEl>
                                          <p:spTgt spid="55"/>
                                        </p:tgtEl>
                                      </p:cBhvr>
                                    </p:animEffect>
                                    <p:anim calcmode="lin" valueType="num">
                                      <p:cBhvr>
                                        <p:cTn id="470" dur="1000" fill="hold"/>
                                        <p:tgtEl>
                                          <p:spTgt spid="55"/>
                                        </p:tgtEl>
                                        <p:attrNameLst>
                                          <p:attrName>ppt_x</p:attrName>
                                        </p:attrNameLst>
                                      </p:cBhvr>
                                      <p:tavLst>
                                        <p:tav tm="0">
                                          <p:val>
                                            <p:strVal val="#ppt_x"/>
                                          </p:val>
                                        </p:tav>
                                        <p:tav tm="100000">
                                          <p:val>
                                            <p:strVal val="#ppt_x"/>
                                          </p:val>
                                        </p:tav>
                                      </p:tavLst>
                                    </p:anim>
                                    <p:anim calcmode="lin" valueType="num">
                                      <p:cBhvr>
                                        <p:cTn id="471" dur="1000" fill="hold"/>
                                        <p:tgtEl>
                                          <p:spTgt spid="55"/>
                                        </p:tgtEl>
                                        <p:attrNameLst>
                                          <p:attrName>ppt_y</p:attrName>
                                        </p:attrNameLst>
                                      </p:cBhvr>
                                      <p:tavLst>
                                        <p:tav tm="0">
                                          <p:val>
                                            <p:strVal val="#ppt_y+.1"/>
                                          </p:val>
                                        </p:tav>
                                        <p:tav tm="100000">
                                          <p:val>
                                            <p:strVal val="#ppt_y"/>
                                          </p:val>
                                        </p:tav>
                                      </p:tavLst>
                                    </p:anim>
                                  </p:childTnLst>
                                </p:cTn>
                              </p:par>
                            </p:childTnLst>
                          </p:cTn>
                        </p:par>
                      </p:childTnLst>
                    </p:cTn>
                  </p:par>
                  <p:par>
                    <p:cTn id="472" fill="hold">
                      <p:stCondLst>
                        <p:cond delay="indefinite"/>
                      </p:stCondLst>
                      <p:childTnLst>
                        <p:par>
                          <p:cTn id="473" fill="hold">
                            <p:stCondLst>
                              <p:cond delay="0"/>
                            </p:stCondLst>
                            <p:childTnLst>
                              <p:par>
                                <p:cTn id="474" presetID="42" presetClass="entr" presetSubtype="0" fill="hold" grpId="0" nodeType="clickEffect">
                                  <p:stCondLst>
                                    <p:cond delay="0"/>
                                  </p:stCondLst>
                                  <p:childTnLst>
                                    <p:set>
                                      <p:cBhvr>
                                        <p:cTn id="475" dur="1" fill="hold">
                                          <p:stCondLst>
                                            <p:cond delay="0"/>
                                          </p:stCondLst>
                                        </p:cTn>
                                        <p:tgtEl>
                                          <p:spTgt spid="57"/>
                                        </p:tgtEl>
                                        <p:attrNameLst>
                                          <p:attrName>style.visibility</p:attrName>
                                        </p:attrNameLst>
                                      </p:cBhvr>
                                      <p:to>
                                        <p:strVal val="visible"/>
                                      </p:to>
                                    </p:set>
                                    <p:animEffect transition="in" filter="fade">
                                      <p:cBhvr>
                                        <p:cTn id="476" dur="1000"/>
                                        <p:tgtEl>
                                          <p:spTgt spid="57"/>
                                        </p:tgtEl>
                                      </p:cBhvr>
                                    </p:animEffect>
                                    <p:anim calcmode="lin" valueType="num">
                                      <p:cBhvr>
                                        <p:cTn id="477" dur="1000" fill="hold"/>
                                        <p:tgtEl>
                                          <p:spTgt spid="57"/>
                                        </p:tgtEl>
                                        <p:attrNameLst>
                                          <p:attrName>ppt_x</p:attrName>
                                        </p:attrNameLst>
                                      </p:cBhvr>
                                      <p:tavLst>
                                        <p:tav tm="0">
                                          <p:val>
                                            <p:strVal val="#ppt_x"/>
                                          </p:val>
                                        </p:tav>
                                        <p:tav tm="100000">
                                          <p:val>
                                            <p:strVal val="#ppt_x"/>
                                          </p:val>
                                        </p:tav>
                                      </p:tavLst>
                                    </p:anim>
                                    <p:anim calcmode="lin" valueType="num">
                                      <p:cBhvr>
                                        <p:cTn id="478" dur="1000" fill="hold"/>
                                        <p:tgtEl>
                                          <p:spTgt spid="57"/>
                                        </p:tgtEl>
                                        <p:attrNameLst>
                                          <p:attrName>ppt_y</p:attrName>
                                        </p:attrNameLst>
                                      </p:cBhvr>
                                      <p:tavLst>
                                        <p:tav tm="0">
                                          <p:val>
                                            <p:strVal val="#ppt_y+.1"/>
                                          </p:val>
                                        </p:tav>
                                        <p:tav tm="100000">
                                          <p:val>
                                            <p:strVal val="#ppt_y"/>
                                          </p:val>
                                        </p:tav>
                                      </p:tavLst>
                                    </p:anim>
                                  </p:childTnLst>
                                </p:cTn>
                              </p:par>
                            </p:childTnLst>
                          </p:cTn>
                        </p:par>
                      </p:childTnLst>
                    </p:cTn>
                  </p:par>
                  <p:par>
                    <p:cTn id="479" fill="hold">
                      <p:stCondLst>
                        <p:cond delay="indefinite"/>
                      </p:stCondLst>
                      <p:childTnLst>
                        <p:par>
                          <p:cTn id="480" fill="hold">
                            <p:stCondLst>
                              <p:cond delay="0"/>
                            </p:stCondLst>
                            <p:childTnLst>
                              <p:par>
                                <p:cTn id="481" presetID="42" presetClass="entr" presetSubtype="0" fill="hold" grpId="0" nodeType="clickEffect">
                                  <p:stCondLst>
                                    <p:cond delay="0"/>
                                  </p:stCondLst>
                                  <p:childTnLst>
                                    <p:set>
                                      <p:cBhvr>
                                        <p:cTn id="482" dur="1" fill="hold">
                                          <p:stCondLst>
                                            <p:cond delay="0"/>
                                          </p:stCondLst>
                                        </p:cTn>
                                        <p:tgtEl>
                                          <p:spTgt spid="58"/>
                                        </p:tgtEl>
                                        <p:attrNameLst>
                                          <p:attrName>style.visibility</p:attrName>
                                        </p:attrNameLst>
                                      </p:cBhvr>
                                      <p:to>
                                        <p:strVal val="visible"/>
                                      </p:to>
                                    </p:set>
                                    <p:animEffect transition="in" filter="fade">
                                      <p:cBhvr>
                                        <p:cTn id="483" dur="1000"/>
                                        <p:tgtEl>
                                          <p:spTgt spid="58"/>
                                        </p:tgtEl>
                                      </p:cBhvr>
                                    </p:animEffect>
                                    <p:anim calcmode="lin" valueType="num">
                                      <p:cBhvr>
                                        <p:cTn id="484" dur="1000" fill="hold"/>
                                        <p:tgtEl>
                                          <p:spTgt spid="58"/>
                                        </p:tgtEl>
                                        <p:attrNameLst>
                                          <p:attrName>ppt_x</p:attrName>
                                        </p:attrNameLst>
                                      </p:cBhvr>
                                      <p:tavLst>
                                        <p:tav tm="0">
                                          <p:val>
                                            <p:strVal val="#ppt_x"/>
                                          </p:val>
                                        </p:tav>
                                        <p:tav tm="100000">
                                          <p:val>
                                            <p:strVal val="#ppt_x"/>
                                          </p:val>
                                        </p:tav>
                                      </p:tavLst>
                                    </p:anim>
                                    <p:anim calcmode="lin" valueType="num">
                                      <p:cBhvr>
                                        <p:cTn id="485" dur="1000" fill="hold"/>
                                        <p:tgtEl>
                                          <p:spTgt spid="58"/>
                                        </p:tgtEl>
                                        <p:attrNameLst>
                                          <p:attrName>ppt_y</p:attrName>
                                        </p:attrNameLst>
                                      </p:cBhvr>
                                      <p:tavLst>
                                        <p:tav tm="0">
                                          <p:val>
                                            <p:strVal val="#ppt_y+.1"/>
                                          </p:val>
                                        </p:tav>
                                        <p:tav tm="100000">
                                          <p:val>
                                            <p:strVal val="#ppt_y"/>
                                          </p:val>
                                        </p:tav>
                                      </p:tavLst>
                                    </p:anim>
                                  </p:childTnLst>
                                </p:cTn>
                              </p:par>
                            </p:childTnLst>
                          </p:cTn>
                        </p:par>
                      </p:childTnLst>
                    </p:cTn>
                  </p:par>
                  <p:par>
                    <p:cTn id="486" fill="hold">
                      <p:stCondLst>
                        <p:cond delay="indefinite"/>
                      </p:stCondLst>
                      <p:childTnLst>
                        <p:par>
                          <p:cTn id="487" fill="hold">
                            <p:stCondLst>
                              <p:cond delay="0"/>
                            </p:stCondLst>
                            <p:childTnLst>
                              <p:par>
                                <p:cTn id="488" presetID="42" presetClass="entr" presetSubtype="0" fill="hold" grpId="0" nodeType="clickEffect">
                                  <p:stCondLst>
                                    <p:cond delay="0"/>
                                  </p:stCondLst>
                                  <p:childTnLst>
                                    <p:set>
                                      <p:cBhvr>
                                        <p:cTn id="489" dur="1" fill="hold">
                                          <p:stCondLst>
                                            <p:cond delay="0"/>
                                          </p:stCondLst>
                                        </p:cTn>
                                        <p:tgtEl>
                                          <p:spTgt spid="60"/>
                                        </p:tgtEl>
                                        <p:attrNameLst>
                                          <p:attrName>style.visibility</p:attrName>
                                        </p:attrNameLst>
                                      </p:cBhvr>
                                      <p:to>
                                        <p:strVal val="visible"/>
                                      </p:to>
                                    </p:set>
                                    <p:animEffect transition="in" filter="fade">
                                      <p:cBhvr>
                                        <p:cTn id="490" dur="1000"/>
                                        <p:tgtEl>
                                          <p:spTgt spid="60"/>
                                        </p:tgtEl>
                                      </p:cBhvr>
                                    </p:animEffect>
                                    <p:anim calcmode="lin" valueType="num">
                                      <p:cBhvr>
                                        <p:cTn id="491" dur="1000" fill="hold"/>
                                        <p:tgtEl>
                                          <p:spTgt spid="60"/>
                                        </p:tgtEl>
                                        <p:attrNameLst>
                                          <p:attrName>ppt_x</p:attrName>
                                        </p:attrNameLst>
                                      </p:cBhvr>
                                      <p:tavLst>
                                        <p:tav tm="0">
                                          <p:val>
                                            <p:strVal val="#ppt_x"/>
                                          </p:val>
                                        </p:tav>
                                        <p:tav tm="100000">
                                          <p:val>
                                            <p:strVal val="#ppt_x"/>
                                          </p:val>
                                        </p:tav>
                                      </p:tavLst>
                                    </p:anim>
                                    <p:anim calcmode="lin" valueType="num">
                                      <p:cBhvr>
                                        <p:cTn id="492" dur="1000" fill="hold"/>
                                        <p:tgtEl>
                                          <p:spTgt spid="60"/>
                                        </p:tgtEl>
                                        <p:attrNameLst>
                                          <p:attrName>ppt_y</p:attrName>
                                        </p:attrNameLst>
                                      </p:cBhvr>
                                      <p:tavLst>
                                        <p:tav tm="0">
                                          <p:val>
                                            <p:strVal val="#ppt_y+.1"/>
                                          </p:val>
                                        </p:tav>
                                        <p:tav tm="100000">
                                          <p:val>
                                            <p:strVal val="#ppt_y"/>
                                          </p:val>
                                        </p:tav>
                                      </p:tavLst>
                                    </p:anim>
                                  </p:childTnLst>
                                </p:cTn>
                              </p:par>
                            </p:childTnLst>
                          </p:cTn>
                        </p:par>
                      </p:childTnLst>
                    </p:cTn>
                  </p:par>
                  <p:par>
                    <p:cTn id="493" fill="hold">
                      <p:stCondLst>
                        <p:cond delay="indefinite"/>
                      </p:stCondLst>
                      <p:childTnLst>
                        <p:par>
                          <p:cTn id="494" fill="hold">
                            <p:stCondLst>
                              <p:cond delay="0"/>
                            </p:stCondLst>
                            <p:childTnLst>
                              <p:par>
                                <p:cTn id="495" presetID="42" presetClass="entr" presetSubtype="0" fill="hold" grpId="0" nodeType="clickEffect">
                                  <p:stCondLst>
                                    <p:cond delay="0"/>
                                  </p:stCondLst>
                                  <p:childTnLst>
                                    <p:set>
                                      <p:cBhvr>
                                        <p:cTn id="496" dur="1" fill="hold">
                                          <p:stCondLst>
                                            <p:cond delay="0"/>
                                          </p:stCondLst>
                                        </p:cTn>
                                        <p:tgtEl>
                                          <p:spTgt spid="64"/>
                                        </p:tgtEl>
                                        <p:attrNameLst>
                                          <p:attrName>style.visibility</p:attrName>
                                        </p:attrNameLst>
                                      </p:cBhvr>
                                      <p:to>
                                        <p:strVal val="visible"/>
                                      </p:to>
                                    </p:set>
                                    <p:animEffect transition="in" filter="fade">
                                      <p:cBhvr>
                                        <p:cTn id="497" dur="1000"/>
                                        <p:tgtEl>
                                          <p:spTgt spid="64"/>
                                        </p:tgtEl>
                                      </p:cBhvr>
                                    </p:animEffect>
                                    <p:anim calcmode="lin" valueType="num">
                                      <p:cBhvr>
                                        <p:cTn id="498" dur="1000" fill="hold"/>
                                        <p:tgtEl>
                                          <p:spTgt spid="64"/>
                                        </p:tgtEl>
                                        <p:attrNameLst>
                                          <p:attrName>ppt_x</p:attrName>
                                        </p:attrNameLst>
                                      </p:cBhvr>
                                      <p:tavLst>
                                        <p:tav tm="0">
                                          <p:val>
                                            <p:strVal val="#ppt_x"/>
                                          </p:val>
                                        </p:tav>
                                        <p:tav tm="100000">
                                          <p:val>
                                            <p:strVal val="#ppt_x"/>
                                          </p:val>
                                        </p:tav>
                                      </p:tavLst>
                                    </p:anim>
                                    <p:anim calcmode="lin" valueType="num">
                                      <p:cBhvr>
                                        <p:cTn id="499" dur="1000" fill="hold"/>
                                        <p:tgtEl>
                                          <p:spTgt spid="64"/>
                                        </p:tgtEl>
                                        <p:attrNameLst>
                                          <p:attrName>ppt_y</p:attrName>
                                        </p:attrNameLst>
                                      </p:cBhvr>
                                      <p:tavLst>
                                        <p:tav tm="0">
                                          <p:val>
                                            <p:strVal val="#ppt_y+.1"/>
                                          </p:val>
                                        </p:tav>
                                        <p:tav tm="100000">
                                          <p:val>
                                            <p:strVal val="#ppt_y"/>
                                          </p:val>
                                        </p:tav>
                                      </p:tavLst>
                                    </p:anim>
                                  </p:childTnLst>
                                </p:cTn>
                              </p:par>
                            </p:childTnLst>
                          </p:cTn>
                        </p:par>
                      </p:childTnLst>
                    </p:cTn>
                  </p:par>
                  <p:par>
                    <p:cTn id="500" fill="hold">
                      <p:stCondLst>
                        <p:cond delay="indefinite"/>
                      </p:stCondLst>
                      <p:childTnLst>
                        <p:par>
                          <p:cTn id="501" fill="hold">
                            <p:stCondLst>
                              <p:cond delay="0"/>
                            </p:stCondLst>
                            <p:childTnLst>
                              <p:par>
                                <p:cTn id="502" presetID="42" presetClass="entr" presetSubtype="0" fill="hold" grpId="0" nodeType="clickEffect">
                                  <p:stCondLst>
                                    <p:cond delay="0"/>
                                  </p:stCondLst>
                                  <p:childTnLst>
                                    <p:set>
                                      <p:cBhvr>
                                        <p:cTn id="503" dur="1" fill="hold">
                                          <p:stCondLst>
                                            <p:cond delay="0"/>
                                          </p:stCondLst>
                                        </p:cTn>
                                        <p:tgtEl>
                                          <p:spTgt spid="65"/>
                                        </p:tgtEl>
                                        <p:attrNameLst>
                                          <p:attrName>style.visibility</p:attrName>
                                        </p:attrNameLst>
                                      </p:cBhvr>
                                      <p:to>
                                        <p:strVal val="visible"/>
                                      </p:to>
                                    </p:set>
                                    <p:animEffect transition="in" filter="fade">
                                      <p:cBhvr>
                                        <p:cTn id="504" dur="1000"/>
                                        <p:tgtEl>
                                          <p:spTgt spid="65"/>
                                        </p:tgtEl>
                                      </p:cBhvr>
                                    </p:animEffect>
                                    <p:anim calcmode="lin" valueType="num">
                                      <p:cBhvr>
                                        <p:cTn id="505" dur="1000" fill="hold"/>
                                        <p:tgtEl>
                                          <p:spTgt spid="65"/>
                                        </p:tgtEl>
                                        <p:attrNameLst>
                                          <p:attrName>ppt_x</p:attrName>
                                        </p:attrNameLst>
                                      </p:cBhvr>
                                      <p:tavLst>
                                        <p:tav tm="0">
                                          <p:val>
                                            <p:strVal val="#ppt_x"/>
                                          </p:val>
                                        </p:tav>
                                        <p:tav tm="100000">
                                          <p:val>
                                            <p:strVal val="#ppt_x"/>
                                          </p:val>
                                        </p:tav>
                                      </p:tavLst>
                                    </p:anim>
                                    <p:anim calcmode="lin" valueType="num">
                                      <p:cBhvr>
                                        <p:cTn id="506" dur="1000" fill="hold"/>
                                        <p:tgtEl>
                                          <p:spTgt spid="65"/>
                                        </p:tgtEl>
                                        <p:attrNameLst>
                                          <p:attrName>ppt_y</p:attrName>
                                        </p:attrNameLst>
                                      </p:cBhvr>
                                      <p:tavLst>
                                        <p:tav tm="0">
                                          <p:val>
                                            <p:strVal val="#ppt_y+.1"/>
                                          </p:val>
                                        </p:tav>
                                        <p:tav tm="100000">
                                          <p:val>
                                            <p:strVal val="#ppt_y"/>
                                          </p:val>
                                        </p:tav>
                                      </p:tavLst>
                                    </p:anim>
                                  </p:childTnLst>
                                </p:cTn>
                              </p:par>
                            </p:childTnLst>
                          </p:cTn>
                        </p:par>
                      </p:childTnLst>
                    </p:cTn>
                  </p:par>
                  <p:par>
                    <p:cTn id="507" fill="hold">
                      <p:stCondLst>
                        <p:cond delay="indefinite"/>
                      </p:stCondLst>
                      <p:childTnLst>
                        <p:par>
                          <p:cTn id="508" fill="hold">
                            <p:stCondLst>
                              <p:cond delay="0"/>
                            </p:stCondLst>
                            <p:childTnLst>
                              <p:par>
                                <p:cTn id="509" presetID="42" presetClass="entr" presetSubtype="0" fill="hold" grpId="0" nodeType="clickEffect">
                                  <p:stCondLst>
                                    <p:cond delay="0"/>
                                  </p:stCondLst>
                                  <p:childTnLst>
                                    <p:set>
                                      <p:cBhvr>
                                        <p:cTn id="510" dur="1" fill="hold">
                                          <p:stCondLst>
                                            <p:cond delay="0"/>
                                          </p:stCondLst>
                                        </p:cTn>
                                        <p:tgtEl>
                                          <p:spTgt spid="66"/>
                                        </p:tgtEl>
                                        <p:attrNameLst>
                                          <p:attrName>style.visibility</p:attrName>
                                        </p:attrNameLst>
                                      </p:cBhvr>
                                      <p:to>
                                        <p:strVal val="visible"/>
                                      </p:to>
                                    </p:set>
                                    <p:animEffect transition="in" filter="fade">
                                      <p:cBhvr>
                                        <p:cTn id="511" dur="1000"/>
                                        <p:tgtEl>
                                          <p:spTgt spid="66"/>
                                        </p:tgtEl>
                                      </p:cBhvr>
                                    </p:animEffect>
                                    <p:anim calcmode="lin" valueType="num">
                                      <p:cBhvr>
                                        <p:cTn id="512" dur="1000" fill="hold"/>
                                        <p:tgtEl>
                                          <p:spTgt spid="66"/>
                                        </p:tgtEl>
                                        <p:attrNameLst>
                                          <p:attrName>ppt_x</p:attrName>
                                        </p:attrNameLst>
                                      </p:cBhvr>
                                      <p:tavLst>
                                        <p:tav tm="0">
                                          <p:val>
                                            <p:strVal val="#ppt_x"/>
                                          </p:val>
                                        </p:tav>
                                        <p:tav tm="100000">
                                          <p:val>
                                            <p:strVal val="#ppt_x"/>
                                          </p:val>
                                        </p:tav>
                                      </p:tavLst>
                                    </p:anim>
                                    <p:anim calcmode="lin" valueType="num">
                                      <p:cBhvr>
                                        <p:cTn id="513" dur="1000" fill="hold"/>
                                        <p:tgtEl>
                                          <p:spTgt spid="66"/>
                                        </p:tgtEl>
                                        <p:attrNameLst>
                                          <p:attrName>ppt_y</p:attrName>
                                        </p:attrNameLst>
                                      </p:cBhvr>
                                      <p:tavLst>
                                        <p:tav tm="0">
                                          <p:val>
                                            <p:strVal val="#ppt_y+.1"/>
                                          </p:val>
                                        </p:tav>
                                        <p:tav tm="100000">
                                          <p:val>
                                            <p:strVal val="#ppt_y"/>
                                          </p:val>
                                        </p:tav>
                                      </p:tavLst>
                                    </p:anim>
                                  </p:childTnLst>
                                </p:cTn>
                              </p:par>
                            </p:childTnLst>
                          </p:cTn>
                        </p:par>
                      </p:childTnLst>
                    </p:cTn>
                  </p:par>
                  <p:par>
                    <p:cTn id="514" fill="hold">
                      <p:stCondLst>
                        <p:cond delay="indefinite"/>
                      </p:stCondLst>
                      <p:childTnLst>
                        <p:par>
                          <p:cTn id="515" fill="hold">
                            <p:stCondLst>
                              <p:cond delay="0"/>
                            </p:stCondLst>
                            <p:childTnLst>
                              <p:par>
                                <p:cTn id="516" presetID="42" presetClass="entr" presetSubtype="0" fill="hold" grpId="0" nodeType="clickEffect">
                                  <p:stCondLst>
                                    <p:cond delay="0"/>
                                  </p:stCondLst>
                                  <p:childTnLst>
                                    <p:set>
                                      <p:cBhvr>
                                        <p:cTn id="517" dur="1" fill="hold">
                                          <p:stCondLst>
                                            <p:cond delay="0"/>
                                          </p:stCondLst>
                                        </p:cTn>
                                        <p:tgtEl>
                                          <p:spTgt spid="68"/>
                                        </p:tgtEl>
                                        <p:attrNameLst>
                                          <p:attrName>style.visibility</p:attrName>
                                        </p:attrNameLst>
                                      </p:cBhvr>
                                      <p:to>
                                        <p:strVal val="visible"/>
                                      </p:to>
                                    </p:set>
                                    <p:animEffect transition="in" filter="fade">
                                      <p:cBhvr>
                                        <p:cTn id="518" dur="1000"/>
                                        <p:tgtEl>
                                          <p:spTgt spid="68"/>
                                        </p:tgtEl>
                                      </p:cBhvr>
                                    </p:animEffect>
                                    <p:anim calcmode="lin" valueType="num">
                                      <p:cBhvr>
                                        <p:cTn id="519" dur="1000" fill="hold"/>
                                        <p:tgtEl>
                                          <p:spTgt spid="68"/>
                                        </p:tgtEl>
                                        <p:attrNameLst>
                                          <p:attrName>ppt_x</p:attrName>
                                        </p:attrNameLst>
                                      </p:cBhvr>
                                      <p:tavLst>
                                        <p:tav tm="0">
                                          <p:val>
                                            <p:strVal val="#ppt_x"/>
                                          </p:val>
                                        </p:tav>
                                        <p:tav tm="100000">
                                          <p:val>
                                            <p:strVal val="#ppt_x"/>
                                          </p:val>
                                        </p:tav>
                                      </p:tavLst>
                                    </p:anim>
                                    <p:anim calcmode="lin" valueType="num">
                                      <p:cBhvr>
                                        <p:cTn id="520" dur="1000" fill="hold"/>
                                        <p:tgtEl>
                                          <p:spTgt spid="68"/>
                                        </p:tgtEl>
                                        <p:attrNameLst>
                                          <p:attrName>ppt_y</p:attrName>
                                        </p:attrNameLst>
                                      </p:cBhvr>
                                      <p:tavLst>
                                        <p:tav tm="0">
                                          <p:val>
                                            <p:strVal val="#ppt_y+.1"/>
                                          </p:val>
                                        </p:tav>
                                        <p:tav tm="100000">
                                          <p:val>
                                            <p:strVal val="#ppt_y"/>
                                          </p:val>
                                        </p:tav>
                                      </p:tavLst>
                                    </p:anim>
                                  </p:childTnLst>
                                </p:cTn>
                              </p:par>
                            </p:childTnLst>
                          </p:cTn>
                        </p:par>
                      </p:childTnLst>
                    </p:cTn>
                  </p:par>
                  <p:par>
                    <p:cTn id="521" fill="hold">
                      <p:stCondLst>
                        <p:cond delay="indefinite"/>
                      </p:stCondLst>
                      <p:childTnLst>
                        <p:par>
                          <p:cTn id="522" fill="hold">
                            <p:stCondLst>
                              <p:cond delay="0"/>
                            </p:stCondLst>
                            <p:childTnLst>
                              <p:par>
                                <p:cTn id="523" presetID="42" presetClass="entr" presetSubtype="0" fill="hold" grpId="0" nodeType="clickEffect">
                                  <p:stCondLst>
                                    <p:cond delay="0"/>
                                  </p:stCondLst>
                                  <p:childTnLst>
                                    <p:set>
                                      <p:cBhvr>
                                        <p:cTn id="524" dur="1" fill="hold">
                                          <p:stCondLst>
                                            <p:cond delay="0"/>
                                          </p:stCondLst>
                                        </p:cTn>
                                        <p:tgtEl>
                                          <p:spTgt spid="69"/>
                                        </p:tgtEl>
                                        <p:attrNameLst>
                                          <p:attrName>style.visibility</p:attrName>
                                        </p:attrNameLst>
                                      </p:cBhvr>
                                      <p:to>
                                        <p:strVal val="visible"/>
                                      </p:to>
                                    </p:set>
                                    <p:animEffect transition="in" filter="fade">
                                      <p:cBhvr>
                                        <p:cTn id="525" dur="1000"/>
                                        <p:tgtEl>
                                          <p:spTgt spid="69"/>
                                        </p:tgtEl>
                                      </p:cBhvr>
                                    </p:animEffect>
                                    <p:anim calcmode="lin" valueType="num">
                                      <p:cBhvr>
                                        <p:cTn id="526" dur="1000" fill="hold"/>
                                        <p:tgtEl>
                                          <p:spTgt spid="69"/>
                                        </p:tgtEl>
                                        <p:attrNameLst>
                                          <p:attrName>ppt_x</p:attrName>
                                        </p:attrNameLst>
                                      </p:cBhvr>
                                      <p:tavLst>
                                        <p:tav tm="0">
                                          <p:val>
                                            <p:strVal val="#ppt_x"/>
                                          </p:val>
                                        </p:tav>
                                        <p:tav tm="100000">
                                          <p:val>
                                            <p:strVal val="#ppt_x"/>
                                          </p:val>
                                        </p:tav>
                                      </p:tavLst>
                                    </p:anim>
                                    <p:anim calcmode="lin" valueType="num">
                                      <p:cBhvr>
                                        <p:cTn id="527" dur="1000" fill="hold"/>
                                        <p:tgtEl>
                                          <p:spTgt spid="69"/>
                                        </p:tgtEl>
                                        <p:attrNameLst>
                                          <p:attrName>ppt_y</p:attrName>
                                        </p:attrNameLst>
                                      </p:cBhvr>
                                      <p:tavLst>
                                        <p:tav tm="0">
                                          <p:val>
                                            <p:strVal val="#ppt_y+.1"/>
                                          </p:val>
                                        </p:tav>
                                        <p:tav tm="100000">
                                          <p:val>
                                            <p:strVal val="#ppt_y"/>
                                          </p:val>
                                        </p:tav>
                                      </p:tavLst>
                                    </p:anim>
                                  </p:childTnLst>
                                </p:cTn>
                              </p:par>
                            </p:childTnLst>
                          </p:cTn>
                        </p:par>
                      </p:childTnLst>
                    </p:cTn>
                  </p:par>
                  <p:par>
                    <p:cTn id="528" fill="hold">
                      <p:stCondLst>
                        <p:cond delay="indefinite"/>
                      </p:stCondLst>
                      <p:childTnLst>
                        <p:par>
                          <p:cTn id="529" fill="hold">
                            <p:stCondLst>
                              <p:cond delay="0"/>
                            </p:stCondLst>
                            <p:childTnLst>
                              <p:par>
                                <p:cTn id="530" presetID="42" presetClass="entr" presetSubtype="0" fill="hold" grpId="0" nodeType="clickEffect">
                                  <p:stCondLst>
                                    <p:cond delay="0"/>
                                  </p:stCondLst>
                                  <p:childTnLst>
                                    <p:set>
                                      <p:cBhvr>
                                        <p:cTn id="531" dur="1" fill="hold">
                                          <p:stCondLst>
                                            <p:cond delay="0"/>
                                          </p:stCondLst>
                                        </p:cTn>
                                        <p:tgtEl>
                                          <p:spTgt spid="70"/>
                                        </p:tgtEl>
                                        <p:attrNameLst>
                                          <p:attrName>style.visibility</p:attrName>
                                        </p:attrNameLst>
                                      </p:cBhvr>
                                      <p:to>
                                        <p:strVal val="visible"/>
                                      </p:to>
                                    </p:set>
                                    <p:animEffect transition="in" filter="fade">
                                      <p:cBhvr>
                                        <p:cTn id="532" dur="1000"/>
                                        <p:tgtEl>
                                          <p:spTgt spid="70"/>
                                        </p:tgtEl>
                                      </p:cBhvr>
                                    </p:animEffect>
                                    <p:anim calcmode="lin" valueType="num">
                                      <p:cBhvr>
                                        <p:cTn id="533" dur="1000" fill="hold"/>
                                        <p:tgtEl>
                                          <p:spTgt spid="70"/>
                                        </p:tgtEl>
                                        <p:attrNameLst>
                                          <p:attrName>ppt_x</p:attrName>
                                        </p:attrNameLst>
                                      </p:cBhvr>
                                      <p:tavLst>
                                        <p:tav tm="0">
                                          <p:val>
                                            <p:strVal val="#ppt_x"/>
                                          </p:val>
                                        </p:tav>
                                        <p:tav tm="100000">
                                          <p:val>
                                            <p:strVal val="#ppt_x"/>
                                          </p:val>
                                        </p:tav>
                                      </p:tavLst>
                                    </p:anim>
                                    <p:anim calcmode="lin" valueType="num">
                                      <p:cBhvr>
                                        <p:cTn id="534" dur="1000" fill="hold"/>
                                        <p:tgtEl>
                                          <p:spTgt spid="70"/>
                                        </p:tgtEl>
                                        <p:attrNameLst>
                                          <p:attrName>ppt_y</p:attrName>
                                        </p:attrNameLst>
                                      </p:cBhvr>
                                      <p:tavLst>
                                        <p:tav tm="0">
                                          <p:val>
                                            <p:strVal val="#ppt_y+.1"/>
                                          </p:val>
                                        </p:tav>
                                        <p:tav tm="100000">
                                          <p:val>
                                            <p:strVal val="#ppt_y"/>
                                          </p:val>
                                        </p:tav>
                                      </p:tavLst>
                                    </p:anim>
                                  </p:childTnLst>
                                </p:cTn>
                              </p:par>
                            </p:childTnLst>
                          </p:cTn>
                        </p:par>
                      </p:childTnLst>
                    </p:cTn>
                  </p:par>
                  <p:par>
                    <p:cTn id="535" fill="hold">
                      <p:stCondLst>
                        <p:cond delay="indefinite"/>
                      </p:stCondLst>
                      <p:childTnLst>
                        <p:par>
                          <p:cTn id="536" fill="hold">
                            <p:stCondLst>
                              <p:cond delay="0"/>
                            </p:stCondLst>
                            <p:childTnLst>
                              <p:par>
                                <p:cTn id="537" presetID="42" presetClass="entr" presetSubtype="0" fill="hold" grpId="0" nodeType="clickEffect">
                                  <p:stCondLst>
                                    <p:cond delay="0"/>
                                  </p:stCondLst>
                                  <p:childTnLst>
                                    <p:set>
                                      <p:cBhvr>
                                        <p:cTn id="538" dur="1" fill="hold">
                                          <p:stCondLst>
                                            <p:cond delay="0"/>
                                          </p:stCondLst>
                                        </p:cTn>
                                        <p:tgtEl>
                                          <p:spTgt spid="72"/>
                                        </p:tgtEl>
                                        <p:attrNameLst>
                                          <p:attrName>style.visibility</p:attrName>
                                        </p:attrNameLst>
                                      </p:cBhvr>
                                      <p:to>
                                        <p:strVal val="visible"/>
                                      </p:to>
                                    </p:set>
                                    <p:animEffect transition="in" filter="fade">
                                      <p:cBhvr>
                                        <p:cTn id="539" dur="1000"/>
                                        <p:tgtEl>
                                          <p:spTgt spid="72"/>
                                        </p:tgtEl>
                                      </p:cBhvr>
                                    </p:animEffect>
                                    <p:anim calcmode="lin" valueType="num">
                                      <p:cBhvr>
                                        <p:cTn id="540" dur="1000" fill="hold"/>
                                        <p:tgtEl>
                                          <p:spTgt spid="72"/>
                                        </p:tgtEl>
                                        <p:attrNameLst>
                                          <p:attrName>ppt_x</p:attrName>
                                        </p:attrNameLst>
                                      </p:cBhvr>
                                      <p:tavLst>
                                        <p:tav tm="0">
                                          <p:val>
                                            <p:strVal val="#ppt_x"/>
                                          </p:val>
                                        </p:tav>
                                        <p:tav tm="100000">
                                          <p:val>
                                            <p:strVal val="#ppt_x"/>
                                          </p:val>
                                        </p:tav>
                                      </p:tavLst>
                                    </p:anim>
                                    <p:anim calcmode="lin" valueType="num">
                                      <p:cBhvr>
                                        <p:cTn id="541" dur="1000" fill="hold"/>
                                        <p:tgtEl>
                                          <p:spTgt spid="72"/>
                                        </p:tgtEl>
                                        <p:attrNameLst>
                                          <p:attrName>ppt_y</p:attrName>
                                        </p:attrNameLst>
                                      </p:cBhvr>
                                      <p:tavLst>
                                        <p:tav tm="0">
                                          <p:val>
                                            <p:strVal val="#ppt_y+.1"/>
                                          </p:val>
                                        </p:tav>
                                        <p:tav tm="100000">
                                          <p:val>
                                            <p:strVal val="#ppt_y"/>
                                          </p:val>
                                        </p:tav>
                                      </p:tavLst>
                                    </p:anim>
                                  </p:childTnLst>
                                </p:cTn>
                              </p:par>
                            </p:childTnLst>
                          </p:cTn>
                        </p:par>
                      </p:childTnLst>
                    </p:cTn>
                  </p:par>
                  <p:par>
                    <p:cTn id="542" fill="hold">
                      <p:stCondLst>
                        <p:cond delay="indefinite"/>
                      </p:stCondLst>
                      <p:childTnLst>
                        <p:par>
                          <p:cTn id="543" fill="hold">
                            <p:stCondLst>
                              <p:cond delay="0"/>
                            </p:stCondLst>
                            <p:childTnLst>
                              <p:par>
                                <p:cTn id="544" presetID="42" presetClass="entr" presetSubtype="0" fill="hold" grpId="0" nodeType="clickEffect">
                                  <p:stCondLst>
                                    <p:cond delay="0"/>
                                  </p:stCondLst>
                                  <p:childTnLst>
                                    <p:set>
                                      <p:cBhvr>
                                        <p:cTn id="545" dur="1" fill="hold">
                                          <p:stCondLst>
                                            <p:cond delay="0"/>
                                          </p:stCondLst>
                                        </p:cTn>
                                        <p:tgtEl>
                                          <p:spTgt spid="74"/>
                                        </p:tgtEl>
                                        <p:attrNameLst>
                                          <p:attrName>style.visibility</p:attrName>
                                        </p:attrNameLst>
                                      </p:cBhvr>
                                      <p:to>
                                        <p:strVal val="visible"/>
                                      </p:to>
                                    </p:set>
                                    <p:animEffect transition="in" filter="fade">
                                      <p:cBhvr>
                                        <p:cTn id="546" dur="1000"/>
                                        <p:tgtEl>
                                          <p:spTgt spid="74"/>
                                        </p:tgtEl>
                                      </p:cBhvr>
                                    </p:animEffect>
                                    <p:anim calcmode="lin" valueType="num">
                                      <p:cBhvr>
                                        <p:cTn id="547" dur="1000" fill="hold"/>
                                        <p:tgtEl>
                                          <p:spTgt spid="74"/>
                                        </p:tgtEl>
                                        <p:attrNameLst>
                                          <p:attrName>ppt_x</p:attrName>
                                        </p:attrNameLst>
                                      </p:cBhvr>
                                      <p:tavLst>
                                        <p:tav tm="0">
                                          <p:val>
                                            <p:strVal val="#ppt_x"/>
                                          </p:val>
                                        </p:tav>
                                        <p:tav tm="100000">
                                          <p:val>
                                            <p:strVal val="#ppt_x"/>
                                          </p:val>
                                        </p:tav>
                                      </p:tavLst>
                                    </p:anim>
                                    <p:anim calcmode="lin" valueType="num">
                                      <p:cBhvr>
                                        <p:cTn id="548" dur="1000" fill="hold"/>
                                        <p:tgtEl>
                                          <p:spTgt spid="74"/>
                                        </p:tgtEl>
                                        <p:attrNameLst>
                                          <p:attrName>ppt_y</p:attrName>
                                        </p:attrNameLst>
                                      </p:cBhvr>
                                      <p:tavLst>
                                        <p:tav tm="0">
                                          <p:val>
                                            <p:strVal val="#ppt_y+.1"/>
                                          </p:val>
                                        </p:tav>
                                        <p:tav tm="100000">
                                          <p:val>
                                            <p:strVal val="#ppt_y"/>
                                          </p:val>
                                        </p:tav>
                                      </p:tavLst>
                                    </p:anim>
                                  </p:childTnLst>
                                </p:cTn>
                              </p:par>
                            </p:childTnLst>
                          </p:cTn>
                        </p:par>
                      </p:childTnLst>
                    </p:cTn>
                  </p:par>
                  <p:par>
                    <p:cTn id="549" fill="hold">
                      <p:stCondLst>
                        <p:cond delay="indefinite"/>
                      </p:stCondLst>
                      <p:childTnLst>
                        <p:par>
                          <p:cTn id="550" fill="hold">
                            <p:stCondLst>
                              <p:cond delay="0"/>
                            </p:stCondLst>
                            <p:childTnLst>
                              <p:par>
                                <p:cTn id="551" presetID="42" presetClass="entr" presetSubtype="0" fill="hold" grpId="0" nodeType="clickEffect">
                                  <p:stCondLst>
                                    <p:cond delay="0"/>
                                  </p:stCondLst>
                                  <p:childTnLst>
                                    <p:set>
                                      <p:cBhvr>
                                        <p:cTn id="552" dur="1" fill="hold">
                                          <p:stCondLst>
                                            <p:cond delay="0"/>
                                          </p:stCondLst>
                                        </p:cTn>
                                        <p:tgtEl>
                                          <p:spTgt spid="75"/>
                                        </p:tgtEl>
                                        <p:attrNameLst>
                                          <p:attrName>style.visibility</p:attrName>
                                        </p:attrNameLst>
                                      </p:cBhvr>
                                      <p:to>
                                        <p:strVal val="visible"/>
                                      </p:to>
                                    </p:set>
                                    <p:animEffect transition="in" filter="fade">
                                      <p:cBhvr>
                                        <p:cTn id="553" dur="1000"/>
                                        <p:tgtEl>
                                          <p:spTgt spid="75"/>
                                        </p:tgtEl>
                                      </p:cBhvr>
                                    </p:animEffect>
                                    <p:anim calcmode="lin" valueType="num">
                                      <p:cBhvr>
                                        <p:cTn id="554" dur="1000" fill="hold"/>
                                        <p:tgtEl>
                                          <p:spTgt spid="75"/>
                                        </p:tgtEl>
                                        <p:attrNameLst>
                                          <p:attrName>ppt_x</p:attrName>
                                        </p:attrNameLst>
                                      </p:cBhvr>
                                      <p:tavLst>
                                        <p:tav tm="0">
                                          <p:val>
                                            <p:strVal val="#ppt_x"/>
                                          </p:val>
                                        </p:tav>
                                        <p:tav tm="100000">
                                          <p:val>
                                            <p:strVal val="#ppt_x"/>
                                          </p:val>
                                        </p:tav>
                                      </p:tavLst>
                                    </p:anim>
                                    <p:anim calcmode="lin" valueType="num">
                                      <p:cBhvr>
                                        <p:cTn id="555" dur="1000" fill="hold"/>
                                        <p:tgtEl>
                                          <p:spTgt spid="75"/>
                                        </p:tgtEl>
                                        <p:attrNameLst>
                                          <p:attrName>ppt_y</p:attrName>
                                        </p:attrNameLst>
                                      </p:cBhvr>
                                      <p:tavLst>
                                        <p:tav tm="0">
                                          <p:val>
                                            <p:strVal val="#ppt_y+.1"/>
                                          </p:val>
                                        </p:tav>
                                        <p:tav tm="100000">
                                          <p:val>
                                            <p:strVal val="#ppt_y"/>
                                          </p:val>
                                        </p:tav>
                                      </p:tavLst>
                                    </p:anim>
                                  </p:childTnLst>
                                </p:cTn>
                              </p:par>
                            </p:childTnLst>
                          </p:cTn>
                        </p:par>
                      </p:childTnLst>
                    </p:cTn>
                  </p:par>
                  <p:par>
                    <p:cTn id="556" fill="hold">
                      <p:stCondLst>
                        <p:cond delay="indefinite"/>
                      </p:stCondLst>
                      <p:childTnLst>
                        <p:par>
                          <p:cTn id="557" fill="hold">
                            <p:stCondLst>
                              <p:cond delay="0"/>
                            </p:stCondLst>
                            <p:childTnLst>
                              <p:par>
                                <p:cTn id="558" presetID="42" presetClass="entr" presetSubtype="0" fill="hold" grpId="0" nodeType="clickEffect">
                                  <p:stCondLst>
                                    <p:cond delay="0"/>
                                  </p:stCondLst>
                                  <p:childTnLst>
                                    <p:set>
                                      <p:cBhvr>
                                        <p:cTn id="559" dur="1" fill="hold">
                                          <p:stCondLst>
                                            <p:cond delay="0"/>
                                          </p:stCondLst>
                                        </p:cTn>
                                        <p:tgtEl>
                                          <p:spTgt spid="76"/>
                                        </p:tgtEl>
                                        <p:attrNameLst>
                                          <p:attrName>style.visibility</p:attrName>
                                        </p:attrNameLst>
                                      </p:cBhvr>
                                      <p:to>
                                        <p:strVal val="visible"/>
                                      </p:to>
                                    </p:set>
                                    <p:animEffect transition="in" filter="fade">
                                      <p:cBhvr>
                                        <p:cTn id="560" dur="1000"/>
                                        <p:tgtEl>
                                          <p:spTgt spid="76"/>
                                        </p:tgtEl>
                                      </p:cBhvr>
                                    </p:animEffect>
                                    <p:anim calcmode="lin" valueType="num">
                                      <p:cBhvr>
                                        <p:cTn id="561" dur="1000" fill="hold"/>
                                        <p:tgtEl>
                                          <p:spTgt spid="76"/>
                                        </p:tgtEl>
                                        <p:attrNameLst>
                                          <p:attrName>ppt_x</p:attrName>
                                        </p:attrNameLst>
                                      </p:cBhvr>
                                      <p:tavLst>
                                        <p:tav tm="0">
                                          <p:val>
                                            <p:strVal val="#ppt_x"/>
                                          </p:val>
                                        </p:tav>
                                        <p:tav tm="100000">
                                          <p:val>
                                            <p:strVal val="#ppt_x"/>
                                          </p:val>
                                        </p:tav>
                                      </p:tavLst>
                                    </p:anim>
                                    <p:anim calcmode="lin" valueType="num">
                                      <p:cBhvr>
                                        <p:cTn id="562" dur="1000" fill="hold"/>
                                        <p:tgtEl>
                                          <p:spTgt spid="76"/>
                                        </p:tgtEl>
                                        <p:attrNameLst>
                                          <p:attrName>ppt_y</p:attrName>
                                        </p:attrNameLst>
                                      </p:cBhvr>
                                      <p:tavLst>
                                        <p:tav tm="0">
                                          <p:val>
                                            <p:strVal val="#ppt_y+.1"/>
                                          </p:val>
                                        </p:tav>
                                        <p:tav tm="100000">
                                          <p:val>
                                            <p:strVal val="#ppt_y"/>
                                          </p:val>
                                        </p:tav>
                                      </p:tavLst>
                                    </p:anim>
                                  </p:childTnLst>
                                </p:cTn>
                              </p:par>
                            </p:childTnLst>
                          </p:cTn>
                        </p:par>
                      </p:childTnLst>
                    </p:cTn>
                  </p:par>
                  <p:par>
                    <p:cTn id="563" fill="hold">
                      <p:stCondLst>
                        <p:cond delay="indefinite"/>
                      </p:stCondLst>
                      <p:childTnLst>
                        <p:par>
                          <p:cTn id="564" fill="hold">
                            <p:stCondLst>
                              <p:cond delay="0"/>
                            </p:stCondLst>
                            <p:childTnLst>
                              <p:par>
                                <p:cTn id="565" presetID="42" presetClass="entr" presetSubtype="0" fill="hold" grpId="0" nodeType="clickEffect">
                                  <p:stCondLst>
                                    <p:cond delay="0"/>
                                  </p:stCondLst>
                                  <p:childTnLst>
                                    <p:set>
                                      <p:cBhvr>
                                        <p:cTn id="566" dur="1" fill="hold">
                                          <p:stCondLst>
                                            <p:cond delay="0"/>
                                          </p:stCondLst>
                                        </p:cTn>
                                        <p:tgtEl>
                                          <p:spTgt spid="77"/>
                                        </p:tgtEl>
                                        <p:attrNameLst>
                                          <p:attrName>style.visibility</p:attrName>
                                        </p:attrNameLst>
                                      </p:cBhvr>
                                      <p:to>
                                        <p:strVal val="visible"/>
                                      </p:to>
                                    </p:set>
                                    <p:animEffect transition="in" filter="fade">
                                      <p:cBhvr>
                                        <p:cTn id="567" dur="1000"/>
                                        <p:tgtEl>
                                          <p:spTgt spid="77"/>
                                        </p:tgtEl>
                                      </p:cBhvr>
                                    </p:animEffect>
                                    <p:anim calcmode="lin" valueType="num">
                                      <p:cBhvr>
                                        <p:cTn id="568" dur="1000" fill="hold"/>
                                        <p:tgtEl>
                                          <p:spTgt spid="77"/>
                                        </p:tgtEl>
                                        <p:attrNameLst>
                                          <p:attrName>ppt_x</p:attrName>
                                        </p:attrNameLst>
                                      </p:cBhvr>
                                      <p:tavLst>
                                        <p:tav tm="0">
                                          <p:val>
                                            <p:strVal val="#ppt_x"/>
                                          </p:val>
                                        </p:tav>
                                        <p:tav tm="100000">
                                          <p:val>
                                            <p:strVal val="#ppt_x"/>
                                          </p:val>
                                        </p:tav>
                                      </p:tavLst>
                                    </p:anim>
                                    <p:anim calcmode="lin" valueType="num">
                                      <p:cBhvr>
                                        <p:cTn id="569"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par>
                    <p:cTn id="570" fill="hold">
                      <p:stCondLst>
                        <p:cond delay="indefinite"/>
                      </p:stCondLst>
                      <p:childTnLst>
                        <p:par>
                          <p:cTn id="571" fill="hold">
                            <p:stCondLst>
                              <p:cond delay="0"/>
                            </p:stCondLst>
                            <p:childTnLst>
                              <p:par>
                                <p:cTn id="572" presetID="42" presetClass="entr" presetSubtype="0" fill="hold" grpId="0" nodeType="clickEffect">
                                  <p:stCondLst>
                                    <p:cond delay="0"/>
                                  </p:stCondLst>
                                  <p:childTnLst>
                                    <p:set>
                                      <p:cBhvr>
                                        <p:cTn id="573" dur="1" fill="hold">
                                          <p:stCondLst>
                                            <p:cond delay="0"/>
                                          </p:stCondLst>
                                        </p:cTn>
                                        <p:tgtEl>
                                          <p:spTgt spid="80"/>
                                        </p:tgtEl>
                                        <p:attrNameLst>
                                          <p:attrName>style.visibility</p:attrName>
                                        </p:attrNameLst>
                                      </p:cBhvr>
                                      <p:to>
                                        <p:strVal val="visible"/>
                                      </p:to>
                                    </p:set>
                                    <p:animEffect transition="in" filter="fade">
                                      <p:cBhvr>
                                        <p:cTn id="574" dur="1000"/>
                                        <p:tgtEl>
                                          <p:spTgt spid="80"/>
                                        </p:tgtEl>
                                      </p:cBhvr>
                                    </p:animEffect>
                                    <p:anim calcmode="lin" valueType="num">
                                      <p:cBhvr>
                                        <p:cTn id="575" dur="1000" fill="hold"/>
                                        <p:tgtEl>
                                          <p:spTgt spid="80"/>
                                        </p:tgtEl>
                                        <p:attrNameLst>
                                          <p:attrName>ppt_x</p:attrName>
                                        </p:attrNameLst>
                                      </p:cBhvr>
                                      <p:tavLst>
                                        <p:tav tm="0">
                                          <p:val>
                                            <p:strVal val="#ppt_x"/>
                                          </p:val>
                                        </p:tav>
                                        <p:tav tm="100000">
                                          <p:val>
                                            <p:strVal val="#ppt_x"/>
                                          </p:val>
                                        </p:tav>
                                      </p:tavLst>
                                    </p:anim>
                                    <p:anim calcmode="lin" valueType="num">
                                      <p:cBhvr>
                                        <p:cTn id="576" dur="1000" fill="hold"/>
                                        <p:tgtEl>
                                          <p:spTgt spid="80"/>
                                        </p:tgtEl>
                                        <p:attrNameLst>
                                          <p:attrName>ppt_y</p:attrName>
                                        </p:attrNameLst>
                                      </p:cBhvr>
                                      <p:tavLst>
                                        <p:tav tm="0">
                                          <p:val>
                                            <p:strVal val="#ppt_y+.1"/>
                                          </p:val>
                                        </p:tav>
                                        <p:tav tm="100000">
                                          <p:val>
                                            <p:strVal val="#ppt_y"/>
                                          </p:val>
                                        </p:tav>
                                      </p:tavLst>
                                    </p:anim>
                                  </p:childTnLst>
                                </p:cTn>
                              </p:par>
                            </p:childTnLst>
                          </p:cTn>
                        </p:par>
                      </p:childTnLst>
                    </p:cTn>
                  </p:par>
                  <p:par>
                    <p:cTn id="577" fill="hold">
                      <p:stCondLst>
                        <p:cond delay="indefinite"/>
                      </p:stCondLst>
                      <p:childTnLst>
                        <p:par>
                          <p:cTn id="578" fill="hold">
                            <p:stCondLst>
                              <p:cond delay="0"/>
                            </p:stCondLst>
                            <p:childTnLst>
                              <p:par>
                                <p:cTn id="579" presetID="42" presetClass="entr" presetSubtype="0" fill="hold" grpId="0" nodeType="clickEffect">
                                  <p:stCondLst>
                                    <p:cond delay="0"/>
                                  </p:stCondLst>
                                  <p:childTnLst>
                                    <p:set>
                                      <p:cBhvr>
                                        <p:cTn id="580" dur="1" fill="hold">
                                          <p:stCondLst>
                                            <p:cond delay="0"/>
                                          </p:stCondLst>
                                        </p:cTn>
                                        <p:tgtEl>
                                          <p:spTgt spid="81"/>
                                        </p:tgtEl>
                                        <p:attrNameLst>
                                          <p:attrName>style.visibility</p:attrName>
                                        </p:attrNameLst>
                                      </p:cBhvr>
                                      <p:to>
                                        <p:strVal val="visible"/>
                                      </p:to>
                                    </p:set>
                                    <p:animEffect transition="in" filter="fade">
                                      <p:cBhvr>
                                        <p:cTn id="581" dur="1000"/>
                                        <p:tgtEl>
                                          <p:spTgt spid="81"/>
                                        </p:tgtEl>
                                      </p:cBhvr>
                                    </p:animEffect>
                                    <p:anim calcmode="lin" valueType="num">
                                      <p:cBhvr>
                                        <p:cTn id="582" dur="1000" fill="hold"/>
                                        <p:tgtEl>
                                          <p:spTgt spid="81"/>
                                        </p:tgtEl>
                                        <p:attrNameLst>
                                          <p:attrName>ppt_x</p:attrName>
                                        </p:attrNameLst>
                                      </p:cBhvr>
                                      <p:tavLst>
                                        <p:tav tm="0">
                                          <p:val>
                                            <p:strVal val="#ppt_x"/>
                                          </p:val>
                                        </p:tav>
                                        <p:tav tm="100000">
                                          <p:val>
                                            <p:strVal val="#ppt_x"/>
                                          </p:val>
                                        </p:tav>
                                      </p:tavLst>
                                    </p:anim>
                                    <p:anim calcmode="lin" valueType="num">
                                      <p:cBhvr>
                                        <p:cTn id="583" dur="1000" fill="hold"/>
                                        <p:tgtEl>
                                          <p:spTgt spid="81"/>
                                        </p:tgtEl>
                                        <p:attrNameLst>
                                          <p:attrName>ppt_y</p:attrName>
                                        </p:attrNameLst>
                                      </p:cBhvr>
                                      <p:tavLst>
                                        <p:tav tm="0">
                                          <p:val>
                                            <p:strVal val="#ppt_y+.1"/>
                                          </p:val>
                                        </p:tav>
                                        <p:tav tm="100000">
                                          <p:val>
                                            <p:strVal val="#ppt_y"/>
                                          </p:val>
                                        </p:tav>
                                      </p:tavLst>
                                    </p:anim>
                                  </p:childTnLst>
                                </p:cTn>
                              </p:par>
                            </p:childTnLst>
                          </p:cTn>
                        </p:par>
                      </p:childTnLst>
                    </p:cTn>
                  </p:par>
                  <p:par>
                    <p:cTn id="584" fill="hold">
                      <p:stCondLst>
                        <p:cond delay="indefinite"/>
                      </p:stCondLst>
                      <p:childTnLst>
                        <p:par>
                          <p:cTn id="585" fill="hold">
                            <p:stCondLst>
                              <p:cond delay="0"/>
                            </p:stCondLst>
                            <p:childTnLst>
                              <p:par>
                                <p:cTn id="586" presetID="42" presetClass="entr" presetSubtype="0" fill="hold" grpId="0" nodeType="clickEffect">
                                  <p:stCondLst>
                                    <p:cond delay="0"/>
                                  </p:stCondLst>
                                  <p:childTnLst>
                                    <p:set>
                                      <p:cBhvr>
                                        <p:cTn id="587" dur="1" fill="hold">
                                          <p:stCondLst>
                                            <p:cond delay="0"/>
                                          </p:stCondLst>
                                        </p:cTn>
                                        <p:tgtEl>
                                          <p:spTgt spid="82"/>
                                        </p:tgtEl>
                                        <p:attrNameLst>
                                          <p:attrName>style.visibility</p:attrName>
                                        </p:attrNameLst>
                                      </p:cBhvr>
                                      <p:to>
                                        <p:strVal val="visible"/>
                                      </p:to>
                                    </p:set>
                                    <p:animEffect transition="in" filter="fade">
                                      <p:cBhvr>
                                        <p:cTn id="588" dur="1000"/>
                                        <p:tgtEl>
                                          <p:spTgt spid="82"/>
                                        </p:tgtEl>
                                      </p:cBhvr>
                                    </p:animEffect>
                                    <p:anim calcmode="lin" valueType="num">
                                      <p:cBhvr>
                                        <p:cTn id="589" dur="1000" fill="hold"/>
                                        <p:tgtEl>
                                          <p:spTgt spid="82"/>
                                        </p:tgtEl>
                                        <p:attrNameLst>
                                          <p:attrName>ppt_x</p:attrName>
                                        </p:attrNameLst>
                                      </p:cBhvr>
                                      <p:tavLst>
                                        <p:tav tm="0">
                                          <p:val>
                                            <p:strVal val="#ppt_x"/>
                                          </p:val>
                                        </p:tav>
                                        <p:tav tm="100000">
                                          <p:val>
                                            <p:strVal val="#ppt_x"/>
                                          </p:val>
                                        </p:tav>
                                      </p:tavLst>
                                    </p:anim>
                                    <p:anim calcmode="lin" valueType="num">
                                      <p:cBhvr>
                                        <p:cTn id="590" dur="1000" fill="hold"/>
                                        <p:tgtEl>
                                          <p:spTgt spid="82"/>
                                        </p:tgtEl>
                                        <p:attrNameLst>
                                          <p:attrName>ppt_y</p:attrName>
                                        </p:attrNameLst>
                                      </p:cBhvr>
                                      <p:tavLst>
                                        <p:tav tm="0">
                                          <p:val>
                                            <p:strVal val="#ppt_y+.1"/>
                                          </p:val>
                                        </p:tav>
                                        <p:tav tm="100000">
                                          <p:val>
                                            <p:strVal val="#ppt_y"/>
                                          </p:val>
                                        </p:tav>
                                      </p:tavLst>
                                    </p:anim>
                                  </p:childTnLst>
                                </p:cTn>
                              </p:par>
                            </p:childTnLst>
                          </p:cTn>
                        </p:par>
                      </p:childTnLst>
                    </p:cTn>
                  </p:par>
                  <p:par>
                    <p:cTn id="591" fill="hold">
                      <p:stCondLst>
                        <p:cond delay="indefinite"/>
                      </p:stCondLst>
                      <p:childTnLst>
                        <p:par>
                          <p:cTn id="592" fill="hold">
                            <p:stCondLst>
                              <p:cond delay="0"/>
                            </p:stCondLst>
                            <p:childTnLst>
                              <p:par>
                                <p:cTn id="593" presetID="42" presetClass="entr" presetSubtype="0" fill="hold" grpId="0" nodeType="clickEffect">
                                  <p:stCondLst>
                                    <p:cond delay="0"/>
                                  </p:stCondLst>
                                  <p:childTnLst>
                                    <p:set>
                                      <p:cBhvr>
                                        <p:cTn id="594" dur="1" fill="hold">
                                          <p:stCondLst>
                                            <p:cond delay="0"/>
                                          </p:stCondLst>
                                        </p:cTn>
                                        <p:tgtEl>
                                          <p:spTgt spid="84"/>
                                        </p:tgtEl>
                                        <p:attrNameLst>
                                          <p:attrName>style.visibility</p:attrName>
                                        </p:attrNameLst>
                                      </p:cBhvr>
                                      <p:to>
                                        <p:strVal val="visible"/>
                                      </p:to>
                                    </p:set>
                                    <p:animEffect transition="in" filter="fade">
                                      <p:cBhvr>
                                        <p:cTn id="595" dur="1000"/>
                                        <p:tgtEl>
                                          <p:spTgt spid="84"/>
                                        </p:tgtEl>
                                      </p:cBhvr>
                                    </p:animEffect>
                                    <p:anim calcmode="lin" valueType="num">
                                      <p:cBhvr>
                                        <p:cTn id="596" dur="1000" fill="hold"/>
                                        <p:tgtEl>
                                          <p:spTgt spid="84"/>
                                        </p:tgtEl>
                                        <p:attrNameLst>
                                          <p:attrName>ppt_x</p:attrName>
                                        </p:attrNameLst>
                                      </p:cBhvr>
                                      <p:tavLst>
                                        <p:tav tm="0">
                                          <p:val>
                                            <p:strVal val="#ppt_x"/>
                                          </p:val>
                                        </p:tav>
                                        <p:tav tm="100000">
                                          <p:val>
                                            <p:strVal val="#ppt_x"/>
                                          </p:val>
                                        </p:tav>
                                      </p:tavLst>
                                    </p:anim>
                                    <p:anim calcmode="lin" valueType="num">
                                      <p:cBhvr>
                                        <p:cTn id="597" dur="1000" fill="hold"/>
                                        <p:tgtEl>
                                          <p:spTgt spid="84"/>
                                        </p:tgtEl>
                                        <p:attrNameLst>
                                          <p:attrName>ppt_y</p:attrName>
                                        </p:attrNameLst>
                                      </p:cBhvr>
                                      <p:tavLst>
                                        <p:tav tm="0">
                                          <p:val>
                                            <p:strVal val="#ppt_y+.1"/>
                                          </p:val>
                                        </p:tav>
                                        <p:tav tm="100000">
                                          <p:val>
                                            <p:strVal val="#ppt_y"/>
                                          </p:val>
                                        </p:tav>
                                      </p:tavLst>
                                    </p:anim>
                                  </p:childTnLst>
                                </p:cTn>
                              </p:par>
                            </p:childTnLst>
                          </p:cTn>
                        </p:par>
                      </p:childTnLst>
                    </p:cTn>
                  </p:par>
                  <p:par>
                    <p:cTn id="598" fill="hold">
                      <p:stCondLst>
                        <p:cond delay="indefinite"/>
                      </p:stCondLst>
                      <p:childTnLst>
                        <p:par>
                          <p:cTn id="599" fill="hold">
                            <p:stCondLst>
                              <p:cond delay="0"/>
                            </p:stCondLst>
                            <p:childTnLst>
                              <p:par>
                                <p:cTn id="600" presetID="42" presetClass="entr" presetSubtype="0" fill="hold" grpId="0" nodeType="clickEffect">
                                  <p:stCondLst>
                                    <p:cond delay="0"/>
                                  </p:stCondLst>
                                  <p:childTnLst>
                                    <p:set>
                                      <p:cBhvr>
                                        <p:cTn id="601" dur="1" fill="hold">
                                          <p:stCondLst>
                                            <p:cond delay="0"/>
                                          </p:stCondLst>
                                        </p:cTn>
                                        <p:tgtEl>
                                          <p:spTgt spid="85"/>
                                        </p:tgtEl>
                                        <p:attrNameLst>
                                          <p:attrName>style.visibility</p:attrName>
                                        </p:attrNameLst>
                                      </p:cBhvr>
                                      <p:to>
                                        <p:strVal val="visible"/>
                                      </p:to>
                                    </p:set>
                                    <p:animEffect transition="in" filter="fade">
                                      <p:cBhvr>
                                        <p:cTn id="602" dur="1000"/>
                                        <p:tgtEl>
                                          <p:spTgt spid="85"/>
                                        </p:tgtEl>
                                      </p:cBhvr>
                                    </p:animEffect>
                                    <p:anim calcmode="lin" valueType="num">
                                      <p:cBhvr>
                                        <p:cTn id="603" dur="1000" fill="hold"/>
                                        <p:tgtEl>
                                          <p:spTgt spid="85"/>
                                        </p:tgtEl>
                                        <p:attrNameLst>
                                          <p:attrName>ppt_x</p:attrName>
                                        </p:attrNameLst>
                                      </p:cBhvr>
                                      <p:tavLst>
                                        <p:tav tm="0">
                                          <p:val>
                                            <p:strVal val="#ppt_x"/>
                                          </p:val>
                                        </p:tav>
                                        <p:tav tm="100000">
                                          <p:val>
                                            <p:strVal val="#ppt_x"/>
                                          </p:val>
                                        </p:tav>
                                      </p:tavLst>
                                    </p:anim>
                                    <p:anim calcmode="lin" valueType="num">
                                      <p:cBhvr>
                                        <p:cTn id="604" dur="1000" fill="hold"/>
                                        <p:tgtEl>
                                          <p:spTgt spid="85"/>
                                        </p:tgtEl>
                                        <p:attrNameLst>
                                          <p:attrName>ppt_y</p:attrName>
                                        </p:attrNameLst>
                                      </p:cBhvr>
                                      <p:tavLst>
                                        <p:tav tm="0">
                                          <p:val>
                                            <p:strVal val="#ppt_y+.1"/>
                                          </p:val>
                                        </p:tav>
                                        <p:tav tm="100000">
                                          <p:val>
                                            <p:strVal val="#ppt_y"/>
                                          </p:val>
                                        </p:tav>
                                      </p:tavLst>
                                    </p:anim>
                                  </p:childTnLst>
                                </p:cTn>
                              </p:par>
                            </p:childTnLst>
                          </p:cTn>
                        </p:par>
                      </p:childTnLst>
                    </p:cTn>
                  </p:par>
                  <p:par>
                    <p:cTn id="605" fill="hold">
                      <p:stCondLst>
                        <p:cond delay="indefinite"/>
                      </p:stCondLst>
                      <p:childTnLst>
                        <p:par>
                          <p:cTn id="606" fill="hold">
                            <p:stCondLst>
                              <p:cond delay="0"/>
                            </p:stCondLst>
                            <p:childTnLst>
                              <p:par>
                                <p:cTn id="607" presetID="42" presetClass="entr" presetSubtype="0" fill="hold" grpId="0" nodeType="clickEffect">
                                  <p:stCondLst>
                                    <p:cond delay="0"/>
                                  </p:stCondLst>
                                  <p:childTnLst>
                                    <p:set>
                                      <p:cBhvr>
                                        <p:cTn id="608" dur="1" fill="hold">
                                          <p:stCondLst>
                                            <p:cond delay="0"/>
                                          </p:stCondLst>
                                        </p:cTn>
                                        <p:tgtEl>
                                          <p:spTgt spid="86"/>
                                        </p:tgtEl>
                                        <p:attrNameLst>
                                          <p:attrName>style.visibility</p:attrName>
                                        </p:attrNameLst>
                                      </p:cBhvr>
                                      <p:to>
                                        <p:strVal val="visible"/>
                                      </p:to>
                                    </p:set>
                                    <p:animEffect transition="in" filter="fade">
                                      <p:cBhvr>
                                        <p:cTn id="609" dur="1000"/>
                                        <p:tgtEl>
                                          <p:spTgt spid="86"/>
                                        </p:tgtEl>
                                      </p:cBhvr>
                                    </p:animEffect>
                                    <p:anim calcmode="lin" valueType="num">
                                      <p:cBhvr>
                                        <p:cTn id="610" dur="1000" fill="hold"/>
                                        <p:tgtEl>
                                          <p:spTgt spid="86"/>
                                        </p:tgtEl>
                                        <p:attrNameLst>
                                          <p:attrName>ppt_x</p:attrName>
                                        </p:attrNameLst>
                                      </p:cBhvr>
                                      <p:tavLst>
                                        <p:tav tm="0">
                                          <p:val>
                                            <p:strVal val="#ppt_x"/>
                                          </p:val>
                                        </p:tav>
                                        <p:tav tm="100000">
                                          <p:val>
                                            <p:strVal val="#ppt_x"/>
                                          </p:val>
                                        </p:tav>
                                      </p:tavLst>
                                    </p:anim>
                                    <p:anim calcmode="lin" valueType="num">
                                      <p:cBhvr>
                                        <p:cTn id="611" dur="1000" fill="hold"/>
                                        <p:tgtEl>
                                          <p:spTgt spid="86"/>
                                        </p:tgtEl>
                                        <p:attrNameLst>
                                          <p:attrName>ppt_y</p:attrName>
                                        </p:attrNameLst>
                                      </p:cBhvr>
                                      <p:tavLst>
                                        <p:tav tm="0">
                                          <p:val>
                                            <p:strVal val="#ppt_y+.1"/>
                                          </p:val>
                                        </p:tav>
                                        <p:tav tm="100000">
                                          <p:val>
                                            <p:strVal val="#ppt_y"/>
                                          </p:val>
                                        </p:tav>
                                      </p:tavLst>
                                    </p:anim>
                                  </p:childTnLst>
                                </p:cTn>
                              </p:par>
                            </p:childTnLst>
                          </p:cTn>
                        </p:par>
                      </p:childTnLst>
                    </p:cTn>
                  </p:par>
                  <p:par>
                    <p:cTn id="612" fill="hold">
                      <p:stCondLst>
                        <p:cond delay="indefinite"/>
                      </p:stCondLst>
                      <p:childTnLst>
                        <p:par>
                          <p:cTn id="613" fill="hold">
                            <p:stCondLst>
                              <p:cond delay="0"/>
                            </p:stCondLst>
                            <p:childTnLst>
                              <p:par>
                                <p:cTn id="614" presetID="42" presetClass="entr" presetSubtype="0" fill="hold" grpId="0" nodeType="clickEffect">
                                  <p:stCondLst>
                                    <p:cond delay="0"/>
                                  </p:stCondLst>
                                  <p:childTnLst>
                                    <p:set>
                                      <p:cBhvr>
                                        <p:cTn id="615" dur="1" fill="hold">
                                          <p:stCondLst>
                                            <p:cond delay="0"/>
                                          </p:stCondLst>
                                        </p:cTn>
                                        <p:tgtEl>
                                          <p:spTgt spid="87"/>
                                        </p:tgtEl>
                                        <p:attrNameLst>
                                          <p:attrName>style.visibility</p:attrName>
                                        </p:attrNameLst>
                                      </p:cBhvr>
                                      <p:to>
                                        <p:strVal val="visible"/>
                                      </p:to>
                                    </p:set>
                                    <p:animEffect transition="in" filter="fade">
                                      <p:cBhvr>
                                        <p:cTn id="616" dur="1000"/>
                                        <p:tgtEl>
                                          <p:spTgt spid="87"/>
                                        </p:tgtEl>
                                      </p:cBhvr>
                                    </p:animEffect>
                                    <p:anim calcmode="lin" valueType="num">
                                      <p:cBhvr>
                                        <p:cTn id="617" dur="1000" fill="hold"/>
                                        <p:tgtEl>
                                          <p:spTgt spid="87"/>
                                        </p:tgtEl>
                                        <p:attrNameLst>
                                          <p:attrName>ppt_x</p:attrName>
                                        </p:attrNameLst>
                                      </p:cBhvr>
                                      <p:tavLst>
                                        <p:tav tm="0">
                                          <p:val>
                                            <p:strVal val="#ppt_x"/>
                                          </p:val>
                                        </p:tav>
                                        <p:tav tm="100000">
                                          <p:val>
                                            <p:strVal val="#ppt_x"/>
                                          </p:val>
                                        </p:tav>
                                      </p:tavLst>
                                    </p:anim>
                                    <p:anim calcmode="lin" valueType="num">
                                      <p:cBhvr>
                                        <p:cTn id="618" dur="1000" fill="hold"/>
                                        <p:tgtEl>
                                          <p:spTgt spid="87"/>
                                        </p:tgtEl>
                                        <p:attrNameLst>
                                          <p:attrName>ppt_y</p:attrName>
                                        </p:attrNameLst>
                                      </p:cBhvr>
                                      <p:tavLst>
                                        <p:tav tm="0">
                                          <p:val>
                                            <p:strVal val="#ppt_y+.1"/>
                                          </p:val>
                                        </p:tav>
                                        <p:tav tm="100000">
                                          <p:val>
                                            <p:strVal val="#ppt_y"/>
                                          </p:val>
                                        </p:tav>
                                      </p:tavLst>
                                    </p:anim>
                                  </p:childTnLst>
                                </p:cTn>
                              </p:par>
                            </p:childTnLst>
                          </p:cTn>
                        </p:par>
                      </p:childTnLst>
                    </p:cTn>
                  </p:par>
                  <p:par>
                    <p:cTn id="619" fill="hold">
                      <p:stCondLst>
                        <p:cond delay="indefinite"/>
                      </p:stCondLst>
                      <p:childTnLst>
                        <p:par>
                          <p:cTn id="620" fill="hold">
                            <p:stCondLst>
                              <p:cond delay="0"/>
                            </p:stCondLst>
                            <p:childTnLst>
                              <p:par>
                                <p:cTn id="621" presetID="42" presetClass="entr" presetSubtype="0" fill="hold" grpId="0" nodeType="clickEffect">
                                  <p:stCondLst>
                                    <p:cond delay="0"/>
                                  </p:stCondLst>
                                  <p:childTnLst>
                                    <p:set>
                                      <p:cBhvr>
                                        <p:cTn id="622" dur="1" fill="hold">
                                          <p:stCondLst>
                                            <p:cond delay="0"/>
                                          </p:stCondLst>
                                        </p:cTn>
                                        <p:tgtEl>
                                          <p:spTgt spid="88"/>
                                        </p:tgtEl>
                                        <p:attrNameLst>
                                          <p:attrName>style.visibility</p:attrName>
                                        </p:attrNameLst>
                                      </p:cBhvr>
                                      <p:to>
                                        <p:strVal val="visible"/>
                                      </p:to>
                                    </p:set>
                                    <p:animEffect transition="in" filter="fade">
                                      <p:cBhvr>
                                        <p:cTn id="623" dur="1000"/>
                                        <p:tgtEl>
                                          <p:spTgt spid="88"/>
                                        </p:tgtEl>
                                      </p:cBhvr>
                                    </p:animEffect>
                                    <p:anim calcmode="lin" valueType="num">
                                      <p:cBhvr>
                                        <p:cTn id="624" dur="1000" fill="hold"/>
                                        <p:tgtEl>
                                          <p:spTgt spid="88"/>
                                        </p:tgtEl>
                                        <p:attrNameLst>
                                          <p:attrName>ppt_x</p:attrName>
                                        </p:attrNameLst>
                                      </p:cBhvr>
                                      <p:tavLst>
                                        <p:tav tm="0">
                                          <p:val>
                                            <p:strVal val="#ppt_x"/>
                                          </p:val>
                                        </p:tav>
                                        <p:tav tm="100000">
                                          <p:val>
                                            <p:strVal val="#ppt_x"/>
                                          </p:val>
                                        </p:tav>
                                      </p:tavLst>
                                    </p:anim>
                                    <p:anim calcmode="lin" valueType="num">
                                      <p:cBhvr>
                                        <p:cTn id="625" dur="1000" fill="hold"/>
                                        <p:tgtEl>
                                          <p:spTgt spid="88"/>
                                        </p:tgtEl>
                                        <p:attrNameLst>
                                          <p:attrName>ppt_y</p:attrName>
                                        </p:attrNameLst>
                                      </p:cBhvr>
                                      <p:tavLst>
                                        <p:tav tm="0">
                                          <p:val>
                                            <p:strVal val="#ppt_y+.1"/>
                                          </p:val>
                                        </p:tav>
                                        <p:tav tm="100000">
                                          <p:val>
                                            <p:strVal val="#ppt_y"/>
                                          </p:val>
                                        </p:tav>
                                      </p:tavLst>
                                    </p:anim>
                                  </p:childTnLst>
                                </p:cTn>
                              </p:par>
                            </p:childTnLst>
                          </p:cTn>
                        </p:par>
                      </p:childTnLst>
                    </p:cTn>
                  </p:par>
                  <p:par>
                    <p:cTn id="626" fill="hold">
                      <p:stCondLst>
                        <p:cond delay="indefinite"/>
                      </p:stCondLst>
                      <p:childTnLst>
                        <p:par>
                          <p:cTn id="627" fill="hold">
                            <p:stCondLst>
                              <p:cond delay="0"/>
                            </p:stCondLst>
                            <p:childTnLst>
                              <p:par>
                                <p:cTn id="628" presetID="42" presetClass="entr" presetSubtype="0" fill="hold" grpId="0" nodeType="clickEffect">
                                  <p:stCondLst>
                                    <p:cond delay="0"/>
                                  </p:stCondLst>
                                  <p:childTnLst>
                                    <p:set>
                                      <p:cBhvr>
                                        <p:cTn id="629" dur="1" fill="hold">
                                          <p:stCondLst>
                                            <p:cond delay="0"/>
                                          </p:stCondLst>
                                        </p:cTn>
                                        <p:tgtEl>
                                          <p:spTgt spid="89"/>
                                        </p:tgtEl>
                                        <p:attrNameLst>
                                          <p:attrName>style.visibility</p:attrName>
                                        </p:attrNameLst>
                                      </p:cBhvr>
                                      <p:to>
                                        <p:strVal val="visible"/>
                                      </p:to>
                                    </p:set>
                                    <p:animEffect transition="in" filter="fade">
                                      <p:cBhvr>
                                        <p:cTn id="630" dur="1000"/>
                                        <p:tgtEl>
                                          <p:spTgt spid="89"/>
                                        </p:tgtEl>
                                      </p:cBhvr>
                                    </p:animEffect>
                                    <p:anim calcmode="lin" valueType="num">
                                      <p:cBhvr>
                                        <p:cTn id="631" dur="1000" fill="hold"/>
                                        <p:tgtEl>
                                          <p:spTgt spid="89"/>
                                        </p:tgtEl>
                                        <p:attrNameLst>
                                          <p:attrName>ppt_x</p:attrName>
                                        </p:attrNameLst>
                                      </p:cBhvr>
                                      <p:tavLst>
                                        <p:tav tm="0">
                                          <p:val>
                                            <p:strVal val="#ppt_x"/>
                                          </p:val>
                                        </p:tav>
                                        <p:tav tm="100000">
                                          <p:val>
                                            <p:strVal val="#ppt_x"/>
                                          </p:val>
                                        </p:tav>
                                      </p:tavLst>
                                    </p:anim>
                                    <p:anim calcmode="lin" valueType="num">
                                      <p:cBhvr>
                                        <p:cTn id="632" dur="1000" fill="hold"/>
                                        <p:tgtEl>
                                          <p:spTgt spid="89"/>
                                        </p:tgtEl>
                                        <p:attrNameLst>
                                          <p:attrName>ppt_y</p:attrName>
                                        </p:attrNameLst>
                                      </p:cBhvr>
                                      <p:tavLst>
                                        <p:tav tm="0">
                                          <p:val>
                                            <p:strVal val="#ppt_y+.1"/>
                                          </p:val>
                                        </p:tav>
                                        <p:tav tm="100000">
                                          <p:val>
                                            <p:strVal val="#ppt_y"/>
                                          </p:val>
                                        </p:tav>
                                      </p:tavLst>
                                    </p:anim>
                                  </p:childTnLst>
                                </p:cTn>
                              </p:par>
                            </p:childTnLst>
                          </p:cTn>
                        </p:par>
                      </p:childTnLst>
                    </p:cTn>
                  </p:par>
                  <p:par>
                    <p:cTn id="633" fill="hold">
                      <p:stCondLst>
                        <p:cond delay="indefinite"/>
                      </p:stCondLst>
                      <p:childTnLst>
                        <p:par>
                          <p:cTn id="634" fill="hold">
                            <p:stCondLst>
                              <p:cond delay="0"/>
                            </p:stCondLst>
                            <p:childTnLst>
                              <p:par>
                                <p:cTn id="635" presetID="42" presetClass="entr" presetSubtype="0" fill="hold" grpId="0" nodeType="clickEffect">
                                  <p:stCondLst>
                                    <p:cond delay="0"/>
                                  </p:stCondLst>
                                  <p:childTnLst>
                                    <p:set>
                                      <p:cBhvr>
                                        <p:cTn id="636" dur="1" fill="hold">
                                          <p:stCondLst>
                                            <p:cond delay="0"/>
                                          </p:stCondLst>
                                        </p:cTn>
                                        <p:tgtEl>
                                          <p:spTgt spid="73"/>
                                        </p:tgtEl>
                                        <p:attrNameLst>
                                          <p:attrName>style.visibility</p:attrName>
                                        </p:attrNameLst>
                                      </p:cBhvr>
                                      <p:to>
                                        <p:strVal val="visible"/>
                                      </p:to>
                                    </p:set>
                                    <p:animEffect transition="in" filter="fade">
                                      <p:cBhvr>
                                        <p:cTn id="637" dur="1000"/>
                                        <p:tgtEl>
                                          <p:spTgt spid="73"/>
                                        </p:tgtEl>
                                      </p:cBhvr>
                                    </p:animEffect>
                                    <p:anim calcmode="lin" valueType="num">
                                      <p:cBhvr>
                                        <p:cTn id="638" dur="1000" fill="hold"/>
                                        <p:tgtEl>
                                          <p:spTgt spid="73"/>
                                        </p:tgtEl>
                                        <p:attrNameLst>
                                          <p:attrName>ppt_x</p:attrName>
                                        </p:attrNameLst>
                                      </p:cBhvr>
                                      <p:tavLst>
                                        <p:tav tm="0">
                                          <p:val>
                                            <p:strVal val="#ppt_x"/>
                                          </p:val>
                                        </p:tav>
                                        <p:tav tm="100000">
                                          <p:val>
                                            <p:strVal val="#ppt_x"/>
                                          </p:val>
                                        </p:tav>
                                      </p:tavLst>
                                    </p:anim>
                                    <p:anim calcmode="lin" valueType="num">
                                      <p:cBhvr>
                                        <p:cTn id="639" dur="1000" fill="hold"/>
                                        <p:tgtEl>
                                          <p:spTgt spid="73"/>
                                        </p:tgtEl>
                                        <p:attrNameLst>
                                          <p:attrName>ppt_y</p:attrName>
                                        </p:attrNameLst>
                                      </p:cBhvr>
                                      <p:tavLst>
                                        <p:tav tm="0">
                                          <p:val>
                                            <p:strVal val="#ppt_y+.1"/>
                                          </p:val>
                                        </p:tav>
                                        <p:tav tm="100000">
                                          <p:val>
                                            <p:strVal val="#ppt_y"/>
                                          </p:val>
                                        </p:tav>
                                      </p:tavLst>
                                    </p:anim>
                                  </p:childTnLst>
                                </p:cTn>
                              </p:par>
                            </p:childTnLst>
                          </p:cTn>
                        </p:par>
                      </p:childTnLst>
                    </p:cTn>
                  </p:par>
                  <p:par>
                    <p:cTn id="640" fill="hold">
                      <p:stCondLst>
                        <p:cond delay="indefinite"/>
                      </p:stCondLst>
                      <p:childTnLst>
                        <p:par>
                          <p:cTn id="641" fill="hold">
                            <p:stCondLst>
                              <p:cond delay="0"/>
                            </p:stCondLst>
                            <p:childTnLst>
                              <p:par>
                                <p:cTn id="642" presetID="42" presetClass="entr" presetSubtype="0" fill="hold" grpId="0" nodeType="clickEffect">
                                  <p:stCondLst>
                                    <p:cond delay="0"/>
                                  </p:stCondLst>
                                  <p:childTnLst>
                                    <p:set>
                                      <p:cBhvr>
                                        <p:cTn id="643" dur="1" fill="hold">
                                          <p:stCondLst>
                                            <p:cond delay="0"/>
                                          </p:stCondLst>
                                        </p:cTn>
                                        <p:tgtEl>
                                          <p:spTgt spid="90"/>
                                        </p:tgtEl>
                                        <p:attrNameLst>
                                          <p:attrName>style.visibility</p:attrName>
                                        </p:attrNameLst>
                                      </p:cBhvr>
                                      <p:to>
                                        <p:strVal val="visible"/>
                                      </p:to>
                                    </p:set>
                                    <p:animEffect transition="in" filter="fade">
                                      <p:cBhvr>
                                        <p:cTn id="644" dur="1000"/>
                                        <p:tgtEl>
                                          <p:spTgt spid="90"/>
                                        </p:tgtEl>
                                      </p:cBhvr>
                                    </p:animEffect>
                                    <p:anim calcmode="lin" valueType="num">
                                      <p:cBhvr>
                                        <p:cTn id="645" dur="1000" fill="hold"/>
                                        <p:tgtEl>
                                          <p:spTgt spid="90"/>
                                        </p:tgtEl>
                                        <p:attrNameLst>
                                          <p:attrName>ppt_x</p:attrName>
                                        </p:attrNameLst>
                                      </p:cBhvr>
                                      <p:tavLst>
                                        <p:tav tm="0">
                                          <p:val>
                                            <p:strVal val="#ppt_x"/>
                                          </p:val>
                                        </p:tav>
                                        <p:tav tm="100000">
                                          <p:val>
                                            <p:strVal val="#ppt_x"/>
                                          </p:val>
                                        </p:tav>
                                      </p:tavLst>
                                    </p:anim>
                                    <p:anim calcmode="lin" valueType="num">
                                      <p:cBhvr>
                                        <p:cTn id="646" dur="1000" fill="hold"/>
                                        <p:tgtEl>
                                          <p:spTgt spid="90"/>
                                        </p:tgtEl>
                                        <p:attrNameLst>
                                          <p:attrName>ppt_y</p:attrName>
                                        </p:attrNameLst>
                                      </p:cBhvr>
                                      <p:tavLst>
                                        <p:tav tm="0">
                                          <p:val>
                                            <p:strVal val="#ppt_y+.1"/>
                                          </p:val>
                                        </p:tav>
                                        <p:tav tm="100000">
                                          <p:val>
                                            <p:strVal val="#ppt_y"/>
                                          </p:val>
                                        </p:tav>
                                      </p:tavLst>
                                    </p:anim>
                                  </p:childTnLst>
                                </p:cTn>
                              </p:par>
                            </p:childTnLst>
                          </p:cTn>
                        </p:par>
                      </p:childTnLst>
                    </p:cTn>
                  </p:par>
                  <p:par>
                    <p:cTn id="647" fill="hold">
                      <p:stCondLst>
                        <p:cond delay="indefinite"/>
                      </p:stCondLst>
                      <p:childTnLst>
                        <p:par>
                          <p:cTn id="648" fill="hold">
                            <p:stCondLst>
                              <p:cond delay="0"/>
                            </p:stCondLst>
                            <p:childTnLst>
                              <p:par>
                                <p:cTn id="649" presetID="1" presetClass="entr" presetSubtype="0" fill="hold" nodeType="clickEffect">
                                  <p:stCondLst>
                                    <p:cond delay="0"/>
                                  </p:stCondLst>
                                  <p:childTnLst>
                                    <p:set>
                                      <p:cBhvr>
                                        <p:cTn id="650" dur="1" fill="hold">
                                          <p:stCondLst>
                                            <p:cond delay="249"/>
                                          </p:stCondLst>
                                        </p:cTn>
                                        <p:tgtEl>
                                          <p:spTgt spid="2"/>
                                        </p:tgtEl>
                                        <p:attrNameLst>
                                          <p:attrName>style.visibility</p:attrName>
                                        </p:attrNameLst>
                                      </p:cBhvr>
                                      <p:to>
                                        <p:strVal val="visible"/>
                                      </p:to>
                                    </p:set>
                                  </p:childTnLst>
                                </p:cTn>
                              </p:par>
                            </p:childTnLst>
                          </p:cTn>
                        </p:par>
                      </p:childTnLst>
                    </p:cTn>
                  </p:par>
                  <p:par>
                    <p:cTn id="651" fill="hold">
                      <p:stCondLst>
                        <p:cond delay="indefinite"/>
                      </p:stCondLst>
                      <p:childTnLst>
                        <p:par>
                          <p:cTn id="652" fill="hold">
                            <p:stCondLst>
                              <p:cond delay="0"/>
                            </p:stCondLst>
                            <p:childTnLst>
                              <p:par>
                                <p:cTn id="653" presetID="1" presetClass="entr" presetSubtype="0" fill="hold" grpId="0" nodeType="clickEffect">
                                  <p:stCondLst>
                                    <p:cond delay="0"/>
                                  </p:stCondLst>
                                  <p:childTnLst>
                                    <p:set>
                                      <p:cBhvr>
                                        <p:cTn id="654" dur="1" fill="hold">
                                          <p:stCondLst>
                                            <p:cond delay="249"/>
                                          </p:stCondLst>
                                        </p:cTn>
                                        <p:tgtEl>
                                          <p:spTgt spid="8"/>
                                        </p:tgtEl>
                                        <p:attrNameLst>
                                          <p:attrName>style.visibility</p:attrName>
                                        </p:attrNameLst>
                                      </p:cBhvr>
                                      <p:to>
                                        <p:strVal val="visible"/>
                                      </p:to>
                                    </p:set>
                                  </p:childTnLst>
                                </p:cTn>
                              </p:par>
                            </p:childTnLst>
                          </p:cTn>
                        </p:par>
                      </p:childTnLst>
                    </p:cTn>
                  </p:par>
                  <p:par>
                    <p:cTn id="655" fill="hold">
                      <p:stCondLst>
                        <p:cond delay="indefinite"/>
                      </p:stCondLst>
                      <p:childTnLst>
                        <p:par>
                          <p:cTn id="656" fill="hold">
                            <p:stCondLst>
                              <p:cond delay="0"/>
                            </p:stCondLst>
                            <p:childTnLst>
                              <p:par>
                                <p:cTn id="657" presetID="1" presetClass="entr" presetSubtype="0" fill="hold" grpId="0" nodeType="clickEffect">
                                  <p:stCondLst>
                                    <p:cond delay="0"/>
                                  </p:stCondLst>
                                  <p:childTnLst>
                                    <p:set>
                                      <p:cBhvr>
                                        <p:cTn id="658" dur="1" fill="hold">
                                          <p:stCondLst>
                                            <p:cond delay="249"/>
                                          </p:stCondLst>
                                        </p:cTn>
                                        <p:tgtEl>
                                          <p:spTgt spid="96"/>
                                        </p:tgtEl>
                                        <p:attrNameLst>
                                          <p:attrName>style.visibility</p:attrName>
                                        </p:attrNameLst>
                                      </p:cBhvr>
                                      <p:to>
                                        <p:strVal val="visible"/>
                                      </p:to>
                                    </p:set>
                                  </p:childTnLst>
                                </p:cTn>
                              </p:par>
                            </p:childTnLst>
                          </p:cTn>
                        </p:par>
                      </p:childTnLst>
                    </p:cTn>
                  </p:par>
                  <p:par>
                    <p:cTn id="659" fill="hold">
                      <p:stCondLst>
                        <p:cond delay="indefinite"/>
                      </p:stCondLst>
                      <p:childTnLst>
                        <p:par>
                          <p:cTn id="660" fill="hold">
                            <p:stCondLst>
                              <p:cond delay="0"/>
                            </p:stCondLst>
                            <p:childTnLst>
                              <p:par>
                                <p:cTn id="661" presetID="1" presetClass="entr" presetSubtype="0" fill="hold" grpId="0" nodeType="clickEffect">
                                  <p:stCondLst>
                                    <p:cond delay="0"/>
                                  </p:stCondLst>
                                  <p:childTnLst>
                                    <p:set>
                                      <p:cBhvr>
                                        <p:cTn id="662" dur="1" fill="hold">
                                          <p:stCondLst>
                                            <p:cond delay="249"/>
                                          </p:stCondLst>
                                        </p:cTn>
                                        <p:tgtEl>
                                          <p:spTgt spid="95"/>
                                        </p:tgtEl>
                                        <p:attrNameLst>
                                          <p:attrName>style.visibility</p:attrName>
                                        </p:attrNameLst>
                                      </p:cBhvr>
                                      <p:to>
                                        <p:strVal val="visible"/>
                                      </p:to>
                                    </p:set>
                                  </p:childTnLst>
                                </p:cTn>
                              </p:par>
                            </p:childTnLst>
                          </p:cTn>
                        </p:par>
                      </p:childTnLst>
                    </p:cTn>
                  </p:par>
                  <p:par>
                    <p:cTn id="663" fill="hold">
                      <p:stCondLst>
                        <p:cond delay="indefinite"/>
                      </p:stCondLst>
                      <p:childTnLst>
                        <p:par>
                          <p:cTn id="664" fill="hold">
                            <p:stCondLst>
                              <p:cond delay="0"/>
                            </p:stCondLst>
                            <p:childTnLst>
                              <p:par>
                                <p:cTn id="665" presetID="1" presetClass="entr" presetSubtype="0" fill="hold" grpId="0" nodeType="clickEffect">
                                  <p:stCondLst>
                                    <p:cond delay="0"/>
                                  </p:stCondLst>
                                  <p:childTnLst>
                                    <p:set>
                                      <p:cBhvr>
                                        <p:cTn id="666" dur="1" fill="hold">
                                          <p:stCondLst>
                                            <p:cond delay="249"/>
                                          </p:stCondLst>
                                        </p:cTn>
                                        <p:tgtEl>
                                          <p:spTgt spid="92"/>
                                        </p:tgtEl>
                                        <p:attrNameLst>
                                          <p:attrName>style.visibility</p:attrName>
                                        </p:attrNameLst>
                                      </p:cBhvr>
                                      <p:to>
                                        <p:strVal val="visible"/>
                                      </p:to>
                                    </p:set>
                                  </p:childTnLst>
                                </p:cTn>
                              </p:par>
                            </p:childTnLst>
                          </p:cTn>
                        </p:par>
                      </p:childTnLst>
                    </p:cTn>
                  </p:par>
                  <p:par>
                    <p:cTn id="667" fill="hold">
                      <p:stCondLst>
                        <p:cond delay="indefinite"/>
                      </p:stCondLst>
                      <p:childTnLst>
                        <p:par>
                          <p:cTn id="668" fill="hold">
                            <p:stCondLst>
                              <p:cond delay="0"/>
                            </p:stCondLst>
                            <p:childTnLst>
                              <p:par>
                                <p:cTn id="669" presetID="1" presetClass="entr" presetSubtype="0" fill="hold" grpId="0" nodeType="clickEffect">
                                  <p:stCondLst>
                                    <p:cond delay="0"/>
                                  </p:stCondLst>
                                  <p:childTnLst>
                                    <p:set>
                                      <p:cBhvr>
                                        <p:cTn id="670" dur="1" fill="hold">
                                          <p:stCondLst>
                                            <p:cond delay="249"/>
                                          </p:stCondLst>
                                        </p:cTn>
                                        <p:tgtEl>
                                          <p:spTgt spid="97"/>
                                        </p:tgtEl>
                                        <p:attrNameLst>
                                          <p:attrName>style.visibility</p:attrName>
                                        </p:attrNameLst>
                                      </p:cBhvr>
                                      <p:to>
                                        <p:strVal val="visible"/>
                                      </p:to>
                                    </p:set>
                                  </p:childTnLst>
                                </p:cTn>
                              </p:par>
                            </p:childTnLst>
                          </p:cTn>
                        </p:par>
                      </p:childTnLst>
                    </p:cTn>
                  </p:par>
                  <p:par>
                    <p:cTn id="671" fill="hold">
                      <p:stCondLst>
                        <p:cond delay="indefinite"/>
                      </p:stCondLst>
                      <p:childTnLst>
                        <p:par>
                          <p:cTn id="672" fill="hold">
                            <p:stCondLst>
                              <p:cond delay="0"/>
                            </p:stCondLst>
                            <p:childTnLst>
                              <p:par>
                                <p:cTn id="673" presetID="1" presetClass="entr" presetSubtype="0" fill="hold" grpId="0" nodeType="clickEffect">
                                  <p:stCondLst>
                                    <p:cond delay="0"/>
                                  </p:stCondLst>
                                  <p:childTnLst>
                                    <p:set>
                                      <p:cBhvr>
                                        <p:cTn id="674" dur="1" fill="hold">
                                          <p:stCondLst>
                                            <p:cond delay="249"/>
                                          </p:stCondLst>
                                        </p:cTn>
                                        <p:tgtEl>
                                          <p:spTgt spid="98"/>
                                        </p:tgtEl>
                                        <p:attrNameLst>
                                          <p:attrName>style.visibility</p:attrName>
                                        </p:attrNameLst>
                                      </p:cBhvr>
                                      <p:to>
                                        <p:strVal val="visible"/>
                                      </p:to>
                                    </p:set>
                                  </p:childTnLst>
                                </p:cTn>
                              </p:par>
                            </p:childTnLst>
                          </p:cTn>
                        </p:par>
                      </p:childTnLst>
                    </p:cTn>
                  </p:par>
                  <p:par>
                    <p:cTn id="675" fill="hold">
                      <p:stCondLst>
                        <p:cond delay="indefinite"/>
                      </p:stCondLst>
                      <p:childTnLst>
                        <p:par>
                          <p:cTn id="676" fill="hold">
                            <p:stCondLst>
                              <p:cond delay="0"/>
                            </p:stCondLst>
                            <p:childTnLst>
                              <p:par>
                                <p:cTn id="677" presetID="1" presetClass="entr" presetSubtype="0" fill="hold" grpId="0" nodeType="clickEffect">
                                  <p:stCondLst>
                                    <p:cond delay="0"/>
                                  </p:stCondLst>
                                  <p:childTnLst>
                                    <p:set>
                                      <p:cBhvr>
                                        <p:cTn id="678" dur="1" fill="hold">
                                          <p:stCondLst>
                                            <p:cond delay="249"/>
                                          </p:stCondLst>
                                        </p:cTn>
                                        <p:tgtEl>
                                          <p:spTgt spid="93"/>
                                        </p:tgtEl>
                                        <p:attrNameLst>
                                          <p:attrName>style.visibility</p:attrName>
                                        </p:attrNameLst>
                                      </p:cBhvr>
                                      <p:to>
                                        <p:strVal val="visible"/>
                                      </p:to>
                                    </p:set>
                                  </p:childTnLst>
                                </p:cTn>
                              </p:par>
                            </p:childTnLst>
                          </p:cTn>
                        </p:par>
                      </p:childTnLst>
                    </p:cTn>
                  </p:par>
                  <p:par>
                    <p:cTn id="679" fill="hold">
                      <p:stCondLst>
                        <p:cond delay="indefinite"/>
                      </p:stCondLst>
                      <p:childTnLst>
                        <p:par>
                          <p:cTn id="680" fill="hold">
                            <p:stCondLst>
                              <p:cond delay="0"/>
                            </p:stCondLst>
                            <p:childTnLst>
                              <p:par>
                                <p:cTn id="681" presetID="1" presetClass="entr" presetSubtype="0" fill="hold" grpId="0" nodeType="clickEffect">
                                  <p:stCondLst>
                                    <p:cond delay="0"/>
                                  </p:stCondLst>
                                  <p:childTnLst>
                                    <p:set>
                                      <p:cBhvr>
                                        <p:cTn id="682" dur="1" fill="hold">
                                          <p:stCondLst>
                                            <p:cond delay="249"/>
                                          </p:stCondLst>
                                        </p:cTn>
                                        <p:tgtEl>
                                          <p:spTgt spid="10"/>
                                        </p:tgtEl>
                                        <p:attrNameLst>
                                          <p:attrName>style.visibility</p:attrName>
                                        </p:attrNameLst>
                                      </p:cBhvr>
                                      <p:to>
                                        <p:strVal val="visible"/>
                                      </p:to>
                                    </p:set>
                                  </p:childTnLst>
                                </p:cTn>
                              </p:par>
                            </p:childTnLst>
                          </p:cTn>
                        </p:par>
                      </p:childTnLst>
                    </p:cTn>
                  </p:par>
                  <p:par>
                    <p:cTn id="683" fill="hold">
                      <p:stCondLst>
                        <p:cond delay="indefinite"/>
                      </p:stCondLst>
                      <p:childTnLst>
                        <p:par>
                          <p:cTn id="684" fill="hold">
                            <p:stCondLst>
                              <p:cond delay="0"/>
                            </p:stCondLst>
                            <p:childTnLst>
                              <p:par>
                                <p:cTn id="685" presetID="1" presetClass="entr" presetSubtype="0" fill="hold" grpId="0" nodeType="clickEffect">
                                  <p:stCondLst>
                                    <p:cond delay="0"/>
                                  </p:stCondLst>
                                  <p:childTnLst>
                                    <p:set>
                                      <p:cBhvr>
                                        <p:cTn id="686" dur="1" fill="hold">
                                          <p:stCondLst>
                                            <p:cond delay="249"/>
                                          </p:stCondLst>
                                        </p:cTn>
                                        <p:tgtEl>
                                          <p:spTgt spid="94"/>
                                        </p:tgtEl>
                                        <p:attrNameLst>
                                          <p:attrName>style.visibility</p:attrName>
                                        </p:attrNameLst>
                                      </p:cBhvr>
                                      <p:to>
                                        <p:strVal val="visible"/>
                                      </p:to>
                                    </p:set>
                                  </p:childTnLst>
                                </p:cTn>
                              </p:par>
                            </p:childTnLst>
                          </p:cTn>
                        </p:par>
                      </p:childTnLst>
                    </p:cTn>
                  </p:par>
                  <p:par>
                    <p:cTn id="687" fill="hold">
                      <p:stCondLst>
                        <p:cond delay="indefinite"/>
                      </p:stCondLst>
                      <p:childTnLst>
                        <p:par>
                          <p:cTn id="688" fill="hold">
                            <p:stCondLst>
                              <p:cond delay="0"/>
                            </p:stCondLst>
                            <p:childTnLst>
                              <p:par>
                                <p:cTn id="689" presetID="1" presetClass="entr" presetSubtype="0" fill="hold" grpId="0" nodeType="clickEffect">
                                  <p:stCondLst>
                                    <p:cond delay="0"/>
                                  </p:stCondLst>
                                  <p:childTnLst>
                                    <p:set>
                                      <p:cBhvr>
                                        <p:cTn id="690" dur="1" fill="hold">
                                          <p:stCondLst>
                                            <p:cond delay="249"/>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1" grpId="0"/>
      <p:bldP spid="12" grpId="0"/>
      <p:bldP spid="13" grpId="0"/>
      <p:bldP spid="14" grpId="0"/>
      <p:bldP spid="15" grpId="0"/>
      <p:bldP spid="16" grpId="0"/>
      <p:bldP spid="17" grpId="0"/>
      <p:bldP spid="18" grpId="0"/>
      <p:bldP spid="20" grpId="0"/>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P spid="37" grpId="0"/>
      <p:bldP spid="38" grpId="0"/>
      <p:bldP spid="39" grpId="0"/>
      <p:bldP spid="40" grpId="0"/>
      <p:bldP spid="41" grpId="0"/>
      <p:bldP spid="42" grpId="0"/>
      <p:bldP spid="43" grpId="0"/>
      <p:bldP spid="44" grpId="0"/>
      <p:bldP spid="45" grpId="0"/>
      <p:bldP spid="46" grpId="0"/>
      <p:bldP spid="47" grpId="0"/>
      <p:bldP spid="48" grpId="0"/>
      <p:bldP spid="49" grpId="0"/>
      <p:bldP spid="50" grpId="0"/>
      <p:bldP spid="51" grpId="0"/>
      <p:bldP spid="52" grpId="0"/>
      <p:bldP spid="53" grpId="0"/>
      <p:bldP spid="54" grpId="0"/>
      <p:bldP spid="55" grpId="0"/>
      <p:bldP spid="56" grpId="0"/>
      <p:bldP spid="57" grpId="0"/>
      <p:bldP spid="58" grpId="0"/>
      <p:bldP spid="59" grpId="0"/>
      <p:bldP spid="60" grpId="0"/>
      <p:bldP spid="61" grpId="0"/>
      <p:bldP spid="62" grpId="0"/>
      <p:bldP spid="63" grpId="0"/>
      <p:bldP spid="64" grpId="0"/>
      <p:bldP spid="65" grpId="0"/>
      <p:bldP spid="66" grpId="0"/>
      <p:bldP spid="67" grpId="0"/>
      <p:bldP spid="68" grpId="0"/>
      <p:bldP spid="69" grpId="0"/>
      <p:bldP spid="70" grpId="0"/>
      <p:bldP spid="71" grpId="0"/>
      <p:bldP spid="72" grpId="0"/>
      <p:bldP spid="73" grpId="0"/>
      <p:bldP spid="74" grpId="0"/>
      <p:bldP spid="75" grpId="0"/>
      <p:bldP spid="76" grpId="0"/>
      <p:bldP spid="77" grpId="0"/>
      <p:bldP spid="78" grpId="0"/>
      <p:bldP spid="79" grpId="0"/>
      <p:bldP spid="80" grpId="0"/>
      <p:bldP spid="81" grpId="0"/>
      <p:bldP spid="82" grpId="0"/>
      <p:bldP spid="83" grpId="0"/>
      <p:bldP spid="84" grpId="0"/>
      <p:bldP spid="85" grpId="0"/>
      <p:bldP spid="86" grpId="0"/>
      <p:bldP spid="87" grpId="0"/>
      <p:bldP spid="88" grpId="0"/>
      <p:bldP spid="89" grpId="0"/>
      <p:bldP spid="90" grpId="0"/>
      <p:bldP spid="8" grpId="0"/>
      <p:bldP spid="10" grpId="0"/>
      <p:bldP spid="19" grpId="0"/>
      <p:bldP spid="92" grpId="0"/>
      <p:bldP spid="93" grpId="0"/>
      <p:bldP spid="94" grpId="0"/>
      <p:bldP spid="95" grpId="0"/>
      <p:bldP spid="96" grpId="0"/>
      <p:bldP spid="97" grpId="0"/>
      <p:bldP spid="98" grpId="0"/>
      <p:bldP spid="102" grpId="0"/>
      <p:bldP spid="104" grpId="0"/>
      <p:bldP spid="106" grpId="0"/>
      <p:bldP spid="108" grpId="0"/>
      <p:bldP spid="110" grpId="0"/>
      <p:bldP spid="112" grpId="0"/>
      <p:bldP spid="114" grpId="0"/>
      <p:bldP spid="116" grpId="0"/>
      <p:bldP spid="118"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xmlns="" id="{81617DF7-A591-D1E1-161A-F2254C821B5C}"/>
              </a:ext>
            </a:extLst>
          </p:cNvPr>
          <p:cNvSpPr txBox="1"/>
          <p:nvPr/>
        </p:nvSpPr>
        <p:spPr>
          <a:xfrm>
            <a:off x="0" y="110836"/>
            <a:ext cx="1856509" cy="923330"/>
          </a:xfrm>
          <a:prstGeom prst="rect">
            <a:avLst/>
          </a:prstGeom>
          <a:noFill/>
        </p:spPr>
        <p:txBody>
          <a:bodyPr wrap="square" rtlCol="0">
            <a:spAutoFit/>
          </a:bodyPr>
          <a:lstStyle/>
          <a:p>
            <a:pPr algn="ctr"/>
            <a:r>
              <a:rPr lang="en-US" b="1" dirty="0">
                <a:solidFill>
                  <a:srgbClr val="FF0000"/>
                </a:solidFill>
              </a:rPr>
              <a:t>Project: </a:t>
            </a:r>
          </a:p>
          <a:p>
            <a:pPr algn="ctr"/>
            <a:r>
              <a:rPr lang="en-US" b="1" dirty="0"/>
              <a:t>Multi Directional Air Projector</a:t>
            </a:r>
            <a:endParaRPr lang="en-IN" b="1" dirty="0"/>
          </a:p>
        </p:txBody>
      </p:sp>
      <p:sp>
        <p:nvSpPr>
          <p:cNvPr id="9" name="TextBox 8">
            <a:extLst>
              <a:ext uri="{FF2B5EF4-FFF2-40B4-BE49-F238E27FC236}">
                <a16:creationId xmlns:a16="http://schemas.microsoft.com/office/drawing/2014/main" xmlns="" id="{0B7726B8-3F6B-14F9-42D7-647C793F4152}"/>
              </a:ext>
            </a:extLst>
          </p:cNvPr>
          <p:cNvSpPr txBox="1"/>
          <p:nvPr/>
        </p:nvSpPr>
        <p:spPr>
          <a:xfrm>
            <a:off x="2189018" y="17772"/>
            <a:ext cx="4156364" cy="430887"/>
          </a:xfrm>
          <a:prstGeom prst="rect">
            <a:avLst/>
          </a:prstGeom>
          <a:noFill/>
        </p:spPr>
        <p:txBody>
          <a:bodyPr wrap="square" rtlCol="0">
            <a:spAutoFit/>
          </a:bodyPr>
          <a:lstStyle/>
          <a:p>
            <a:pPr algn="ctr"/>
            <a:r>
              <a:rPr lang="en-US" sz="2200" b="1" dirty="0">
                <a:highlight>
                  <a:srgbClr val="00FF00"/>
                </a:highlight>
              </a:rPr>
              <a:t>MATRIX EVALUATION CHART</a:t>
            </a:r>
            <a:endParaRPr lang="en-IN" sz="2200" b="1" dirty="0">
              <a:highlight>
                <a:srgbClr val="00FF00"/>
              </a:highlight>
            </a:endParaRPr>
          </a:p>
        </p:txBody>
      </p:sp>
      <p:graphicFrame>
        <p:nvGraphicFramePr>
          <p:cNvPr id="12" name="Table 11">
            <a:extLst>
              <a:ext uri="{FF2B5EF4-FFF2-40B4-BE49-F238E27FC236}">
                <a16:creationId xmlns:a16="http://schemas.microsoft.com/office/drawing/2014/main" xmlns="" id="{3E3AE6D8-5456-1984-575D-575C45DC4ACE}"/>
              </a:ext>
            </a:extLst>
          </p:cNvPr>
          <p:cNvGraphicFramePr>
            <a:graphicFrameLocks noGrp="1"/>
          </p:cNvGraphicFramePr>
          <p:nvPr>
            <p:extLst>
              <p:ext uri="{D42A27DB-BD31-4B8C-83A1-F6EECF244321}">
                <p14:modId xmlns:p14="http://schemas.microsoft.com/office/powerpoint/2010/main" val="2640887445"/>
              </p:ext>
            </p:extLst>
          </p:nvPr>
        </p:nvGraphicFramePr>
        <p:xfrm>
          <a:off x="2189018" y="436057"/>
          <a:ext cx="5524500" cy="1552575"/>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xmlns="" val="3712433698"/>
                    </a:ext>
                  </a:extLst>
                </a:gridCol>
                <a:gridCol w="609600">
                  <a:extLst>
                    <a:ext uri="{9D8B030D-6E8A-4147-A177-3AD203B41FA5}">
                      <a16:colId xmlns:a16="http://schemas.microsoft.com/office/drawing/2014/main" xmlns="" val="2937998472"/>
                    </a:ext>
                  </a:extLst>
                </a:gridCol>
                <a:gridCol w="609600">
                  <a:extLst>
                    <a:ext uri="{9D8B030D-6E8A-4147-A177-3AD203B41FA5}">
                      <a16:colId xmlns:a16="http://schemas.microsoft.com/office/drawing/2014/main" xmlns="" val="2320174546"/>
                    </a:ext>
                  </a:extLst>
                </a:gridCol>
                <a:gridCol w="609600">
                  <a:extLst>
                    <a:ext uri="{9D8B030D-6E8A-4147-A177-3AD203B41FA5}">
                      <a16:colId xmlns:a16="http://schemas.microsoft.com/office/drawing/2014/main" xmlns="" val="633821944"/>
                    </a:ext>
                  </a:extLst>
                </a:gridCol>
                <a:gridCol w="609600">
                  <a:extLst>
                    <a:ext uri="{9D8B030D-6E8A-4147-A177-3AD203B41FA5}">
                      <a16:colId xmlns:a16="http://schemas.microsoft.com/office/drawing/2014/main" xmlns="" val="692178968"/>
                    </a:ext>
                  </a:extLst>
                </a:gridCol>
                <a:gridCol w="609600">
                  <a:extLst>
                    <a:ext uri="{9D8B030D-6E8A-4147-A177-3AD203B41FA5}">
                      <a16:colId xmlns:a16="http://schemas.microsoft.com/office/drawing/2014/main" xmlns="" val="3252626903"/>
                    </a:ext>
                  </a:extLst>
                </a:gridCol>
                <a:gridCol w="609600">
                  <a:extLst>
                    <a:ext uri="{9D8B030D-6E8A-4147-A177-3AD203B41FA5}">
                      <a16:colId xmlns:a16="http://schemas.microsoft.com/office/drawing/2014/main" xmlns="" val="1107191351"/>
                    </a:ext>
                  </a:extLst>
                </a:gridCol>
                <a:gridCol w="609600">
                  <a:extLst>
                    <a:ext uri="{9D8B030D-6E8A-4147-A177-3AD203B41FA5}">
                      <a16:colId xmlns:a16="http://schemas.microsoft.com/office/drawing/2014/main" xmlns="" val="4010596337"/>
                    </a:ext>
                  </a:extLst>
                </a:gridCol>
                <a:gridCol w="647700">
                  <a:extLst>
                    <a:ext uri="{9D8B030D-6E8A-4147-A177-3AD203B41FA5}">
                      <a16:colId xmlns:a16="http://schemas.microsoft.com/office/drawing/2014/main" xmlns="" val="3717237998"/>
                    </a:ext>
                  </a:extLst>
                </a:gridCol>
              </a:tblGrid>
              <a:tr h="295275">
                <a:tc gridSpan="9">
                  <a:txBody>
                    <a:bodyPr/>
                    <a:lstStyle/>
                    <a:p>
                      <a:pPr algn="ctr" fontAlgn="b"/>
                      <a:r>
                        <a:rPr lang="en-IN" sz="1100" u="none" strike="noStrike" dirty="0">
                          <a:effectLst/>
                        </a:rPr>
                        <a:t>FUNCTION</a:t>
                      </a:r>
                      <a:endParaRPr lang="en-IN"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xmlns="" val="947016712"/>
                  </a:ext>
                </a:extLst>
              </a:tr>
              <a:tr h="1257300">
                <a:tc>
                  <a:txBody>
                    <a:bodyPr/>
                    <a:lstStyle/>
                    <a:p>
                      <a:pPr algn="ctr" fontAlgn="ctr"/>
                      <a:r>
                        <a:rPr lang="en-IN" sz="1200" u="none" strike="noStrike">
                          <a:effectLst/>
                        </a:rPr>
                        <a:t>I. PROVIDE RIGIDITY</a:t>
                      </a:r>
                      <a:endParaRPr lang="en-IN" sz="1200" b="0" i="0" u="none" strike="noStrike">
                        <a:solidFill>
                          <a:srgbClr val="000000"/>
                        </a:solidFill>
                        <a:effectLst/>
                        <a:latin typeface="Tahoma" panose="020B0604030504040204" pitchFamily="34" charset="0"/>
                      </a:endParaRPr>
                    </a:p>
                  </a:txBody>
                  <a:tcPr marL="9525" marR="9525" marT="9525" marB="0" vert="vert" anchor="ctr"/>
                </a:tc>
                <a:tc>
                  <a:txBody>
                    <a:bodyPr/>
                    <a:lstStyle/>
                    <a:p>
                      <a:pPr algn="ctr" fontAlgn="ctr"/>
                      <a:r>
                        <a:rPr lang="en-IN" sz="1200" u="none" strike="noStrike" dirty="0">
                          <a:effectLst/>
                        </a:rPr>
                        <a:t>H. EASY TO ASSEMBLE</a:t>
                      </a:r>
                      <a:endParaRPr lang="en-IN" sz="1200" b="0" i="0" u="none" strike="noStrike" dirty="0">
                        <a:solidFill>
                          <a:srgbClr val="000000"/>
                        </a:solidFill>
                        <a:effectLst/>
                        <a:latin typeface="Tahoma" panose="020B0604030504040204" pitchFamily="34" charset="0"/>
                      </a:endParaRPr>
                    </a:p>
                  </a:txBody>
                  <a:tcPr marL="9525" marR="9525" marT="9525" marB="0" vert="vert" anchor="ctr"/>
                </a:tc>
                <a:tc>
                  <a:txBody>
                    <a:bodyPr/>
                    <a:lstStyle/>
                    <a:p>
                      <a:pPr algn="ctr" fontAlgn="ctr"/>
                      <a:r>
                        <a:rPr lang="en-IN" sz="1200" u="none" strike="noStrike">
                          <a:effectLst/>
                        </a:rPr>
                        <a:t>G. RESIST DAMAGE</a:t>
                      </a:r>
                      <a:endParaRPr lang="en-IN" sz="1200" b="0" i="0" u="none" strike="noStrike">
                        <a:solidFill>
                          <a:srgbClr val="000000"/>
                        </a:solidFill>
                        <a:effectLst/>
                        <a:latin typeface="Tahoma" panose="020B0604030504040204" pitchFamily="34" charset="0"/>
                      </a:endParaRPr>
                    </a:p>
                  </a:txBody>
                  <a:tcPr marL="9525" marR="9525" marT="9525" marB="0" vert="vert" anchor="ctr"/>
                </a:tc>
                <a:tc>
                  <a:txBody>
                    <a:bodyPr/>
                    <a:lstStyle/>
                    <a:p>
                      <a:pPr algn="ctr" fontAlgn="ctr"/>
                      <a:r>
                        <a:rPr lang="en-IN" sz="1200" u="none" strike="noStrike">
                          <a:effectLst/>
                        </a:rPr>
                        <a:t>F. LOOK GOOD</a:t>
                      </a:r>
                      <a:endParaRPr lang="en-IN" sz="1200" b="0" i="0" u="none" strike="noStrike">
                        <a:solidFill>
                          <a:srgbClr val="000000"/>
                        </a:solidFill>
                        <a:effectLst/>
                        <a:latin typeface="Tahoma" panose="020B0604030504040204" pitchFamily="34" charset="0"/>
                      </a:endParaRPr>
                    </a:p>
                  </a:txBody>
                  <a:tcPr marL="9525" marR="9525" marT="9525" marB="0" vert="vert" anchor="ctr"/>
                </a:tc>
                <a:tc>
                  <a:txBody>
                    <a:bodyPr/>
                    <a:lstStyle/>
                    <a:p>
                      <a:pPr algn="ctr" fontAlgn="ctr"/>
                      <a:r>
                        <a:rPr lang="en-IN" sz="1200" u="none" strike="noStrike">
                          <a:effectLst/>
                        </a:rPr>
                        <a:t>E. RESIST CORROSION</a:t>
                      </a:r>
                      <a:endParaRPr lang="en-IN" sz="1200" b="0" i="0" u="none" strike="noStrike">
                        <a:solidFill>
                          <a:srgbClr val="000000"/>
                        </a:solidFill>
                        <a:effectLst/>
                        <a:latin typeface="Tahoma" panose="020B0604030504040204" pitchFamily="34" charset="0"/>
                      </a:endParaRPr>
                    </a:p>
                  </a:txBody>
                  <a:tcPr marL="9525" marR="9525" marT="9525" marB="0" vert="vert" anchor="ctr"/>
                </a:tc>
                <a:tc>
                  <a:txBody>
                    <a:bodyPr/>
                    <a:lstStyle/>
                    <a:p>
                      <a:pPr algn="ctr" fontAlgn="ctr"/>
                      <a:r>
                        <a:rPr lang="en-IN" sz="1200" u="none" strike="noStrike">
                          <a:effectLst/>
                        </a:rPr>
                        <a:t>D. RESIST HEAT</a:t>
                      </a:r>
                      <a:endParaRPr lang="en-IN" sz="1200" b="0" i="0" u="none" strike="noStrike">
                        <a:solidFill>
                          <a:srgbClr val="000000"/>
                        </a:solidFill>
                        <a:effectLst/>
                        <a:latin typeface="Tahoma" panose="020B0604030504040204" pitchFamily="34" charset="0"/>
                      </a:endParaRPr>
                    </a:p>
                  </a:txBody>
                  <a:tcPr marL="9525" marR="9525" marT="9525" marB="0" vert="vert" anchor="ctr"/>
                </a:tc>
                <a:tc>
                  <a:txBody>
                    <a:bodyPr/>
                    <a:lstStyle/>
                    <a:p>
                      <a:pPr algn="ctr" fontAlgn="ctr"/>
                      <a:r>
                        <a:rPr lang="en-IN" sz="1200" u="none" strike="noStrike">
                          <a:effectLst/>
                        </a:rPr>
                        <a:t>C. CONTROL FLOW</a:t>
                      </a:r>
                      <a:endParaRPr lang="en-IN" sz="1200" b="0" i="0" u="none" strike="noStrike">
                        <a:solidFill>
                          <a:srgbClr val="000000"/>
                        </a:solidFill>
                        <a:effectLst/>
                        <a:latin typeface="Tahoma" panose="020B0604030504040204" pitchFamily="34" charset="0"/>
                      </a:endParaRPr>
                    </a:p>
                  </a:txBody>
                  <a:tcPr marL="9525" marR="9525" marT="9525" marB="0" vert="vert" anchor="ctr"/>
                </a:tc>
                <a:tc>
                  <a:txBody>
                    <a:bodyPr/>
                    <a:lstStyle/>
                    <a:p>
                      <a:pPr algn="ctr" fontAlgn="ctr"/>
                      <a:r>
                        <a:rPr lang="en-IN" sz="1200" u="none" strike="noStrike">
                          <a:effectLst/>
                        </a:rPr>
                        <a:t>B. DIRECT AIR</a:t>
                      </a:r>
                      <a:endParaRPr lang="en-IN" sz="1200" b="0" i="0" u="none" strike="noStrike">
                        <a:solidFill>
                          <a:srgbClr val="000000"/>
                        </a:solidFill>
                        <a:effectLst/>
                        <a:latin typeface="Tahoma" panose="020B0604030504040204" pitchFamily="34" charset="0"/>
                      </a:endParaRPr>
                    </a:p>
                  </a:txBody>
                  <a:tcPr marL="9525" marR="9525" marT="9525" marB="0" vert="vert" anchor="ctr"/>
                </a:tc>
                <a:tc>
                  <a:txBody>
                    <a:bodyPr/>
                    <a:lstStyle/>
                    <a:p>
                      <a:pPr algn="ctr" fontAlgn="ctr"/>
                      <a:r>
                        <a:rPr lang="en-IN" sz="1200" u="none" strike="noStrike" dirty="0">
                          <a:effectLst/>
                        </a:rPr>
                        <a:t>A. DISTRIBUTE AIR</a:t>
                      </a:r>
                      <a:endParaRPr lang="en-IN" sz="1200" b="0" i="0" u="none" strike="noStrike" dirty="0">
                        <a:solidFill>
                          <a:srgbClr val="000000"/>
                        </a:solidFill>
                        <a:effectLst/>
                        <a:latin typeface="Tahoma" panose="020B0604030504040204" pitchFamily="34" charset="0"/>
                      </a:endParaRPr>
                    </a:p>
                  </a:txBody>
                  <a:tcPr marL="9525" marR="9525" marT="9525" marB="0" vert="vert" anchor="ctr"/>
                </a:tc>
                <a:extLst>
                  <a:ext uri="{0D108BD9-81ED-4DB2-BD59-A6C34878D82A}">
                    <a16:rowId xmlns:a16="http://schemas.microsoft.com/office/drawing/2014/main" xmlns="" val="2306159642"/>
                  </a:ext>
                </a:extLst>
              </a:tr>
            </a:tbl>
          </a:graphicData>
        </a:graphic>
      </p:graphicFrame>
      <p:graphicFrame>
        <p:nvGraphicFramePr>
          <p:cNvPr id="13" name="Table 12">
            <a:extLst>
              <a:ext uri="{FF2B5EF4-FFF2-40B4-BE49-F238E27FC236}">
                <a16:creationId xmlns:a16="http://schemas.microsoft.com/office/drawing/2014/main" xmlns="" id="{94B9BE92-F162-5E7C-A652-563D2CF982D6}"/>
              </a:ext>
            </a:extLst>
          </p:cNvPr>
          <p:cNvGraphicFramePr>
            <a:graphicFrameLocks noGrp="1"/>
          </p:cNvGraphicFramePr>
          <p:nvPr>
            <p:extLst>
              <p:ext uri="{D42A27DB-BD31-4B8C-83A1-F6EECF244321}">
                <p14:modId xmlns:p14="http://schemas.microsoft.com/office/powerpoint/2010/main" val="1330675517"/>
              </p:ext>
            </p:extLst>
          </p:nvPr>
        </p:nvGraphicFramePr>
        <p:xfrm>
          <a:off x="15006" y="1986345"/>
          <a:ext cx="7683498" cy="506730"/>
        </p:xfrm>
        <a:graphic>
          <a:graphicData uri="http://schemas.openxmlformats.org/drawingml/2006/table">
            <a:tbl>
              <a:tblPr>
                <a:tableStyleId>{5C22544A-7EE6-4342-B048-85BDC9FD1C3A}</a:tableStyleId>
              </a:tblPr>
              <a:tblGrid>
                <a:gridCol w="2154430">
                  <a:extLst>
                    <a:ext uri="{9D8B030D-6E8A-4147-A177-3AD203B41FA5}">
                      <a16:colId xmlns:a16="http://schemas.microsoft.com/office/drawing/2014/main" xmlns="" val="668964516"/>
                    </a:ext>
                  </a:extLst>
                </a:gridCol>
                <a:gridCol w="610104">
                  <a:extLst>
                    <a:ext uri="{9D8B030D-6E8A-4147-A177-3AD203B41FA5}">
                      <a16:colId xmlns:a16="http://schemas.microsoft.com/office/drawing/2014/main" xmlns="" val="1204589802"/>
                    </a:ext>
                  </a:extLst>
                </a:gridCol>
                <a:gridCol w="610104">
                  <a:extLst>
                    <a:ext uri="{9D8B030D-6E8A-4147-A177-3AD203B41FA5}">
                      <a16:colId xmlns:a16="http://schemas.microsoft.com/office/drawing/2014/main" xmlns="" val="2264717513"/>
                    </a:ext>
                  </a:extLst>
                </a:gridCol>
                <a:gridCol w="610104">
                  <a:extLst>
                    <a:ext uri="{9D8B030D-6E8A-4147-A177-3AD203B41FA5}">
                      <a16:colId xmlns:a16="http://schemas.microsoft.com/office/drawing/2014/main" xmlns="" val="2884371000"/>
                    </a:ext>
                  </a:extLst>
                </a:gridCol>
                <a:gridCol w="610104">
                  <a:extLst>
                    <a:ext uri="{9D8B030D-6E8A-4147-A177-3AD203B41FA5}">
                      <a16:colId xmlns:a16="http://schemas.microsoft.com/office/drawing/2014/main" xmlns="" val="3408682531"/>
                    </a:ext>
                  </a:extLst>
                </a:gridCol>
                <a:gridCol w="610104">
                  <a:extLst>
                    <a:ext uri="{9D8B030D-6E8A-4147-A177-3AD203B41FA5}">
                      <a16:colId xmlns:a16="http://schemas.microsoft.com/office/drawing/2014/main" xmlns="" val="3078454771"/>
                    </a:ext>
                  </a:extLst>
                </a:gridCol>
                <a:gridCol w="610104">
                  <a:extLst>
                    <a:ext uri="{9D8B030D-6E8A-4147-A177-3AD203B41FA5}">
                      <a16:colId xmlns:a16="http://schemas.microsoft.com/office/drawing/2014/main" xmlns="" val="254999276"/>
                    </a:ext>
                  </a:extLst>
                </a:gridCol>
                <a:gridCol w="610104">
                  <a:extLst>
                    <a:ext uri="{9D8B030D-6E8A-4147-A177-3AD203B41FA5}">
                      <a16:colId xmlns:a16="http://schemas.microsoft.com/office/drawing/2014/main" xmlns="" val="3583155914"/>
                    </a:ext>
                  </a:extLst>
                </a:gridCol>
                <a:gridCol w="610104">
                  <a:extLst>
                    <a:ext uri="{9D8B030D-6E8A-4147-A177-3AD203B41FA5}">
                      <a16:colId xmlns:a16="http://schemas.microsoft.com/office/drawing/2014/main" xmlns="" val="1346462736"/>
                    </a:ext>
                  </a:extLst>
                </a:gridCol>
                <a:gridCol w="648236">
                  <a:extLst>
                    <a:ext uri="{9D8B030D-6E8A-4147-A177-3AD203B41FA5}">
                      <a16:colId xmlns:a16="http://schemas.microsoft.com/office/drawing/2014/main" xmlns="" val="2121725210"/>
                    </a:ext>
                  </a:extLst>
                </a:gridCol>
              </a:tblGrid>
              <a:tr h="200025">
                <a:tc>
                  <a:txBody>
                    <a:bodyPr/>
                    <a:lstStyle/>
                    <a:p>
                      <a:pPr algn="ctr" fontAlgn="b"/>
                      <a:r>
                        <a:rPr lang="en-IN" sz="1600" u="none" strike="noStrike" dirty="0">
                          <a:effectLst/>
                        </a:rPr>
                        <a:t>Function Rank No. (n)</a:t>
                      </a:r>
                      <a:endParaRPr lang="en-IN" sz="16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IN" sz="1600" u="none" strike="noStrike">
                          <a:effectLst/>
                        </a:rPr>
                        <a:t>1</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2</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3</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4</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5</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6</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7</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8</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9</a:t>
                      </a:r>
                      <a:endParaRPr lang="en-IN" sz="16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xmlns="" val="705870737"/>
                  </a:ext>
                </a:extLst>
              </a:tr>
              <a:tr h="200025">
                <a:tc>
                  <a:txBody>
                    <a:bodyPr/>
                    <a:lstStyle/>
                    <a:p>
                      <a:pPr algn="ctr" fontAlgn="b"/>
                      <a:r>
                        <a:rPr lang="en-IN" sz="1600" u="none" strike="noStrike">
                          <a:effectLst/>
                        </a:rPr>
                        <a:t>Function Rating No. (</a:t>
                      </a:r>
                      <a:r>
                        <a:rPr lang="el-GR" sz="1600" u="none" strike="noStrike">
                          <a:effectLst/>
                        </a:rPr>
                        <a:t>φ)</a:t>
                      </a:r>
                      <a:endParaRPr lang="el-GR" sz="16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IN" sz="1600" u="none" strike="noStrike">
                          <a:effectLst/>
                        </a:rPr>
                        <a:t>1</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1</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2</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4</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5</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6</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7</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a:effectLst/>
                        </a:rPr>
                        <a:t>8</a:t>
                      </a:r>
                      <a:endParaRPr lang="en-IN" sz="16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IN" sz="1600" u="none" strike="noStrike" dirty="0">
                          <a:effectLst/>
                        </a:rPr>
                        <a:t>9</a:t>
                      </a:r>
                      <a:endParaRPr lang="en-IN" sz="1600" b="0"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xmlns="" val="384758140"/>
                  </a:ext>
                </a:extLst>
              </a:tr>
            </a:tbl>
          </a:graphicData>
        </a:graphic>
      </p:graphicFrame>
      <p:sp>
        <p:nvSpPr>
          <p:cNvPr id="19" name="TextBox 18">
            <a:extLst>
              <a:ext uri="{FF2B5EF4-FFF2-40B4-BE49-F238E27FC236}">
                <a16:creationId xmlns:a16="http://schemas.microsoft.com/office/drawing/2014/main" xmlns="" id="{067AD1C8-63AA-0969-73C7-A3459B409460}"/>
              </a:ext>
            </a:extLst>
          </p:cNvPr>
          <p:cNvSpPr txBox="1"/>
          <p:nvPr/>
        </p:nvSpPr>
        <p:spPr>
          <a:xfrm>
            <a:off x="8222672" y="2369169"/>
            <a:ext cx="1094509" cy="338554"/>
          </a:xfrm>
          <a:prstGeom prst="rect">
            <a:avLst/>
          </a:prstGeom>
          <a:noFill/>
        </p:spPr>
        <p:txBody>
          <a:bodyPr wrap="square">
            <a:spAutoFit/>
          </a:bodyPr>
          <a:lstStyle/>
          <a:p>
            <a:r>
              <a:rPr lang="en-US" sz="1600" b="1" i="0" u="none" strike="noStrike" dirty="0">
                <a:solidFill>
                  <a:srgbClr val="FF0000"/>
                </a:solidFill>
                <a:effectLst/>
                <a:latin typeface="Times" panose="02020603050405020304" pitchFamily="18" charset="0"/>
                <a:cs typeface="Times" panose="02020603050405020304" pitchFamily="18" charset="0"/>
              </a:rPr>
              <a:t>Est. Cost</a:t>
            </a:r>
            <a:r>
              <a:rPr lang="en-US" sz="1600" dirty="0">
                <a:solidFill>
                  <a:srgbClr val="FF0000"/>
                </a:solidFill>
                <a:latin typeface="Times" panose="02020603050405020304" pitchFamily="18" charset="0"/>
                <a:cs typeface="Times" panose="02020603050405020304" pitchFamily="18" charset="0"/>
              </a:rPr>
              <a:t> </a:t>
            </a:r>
            <a:endParaRPr lang="en-IN" sz="1600" dirty="0">
              <a:solidFill>
                <a:srgbClr val="FF0000"/>
              </a:solidFill>
              <a:latin typeface="Times" panose="02020603050405020304" pitchFamily="18" charset="0"/>
              <a:cs typeface="Times" panose="02020603050405020304" pitchFamily="18" charset="0"/>
            </a:endParaRPr>
          </a:p>
        </p:txBody>
      </p:sp>
      <p:sp>
        <p:nvSpPr>
          <p:cNvPr id="20" name="TextBox 19">
            <a:extLst>
              <a:ext uri="{FF2B5EF4-FFF2-40B4-BE49-F238E27FC236}">
                <a16:creationId xmlns:a16="http://schemas.microsoft.com/office/drawing/2014/main" xmlns="" id="{451F11C1-1B70-099E-3D21-5CD3DC738283}"/>
              </a:ext>
            </a:extLst>
          </p:cNvPr>
          <p:cNvSpPr txBox="1"/>
          <p:nvPr/>
        </p:nvSpPr>
        <p:spPr>
          <a:xfrm>
            <a:off x="61191" y="2377364"/>
            <a:ext cx="2158998" cy="338554"/>
          </a:xfrm>
          <a:prstGeom prst="rect">
            <a:avLst/>
          </a:prstGeom>
          <a:noFill/>
        </p:spPr>
        <p:txBody>
          <a:bodyPr wrap="square" rtlCol="0">
            <a:spAutoFit/>
          </a:bodyPr>
          <a:lstStyle/>
          <a:p>
            <a:pPr algn="ctr"/>
            <a:r>
              <a:rPr lang="en-US" sz="1600" b="1" dirty="0">
                <a:solidFill>
                  <a:srgbClr val="FF0000"/>
                </a:solidFill>
                <a:latin typeface="Times New Roman" panose="02020603050405020304" pitchFamily="18" charset="0"/>
              </a:rPr>
              <a:t>IDEA</a:t>
            </a:r>
            <a:endParaRPr lang="en-IN" sz="1600" dirty="0">
              <a:solidFill>
                <a:srgbClr val="FF0000"/>
              </a:solidFill>
            </a:endParaRPr>
          </a:p>
        </p:txBody>
      </p:sp>
      <p:sp>
        <p:nvSpPr>
          <p:cNvPr id="22" name="TextBox 21">
            <a:extLst>
              <a:ext uri="{FF2B5EF4-FFF2-40B4-BE49-F238E27FC236}">
                <a16:creationId xmlns:a16="http://schemas.microsoft.com/office/drawing/2014/main" xmlns="" id="{39E39097-142A-DA28-C2B2-C3300C3869DA}"/>
              </a:ext>
            </a:extLst>
          </p:cNvPr>
          <p:cNvSpPr txBox="1"/>
          <p:nvPr/>
        </p:nvSpPr>
        <p:spPr>
          <a:xfrm>
            <a:off x="2110510" y="2394144"/>
            <a:ext cx="5427518" cy="338554"/>
          </a:xfrm>
          <a:prstGeom prst="rect">
            <a:avLst/>
          </a:prstGeom>
          <a:noFill/>
        </p:spPr>
        <p:txBody>
          <a:bodyPr wrap="square">
            <a:spAutoFit/>
          </a:bodyPr>
          <a:lstStyle/>
          <a:p>
            <a:pPr algn="ctr"/>
            <a:r>
              <a:rPr lang="en-US" sz="1600" b="1" i="0" u="none" strike="noStrike" dirty="0">
                <a:solidFill>
                  <a:srgbClr val="FF0000"/>
                </a:solidFill>
                <a:effectLst/>
                <a:latin typeface="Times New Roman" panose="02020603050405020304" pitchFamily="18" charset="0"/>
              </a:rPr>
              <a:t>Satisfaction Factor (S)</a:t>
            </a:r>
            <a:r>
              <a:rPr lang="en-US" sz="1600" dirty="0">
                <a:solidFill>
                  <a:srgbClr val="FF0000"/>
                </a:solidFill>
              </a:rPr>
              <a:t> </a:t>
            </a:r>
            <a:endParaRPr lang="en-IN" sz="1600" dirty="0">
              <a:solidFill>
                <a:srgbClr val="FF0000"/>
              </a:solidFill>
            </a:endParaRPr>
          </a:p>
        </p:txBody>
      </p:sp>
      <p:sp>
        <p:nvSpPr>
          <p:cNvPr id="24" name="TextBox 23">
            <a:extLst>
              <a:ext uri="{FF2B5EF4-FFF2-40B4-BE49-F238E27FC236}">
                <a16:creationId xmlns:a16="http://schemas.microsoft.com/office/drawing/2014/main" xmlns="" id="{31D98C2F-6140-7BC4-0D3F-251202E027B7}"/>
              </a:ext>
            </a:extLst>
          </p:cNvPr>
          <p:cNvSpPr txBox="1"/>
          <p:nvPr/>
        </p:nvSpPr>
        <p:spPr>
          <a:xfrm>
            <a:off x="7653477" y="2394045"/>
            <a:ext cx="762000" cy="338554"/>
          </a:xfrm>
          <a:prstGeom prst="rect">
            <a:avLst/>
          </a:prstGeom>
          <a:noFill/>
        </p:spPr>
        <p:txBody>
          <a:bodyPr wrap="square">
            <a:spAutoFit/>
          </a:bodyPr>
          <a:lstStyle/>
          <a:p>
            <a:r>
              <a:rPr lang="en-US" sz="1600" b="1" i="0" u="none" strike="noStrike" dirty="0">
                <a:solidFill>
                  <a:srgbClr val="FF0000"/>
                </a:solidFill>
                <a:effectLst/>
                <a:latin typeface="Times New Roman" panose="02020603050405020304" pitchFamily="18" charset="0"/>
              </a:rPr>
              <a:t>ΣΦ.S</a:t>
            </a:r>
            <a:r>
              <a:rPr lang="en-US" sz="1600" dirty="0">
                <a:solidFill>
                  <a:srgbClr val="FF0000"/>
                </a:solidFill>
              </a:rPr>
              <a:t> </a:t>
            </a:r>
            <a:endParaRPr lang="en-IN" sz="1600" dirty="0">
              <a:solidFill>
                <a:srgbClr val="FF0000"/>
              </a:solidFill>
            </a:endParaRPr>
          </a:p>
        </p:txBody>
      </p:sp>
      <p:graphicFrame>
        <p:nvGraphicFramePr>
          <p:cNvPr id="25" name="Table 24">
            <a:extLst>
              <a:ext uri="{FF2B5EF4-FFF2-40B4-BE49-F238E27FC236}">
                <a16:creationId xmlns:a16="http://schemas.microsoft.com/office/drawing/2014/main" xmlns="" id="{8A7FC408-85F3-48A4-69DC-84C8C57A3EAA}"/>
              </a:ext>
            </a:extLst>
          </p:cNvPr>
          <p:cNvGraphicFramePr>
            <a:graphicFrameLocks noGrp="1"/>
          </p:cNvGraphicFramePr>
          <p:nvPr>
            <p:extLst>
              <p:ext uri="{D42A27DB-BD31-4B8C-83A1-F6EECF244321}">
                <p14:modId xmlns:p14="http://schemas.microsoft.com/office/powerpoint/2010/main" val="4164594811"/>
              </p:ext>
            </p:extLst>
          </p:nvPr>
        </p:nvGraphicFramePr>
        <p:xfrm>
          <a:off x="30020" y="6566701"/>
          <a:ext cx="9113987" cy="291299"/>
        </p:xfrm>
        <a:graphic>
          <a:graphicData uri="http://schemas.openxmlformats.org/drawingml/2006/table">
            <a:tbl>
              <a:tblPr>
                <a:tableStyleId>{5C22544A-7EE6-4342-B048-85BDC9FD1C3A}</a:tableStyleId>
              </a:tblPr>
              <a:tblGrid>
                <a:gridCol w="2135204">
                  <a:extLst>
                    <a:ext uri="{9D8B030D-6E8A-4147-A177-3AD203B41FA5}">
                      <a16:colId xmlns:a16="http://schemas.microsoft.com/office/drawing/2014/main" xmlns="" val="686288283"/>
                    </a:ext>
                  </a:extLst>
                </a:gridCol>
                <a:gridCol w="604660">
                  <a:extLst>
                    <a:ext uri="{9D8B030D-6E8A-4147-A177-3AD203B41FA5}">
                      <a16:colId xmlns:a16="http://schemas.microsoft.com/office/drawing/2014/main" xmlns="" val="2366966361"/>
                    </a:ext>
                  </a:extLst>
                </a:gridCol>
                <a:gridCol w="604660">
                  <a:extLst>
                    <a:ext uri="{9D8B030D-6E8A-4147-A177-3AD203B41FA5}">
                      <a16:colId xmlns:a16="http://schemas.microsoft.com/office/drawing/2014/main" xmlns="" val="2262319046"/>
                    </a:ext>
                  </a:extLst>
                </a:gridCol>
                <a:gridCol w="604660">
                  <a:extLst>
                    <a:ext uri="{9D8B030D-6E8A-4147-A177-3AD203B41FA5}">
                      <a16:colId xmlns:a16="http://schemas.microsoft.com/office/drawing/2014/main" xmlns="" val="1068704726"/>
                    </a:ext>
                  </a:extLst>
                </a:gridCol>
                <a:gridCol w="604660">
                  <a:extLst>
                    <a:ext uri="{9D8B030D-6E8A-4147-A177-3AD203B41FA5}">
                      <a16:colId xmlns:a16="http://schemas.microsoft.com/office/drawing/2014/main" xmlns="" val="1471235174"/>
                    </a:ext>
                  </a:extLst>
                </a:gridCol>
                <a:gridCol w="604660">
                  <a:extLst>
                    <a:ext uri="{9D8B030D-6E8A-4147-A177-3AD203B41FA5}">
                      <a16:colId xmlns:a16="http://schemas.microsoft.com/office/drawing/2014/main" xmlns="" val="2669019788"/>
                    </a:ext>
                  </a:extLst>
                </a:gridCol>
                <a:gridCol w="604660">
                  <a:extLst>
                    <a:ext uri="{9D8B030D-6E8A-4147-A177-3AD203B41FA5}">
                      <a16:colId xmlns:a16="http://schemas.microsoft.com/office/drawing/2014/main" xmlns="" val="940707421"/>
                    </a:ext>
                  </a:extLst>
                </a:gridCol>
                <a:gridCol w="604660">
                  <a:extLst>
                    <a:ext uri="{9D8B030D-6E8A-4147-A177-3AD203B41FA5}">
                      <a16:colId xmlns:a16="http://schemas.microsoft.com/office/drawing/2014/main" xmlns="" val="1044128096"/>
                    </a:ext>
                  </a:extLst>
                </a:gridCol>
                <a:gridCol w="604660">
                  <a:extLst>
                    <a:ext uri="{9D8B030D-6E8A-4147-A177-3AD203B41FA5}">
                      <a16:colId xmlns:a16="http://schemas.microsoft.com/office/drawing/2014/main" xmlns="" val="642262036"/>
                    </a:ext>
                  </a:extLst>
                </a:gridCol>
                <a:gridCol w="642451">
                  <a:extLst>
                    <a:ext uri="{9D8B030D-6E8A-4147-A177-3AD203B41FA5}">
                      <a16:colId xmlns:a16="http://schemas.microsoft.com/office/drawing/2014/main" xmlns="" val="936660010"/>
                    </a:ext>
                  </a:extLst>
                </a:gridCol>
                <a:gridCol w="604660">
                  <a:extLst>
                    <a:ext uri="{9D8B030D-6E8A-4147-A177-3AD203B41FA5}">
                      <a16:colId xmlns:a16="http://schemas.microsoft.com/office/drawing/2014/main" xmlns="" val="2301450798"/>
                    </a:ext>
                  </a:extLst>
                </a:gridCol>
                <a:gridCol w="894392">
                  <a:extLst>
                    <a:ext uri="{9D8B030D-6E8A-4147-A177-3AD203B41FA5}">
                      <a16:colId xmlns:a16="http://schemas.microsoft.com/office/drawing/2014/main" xmlns="" val="3189524082"/>
                    </a:ext>
                  </a:extLst>
                </a:gridCol>
              </a:tblGrid>
              <a:tr h="291299">
                <a:tc>
                  <a:txBody>
                    <a:bodyPr/>
                    <a:lstStyle/>
                    <a:p>
                      <a:pPr marL="72000" algn="l" fontAlgn="b"/>
                      <a:r>
                        <a:rPr lang="en-IN" sz="1600" u="none" strike="noStrike" dirty="0">
                          <a:effectLst/>
                          <a:latin typeface="Times" panose="02020603050405020304" pitchFamily="18" charset="0"/>
                          <a:cs typeface="Times" panose="02020603050405020304" pitchFamily="18" charset="0"/>
                        </a:rPr>
                        <a:t>j.</a:t>
                      </a:r>
                      <a:endParaRPr lang="en-IN" sz="16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b"/>
                </a:tc>
                <a:tc>
                  <a:txBody>
                    <a:bodyPr/>
                    <a:lstStyle/>
                    <a:p>
                      <a:pPr algn="ctr" fontAlgn="b"/>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b"/>
                </a:tc>
                <a:tc>
                  <a:txBody>
                    <a:bodyPr/>
                    <a:lstStyle/>
                    <a:p>
                      <a:pPr algn="ctr" fontAlgn="b"/>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b"/>
                </a:tc>
                <a:tc>
                  <a:txBody>
                    <a:bodyPr/>
                    <a:lstStyle/>
                    <a:p>
                      <a:pPr algn="ctr" fontAlgn="b"/>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b"/>
                </a:tc>
                <a:tc>
                  <a:txBody>
                    <a:bodyPr/>
                    <a:lstStyle/>
                    <a:p>
                      <a:pPr algn="ctr" fontAlgn="b"/>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b"/>
                </a:tc>
                <a:tc>
                  <a:txBody>
                    <a:bodyPr/>
                    <a:lstStyle/>
                    <a:p>
                      <a:pPr algn="ctr" fontAlgn="b"/>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b"/>
                </a:tc>
                <a:tc>
                  <a:txBody>
                    <a:bodyPr/>
                    <a:lstStyle/>
                    <a:p>
                      <a:pPr algn="ctr" fontAlgn="b"/>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b"/>
                </a:tc>
                <a:tc>
                  <a:txBody>
                    <a:bodyPr/>
                    <a:lstStyle/>
                    <a:p>
                      <a:pPr algn="ctr" fontAlgn="b"/>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b"/>
                </a:tc>
                <a:tc>
                  <a:txBody>
                    <a:bodyPr/>
                    <a:lstStyle/>
                    <a:p>
                      <a:pPr algn="ctr" fontAlgn="b"/>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b"/>
                </a:tc>
                <a:tc>
                  <a:txBody>
                    <a:bodyPr/>
                    <a:lstStyle/>
                    <a:p>
                      <a:pPr algn="ctr" fontAlgn="b"/>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b"/>
                </a:tc>
                <a:tc>
                  <a:txBody>
                    <a:bodyPr/>
                    <a:lstStyle/>
                    <a:p>
                      <a:pPr algn="ctr" fontAlgn="b"/>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b"/>
                </a:tc>
                <a:tc>
                  <a:txBody>
                    <a:bodyPr/>
                    <a:lstStyle/>
                    <a:p>
                      <a:pPr algn="ctr" fontAlgn="ctr"/>
                      <a:r>
                        <a:rPr lang="en-IN" sz="1400" u="none" strike="noStrike" dirty="0">
                          <a:effectLst/>
                          <a:latin typeface="Times" panose="02020603050405020304" pitchFamily="18" charset="0"/>
                          <a:cs typeface="Times" panose="02020603050405020304" pitchFamily="18" charset="0"/>
                        </a:rPr>
                        <a:t>$34</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extLst>
                  <a:ext uri="{0D108BD9-81ED-4DB2-BD59-A6C34878D82A}">
                    <a16:rowId xmlns:a16="http://schemas.microsoft.com/office/drawing/2014/main" xmlns="" val="2016549306"/>
                  </a:ext>
                </a:extLst>
              </a:tr>
            </a:tbl>
          </a:graphicData>
        </a:graphic>
      </p:graphicFrame>
      <p:graphicFrame>
        <p:nvGraphicFramePr>
          <p:cNvPr id="28" name="Table 27">
            <a:extLst>
              <a:ext uri="{FF2B5EF4-FFF2-40B4-BE49-F238E27FC236}">
                <a16:creationId xmlns:a16="http://schemas.microsoft.com/office/drawing/2014/main" xmlns="" id="{B96E58A0-3DFE-618B-09A9-7DB861AD6FB8}"/>
              </a:ext>
            </a:extLst>
          </p:cNvPr>
          <p:cNvGraphicFramePr>
            <a:graphicFrameLocks noGrp="1"/>
          </p:cNvGraphicFramePr>
          <p:nvPr>
            <p:extLst>
              <p:ext uri="{D42A27DB-BD31-4B8C-83A1-F6EECF244321}">
                <p14:modId xmlns:p14="http://schemas.microsoft.com/office/powerpoint/2010/main" val="4247778792"/>
              </p:ext>
            </p:extLst>
          </p:nvPr>
        </p:nvGraphicFramePr>
        <p:xfrm>
          <a:off x="61191" y="2649200"/>
          <a:ext cx="9113987" cy="434772"/>
        </p:xfrm>
        <a:graphic>
          <a:graphicData uri="http://schemas.openxmlformats.org/drawingml/2006/table">
            <a:tbl>
              <a:tblPr>
                <a:tableStyleId>{5C22544A-7EE6-4342-B048-85BDC9FD1C3A}</a:tableStyleId>
              </a:tblPr>
              <a:tblGrid>
                <a:gridCol w="2135204">
                  <a:extLst>
                    <a:ext uri="{9D8B030D-6E8A-4147-A177-3AD203B41FA5}">
                      <a16:colId xmlns:a16="http://schemas.microsoft.com/office/drawing/2014/main" xmlns="" val="831995201"/>
                    </a:ext>
                  </a:extLst>
                </a:gridCol>
                <a:gridCol w="604660">
                  <a:extLst>
                    <a:ext uri="{9D8B030D-6E8A-4147-A177-3AD203B41FA5}">
                      <a16:colId xmlns:a16="http://schemas.microsoft.com/office/drawing/2014/main" xmlns="" val="2627910179"/>
                    </a:ext>
                  </a:extLst>
                </a:gridCol>
                <a:gridCol w="604660">
                  <a:extLst>
                    <a:ext uri="{9D8B030D-6E8A-4147-A177-3AD203B41FA5}">
                      <a16:colId xmlns:a16="http://schemas.microsoft.com/office/drawing/2014/main" xmlns="" val="1290658333"/>
                    </a:ext>
                  </a:extLst>
                </a:gridCol>
                <a:gridCol w="604660">
                  <a:extLst>
                    <a:ext uri="{9D8B030D-6E8A-4147-A177-3AD203B41FA5}">
                      <a16:colId xmlns:a16="http://schemas.microsoft.com/office/drawing/2014/main" xmlns="" val="2809139644"/>
                    </a:ext>
                  </a:extLst>
                </a:gridCol>
                <a:gridCol w="604660">
                  <a:extLst>
                    <a:ext uri="{9D8B030D-6E8A-4147-A177-3AD203B41FA5}">
                      <a16:colId xmlns:a16="http://schemas.microsoft.com/office/drawing/2014/main" xmlns="" val="1415357139"/>
                    </a:ext>
                  </a:extLst>
                </a:gridCol>
                <a:gridCol w="604660">
                  <a:extLst>
                    <a:ext uri="{9D8B030D-6E8A-4147-A177-3AD203B41FA5}">
                      <a16:colId xmlns:a16="http://schemas.microsoft.com/office/drawing/2014/main" xmlns="" val="906506651"/>
                    </a:ext>
                  </a:extLst>
                </a:gridCol>
                <a:gridCol w="604660">
                  <a:extLst>
                    <a:ext uri="{9D8B030D-6E8A-4147-A177-3AD203B41FA5}">
                      <a16:colId xmlns:a16="http://schemas.microsoft.com/office/drawing/2014/main" xmlns="" val="2721721826"/>
                    </a:ext>
                  </a:extLst>
                </a:gridCol>
                <a:gridCol w="604660">
                  <a:extLst>
                    <a:ext uri="{9D8B030D-6E8A-4147-A177-3AD203B41FA5}">
                      <a16:colId xmlns:a16="http://schemas.microsoft.com/office/drawing/2014/main" xmlns="" val="921703359"/>
                    </a:ext>
                  </a:extLst>
                </a:gridCol>
                <a:gridCol w="604660">
                  <a:extLst>
                    <a:ext uri="{9D8B030D-6E8A-4147-A177-3AD203B41FA5}">
                      <a16:colId xmlns:a16="http://schemas.microsoft.com/office/drawing/2014/main" xmlns="" val="3881819336"/>
                    </a:ext>
                  </a:extLst>
                </a:gridCol>
                <a:gridCol w="642451">
                  <a:extLst>
                    <a:ext uri="{9D8B030D-6E8A-4147-A177-3AD203B41FA5}">
                      <a16:colId xmlns:a16="http://schemas.microsoft.com/office/drawing/2014/main" xmlns="" val="3428422216"/>
                    </a:ext>
                  </a:extLst>
                </a:gridCol>
                <a:gridCol w="604660">
                  <a:extLst>
                    <a:ext uri="{9D8B030D-6E8A-4147-A177-3AD203B41FA5}">
                      <a16:colId xmlns:a16="http://schemas.microsoft.com/office/drawing/2014/main" xmlns="" val="36636801"/>
                    </a:ext>
                  </a:extLst>
                </a:gridCol>
                <a:gridCol w="894392">
                  <a:extLst>
                    <a:ext uri="{9D8B030D-6E8A-4147-A177-3AD203B41FA5}">
                      <a16:colId xmlns:a16="http://schemas.microsoft.com/office/drawing/2014/main" xmlns="" val="1973986294"/>
                    </a:ext>
                  </a:extLst>
                </a:gridCol>
              </a:tblGrid>
              <a:tr h="345006">
                <a:tc>
                  <a:txBody>
                    <a:bodyPr/>
                    <a:lstStyle/>
                    <a:p>
                      <a:pPr algn="l" fontAlgn="ctr"/>
                      <a:r>
                        <a:rPr lang="en-IN" sz="1400" u="none" strike="noStrike" dirty="0">
                          <a:effectLst/>
                          <a:latin typeface="Times" panose="02020603050405020304" pitchFamily="18" charset="0"/>
                          <a:cs typeface="Times" panose="02020603050405020304" pitchFamily="18" charset="0"/>
                        </a:rPr>
                        <a:t>a. Original Product Parts (HZWXY)</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10</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7</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3</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9</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8</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9</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6</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8</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10</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349</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$ 55</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extLst>
                  <a:ext uri="{0D108BD9-81ED-4DB2-BD59-A6C34878D82A}">
                    <a16:rowId xmlns:a16="http://schemas.microsoft.com/office/drawing/2014/main" xmlns="" val="1975465438"/>
                  </a:ext>
                </a:extLst>
              </a:tr>
            </a:tbl>
          </a:graphicData>
        </a:graphic>
      </p:graphicFrame>
      <p:graphicFrame>
        <p:nvGraphicFramePr>
          <p:cNvPr id="29" name="Table 28">
            <a:extLst>
              <a:ext uri="{FF2B5EF4-FFF2-40B4-BE49-F238E27FC236}">
                <a16:creationId xmlns:a16="http://schemas.microsoft.com/office/drawing/2014/main" xmlns="" id="{2682EB33-6003-BAF8-3627-3ED575C6FDBB}"/>
              </a:ext>
            </a:extLst>
          </p:cNvPr>
          <p:cNvGraphicFramePr>
            <a:graphicFrameLocks noGrp="1"/>
          </p:cNvGraphicFramePr>
          <p:nvPr>
            <p:extLst>
              <p:ext uri="{D42A27DB-BD31-4B8C-83A1-F6EECF244321}">
                <p14:modId xmlns:p14="http://schemas.microsoft.com/office/powerpoint/2010/main" val="1049999624"/>
              </p:ext>
            </p:extLst>
          </p:nvPr>
        </p:nvGraphicFramePr>
        <p:xfrm>
          <a:off x="30013" y="3103378"/>
          <a:ext cx="9113987" cy="291299"/>
        </p:xfrm>
        <a:graphic>
          <a:graphicData uri="http://schemas.openxmlformats.org/drawingml/2006/table">
            <a:tbl>
              <a:tblPr>
                <a:tableStyleId>{5C22544A-7EE6-4342-B048-85BDC9FD1C3A}</a:tableStyleId>
              </a:tblPr>
              <a:tblGrid>
                <a:gridCol w="2135204">
                  <a:extLst>
                    <a:ext uri="{9D8B030D-6E8A-4147-A177-3AD203B41FA5}">
                      <a16:colId xmlns:a16="http://schemas.microsoft.com/office/drawing/2014/main" xmlns="" val="2795698319"/>
                    </a:ext>
                  </a:extLst>
                </a:gridCol>
                <a:gridCol w="604660">
                  <a:extLst>
                    <a:ext uri="{9D8B030D-6E8A-4147-A177-3AD203B41FA5}">
                      <a16:colId xmlns:a16="http://schemas.microsoft.com/office/drawing/2014/main" xmlns="" val="3311159544"/>
                    </a:ext>
                  </a:extLst>
                </a:gridCol>
                <a:gridCol w="604660">
                  <a:extLst>
                    <a:ext uri="{9D8B030D-6E8A-4147-A177-3AD203B41FA5}">
                      <a16:colId xmlns:a16="http://schemas.microsoft.com/office/drawing/2014/main" xmlns="" val="251950172"/>
                    </a:ext>
                  </a:extLst>
                </a:gridCol>
                <a:gridCol w="604660">
                  <a:extLst>
                    <a:ext uri="{9D8B030D-6E8A-4147-A177-3AD203B41FA5}">
                      <a16:colId xmlns:a16="http://schemas.microsoft.com/office/drawing/2014/main" xmlns="" val="2031638029"/>
                    </a:ext>
                  </a:extLst>
                </a:gridCol>
                <a:gridCol w="604660">
                  <a:extLst>
                    <a:ext uri="{9D8B030D-6E8A-4147-A177-3AD203B41FA5}">
                      <a16:colId xmlns:a16="http://schemas.microsoft.com/office/drawing/2014/main" xmlns="" val="1239905790"/>
                    </a:ext>
                  </a:extLst>
                </a:gridCol>
                <a:gridCol w="604660">
                  <a:extLst>
                    <a:ext uri="{9D8B030D-6E8A-4147-A177-3AD203B41FA5}">
                      <a16:colId xmlns:a16="http://schemas.microsoft.com/office/drawing/2014/main" xmlns="" val="1186796801"/>
                    </a:ext>
                  </a:extLst>
                </a:gridCol>
                <a:gridCol w="604660">
                  <a:extLst>
                    <a:ext uri="{9D8B030D-6E8A-4147-A177-3AD203B41FA5}">
                      <a16:colId xmlns:a16="http://schemas.microsoft.com/office/drawing/2014/main" xmlns="" val="3439265250"/>
                    </a:ext>
                  </a:extLst>
                </a:gridCol>
                <a:gridCol w="604660">
                  <a:extLst>
                    <a:ext uri="{9D8B030D-6E8A-4147-A177-3AD203B41FA5}">
                      <a16:colId xmlns:a16="http://schemas.microsoft.com/office/drawing/2014/main" xmlns="" val="3875427584"/>
                    </a:ext>
                  </a:extLst>
                </a:gridCol>
                <a:gridCol w="604660">
                  <a:extLst>
                    <a:ext uri="{9D8B030D-6E8A-4147-A177-3AD203B41FA5}">
                      <a16:colId xmlns:a16="http://schemas.microsoft.com/office/drawing/2014/main" xmlns="" val="392868229"/>
                    </a:ext>
                  </a:extLst>
                </a:gridCol>
                <a:gridCol w="642451">
                  <a:extLst>
                    <a:ext uri="{9D8B030D-6E8A-4147-A177-3AD203B41FA5}">
                      <a16:colId xmlns:a16="http://schemas.microsoft.com/office/drawing/2014/main" xmlns="" val="1849697491"/>
                    </a:ext>
                  </a:extLst>
                </a:gridCol>
                <a:gridCol w="604660">
                  <a:extLst>
                    <a:ext uri="{9D8B030D-6E8A-4147-A177-3AD203B41FA5}">
                      <a16:colId xmlns:a16="http://schemas.microsoft.com/office/drawing/2014/main" xmlns="" val="1088333440"/>
                    </a:ext>
                  </a:extLst>
                </a:gridCol>
                <a:gridCol w="894392">
                  <a:extLst>
                    <a:ext uri="{9D8B030D-6E8A-4147-A177-3AD203B41FA5}">
                      <a16:colId xmlns:a16="http://schemas.microsoft.com/office/drawing/2014/main" xmlns="" val="1696045160"/>
                    </a:ext>
                  </a:extLst>
                </a:gridCol>
              </a:tblGrid>
              <a:tr h="291299">
                <a:tc>
                  <a:txBody>
                    <a:bodyPr/>
                    <a:lstStyle/>
                    <a:p>
                      <a:pPr algn="l" fontAlgn="ctr"/>
                      <a:r>
                        <a:rPr lang="en-IN" sz="1400" u="none" strike="noStrike" dirty="0">
                          <a:effectLst/>
                          <a:latin typeface="Times" panose="02020603050405020304" pitchFamily="18" charset="0"/>
                          <a:cs typeface="Times" panose="02020603050405020304" pitchFamily="18" charset="0"/>
                        </a:rPr>
                        <a:t>b. Eliminate Parts (X &amp; Y)</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10</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8</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4</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a:effectLst/>
                          <a:latin typeface="Times" panose="02020603050405020304" pitchFamily="18" charset="0"/>
                          <a:cs typeface="Times" panose="02020603050405020304" pitchFamily="18" charset="0"/>
                        </a:rPr>
                        <a:t>10</a:t>
                      </a:r>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8</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9</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6</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8</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10</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356</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$47</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extLst>
                  <a:ext uri="{0D108BD9-81ED-4DB2-BD59-A6C34878D82A}">
                    <a16:rowId xmlns:a16="http://schemas.microsoft.com/office/drawing/2014/main" xmlns="" val="650926848"/>
                  </a:ext>
                </a:extLst>
              </a:tr>
            </a:tbl>
          </a:graphicData>
        </a:graphic>
      </p:graphicFrame>
      <p:graphicFrame>
        <p:nvGraphicFramePr>
          <p:cNvPr id="30" name="Table 29">
            <a:extLst>
              <a:ext uri="{FF2B5EF4-FFF2-40B4-BE49-F238E27FC236}">
                <a16:creationId xmlns:a16="http://schemas.microsoft.com/office/drawing/2014/main" xmlns="" id="{411682BF-59C6-0FA6-A36D-FC03C0E51B4B}"/>
              </a:ext>
            </a:extLst>
          </p:cNvPr>
          <p:cNvGraphicFramePr>
            <a:graphicFrameLocks noGrp="1"/>
          </p:cNvGraphicFramePr>
          <p:nvPr>
            <p:extLst>
              <p:ext uri="{D42A27DB-BD31-4B8C-83A1-F6EECF244321}">
                <p14:modId xmlns:p14="http://schemas.microsoft.com/office/powerpoint/2010/main" val="3176170019"/>
              </p:ext>
            </p:extLst>
          </p:nvPr>
        </p:nvGraphicFramePr>
        <p:xfrm>
          <a:off x="61191" y="3406317"/>
          <a:ext cx="9113987" cy="614962"/>
        </p:xfrm>
        <a:graphic>
          <a:graphicData uri="http://schemas.openxmlformats.org/drawingml/2006/table">
            <a:tbl>
              <a:tblPr>
                <a:tableStyleId>{5C22544A-7EE6-4342-B048-85BDC9FD1C3A}</a:tableStyleId>
              </a:tblPr>
              <a:tblGrid>
                <a:gridCol w="2135204">
                  <a:extLst>
                    <a:ext uri="{9D8B030D-6E8A-4147-A177-3AD203B41FA5}">
                      <a16:colId xmlns:a16="http://schemas.microsoft.com/office/drawing/2014/main" xmlns="" val="1487933379"/>
                    </a:ext>
                  </a:extLst>
                </a:gridCol>
                <a:gridCol w="604660">
                  <a:extLst>
                    <a:ext uri="{9D8B030D-6E8A-4147-A177-3AD203B41FA5}">
                      <a16:colId xmlns:a16="http://schemas.microsoft.com/office/drawing/2014/main" xmlns="" val="2240896463"/>
                    </a:ext>
                  </a:extLst>
                </a:gridCol>
                <a:gridCol w="604660">
                  <a:extLst>
                    <a:ext uri="{9D8B030D-6E8A-4147-A177-3AD203B41FA5}">
                      <a16:colId xmlns:a16="http://schemas.microsoft.com/office/drawing/2014/main" xmlns="" val="2124241382"/>
                    </a:ext>
                  </a:extLst>
                </a:gridCol>
                <a:gridCol w="604660">
                  <a:extLst>
                    <a:ext uri="{9D8B030D-6E8A-4147-A177-3AD203B41FA5}">
                      <a16:colId xmlns:a16="http://schemas.microsoft.com/office/drawing/2014/main" xmlns="" val="2517095420"/>
                    </a:ext>
                  </a:extLst>
                </a:gridCol>
                <a:gridCol w="604660">
                  <a:extLst>
                    <a:ext uri="{9D8B030D-6E8A-4147-A177-3AD203B41FA5}">
                      <a16:colId xmlns:a16="http://schemas.microsoft.com/office/drawing/2014/main" xmlns="" val="1883398367"/>
                    </a:ext>
                  </a:extLst>
                </a:gridCol>
                <a:gridCol w="604660">
                  <a:extLst>
                    <a:ext uri="{9D8B030D-6E8A-4147-A177-3AD203B41FA5}">
                      <a16:colId xmlns:a16="http://schemas.microsoft.com/office/drawing/2014/main" xmlns="" val="2448642167"/>
                    </a:ext>
                  </a:extLst>
                </a:gridCol>
                <a:gridCol w="604660">
                  <a:extLst>
                    <a:ext uri="{9D8B030D-6E8A-4147-A177-3AD203B41FA5}">
                      <a16:colId xmlns:a16="http://schemas.microsoft.com/office/drawing/2014/main" xmlns="" val="3505746928"/>
                    </a:ext>
                  </a:extLst>
                </a:gridCol>
                <a:gridCol w="604660">
                  <a:extLst>
                    <a:ext uri="{9D8B030D-6E8A-4147-A177-3AD203B41FA5}">
                      <a16:colId xmlns:a16="http://schemas.microsoft.com/office/drawing/2014/main" xmlns="" val="1958871067"/>
                    </a:ext>
                  </a:extLst>
                </a:gridCol>
                <a:gridCol w="604660">
                  <a:extLst>
                    <a:ext uri="{9D8B030D-6E8A-4147-A177-3AD203B41FA5}">
                      <a16:colId xmlns:a16="http://schemas.microsoft.com/office/drawing/2014/main" xmlns="" val="2122574630"/>
                    </a:ext>
                  </a:extLst>
                </a:gridCol>
                <a:gridCol w="642451">
                  <a:extLst>
                    <a:ext uri="{9D8B030D-6E8A-4147-A177-3AD203B41FA5}">
                      <a16:colId xmlns:a16="http://schemas.microsoft.com/office/drawing/2014/main" xmlns="" val="559454944"/>
                    </a:ext>
                  </a:extLst>
                </a:gridCol>
                <a:gridCol w="604660">
                  <a:extLst>
                    <a:ext uri="{9D8B030D-6E8A-4147-A177-3AD203B41FA5}">
                      <a16:colId xmlns:a16="http://schemas.microsoft.com/office/drawing/2014/main" xmlns="" val="3190588286"/>
                    </a:ext>
                  </a:extLst>
                </a:gridCol>
                <a:gridCol w="894392">
                  <a:extLst>
                    <a:ext uri="{9D8B030D-6E8A-4147-A177-3AD203B41FA5}">
                      <a16:colId xmlns:a16="http://schemas.microsoft.com/office/drawing/2014/main" xmlns="" val="1501629142"/>
                    </a:ext>
                  </a:extLst>
                </a:gridCol>
              </a:tblGrid>
              <a:tr h="614962">
                <a:tc>
                  <a:txBody>
                    <a:bodyPr/>
                    <a:lstStyle/>
                    <a:p>
                      <a:pPr algn="l" fontAlgn="ctr"/>
                      <a:r>
                        <a:rPr lang="en-US" sz="1400" u="none" strike="noStrike" dirty="0">
                          <a:effectLst/>
                          <a:latin typeface="Times" panose="02020603050405020304" pitchFamily="18" charset="0"/>
                          <a:cs typeface="Times" panose="02020603050405020304" pitchFamily="18" charset="0"/>
                        </a:rPr>
                        <a:t>c. Manufacture from plastic Coted or Pre Painted material</a:t>
                      </a:r>
                      <a:endParaRPr lang="en-US"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10</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8</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a:effectLst/>
                          <a:latin typeface="Times" panose="02020603050405020304" pitchFamily="18" charset="0"/>
                          <a:cs typeface="Times" panose="02020603050405020304" pitchFamily="18" charset="0"/>
                        </a:rPr>
                        <a:t>4</a:t>
                      </a:r>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10</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a:effectLst/>
                          <a:latin typeface="Times" panose="02020603050405020304" pitchFamily="18" charset="0"/>
                          <a:cs typeface="Times" panose="02020603050405020304" pitchFamily="18" charset="0"/>
                        </a:rPr>
                        <a:t>8</a:t>
                      </a:r>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9</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6</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a:effectLst/>
                          <a:latin typeface="Times" panose="02020603050405020304" pitchFamily="18" charset="0"/>
                          <a:cs typeface="Times" panose="02020603050405020304" pitchFamily="18" charset="0"/>
                        </a:rPr>
                        <a:t>8</a:t>
                      </a:r>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10</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356</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Not Practical</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extLst>
                  <a:ext uri="{0D108BD9-81ED-4DB2-BD59-A6C34878D82A}">
                    <a16:rowId xmlns:a16="http://schemas.microsoft.com/office/drawing/2014/main" xmlns="" val="3644194726"/>
                  </a:ext>
                </a:extLst>
              </a:tr>
            </a:tbl>
          </a:graphicData>
        </a:graphic>
      </p:graphicFrame>
      <p:graphicFrame>
        <p:nvGraphicFramePr>
          <p:cNvPr id="31" name="Table 30">
            <a:extLst>
              <a:ext uri="{FF2B5EF4-FFF2-40B4-BE49-F238E27FC236}">
                <a16:creationId xmlns:a16="http://schemas.microsoft.com/office/drawing/2014/main" xmlns="" id="{6CC5E6A4-E5D5-116C-A990-71972C8BFEF3}"/>
              </a:ext>
            </a:extLst>
          </p:cNvPr>
          <p:cNvGraphicFramePr>
            <a:graphicFrameLocks noGrp="1"/>
          </p:cNvGraphicFramePr>
          <p:nvPr>
            <p:extLst>
              <p:ext uri="{D42A27DB-BD31-4B8C-83A1-F6EECF244321}">
                <p14:modId xmlns:p14="http://schemas.microsoft.com/office/powerpoint/2010/main" val="1660409717"/>
              </p:ext>
            </p:extLst>
          </p:nvPr>
        </p:nvGraphicFramePr>
        <p:xfrm>
          <a:off x="15006" y="3940459"/>
          <a:ext cx="9113987" cy="291299"/>
        </p:xfrm>
        <a:graphic>
          <a:graphicData uri="http://schemas.openxmlformats.org/drawingml/2006/table">
            <a:tbl>
              <a:tblPr>
                <a:tableStyleId>{5C22544A-7EE6-4342-B048-85BDC9FD1C3A}</a:tableStyleId>
              </a:tblPr>
              <a:tblGrid>
                <a:gridCol w="2135204">
                  <a:extLst>
                    <a:ext uri="{9D8B030D-6E8A-4147-A177-3AD203B41FA5}">
                      <a16:colId xmlns:a16="http://schemas.microsoft.com/office/drawing/2014/main" xmlns="" val="1390174174"/>
                    </a:ext>
                  </a:extLst>
                </a:gridCol>
                <a:gridCol w="604660">
                  <a:extLst>
                    <a:ext uri="{9D8B030D-6E8A-4147-A177-3AD203B41FA5}">
                      <a16:colId xmlns:a16="http://schemas.microsoft.com/office/drawing/2014/main" xmlns="" val="2891352582"/>
                    </a:ext>
                  </a:extLst>
                </a:gridCol>
                <a:gridCol w="604660">
                  <a:extLst>
                    <a:ext uri="{9D8B030D-6E8A-4147-A177-3AD203B41FA5}">
                      <a16:colId xmlns:a16="http://schemas.microsoft.com/office/drawing/2014/main" xmlns="" val="3356792823"/>
                    </a:ext>
                  </a:extLst>
                </a:gridCol>
                <a:gridCol w="604660">
                  <a:extLst>
                    <a:ext uri="{9D8B030D-6E8A-4147-A177-3AD203B41FA5}">
                      <a16:colId xmlns:a16="http://schemas.microsoft.com/office/drawing/2014/main" xmlns="" val="592626449"/>
                    </a:ext>
                  </a:extLst>
                </a:gridCol>
                <a:gridCol w="604660">
                  <a:extLst>
                    <a:ext uri="{9D8B030D-6E8A-4147-A177-3AD203B41FA5}">
                      <a16:colId xmlns:a16="http://schemas.microsoft.com/office/drawing/2014/main" xmlns="" val="323913776"/>
                    </a:ext>
                  </a:extLst>
                </a:gridCol>
                <a:gridCol w="604660">
                  <a:extLst>
                    <a:ext uri="{9D8B030D-6E8A-4147-A177-3AD203B41FA5}">
                      <a16:colId xmlns:a16="http://schemas.microsoft.com/office/drawing/2014/main" xmlns="" val="3484501258"/>
                    </a:ext>
                  </a:extLst>
                </a:gridCol>
                <a:gridCol w="604660">
                  <a:extLst>
                    <a:ext uri="{9D8B030D-6E8A-4147-A177-3AD203B41FA5}">
                      <a16:colId xmlns:a16="http://schemas.microsoft.com/office/drawing/2014/main" xmlns="" val="648160006"/>
                    </a:ext>
                  </a:extLst>
                </a:gridCol>
                <a:gridCol w="604660">
                  <a:extLst>
                    <a:ext uri="{9D8B030D-6E8A-4147-A177-3AD203B41FA5}">
                      <a16:colId xmlns:a16="http://schemas.microsoft.com/office/drawing/2014/main" xmlns="" val="4141393821"/>
                    </a:ext>
                  </a:extLst>
                </a:gridCol>
                <a:gridCol w="604660">
                  <a:extLst>
                    <a:ext uri="{9D8B030D-6E8A-4147-A177-3AD203B41FA5}">
                      <a16:colId xmlns:a16="http://schemas.microsoft.com/office/drawing/2014/main" xmlns="" val="1033739924"/>
                    </a:ext>
                  </a:extLst>
                </a:gridCol>
                <a:gridCol w="642451">
                  <a:extLst>
                    <a:ext uri="{9D8B030D-6E8A-4147-A177-3AD203B41FA5}">
                      <a16:colId xmlns:a16="http://schemas.microsoft.com/office/drawing/2014/main" xmlns="" val="3511057927"/>
                    </a:ext>
                  </a:extLst>
                </a:gridCol>
                <a:gridCol w="604660">
                  <a:extLst>
                    <a:ext uri="{9D8B030D-6E8A-4147-A177-3AD203B41FA5}">
                      <a16:colId xmlns:a16="http://schemas.microsoft.com/office/drawing/2014/main" xmlns="" val="919965685"/>
                    </a:ext>
                  </a:extLst>
                </a:gridCol>
                <a:gridCol w="894392">
                  <a:extLst>
                    <a:ext uri="{9D8B030D-6E8A-4147-A177-3AD203B41FA5}">
                      <a16:colId xmlns:a16="http://schemas.microsoft.com/office/drawing/2014/main" xmlns="" val="2992704011"/>
                    </a:ext>
                  </a:extLst>
                </a:gridCol>
              </a:tblGrid>
              <a:tr h="291299">
                <a:tc>
                  <a:txBody>
                    <a:bodyPr/>
                    <a:lstStyle/>
                    <a:p>
                      <a:pPr algn="l" fontAlgn="ctr"/>
                      <a:r>
                        <a:rPr lang="en-US" sz="1500" u="none" strike="noStrike" dirty="0">
                          <a:effectLst/>
                          <a:latin typeface="Times" panose="02020603050405020304" pitchFamily="18" charset="0"/>
                          <a:cs typeface="Times" panose="02020603050405020304" pitchFamily="18" charset="0"/>
                        </a:rPr>
                        <a:t>d. </a:t>
                      </a:r>
                      <a:r>
                        <a:rPr lang="en-US" sz="1400" u="none" strike="noStrike" dirty="0">
                          <a:effectLst/>
                          <a:latin typeface="Times" panose="02020603050405020304" pitchFamily="18" charset="0"/>
                          <a:cs typeface="Times" panose="02020603050405020304" pitchFamily="18" charset="0"/>
                        </a:rPr>
                        <a:t>Build</a:t>
                      </a:r>
                      <a:r>
                        <a:rPr lang="en-US" sz="1500" u="none" strike="noStrike" dirty="0">
                          <a:effectLst/>
                          <a:latin typeface="Times" panose="02020603050405020304" pitchFamily="18" charset="0"/>
                          <a:cs typeface="Times" panose="02020603050405020304" pitchFamily="18" charset="0"/>
                        </a:rPr>
                        <a:t> in Louvers to Head</a:t>
                      </a:r>
                      <a:endParaRPr lang="en-US"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a:effectLst/>
                          <a:latin typeface="Times" panose="02020603050405020304" pitchFamily="18" charset="0"/>
                          <a:cs typeface="Times" panose="02020603050405020304" pitchFamily="18" charset="0"/>
                        </a:rPr>
                        <a:t>10</a:t>
                      </a:r>
                      <a:endParaRPr lang="en-IN" sz="15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4</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a:effectLst/>
                          <a:latin typeface="Times" panose="02020603050405020304" pitchFamily="18" charset="0"/>
                          <a:cs typeface="Times" panose="02020603050405020304" pitchFamily="18" charset="0"/>
                        </a:rPr>
                        <a:t>6</a:t>
                      </a:r>
                      <a:endParaRPr lang="en-IN" sz="15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8</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a:effectLst/>
                          <a:latin typeface="Times" panose="02020603050405020304" pitchFamily="18" charset="0"/>
                          <a:cs typeface="Times" panose="02020603050405020304" pitchFamily="18" charset="0"/>
                        </a:rPr>
                        <a:t>9</a:t>
                      </a:r>
                      <a:endParaRPr lang="en-IN" sz="15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6</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7</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334</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No Saving</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extLst>
                  <a:ext uri="{0D108BD9-81ED-4DB2-BD59-A6C34878D82A}">
                    <a16:rowId xmlns:a16="http://schemas.microsoft.com/office/drawing/2014/main" xmlns="" val="979794285"/>
                  </a:ext>
                </a:extLst>
              </a:tr>
            </a:tbl>
          </a:graphicData>
        </a:graphic>
      </p:graphicFrame>
      <p:graphicFrame>
        <p:nvGraphicFramePr>
          <p:cNvPr id="32" name="Table 31">
            <a:extLst>
              <a:ext uri="{FF2B5EF4-FFF2-40B4-BE49-F238E27FC236}">
                <a16:creationId xmlns:a16="http://schemas.microsoft.com/office/drawing/2014/main" xmlns="" id="{EB9485DA-4919-E887-58BB-4CD539568CFF}"/>
              </a:ext>
            </a:extLst>
          </p:cNvPr>
          <p:cNvGraphicFramePr>
            <a:graphicFrameLocks noGrp="1"/>
          </p:cNvGraphicFramePr>
          <p:nvPr>
            <p:extLst>
              <p:ext uri="{D42A27DB-BD31-4B8C-83A1-F6EECF244321}">
                <p14:modId xmlns:p14="http://schemas.microsoft.com/office/powerpoint/2010/main" val="3277811975"/>
              </p:ext>
            </p:extLst>
          </p:nvPr>
        </p:nvGraphicFramePr>
        <p:xfrm>
          <a:off x="30018" y="4273504"/>
          <a:ext cx="9113987" cy="465252"/>
        </p:xfrm>
        <a:graphic>
          <a:graphicData uri="http://schemas.openxmlformats.org/drawingml/2006/table">
            <a:tbl>
              <a:tblPr>
                <a:tableStyleId>{5C22544A-7EE6-4342-B048-85BDC9FD1C3A}</a:tableStyleId>
              </a:tblPr>
              <a:tblGrid>
                <a:gridCol w="2135204">
                  <a:extLst>
                    <a:ext uri="{9D8B030D-6E8A-4147-A177-3AD203B41FA5}">
                      <a16:colId xmlns:a16="http://schemas.microsoft.com/office/drawing/2014/main" xmlns="" val="1710081940"/>
                    </a:ext>
                  </a:extLst>
                </a:gridCol>
                <a:gridCol w="604660">
                  <a:extLst>
                    <a:ext uri="{9D8B030D-6E8A-4147-A177-3AD203B41FA5}">
                      <a16:colId xmlns:a16="http://schemas.microsoft.com/office/drawing/2014/main" xmlns="" val="2520875594"/>
                    </a:ext>
                  </a:extLst>
                </a:gridCol>
                <a:gridCol w="604660">
                  <a:extLst>
                    <a:ext uri="{9D8B030D-6E8A-4147-A177-3AD203B41FA5}">
                      <a16:colId xmlns:a16="http://schemas.microsoft.com/office/drawing/2014/main" xmlns="" val="856921382"/>
                    </a:ext>
                  </a:extLst>
                </a:gridCol>
                <a:gridCol w="604660">
                  <a:extLst>
                    <a:ext uri="{9D8B030D-6E8A-4147-A177-3AD203B41FA5}">
                      <a16:colId xmlns:a16="http://schemas.microsoft.com/office/drawing/2014/main" xmlns="" val="3794174735"/>
                    </a:ext>
                  </a:extLst>
                </a:gridCol>
                <a:gridCol w="604660">
                  <a:extLst>
                    <a:ext uri="{9D8B030D-6E8A-4147-A177-3AD203B41FA5}">
                      <a16:colId xmlns:a16="http://schemas.microsoft.com/office/drawing/2014/main" xmlns="" val="1431671624"/>
                    </a:ext>
                  </a:extLst>
                </a:gridCol>
                <a:gridCol w="604660">
                  <a:extLst>
                    <a:ext uri="{9D8B030D-6E8A-4147-A177-3AD203B41FA5}">
                      <a16:colId xmlns:a16="http://schemas.microsoft.com/office/drawing/2014/main" xmlns="" val="1213408555"/>
                    </a:ext>
                  </a:extLst>
                </a:gridCol>
                <a:gridCol w="604660">
                  <a:extLst>
                    <a:ext uri="{9D8B030D-6E8A-4147-A177-3AD203B41FA5}">
                      <a16:colId xmlns:a16="http://schemas.microsoft.com/office/drawing/2014/main" xmlns="" val="2450819041"/>
                    </a:ext>
                  </a:extLst>
                </a:gridCol>
                <a:gridCol w="604660">
                  <a:extLst>
                    <a:ext uri="{9D8B030D-6E8A-4147-A177-3AD203B41FA5}">
                      <a16:colId xmlns:a16="http://schemas.microsoft.com/office/drawing/2014/main" xmlns="" val="3697264328"/>
                    </a:ext>
                  </a:extLst>
                </a:gridCol>
                <a:gridCol w="604660">
                  <a:extLst>
                    <a:ext uri="{9D8B030D-6E8A-4147-A177-3AD203B41FA5}">
                      <a16:colId xmlns:a16="http://schemas.microsoft.com/office/drawing/2014/main" xmlns="" val="3120868395"/>
                    </a:ext>
                  </a:extLst>
                </a:gridCol>
                <a:gridCol w="642451">
                  <a:extLst>
                    <a:ext uri="{9D8B030D-6E8A-4147-A177-3AD203B41FA5}">
                      <a16:colId xmlns:a16="http://schemas.microsoft.com/office/drawing/2014/main" xmlns="" val="295478512"/>
                    </a:ext>
                  </a:extLst>
                </a:gridCol>
                <a:gridCol w="604660">
                  <a:extLst>
                    <a:ext uri="{9D8B030D-6E8A-4147-A177-3AD203B41FA5}">
                      <a16:colId xmlns:a16="http://schemas.microsoft.com/office/drawing/2014/main" xmlns="" val="1345915742"/>
                    </a:ext>
                  </a:extLst>
                </a:gridCol>
                <a:gridCol w="894392">
                  <a:extLst>
                    <a:ext uri="{9D8B030D-6E8A-4147-A177-3AD203B41FA5}">
                      <a16:colId xmlns:a16="http://schemas.microsoft.com/office/drawing/2014/main" xmlns="" val="3460849314"/>
                    </a:ext>
                  </a:extLst>
                </a:gridCol>
              </a:tblGrid>
              <a:tr h="359016">
                <a:tc>
                  <a:txBody>
                    <a:bodyPr/>
                    <a:lstStyle/>
                    <a:p>
                      <a:pPr algn="l" fontAlgn="ctr"/>
                      <a:r>
                        <a:rPr lang="en-US" sz="1500" u="none" strike="noStrike" dirty="0">
                          <a:effectLst/>
                          <a:latin typeface="Times" panose="02020603050405020304" pitchFamily="18" charset="0"/>
                          <a:cs typeface="Times" panose="02020603050405020304" pitchFamily="18" charset="0"/>
                        </a:rPr>
                        <a:t>e. Rivet Louvers to Head instead of screw</a:t>
                      </a:r>
                      <a:endParaRPr lang="en-US"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a:effectLst/>
                          <a:latin typeface="Times" panose="02020603050405020304" pitchFamily="18" charset="0"/>
                          <a:cs typeface="Times" panose="02020603050405020304" pitchFamily="18" charset="0"/>
                        </a:rPr>
                        <a:t>4</a:t>
                      </a:r>
                      <a:endParaRPr lang="en-IN" sz="15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a:effectLst/>
                          <a:latin typeface="Times" panose="02020603050405020304" pitchFamily="18" charset="0"/>
                          <a:cs typeface="Times" panose="02020603050405020304" pitchFamily="18" charset="0"/>
                        </a:rPr>
                        <a:t>8</a:t>
                      </a:r>
                      <a:endParaRPr lang="en-IN" sz="15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9</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a:effectLst/>
                          <a:latin typeface="Times" panose="02020603050405020304" pitchFamily="18" charset="0"/>
                          <a:cs typeface="Times" panose="02020603050405020304" pitchFamily="18" charset="0"/>
                        </a:rPr>
                        <a:t>6</a:t>
                      </a:r>
                      <a:endParaRPr lang="en-IN" sz="15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8</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358</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$54</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extLst>
                  <a:ext uri="{0D108BD9-81ED-4DB2-BD59-A6C34878D82A}">
                    <a16:rowId xmlns:a16="http://schemas.microsoft.com/office/drawing/2014/main" xmlns="" val="3764193152"/>
                  </a:ext>
                </a:extLst>
              </a:tr>
            </a:tbl>
          </a:graphicData>
        </a:graphic>
      </p:graphicFrame>
      <p:graphicFrame>
        <p:nvGraphicFramePr>
          <p:cNvPr id="33" name="Table 32">
            <a:extLst>
              <a:ext uri="{FF2B5EF4-FFF2-40B4-BE49-F238E27FC236}">
                <a16:creationId xmlns:a16="http://schemas.microsoft.com/office/drawing/2014/main" xmlns="" id="{873C746D-0DA3-C05A-DF33-E305DD41EAE8}"/>
              </a:ext>
            </a:extLst>
          </p:cNvPr>
          <p:cNvGraphicFramePr>
            <a:graphicFrameLocks noGrp="1"/>
          </p:cNvGraphicFramePr>
          <p:nvPr>
            <p:extLst>
              <p:ext uri="{D42A27DB-BD31-4B8C-83A1-F6EECF244321}">
                <p14:modId xmlns:p14="http://schemas.microsoft.com/office/powerpoint/2010/main" val="4098719454"/>
              </p:ext>
            </p:extLst>
          </p:nvPr>
        </p:nvGraphicFramePr>
        <p:xfrm>
          <a:off x="0" y="4773063"/>
          <a:ext cx="9113987" cy="434772"/>
        </p:xfrm>
        <a:graphic>
          <a:graphicData uri="http://schemas.openxmlformats.org/drawingml/2006/table">
            <a:tbl>
              <a:tblPr>
                <a:tableStyleId>{5C22544A-7EE6-4342-B048-85BDC9FD1C3A}</a:tableStyleId>
              </a:tblPr>
              <a:tblGrid>
                <a:gridCol w="2135204">
                  <a:extLst>
                    <a:ext uri="{9D8B030D-6E8A-4147-A177-3AD203B41FA5}">
                      <a16:colId xmlns:a16="http://schemas.microsoft.com/office/drawing/2014/main" xmlns="" val="4170607684"/>
                    </a:ext>
                  </a:extLst>
                </a:gridCol>
                <a:gridCol w="604660">
                  <a:extLst>
                    <a:ext uri="{9D8B030D-6E8A-4147-A177-3AD203B41FA5}">
                      <a16:colId xmlns:a16="http://schemas.microsoft.com/office/drawing/2014/main" xmlns="" val="60144252"/>
                    </a:ext>
                  </a:extLst>
                </a:gridCol>
                <a:gridCol w="604660">
                  <a:extLst>
                    <a:ext uri="{9D8B030D-6E8A-4147-A177-3AD203B41FA5}">
                      <a16:colId xmlns:a16="http://schemas.microsoft.com/office/drawing/2014/main" xmlns="" val="4122168069"/>
                    </a:ext>
                  </a:extLst>
                </a:gridCol>
                <a:gridCol w="604660">
                  <a:extLst>
                    <a:ext uri="{9D8B030D-6E8A-4147-A177-3AD203B41FA5}">
                      <a16:colId xmlns:a16="http://schemas.microsoft.com/office/drawing/2014/main" xmlns="" val="3920357509"/>
                    </a:ext>
                  </a:extLst>
                </a:gridCol>
                <a:gridCol w="604660">
                  <a:extLst>
                    <a:ext uri="{9D8B030D-6E8A-4147-A177-3AD203B41FA5}">
                      <a16:colId xmlns:a16="http://schemas.microsoft.com/office/drawing/2014/main" xmlns="" val="1692471899"/>
                    </a:ext>
                  </a:extLst>
                </a:gridCol>
                <a:gridCol w="604660">
                  <a:extLst>
                    <a:ext uri="{9D8B030D-6E8A-4147-A177-3AD203B41FA5}">
                      <a16:colId xmlns:a16="http://schemas.microsoft.com/office/drawing/2014/main" xmlns="" val="3743656777"/>
                    </a:ext>
                  </a:extLst>
                </a:gridCol>
                <a:gridCol w="604660">
                  <a:extLst>
                    <a:ext uri="{9D8B030D-6E8A-4147-A177-3AD203B41FA5}">
                      <a16:colId xmlns:a16="http://schemas.microsoft.com/office/drawing/2014/main" xmlns="" val="1432619905"/>
                    </a:ext>
                  </a:extLst>
                </a:gridCol>
                <a:gridCol w="604660">
                  <a:extLst>
                    <a:ext uri="{9D8B030D-6E8A-4147-A177-3AD203B41FA5}">
                      <a16:colId xmlns:a16="http://schemas.microsoft.com/office/drawing/2014/main" xmlns="" val="247724280"/>
                    </a:ext>
                  </a:extLst>
                </a:gridCol>
                <a:gridCol w="604660">
                  <a:extLst>
                    <a:ext uri="{9D8B030D-6E8A-4147-A177-3AD203B41FA5}">
                      <a16:colId xmlns:a16="http://schemas.microsoft.com/office/drawing/2014/main" xmlns="" val="4056938807"/>
                    </a:ext>
                  </a:extLst>
                </a:gridCol>
                <a:gridCol w="642451">
                  <a:extLst>
                    <a:ext uri="{9D8B030D-6E8A-4147-A177-3AD203B41FA5}">
                      <a16:colId xmlns:a16="http://schemas.microsoft.com/office/drawing/2014/main" xmlns="" val="2665236978"/>
                    </a:ext>
                  </a:extLst>
                </a:gridCol>
                <a:gridCol w="604660">
                  <a:extLst>
                    <a:ext uri="{9D8B030D-6E8A-4147-A177-3AD203B41FA5}">
                      <a16:colId xmlns:a16="http://schemas.microsoft.com/office/drawing/2014/main" xmlns="" val="1244787752"/>
                    </a:ext>
                  </a:extLst>
                </a:gridCol>
                <a:gridCol w="894392">
                  <a:extLst>
                    <a:ext uri="{9D8B030D-6E8A-4147-A177-3AD203B41FA5}">
                      <a16:colId xmlns:a16="http://schemas.microsoft.com/office/drawing/2014/main" xmlns="" val="2194348873"/>
                    </a:ext>
                  </a:extLst>
                </a:gridCol>
              </a:tblGrid>
              <a:tr h="345006">
                <a:tc>
                  <a:txBody>
                    <a:bodyPr/>
                    <a:lstStyle/>
                    <a:p>
                      <a:pPr algn="l" fontAlgn="ctr"/>
                      <a:r>
                        <a:rPr lang="en-US" sz="1400" u="none" strike="noStrike" dirty="0">
                          <a:effectLst/>
                          <a:latin typeface="Times" panose="02020603050405020304" pitchFamily="18" charset="0"/>
                          <a:cs typeface="Times" panose="02020603050405020304" pitchFamily="18" charset="0"/>
                        </a:rPr>
                        <a:t>f. Manufacture with Gaultier Matl. </a:t>
                      </a:r>
                      <a:endParaRPr lang="en-US"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a:effectLst/>
                          <a:latin typeface="Times" panose="02020603050405020304" pitchFamily="18" charset="0"/>
                          <a:cs typeface="Times" panose="02020603050405020304" pitchFamily="18" charset="0"/>
                        </a:rPr>
                        <a:t>10</a:t>
                      </a:r>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8</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a:effectLst/>
                          <a:latin typeface="Times" panose="02020603050405020304" pitchFamily="18" charset="0"/>
                          <a:cs typeface="Times" panose="02020603050405020304" pitchFamily="18" charset="0"/>
                        </a:rPr>
                        <a:t>8</a:t>
                      </a:r>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5</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9</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9</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6</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8</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a:effectLst/>
                          <a:latin typeface="Times" panose="02020603050405020304" pitchFamily="18" charset="0"/>
                          <a:cs typeface="Times" panose="02020603050405020304" pitchFamily="18" charset="0"/>
                        </a:rPr>
                        <a:t>10</a:t>
                      </a:r>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a:effectLst/>
                          <a:latin typeface="Times" panose="02020603050405020304" pitchFamily="18" charset="0"/>
                          <a:cs typeface="Times" panose="02020603050405020304" pitchFamily="18" charset="0"/>
                        </a:rPr>
                        <a:t>349</a:t>
                      </a:r>
                      <a:endParaRPr lang="en-IN" sz="14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400" u="none" strike="noStrike" dirty="0">
                          <a:effectLst/>
                          <a:latin typeface="Times" panose="02020603050405020304" pitchFamily="18" charset="0"/>
                          <a:cs typeface="Times" panose="02020603050405020304" pitchFamily="18" charset="0"/>
                        </a:rPr>
                        <a:t>$42</a:t>
                      </a:r>
                      <a:endParaRPr lang="en-IN" sz="14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extLst>
                  <a:ext uri="{0D108BD9-81ED-4DB2-BD59-A6C34878D82A}">
                    <a16:rowId xmlns:a16="http://schemas.microsoft.com/office/drawing/2014/main" xmlns="" val="785110377"/>
                  </a:ext>
                </a:extLst>
              </a:tr>
            </a:tbl>
          </a:graphicData>
        </a:graphic>
      </p:graphicFrame>
      <p:graphicFrame>
        <p:nvGraphicFramePr>
          <p:cNvPr id="34" name="Table 33">
            <a:extLst>
              <a:ext uri="{FF2B5EF4-FFF2-40B4-BE49-F238E27FC236}">
                <a16:creationId xmlns:a16="http://schemas.microsoft.com/office/drawing/2014/main" xmlns="" id="{1F9EFC21-9C51-3DC3-D90B-0EF678AF038A}"/>
              </a:ext>
            </a:extLst>
          </p:cNvPr>
          <p:cNvGraphicFramePr>
            <a:graphicFrameLocks noGrp="1"/>
          </p:cNvGraphicFramePr>
          <p:nvPr>
            <p:extLst>
              <p:ext uri="{D42A27DB-BD31-4B8C-83A1-F6EECF244321}">
                <p14:modId xmlns:p14="http://schemas.microsoft.com/office/powerpoint/2010/main" val="3687968773"/>
              </p:ext>
            </p:extLst>
          </p:nvPr>
        </p:nvGraphicFramePr>
        <p:xfrm>
          <a:off x="30020" y="5178476"/>
          <a:ext cx="9113987" cy="291299"/>
        </p:xfrm>
        <a:graphic>
          <a:graphicData uri="http://schemas.openxmlformats.org/drawingml/2006/table">
            <a:tbl>
              <a:tblPr>
                <a:tableStyleId>{5C22544A-7EE6-4342-B048-85BDC9FD1C3A}</a:tableStyleId>
              </a:tblPr>
              <a:tblGrid>
                <a:gridCol w="2135204">
                  <a:extLst>
                    <a:ext uri="{9D8B030D-6E8A-4147-A177-3AD203B41FA5}">
                      <a16:colId xmlns:a16="http://schemas.microsoft.com/office/drawing/2014/main" xmlns="" val="1727922663"/>
                    </a:ext>
                  </a:extLst>
                </a:gridCol>
                <a:gridCol w="604660">
                  <a:extLst>
                    <a:ext uri="{9D8B030D-6E8A-4147-A177-3AD203B41FA5}">
                      <a16:colId xmlns:a16="http://schemas.microsoft.com/office/drawing/2014/main" xmlns="" val="1602220136"/>
                    </a:ext>
                  </a:extLst>
                </a:gridCol>
                <a:gridCol w="604660">
                  <a:extLst>
                    <a:ext uri="{9D8B030D-6E8A-4147-A177-3AD203B41FA5}">
                      <a16:colId xmlns:a16="http://schemas.microsoft.com/office/drawing/2014/main" xmlns="" val="1278139992"/>
                    </a:ext>
                  </a:extLst>
                </a:gridCol>
                <a:gridCol w="604660">
                  <a:extLst>
                    <a:ext uri="{9D8B030D-6E8A-4147-A177-3AD203B41FA5}">
                      <a16:colId xmlns:a16="http://schemas.microsoft.com/office/drawing/2014/main" xmlns="" val="1563899123"/>
                    </a:ext>
                  </a:extLst>
                </a:gridCol>
                <a:gridCol w="604660">
                  <a:extLst>
                    <a:ext uri="{9D8B030D-6E8A-4147-A177-3AD203B41FA5}">
                      <a16:colId xmlns:a16="http://schemas.microsoft.com/office/drawing/2014/main" xmlns="" val="1464804114"/>
                    </a:ext>
                  </a:extLst>
                </a:gridCol>
                <a:gridCol w="604660">
                  <a:extLst>
                    <a:ext uri="{9D8B030D-6E8A-4147-A177-3AD203B41FA5}">
                      <a16:colId xmlns:a16="http://schemas.microsoft.com/office/drawing/2014/main" xmlns="" val="2089549092"/>
                    </a:ext>
                  </a:extLst>
                </a:gridCol>
                <a:gridCol w="604660">
                  <a:extLst>
                    <a:ext uri="{9D8B030D-6E8A-4147-A177-3AD203B41FA5}">
                      <a16:colId xmlns:a16="http://schemas.microsoft.com/office/drawing/2014/main" xmlns="" val="3552460504"/>
                    </a:ext>
                  </a:extLst>
                </a:gridCol>
                <a:gridCol w="604660">
                  <a:extLst>
                    <a:ext uri="{9D8B030D-6E8A-4147-A177-3AD203B41FA5}">
                      <a16:colId xmlns:a16="http://schemas.microsoft.com/office/drawing/2014/main" xmlns="" val="3749013861"/>
                    </a:ext>
                  </a:extLst>
                </a:gridCol>
                <a:gridCol w="604660">
                  <a:extLst>
                    <a:ext uri="{9D8B030D-6E8A-4147-A177-3AD203B41FA5}">
                      <a16:colId xmlns:a16="http://schemas.microsoft.com/office/drawing/2014/main" xmlns="" val="3481861333"/>
                    </a:ext>
                  </a:extLst>
                </a:gridCol>
                <a:gridCol w="642451">
                  <a:extLst>
                    <a:ext uri="{9D8B030D-6E8A-4147-A177-3AD203B41FA5}">
                      <a16:colId xmlns:a16="http://schemas.microsoft.com/office/drawing/2014/main" xmlns="" val="1047527594"/>
                    </a:ext>
                  </a:extLst>
                </a:gridCol>
                <a:gridCol w="604660">
                  <a:extLst>
                    <a:ext uri="{9D8B030D-6E8A-4147-A177-3AD203B41FA5}">
                      <a16:colId xmlns:a16="http://schemas.microsoft.com/office/drawing/2014/main" xmlns="" val="1298390661"/>
                    </a:ext>
                  </a:extLst>
                </a:gridCol>
                <a:gridCol w="894392">
                  <a:extLst>
                    <a:ext uri="{9D8B030D-6E8A-4147-A177-3AD203B41FA5}">
                      <a16:colId xmlns:a16="http://schemas.microsoft.com/office/drawing/2014/main" xmlns="" val="2155195525"/>
                    </a:ext>
                  </a:extLst>
                </a:gridCol>
              </a:tblGrid>
              <a:tr h="291299">
                <a:tc>
                  <a:txBody>
                    <a:bodyPr/>
                    <a:lstStyle/>
                    <a:p>
                      <a:pPr algn="l" fontAlgn="ctr"/>
                      <a:r>
                        <a:rPr lang="en-IN" sz="1500" u="none" strike="noStrike" dirty="0">
                          <a:effectLst/>
                          <a:latin typeface="Times" panose="02020603050405020304" pitchFamily="18" charset="0"/>
                          <a:cs typeface="Times" panose="02020603050405020304" pitchFamily="18" charset="0"/>
                        </a:rPr>
                        <a:t>g. Plastic Grill</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8</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a:effectLst/>
                          <a:latin typeface="Times" panose="02020603050405020304" pitchFamily="18" charset="0"/>
                          <a:cs typeface="Times" panose="02020603050405020304" pitchFamily="18" charset="0"/>
                        </a:rPr>
                        <a:t>9</a:t>
                      </a:r>
                      <a:endParaRPr lang="en-IN" sz="15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9</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6</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8</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376</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No Saving</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extLst>
                  <a:ext uri="{0D108BD9-81ED-4DB2-BD59-A6C34878D82A}">
                    <a16:rowId xmlns:a16="http://schemas.microsoft.com/office/drawing/2014/main" xmlns="" val="2334600"/>
                  </a:ext>
                </a:extLst>
              </a:tr>
            </a:tbl>
          </a:graphicData>
        </a:graphic>
      </p:graphicFrame>
      <p:graphicFrame>
        <p:nvGraphicFramePr>
          <p:cNvPr id="35" name="Table 34">
            <a:extLst>
              <a:ext uri="{FF2B5EF4-FFF2-40B4-BE49-F238E27FC236}">
                <a16:creationId xmlns:a16="http://schemas.microsoft.com/office/drawing/2014/main" xmlns="" id="{919A360E-86C6-0EB5-4218-E84545991172}"/>
              </a:ext>
            </a:extLst>
          </p:cNvPr>
          <p:cNvGraphicFramePr>
            <a:graphicFrameLocks noGrp="1"/>
          </p:cNvGraphicFramePr>
          <p:nvPr>
            <p:extLst>
              <p:ext uri="{D42A27DB-BD31-4B8C-83A1-F6EECF244321}">
                <p14:modId xmlns:p14="http://schemas.microsoft.com/office/powerpoint/2010/main" val="4259184574"/>
              </p:ext>
            </p:extLst>
          </p:nvPr>
        </p:nvGraphicFramePr>
        <p:xfrm>
          <a:off x="30020" y="5469775"/>
          <a:ext cx="9113987" cy="693852"/>
        </p:xfrm>
        <a:graphic>
          <a:graphicData uri="http://schemas.openxmlformats.org/drawingml/2006/table">
            <a:tbl>
              <a:tblPr>
                <a:tableStyleId>{5C22544A-7EE6-4342-B048-85BDC9FD1C3A}</a:tableStyleId>
              </a:tblPr>
              <a:tblGrid>
                <a:gridCol w="2135204">
                  <a:extLst>
                    <a:ext uri="{9D8B030D-6E8A-4147-A177-3AD203B41FA5}">
                      <a16:colId xmlns:a16="http://schemas.microsoft.com/office/drawing/2014/main" xmlns="" val="816128067"/>
                    </a:ext>
                  </a:extLst>
                </a:gridCol>
                <a:gridCol w="604660">
                  <a:extLst>
                    <a:ext uri="{9D8B030D-6E8A-4147-A177-3AD203B41FA5}">
                      <a16:colId xmlns:a16="http://schemas.microsoft.com/office/drawing/2014/main" xmlns="" val="1460212023"/>
                    </a:ext>
                  </a:extLst>
                </a:gridCol>
                <a:gridCol w="604660">
                  <a:extLst>
                    <a:ext uri="{9D8B030D-6E8A-4147-A177-3AD203B41FA5}">
                      <a16:colId xmlns:a16="http://schemas.microsoft.com/office/drawing/2014/main" xmlns="" val="687240642"/>
                    </a:ext>
                  </a:extLst>
                </a:gridCol>
                <a:gridCol w="604660">
                  <a:extLst>
                    <a:ext uri="{9D8B030D-6E8A-4147-A177-3AD203B41FA5}">
                      <a16:colId xmlns:a16="http://schemas.microsoft.com/office/drawing/2014/main" xmlns="" val="3750649678"/>
                    </a:ext>
                  </a:extLst>
                </a:gridCol>
                <a:gridCol w="604660">
                  <a:extLst>
                    <a:ext uri="{9D8B030D-6E8A-4147-A177-3AD203B41FA5}">
                      <a16:colId xmlns:a16="http://schemas.microsoft.com/office/drawing/2014/main" xmlns="" val="1681225505"/>
                    </a:ext>
                  </a:extLst>
                </a:gridCol>
                <a:gridCol w="604660">
                  <a:extLst>
                    <a:ext uri="{9D8B030D-6E8A-4147-A177-3AD203B41FA5}">
                      <a16:colId xmlns:a16="http://schemas.microsoft.com/office/drawing/2014/main" xmlns="" val="2282028211"/>
                    </a:ext>
                  </a:extLst>
                </a:gridCol>
                <a:gridCol w="604660">
                  <a:extLst>
                    <a:ext uri="{9D8B030D-6E8A-4147-A177-3AD203B41FA5}">
                      <a16:colId xmlns:a16="http://schemas.microsoft.com/office/drawing/2014/main" xmlns="" val="3492297094"/>
                    </a:ext>
                  </a:extLst>
                </a:gridCol>
                <a:gridCol w="604660">
                  <a:extLst>
                    <a:ext uri="{9D8B030D-6E8A-4147-A177-3AD203B41FA5}">
                      <a16:colId xmlns:a16="http://schemas.microsoft.com/office/drawing/2014/main" xmlns="" val="2368443686"/>
                    </a:ext>
                  </a:extLst>
                </a:gridCol>
                <a:gridCol w="604660">
                  <a:extLst>
                    <a:ext uri="{9D8B030D-6E8A-4147-A177-3AD203B41FA5}">
                      <a16:colId xmlns:a16="http://schemas.microsoft.com/office/drawing/2014/main" xmlns="" val="23391272"/>
                    </a:ext>
                  </a:extLst>
                </a:gridCol>
                <a:gridCol w="642451">
                  <a:extLst>
                    <a:ext uri="{9D8B030D-6E8A-4147-A177-3AD203B41FA5}">
                      <a16:colId xmlns:a16="http://schemas.microsoft.com/office/drawing/2014/main" xmlns="" val="3378955203"/>
                    </a:ext>
                  </a:extLst>
                </a:gridCol>
                <a:gridCol w="604660">
                  <a:extLst>
                    <a:ext uri="{9D8B030D-6E8A-4147-A177-3AD203B41FA5}">
                      <a16:colId xmlns:a16="http://schemas.microsoft.com/office/drawing/2014/main" xmlns="" val="3473870785"/>
                    </a:ext>
                  </a:extLst>
                </a:gridCol>
                <a:gridCol w="894392">
                  <a:extLst>
                    <a:ext uri="{9D8B030D-6E8A-4147-A177-3AD203B41FA5}">
                      <a16:colId xmlns:a16="http://schemas.microsoft.com/office/drawing/2014/main" xmlns="" val="2680144583"/>
                    </a:ext>
                  </a:extLst>
                </a:gridCol>
              </a:tblGrid>
              <a:tr h="597193">
                <a:tc>
                  <a:txBody>
                    <a:bodyPr/>
                    <a:lstStyle/>
                    <a:p>
                      <a:pPr algn="l" fontAlgn="ctr"/>
                      <a:r>
                        <a:rPr lang="en-US" sz="1500" u="none" strike="noStrike" dirty="0">
                          <a:effectLst/>
                          <a:latin typeface="Times" panose="02020603050405020304" pitchFamily="18" charset="0"/>
                          <a:cs typeface="Times" panose="02020603050405020304" pitchFamily="18" charset="0"/>
                        </a:rPr>
                        <a:t>h. Set up Interior painting Facility</a:t>
                      </a:r>
                      <a:endParaRPr lang="en-US"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a:effectLst/>
                          <a:latin typeface="Times" panose="02020603050405020304" pitchFamily="18" charset="0"/>
                          <a:cs typeface="Times" panose="02020603050405020304" pitchFamily="18" charset="0"/>
                        </a:rPr>
                        <a:t>8</a:t>
                      </a:r>
                      <a:endParaRPr lang="en-IN" sz="15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7</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8</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9</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6</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8</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362</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Needs Investigation</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extLst>
                  <a:ext uri="{0D108BD9-81ED-4DB2-BD59-A6C34878D82A}">
                    <a16:rowId xmlns:a16="http://schemas.microsoft.com/office/drawing/2014/main" xmlns="" val="2413885449"/>
                  </a:ext>
                </a:extLst>
              </a:tr>
            </a:tbl>
          </a:graphicData>
        </a:graphic>
      </p:graphicFrame>
      <p:graphicFrame>
        <p:nvGraphicFramePr>
          <p:cNvPr id="36" name="Table 35">
            <a:extLst>
              <a:ext uri="{FF2B5EF4-FFF2-40B4-BE49-F238E27FC236}">
                <a16:creationId xmlns:a16="http://schemas.microsoft.com/office/drawing/2014/main" xmlns="" id="{79B368E2-6BBE-C0B7-EB3A-07211AA6B173}"/>
              </a:ext>
            </a:extLst>
          </p:cNvPr>
          <p:cNvGraphicFramePr>
            <a:graphicFrameLocks noGrp="1"/>
          </p:cNvGraphicFramePr>
          <p:nvPr>
            <p:extLst>
              <p:ext uri="{D42A27DB-BD31-4B8C-83A1-F6EECF244321}">
                <p14:modId xmlns:p14="http://schemas.microsoft.com/office/powerpoint/2010/main" val="2314388446"/>
              </p:ext>
            </p:extLst>
          </p:nvPr>
        </p:nvGraphicFramePr>
        <p:xfrm>
          <a:off x="30020" y="6097071"/>
          <a:ext cx="9113987" cy="465252"/>
        </p:xfrm>
        <a:graphic>
          <a:graphicData uri="http://schemas.openxmlformats.org/drawingml/2006/table">
            <a:tbl>
              <a:tblPr>
                <a:tableStyleId>{5C22544A-7EE6-4342-B048-85BDC9FD1C3A}</a:tableStyleId>
              </a:tblPr>
              <a:tblGrid>
                <a:gridCol w="2135204">
                  <a:extLst>
                    <a:ext uri="{9D8B030D-6E8A-4147-A177-3AD203B41FA5}">
                      <a16:colId xmlns:a16="http://schemas.microsoft.com/office/drawing/2014/main" xmlns="" val="3258220082"/>
                    </a:ext>
                  </a:extLst>
                </a:gridCol>
                <a:gridCol w="604660">
                  <a:extLst>
                    <a:ext uri="{9D8B030D-6E8A-4147-A177-3AD203B41FA5}">
                      <a16:colId xmlns:a16="http://schemas.microsoft.com/office/drawing/2014/main" xmlns="" val="1379960879"/>
                    </a:ext>
                  </a:extLst>
                </a:gridCol>
                <a:gridCol w="604660">
                  <a:extLst>
                    <a:ext uri="{9D8B030D-6E8A-4147-A177-3AD203B41FA5}">
                      <a16:colId xmlns:a16="http://schemas.microsoft.com/office/drawing/2014/main" xmlns="" val="3444230972"/>
                    </a:ext>
                  </a:extLst>
                </a:gridCol>
                <a:gridCol w="604660">
                  <a:extLst>
                    <a:ext uri="{9D8B030D-6E8A-4147-A177-3AD203B41FA5}">
                      <a16:colId xmlns:a16="http://schemas.microsoft.com/office/drawing/2014/main" xmlns="" val="4076675298"/>
                    </a:ext>
                  </a:extLst>
                </a:gridCol>
                <a:gridCol w="604660">
                  <a:extLst>
                    <a:ext uri="{9D8B030D-6E8A-4147-A177-3AD203B41FA5}">
                      <a16:colId xmlns:a16="http://schemas.microsoft.com/office/drawing/2014/main" xmlns="" val="2046692595"/>
                    </a:ext>
                  </a:extLst>
                </a:gridCol>
                <a:gridCol w="604660">
                  <a:extLst>
                    <a:ext uri="{9D8B030D-6E8A-4147-A177-3AD203B41FA5}">
                      <a16:colId xmlns:a16="http://schemas.microsoft.com/office/drawing/2014/main" xmlns="" val="2143806077"/>
                    </a:ext>
                  </a:extLst>
                </a:gridCol>
                <a:gridCol w="604660">
                  <a:extLst>
                    <a:ext uri="{9D8B030D-6E8A-4147-A177-3AD203B41FA5}">
                      <a16:colId xmlns:a16="http://schemas.microsoft.com/office/drawing/2014/main" xmlns="" val="1617481875"/>
                    </a:ext>
                  </a:extLst>
                </a:gridCol>
                <a:gridCol w="604660">
                  <a:extLst>
                    <a:ext uri="{9D8B030D-6E8A-4147-A177-3AD203B41FA5}">
                      <a16:colId xmlns:a16="http://schemas.microsoft.com/office/drawing/2014/main" xmlns="" val="2969045529"/>
                    </a:ext>
                  </a:extLst>
                </a:gridCol>
                <a:gridCol w="604660">
                  <a:extLst>
                    <a:ext uri="{9D8B030D-6E8A-4147-A177-3AD203B41FA5}">
                      <a16:colId xmlns:a16="http://schemas.microsoft.com/office/drawing/2014/main" xmlns="" val="4222146987"/>
                    </a:ext>
                  </a:extLst>
                </a:gridCol>
                <a:gridCol w="642451">
                  <a:extLst>
                    <a:ext uri="{9D8B030D-6E8A-4147-A177-3AD203B41FA5}">
                      <a16:colId xmlns:a16="http://schemas.microsoft.com/office/drawing/2014/main" xmlns="" val="1893815650"/>
                    </a:ext>
                  </a:extLst>
                </a:gridCol>
                <a:gridCol w="604660">
                  <a:extLst>
                    <a:ext uri="{9D8B030D-6E8A-4147-A177-3AD203B41FA5}">
                      <a16:colId xmlns:a16="http://schemas.microsoft.com/office/drawing/2014/main" xmlns="" val="956878954"/>
                    </a:ext>
                  </a:extLst>
                </a:gridCol>
                <a:gridCol w="894392">
                  <a:extLst>
                    <a:ext uri="{9D8B030D-6E8A-4147-A177-3AD203B41FA5}">
                      <a16:colId xmlns:a16="http://schemas.microsoft.com/office/drawing/2014/main" xmlns="" val="746388472"/>
                    </a:ext>
                  </a:extLst>
                </a:gridCol>
              </a:tblGrid>
              <a:tr h="291299">
                <a:tc>
                  <a:txBody>
                    <a:bodyPr/>
                    <a:lstStyle/>
                    <a:p>
                      <a:pPr algn="l" fontAlgn="ctr"/>
                      <a:r>
                        <a:rPr lang="en-US" sz="1500" u="none" strike="noStrike" dirty="0">
                          <a:effectLst/>
                          <a:latin typeface="Times" panose="02020603050405020304" pitchFamily="18" charset="0"/>
                          <a:cs typeface="Times" panose="02020603050405020304" pitchFamily="18" charset="0"/>
                        </a:rPr>
                        <a:t>i. Design a single double head</a:t>
                      </a:r>
                      <a:endParaRPr lang="en-US"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7</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8</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9</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a:effectLst/>
                          <a:latin typeface="Times" panose="02020603050405020304" pitchFamily="18" charset="0"/>
                          <a:cs typeface="Times" panose="02020603050405020304" pitchFamily="18" charset="0"/>
                        </a:rPr>
                        <a:t>7</a:t>
                      </a:r>
                      <a:endParaRPr lang="en-IN" sz="1500" b="0" i="0" u="none" strike="noStrike">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9</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10</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379</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tc>
                  <a:txBody>
                    <a:bodyPr/>
                    <a:lstStyle/>
                    <a:p>
                      <a:pPr algn="ctr" fontAlgn="ctr"/>
                      <a:r>
                        <a:rPr lang="en-IN" sz="1500" u="none" strike="noStrike" dirty="0">
                          <a:effectLst/>
                          <a:latin typeface="Times" panose="02020603050405020304" pitchFamily="18" charset="0"/>
                          <a:cs typeface="Times" panose="02020603050405020304" pitchFamily="18" charset="0"/>
                        </a:rPr>
                        <a:t>$43</a:t>
                      </a:r>
                      <a:endParaRPr lang="en-IN" sz="1500" b="0" i="0" u="none" strike="noStrike" dirty="0">
                        <a:solidFill>
                          <a:srgbClr val="000000"/>
                        </a:solidFill>
                        <a:effectLst/>
                        <a:latin typeface="Times" panose="02020603050405020304" pitchFamily="18" charset="0"/>
                        <a:cs typeface="Times" panose="02020603050405020304" pitchFamily="18" charset="0"/>
                      </a:endParaRPr>
                    </a:p>
                  </a:txBody>
                  <a:tcPr marL="8052" marR="8052" marT="8052" marB="0" anchor="ctr"/>
                </a:tc>
                <a:extLst>
                  <a:ext uri="{0D108BD9-81ED-4DB2-BD59-A6C34878D82A}">
                    <a16:rowId xmlns:a16="http://schemas.microsoft.com/office/drawing/2014/main" xmlns="" val="1624190553"/>
                  </a:ext>
                </a:extLst>
              </a:tr>
            </a:tbl>
          </a:graphicData>
        </a:graphic>
      </p:graphicFrame>
    </p:spTree>
    <p:extLst>
      <p:ext uri="{BB962C8B-B14F-4D97-AF65-F5344CB8AC3E}">
        <p14:creationId xmlns:p14="http://schemas.microsoft.com/office/powerpoint/2010/main" val="70486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1000"/>
                                        <p:tgtEl>
                                          <p:spTgt spid="20"/>
                                        </p:tgtEl>
                                      </p:cBhvr>
                                    </p:animEffect>
                                    <p:anim calcmode="lin" valueType="num">
                                      <p:cBhvr>
                                        <p:cTn id="36" dur="1000" fill="hold"/>
                                        <p:tgtEl>
                                          <p:spTgt spid="20"/>
                                        </p:tgtEl>
                                        <p:attrNameLst>
                                          <p:attrName>ppt_x</p:attrName>
                                        </p:attrNameLst>
                                      </p:cBhvr>
                                      <p:tavLst>
                                        <p:tav tm="0">
                                          <p:val>
                                            <p:strVal val="#ppt_x"/>
                                          </p:val>
                                        </p:tav>
                                        <p:tav tm="100000">
                                          <p:val>
                                            <p:strVal val="#ppt_x"/>
                                          </p:val>
                                        </p:tav>
                                      </p:tavLst>
                                    </p:anim>
                                    <p:anim calcmode="lin" valueType="num">
                                      <p:cBhvr>
                                        <p:cTn id="37"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fade">
                                      <p:cBhvr>
                                        <p:cTn id="42" dur="1000"/>
                                        <p:tgtEl>
                                          <p:spTgt spid="22"/>
                                        </p:tgtEl>
                                      </p:cBhvr>
                                    </p:animEffect>
                                    <p:anim calcmode="lin" valueType="num">
                                      <p:cBhvr>
                                        <p:cTn id="43" dur="1000" fill="hold"/>
                                        <p:tgtEl>
                                          <p:spTgt spid="22"/>
                                        </p:tgtEl>
                                        <p:attrNameLst>
                                          <p:attrName>ppt_x</p:attrName>
                                        </p:attrNameLst>
                                      </p:cBhvr>
                                      <p:tavLst>
                                        <p:tav tm="0">
                                          <p:val>
                                            <p:strVal val="#ppt_x"/>
                                          </p:val>
                                        </p:tav>
                                        <p:tav tm="100000">
                                          <p:val>
                                            <p:strVal val="#ppt_x"/>
                                          </p:val>
                                        </p:tav>
                                      </p:tavLst>
                                    </p:anim>
                                    <p:anim calcmode="lin" valueType="num">
                                      <p:cBhvr>
                                        <p:cTn id="44"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fade">
                                      <p:cBhvr>
                                        <p:cTn id="49" dur="1000"/>
                                        <p:tgtEl>
                                          <p:spTgt spid="24"/>
                                        </p:tgtEl>
                                      </p:cBhvr>
                                    </p:animEffect>
                                    <p:anim calcmode="lin" valueType="num">
                                      <p:cBhvr>
                                        <p:cTn id="50" dur="1000" fill="hold"/>
                                        <p:tgtEl>
                                          <p:spTgt spid="24"/>
                                        </p:tgtEl>
                                        <p:attrNameLst>
                                          <p:attrName>ppt_x</p:attrName>
                                        </p:attrNameLst>
                                      </p:cBhvr>
                                      <p:tavLst>
                                        <p:tav tm="0">
                                          <p:val>
                                            <p:strVal val="#ppt_x"/>
                                          </p:val>
                                        </p:tav>
                                        <p:tav tm="100000">
                                          <p:val>
                                            <p:strVal val="#ppt_x"/>
                                          </p:val>
                                        </p:tav>
                                      </p:tavLst>
                                    </p:anim>
                                    <p:anim calcmode="lin" valueType="num">
                                      <p:cBhvr>
                                        <p:cTn id="51"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fade">
                                      <p:cBhvr>
                                        <p:cTn id="56" dur="1000"/>
                                        <p:tgtEl>
                                          <p:spTgt spid="19"/>
                                        </p:tgtEl>
                                      </p:cBhvr>
                                    </p:animEffect>
                                    <p:anim calcmode="lin" valueType="num">
                                      <p:cBhvr>
                                        <p:cTn id="57" dur="1000" fill="hold"/>
                                        <p:tgtEl>
                                          <p:spTgt spid="19"/>
                                        </p:tgtEl>
                                        <p:attrNameLst>
                                          <p:attrName>ppt_x</p:attrName>
                                        </p:attrNameLst>
                                      </p:cBhvr>
                                      <p:tavLst>
                                        <p:tav tm="0">
                                          <p:val>
                                            <p:strVal val="#ppt_x"/>
                                          </p:val>
                                        </p:tav>
                                        <p:tav tm="100000">
                                          <p:val>
                                            <p:strVal val="#ppt_x"/>
                                          </p:val>
                                        </p:tav>
                                      </p:tavLst>
                                    </p:anim>
                                    <p:anim calcmode="lin" valueType="num">
                                      <p:cBhvr>
                                        <p:cTn id="5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fade">
                                      <p:cBhvr>
                                        <p:cTn id="63" dur="1000"/>
                                        <p:tgtEl>
                                          <p:spTgt spid="28"/>
                                        </p:tgtEl>
                                      </p:cBhvr>
                                    </p:animEffect>
                                    <p:anim calcmode="lin" valueType="num">
                                      <p:cBhvr>
                                        <p:cTn id="64" dur="1000" fill="hold"/>
                                        <p:tgtEl>
                                          <p:spTgt spid="28"/>
                                        </p:tgtEl>
                                        <p:attrNameLst>
                                          <p:attrName>ppt_x</p:attrName>
                                        </p:attrNameLst>
                                      </p:cBhvr>
                                      <p:tavLst>
                                        <p:tav tm="0">
                                          <p:val>
                                            <p:strVal val="#ppt_x"/>
                                          </p:val>
                                        </p:tav>
                                        <p:tav tm="100000">
                                          <p:val>
                                            <p:strVal val="#ppt_x"/>
                                          </p:val>
                                        </p:tav>
                                      </p:tavLst>
                                    </p:anim>
                                    <p:anim calcmode="lin" valueType="num">
                                      <p:cBhvr>
                                        <p:cTn id="65"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9"/>
                                        </p:tgtEl>
                                        <p:attrNameLst>
                                          <p:attrName>style.visibility</p:attrName>
                                        </p:attrNameLst>
                                      </p:cBhvr>
                                      <p:to>
                                        <p:strVal val="visible"/>
                                      </p:to>
                                    </p:set>
                                    <p:animEffect transition="in" filter="fade">
                                      <p:cBhvr>
                                        <p:cTn id="70" dur="1000"/>
                                        <p:tgtEl>
                                          <p:spTgt spid="29"/>
                                        </p:tgtEl>
                                      </p:cBhvr>
                                    </p:animEffect>
                                    <p:anim calcmode="lin" valueType="num">
                                      <p:cBhvr>
                                        <p:cTn id="71" dur="1000" fill="hold"/>
                                        <p:tgtEl>
                                          <p:spTgt spid="29"/>
                                        </p:tgtEl>
                                        <p:attrNameLst>
                                          <p:attrName>ppt_x</p:attrName>
                                        </p:attrNameLst>
                                      </p:cBhvr>
                                      <p:tavLst>
                                        <p:tav tm="0">
                                          <p:val>
                                            <p:strVal val="#ppt_x"/>
                                          </p:val>
                                        </p:tav>
                                        <p:tav tm="100000">
                                          <p:val>
                                            <p:strVal val="#ppt_x"/>
                                          </p:val>
                                        </p:tav>
                                      </p:tavLst>
                                    </p:anim>
                                    <p:anim calcmode="lin" valueType="num">
                                      <p:cBhvr>
                                        <p:cTn id="72"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30"/>
                                        </p:tgtEl>
                                        <p:attrNameLst>
                                          <p:attrName>style.visibility</p:attrName>
                                        </p:attrNameLst>
                                      </p:cBhvr>
                                      <p:to>
                                        <p:strVal val="visible"/>
                                      </p:to>
                                    </p:set>
                                    <p:animEffect transition="in" filter="fade">
                                      <p:cBhvr>
                                        <p:cTn id="77" dur="1000"/>
                                        <p:tgtEl>
                                          <p:spTgt spid="30"/>
                                        </p:tgtEl>
                                      </p:cBhvr>
                                    </p:animEffect>
                                    <p:anim calcmode="lin" valueType="num">
                                      <p:cBhvr>
                                        <p:cTn id="78" dur="1000" fill="hold"/>
                                        <p:tgtEl>
                                          <p:spTgt spid="30"/>
                                        </p:tgtEl>
                                        <p:attrNameLst>
                                          <p:attrName>ppt_x</p:attrName>
                                        </p:attrNameLst>
                                      </p:cBhvr>
                                      <p:tavLst>
                                        <p:tav tm="0">
                                          <p:val>
                                            <p:strVal val="#ppt_x"/>
                                          </p:val>
                                        </p:tav>
                                        <p:tav tm="100000">
                                          <p:val>
                                            <p:strVal val="#ppt_x"/>
                                          </p:val>
                                        </p:tav>
                                      </p:tavLst>
                                    </p:anim>
                                    <p:anim calcmode="lin" valueType="num">
                                      <p:cBhvr>
                                        <p:cTn id="79"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31"/>
                                        </p:tgtEl>
                                        <p:attrNameLst>
                                          <p:attrName>style.visibility</p:attrName>
                                        </p:attrNameLst>
                                      </p:cBhvr>
                                      <p:to>
                                        <p:strVal val="visible"/>
                                      </p:to>
                                    </p:set>
                                    <p:animEffect transition="in" filter="fade">
                                      <p:cBhvr>
                                        <p:cTn id="84" dur="1000"/>
                                        <p:tgtEl>
                                          <p:spTgt spid="31"/>
                                        </p:tgtEl>
                                      </p:cBhvr>
                                    </p:animEffect>
                                    <p:anim calcmode="lin" valueType="num">
                                      <p:cBhvr>
                                        <p:cTn id="85" dur="1000" fill="hold"/>
                                        <p:tgtEl>
                                          <p:spTgt spid="31"/>
                                        </p:tgtEl>
                                        <p:attrNameLst>
                                          <p:attrName>ppt_x</p:attrName>
                                        </p:attrNameLst>
                                      </p:cBhvr>
                                      <p:tavLst>
                                        <p:tav tm="0">
                                          <p:val>
                                            <p:strVal val="#ppt_x"/>
                                          </p:val>
                                        </p:tav>
                                        <p:tav tm="100000">
                                          <p:val>
                                            <p:strVal val="#ppt_x"/>
                                          </p:val>
                                        </p:tav>
                                      </p:tavLst>
                                    </p:anim>
                                    <p:anim calcmode="lin" valueType="num">
                                      <p:cBhvr>
                                        <p:cTn id="86"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32"/>
                                        </p:tgtEl>
                                        <p:attrNameLst>
                                          <p:attrName>style.visibility</p:attrName>
                                        </p:attrNameLst>
                                      </p:cBhvr>
                                      <p:to>
                                        <p:strVal val="visible"/>
                                      </p:to>
                                    </p:set>
                                    <p:animEffect transition="in" filter="fade">
                                      <p:cBhvr>
                                        <p:cTn id="91" dur="1000"/>
                                        <p:tgtEl>
                                          <p:spTgt spid="32"/>
                                        </p:tgtEl>
                                      </p:cBhvr>
                                    </p:animEffect>
                                    <p:anim calcmode="lin" valueType="num">
                                      <p:cBhvr>
                                        <p:cTn id="92" dur="1000" fill="hold"/>
                                        <p:tgtEl>
                                          <p:spTgt spid="32"/>
                                        </p:tgtEl>
                                        <p:attrNameLst>
                                          <p:attrName>ppt_x</p:attrName>
                                        </p:attrNameLst>
                                      </p:cBhvr>
                                      <p:tavLst>
                                        <p:tav tm="0">
                                          <p:val>
                                            <p:strVal val="#ppt_x"/>
                                          </p:val>
                                        </p:tav>
                                        <p:tav tm="100000">
                                          <p:val>
                                            <p:strVal val="#ppt_x"/>
                                          </p:val>
                                        </p:tav>
                                      </p:tavLst>
                                    </p:anim>
                                    <p:anim calcmode="lin" valueType="num">
                                      <p:cBhvr>
                                        <p:cTn id="93"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nodeType="clickEffect">
                                  <p:stCondLst>
                                    <p:cond delay="0"/>
                                  </p:stCondLst>
                                  <p:childTnLst>
                                    <p:set>
                                      <p:cBhvr>
                                        <p:cTn id="97" dur="1" fill="hold">
                                          <p:stCondLst>
                                            <p:cond delay="0"/>
                                          </p:stCondLst>
                                        </p:cTn>
                                        <p:tgtEl>
                                          <p:spTgt spid="33"/>
                                        </p:tgtEl>
                                        <p:attrNameLst>
                                          <p:attrName>style.visibility</p:attrName>
                                        </p:attrNameLst>
                                      </p:cBhvr>
                                      <p:to>
                                        <p:strVal val="visible"/>
                                      </p:to>
                                    </p:set>
                                    <p:animEffect transition="in" filter="fade">
                                      <p:cBhvr>
                                        <p:cTn id="98" dur="1000"/>
                                        <p:tgtEl>
                                          <p:spTgt spid="33"/>
                                        </p:tgtEl>
                                      </p:cBhvr>
                                    </p:animEffect>
                                    <p:anim calcmode="lin" valueType="num">
                                      <p:cBhvr>
                                        <p:cTn id="99" dur="1000" fill="hold"/>
                                        <p:tgtEl>
                                          <p:spTgt spid="33"/>
                                        </p:tgtEl>
                                        <p:attrNameLst>
                                          <p:attrName>ppt_x</p:attrName>
                                        </p:attrNameLst>
                                      </p:cBhvr>
                                      <p:tavLst>
                                        <p:tav tm="0">
                                          <p:val>
                                            <p:strVal val="#ppt_x"/>
                                          </p:val>
                                        </p:tav>
                                        <p:tav tm="100000">
                                          <p:val>
                                            <p:strVal val="#ppt_x"/>
                                          </p:val>
                                        </p:tav>
                                      </p:tavLst>
                                    </p:anim>
                                    <p:anim calcmode="lin" valueType="num">
                                      <p:cBhvr>
                                        <p:cTn id="100"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nodeType="clickEffect">
                                  <p:stCondLst>
                                    <p:cond delay="0"/>
                                  </p:stCondLst>
                                  <p:childTnLst>
                                    <p:set>
                                      <p:cBhvr>
                                        <p:cTn id="104" dur="1" fill="hold">
                                          <p:stCondLst>
                                            <p:cond delay="0"/>
                                          </p:stCondLst>
                                        </p:cTn>
                                        <p:tgtEl>
                                          <p:spTgt spid="34"/>
                                        </p:tgtEl>
                                        <p:attrNameLst>
                                          <p:attrName>style.visibility</p:attrName>
                                        </p:attrNameLst>
                                      </p:cBhvr>
                                      <p:to>
                                        <p:strVal val="visible"/>
                                      </p:to>
                                    </p:set>
                                    <p:animEffect transition="in" filter="fade">
                                      <p:cBhvr>
                                        <p:cTn id="105" dur="1000"/>
                                        <p:tgtEl>
                                          <p:spTgt spid="34"/>
                                        </p:tgtEl>
                                      </p:cBhvr>
                                    </p:animEffect>
                                    <p:anim calcmode="lin" valueType="num">
                                      <p:cBhvr>
                                        <p:cTn id="106" dur="1000" fill="hold"/>
                                        <p:tgtEl>
                                          <p:spTgt spid="34"/>
                                        </p:tgtEl>
                                        <p:attrNameLst>
                                          <p:attrName>ppt_x</p:attrName>
                                        </p:attrNameLst>
                                      </p:cBhvr>
                                      <p:tavLst>
                                        <p:tav tm="0">
                                          <p:val>
                                            <p:strVal val="#ppt_x"/>
                                          </p:val>
                                        </p:tav>
                                        <p:tav tm="100000">
                                          <p:val>
                                            <p:strVal val="#ppt_x"/>
                                          </p:val>
                                        </p:tav>
                                      </p:tavLst>
                                    </p:anim>
                                    <p:anim calcmode="lin" valueType="num">
                                      <p:cBhvr>
                                        <p:cTn id="107"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nodeType="clickEffect">
                                  <p:stCondLst>
                                    <p:cond delay="0"/>
                                  </p:stCondLst>
                                  <p:childTnLst>
                                    <p:set>
                                      <p:cBhvr>
                                        <p:cTn id="111" dur="1" fill="hold">
                                          <p:stCondLst>
                                            <p:cond delay="0"/>
                                          </p:stCondLst>
                                        </p:cTn>
                                        <p:tgtEl>
                                          <p:spTgt spid="35"/>
                                        </p:tgtEl>
                                        <p:attrNameLst>
                                          <p:attrName>style.visibility</p:attrName>
                                        </p:attrNameLst>
                                      </p:cBhvr>
                                      <p:to>
                                        <p:strVal val="visible"/>
                                      </p:to>
                                    </p:set>
                                    <p:animEffect transition="in" filter="fade">
                                      <p:cBhvr>
                                        <p:cTn id="112" dur="1000"/>
                                        <p:tgtEl>
                                          <p:spTgt spid="35"/>
                                        </p:tgtEl>
                                      </p:cBhvr>
                                    </p:animEffect>
                                    <p:anim calcmode="lin" valueType="num">
                                      <p:cBhvr>
                                        <p:cTn id="113" dur="1000" fill="hold"/>
                                        <p:tgtEl>
                                          <p:spTgt spid="35"/>
                                        </p:tgtEl>
                                        <p:attrNameLst>
                                          <p:attrName>ppt_x</p:attrName>
                                        </p:attrNameLst>
                                      </p:cBhvr>
                                      <p:tavLst>
                                        <p:tav tm="0">
                                          <p:val>
                                            <p:strVal val="#ppt_x"/>
                                          </p:val>
                                        </p:tav>
                                        <p:tav tm="100000">
                                          <p:val>
                                            <p:strVal val="#ppt_x"/>
                                          </p:val>
                                        </p:tav>
                                      </p:tavLst>
                                    </p:anim>
                                    <p:anim calcmode="lin" valueType="num">
                                      <p:cBhvr>
                                        <p:cTn id="114"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nodeType="clickEffect">
                                  <p:stCondLst>
                                    <p:cond delay="0"/>
                                  </p:stCondLst>
                                  <p:childTnLst>
                                    <p:set>
                                      <p:cBhvr>
                                        <p:cTn id="118" dur="1" fill="hold">
                                          <p:stCondLst>
                                            <p:cond delay="0"/>
                                          </p:stCondLst>
                                        </p:cTn>
                                        <p:tgtEl>
                                          <p:spTgt spid="36"/>
                                        </p:tgtEl>
                                        <p:attrNameLst>
                                          <p:attrName>style.visibility</p:attrName>
                                        </p:attrNameLst>
                                      </p:cBhvr>
                                      <p:to>
                                        <p:strVal val="visible"/>
                                      </p:to>
                                    </p:set>
                                    <p:animEffect transition="in" filter="fade">
                                      <p:cBhvr>
                                        <p:cTn id="119" dur="1000"/>
                                        <p:tgtEl>
                                          <p:spTgt spid="36"/>
                                        </p:tgtEl>
                                      </p:cBhvr>
                                    </p:animEffect>
                                    <p:anim calcmode="lin" valueType="num">
                                      <p:cBhvr>
                                        <p:cTn id="120" dur="1000" fill="hold"/>
                                        <p:tgtEl>
                                          <p:spTgt spid="36"/>
                                        </p:tgtEl>
                                        <p:attrNameLst>
                                          <p:attrName>ppt_x</p:attrName>
                                        </p:attrNameLst>
                                      </p:cBhvr>
                                      <p:tavLst>
                                        <p:tav tm="0">
                                          <p:val>
                                            <p:strVal val="#ppt_x"/>
                                          </p:val>
                                        </p:tav>
                                        <p:tav tm="100000">
                                          <p:val>
                                            <p:strVal val="#ppt_x"/>
                                          </p:val>
                                        </p:tav>
                                      </p:tavLst>
                                    </p:anim>
                                    <p:anim calcmode="lin" valueType="num">
                                      <p:cBhvr>
                                        <p:cTn id="121"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nodeType="clickEffect">
                                  <p:stCondLst>
                                    <p:cond delay="0"/>
                                  </p:stCondLst>
                                  <p:childTnLst>
                                    <p:set>
                                      <p:cBhvr>
                                        <p:cTn id="125" dur="1" fill="hold">
                                          <p:stCondLst>
                                            <p:cond delay="0"/>
                                          </p:stCondLst>
                                        </p:cTn>
                                        <p:tgtEl>
                                          <p:spTgt spid="25"/>
                                        </p:tgtEl>
                                        <p:attrNameLst>
                                          <p:attrName>style.visibility</p:attrName>
                                        </p:attrNameLst>
                                      </p:cBhvr>
                                      <p:to>
                                        <p:strVal val="visible"/>
                                      </p:to>
                                    </p:set>
                                    <p:animEffect transition="in" filter="fade">
                                      <p:cBhvr>
                                        <p:cTn id="126" dur="1000"/>
                                        <p:tgtEl>
                                          <p:spTgt spid="25"/>
                                        </p:tgtEl>
                                      </p:cBhvr>
                                    </p:animEffect>
                                    <p:anim calcmode="lin" valueType="num">
                                      <p:cBhvr>
                                        <p:cTn id="127" dur="1000" fill="hold"/>
                                        <p:tgtEl>
                                          <p:spTgt spid="25"/>
                                        </p:tgtEl>
                                        <p:attrNameLst>
                                          <p:attrName>ppt_x</p:attrName>
                                        </p:attrNameLst>
                                      </p:cBhvr>
                                      <p:tavLst>
                                        <p:tav tm="0">
                                          <p:val>
                                            <p:strVal val="#ppt_x"/>
                                          </p:val>
                                        </p:tav>
                                        <p:tav tm="100000">
                                          <p:val>
                                            <p:strVal val="#ppt_x"/>
                                          </p:val>
                                        </p:tav>
                                      </p:tavLst>
                                    </p:anim>
                                    <p:anim calcmode="lin" valueType="num">
                                      <p:cBhvr>
                                        <p:cTn id="128"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9" grpId="0"/>
      <p:bldP spid="20" grpId="0"/>
      <p:bldP spid="22" grpId="0"/>
      <p:bldP spid="24"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26FE38D-E6B1-C113-74E5-79226D0E1A56}"/>
              </a:ext>
            </a:extLst>
          </p:cNvPr>
          <p:cNvSpPr>
            <a:spLocks noGrp="1"/>
          </p:cNvSpPr>
          <p:nvPr>
            <p:ph idx="1"/>
          </p:nvPr>
        </p:nvSpPr>
        <p:spPr>
          <a:xfrm>
            <a:off x="279364" y="221672"/>
            <a:ext cx="8656818" cy="6442364"/>
          </a:xfrm>
        </p:spPr>
        <p:txBody>
          <a:bodyPr>
            <a:normAutofit lnSpcReduction="10000"/>
          </a:bodyPr>
          <a:lstStyle/>
          <a:p>
            <a:pPr algn="just">
              <a:buFont typeface="Wingdings" panose="05000000000000000000" pitchFamily="2" charset="2"/>
              <a:buChar char="Ø"/>
            </a:pPr>
            <a:r>
              <a:rPr lang="en-US" cap="none" dirty="0">
                <a:latin typeface="Times" panose="02020603050405020304" pitchFamily="18" charset="0"/>
                <a:cs typeface="Times" panose="02020603050405020304" pitchFamily="18" charset="0"/>
              </a:rPr>
              <a:t>The functions are written in their correct order across the top, with the most important function at the right-hand side and the functions numbered from 1 to n from left to right in the row marked "function rank number." </a:t>
            </a:r>
          </a:p>
          <a:p>
            <a:pPr algn="just">
              <a:buFont typeface="Wingdings" panose="05000000000000000000" pitchFamily="2" charset="2"/>
              <a:buChar char="Ø"/>
            </a:pPr>
            <a:r>
              <a:rPr lang="en-US" cap="none" dirty="0">
                <a:latin typeface="Times" panose="02020603050405020304" pitchFamily="18" charset="0"/>
                <a:cs typeface="Times" panose="02020603050405020304" pitchFamily="18" charset="0"/>
              </a:rPr>
              <a:t>Below this is another row, marked "function rating number (+) ." </a:t>
            </a:r>
          </a:p>
          <a:p>
            <a:pPr algn="just">
              <a:buFont typeface="Wingdings" panose="05000000000000000000" pitchFamily="2" charset="2"/>
              <a:buChar char="Ø"/>
            </a:pPr>
            <a:r>
              <a:rPr lang="en-US" cap="none" dirty="0">
                <a:latin typeface="Times" panose="02020603050405020304" pitchFamily="18" charset="0"/>
                <a:cs typeface="Times" panose="02020603050405020304" pitchFamily="18" charset="0"/>
              </a:rPr>
              <a:t>The function rating number enhances the importance of the really significant functions by suitably degrading the importance of the minor functions.</a:t>
            </a:r>
          </a:p>
          <a:p>
            <a:pPr algn="just">
              <a:buFont typeface="Wingdings" panose="05000000000000000000" pitchFamily="2" charset="2"/>
              <a:buChar char="Ø"/>
            </a:pPr>
            <a:r>
              <a:rPr lang="en-US" cap="none" dirty="0">
                <a:latin typeface="Times" panose="02020603050405020304" pitchFamily="18" charset="0"/>
                <a:cs typeface="Times" panose="02020603050405020304" pitchFamily="18" charset="0"/>
              </a:rPr>
              <a:t>The function rating number may be less than or equal to but may never exceed the rank number, and so positive weighting is applied automatically. </a:t>
            </a:r>
          </a:p>
          <a:p>
            <a:pPr algn="just">
              <a:buFont typeface="Wingdings" panose="05000000000000000000" pitchFamily="2" charset="2"/>
              <a:buChar char="Ø"/>
            </a:pPr>
            <a:r>
              <a:rPr lang="en-US" cap="none" dirty="0">
                <a:latin typeface="Times" panose="02020603050405020304" pitchFamily="18" charset="0"/>
                <a:cs typeface="Times" panose="02020603050405020304" pitchFamily="18" charset="0"/>
              </a:rPr>
              <a:t>The function rating number also allows two or more functions to be given equal weight where their difference of importance is marginal. </a:t>
            </a:r>
          </a:p>
          <a:p>
            <a:pPr algn="just">
              <a:buFont typeface="Wingdings" panose="05000000000000000000" pitchFamily="2" charset="2"/>
              <a:buChar char="Ø"/>
            </a:pPr>
            <a:r>
              <a:rPr lang="en-US" cap="none" dirty="0">
                <a:latin typeface="Times" panose="02020603050405020304" pitchFamily="18" charset="0"/>
                <a:cs typeface="Times" panose="02020603050405020304" pitchFamily="18" charset="0"/>
              </a:rPr>
              <a:t>Next, examine each idea on the basis of how well it satisfies each and every function or characteristic listed across the top. </a:t>
            </a:r>
          </a:p>
          <a:p>
            <a:pPr algn="just">
              <a:buFont typeface="Wingdings" panose="05000000000000000000" pitchFamily="2" charset="2"/>
              <a:buChar char="Ø"/>
            </a:pPr>
            <a:r>
              <a:rPr lang="en-US" cap="none" dirty="0">
                <a:latin typeface="Times" panose="02020603050405020304" pitchFamily="18" charset="0"/>
                <a:cs typeface="Times" panose="02020603050405020304" pitchFamily="18" charset="0"/>
              </a:rPr>
              <a:t>These satisfaction factors (s) scored 0 to 10 are filled in under each function.</a:t>
            </a:r>
          </a:p>
          <a:p>
            <a:pPr algn="just">
              <a:buFont typeface="Wingdings" panose="05000000000000000000" pitchFamily="2" charset="2"/>
              <a:buChar char="Ø"/>
            </a:pPr>
            <a:r>
              <a:rPr lang="en-US" cap="none" dirty="0">
                <a:latin typeface="Times" panose="02020603050405020304" pitchFamily="18" charset="0"/>
                <a:cs typeface="Times" panose="02020603050405020304" pitchFamily="18" charset="0"/>
              </a:rPr>
              <a:t>If any s factor is low, creative ability can be used to try and improve it, but remember that this may well alter the cost, which must be modified appropriately. </a:t>
            </a:r>
          </a:p>
        </p:txBody>
      </p:sp>
    </p:spTree>
    <p:extLst>
      <p:ext uri="{BB962C8B-B14F-4D97-AF65-F5344CB8AC3E}">
        <p14:creationId xmlns:p14="http://schemas.microsoft.com/office/powerpoint/2010/main" val="41032443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E036BF2-BCF1-1803-0A8C-CEAD3C180F7C}"/>
              </a:ext>
            </a:extLst>
          </p:cNvPr>
          <p:cNvSpPr txBox="1"/>
          <p:nvPr/>
        </p:nvSpPr>
        <p:spPr>
          <a:xfrm>
            <a:off x="374072" y="445947"/>
            <a:ext cx="8534401" cy="6186309"/>
          </a:xfrm>
          <a:prstGeom prst="rect">
            <a:avLst/>
          </a:prstGeom>
          <a:noFill/>
        </p:spPr>
        <p:txBody>
          <a:bodyPr wrap="square">
            <a:spAutoFit/>
          </a:bodyPr>
          <a:lstStyle/>
          <a:p>
            <a:pPr marL="285750" indent="-285750" algn="just">
              <a:buFont typeface="Wingdings" panose="05000000000000000000" pitchFamily="2" charset="2"/>
              <a:buChar char="Ø"/>
            </a:pPr>
            <a:r>
              <a:rPr lang="en-US" sz="2200" cap="none" dirty="0">
                <a:latin typeface="Times" panose="02020603050405020304" pitchFamily="18" charset="0"/>
                <a:cs typeface="Times" panose="02020603050405020304" pitchFamily="18" charset="0"/>
              </a:rPr>
              <a:t>In this way the ideas are under protracted scrutiny on both performance and a cost basis. </a:t>
            </a:r>
          </a:p>
          <a:p>
            <a:pPr marL="285750" indent="-285750" algn="just">
              <a:buFont typeface="Wingdings" panose="05000000000000000000" pitchFamily="2" charset="2"/>
              <a:buChar char="Ø"/>
            </a:pPr>
            <a:r>
              <a:rPr lang="en-US" sz="2200" cap="none" dirty="0">
                <a:latin typeface="Times" panose="02020603050405020304" pitchFamily="18" charset="0"/>
                <a:cs typeface="Times" panose="02020603050405020304" pitchFamily="18" charset="0"/>
              </a:rPr>
              <a:t>If any ‘</a:t>
            </a:r>
            <a:r>
              <a:rPr lang="en-US" sz="2200" i="1" cap="none" dirty="0">
                <a:latin typeface="Times" panose="02020603050405020304" pitchFamily="18" charset="0"/>
                <a:cs typeface="Times" panose="02020603050405020304" pitchFamily="18" charset="0"/>
              </a:rPr>
              <a:t>s’</a:t>
            </a:r>
            <a:r>
              <a:rPr lang="en-US" sz="2200" cap="none" dirty="0">
                <a:latin typeface="Times" panose="02020603050405020304" pitchFamily="18" charset="0"/>
                <a:cs typeface="Times" panose="02020603050405020304" pitchFamily="18" charset="0"/>
              </a:rPr>
              <a:t> factor is zero and cannot be raised, the idea is rejected forthwith as being unworkable because it fails to satisfy one function and no further time is spent on it. </a:t>
            </a:r>
          </a:p>
          <a:p>
            <a:pPr marL="285750" indent="-285750" algn="just">
              <a:buFont typeface="Wingdings" panose="05000000000000000000" pitchFamily="2" charset="2"/>
              <a:buChar char="Ø"/>
            </a:pPr>
            <a:r>
              <a:rPr lang="en-US" sz="2200" dirty="0">
                <a:latin typeface="Times" panose="02020603050405020304" pitchFamily="18" charset="0"/>
                <a:cs typeface="Times" panose="02020603050405020304" pitchFamily="18" charset="0"/>
              </a:rPr>
              <a:t>When all the figures have been filled in,</a:t>
            </a:r>
            <a:r>
              <a:rPr lang="en-US" sz="2200" i="1" dirty="0">
                <a:latin typeface="Times" panose="02020603050405020304" pitchFamily="18" charset="0"/>
                <a:cs typeface="Times" panose="02020603050405020304" pitchFamily="18" charset="0"/>
              </a:rPr>
              <a:t> s </a:t>
            </a:r>
            <a:r>
              <a:rPr lang="en-US" sz="2200" dirty="0">
                <a:latin typeface="Times" panose="02020603050405020304" pitchFamily="18" charset="0"/>
                <a:cs typeface="Times" panose="02020603050405020304" pitchFamily="18" charset="0"/>
              </a:rPr>
              <a:t>x </a:t>
            </a:r>
            <a:r>
              <a:rPr lang="el-GR" sz="2200" dirty="0">
                <a:latin typeface="Times" panose="02020603050405020304" pitchFamily="18" charset="0"/>
                <a:cs typeface="Times" panose="02020603050405020304" pitchFamily="18" charset="0"/>
              </a:rPr>
              <a:t>φ</a:t>
            </a:r>
            <a:r>
              <a:rPr lang="en-US" sz="2200" dirty="0">
                <a:latin typeface="Times" panose="02020603050405020304" pitchFamily="18" charset="0"/>
                <a:cs typeface="Times" panose="02020603050405020304" pitchFamily="18" charset="0"/>
              </a:rPr>
              <a:t> is worked out for all functions and summed across for each idea; it is filled in on the right-hand side under </a:t>
            </a:r>
            <a:r>
              <a:rPr lang="el-GR" sz="2200" dirty="0">
                <a:latin typeface="Times" panose="02020603050405020304" pitchFamily="18" charset="0"/>
                <a:cs typeface="Times" panose="02020603050405020304" pitchFamily="18" charset="0"/>
              </a:rPr>
              <a:t>Σφ</a:t>
            </a:r>
            <a:r>
              <a:rPr lang="en-US" sz="2200" dirty="0">
                <a:latin typeface="Times" panose="02020603050405020304" pitchFamily="18" charset="0"/>
                <a:cs typeface="Times" panose="02020603050405020304" pitchFamily="18" charset="0"/>
              </a:rPr>
              <a:t>s. </a:t>
            </a:r>
          </a:p>
          <a:p>
            <a:pPr marL="285750" indent="-285750" algn="just">
              <a:buFont typeface="Wingdings" panose="05000000000000000000" pitchFamily="2" charset="2"/>
              <a:buChar char="Ø"/>
            </a:pPr>
            <a:r>
              <a:rPr lang="en-US" sz="2200" dirty="0">
                <a:latin typeface="Times" panose="02020603050405020304" pitchFamily="18" charset="0"/>
                <a:cs typeface="Times" panose="02020603050405020304" pitchFamily="18" charset="0"/>
              </a:rPr>
              <a:t>This gives a numerical value for the performance of each idea, duly weighted for the importance of each function or characteristic and alongside an estimated cost.</a:t>
            </a:r>
          </a:p>
          <a:p>
            <a:pPr marL="285750" indent="-285750" algn="just">
              <a:buFont typeface="Wingdings" panose="05000000000000000000" pitchFamily="2" charset="2"/>
              <a:buChar char="Ø"/>
            </a:pPr>
            <a:r>
              <a:rPr lang="en-US" sz="2200" dirty="0">
                <a:latin typeface="Times" panose="02020603050405020304" pitchFamily="18" charset="0"/>
                <a:cs typeface="Times" panose="02020603050405020304" pitchFamily="18" charset="0"/>
              </a:rPr>
              <a:t> From the last two columns, an intelligent appraisal of each idea can easily be made.</a:t>
            </a:r>
          </a:p>
          <a:p>
            <a:pPr marL="285750" indent="-285750" algn="just">
              <a:buFont typeface="Wingdings" panose="05000000000000000000" pitchFamily="2" charset="2"/>
              <a:buChar char="Ø"/>
            </a:pPr>
            <a:r>
              <a:rPr lang="en-US" sz="2200" dirty="0">
                <a:latin typeface="Times" panose="02020603050405020304" pitchFamily="18" charset="0"/>
                <a:cs typeface="Times" panose="02020603050405020304" pitchFamily="18" charset="0"/>
              </a:rPr>
              <a:t> If the problem is performance at any price, the idea with the largest performance score can be selected. </a:t>
            </a:r>
          </a:p>
          <a:p>
            <a:pPr marL="285750" indent="-285750" algn="just">
              <a:buFont typeface="Wingdings" panose="05000000000000000000" pitchFamily="2" charset="2"/>
              <a:buChar char="Ø"/>
            </a:pPr>
            <a:r>
              <a:rPr lang="en-US" sz="2200" dirty="0">
                <a:latin typeface="Times" panose="02020603050405020304" pitchFamily="18" charset="0"/>
                <a:cs typeface="Times" panose="02020603050405020304" pitchFamily="18" charset="0"/>
              </a:rPr>
              <a:t>Any idea that has a lower score and higher price than another idea can be </a:t>
            </a:r>
            <a:r>
              <a:rPr lang="en-US" sz="2200" dirty="0" smtClean="0">
                <a:latin typeface="Times" panose="02020603050405020304" pitchFamily="18" charset="0"/>
                <a:cs typeface="Times" panose="02020603050405020304" pitchFamily="18" charset="0"/>
              </a:rPr>
              <a:t>jettisoned.</a:t>
            </a:r>
            <a:endParaRPr lang="en-US" sz="2200" dirty="0">
              <a:latin typeface="Times" panose="02020603050405020304" pitchFamily="18" charset="0"/>
              <a:cs typeface="Times" panose="02020603050405020304" pitchFamily="18" charset="0"/>
            </a:endParaRPr>
          </a:p>
          <a:p>
            <a:pPr marL="285750" indent="-285750" algn="just">
              <a:buFont typeface="Wingdings" panose="05000000000000000000" pitchFamily="2" charset="2"/>
              <a:buChar char="Ø"/>
            </a:pPr>
            <a:r>
              <a:rPr lang="en-US" sz="2200" dirty="0">
                <a:latin typeface="Times" panose="02020603050405020304" pitchFamily="18" charset="0"/>
                <a:cs typeface="Times" panose="02020603050405020304" pitchFamily="18" charset="0"/>
              </a:rPr>
              <a:t> Then appraisal can be made on the basis of the market.</a:t>
            </a:r>
            <a:endParaRPr lang="en-IN" sz="2200" dirty="0">
              <a:latin typeface="Times" panose="02020603050405020304" pitchFamily="18" charset="0"/>
              <a:cs typeface="Times" panose="02020603050405020304" pitchFamily="18" charset="0"/>
            </a:endParaRPr>
          </a:p>
        </p:txBody>
      </p:sp>
    </p:spTree>
    <p:extLst>
      <p:ext uri="{BB962C8B-B14F-4D97-AF65-F5344CB8AC3E}">
        <p14:creationId xmlns:p14="http://schemas.microsoft.com/office/powerpoint/2010/main" val="727851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8FC0F6-BD59-2784-FFBB-2C3A93E07834}"/>
              </a:ext>
            </a:extLst>
          </p:cNvPr>
          <p:cNvSpPr>
            <a:spLocks noGrp="1"/>
          </p:cNvSpPr>
          <p:nvPr>
            <p:ph type="title"/>
          </p:nvPr>
        </p:nvSpPr>
        <p:spPr>
          <a:xfrm>
            <a:off x="488374" y="1131095"/>
            <a:ext cx="8026976" cy="401565"/>
          </a:xfrm>
        </p:spPr>
        <p:txBody>
          <a:bodyPr>
            <a:normAutofit fontScale="90000"/>
          </a:bodyPr>
          <a:lstStyle/>
          <a:p>
            <a:r>
              <a:rPr lang="en-IN" b="1" dirty="0">
                <a:solidFill>
                  <a:srgbClr val="FF0000"/>
                </a:solidFill>
              </a:rPr>
              <a:t>VE Terminology</a:t>
            </a:r>
          </a:p>
        </p:txBody>
      </p:sp>
      <p:sp>
        <p:nvSpPr>
          <p:cNvPr id="3" name="Content Placeholder 2">
            <a:extLst>
              <a:ext uri="{FF2B5EF4-FFF2-40B4-BE49-F238E27FC236}">
                <a16:creationId xmlns:a16="http://schemas.microsoft.com/office/drawing/2014/main" xmlns="" id="{4B977D79-4C74-DA53-39D3-CFB98224D359}"/>
              </a:ext>
            </a:extLst>
          </p:cNvPr>
          <p:cNvSpPr>
            <a:spLocks noGrp="1"/>
          </p:cNvSpPr>
          <p:nvPr>
            <p:ph idx="1"/>
          </p:nvPr>
        </p:nvSpPr>
        <p:spPr>
          <a:xfrm>
            <a:off x="301337" y="1532659"/>
            <a:ext cx="8520545" cy="4388960"/>
          </a:xfrm>
        </p:spPr>
        <p:txBody>
          <a:bodyPr>
            <a:noAutofit/>
          </a:bodyPr>
          <a:lstStyle/>
          <a:p>
            <a:pPr marL="0" indent="0" algn="just">
              <a:lnSpc>
                <a:spcPct val="100000"/>
              </a:lnSpc>
              <a:spcBef>
                <a:spcPts val="0"/>
              </a:spcBef>
              <a:buNone/>
            </a:pPr>
            <a:r>
              <a:rPr lang="en-US" sz="1800" b="1" cap="none" dirty="0">
                <a:latin typeface="Times New Roman" panose="02020603050405020304" pitchFamily="18" charset="0"/>
                <a:cs typeface="Times New Roman" panose="02020603050405020304" pitchFamily="18" charset="0"/>
              </a:rPr>
              <a:t>VALUE ENGINEERING </a:t>
            </a:r>
            <a:r>
              <a:rPr lang="en-US" sz="1800" cap="none" dirty="0">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r>
              <a:rPr lang="en-US" sz="1800" cap="none" dirty="0">
                <a:latin typeface="Times New Roman" panose="02020603050405020304" pitchFamily="18" charset="0"/>
                <a:cs typeface="Times New Roman" panose="02020603050405020304" pitchFamily="18" charset="0"/>
              </a:rPr>
              <a:t>	</a:t>
            </a:r>
            <a:r>
              <a:rPr lang="en-US" sz="1725" cap="none" dirty="0">
                <a:latin typeface="Times New Roman" panose="02020603050405020304" pitchFamily="18" charset="0"/>
                <a:cs typeface="Times New Roman" panose="02020603050405020304" pitchFamily="18" charset="0"/>
              </a:rPr>
              <a:t>A preplanned effort to study a specific area or task, with the primary objective of improving value using VE methodology while maintaining required functions. </a:t>
            </a:r>
            <a:r>
              <a:rPr lang="en-US" sz="1800" cap="none" dirty="0">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r>
              <a:rPr lang="en-US" sz="1800" b="1" cap="none" dirty="0">
                <a:latin typeface="Times New Roman" panose="02020603050405020304" pitchFamily="18" charset="0"/>
                <a:cs typeface="Times New Roman" panose="02020603050405020304" pitchFamily="18" charset="0"/>
              </a:rPr>
              <a:t>Function: </a:t>
            </a:r>
          </a:p>
          <a:p>
            <a:pPr marL="0" indent="0" algn="just">
              <a:lnSpc>
                <a:spcPct val="100000"/>
              </a:lnSpc>
              <a:spcBef>
                <a:spcPts val="0"/>
              </a:spcBef>
              <a:buNone/>
            </a:pPr>
            <a:r>
              <a:rPr lang="en-US" sz="1800" cap="none" dirty="0">
                <a:latin typeface="Times New Roman" panose="02020603050405020304" pitchFamily="18" charset="0"/>
                <a:cs typeface="Times New Roman" panose="02020603050405020304" pitchFamily="18" charset="0"/>
              </a:rPr>
              <a:t>	</a:t>
            </a:r>
            <a:r>
              <a:rPr lang="en-US" sz="1725" cap="none" dirty="0">
                <a:latin typeface="Times New Roman" panose="02020603050405020304" pitchFamily="18" charset="0"/>
                <a:cs typeface="Times New Roman" panose="02020603050405020304" pitchFamily="18" charset="0"/>
              </a:rPr>
              <a:t>The purpose or use of an item or process. The VE approach first concerns itself with what the item or process is supposed to do. The consideration of function is the fundamental basis of the VE methodology. </a:t>
            </a:r>
            <a:endParaRPr lang="en-US" sz="1800" cap="none"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en-US" sz="1800" b="1" cap="none" dirty="0">
                <a:latin typeface="Times New Roman" panose="02020603050405020304" pitchFamily="18" charset="0"/>
                <a:cs typeface="Times New Roman" panose="02020603050405020304" pitchFamily="18" charset="0"/>
              </a:rPr>
              <a:t>Value</a:t>
            </a:r>
            <a:r>
              <a:rPr lang="en-US" sz="1800" cap="none" dirty="0">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r>
              <a:rPr lang="en-US" sz="1800" cap="none" dirty="0">
                <a:latin typeface="Times New Roman" panose="02020603050405020304" pitchFamily="18" charset="0"/>
                <a:cs typeface="Times New Roman" panose="02020603050405020304" pitchFamily="18" charset="0"/>
              </a:rPr>
              <a:t>	</a:t>
            </a:r>
            <a:r>
              <a:rPr lang="en-US" sz="1725" cap="none" dirty="0">
                <a:latin typeface="Times New Roman" panose="02020603050405020304" pitchFamily="18" charset="0"/>
                <a:cs typeface="Times New Roman" panose="02020603050405020304" pitchFamily="18" charset="0"/>
              </a:rPr>
              <a:t>The relationship between the worth or utility of an item (expressed in monetary terms) and the actual monetary cost of the item. The highest value is represented by an item with the essential quality available at the lowest possible overall cost that will reliably perform the required function at the desired time and place.  </a:t>
            </a:r>
          </a:p>
          <a:p>
            <a:pPr marL="0" indent="0" algn="just">
              <a:lnSpc>
                <a:spcPct val="100000"/>
              </a:lnSpc>
              <a:spcBef>
                <a:spcPts val="0"/>
              </a:spcBef>
              <a:buNone/>
            </a:pPr>
            <a:r>
              <a:rPr lang="en-US" sz="1800" b="1" cap="none" dirty="0">
                <a:latin typeface="Times New Roman" panose="02020603050405020304" pitchFamily="18" charset="0"/>
                <a:cs typeface="Times New Roman" panose="02020603050405020304" pitchFamily="18" charset="0"/>
              </a:rPr>
              <a:t>Worth</a:t>
            </a:r>
            <a:r>
              <a:rPr lang="en-US" sz="1800" cap="none"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en-US" sz="1800" cap="none" dirty="0">
                <a:latin typeface="Times New Roman" panose="02020603050405020304" pitchFamily="18" charset="0"/>
                <a:cs typeface="Times New Roman" panose="02020603050405020304" pitchFamily="18" charset="0"/>
              </a:rPr>
              <a:t>	The lowest cost to reliably achieve the required function. Worth is established by comparing various alternatives to accomplish that function and selecting the lowest cost alternative. </a:t>
            </a:r>
            <a:endParaRPr lang="en-IN" sz="18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703706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177DEA0-1E9E-2E3E-519B-CEEF7E76B3D1}"/>
              </a:ext>
            </a:extLst>
          </p:cNvPr>
          <p:cNvSpPr txBox="1"/>
          <p:nvPr/>
        </p:nvSpPr>
        <p:spPr>
          <a:xfrm>
            <a:off x="422564" y="574372"/>
            <a:ext cx="8298872" cy="5709255"/>
          </a:xfrm>
          <a:prstGeom prst="rect">
            <a:avLst/>
          </a:prstGeom>
          <a:noFill/>
        </p:spPr>
        <p:txBody>
          <a:bodyPr wrap="square">
            <a:spAutoFit/>
          </a:bodyPr>
          <a:lstStyle/>
          <a:p>
            <a:pPr marL="285750" indent="-285750" algn="just">
              <a:spcBef>
                <a:spcPts val="600"/>
              </a:spcBef>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The matrix that has been described is a typical value analysis and engineering exercise on a product or part of a product. But it is equally valid for any management decision once the functions and characteristics have been established. </a:t>
            </a:r>
          </a:p>
          <a:p>
            <a:pPr marL="285750" indent="-285750" algn="just">
              <a:spcBef>
                <a:spcPts val="600"/>
              </a:spcBef>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A second matrix might be filled in, after a value analysis and engineering session attended by designers and production men, by marketing, using a new set of ‘</a:t>
            </a:r>
            <a:r>
              <a:rPr lang="en-US" sz="2300" i="1" dirty="0">
                <a:latin typeface="Times New Roman" panose="02020603050405020304" pitchFamily="18" charset="0"/>
                <a:cs typeface="Times New Roman" panose="02020603050405020304" pitchFamily="18" charset="0"/>
              </a:rPr>
              <a:t>s’</a:t>
            </a:r>
            <a:r>
              <a:rPr lang="en-US" sz="2300" dirty="0">
                <a:latin typeface="Times New Roman" panose="02020603050405020304" pitchFamily="18" charset="0"/>
                <a:cs typeface="Times New Roman" panose="02020603050405020304" pitchFamily="18" charset="0"/>
              </a:rPr>
              <a:t> factors on the basis of marketing. </a:t>
            </a:r>
          </a:p>
          <a:p>
            <a:pPr marL="285750" indent="-285750" algn="just">
              <a:spcBef>
                <a:spcPts val="600"/>
              </a:spcBef>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A third matrix can be prepared on the basis of quality and reliability, and so on, as required. </a:t>
            </a:r>
          </a:p>
          <a:p>
            <a:pPr marL="285750" indent="-285750" algn="just">
              <a:spcBef>
                <a:spcPts val="600"/>
              </a:spcBef>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Then an intelligent management decision can be reached to give an optimum answer to several mutually conflicting needs. </a:t>
            </a:r>
          </a:p>
          <a:p>
            <a:pPr marL="285750" indent="-285750" algn="just">
              <a:spcBef>
                <a:spcPts val="600"/>
              </a:spcBef>
              <a:buFont typeface="Wingdings" panose="05000000000000000000" pitchFamily="2" charset="2"/>
              <a:buChar char="Ø"/>
            </a:pPr>
            <a:r>
              <a:rPr lang="en-US" sz="2300" dirty="0">
                <a:latin typeface="Times New Roman" panose="02020603050405020304" pitchFamily="18" charset="0"/>
                <a:cs typeface="Times New Roman" panose="02020603050405020304" pitchFamily="18" charset="0"/>
              </a:rPr>
              <a:t>A particular feature of the matrix is that a team can prepare one during a value analysis and engineering session, and this can later by analyzed by, for example, a company executive who has before him all the ideas that were generated, costed, and rated.</a:t>
            </a:r>
            <a:endParaRPr lang="en-IN"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0707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1F1886-CA67-3AB0-44B6-7D87CDF14328}"/>
              </a:ext>
            </a:extLst>
          </p:cNvPr>
          <p:cNvSpPr>
            <a:spLocks noGrp="1"/>
          </p:cNvSpPr>
          <p:nvPr>
            <p:ph type="title"/>
          </p:nvPr>
        </p:nvSpPr>
        <p:spPr>
          <a:xfrm>
            <a:off x="628650" y="1006404"/>
            <a:ext cx="7886700" cy="276874"/>
          </a:xfrm>
        </p:spPr>
        <p:txBody>
          <a:bodyPr>
            <a:normAutofit fontScale="90000"/>
          </a:bodyPr>
          <a:lstStyle/>
          <a:p>
            <a:r>
              <a:rPr lang="en-US" b="1" dirty="0">
                <a:solidFill>
                  <a:srgbClr val="FF0000"/>
                </a:solidFill>
              </a:rPr>
              <a:t>HISTORY</a:t>
            </a:r>
            <a:endParaRPr lang="en-IN" b="1" dirty="0">
              <a:solidFill>
                <a:srgbClr val="FF0000"/>
              </a:solidFill>
            </a:endParaRPr>
          </a:p>
        </p:txBody>
      </p:sp>
      <p:sp>
        <p:nvSpPr>
          <p:cNvPr id="3" name="Content Placeholder 2">
            <a:extLst>
              <a:ext uri="{FF2B5EF4-FFF2-40B4-BE49-F238E27FC236}">
                <a16:creationId xmlns:a16="http://schemas.microsoft.com/office/drawing/2014/main" xmlns="" id="{2CE8D5FA-00D6-A767-B31A-D1F3DB3BCC04}"/>
              </a:ext>
            </a:extLst>
          </p:cNvPr>
          <p:cNvSpPr>
            <a:spLocks noGrp="1"/>
          </p:cNvSpPr>
          <p:nvPr>
            <p:ph idx="1"/>
          </p:nvPr>
        </p:nvSpPr>
        <p:spPr>
          <a:xfrm>
            <a:off x="362563" y="1283278"/>
            <a:ext cx="8469710" cy="4426527"/>
          </a:xfrm>
        </p:spPr>
        <p:txBody>
          <a:bodyPr>
            <a:noAutofit/>
          </a:bodyPr>
          <a:lstStyle/>
          <a:p>
            <a:pPr algn="just">
              <a:lnSpc>
                <a:spcPct val="100000"/>
              </a:lnSpc>
              <a:spcBef>
                <a:spcPts val="450"/>
              </a:spcBef>
              <a:buFont typeface="Wingdings" panose="05000000000000000000" pitchFamily="2" charset="2"/>
              <a:buChar char="Ø"/>
            </a:pPr>
            <a:r>
              <a:rPr lang="en-US" sz="1725" cap="none" dirty="0">
                <a:solidFill>
                  <a:srgbClr val="111111"/>
                </a:solidFill>
                <a:latin typeface="Times New Roman" panose="02020603050405020304" pitchFamily="18" charset="0"/>
                <a:cs typeface="Times New Roman" panose="02020603050405020304" pitchFamily="18" charset="0"/>
              </a:rPr>
              <a:t>The concept of value engineering evolved in the 1940s at general electric, in the midst of world war II.</a:t>
            </a:r>
            <a:r>
              <a:rPr lang="en-US" sz="1725" cap="none" dirty="0">
                <a:solidFill>
                  <a:srgbClr val="0000EE"/>
                </a:solidFill>
                <a:latin typeface="Times New Roman" panose="02020603050405020304" pitchFamily="18" charset="0"/>
                <a:cs typeface="Times New Roman" panose="02020603050405020304" pitchFamily="18" charset="0"/>
              </a:rPr>
              <a:t> </a:t>
            </a:r>
          </a:p>
          <a:p>
            <a:pPr algn="just">
              <a:lnSpc>
                <a:spcPct val="100000"/>
              </a:lnSpc>
              <a:spcBef>
                <a:spcPts val="450"/>
              </a:spcBef>
              <a:buFont typeface="Wingdings" panose="05000000000000000000" pitchFamily="2" charset="2"/>
              <a:buChar char="Ø"/>
            </a:pPr>
            <a:r>
              <a:rPr lang="en-US" sz="1725" cap="none" dirty="0">
                <a:solidFill>
                  <a:srgbClr val="111111"/>
                </a:solidFill>
                <a:latin typeface="Times New Roman" panose="02020603050405020304" pitchFamily="18" charset="0"/>
                <a:cs typeface="Times New Roman" panose="02020603050405020304" pitchFamily="18" charset="0"/>
              </a:rPr>
              <a:t>Due to the war, purchase engineer Lawrence miles and others sought substitutes for materials and components since there was a chronic shortage of them. </a:t>
            </a:r>
          </a:p>
          <a:p>
            <a:pPr algn="just">
              <a:lnSpc>
                <a:spcPct val="100000"/>
              </a:lnSpc>
              <a:spcBef>
                <a:spcPts val="450"/>
              </a:spcBef>
              <a:buFont typeface="Wingdings" panose="05000000000000000000" pitchFamily="2" charset="2"/>
              <a:buChar char="Ø"/>
            </a:pPr>
            <a:r>
              <a:rPr lang="en-US" sz="1725" cap="none" dirty="0">
                <a:solidFill>
                  <a:srgbClr val="111111"/>
                </a:solidFill>
                <a:latin typeface="Times New Roman" panose="02020603050405020304" pitchFamily="18" charset="0"/>
                <a:cs typeface="Times New Roman" panose="02020603050405020304" pitchFamily="18" charset="0"/>
              </a:rPr>
              <a:t>These substitutes were often found to reduce costs and provided equal or better performance.</a:t>
            </a:r>
          </a:p>
          <a:p>
            <a:pPr algn="just">
              <a:lnSpc>
                <a:spcPct val="100000"/>
              </a:lnSpc>
              <a:spcBef>
                <a:spcPts val="450"/>
              </a:spcBef>
              <a:buFont typeface="Wingdings" panose="05000000000000000000" pitchFamily="2" charset="2"/>
              <a:buChar char="Ø"/>
            </a:pPr>
            <a:r>
              <a:rPr lang="en-IN" sz="1725" cap="none" dirty="0">
                <a:latin typeface="Times New Roman" panose="02020603050405020304" pitchFamily="18" charset="0"/>
                <a:cs typeface="Times New Roman" panose="02020603050405020304" pitchFamily="18" charset="0"/>
              </a:rPr>
              <a:t>L.D. Miles </a:t>
            </a:r>
            <a:r>
              <a:rPr lang="en-US" sz="1725" cap="none" dirty="0">
                <a:latin typeface="Times New Roman" panose="02020603050405020304" pitchFamily="18" charset="0"/>
                <a:cs typeface="Times New Roman" panose="02020603050405020304" pitchFamily="18" charset="0"/>
              </a:rPr>
              <a:t>organized a formal methodology in which a team of people examined the functions of products manufactured by GEC. </a:t>
            </a:r>
          </a:p>
          <a:p>
            <a:pPr algn="just">
              <a:lnSpc>
                <a:spcPct val="100000"/>
              </a:lnSpc>
              <a:spcBef>
                <a:spcPts val="450"/>
              </a:spcBef>
              <a:buFont typeface="Wingdings" panose="05000000000000000000" pitchFamily="2" charset="2"/>
              <a:buChar char="Ø"/>
            </a:pPr>
            <a:r>
              <a:rPr lang="en-US" sz="1725" cap="none" dirty="0">
                <a:latin typeface="Times New Roman" panose="02020603050405020304" pitchFamily="18" charset="0"/>
                <a:cs typeface="Times New Roman" panose="02020603050405020304" pitchFamily="18" charset="0"/>
              </a:rPr>
              <a:t>Through team-oriented creative techniques they made changes in products to lower their cost without affecting their utility and quality.</a:t>
            </a:r>
          </a:p>
          <a:p>
            <a:pPr algn="just">
              <a:spcBef>
                <a:spcPts val="450"/>
              </a:spcBef>
              <a:buFont typeface="Wingdings" panose="05000000000000000000" pitchFamily="2" charset="2"/>
              <a:buChar char="Ø"/>
            </a:pPr>
            <a:r>
              <a:rPr lang="en-US" sz="1725" cap="none" dirty="0">
                <a:latin typeface="Times New Roman" panose="02020603050405020304" pitchFamily="18" charset="0"/>
                <a:cs typeface="Times New Roman" panose="02020603050405020304" pitchFamily="18" charset="0"/>
              </a:rPr>
              <a:t>The first organization to initiate a formal VE programme was navy bureau of ships in 1954. In 1959, society of American value engineers (SAVE) was set-up to propagate the philosophy of value engineering.</a:t>
            </a:r>
          </a:p>
          <a:p>
            <a:pPr algn="just">
              <a:spcBef>
                <a:spcPts val="450"/>
              </a:spcBef>
              <a:buFont typeface="Wingdings" panose="05000000000000000000" pitchFamily="2" charset="2"/>
              <a:buChar char="Ø"/>
            </a:pPr>
            <a:r>
              <a:rPr lang="en-US" sz="1725" cap="none" dirty="0">
                <a:latin typeface="Times New Roman" panose="02020603050405020304" pitchFamily="18" charset="0"/>
                <a:cs typeface="Times New Roman" panose="02020603050405020304" pitchFamily="18" charset="0"/>
              </a:rPr>
              <a:t>A professional society Indian value engineering society (invest) came up to create awareness in VE/VA and they publish a journal, organize conferences and provide other services</a:t>
            </a:r>
            <a:endParaRPr lang="en-IN" sz="1725"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209573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B874AA-D9A4-DDDB-15A0-79DB568C33F1}"/>
              </a:ext>
            </a:extLst>
          </p:cNvPr>
          <p:cNvSpPr>
            <a:spLocks noGrp="1"/>
          </p:cNvSpPr>
          <p:nvPr>
            <p:ph type="title"/>
          </p:nvPr>
        </p:nvSpPr>
        <p:spPr>
          <a:xfrm>
            <a:off x="1134203" y="1195447"/>
            <a:ext cx="6683765" cy="409949"/>
          </a:xfrm>
        </p:spPr>
        <p:txBody>
          <a:bodyPr>
            <a:normAutofit fontScale="90000"/>
          </a:bodyPr>
          <a:lstStyle/>
          <a:p>
            <a:r>
              <a:rPr lang="en-IN" b="1" dirty="0">
                <a:solidFill>
                  <a:srgbClr val="FF0000"/>
                </a:solidFill>
              </a:rPr>
              <a:t>THE CONCEPT OF VALUE</a:t>
            </a:r>
          </a:p>
        </p:txBody>
      </p:sp>
      <p:sp>
        <p:nvSpPr>
          <p:cNvPr id="3" name="Content Placeholder 2">
            <a:extLst>
              <a:ext uri="{FF2B5EF4-FFF2-40B4-BE49-F238E27FC236}">
                <a16:creationId xmlns:a16="http://schemas.microsoft.com/office/drawing/2014/main" xmlns="" id="{FBF56741-1A8A-5B08-97E4-414D07338D3F}"/>
              </a:ext>
            </a:extLst>
          </p:cNvPr>
          <p:cNvSpPr>
            <a:spLocks noGrp="1"/>
          </p:cNvSpPr>
          <p:nvPr>
            <p:ph idx="1"/>
          </p:nvPr>
        </p:nvSpPr>
        <p:spPr>
          <a:xfrm>
            <a:off x="529341" y="1740723"/>
            <a:ext cx="8085319" cy="3376554"/>
          </a:xfrm>
        </p:spPr>
        <p:txBody>
          <a:bodyPr>
            <a:noAutofit/>
          </a:bodyPr>
          <a:lstStyle/>
          <a:p>
            <a:pPr algn="jus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Value maybe perceived as the ratio of the sum of positive and negative aspects of an object.</a:t>
            </a:r>
          </a:p>
          <a:p>
            <a:pPr algn="jus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The value of a product will be interpreted in different ways by different customers. </a:t>
            </a:r>
          </a:p>
          <a:p>
            <a:pPr algn="jus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Its common characteristic is a high level of performance, capability, emotional appeal, style, etc. Relative to its cost. </a:t>
            </a:r>
          </a:p>
          <a:p>
            <a:pPr algn="jus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This can also be expressed as maximizing the function of a product relative to its cost: </a:t>
            </a:r>
          </a:p>
          <a:p>
            <a:pPr marL="0" indent="0" algn="ctr">
              <a:buNone/>
            </a:pPr>
            <a:r>
              <a:rPr lang="en-US" sz="1800" b="1" cap="none" dirty="0">
                <a:latin typeface="Times New Roman" panose="02020603050405020304" pitchFamily="18" charset="0"/>
                <a:cs typeface="Times New Roman" panose="02020603050405020304" pitchFamily="18" charset="0"/>
              </a:rPr>
              <a:t>Value = (performance + capability)/cost = function/cost</a:t>
            </a:r>
            <a:endParaRPr lang="en-IN" sz="1800" b="1"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299936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2CA7807-7818-EB50-CAD7-1CE9C709DC51}"/>
              </a:ext>
            </a:extLst>
          </p:cNvPr>
          <p:cNvSpPr>
            <a:spLocks noGrp="1"/>
          </p:cNvSpPr>
          <p:nvPr>
            <p:ph idx="1"/>
          </p:nvPr>
        </p:nvSpPr>
        <p:spPr>
          <a:xfrm>
            <a:off x="491490" y="1255798"/>
            <a:ext cx="7886700" cy="4560314"/>
          </a:xfrm>
        </p:spPr>
        <p:txBody>
          <a:bodyPr>
            <a:normAutofit/>
          </a:bodyPr>
          <a:lstStyle/>
          <a:p>
            <a:pPr algn="jus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In some cases the value of a product can be increased by increasing its function (performance or capability) and cost as long as the added function increases more than its added cost. </a:t>
            </a:r>
          </a:p>
          <a:p>
            <a:pPr algn="jus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Functional worth is the lowest cost to provide a given function.</a:t>
            </a:r>
          </a:p>
          <a:p>
            <a:pPr algn="just">
              <a:buFont typeface="Wingdings" panose="05000000000000000000" pitchFamily="2" charset="2"/>
              <a:buChar char="Ø"/>
            </a:pPr>
            <a:r>
              <a:rPr lang="en-US" sz="1800" cap="none" dirty="0">
                <a:latin typeface="Times New Roman" panose="02020603050405020304" pitchFamily="18" charset="0"/>
                <a:cs typeface="Times New Roman" panose="02020603050405020304" pitchFamily="18" charset="0"/>
              </a:rPr>
              <a:t>In value method terms: </a:t>
            </a:r>
          </a:p>
          <a:p>
            <a:pPr marL="0" indent="0" algn="ctr">
              <a:buNone/>
            </a:pPr>
            <a:r>
              <a:rPr lang="en-US" sz="1800" b="1" dirty="0">
                <a:latin typeface="Times New Roman" panose="02020603050405020304" pitchFamily="18" charset="0"/>
                <a:cs typeface="Times New Roman" panose="02020603050405020304" pitchFamily="18" charset="0"/>
              </a:rPr>
              <a:t>Value = Worth / Cost </a:t>
            </a:r>
          </a:p>
          <a:p>
            <a:pPr marL="0" indent="0" algn="ctr">
              <a:buNone/>
            </a:pPr>
            <a:r>
              <a:rPr lang="en-US" sz="1800" dirty="0">
                <a:latin typeface="Times New Roman" panose="02020603050405020304" pitchFamily="18" charset="0"/>
                <a:cs typeface="Times New Roman" panose="02020603050405020304" pitchFamily="18" charset="0"/>
              </a:rPr>
              <a:t>OR </a:t>
            </a:r>
          </a:p>
          <a:p>
            <a:pPr marL="0" indent="0" algn="ctr">
              <a:buNone/>
            </a:pPr>
            <a:r>
              <a:rPr lang="en-US" sz="1800" b="1" dirty="0">
                <a:latin typeface="Times New Roman" panose="02020603050405020304" pitchFamily="18" charset="0"/>
                <a:cs typeface="Times New Roman" panose="02020603050405020304" pitchFamily="18" charset="0"/>
              </a:rPr>
              <a:t>Value of an item = Performance of its function / Cost </a:t>
            </a:r>
          </a:p>
          <a:p>
            <a:pPr marL="0" indent="0" algn="ctr">
              <a:buNone/>
            </a:pPr>
            <a:r>
              <a:rPr lang="en-US" sz="1800" dirty="0">
                <a:latin typeface="Times New Roman" panose="02020603050405020304" pitchFamily="18" charset="0"/>
                <a:cs typeface="Times New Roman" panose="02020603050405020304" pitchFamily="18" charset="0"/>
              </a:rPr>
              <a:t>OR </a:t>
            </a:r>
          </a:p>
          <a:p>
            <a:pPr marL="0" indent="0" algn="ctr">
              <a:buNone/>
            </a:pPr>
            <a:r>
              <a:rPr lang="en-US" sz="1800" b="1" dirty="0">
                <a:latin typeface="Times New Roman" panose="02020603050405020304" pitchFamily="18" charset="0"/>
                <a:cs typeface="Times New Roman" panose="02020603050405020304" pitchFamily="18" charset="0"/>
              </a:rPr>
              <a:t>Value = Σ (+) / Σ (-) =Σ (Benefits) / Σ (Costs)</a:t>
            </a:r>
            <a:endParaRPr lang="en-IN"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985615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21F7A2-D232-B586-98EB-D43F34B96584}"/>
              </a:ext>
            </a:extLst>
          </p:cNvPr>
          <p:cNvSpPr>
            <a:spLocks noGrp="1"/>
          </p:cNvSpPr>
          <p:nvPr>
            <p:ph type="title"/>
          </p:nvPr>
        </p:nvSpPr>
        <p:spPr>
          <a:xfrm>
            <a:off x="810492" y="978496"/>
            <a:ext cx="7469470" cy="960668"/>
          </a:xfrm>
        </p:spPr>
        <p:txBody>
          <a:bodyPr>
            <a:normAutofit fontScale="90000"/>
          </a:bodyPr>
          <a:lstStyle/>
          <a:p>
            <a:r>
              <a:rPr lang="en-US" b="1" dirty="0">
                <a:solidFill>
                  <a:srgbClr val="FF0000"/>
                </a:solidFill>
              </a:rPr>
              <a:t>Types of value or classes of value </a:t>
            </a:r>
            <a:endParaRPr lang="en-IN" b="1" dirty="0">
              <a:solidFill>
                <a:srgbClr val="FF0000"/>
              </a:solidFill>
            </a:endParaRPr>
          </a:p>
        </p:txBody>
      </p:sp>
      <p:sp>
        <p:nvSpPr>
          <p:cNvPr id="3" name="Content Placeholder 2">
            <a:extLst>
              <a:ext uri="{FF2B5EF4-FFF2-40B4-BE49-F238E27FC236}">
                <a16:creationId xmlns:a16="http://schemas.microsoft.com/office/drawing/2014/main" xmlns="" id="{B3334B4E-B0B8-3AA8-206C-5AE702462E20}"/>
              </a:ext>
            </a:extLst>
          </p:cNvPr>
          <p:cNvSpPr>
            <a:spLocks noGrp="1"/>
          </p:cNvSpPr>
          <p:nvPr>
            <p:ph idx="1"/>
          </p:nvPr>
        </p:nvSpPr>
        <p:spPr>
          <a:xfrm>
            <a:off x="623455" y="1856036"/>
            <a:ext cx="7246469" cy="3738977"/>
          </a:xfrm>
        </p:spPr>
        <p:txBody>
          <a:bodyPr>
            <a:normAutofit/>
          </a:bodyPr>
          <a:lstStyle/>
          <a:p>
            <a:pPr marL="0" indent="0">
              <a:buNone/>
            </a:pPr>
            <a:r>
              <a:rPr lang="en-US" sz="1650" dirty="0"/>
              <a:t>The seven classes of values are: </a:t>
            </a:r>
          </a:p>
          <a:p>
            <a:pPr marL="0" indent="0">
              <a:buNone/>
            </a:pPr>
            <a:r>
              <a:rPr lang="en-US" sz="1650" dirty="0"/>
              <a:t>A) Economic Value </a:t>
            </a:r>
          </a:p>
          <a:p>
            <a:pPr marL="0" indent="0">
              <a:buNone/>
            </a:pPr>
            <a:r>
              <a:rPr lang="en-US" sz="1650" dirty="0"/>
              <a:t>b) Political Value </a:t>
            </a:r>
          </a:p>
          <a:p>
            <a:pPr marL="0" indent="0">
              <a:buNone/>
            </a:pPr>
            <a:r>
              <a:rPr lang="en-US" sz="1650" dirty="0"/>
              <a:t>c) Social Value </a:t>
            </a:r>
          </a:p>
          <a:p>
            <a:pPr marL="0" indent="0">
              <a:buNone/>
            </a:pPr>
            <a:r>
              <a:rPr lang="en-US" sz="1650" dirty="0"/>
              <a:t>d) Aesthetic Value </a:t>
            </a:r>
          </a:p>
          <a:p>
            <a:pPr marL="0" indent="0">
              <a:buNone/>
            </a:pPr>
            <a:r>
              <a:rPr lang="en-US" sz="1650" dirty="0"/>
              <a:t>e) Ethical (or Moral)Value </a:t>
            </a:r>
          </a:p>
          <a:p>
            <a:pPr marL="0" indent="0">
              <a:buNone/>
            </a:pPr>
            <a:r>
              <a:rPr lang="en-US" sz="1650" dirty="0"/>
              <a:t>f) Religious Value </a:t>
            </a:r>
          </a:p>
          <a:p>
            <a:pPr marL="0" indent="0">
              <a:buNone/>
            </a:pPr>
            <a:r>
              <a:rPr lang="en-US" sz="1650" dirty="0"/>
              <a:t>g) Judicial Value</a:t>
            </a:r>
            <a:endParaRPr lang="en-IN" sz="1650" dirty="0"/>
          </a:p>
        </p:txBody>
      </p:sp>
    </p:spTree>
    <p:extLst>
      <p:ext uri="{BB962C8B-B14F-4D97-AF65-F5344CB8AC3E}">
        <p14:creationId xmlns:p14="http://schemas.microsoft.com/office/powerpoint/2010/main" val="46366781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4992</TotalTime>
  <Words>5124</Words>
  <Application>Microsoft Office PowerPoint</Application>
  <PresentationFormat>On-screen Show (4:3)</PresentationFormat>
  <Paragraphs>697</Paragraphs>
  <Slides>50</Slides>
  <Notes>0</Notes>
  <HiddenSlides>1</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Droplet</vt:lpstr>
      <vt:lpstr>VALUE ENGINEERING</vt:lpstr>
      <vt:lpstr>VALUE ENGINEERING (VE) CONCEPTS</vt:lpstr>
      <vt:lpstr>PowerPoint Presentation</vt:lpstr>
      <vt:lpstr>OBJECTIVES OF VALUE ENGINEERING</vt:lpstr>
      <vt:lpstr>VE Terminology</vt:lpstr>
      <vt:lpstr>HISTORY</vt:lpstr>
      <vt:lpstr>THE CONCEPT OF VALUE</vt:lpstr>
      <vt:lpstr>PowerPoint Presentation</vt:lpstr>
      <vt:lpstr>Types of value or classes of value </vt:lpstr>
      <vt:lpstr>PowerPoint Presentation</vt:lpstr>
      <vt:lpstr>PowerPoint Presentation</vt:lpstr>
      <vt:lpstr>Reasons for Poor Value</vt:lpstr>
      <vt:lpstr>PowerPoint Presentation</vt:lpstr>
      <vt:lpstr>PowerPoint Presentation</vt:lpstr>
      <vt:lpstr>PowerPoint Presentation</vt:lpstr>
      <vt:lpstr>Benefits of Value Engineering</vt:lpstr>
      <vt:lpstr>Advantages</vt:lpstr>
      <vt:lpstr>WHEN TO APPLY VALUE ANALYSIS</vt:lpstr>
      <vt:lpstr>Recognition of Problem</vt:lpstr>
      <vt:lpstr>PowerPoint Presentation</vt:lpstr>
      <vt:lpstr>PowerPoint Presentation</vt:lpstr>
      <vt:lpstr>PowerPoint Presentation</vt:lpstr>
      <vt:lpstr>Role in productivity</vt:lpstr>
      <vt:lpstr>criteria for comparison for VE and VA</vt:lpstr>
      <vt:lpstr>Criteria for Comparison</vt:lpstr>
      <vt:lpstr>Criteria for Comparison</vt:lpstr>
      <vt:lpstr>ELEMENT OF CHOICE</vt:lpstr>
      <vt:lpstr>Organization</vt:lpstr>
      <vt:lpstr>Size of VE staff</vt:lpstr>
      <vt:lpstr>PowerPoint Presentation</vt:lpstr>
      <vt:lpstr>PowerPoint Presentation</vt:lpstr>
      <vt:lpstr>PowerPoint Presentation</vt:lpstr>
      <vt:lpstr>skill of VE staff</vt:lpstr>
      <vt:lpstr>essential Skills for men engaged in value work</vt:lpstr>
      <vt:lpstr>VE IN small plant</vt:lpstr>
      <vt:lpstr>VE IN small plant</vt:lpstr>
      <vt:lpstr>PowerPoint Presentation</vt:lpstr>
      <vt:lpstr>PowerPoint Presentation</vt:lpstr>
      <vt:lpstr>PowerPoint Presentation</vt:lpstr>
      <vt:lpstr>PowerPoint Presentation</vt:lpstr>
      <vt:lpstr>PowerPoint Presentation</vt:lpstr>
      <vt:lpstr>PowerPoint Presentation</vt:lpstr>
      <vt:lpstr>unique and quantitative evaluation of ideas</vt:lpstr>
      <vt:lpstr>unique and quantitative evaluation of ideas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VALUE ENGINEERING</dc:title>
  <dc:creator>Subrahmanyam Jammalamadaka</dc:creator>
  <cp:lastModifiedBy>chris</cp:lastModifiedBy>
  <cp:revision>101</cp:revision>
  <dcterms:created xsi:type="dcterms:W3CDTF">2023-01-03T09:53:58Z</dcterms:created>
  <dcterms:modified xsi:type="dcterms:W3CDTF">2024-12-21T04:24:24Z</dcterms:modified>
</cp:coreProperties>
</file>