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45"/>
  </p:notesMasterIdLst>
  <p:handoutMasterIdLst>
    <p:handoutMasterId r:id="rId46"/>
  </p:handoutMasterIdLst>
  <p:sldIdLst>
    <p:sldId id="258" r:id="rId3"/>
    <p:sldId id="260" r:id="rId4"/>
    <p:sldId id="262" r:id="rId5"/>
    <p:sldId id="263" r:id="rId6"/>
    <p:sldId id="264" r:id="rId7"/>
    <p:sldId id="265" r:id="rId8"/>
    <p:sldId id="267" r:id="rId9"/>
    <p:sldId id="268" r:id="rId10"/>
    <p:sldId id="335" r:id="rId11"/>
    <p:sldId id="269" r:id="rId12"/>
    <p:sldId id="336" r:id="rId13"/>
    <p:sldId id="337" r:id="rId14"/>
    <p:sldId id="271" r:id="rId15"/>
    <p:sldId id="272" r:id="rId16"/>
    <p:sldId id="273" r:id="rId17"/>
    <p:sldId id="274" r:id="rId18"/>
    <p:sldId id="278" r:id="rId19"/>
    <p:sldId id="281" r:id="rId20"/>
    <p:sldId id="282" r:id="rId21"/>
    <p:sldId id="341" r:id="rId22"/>
    <p:sldId id="342" r:id="rId23"/>
    <p:sldId id="343" r:id="rId24"/>
    <p:sldId id="344" r:id="rId25"/>
    <p:sldId id="345" r:id="rId26"/>
    <p:sldId id="346" r:id="rId27"/>
    <p:sldId id="285" r:id="rId28"/>
    <p:sldId id="290" r:id="rId29"/>
    <p:sldId id="291" r:id="rId30"/>
    <p:sldId id="292" r:id="rId31"/>
    <p:sldId id="293" r:id="rId32"/>
    <p:sldId id="295" r:id="rId33"/>
    <p:sldId id="299" r:id="rId34"/>
    <p:sldId id="339" r:id="rId35"/>
    <p:sldId id="340" r:id="rId36"/>
    <p:sldId id="300" r:id="rId37"/>
    <p:sldId id="301" r:id="rId38"/>
    <p:sldId id="302" r:id="rId39"/>
    <p:sldId id="303" r:id="rId40"/>
    <p:sldId id="305" r:id="rId41"/>
    <p:sldId id="306" r:id="rId42"/>
    <p:sldId id="307" r:id="rId43"/>
    <p:sldId id="308" r:id="rId44"/>
  </p:sldIdLst>
  <p:sldSz cx="10080625" cy="7559675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4">
          <p15:clr>
            <a:srgbClr val="A4A3A4"/>
          </p15:clr>
        </p15:guide>
        <p15:guide id="2" pos="20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8F8DB"/>
    <a:srgbClr val="C5CD8D"/>
    <a:srgbClr val="FFFF00"/>
    <a:srgbClr val="6600FF"/>
    <a:srgbClr val="008000"/>
    <a:srgbClr val="CCFF66"/>
    <a:srgbClr val="EBFE5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5" autoAdjust="0"/>
    <p:restoredTop sz="93896" autoAdjust="0"/>
  </p:normalViewPr>
  <p:slideViewPr>
    <p:cSldViewPr snapToGrid="0">
      <p:cViewPr varScale="1">
        <p:scale>
          <a:sx n="66" d="100"/>
          <a:sy n="66" d="100"/>
        </p:scale>
        <p:origin x="1194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048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504"/>
        <p:guide pos="20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2268FDD-A3AC-4CDD-9908-233FB6C618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0488" y="893763"/>
            <a:ext cx="4289425" cy="32162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85850" y="4422775"/>
            <a:ext cx="484505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fontAlgn="base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1475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8099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30147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32195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34243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42435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48579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50627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2915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7798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4963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4406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7011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403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4600" y="696913"/>
            <a:ext cx="4521200" cy="3390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5571" name="Text Box 3"/>
          <p:cNvSpPr txBox="1">
            <a:spLocks noChangeArrowheads="1"/>
          </p:cNvSpPr>
          <p:nvPr/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56771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7011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9059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1107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3155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7251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5443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7491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89539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91587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9667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93635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97731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99779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01827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03875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11715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13763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15811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19907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4600" y="696913"/>
            <a:ext cx="4521200" cy="3390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1955" name="Text Box 3"/>
          <p:cNvSpPr txBox="1">
            <a:spLocks noChangeArrowheads="1"/>
          </p:cNvSpPr>
          <p:nvPr/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27113" y="307975"/>
            <a:ext cx="4954587" cy="3716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03" name="Text Box 3"/>
          <p:cNvSpPr txBox="1">
            <a:spLocks noChangeArrowheads="1"/>
          </p:cNvSpPr>
          <p:nvPr/>
        </p:nvSpPr>
        <p:spPr bwMode="auto">
          <a:xfrm>
            <a:off x="515938" y="4387850"/>
            <a:ext cx="5986462" cy="41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 altLang="en-US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789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493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1375" y="182563"/>
            <a:ext cx="2149475" cy="6497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182563"/>
            <a:ext cx="6299200" cy="649763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9080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049D0-EF82-41E1-94CE-372A186950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1768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5B724-A582-4EE2-A206-174667C5D5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34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F221B-D4DC-49EA-872D-5519E3D74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600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A8C35-43D2-4A03-B656-8439694F62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6595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7A2058-8AE7-40D2-9849-808D9BF8FC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859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914A8-D8E8-4535-86DC-BFECC29A29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1399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FC227-75D2-45EE-859A-AF2DA64A9B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66739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9C214-3CE8-404E-9829-E731B2E70C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43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10834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1E5FB-B04D-46BA-8813-C8FEA4F7CF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96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09528-D2A7-4CF4-A7E1-E804D62DDF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7479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B4BEF-5DBE-45E9-8E8E-C63FBBBAFE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97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7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1708150"/>
            <a:ext cx="4224338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08150"/>
            <a:ext cx="4224337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0336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1128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70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411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683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634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182563"/>
            <a:ext cx="8601075" cy="125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1708150"/>
            <a:ext cx="8601075" cy="497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7224713" y="6884988"/>
            <a:ext cx="2352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5C82CE46-26FD-4E1A-87AD-5C548938E1BC}" type="slidenum">
              <a:rPr lang="en-US" altLang="en-US" sz="1400">
                <a:solidFill>
                  <a:schemeClr val="tx1"/>
                </a:solidFill>
              </a:rPr>
              <a:pPr algn="r"/>
              <a:t>‹#›</a:t>
            </a:fld>
            <a:endParaRPr lang="en-US" altLang="en-US" sz="14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fontAlgn="base" hangingPunct="0">
        <a:lnSpc>
          <a:spcPct val="94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anose="02020603050405020304" pitchFamily="18" charset="0"/>
        </a:defRPr>
      </a:lvl2pPr>
      <a:lvl3pPr algn="l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anose="02020603050405020304" pitchFamily="18" charset="0"/>
        </a:defRPr>
      </a:lvl3pPr>
      <a:lvl4pPr algn="l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anose="02020603050405020304" pitchFamily="18" charset="0"/>
        </a:defRPr>
      </a:lvl4pPr>
      <a:lvl5pPr algn="l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anose="02020603050405020304" pitchFamily="18" charset="0"/>
        </a:defRPr>
      </a:lvl5pPr>
      <a:lvl6pPr marL="457200" algn="l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anose="02020603050405020304" pitchFamily="18" charset="0"/>
        </a:defRPr>
      </a:lvl6pPr>
      <a:lvl7pPr marL="914400" algn="l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anose="02020603050405020304" pitchFamily="18" charset="0"/>
        </a:defRPr>
      </a:lvl7pPr>
      <a:lvl8pPr marL="1371600" algn="l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anose="02020603050405020304" pitchFamily="18" charset="0"/>
        </a:defRPr>
      </a:lvl8pPr>
      <a:lvl9pPr marL="1828800" algn="l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4400">
          <a:solidFill>
            <a:srgbClr val="000000"/>
          </a:solidFill>
          <a:latin typeface="Times New Roman" panose="02020603050405020304" pitchFamily="18" charset="0"/>
        </a:defRPr>
      </a:lvl9pPr>
    </p:titleStyle>
    <p:bodyStyle>
      <a:lvl1pPr marL="427038" indent="-322263" algn="l" defTabSz="449263" rtl="0" fontAlgn="base" hangingPunct="0">
        <a:spcBef>
          <a:spcPct val="0"/>
        </a:spcBef>
        <a:spcAft>
          <a:spcPts val="100"/>
        </a:spcAft>
        <a:buClr>
          <a:srgbClr val="000000"/>
        </a:buClr>
        <a:buSzPct val="45000"/>
        <a:buFont typeface="StarSymbol" charset="0"/>
        <a:buChar char="●"/>
        <a:defRPr sz="3200" b="1" kern="1200">
          <a:solidFill>
            <a:srgbClr val="000000"/>
          </a:solidFill>
          <a:latin typeface="+mn-lt"/>
          <a:ea typeface="+mn-ea"/>
          <a:cs typeface="+mn-cs"/>
        </a:defRPr>
      </a:lvl1pPr>
      <a:lvl2pPr marL="858838" indent="-285750" algn="l" defTabSz="449263" rtl="0" fontAlgn="base" hangingPunct="0">
        <a:lnSpc>
          <a:spcPct val="94000"/>
        </a:lnSpc>
        <a:spcBef>
          <a:spcPct val="0"/>
        </a:spcBef>
        <a:spcAft>
          <a:spcPts val="1088"/>
        </a:spcAft>
        <a:buClr>
          <a:srgbClr val="000000"/>
        </a:buClr>
        <a:buSzPct val="75000"/>
        <a:buFont typeface="StarSymbol" charset="0"/>
        <a:buChar char="–"/>
        <a:defRPr sz="2800" b="1" kern="1200">
          <a:solidFill>
            <a:srgbClr val="000000"/>
          </a:solidFill>
          <a:latin typeface="+mn-lt"/>
          <a:ea typeface="+mn-ea"/>
          <a:cs typeface="+mn-cs"/>
        </a:defRPr>
      </a:lvl2pPr>
      <a:lvl3pPr marL="1290638" indent="-212725" algn="l" defTabSz="449263" rtl="0" fontAlgn="base" hangingPunct="0">
        <a:lnSpc>
          <a:spcPct val="94000"/>
        </a:lnSpc>
        <a:spcBef>
          <a:spcPct val="0"/>
        </a:spcBef>
        <a:spcAft>
          <a:spcPts val="813"/>
        </a:spcAft>
        <a:buClr>
          <a:srgbClr val="000000"/>
        </a:buClr>
        <a:buSzPct val="45000"/>
        <a:buFont typeface="StarSymbol" charset="0"/>
        <a:buChar char="●"/>
        <a:defRPr sz="2400" b="1" kern="1200">
          <a:solidFill>
            <a:srgbClr val="000000"/>
          </a:solidFill>
          <a:latin typeface="+mn-lt"/>
          <a:ea typeface="+mn-ea"/>
          <a:cs typeface="+mn-cs"/>
        </a:defRPr>
      </a:lvl3pPr>
      <a:lvl4pPr marL="1722438" indent="-211138" algn="l" defTabSz="449263" rtl="0" fontAlgn="base" hangingPunct="0">
        <a:lnSpc>
          <a:spcPct val="94000"/>
        </a:lnSpc>
        <a:spcBef>
          <a:spcPct val="0"/>
        </a:spcBef>
        <a:spcAft>
          <a:spcPts val="525"/>
        </a:spcAft>
        <a:buClr>
          <a:srgbClr val="000000"/>
        </a:buClr>
        <a:buSzPct val="75000"/>
        <a:buFont typeface="StarSymbol" charset="0"/>
        <a:buChar char="–"/>
        <a:defRPr sz="2000" b="1" kern="1200">
          <a:solidFill>
            <a:srgbClr val="000000"/>
          </a:solidFill>
          <a:latin typeface="+mn-lt"/>
          <a:ea typeface="+mn-ea"/>
          <a:cs typeface="+mn-cs"/>
        </a:defRPr>
      </a:lvl4pPr>
      <a:lvl5pPr marL="2154238" indent="-212725" algn="l" defTabSz="449263" rtl="0" fontAlgn="base" hangingPunct="0">
        <a:lnSpc>
          <a:spcPct val="94000"/>
        </a:lnSpc>
        <a:spcBef>
          <a:spcPct val="0"/>
        </a:spcBef>
        <a:spcAft>
          <a:spcPts val="238"/>
        </a:spcAft>
        <a:buClr>
          <a:srgbClr val="000000"/>
        </a:buClr>
        <a:buSzPct val="45000"/>
        <a:buFont typeface="StarSymbol" charset="0"/>
        <a:buChar char="●"/>
        <a:defRPr sz="2000" b="1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45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825" y="6884988"/>
            <a:ext cx="23510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45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884988"/>
            <a:ext cx="31908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45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884988"/>
            <a:ext cx="2352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99CC41E4-102C-44B5-9367-1250AAA662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8063" y="808038"/>
            <a:ext cx="8510587" cy="1403350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 dirty="0">
                <a:solidFill>
                  <a:schemeClr val="hlink"/>
                </a:solidFill>
              </a:rPr>
              <a:t>Requirements Analysis and </a:t>
            </a:r>
            <a:r>
              <a:rPr lang="en-GB" altLang="en-US" dirty="0" smtClean="0">
                <a:solidFill>
                  <a:schemeClr val="hlink"/>
                </a:solidFill>
              </a:rPr>
              <a:t>Specification</a:t>
            </a:r>
            <a:endParaRPr lang="en-GB" altLang="en-US" sz="2000" dirty="0">
              <a:solidFill>
                <a:schemeClr val="hlink"/>
              </a:solidFill>
            </a:endParaRPr>
          </a:p>
        </p:txBody>
      </p:sp>
      <p:sp>
        <p:nvSpPr>
          <p:cNvPr id="1000452" name="Text Box 4"/>
          <p:cNvSpPr txBox="1">
            <a:spLocks noChangeArrowheads="1"/>
          </p:cNvSpPr>
          <p:nvPr/>
        </p:nvSpPr>
        <p:spPr bwMode="auto">
          <a:xfrm>
            <a:off x="1538288" y="3705225"/>
            <a:ext cx="7053262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 anchor="ctr"/>
          <a:lstStyle>
            <a:lvl1pPr defTabSz="1008063">
              <a:tabLst>
                <a:tab pos="728663" algn="l"/>
                <a:tab pos="1679575" algn="l"/>
                <a:tab pos="2632075" algn="l"/>
                <a:tab pos="3584575" algn="l"/>
                <a:tab pos="4537075" algn="l"/>
                <a:tab pos="5489575" algn="l"/>
                <a:tab pos="64420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tabLst>
                <a:tab pos="728663" algn="l"/>
                <a:tab pos="1679575" algn="l"/>
                <a:tab pos="2632075" algn="l"/>
                <a:tab pos="3584575" algn="l"/>
                <a:tab pos="4537075" algn="l"/>
                <a:tab pos="5489575" algn="l"/>
                <a:tab pos="64420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tabLst>
                <a:tab pos="728663" algn="l"/>
                <a:tab pos="1679575" algn="l"/>
                <a:tab pos="2632075" algn="l"/>
                <a:tab pos="3584575" algn="l"/>
                <a:tab pos="4537075" algn="l"/>
                <a:tab pos="5489575" algn="l"/>
                <a:tab pos="64420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tabLst>
                <a:tab pos="728663" algn="l"/>
                <a:tab pos="1679575" algn="l"/>
                <a:tab pos="2632075" algn="l"/>
                <a:tab pos="3584575" algn="l"/>
                <a:tab pos="4537075" algn="l"/>
                <a:tab pos="5489575" algn="l"/>
                <a:tab pos="64420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tabLst>
                <a:tab pos="728663" algn="l"/>
                <a:tab pos="1679575" algn="l"/>
                <a:tab pos="2632075" algn="l"/>
                <a:tab pos="3584575" algn="l"/>
                <a:tab pos="4537075" algn="l"/>
                <a:tab pos="5489575" algn="l"/>
                <a:tab pos="64420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  <a:tab pos="1679575" algn="l"/>
                <a:tab pos="2632075" algn="l"/>
                <a:tab pos="3584575" algn="l"/>
                <a:tab pos="4537075" algn="l"/>
                <a:tab pos="5489575" algn="l"/>
                <a:tab pos="64420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  <a:tab pos="1679575" algn="l"/>
                <a:tab pos="2632075" algn="l"/>
                <a:tab pos="3584575" algn="l"/>
                <a:tab pos="4537075" algn="l"/>
                <a:tab pos="5489575" algn="l"/>
                <a:tab pos="64420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  <a:tab pos="1679575" algn="l"/>
                <a:tab pos="2632075" algn="l"/>
                <a:tab pos="3584575" algn="l"/>
                <a:tab pos="4537075" algn="l"/>
                <a:tab pos="5489575" algn="l"/>
                <a:tab pos="64420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  <a:tab pos="1679575" algn="l"/>
                <a:tab pos="2632075" algn="l"/>
                <a:tab pos="3584575" algn="l"/>
                <a:tab pos="4537075" algn="l"/>
                <a:tab pos="5489575" algn="l"/>
                <a:tab pos="64420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4700" b="1" dirty="0" smtClean="0">
                <a:latin typeface="Comic Sans MS" panose="030F0702030302020204" pitchFamily="66" charset="0"/>
              </a:rPr>
              <a:t>Dr K Koteswara Rao</a:t>
            </a:r>
            <a:endParaRPr lang="en-GB" altLang="en-US" sz="4700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Requirements Gathering </a:t>
            </a:r>
            <a:r>
              <a:rPr lang="en-GB" altLang="en-US" sz="2000"/>
              <a:t>(CONT.)</a:t>
            </a:r>
          </a:p>
        </p:txBody>
      </p:sp>
      <p:sp>
        <p:nvSpPr>
          <p:cNvPr id="102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93837"/>
            <a:ext cx="8567738" cy="5240791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2400" dirty="0"/>
              <a:t>In the absence of a working system,  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2400" dirty="0">
                <a:solidFill>
                  <a:srgbClr val="000099"/>
                </a:solidFill>
              </a:rPr>
              <a:t>Lot of imagination and creativity  are required. </a:t>
            </a:r>
          </a:p>
          <a:p>
            <a:pPr marL="342900" indent="-342900" defTabSz="914400">
              <a:spcBef>
                <a:spcPts val="800"/>
              </a:spcBef>
            </a:pPr>
            <a:r>
              <a:rPr lang="en-GB" altLang="en-US" sz="2400" dirty="0"/>
              <a:t>Interacting with the customer to gather relevant data: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2400" dirty="0"/>
              <a:t>Requires a lot of experience</a:t>
            </a:r>
            <a:r>
              <a:rPr lang="en-GB" altLang="en-US" sz="2400" dirty="0" smtClean="0"/>
              <a:t>.</a:t>
            </a:r>
          </a:p>
          <a:p>
            <a:pPr marL="342900" indent="-342900" defTabSz="914400">
              <a:spcBef>
                <a:spcPts val="888"/>
              </a:spcBef>
            </a:pPr>
            <a:r>
              <a:rPr lang="en-GB" altLang="en-US" sz="2400" dirty="0">
                <a:solidFill>
                  <a:srgbClr val="FF0000"/>
                </a:solidFill>
              </a:rPr>
              <a:t>Some desirable attributes of a good system analyst:</a:t>
            </a:r>
          </a:p>
          <a:p>
            <a:pPr marL="742950" lvl="1" defTabSz="914400">
              <a:spcBef>
                <a:spcPts val="800"/>
              </a:spcBef>
            </a:pPr>
            <a:r>
              <a:rPr lang="en-GB" altLang="en-US" sz="2400" dirty="0">
                <a:solidFill>
                  <a:srgbClr val="FF0000"/>
                </a:solidFill>
              </a:rPr>
              <a:t>Good interaction skills, </a:t>
            </a:r>
          </a:p>
          <a:p>
            <a:pPr marL="742950" lvl="1" defTabSz="914400">
              <a:spcBef>
                <a:spcPts val="800"/>
              </a:spcBef>
            </a:pPr>
            <a:r>
              <a:rPr lang="en-GB" altLang="en-US" sz="2400" dirty="0">
                <a:solidFill>
                  <a:srgbClr val="FF0000"/>
                </a:solidFill>
              </a:rPr>
              <a:t>Imagination and creativity, </a:t>
            </a:r>
          </a:p>
          <a:p>
            <a:pPr marL="742950" lvl="1" defTabSz="914400">
              <a:spcBef>
                <a:spcPts val="800"/>
              </a:spcBef>
            </a:pPr>
            <a:r>
              <a:rPr lang="en-GB" altLang="en-US" sz="2400" dirty="0">
                <a:solidFill>
                  <a:srgbClr val="FF0000"/>
                </a:solidFill>
              </a:rPr>
              <a:t>Experience</a:t>
            </a:r>
            <a:r>
              <a:rPr lang="en-GB" altLang="en-US" sz="4000" dirty="0">
                <a:solidFill>
                  <a:srgbClr val="000099"/>
                </a:solidFill>
              </a:rPr>
              <a:t>.</a:t>
            </a:r>
          </a:p>
          <a:p>
            <a:pPr marL="742950" lvl="1" defTabSz="914400">
              <a:spcBef>
                <a:spcPts val="725"/>
              </a:spcBef>
            </a:pPr>
            <a:endParaRPr lang="en-GB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/>
              <a:t>Case Study: Automation of Office Work at CSE Dept.</a:t>
            </a:r>
          </a:p>
        </p:txBody>
      </p:sp>
      <p:sp>
        <p:nvSpPr>
          <p:cNvPr id="115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4475" y="1708150"/>
            <a:ext cx="9477375" cy="4972050"/>
          </a:xfrm>
        </p:spPr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The academic, inventory, and financial information at the CSE department:</a:t>
            </a:r>
          </a:p>
          <a:p>
            <a:pPr lvl="1"/>
            <a:r>
              <a:rPr lang="en-US" altLang="en-US" dirty="0"/>
              <a:t>Being carried though manual processing by two </a:t>
            </a:r>
            <a:r>
              <a:rPr lang="en-US" altLang="en-US" dirty="0">
                <a:solidFill>
                  <a:srgbClr val="FF0000"/>
                </a:solidFill>
              </a:rPr>
              <a:t>office clerks, a store keeper, and two attendants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 Considering the low budget he had at his</a:t>
            </a:r>
          </a:p>
          <a:p>
            <a:r>
              <a:rPr lang="en-US" altLang="en-US" dirty="0"/>
              <a:t>Disposal:</a:t>
            </a:r>
          </a:p>
          <a:p>
            <a:pPr lvl="1"/>
            <a:r>
              <a:rPr lang="en-US" altLang="en-US" dirty="0"/>
              <a:t>The </a:t>
            </a:r>
            <a:r>
              <a:rPr lang="en-US" altLang="en-US" dirty="0" err="1"/>
              <a:t>HoD</a:t>
            </a:r>
            <a:r>
              <a:rPr lang="en-US" altLang="en-US" dirty="0"/>
              <a:t> entrusted the work to a team of student volunteers.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/>
              <a:t>Case Study: Automation of Office Work at CSE Dept.</a:t>
            </a:r>
          </a:p>
        </p:txBody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The team was first briefed by the </a:t>
            </a:r>
            <a:r>
              <a:rPr lang="en-US" altLang="en-US" dirty="0" err="1">
                <a:solidFill>
                  <a:srgbClr val="FF0000"/>
                </a:solidFill>
              </a:rPr>
              <a:t>HoD</a:t>
            </a:r>
            <a:r>
              <a:rPr lang="en-US" altLang="en-US" dirty="0">
                <a:solidFill>
                  <a:srgbClr val="FF0000"/>
                </a:solidFill>
              </a:rPr>
              <a:t> about the specific activities to be automated</a:t>
            </a:r>
            <a:r>
              <a:rPr lang="en-US" altLang="en-US" dirty="0"/>
              <a:t>.</a:t>
            </a:r>
          </a:p>
          <a:p>
            <a:r>
              <a:rPr lang="en-US" altLang="en-US" dirty="0">
                <a:solidFill>
                  <a:schemeClr val="accent6"/>
                </a:solidFill>
              </a:rPr>
              <a:t>The analyst first discussed with the two clerks:</a:t>
            </a:r>
          </a:p>
          <a:p>
            <a:pPr lvl="1"/>
            <a:r>
              <a:rPr lang="en-US" altLang="en-US" dirty="0"/>
              <a:t>Regarding their specific responsibilities (tasks) that were to be automated.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The analyst also interviewed student and faculty representatives who would also use the software</a:t>
            </a:r>
            <a:r>
              <a:rPr lang="en-US" alt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41300"/>
            <a:ext cx="8567738" cy="12795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/>
              <a:t>Analysis of the Gathered Requirements</a:t>
            </a:r>
          </a:p>
        </p:txBody>
      </p:sp>
      <p:sp>
        <p:nvSpPr>
          <p:cNvPr id="102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670050"/>
            <a:ext cx="9356725" cy="47752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1000"/>
              </a:spcBef>
            </a:pPr>
            <a:r>
              <a:rPr lang="en-GB" altLang="en-US" sz="3600" dirty="0"/>
              <a:t>Main purpose of requirements analysis: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800" dirty="0">
                <a:solidFill>
                  <a:srgbClr val="FF0000"/>
                </a:solidFill>
              </a:rPr>
              <a:t>Clearly understand the user requirements,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800" dirty="0">
                <a:solidFill>
                  <a:srgbClr val="FF0000"/>
                </a:solidFill>
              </a:rPr>
              <a:t>Detect inconsistencies, ambiguities, and incompleteness</a:t>
            </a:r>
            <a:r>
              <a:rPr lang="en-GB" altLang="en-US" sz="2800" dirty="0">
                <a:solidFill>
                  <a:srgbClr val="000099"/>
                </a:solidFill>
              </a:rPr>
              <a:t>.</a:t>
            </a:r>
          </a:p>
          <a:p>
            <a:pPr marL="342900" indent="-342900" defTabSz="914400">
              <a:spcBef>
                <a:spcPts val="1000"/>
              </a:spcBef>
            </a:pPr>
            <a:r>
              <a:rPr lang="en-GB" altLang="en-US" sz="3600" dirty="0"/>
              <a:t>Incompleteness and inconsistencies: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FF0000"/>
                </a:solidFill>
              </a:rPr>
              <a:t>Resolved through further discussions with the end-users and the customers</a:t>
            </a:r>
            <a:r>
              <a:rPr lang="en-GB" altLang="en-US" sz="32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Inconsistent Requirement</a:t>
            </a:r>
          </a:p>
        </p:txBody>
      </p:sp>
      <p:sp>
        <p:nvSpPr>
          <p:cNvPr id="102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873625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1000"/>
              </a:spcBef>
            </a:pPr>
            <a:r>
              <a:rPr lang="en-GB" altLang="en-US">
                <a:solidFill>
                  <a:srgbClr val="000099"/>
                </a:solidFill>
              </a:rPr>
              <a:t>Some part of the  requirement: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>
                <a:solidFill>
                  <a:srgbClr val="000099"/>
                </a:solidFill>
              </a:rPr>
              <a:t> contradicts with some other part.</a:t>
            </a:r>
          </a:p>
          <a:p>
            <a:pPr marL="342900" indent="-342900" defTabSz="914400">
              <a:spcBef>
                <a:spcPts val="800"/>
              </a:spcBef>
            </a:pPr>
            <a:r>
              <a:rPr lang="en-GB" altLang="en-US" sz="3600" u="sng"/>
              <a:t>Example: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/>
              <a:t>One customer says  turn off  heater and open water shower  when   temperature &gt; 100  C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/>
              <a:t>Another customer says  turn off  heater and turn ON cooler when  temperature &gt; 100   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Incomplete Requirement</a:t>
            </a:r>
          </a:p>
        </p:txBody>
      </p:sp>
      <p:sp>
        <p:nvSpPr>
          <p:cNvPr id="103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95438"/>
            <a:ext cx="92662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200"/>
              </a:spcBef>
            </a:pPr>
            <a:r>
              <a:rPr lang="en-GB" altLang="en-US" sz="4000" dirty="0">
                <a:solidFill>
                  <a:srgbClr val="FF0000"/>
                </a:solidFill>
              </a:rPr>
              <a:t>Some requirements have been omitted: </a:t>
            </a:r>
          </a:p>
          <a:p>
            <a:pPr marL="742950" lvl="1" defTabSz="914400">
              <a:spcBef>
                <a:spcPts val="175"/>
              </a:spcBef>
            </a:pPr>
            <a:r>
              <a:rPr lang="en-GB" altLang="en-US" sz="3600" dirty="0"/>
              <a:t>Possibly due to oversight.</a:t>
            </a:r>
          </a:p>
          <a:p>
            <a:pPr marL="342900" indent="-342900" defTabSz="914400">
              <a:spcBef>
                <a:spcPts val="200"/>
              </a:spcBef>
            </a:pPr>
            <a:r>
              <a:rPr lang="en-GB" altLang="en-US" sz="4000" u="sng" dirty="0"/>
              <a:t>Example:</a:t>
            </a:r>
          </a:p>
          <a:p>
            <a:pPr marL="742950" lvl="1" defTabSz="914400">
              <a:spcBef>
                <a:spcPts val="175"/>
              </a:spcBef>
            </a:pPr>
            <a:r>
              <a:rPr lang="en-GB" altLang="en-US" sz="3200" dirty="0"/>
              <a:t>The analyst has not recorded: </a:t>
            </a:r>
            <a:br>
              <a:rPr lang="en-GB" altLang="en-US" sz="3200" dirty="0"/>
            </a:br>
            <a:r>
              <a:rPr lang="en-GB" altLang="en-US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when temperature falls below 90 </a:t>
            </a:r>
            <a:r>
              <a:rPr lang="en-GB" altLang="en-US" sz="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GB" altLang="en-US" sz="3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 </a:t>
            </a:r>
          </a:p>
          <a:p>
            <a:pPr marL="1143000" lvl="2" indent="-228600" defTabSz="914400">
              <a:spcBef>
                <a:spcPts val="150"/>
              </a:spcBef>
            </a:pPr>
            <a:r>
              <a:rPr lang="en-GB" altLang="en-US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heater should be turned ON</a:t>
            </a:r>
          </a:p>
          <a:p>
            <a:pPr marL="1143000" lvl="2" indent="-228600" defTabSz="914400">
              <a:spcBef>
                <a:spcPts val="150"/>
              </a:spcBef>
            </a:pPr>
            <a:r>
              <a:rPr lang="en-GB" altLang="en-US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water shower turned OFF.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325438"/>
            <a:ext cx="8567737" cy="12795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/>
              <a:t>Analysis of the Gathered Requirements </a:t>
            </a:r>
            <a:r>
              <a:rPr lang="en-GB" altLang="en-US" sz="1800"/>
              <a:t>(CONT.)</a:t>
            </a:r>
            <a:r>
              <a:rPr lang="en-GB" altLang="en-US" sz="4400"/>
              <a:t> 	</a:t>
            </a:r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4000" dirty="0"/>
              <a:t>Requirements analysis involves: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600" dirty="0">
                <a:solidFill>
                  <a:srgbClr val="000099"/>
                </a:solidFill>
              </a:rPr>
              <a:t>Obtaining a clear, in-depth understanding of the product to be developed,  </a:t>
            </a:r>
          </a:p>
          <a:p>
            <a:pPr marL="742950" lvl="1" algn="just" defTabSz="914400">
              <a:spcBef>
                <a:spcPts val="725"/>
              </a:spcBef>
            </a:pPr>
            <a:r>
              <a:rPr lang="en-GB" altLang="en-US" sz="3600" dirty="0">
                <a:solidFill>
                  <a:srgbClr val="FF0000"/>
                </a:solidFill>
              </a:rPr>
              <a:t>Remove all ambiguities and inconsistencies from  the initial customer perception of the problem</a:t>
            </a:r>
            <a:r>
              <a:rPr lang="en-GB" altLang="en-US" sz="3600" dirty="0">
                <a:solidFill>
                  <a:srgbClr val="000099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41300"/>
            <a:ext cx="8567738" cy="12795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/>
              <a:t>Analysis of the Gathered Requirements</a:t>
            </a:r>
            <a:r>
              <a:rPr lang="en-GB" altLang="en-US" sz="1800"/>
              <a:t>(CONT.)</a:t>
            </a:r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1000"/>
              </a:spcBef>
            </a:pPr>
            <a:r>
              <a:rPr lang="en-GB" altLang="en-US" dirty="0"/>
              <a:t>Several things about the project should be clearly understood by the analyst: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dirty="0">
                <a:solidFill>
                  <a:srgbClr val="FF0000"/>
                </a:solidFill>
              </a:rPr>
              <a:t>What is the problem?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dirty="0">
                <a:solidFill>
                  <a:srgbClr val="FF0000"/>
                </a:solidFill>
              </a:rPr>
              <a:t>Why is it important to solve the problem?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dirty="0">
                <a:solidFill>
                  <a:srgbClr val="FF0000"/>
                </a:solidFill>
              </a:rPr>
              <a:t>What are the possible solutions to the problem?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dirty="0">
                <a:solidFill>
                  <a:srgbClr val="FF0000"/>
                </a:solidFill>
              </a:rPr>
              <a:t>What complexities might arise while solving the problem</a:t>
            </a:r>
            <a:r>
              <a:rPr lang="en-GB" altLang="en-US" dirty="0">
                <a:solidFill>
                  <a:srgbClr val="000099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/>
              <a:t>Software Requirements Specification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3600" dirty="0"/>
              <a:t>Main aim of requirements specification: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000099"/>
                </a:solidFill>
              </a:rPr>
              <a:t>Systematically organize the requirements arrived during requirements analysis.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000099"/>
                </a:solidFill>
              </a:rPr>
              <a:t>Document requirements properly.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 dirty="0" smtClean="0"/>
              <a:t>Cntd.</a:t>
            </a:r>
            <a:endParaRPr lang="en-GB" altLang="en-US" sz="4400" dirty="0"/>
          </a:p>
        </p:txBody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3600" dirty="0"/>
              <a:t>The SRS document is useful in various contexts: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FF0000"/>
                </a:solidFill>
              </a:rPr>
              <a:t>Statement of user needs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FF0000"/>
                </a:solidFill>
              </a:rPr>
              <a:t>Contract document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FF0000"/>
                </a:solidFill>
              </a:rPr>
              <a:t>Reference document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FF0000"/>
                </a:solidFill>
              </a:rPr>
              <a:t>Definition for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41300"/>
            <a:ext cx="8567738" cy="12795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/>
              <a:t>Requirements Analysis and Specification</a:t>
            </a:r>
          </a:p>
        </p:txBody>
      </p:sp>
      <p:sp>
        <p:nvSpPr>
          <p:cNvPr id="100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dirty="0">
                <a:solidFill>
                  <a:srgbClr val="000099"/>
                </a:solidFill>
              </a:rPr>
              <a:t>Many projects fail: 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000099"/>
                </a:solidFill>
              </a:rPr>
              <a:t>Because they start  implementing the system.</a:t>
            </a:r>
          </a:p>
          <a:p>
            <a:pPr marL="342900" indent="-342900" defTabSz="914400">
              <a:lnSpc>
                <a:spcPct val="105000"/>
              </a:lnSpc>
              <a:spcBef>
                <a:spcPct val="20000"/>
              </a:spcBef>
              <a:spcAft>
                <a:spcPct val="10000"/>
              </a:spcAft>
            </a:pPr>
            <a:r>
              <a:rPr lang="en-GB" altLang="en-US" dirty="0">
                <a:solidFill>
                  <a:srgbClr val="A50021"/>
                </a:solidFill>
              </a:rPr>
              <a:t>Without determining whether they are building what the customer  really wants</a:t>
            </a:r>
            <a:r>
              <a:rPr lang="en-GB" altLang="en-US" dirty="0" smtClean="0">
                <a:solidFill>
                  <a:srgbClr val="A50021"/>
                </a:solidFill>
              </a:rPr>
              <a:t>.</a:t>
            </a:r>
            <a:r>
              <a:rPr lang="en-GB" altLang="en-US" dirty="0"/>
              <a:t> </a:t>
            </a:r>
            <a:endParaRPr lang="en-GB" altLang="en-US" dirty="0" smtClean="0"/>
          </a:p>
          <a:p>
            <a:pPr marL="342900" indent="-342900" defTabSz="914400">
              <a:lnSpc>
                <a:spcPct val="105000"/>
              </a:lnSpc>
              <a:spcBef>
                <a:spcPct val="20000"/>
              </a:spcBef>
              <a:spcAft>
                <a:spcPct val="10000"/>
              </a:spcAft>
            </a:pPr>
            <a:r>
              <a:rPr lang="en-GB" altLang="en-US" dirty="0" smtClean="0"/>
              <a:t>It </a:t>
            </a:r>
            <a:r>
              <a:rPr lang="en-GB" altLang="en-US" dirty="0"/>
              <a:t>is important to </a:t>
            </a:r>
            <a:r>
              <a:rPr lang="en-GB" altLang="en-US" dirty="0" smtClean="0"/>
              <a:t>learn: </a:t>
            </a:r>
            <a:r>
              <a:rPr lang="en-GB" altLang="en-US" sz="3200" dirty="0" smtClean="0"/>
              <a:t>Requirements </a:t>
            </a:r>
            <a:r>
              <a:rPr lang="en-GB" altLang="en-US" sz="3200" dirty="0"/>
              <a:t>analysis and specification techniques carefully</a:t>
            </a:r>
            <a:endParaRPr lang="en-GB" altLang="en-US" sz="3200" dirty="0">
              <a:solidFill>
                <a:srgbClr val="A50021"/>
              </a:solidFill>
            </a:endParaRPr>
          </a:p>
        </p:txBody>
      </p:sp>
      <p:sp>
        <p:nvSpPr>
          <p:cNvPr id="1004548" name="Text Box 4"/>
          <p:cNvSpPr txBox="1">
            <a:spLocks noChangeArrowheads="1"/>
          </p:cNvSpPr>
          <p:nvPr/>
        </p:nvSpPr>
        <p:spPr bwMode="auto">
          <a:xfrm>
            <a:off x="943429" y="2235200"/>
            <a:ext cx="8071984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 advTm="4096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Users of SRS Document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438275"/>
            <a:ext cx="8601075" cy="5241925"/>
          </a:xfrm>
        </p:spPr>
        <p:txBody>
          <a:bodyPr/>
          <a:lstStyle/>
          <a:p>
            <a:pPr algn="just"/>
            <a:r>
              <a:rPr lang="en-US" dirty="0"/>
              <a:t>Some of the important categories of users of the SRS </a:t>
            </a:r>
            <a:r>
              <a:rPr lang="en-US" dirty="0" smtClean="0"/>
              <a:t>document</a:t>
            </a:r>
          </a:p>
          <a:p>
            <a:pPr algn="just"/>
            <a:r>
              <a:rPr lang="en-US" dirty="0">
                <a:solidFill>
                  <a:srgbClr val="FF0000"/>
                </a:solidFill>
              </a:rPr>
              <a:t>Users, customers, and marketing </a:t>
            </a:r>
            <a:r>
              <a:rPr lang="en-US" dirty="0" smtClean="0">
                <a:solidFill>
                  <a:srgbClr val="FF0000"/>
                </a:solidFill>
              </a:rPr>
              <a:t>personnel</a:t>
            </a:r>
          </a:p>
          <a:p>
            <a:pPr algn="just"/>
            <a:r>
              <a:rPr lang="en-IN" dirty="0">
                <a:solidFill>
                  <a:srgbClr val="FF0000"/>
                </a:solidFill>
              </a:rPr>
              <a:t>Software developers</a:t>
            </a:r>
            <a:r>
              <a:rPr lang="en-IN" dirty="0" smtClean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IN" dirty="0">
                <a:solidFill>
                  <a:srgbClr val="FF0000"/>
                </a:solidFill>
              </a:rPr>
              <a:t>Test engineers: </a:t>
            </a:r>
            <a:endParaRPr lang="en-IN" dirty="0" smtClean="0">
              <a:solidFill>
                <a:srgbClr val="FF0000"/>
              </a:solidFill>
            </a:endParaRPr>
          </a:p>
          <a:p>
            <a:pPr algn="just"/>
            <a:r>
              <a:rPr lang="en-IN" dirty="0">
                <a:solidFill>
                  <a:srgbClr val="FF0000"/>
                </a:solidFill>
              </a:rPr>
              <a:t>User documentation writers: </a:t>
            </a:r>
            <a:endParaRPr lang="en-IN" dirty="0" smtClean="0">
              <a:solidFill>
                <a:srgbClr val="FF0000"/>
              </a:solidFill>
            </a:endParaRPr>
          </a:p>
          <a:p>
            <a:pPr algn="just"/>
            <a:r>
              <a:rPr lang="en-IN" dirty="0">
                <a:solidFill>
                  <a:srgbClr val="FF0000"/>
                </a:solidFill>
              </a:rPr>
              <a:t>Project managers: </a:t>
            </a:r>
            <a:endParaRPr lang="en-IN" dirty="0" smtClean="0">
              <a:solidFill>
                <a:srgbClr val="FF0000"/>
              </a:solidFill>
            </a:endParaRPr>
          </a:p>
          <a:p>
            <a:pPr algn="just"/>
            <a:r>
              <a:rPr lang="en-IN" dirty="0">
                <a:solidFill>
                  <a:srgbClr val="FF0000"/>
                </a:solidFill>
              </a:rPr>
              <a:t>Maintenance engineers</a:t>
            </a:r>
            <a:r>
              <a:rPr lang="en-IN" dirty="0"/>
              <a:t>: </a:t>
            </a:r>
          </a:p>
        </p:txBody>
      </p:sp>
    </p:spTree>
    <p:extLst>
      <p:ext uri="{BB962C8B-B14F-4D97-AF65-F5344CB8AC3E}">
        <p14:creationId xmlns:p14="http://schemas.microsoft.com/office/powerpoint/2010/main" val="198878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775" y="182563"/>
            <a:ext cx="8601075" cy="935038"/>
          </a:xfrm>
        </p:spPr>
        <p:txBody>
          <a:bodyPr/>
          <a:lstStyle/>
          <a:p>
            <a:r>
              <a:rPr lang="en-US" sz="2400" dirty="0"/>
              <a:t>Why Spend Time and Resource to Develop an SRS Document?</a:t>
            </a:r>
            <a:endParaRPr lang="en-I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262743"/>
            <a:ext cx="8601075" cy="5417457"/>
          </a:xfrm>
        </p:spPr>
        <p:txBody>
          <a:bodyPr/>
          <a:lstStyle/>
          <a:p>
            <a:r>
              <a:rPr lang="en-US" sz="2400" dirty="0"/>
              <a:t>we identify the important uses of a well-formulated SRS document</a:t>
            </a:r>
            <a:r>
              <a:rPr lang="en-US" dirty="0" smtClean="0"/>
              <a:t>:</a:t>
            </a:r>
          </a:p>
          <a:p>
            <a:r>
              <a:rPr lang="en-US" dirty="0"/>
              <a:t>Forms an agreement between the customers and the </a:t>
            </a:r>
            <a:r>
              <a:rPr lang="en-US" dirty="0" smtClean="0"/>
              <a:t>developers</a:t>
            </a:r>
          </a:p>
          <a:p>
            <a:r>
              <a:rPr lang="en-IN" dirty="0"/>
              <a:t>Reduces future reworks</a:t>
            </a:r>
            <a:r>
              <a:rPr lang="en-IN" dirty="0" smtClean="0"/>
              <a:t>:</a:t>
            </a:r>
          </a:p>
          <a:p>
            <a:r>
              <a:rPr lang="en-US" dirty="0"/>
              <a:t>Provides a basis for estimating costs and schedules: </a:t>
            </a:r>
            <a:endParaRPr lang="en-US" dirty="0" smtClean="0"/>
          </a:p>
          <a:p>
            <a:r>
              <a:rPr lang="en-US" dirty="0"/>
              <a:t>Provides a baseline for validation and verification: </a:t>
            </a:r>
            <a:endParaRPr lang="en-US" dirty="0" smtClean="0"/>
          </a:p>
          <a:p>
            <a:r>
              <a:rPr lang="en-IN" dirty="0"/>
              <a:t>Facilitates future extensions: </a:t>
            </a:r>
          </a:p>
        </p:txBody>
      </p:sp>
    </p:spTree>
    <p:extLst>
      <p:ext uri="{BB962C8B-B14F-4D97-AF65-F5344CB8AC3E}">
        <p14:creationId xmlns:p14="http://schemas.microsoft.com/office/powerpoint/2010/main" val="217410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304800"/>
            <a:ext cx="8567738" cy="1403350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Properties of a Good</a:t>
            </a:r>
            <a:r>
              <a:rPr lang="en-GB" altLang="en-US" sz="3600"/>
              <a:t> </a:t>
            </a:r>
            <a:r>
              <a:rPr lang="en-GB" altLang="en-US"/>
              <a:t>SRS Document</a:t>
            </a:r>
          </a:p>
        </p:txBody>
      </p:sp>
      <p:sp>
        <p:nvSpPr>
          <p:cNvPr id="106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763713"/>
            <a:ext cx="9013825" cy="4597400"/>
          </a:xfrm>
          <a:ln/>
        </p:spPr>
        <p:txBody>
          <a:bodyPr lIns="19841" tIns="51588" rIns="19841" bIns="51588"/>
          <a:lstStyle/>
          <a:p>
            <a:pPr marL="342900" indent="-342900" defTabSz="914400"/>
            <a:r>
              <a:rPr lang="en-GB" altLang="en-US" dirty="0">
                <a:solidFill>
                  <a:srgbClr val="FF0000"/>
                </a:solidFill>
              </a:rPr>
              <a:t>It should be concise </a:t>
            </a:r>
          </a:p>
          <a:p>
            <a:pPr marL="742950" lvl="1" defTabSz="914400"/>
            <a:r>
              <a:rPr lang="en-GB" altLang="en-US" dirty="0"/>
              <a:t>and at the same time should not be  ambiguous. </a:t>
            </a:r>
          </a:p>
          <a:p>
            <a:pPr marL="342900" indent="-342900" defTabSz="914400"/>
            <a:r>
              <a:rPr lang="en-GB" altLang="en-US" dirty="0">
                <a:solidFill>
                  <a:srgbClr val="FF0000"/>
                </a:solidFill>
              </a:rPr>
              <a:t>It should specify what the system must do</a:t>
            </a:r>
          </a:p>
          <a:p>
            <a:pPr marL="742950" lvl="1" defTabSz="914400"/>
            <a:r>
              <a:rPr lang="en-GB" altLang="en-US" dirty="0">
                <a:solidFill>
                  <a:srgbClr val="FF0000"/>
                </a:solidFill>
              </a:rPr>
              <a:t>and not say how to do it. </a:t>
            </a:r>
          </a:p>
          <a:p>
            <a:pPr marL="342900" indent="-342900" defTabSz="914400"/>
            <a:r>
              <a:rPr lang="en-GB" altLang="en-US" dirty="0">
                <a:solidFill>
                  <a:srgbClr val="FF0000"/>
                </a:solidFill>
              </a:rPr>
              <a:t>Easy to change</a:t>
            </a:r>
            <a:r>
              <a:rPr lang="en-GB" altLang="en-US" dirty="0"/>
              <a:t>., </a:t>
            </a:r>
          </a:p>
          <a:p>
            <a:pPr marL="742950" lvl="1" defTabSz="914400"/>
            <a:r>
              <a:rPr lang="en-GB" altLang="en-US" dirty="0"/>
              <a:t>i.e. it should be well-structured. </a:t>
            </a:r>
          </a:p>
          <a:p>
            <a:pPr marL="342900" indent="-342900" defTabSz="914400"/>
            <a:r>
              <a:rPr lang="en-GB" altLang="en-US" dirty="0">
                <a:solidFill>
                  <a:srgbClr val="FF0000"/>
                </a:solidFill>
              </a:rPr>
              <a:t>It should be consistent.</a:t>
            </a:r>
          </a:p>
          <a:p>
            <a:pPr marL="342900" indent="-342900" defTabSz="914400"/>
            <a:r>
              <a:rPr lang="en-GB" altLang="en-US" dirty="0">
                <a:solidFill>
                  <a:srgbClr val="FF0000"/>
                </a:solidFill>
              </a:rPr>
              <a:t>It should be complete.</a:t>
            </a:r>
          </a:p>
          <a:p>
            <a:pPr marL="342900" indent="-342900" defTabSz="914400"/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158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127000"/>
            <a:ext cx="8567738" cy="1300163"/>
          </a:xfrm>
          <a:ln/>
        </p:spPr>
        <p:txBody>
          <a:bodyPr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Properties of a Good</a:t>
            </a:r>
            <a:r>
              <a:rPr lang="en-GB" altLang="en-US" sz="3600"/>
              <a:t> </a:t>
            </a:r>
            <a:r>
              <a:rPr lang="en-GB" altLang="en-US"/>
              <a:t>SRS Document  (cont...)</a:t>
            </a:r>
          </a:p>
        </p:txBody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9775" y="1593850"/>
            <a:ext cx="8601075" cy="5087938"/>
          </a:xfrm>
          <a:ln/>
        </p:spPr>
        <p:txBody>
          <a:bodyPr/>
          <a:lstStyle/>
          <a:p>
            <a:pPr marL="342900" indent="-342900" defTabSz="914400"/>
            <a:r>
              <a:rPr lang="en-GB" altLang="en-US" sz="4000" dirty="0">
                <a:solidFill>
                  <a:srgbClr val="FF0000"/>
                </a:solidFill>
              </a:rPr>
              <a:t>It should be traceable </a:t>
            </a:r>
          </a:p>
          <a:p>
            <a:pPr marL="742950" lvl="1" defTabSz="914400">
              <a:spcAft>
                <a:spcPts val="1125"/>
              </a:spcAft>
            </a:pPr>
            <a:r>
              <a:rPr lang="en-GB" altLang="en-US" sz="3600" dirty="0"/>
              <a:t>You should be able to trace which part of the specification corresponds to which part  of the design, code, </a:t>
            </a:r>
            <a:r>
              <a:rPr lang="en-GB" altLang="en-US" sz="3600" dirty="0" err="1"/>
              <a:t>etc</a:t>
            </a:r>
            <a:r>
              <a:rPr lang="en-GB" altLang="en-US" sz="3600" dirty="0"/>
              <a:t> and vice versa.</a:t>
            </a:r>
          </a:p>
          <a:p>
            <a:pPr marL="342900" indent="-342900" defTabSz="914400"/>
            <a:r>
              <a:rPr lang="en-GB" altLang="en-US" sz="4000" dirty="0">
                <a:solidFill>
                  <a:srgbClr val="FF0000"/>
                </a:solidFill>
              </a:rPr>
              <a:t>It should be verifiable</a:t>
            </a:r>
          </a:p>
          <a:p>
            <a:pPr marL="742950" lvl="1" defTabSz="914400"/>
            <a:r>
              <a:rPr lang="en-GB" altLang="en-US" sz="3200" dirty="0"/>
              <a:t>e.g. “system should be user friendly” is not verifiable</a:t>
            </a:r>
          </a:p>
        </p:txBody>
      </p:sp>
    </p:spTree>
    <p:extLst>
      <p:ext uri="{BB962C8B-B14F-4D97-AF65-F5344CB8AC3E}">
        <p14:creationId xmlns:p14="http://schemas.microsoft.com/office/powerpoint/2010/main" val="149919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775" y="182563"/>
            <a:ext cx="8601075" cy="1051151"/>
          </a:xfrm>
        </p:spPr>
        <p:txBody>
          <a:bodyPr/>
          <a:lstStyle/>
          <a:p>
            <a:r>
              <a:rPr lang="en-US" dirty="0"/>
              <a:t>Attributes of Bad SRS Documents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524000"/>
            <a:ext cx="8601075" cy="5156200"/>
          </a:xfrm>
        </p:spPr>
        <p:txBody>
          <a:bodyPr/>
          <a:lstStyle/>
          <a:p>
            <a:r>
              <a:rPr lang="en-US" sz="2400" dirty="0"/>
              <a:t>Some of the important categories of problems that </a:t>
            </a:r>
            <a:r>
              <a:rPr lang="en-US" sz="2400" dirty="0" smtClean="0"/>
              <a:t>many </a:t>
            </a:r>
            <a:r>
              <a:rPr lang="en-US" sz="2400" dirty="0"/>
              <a:t>SRS documents suffer from are as follows</a:t>
            </a:r>
            <a:r>
              <a:rPr lang="en-US" sz="2400" dirty="0" smtClean="0"/>
              <a:t>:</a:t>
            </a:r>
          </a:p>
          <a:p>
            <a:endParaRPr lang="en-IN" sz="2400" dirty="0" smtClean="0"/>
          </a:p>
          <a:p>
            <a:r>
              <a:rPr lang="en-IN" sz="2400" dirty="0" smtClean="0">
                <a:solidFill>
                  <a:srgbClr val="FF0000"/>
                </a:solidFill>
              </a:rPr>
              <a:t>Over-specification</a:t>
            </a:r>
            <a:r>
              <a:rPr lang="en-IN" sz="2400" dirty="0">
                <a:solidFill>
                  <a:srgbClr val="FF0000"/>
                </a:solidFill>
              </a:rPr>
              <a:t>: </a:t>
            </a: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>
                <a:solidFill>
                  <a:srgbClr val="FF0000"/>
                </a:solidFill>
              </a:rPr>
              <a:t>Forward references: </a:t>
            </a: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>
                <a:solidFill>
                  <a:srgbClr val="FF0000"/>
                </a:solidFill>
              </a:rPr>
              <a:t>Wishful thinking: </a:t>
            </a: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>
                <a:solidFill>
                  <a:srgbClr val="FF0000"/>
                </a:solidFill>
              </a:rPr>
              <a:t>Noise:</a:t>
            </a:r>
            <a:r>
              <a:rPr lang="en-IN" sz="2400" dirty="0"/>
              <a:t> </a:t>
            </a:r>
          </a:p>
        </p:txBody>
      </p:sp>
    </p:spTree>
    <p:extLst>
      <p:ext uri="{BB962C8B-B14F-4D97-AF65-F5344CB8AC3E}">
        <p14:creationId xmlns:p14="http://schemas.microsoft.com/office/powerpoint/2010/main" val="225720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US" dirty="0"/>
              <a:t>Important Categories of Customer </a:t>
            </a:r>
            <a:r>
              <a:rPr lang="en-US" dirty="0" smtClean="0"/>
              <a:t>Requirements</a:t>
            </a:r>
            <a:endParaRPr lang="en-GB" alt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9990" y="3120571"/>
            <a:ext cx="1819529" cy="222916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7886" y="3120571"/>
            <a:ext cx="6836228" cy="3265715"/>
          </a:xfrm>
          <a:prstGeom prst="rect">
            <a:avLst/>
          </a:prstGeom>
        </p:spPr>
      </p:pic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814286"/>
            <a:ext cx="8567738" cy="4315051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US" sz="2400" dirty="0"/>
              <a:t>As per the IEEE 830 guidelines, the important categories of user requirements are the following:</a:t>
            </a:r>
            <a:endParaRPr lang="en-GB" altLang="en-US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13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SRS  Document </a:t>
            </a:r>
            <a:r>
              <a:rPr lang="en-GB" altLang="en-US" sz="2000"/>
              <a:t>(CONT.)</a:t>
            </a:r>
          </a:p>
        </p:txBody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277257"/>
            <a:ext cx="9013825" cy="7184571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625"/>
              </a:spcBef>
            </a:pPr>
            <a:r>
              <a:rPr lang="en-GB" altLang="en-US" sz="2000" dirty="0"/>
              <a:t>The SRS document  is known as  </a:t>
            </a:r>
            <a:r>
              <a:rPr lang="en-GB" altLang="en-US" sz="2000" u="sng" dirty="0">
                <a:solidFill>
                  <a:srgbClr val="800000"/>
                </a:solidFill>
              </a:rPr>
              <a:t>black-box specification:  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000" dirty="0"/>
              <a:t>The system is considered as a black box whose internal details are not known.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000" dirty="0"/>
              <a:t>Only its visible external (i.e. input/output) </a:t>
            </a:r>
            <a:r>
              <a:rPr lang="en-GB" altLang="en-US" sz="2000" dirty="0" smtClean="0"/>
              <a:t>behaviour </a:t>
            </a:r>
            <a:r>
              <a:rPr lang="en-GB" altLang="en-US" sz="2000" dirty="0"/>
              <a:t>is documented</a:t>
            </a:r>
            <a:r>
              <a:rPr lang="en-GB" altLang="en-US" sz="2000" dirty="0" smtClean="0"/>
              <a:t>.</a:t>
            </a:r>
          </a:p>
          <a:p>
            <a:pPr marL="342900" indent="-342900" defTabSz="914400">
              <a:spcBef>
                <a:spcPts val="1000"/>
              </a:spcBef>
            </a:pPr>
            <a:r>
              <a:rPr lang="en-GB" altLang="en-US" sz="2000" dirty="0"/>
              <a:t>SRS document concentrates on</a:t>
            </a:r>
            <a:r>
              <a:rPr lang="en-GB" altLang="en-US" sz="2000" dirty="0" smtClean="0"/>
              <a:t>: </a:t>
            </a:r>
            <a:r>
              <a:rPr lang="en-GB" altLang="en-US" sz="2000" u="sng" dirty="0" smtClean="0">
                <a:solidFill>
                  <a:srgbClr val="000099"/>
                </a:solidFill>
              </a:rPr>
              <a:t>What</a:t>
            </a:r>
            <a:r>
              <a:rPr lang="en-GB" altLang="en-US" sz="2000" dirty="0" smtClean="0"/>
              <a:t> </a:t>
            </a:r>
            <a:r>
              <a:rPr lang="en-GB" altLang="en-US" sz="2000" dirty="0"/>
              <a:t>needs to be done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2000" dirty="0"/>
              <a:t>Carefully avoids the solution (“</a:t>
            </a:r>
            <a:r>
              <a:rPr lang="en-GB" altLang="en-US" sz="2000" u="sng" dirty="0">
                <a:solidFill>
                  <a:srgbClr val="000099"/>
                </a:solidFill>
              </a:rPr>
              <a:t>how to do</a:t>
            </a:r>
            <a:r>
              <a:rPr lang="en-GB" altLang="en-US" sz="2000" dirty="0"/>
              <a:t>”) aspects</a:t>
            </a:r>
            <a:r>
              <a:rPr lang="en-GB" altLang="en-US" dirty="0" smtClean="0"/>
              <a:t>.</a:t>
            </a:r>
          </a:p>
          <a:p>
            <a:pPr marL="742950" lvl="1" defTabSz="914400">
              <a:spcBef>
                <a:spcPts val="725"/>
              </a:spcBef>
            </a:pPr>
            <a:endParaRPr lang="en-GB" altLang="en-US" dirty="0"/>
          </a:p>
          <a:p>
            <a:pPr marL="742950" lvl="1" defTabSz="914400">
              <a:spcBef>
                <a:spcPts val="538"/>
              </a:spcBef>
            </a:pPr>
            <a:endParaRPr lang="en-GB" altLang="en-US" dirty="0"/>
          </a:p>
        </p:txBody>
      </p:sp>
      <p:sp>
        <p:nvSpPr>
          <p:cNvPr id="1055748" name="AutoShape 4"/>
          <p:cNvSpPr>
            <a:spLocks noChangeArrowheads="1"/>
          </p:cNvSpPr>
          <p:nvPr/>
        </p:nvSpPr>
        <p:spPr bwMode="auto">
          <a:xfrm>
            <a:off x="4251325" y="4803775"/>
            <a:ext cx="1593850" cy="1004888"/>
          </a:xfrm>
          <a:prstGeom prst="roundRect">
            <a:avLst>
              <a:gd name="adj" fmla="val 171"/>
            </a:avLst>
          </a:prstGeom>
          <a:solidFill>
            <a:srgbClr val="8BAE6C"/>
          </a:solidFill>
          <a:ln w="9525">
            <a:solidFill>
              <a:srgbClr val="00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055749" name="Line 5"/>
          <p:cNvSpPr>
            <a:spLocks noChangeShapeType="1"/>
          </p:cNvSpPr>
          <p:nvPr/>
        </p:nvSpPr>
        <p:spPr bwMode="auto">
          <a:xfrm>
            <a:off x="3327400" y="5138738"/>
            <a:ext cx="923925" cy="0"/>
          </a:xfrm>
          <a:prstGeom prst="line">
            <a:avLst/>
          </a:prstGeom>
          <a:noFill/>
          <a:ln w="9525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5750" name="Line 6"/>
          <p:cNvSpPr>
            <a:spLocks noChangeShapeType="1"/>
          </p:cNvSpPr>
          <p:nvPr/>
        </p:nvSpPr>
        <p:spPr bwMode="auto">
          <a:xfrm>
            <a:off x="3327400" y="5307013"/>
            <a:ext cx="923925" cy="0"/>
          </a:xfrm>
          <a:prstGeom prst="line">
            <a:avLst/>
          </a:prstGeom>
          <a:noFill/>
          <a:ln w="9525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5751" name="Line 7"/>
          <p:cNvSpPr>
            <a:spLocks noChangeShapeType="1"/>
          </p:cNvSpPr>
          <p:nvPr/>
        </p:nvSpPr>
        <p:spPr bwMode="auto">
          <a:xfrm>
            <a:off x="3327400" y="5475288"/>
            <a:ext cx="923925" cy="0"/>
          </a:xfrm>
          <a:prstGeom prst="line">
            <a:avLst/>
          </a:prstGeom>
          <a:noFill/>
          <a:ln w="9525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5752" name="Line 8"/>
          <p:cNvSpPr>
            <a:spLocks noChangeShapeType="1"/>
          </p:cNvSpPr>
          <p:nvPr/>
        </p:nvSpPr>
        <p:spPr bwMode="auto">
          <a:xfrm>
            <a:off x="5846763" y="5307013"/>
            <a:ext cx="923925" cy="0"/>
          </a:xfrm>
          <a:prstGeom prst="line">
            <a:avLst/>
          </a:prstGeom>
          <a:noFill/>
          <a:ln w="9525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5753" name="Line 9"/>
          <p:cNvSpPr>
            <a:spLocks noChangeShapeType="1"/>
          </p:cNvSpPr>
          <p:nvPr/>
        </p:nvSpPr>
        <p:spPr bwMode="auto">
          <a:xfrm>
            <a:off x="5846763" y="5138738"/>
            <a:ext cx="923925" cy="0"/>
          </a:xfrm>
          <a:prstGeom prst="line">
            <a:avLst/>
          </a:prstGeom>
          <a:noFill/>
          <a:ln w="9525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5754" name="Line 10"/>
          <p:cNvSpPr>
            <a:spLocks noChangeShapeType="1"/>
          </p:cNvSpPr>
          <p:nvPr/>
        </p:nvSpPr>
        <p:spPr bwMode="auto">
          <a:xfrm>
            <a:off x="5846763" y="5475288"/>
            <a:ext cx="923925" cy="0"/>
          </a:xfrm>
          <a:prstGeom prst="line">
            <a:avLst/>
          </a:prstGeom>
          <a:noFill/>
          <a:ln w="9525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5755" name="Text Box 11"/>
          <p:cNvSpPr txBox="1">
            <a:spLocks noChangeArrowheads="1"/>
          </p:cNvSpPr>
          <p:nvPr/>
        </p:nvSpPr>
        <p:spPr bwMode="auto">
          <a:xfrm>
            <a:off x="4754563" y="4970463"/>
            <a:ext cx="754062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>
            <a:lvl1pPr defTabSz="1008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2213"/>
              </a:spcBef>
            </a:pPr>
            <a:r>
              <a:rPr lang="en-GB" altLang="en-US" sz="4000" dirty="0">
                <a:solidFill>
                  <a:srgbClr val="FFFFFF"/>
                </a:solidFill>
                <a:latin typeface="times" panose="02020603050405020304" pitchFamily="18" charset="0"/>
              </a:rPr>
              <a:t>S</a:t>
            </a:r>
          </a:p>
        </p:txBody>
      </p:sp>
      <p:sp>
        <p:nvSpPr>
          <p:cNvPr id="1055756" name="Text Box 12"/>
          <p:cNvSpPr txBox="1">
            <a:spLocks noChangeArrowheads="1"/>
          </p:cNvSpPr>
          <p:nvPr/>
        </p:nvSpPr>
        <p:spPr bwMode="auto">
          <a:xfrm>
            <a:off x="1793875" y="5091113"/>
            <a:ext cx="1427163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>
            <a:lvl1pPr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1263"/>
              </a:spcBef>
            </a:pPr>
            <a:r>
              <a:rPr lang="en-GB" altLang="en-US" sz="2200" b="1">
                <a:latin typeface="times" panose="02020603050405020304" pitchFamily="18" charset="0"/>
              </a:rPr>
              <a:t>Input Data</a:t>
            </a:r>
          </a:p>
        </p:txBody>
      </p:sp>
      <p:sp>
        <p:nvSpPr>
          <p:cNvPr id="1055757" name="Text Box 13"/>
          <p:cNvSpPr txBox="1">
            <a:spLocks noChangeArrowheads="1"/>
          </p:cNvSpPr>
          <p:nvPr/>
        </p:nvSpPr>
        <p:spPr bwMode="auto">
          <a:xfrm>
            <a:off x="6819900" y="4938713"/>
            <a:ext cx="15970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>
            <a:lvl1pPr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1263"/>
              </a:spcBef>
            </a:pPr>
            <a:r>
              <a:rPr lang="en-GB" altLang="en-US" sz="2200" b="1">
                <a:latin typeface="times" panose="02020603050405020304" pitchFamily="18" charset="0"/>
              </a:rPr>
              <a:t>Output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SRS Document </a:t>
            </a:r>
            <a:r>
              <a:rPr lang="en-GB" altLang="en-US" sz="2000"/>
              <a:t>(CONT.)</a:t>
            </a:r>
          </a:p>
        </p:txBody>
      </p:sp>
      <p:sp>
        <p:nvSpPr>
          <p:cNvPr id="106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4000" dirty="0"/>
              <a:t>SRS document, normally contains three important parts: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600" dirty="0">
                <a:solidFill>
                  <a:srgbClr val="FF0000"/>
                </a:solidFill>
              </a:rPr>
              <a:t>Functional requirements,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600" dirty="0">
                <a:solidFill>
                  <a:srgbClr val="FF0000"/>
                </a:solidFill>
              </a:rPr>
              <a:t>Non-functional requirements,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600" dirty="0">
                <a:solidFill>
                  <a:srgbClr val="FF0000"/>
                </a:solidFill>
              </a:rPr>
              <a:t>Goals of Implementatio</a:t>
            </a:r>
            <a:r>
              <a:rPr lang="en-GB" altLang="en-US" sz="3600" dirty="0">
                <a:solidFill>
                  <a:srgbClr val="000099"/>
                </a:solidFill>
              </a:rPr>
              <a:t>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4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 sz="5400"/>
              <a:t>SRS Document </a:t>
            </a:r>
            <a:r>
              <a:rPr lang="en-GB" altLang="en-US" sz="2400"/>
              <a:t>(CONT.)</a:t>
            </a:r>
          </a:p>
        </p:txBody>
      </p:sp>
      <p:sp>
        <p:nvSpPr>
          <p:cNvPr id="106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1000"/>
              </a:spcBef>
            </a:pPr>
            <a:r>
              <a:rPr lang="en-GB" altLang="en-US"/>
              <a:t>It is desirable  to consider every system:</a:t>
            </a:r>
          </a:p>
          <a:p>
            <a:pPr marL="742950" lvl="1" defTabSz="914400">
              <a:spcBef>
                <a:spcPts val="888"/>
              </a:spcBef>
            </a:pPr>
            <a:r>
              <a:rPr lang="en-GB" altLang="en-US"/>
              <a:t>Performing a set of functions {fi}. </a:t>
            </a:r>
          </a:p>
          <a:p>
            <a:pPr marL="742950" lvl="1" defTabSz="914400">
              <a:spcBef>
                <a:spcPts val="888"/>
              </a:spcBef>
            </a:pPr>
            <a:r>
              <a:rPr lang="en-GB" altLang="en-US"/>
              <a:t>Each function fi considered as: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>
                <a:solidFill>
                  <a:srgbClr val="A50021"/>
                </a:solidFill>
              </a:rPr>
              <a:t>Transforming a set of input data to corresponding  output data. </a:t>
            </a:r>
          </a:p>
        </p:txBody>
      </p:sp>
      <p:sp>
        <p:nvSpPr>
          <p:cNvPr id="1068036" name="Text Box 4"/>
          <p:cNvSpPr txBox="1">
            <a:spLocks noChangeArrowheads="1"/>
          </p:cNvSpPr>
          <p:nvPr/>
        </p:nvSpPr>
        <p:spPr bwMode="auto">
          <a:xfrm>
            <a:off x="2806700" y="5643563"/>
            <a:ext cx="1679575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>
            <a:lvl1pPr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1138"/>
              </a:spcBef>
            </a:pPr>
            <a:r>
              <a:rPr lang="en-GB" altLang="en-US" sz="2000" b="1">
                <a:latin typeface="times" panose="02020603050405020304" pitchFamily="18" charset="0"/>
              </a:rPr>
              <a:t>Input Data</a:t>
            </a:r>
          </a:p>
        </p:txBody>
      </p:sp>
      <p:sp>
        <p:nvSpPr>
          <p:cNvPr id="1068037" name="Text Box 5"/>
          <p:cNvSpPr txBox="1">
            <a:spLocks noChangeArrowheads="1"/>
          </p:cNvSpPr>
          <p:nvPr/>
        </p:nvSpPr>
        <p:spPr bwMode="auto">
          <a:xfrm>
            <a:off x="6167438" y="5643563"/>
            <a:ext cx="1677987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>
            <a:lvl1pPr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1138"/>
              </a:spcBef>
            </a:pPr>
            <a:r>
              <a:rPr lang="en-GB" altLang="en-US" sz="2000" b="1">
                <a:latin typeface="times" panose="02020603050405020304" pitchFamily="18" charset="0"/>
              </a:rPr>
              <a:t>Output Data</a:t>
            </a:r>
          </a:p>
        </p:txBody>
      </p:sp>
      <p:sp>
        <p:nvSpPr>
          <p:cNvPr id="1068038" name="Line 6"/>
          <p:cNvSpPr>
            <a:spLocks noChangeShapeType="1"/>
          </p:cNvSpPr>
          <p:nvPr/>
        </p:nvSpPr>
        <p:spPr bwMode="auto">
          <a:xfrm>
            <a:off x="4235450" y="5895975"/>
            <a:ext cx="1931988" cy="0"/>
          </a:xfrm>
          <a:prstGeom prst="line">
            <a:avLst/>
          </a:prstGeom>
          <a:noFill/>
          <a:ln w="28440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68039" name="Text Box 7"/>
          <p:cNvSpPr txBox="1">
            <a:spLocks noChangeArrowheads="1"/>
          </p:cNvSpPr>
          <p:nvPr/>
        </p:nvSpPr>
        <p:spPr bwMode="auto">
          <a:xfrm>
            <a:off x="4991100" y="5827713"/>
            <a:ext cx="1258888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>
            <a:lvl1pPr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2113"/>
              </a:spcBef>
            </a:pPr>
            <a:r>
              <a:rPr lang="en-GB" altLang="en-US" sz="3100" b="1">
                <a:solidFill>
                  <a:srgbClr val="000099"/>
                </a:solidFill>
                <a:latin typeface="times" panose="02020603050405020304" pitchFamily="18" charset="0"/>
              </a:rPr>
              <a:t>fi</a:t>
            </a:r>
          </a:p>
        </p:txBody>
      </p:sp>
      <p:sp>
        <p:nvSpPr>
          <p:cNvPr id="1068040" name="Freeform 8"/>
          <p:cNvSpPr>
            <a:spLocks noChangeArrowheads="1"/>
          </p:cNvSpPr>
          <p:nvPr/>
        </p:nvSpPr>
        <p:spPr bwMode="auto">
          <a:xfrm>
            <a:off x="2625725" y="5454650"/>
            <a:ext cx="1573213" cy="954088"/>
          </a:xfrm>
          <a:custGeom>
            <a:avLst/>
            <a:gdLst>
              <a:gd name="T0" fmla="*/ 3941 w 3969"/>
              <a:gd name="T1" fmla="*/ 767 h 2409"/>
              <a:gd name="T2" fmla="*/ 3359 w 3969"/>
              <a:gd name="T3" fmla="*/ 609 h 2409"/>
              <a:gd name="T4" fmla="*/ 3121 w 3969"/>
              <a:gd name="T5" fmla="*/ 503 h 2409"/>
              <a:gd name="T6" fmla="*/ 2380 w 3969"/>
              <a:gd name="T7" fmla="*/ 397 h 2409"/>
              <a:gd name="T8" fmla="*/ 1057 w 3969"/>
              <a:gd name="T9" fmla="*/ 0 h 2409"/>
              <a:gd name="T10" fmla="*/ 184 w 3969"/>
              <a:gd name="T11" fmla="*/ 212 h 2409"/>
              <a:gd name="T12" fmla="*/ 0 w 3969"/>
              <a:gd name="T13" fmla="*/ 529 h 2409"/>
              <a:gd name="T14" fmla="*/ 52 w 3969"/>
              <a:gd name="T15" fmla="*/ 1244 h 2409"/>
              <a:gd name="T16" fmla="*/ 105 w 3969"/>
              <a:gd name="T17" fmla="*/ 1508 h 2409"/>
              <a:gd name="T18" fmla="*/ 502 w 3969"/>
              <a:gd name="T19" fmla="*/ 1667 h 2409"/>
              <a:gd name="T20" fmla="*/ 1534 w 3969"/>
              <a:gd name="T21" fmla="*/ 2011 h 2409"/>
              <a:gd name="T22" fmla="*/ 2301 w 3969"/>
              <a:gd name="T23" fmla="*/ 2249 h 2409"/>
              <a:gd name="T24" fmla="*/ 2539 w 3969"/>
              <a:gd name="T25" fmla="*/ 2328 h 2409"/>
              <a:gd name="T26" fmla="*/ 2698 w 3969"/>
              <a:gd name="T27" fmla="*/ 2381 h 2409"/>
              <a:gd name="T28" fmla="*/ 2724 w 3969"/>
              <a:gd name="T29" fmla="*/ 2302 h 2409"/>
              <a:gd name="T30" fmla="*/ 2989 w 3969"/>
              <a:gd name="T31" fmla="*/ 2381 h 2409"/>
              <a:gd name="T32" fmla="*/ 3068 w 3969"/>
              <a:gd name="T33" fmla="*/ 2408 h 2409"/>
              <a:gd name="T34" fmla="*/ 3518 w 3969"/>
              <a:gd name="T35" fmla="*/ 2090 h 2409"/>
              <a:gd name="T36" fmla="*/ 3571 w 3969"/>
              <a:gd name="T37" fmla="*/ 2011 h 2409"/>
              <a:gd name="T38" fmla="*/ 3650 w 3969"/>
              <a:gd name="T39" fmla="*/ 1984 h 2409"/>
              <a:gd name="T40" fmla="*/ 3968 w 3969"/>
              <a:gd name="T41" fmla="*/ 1270 h 2409"/>
              <a:gd name="T42" fmla="*/ 3941 w 3969"/>
              <a:gd name="T43" fmla="*/ 767 h 2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969" h="2409">
                <a:moveTo>
                  <a:pt x="3941" y="767"/>
                </a:moveTo>
                <a:cubicBezTo>
                  <a:pt x="3743" y="701"/>
                  <a:pt x="3566" y="639"/>
                  <a:pt x="3359" y="609"/>
                </a:cubicBezTo>
                <a:cubicBezTo>
                  <a:pt x="3275" y="582"/>
                  <a:pt x="3205" y="529"/>
                  <a:pt x="3121" y="503"/>
                </a:cubicBezTo>
                <a:cubicBezTo>
                  <a:pt x="2896" y="437"/>
                  <a:pt x="2610" y="419"/>
                  <a:pt x="2380" y="397"/>
                </a:cubicBezTo>
                <a:cubicBezTo>
                  <a:pt x="1935" y="287"/>
                  <a:pt x="1512" y="93"/>
                  <a:pt x="1057" y="0"/>
                </a:cubicBezTo>
                <a:cubicBezTo>
                  <a:pt x="731" y="26"/>
                  <a:pt x="488" y="110"/>
                  <a:pt x="184" y="212"/>
                </a:cubicBezTo>
                <a:cubicBezTo>
                  <a:pt x="109" y="322"/>
                  <a:pt x="39" y="406"/>
                  <a:pt x="0" y="529"/>
                </a:cubicBezTo>
                <a:cubicBezTo>
                  <a:pt x="17" y="789"/>
                  <a:pt x="25" y="992"/>
                  <a:pt x="52" y="1244"/>
                </a:cubicBezTo>
                <a:cubicBezTo>
                  <a:pt x="61" y="1332"/>
                  <a:pt x="48" y="1438"/>
                  <a:pt x="105" y="1508"/>
                </a:cubicBezTo>
                <a:cubicBezTo>
                  <a:pt x="184" y="1610"/>
                  <a:pt x="383" y="1627"/>
                  <a:pt x="502" y="1667"/>
                </a:cubicBezTo>
                <a:cubicBezTo>
                  <a:pt x="846" y="1782"/>
                  <a:pt x="1190" y="1896"/>
                  <a:pt x="1534" y="2011"/>
                </a:cubicBezTo>
                <a:cubicBezTo>
                  <a:pt x="1789" y="2095"/>
                  <a:pt x="2045" y="2165"/>
                  <a:pt x="2301" y="2249"/>
                </a:cubicBezTo>
                <a:cubicBezTo>
                  <a:pt x="2380" y="2275"/>
                  <a:pt x="2460" y="2302"/>
                  <a:pt x="2539" y="2328"/>
                </a:cubicBezTo>
                <a:cubicBezTo>
                  <a:pt x="2592" y="2346"/>
                  <a:pt x="2698" y="2381"/>
                  <a:pt x="2698" y="2381"/>
                </a:cubicBezTo>
                <a:cubicBezTo>
                  <a:pt x="2707" y="2355"/>
                  <a:pt x="2698" y="2311"/>
                  <a:pt x="2724" y="2302"/>
                </a:cubicBezTo>
                <a:cubicBezTo>
                  <a:pt x="2742" y="2293"/>
                  <a:pt x="2967" y="2372"/>
                  <a:pt x="2989" y="2381"/>
                </a:cubicBezTo>
                <a:cubicBezTo>
                  <a:pt x="3015" y="2390"/>
                  <a:pt x="3068" y="2408"/>
                  <a:pt x="3068" y="2408"/>
                </a:cubicBezTo>
                <a:cubicBezTo>
                  <a:pt x="3297" y="2333"/>
                  <a:pt x="3355" y="2143"/>
                  <a:pt x="3518" y="2090"/>
                </a:cubicBezTo>
                <a:cubicBezTo>
                  <a:pt x="3536" y="2064"/>
                  <a:pt x="3544" y="2033"/>
                  <a:pt x="3571" y="2011"/>
                </a:cubicBezTo>
                <a:cubicBezTo>
                  <a:pt x="3593" y="1993"/>
                  <a:pt x="3633" y="2002"/>
                  <a:pt x="3650" y="1984"/>
                </a:cubicBezTo>
                <a:cubicBezTo>
                  <a:pt x="3805" y="1830"/>
                  <a:pt x="3968" y="1490"/>
                  <a:pt x="3968" y="1270"/>
                </a:cubicBezTo>
                <a:lnTo>
                  <a:pt x="3941" y="767"/>
                </a:lnTo>
              </a:path>
            </a:pathLst>
          </a:custGeom>
          <a:noFill/>
          <a:ln w="38160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68041" name="Freeform 9"/>
          <p:cNvSpPr>
            <a:spLocks noChangeArrowheads="1"/>
          </p:cNvSpPr>
          <p:nvPr/>
        </p:nvSpPr>
        <p:spPr bwMode="auto">
          <a:xfrm>
            <a:off x="6132513" y="5486400"/>
            <a:ext cx="1695450" cy="733425"/>
          </a:xfrm>
          <a:custGeom>
            <a:avLst/>
            <a:gdLst>
              <a:gd name="T0" fmla="*/ 0 w 4278"/>
              <a:gd name="T1" fmla="*/ 635 h 1853"/>
              <a:gd name="T2" fmla="*/ 185 w 4278"/>
              <a:gd name="T3" fmla="*/ 423 h 1853"/>
              <a:gd name="T4" fmla="*/ 556 w 4278"/>
              <a:gd name="T5" fmla="*/ 212 h 1853"/>
              <a:gd name="T6" fmla="*/ 1244 w 4278"/>
              <a:gd name="T7" fmla="*/ 0 h 1853"/>
              <a:gd name="T8" fmla="*/ 1640 w 4278"/>
              <a:gd name="T9" fmla="*/ 79 h 1853"/>
              <a:gd name="T10" fmla="*/ 1799 w 4278"/>
              <a:gd name="T11" fmla="*/ 132 h 1853"/>
              <a:gd name="T12" fmla="*/ 2910 w 4278"/>
              <a:gd name="T13" fmla="*/ 106 h 1853"/>
              <a:gd name="T14" fmla="*/ 3810 w 4278"/>
              <a:gd name="T15" fmla="*/ 450 h 1853"/>
              <a:gd name="T16" fmla="*/ 4128 w 4278"/>
              <a:gd name="T17" fmla="*/ 582 h 1853"/>
              <a:gd name="T18" fmla="*/ 4207 w 4278"/>
              <a:gd name="T19" fmla="*/ 609 h 1853"/>
              <a:gd name="T20" fmla="*/ 3916 w 4278"/>
              <a:gd name="T21" fmla="*/ 1244 h 1853"/>
              <a:gd name="T22" fmla="*/ 3625 w 4278"/>
              <a:gd name="T23" fmla="*/ 1535 h 1853"/>
              <a:gd name="T24" fmla="*/ 3466 w 4278"/>
              <a:gd name="T25" fmla="*/ 1693 h 1853"/>
              <a:gd name="T26" fmla="*/ 2249 w 4278"/>
              <a:gd name="T27" fmla="*/ 1826 h 1853"/>
              <a:gd name="T28" fmla="*/ 1720 w 4278"/>
              <a:gd name="T29" fmla="*/ 1852 h 1853"/>
              <a:gd name="T30" fmla="*/ 900 w 4278"/>
              <a:gd name="T31" fmla="*/ 1826 h 1853"/>
              <a:gd name="T32" fmla="*/ 661 w 4278"/>
              <a:gd name="T33" fmla="*/ 1693 h 1853"/>
              <a:gd name="T34" fmla="*/ 370 w 4278"/>
              <a:gd name="T35" fmla="*/ 1429 h 1853"/>
              <a:gd name="T36" fmla="*/ 318 w 4278"/>
              <a:gd name="T37" fmla="*/ 1349 h 1853"/>
              <a:gd name="T38" fmla="*/ 159 w 4278"/>
              <a:gd name="T39" fmla="*/ 1244 h 1853"/>
              <a:gd name="T40" fmla="*/ 0 w 4278"/>
              <a:gd name="T41" fmla="*/ 635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278" h="1853">
                <a:moveTo>
                  <a:pt x="0" y="635"/>
                </a:moveTo>
                <a:cubicBezTo>
                  <a:pt x="123" y="450"/>
                  <a:pt x="53" y="512"/>
                  <a:pt x="185" y="423"/>
                </a:cubicBezTo>
                <a:cubicBezTo>
                  <a:pt x="265" y="300"/>
                  <a:pt x="419" y="256"/>
                  <a:pt x="556" y="212"/>
                </a:cubicBezTo>
                <a:cubicBezTo>
                  <a:pt x="785" y="137"/>
                  <a:pt x="1010" y="57"/>
                  <a:pt x="1244" y="0"/>
                </a:cubicBezTo>
                <a:cubicBezTo>
                  <a:pt x="1539" y="31"/>
                  <a:pt x="1407" y="0"/>
                  <a:pt x="1640" y="79"/>
                </a:cubicBezTo>
                <a:cubicBezTo>
                  <a:pt x="1693" y="97"/>
                  <a:pt x="1799" y="132"/>
                  <a:pt x="1799" y="132"/>
                </a:cubicBezTo>
                <a:cubicBezTo>
                  <a:pt x="2209" y="115"/>
                  <a:pt x="2518" y="75"/>
                  <a:pt x="2910" y="106"/>
                </a:cubicBezTo>
                <a:cubicBezTo>
                  <a:pt x="3224" y="212"/>
                  <a:pt x="3519" y="304"/>
                  <a:pt x="3810" y="450"/>
                </a:cubicBezTo>
                <a:cubicBezTo>
                  <a:pt x="3916" y="503"/>
                  <a:pt x="4017" y="547"/>
                  <a:pt x="4128" y="582"/>
                </a:cubicBezTo>
                <a:cubicBezTo>
                  <a:pt x="4154" y="591"/>
                  <a:pt x="4207" y="609"/>
                  <a:pt x="4207" y="609"/>
                </a:cubicBezTo>
                <a:cubicBezTo>
                  <a:pt x="4277" y="825"/>
                  <a:pt x="4044" y="1089"/>
                  <a:pt x="3916" y="1244"/>
                </a:cubicBezTo>
                <a:cubicBezTo>
                  <a:pt x="3823" y="1354"/>
                  <a:pt x="3731" y="1429"/>
                  <a:pt x="3625" y="1535"/>
                </a:cubicBezTo>
                <a:cubicBezTo>
                  <a:pt x="3572" y="1588"/>
                  <a:pt x="3537" y="1671"/>
                  <a:pt x="3466" y="1693"/>
                </a:cubicBezTo>
                <a:cubicBezTo>
                  <a:pt x="3060" y="1830"/>
                  <a:pt x="2686" y="1808"/>
                  <a:pt x="2249" y="1826"/>
                </a:cubicBezTo>
                <a:cubicBezTo>
                  <a:pt x="2073" y="1834"/>
                  <a:pt x="1896" y="1843"/>
                  <a:pt x="1720" y="1852"/>
                </a:cubicBezTo>
                <a:cubicBezTo>
                  <a:pt x="1446" y="1843"/>
                  <a:pt x="1173" y="1843"/>
                  <a:pt x="900" y="1826"/>
                </a:cubicBezTo>
                <a:cubicBezTo>
                  <a:pt x="807" y="1821"/>
                  <a:pt x="661" y="1693"/>
                  <a:pt x="661" y="1693"/>
                </a:cubicBezTo>
                <a:cubicBezTo>
                  <a:pt x="591" y="1588"/>
                  <a:pt x="476" y="1499"/>
                  <a:pt x="370" y="1429"/>
                </a:cubicBezTo>
                <a:cubicBezTo>
                  <a:pt x="353" y="1402"/>
                  <a:pt x="340" y="1371"/>
                  <a:pt x="318" y="1349"/>
                </a:cubicBezTo>
                <a:cubicBezTo>
                  <a:pt x="269" y="1310"/>
                  <a:pt x="159" y="1244"/>
                  <a:pt x="159" y="1244"/>
                </a:cubicBezTo>
                <a:cubicBezTo>
                  <a:pt x="88" y="1032"/>
                  <a:pt x="26" y="855"/>
                  <a:pt x="0" y="635"/>
                </a:cubicBezTo>
              </a:path>
            </a:pathLst>
          </a:custGeom>
          <a:noFill/>
          <a:ln w="38160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180975"/>
            <a:ext cx="8567738" cy="1403350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538"/>
              </a:spcBef>
            </a:pPr>
            <a:r>
              <a:rPr lang="en-GB" altLang="en-US"/>
              <a:t>Example: Functional Requirement</a:t>
            </a:r>
          </a:p>
        </p:txBody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3600" u="sng"/>
              <a:t>F1: </a:t>
            </a:r>
            <a:r>
              <a:rPr lang="en-GB" altLang="en-US" sz="3600">
                <a:solidFill>
                  <a:srgbClr val="A50021"/>
                </a:solidFill>
              </a:rPr>
              <a:t>Search Book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/>
              <a:t>Input: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/>
              <a:t> an author’s name: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/>
              <a:t>Output: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/>
              <a:t>details of the author’s books and the locations of these books in the library.</a:t>
            </a:r>
          </a:p>
        </p:txBody>
      </p:sp>
      <p:sp>
        <p:nvSpPr>
          <p:cNvPr id="1070084" name="Text Box 4"/>
          <p:cNvSpPr txBox="1">
            <a:spLocks noChangeArrowheads="1"/>
          </p:cNvSpPr>
          <p:nvPr/>
        </p:nvSpPr>
        <p:spPr bwMode="auto">
          <a:xfrm>
            <a:off x="2974975" y="5391150"/>
            <a:ext cx="167798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>
            <a:lvl1pPr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1138"/>
              </a:spcBef>
            </a:pPr>
            <a:r>
              <a:rPr lang="en-GB" altLang="en-US" sz="2000" b="1">
                <a:latin typeface="times" panose="02020603050405020304" pitchFamily="18" charset="0"/>
              </a:rPr>
              <a:t>Author Name</a:t>
            </a:r>
          </a:p>
        </p:txBody>
      </p:sp>
      <p:sp>
        <p:nvSpPr>
          <p:cNvPr id="1070085" name="Text Box 5"/>
          <p:cNvSpPr txBox="1">
            <a:spLocks noChangeArrowheads="1"/>
          </p:cNvSpPr>
          <p:nvPr/>
        </p:nvSpPr>
        <p:spPr bwMode="auto">
          <a:xfrm>
            <a:off x="6651625" y="5378450"/>
            <a:ext cx="1677988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>
            <a:lvl1pPr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  <a:tab pos="15954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1138"/>
              </a:spcBef>
            </a:pPr>
            <a:r>
              <a:rPr lang="en-GB" altLang="en-US" sz="2000" b="1">
                <a:latin typeface="times" panose="02020603050405020304" pitchFamily="18" charset="0"/>
              </a:rPr>
              <a:t>Book Details</a:t>
            </a:r>
          </a:p>
        </p:txBody>
      </p:sp>
      <p:sp>
        <p:nvSpPr>
          <p:cNvPr id="1070086" name="Line 6"/>
          <p:cNvSpPr>
            <a:spLocks noChangeShapeType="1"/>
          </p:cNvSpPr>
          <p:nvPr/>
        </p:nvSpPr>
        <p:spPr bwMode="auto">
          <a:xfrm>
            <a:off x="4654550" y="5643563"/>
            <a:ext cx="1933575" cy="0"/>
          </a:xfrm>
          <a:prstGeom prst="line">
            <a:avLst/>
          </a:prstGeom>
          <a:noFill/>
          <a:ln w="28440">
            <a:solidFill>
              <a:srgbClr val="0033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70087" name="Text Box 7"/>
          <p:cNvSpPr txBox="1">
            <a:spLocks noChangeArrowheads="1"/>
          </p:cNvSpPr>
          <p:nvPr/>
        </p:nvSpPr>
        <p:spPr bwMode="auto">
          <a:xfrm>
            <a:off x="5411788" y="5575300"/>
            <a:ext cx="1257300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00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>
            <a:lvl1pPr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03238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08063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11300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16125" defTabSz="1008063"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733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05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877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44925" defTabSz="1008063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ts val="2113"/>
              </a:spcBef>
            </a:pPr>
            <a:r>
              <a:rPr lang="en-GB" altLang="en-US" sz="3100" b="1">
                <a:solidFill>
                  <a:srgbClr val="000099"/>
                </a:solidFill>
                <a:latin typeface="times" panose="02020603050405020304" pitchFamily="18" charset="0"/>
              </a:rPr>
              <a:t>f1</a:t>
            </a:r>
          </a:p>
        </p:txBody>
      </p:sp>
      <p:sp>
        <p:nvSpPr>
          <p:cNvPr id="1070088" name="Freeform 8"/>
          <p:cNvSpPr>
            <a:spLocks noChangeArrowheads="1"/>
          </p:cNvSpPr>
          <p:nvPr/>
        </p:nvSpPr>
        <p:spPr bwMode="auto">
          <a:xfrm>
            <a:off x="2867025" y="5087938"/>
            <a:ext cx="1827213" cy="1068387"/>
          </a:xfrm>
          <a:custGeom>
            <a:avLst/>
            <a:gdLst>
              <a:gd name="T0" fmla="*/ 3942 w 3970"/>
              <a:gd name="T1" fmla="*/ 766 h 2408"/>
              <a:gd name="T2" fmla="*/ 3360 w 3970"/>
              <a:gd name="T3" fmla="*/ 608 h 2408"/>
              <a:gd name="T4" fmla="*/ 3122 w 3970"/>
              <a:gd name="T5" fmla="*/ 502 h 2408"/>
              <a:gd name="T6" fmla="*/ 2381 w 3970"/>
              <a:gd name="T7" fmla="*/ 396 h 2408"/>
              <a:gd name="T8" fmla="*/ 1058 w 3970"/>
              <a:gd name="T9" fmla="*/ 0 h 2408"/>
              <a:gd name="T10" fmla="*/ 185 w 3970"/>
              <a:gd name="T11" fmla="*/ 211 h 2408"/>
              <a:gd name="T12" fmla="*/ 0 w 3970"/>
              <a:gd name="T13" fmla="*/ 528 h 2408"/>
              <a:gd name="T14" fmla="*/ 53 w 3970"/>
              <a:gd name="T15" fmla="*/ 1243 h 2408"/>
              <a:gd name="T16" fmla="*/ 106 w 3970"/>
              <a:gd name="T17" fmla="*/ 1507 h 2408"/>
              <a:gd name="T18" fmla="*/ 503 w 3970"/>
              <a:gd name="T19" fmla="*/ 1666 h 2408"/>
              <a:gd name="T20" fmla="*/ 1535 w 3970"/>
              <a:gd name="T21" fmla="*/ 2010 h 2408"/>
              <a:gd name="T22" fmla="*/ 2302 w 3970"/>
              <a:gd name="T23" fmla="*/ 2248 h 2408"/>
              <a:gd name="T24" fmla="*/ 2540 w 3970"/>
              <a:gd name="T25" fmla="*/ 2327 h 2408"/>
              <a:gd name="T26" fmla="*/ 2699 w 3970"/>
              <a:gd name="T27" fmla="*/ 2380 h 2408"/>
              <a:gd name="T28" fmla="*/ 2725 w 3970"/>
              <a:gd name="T29" fmla="*/ 2301 h 2408"/>
              <a:gd name="T30" fmla="*/ 2990 w 3970"/>
              <a:gd name="T31" fmla="*/ 2380 h 2408"/>
              <a:gd name="T32" fmla="*/ 3069 w 3970"/>
              <a:gd name="T33" fmla="*/ 2407 h 2408"/>
              <a:gd name="T34" fmla="*/ 3519 w 3970"/>
              <a:gd name="T35" fmla="*/ 2089 h 2408"/>
              <a:gd name="T36" fmla="*/ 3572 w 3970"/>
              <a:gd name="T37" fmla="*/ 2010 h 2408"/>
              <a:gd name="T38" fmla="*/ 3651 w 3970"/>
              <a:gd name="T39" fmla="*/ 1983 h 2408"/>
              <a:gd name="T40" fmla="*/ 3969 w 3970"/>
              <a:gd name="T41" fmla="*/ 1269 h 2408"/>
              <a:gd name="T42" fmla="*/ 3942 w 3970"/>
              <a:gd name="T43" fmla="*/ 766 h 2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970" h="2408">
                <a:moveTo>
                  <a:pt x="3942" y="766"/>
                </a:moveTo>
                <a:cubicBezTo>
                  <a:pt x="3744" y="700"/>
                  <a:pt x="3567" y="638"/>
                  <a:pt x="3360" y="608"/>
                </a:cubicBezTo>
                <a:cubicBezTo>
                  <a:pt x="3276" y="581"/>
                  <a:pt x="3206" y="528"/>
                  <a:pt x="3122" y="502"/>
                </a:cubicBezTo>
                <a:cubicBezTo>
                  <a:pt x="2897" y="436"/>
                  <a:pt x="2611" y="418"/>
                  <a:pt x="2381" y="396"/>
                </a:cubicBezTo>
                <a:cubicBezTo>
                  <a:pt x="1936" y="286"/>
                  <a:pt x="1513" y="92"/>
                  <a:pt x="1058" y="0"/>
                </a:cubicBezTo>
                <a:cubicBezTo>
                  <a:pt x="732" y="25"/>
                  <a:pt x="489" y="109"/>
                  <a:pt x="185" y="211"/>
                </a:cubicBezTo>
                <a:cubicBezTo>
                  <a:pt x="110" y="321"/>
                  <a:pt x="40" y="405"/>
                  <a:pt x="0" y="528"/>
                </a:cubicBezTo>
                <a:cubicBezTo>
                  <a:pt x="18" y="788"/>
                  <a:pt x="26" y="991"/>
                  <a:pt x="53" y="1243"/>
                </a:cubicBezTo>
                <a:cubicBezTo>
                  <a:pt x="62" y="1331"/>
                  <a:pt x="49" y="1437"/>
                  <a:pt x="106" y="1507"/>
                </a:cubicBezTo>
                <a:cubicBezTo>
                  <a:pt x="185" y="1609"/>
                  <a:pt x="384" y="1626"/>
                  <a:pt x="503" y="1666"/>
                </a:cubicBezTo>
                <a:cubicBezTo>
                  <a:pt x="847" y="1781"/>
                  <a:pt x="1191" y="1895"/>
                  <a:pt x="1535" y="2010"/>
                </a:cubicBezTo>
                <a:cubicBezTo>
                  <a:pt x="1790" y="2094"/>
                  <a:pt x="2046" y="2164"/>
                  <a:pt x="2302" y="2248"/>
                </a:cubicBezTo>
                <a:cubicBezTo>
                  <a:pt x="2381" y="2274"/>
                  <a:pt x="2461" y="2301"/>
                  <a:pt x="2540" y="2327"/>
                </a:cubicBezTo>
                <a:cubicBezTo>
                  <a:pt x="2593" y="2345"/>
                  <a:pt x="2699" y="2380"/>
                  <a:pt x="2699" y="2380"/>
                </a:cubicBezTo>
                <a:cubicBezTo>
                  <a:pt x="2708" y="2354"/>
                  <a:pt x="2699" y="2310"/>
                  <a:pt x="2725" y="2301"/>
                </a:cubicBezTo>
                <a:cubicBezTo>
                  <a:pt x="2743" y="2292"/>
                  <a:pt x="2968" y="2371"/>
                  <a:pt x="2990" y="2380"/>
                </a:cubicBezTo>
                <a:cubicBezTo>
                  <a:pt x="3016" y="2389"/>
                  <a:pt x="3069" y="2407"/>
                  <a:pt x="3069" y="2407"/>
                </a:cubicBezTo>
                <a:cubicBezTo>
                  <a:pt x="3298" y="2332"/>
                  <a:pt x="3356" y="2142"/>
                  <a:pt x="3519" y="2089"/>
                </a:cubicBezTo>
                <a:cubicBezTo>
                  <a:pt x="3537" y="2063"/>
                  <a:pt x="3545" y="2032"/>
                  <a:pt x="3572" y="2010"/>
                </a:cubicBezTo>
                <a:cubicBezTo>
                  <a:pt x="3594" y="1992"/>
                  <a:pt x="3634" y="2001"/>
                  <a:pt x="3651" y="1983"/>
                </a:cubicBezTo>
                <a:cubicBezTo>
                  <a:pt x="3806" y="1829"/>
                  <a:pt x="3969" y="1489"/>
                  <a:pt x="3969" y="1269"/>
                </a:cubicBezTo>
                <a:lnTo>
                  <a:pt x="3942" y="766"/>
                </a:lnTo>
              </a:path>
            </a:pathLst>
          </a:custGeom>
          <a:noFill/>
          <a:ln w="38160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70089" name="Freeform 9"/>
          <p:cNvSpPr>
            <a:spLocks noChangeArrowheads="1"/>
          </p:cNvSpPr>
          <p:nvPr/>
        </p:nvSpPr>
        <p:spPr bwMode="auto">
          <a:xfrm>
            <a:off x="6553200" y="5121275"/>
            <a:ext cx="1758950" cy="898525"/>
          </a:xfrm>
          <a:custGeom>
            <a:avLst/>
            <a:gdLst>
              <a:gd name="T0" fmla="*/ 0 w 4278"/>
              <a:gd name="T1" fmla="*/ 635 h 1853"/>
              <a:gd name="T2" fmla="*/ 185 w 4278"/>
              <a:gd name="T3" fmla="*/ 423 h 1853"/>
              <a:gd name="T4" fmla="*/ 556 w 4278"/>
              <a:gd name="T5" fmla="*/ 212 h 1853"/>
              <a:gd name="T6" fmla="*/ 1244 w 4278"/>
              <a:gd name="T7" fmla="*/ 0 h 1853"/>
              <a:gd name="T8" fmla="*/ 1640 w 4278"/>
              <a:gd name="T9" fmla="*/ 79 h 1853"/>
              <a:gd name="T10" fmla="*/ 1799 w 4278"/>
              <a:gd name="T11" fmla="*/ 132 h 1853"/>
              <a:gd name="T12" fmla="*/ 2910 w 4278"/>
              <a:gd name="T13" fmla="*/ 106 h 1853"/>
              <a:gd name="T14" fmla="*/ 3810 w 4278"/>
              <a:gd name="T15" fmla="*/ 450 h 1853"/>
              <a:gd name="T16" fmla="*/ 4128 w 4278"/>
              <a:gd name="T17" fmla="*/ 582 h 1853"/>
              <a:gd name="T18" fmla="*/ 4207 w 4278"/>
              <a:gd name="T19" fmla="*/ 609 h 1853"/>
              <a:gd name="T20" fmla="*/ 3916 w 4278"/>
              <a:gd name="T21" fmla="*/ 1244 h 1853"/>
              <a:gd name="T22" fmla="*/ 3625 w 4278"/>
              <a:gd name="T23" fmla="*/ 1535 h 1853"/>
              <a:gd name="T24" fmla="*/ 3466 w 4278"/>
              <a:gd name="T25" fmla="*/ 1693 h 1853"/>
              <a:gd name="T26" fmla="*/ 2249 w 4278"/>
              <a:gd name="T27" fmla="*/ 1826 h 1853"/>
              <a:gd name="T28" fmla="*/ 1720 w 4278"/>
              <a:gd name="T29" fmla="*/ 1852 h 1853"/>
              <a:gd name="T30" fmla="*/ 900 w 4278"/>
              <a:gd name="T31" fmla="*/ 1826 h 1853"/>
              <a:gd name="T32" fmla="*/ 661 w 4278"/>
              <a:gd name="T33" fmla="*/ 1693 h 1853"/>
              <a:gd name="T34" fmla="*/ 370 w 4278"/>
              <a:gd name="T35" fmla="*/ 1429 h 1853"/>
              <a:gd name="T36" fmla="*/ 318 w 4278"/>
              <a:gd name="T37" fmla="*/ 1349 h 1853"/>
              <a:gd name="T38" fmla="*/ 159 w 4278"/>
              <a:gd name="T39" fmla="*/ 1244 h 1853"/>
              <a:gd name="T40" fmla="*/ 0 w 4278"/>
              <a:gd name="T41" fmla="*/ 635 h 1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278" h="1853">
                <a:moveTo>
                  <a:pt x="0" y="635"/>
                </a:moveTo>
                <a:cubicBezTo>
                  <a:pt x="123" y="450"/>
                  <a:pt x="53" y="512"/>
                  <a:pt x="185" y="423"/>
                </a:cubicBezTo>
                <a:cubicBezTo>
                  <a:pt x="265" y="300"/>
                  <a:pt x="419" y="256"/>
                  <a:pt x="556" y="212"/>
                </a:cubicBezTo>
                <a:cubicBezTo>
                  <a:pt x="785" y="137"/>
                  <a:pt x="1010" y="57"/>
                  <a:pt x="1244" y="0"/>
                </a:cubicBezTo>
                <a:cubicBezTo>
                  <a:pt x="1539" y="31"/>
                  <a:pt x="1407" y="0"/>
                  <a:pt x="1640" y="79"/>
                </a:cubicBezTo>
                <a:cubicBezTo>
                  <a:pt x="1693" y="97"/>
                  <a:pt x="1799" y="132"/>
                  <a:pt x="1799" y="132"/>
                </a:cubicBezTo>
                <a:cubicBezTo>
                  <a:pt x="2209" y="115"/>
                  <a:pt x="2518" y="75"/>
                  <a:pt x="2910" y="106"/>
                </a:cubicBezTo>
                <a:cubicBezTo>
                  <a:pt x="3224" y="212"/>
                  <a:pt x="3519" y="304"/>
                  <a:pt x="3810" y="450"/>
                </a:cubicBezTo>
                <a:cubicBezTo>
                  <a:pt x="3916" y="503"/>
                  <a:pt x="4017" y="547"/>
                  <a:pt x="4128" y="582"/>
                </a:cubicBezTo>
                <a:cubicBezTo>
                  <a:pt x="4154" y="591"/>
                  <a:pt x="4207" y="609"/>
                  <a:pt x="4207" y="609"/>
                </a:cubicBezTo>
                <a:cubicBezTo>
                  <a:pt x="4277" y="825"/>
                  <a:pt x="4044" y="1089"/>
                  <a:pt x="3916" y="1244"/>
                </a:cubicBezTo>
                <a:cubicBezTo>
                  <a:pt x="3823" y="1354"/>
                  <a:pt x="3731" y="1429"/>
                  <a:pt x="3625" y="1535"/>
                </a:cubicBezTo>
                <a:cubicBezTo>
                  <a:pt x="3572" y="1588"/>
                  <a:pt x="3537" y="1671"/>
                  <a:pt x="3466" y="1693"/>
                </a:cubicBezTo>
                <a:cubicBezTo>
                  <a:pt x="3060" y="1830"/>
                  <a:pt x="2686" y="1808"/>
                  <a:pt x="2249" y="1826"/>
                </a:cubicBezTo>
                <a:cubicBezTo>
                  <a:pt x="2073" y="1834"/>
                  <a:pt x="1896" y="1843"/>
                  <a:pt x="1720" y="1852"/>
                </a:cubicBezTo>
                <a:cubicBezTo>
                  <a:pt x="1446" y="1843"/>
                  <a:pt x="1173" y="1843"/>
                  <a:pt x="900" y="1826"/>
                </a:cubicBezTo>
                <a:cubicBezTo>
                  <a:pt x="807" y="1821"/>
                  <a:pt x="661" y="1693"/>
                  <a:pt x="661" y="1693"/>
                </a:cubicBezTo>
                <a:cubicBezTo>
                  <a:pt x="591" y="1588"/>
                  <a:pt x="476" y="1499"/>
                  <a:pt x="370" y="1429"/>
                </a:cubicBezTo>
                <a:cubicBezTo>
                  <a:pt x="353" y="1402"/>
                  <a:pt x="340" y="1371"/>
                  <a:pt x="318" y="1349"/>
                </a:cubicBezTo>
                <a:cubicBezTo>
                  <a:pt x="269" y="1310"/>
                  <a:pt x="159" y="1244"/>
                  <a:pt x="159" y="1244"/>
                </a:cubicBezTo>
                <a:cubicBezTo>
                  <a:pt x="88" y="1032"/>
                  <a:pt x="26" y="855"/>
                  <a:pt x="0" y="635"/>
                </a:cubicBezTo>
              </a:path>
            </a:pathLst>
          </a:custGeom>
          <a:noFill/>
          <a:ln w="38160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41300"/>
            <a:ext cx="8567738" cy="12795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 dirty="0" smtClean="0"/>
              <a:t>Goals</a:t>
            </a:r>
            <a:endParaRPr lang="en-GB" altLang="en-US" sz="4400" dirty="0"/>
          </a:p>
        </p:txBody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11300"/>
            <a:ext cx="89614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1000"/>
              </a:spcBef>
            </a:pPr>
            <a:r>
              <a:rPr lang="en-GB" altLang="en-US" sz="3600" dirty="0"/>
              <a:t>Goals of requirements analysis and specification phase: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000099"/>
                </a:solidFill>
              </a:rPr>
              <a:t>Fully understand the user requirements.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000099"/>
                </a:solidFill>
              </a:rPr>
              <a:t>Remove inconsistencies, anomalies, etc. from requirements.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000099"/>
                </a:solidFill>
              </a:rPr>
              <a:t>Document requirements properly in an SRS document.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833437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dirty="0"/>
              <a:t>Functional Requirements</a:t>
            </a:r>
          </a:p>
        </p:txBody>
      </p:sp>
      <p:sp>
        <p:nvSpPr>
          <p:cNvPr id="107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016001"/>
            <a:ext cx="8567738" cy="6168570"/>
          </a:xfrm>
          <a:ln/>
        </p:spPr>
        <p:txBody>
          <a:bodyPr lIns="19841" tIns="51588" rIns="19841" bIns="51588"/>
          <a:lstStyle/>
          <a:p>
            <a:pPr marL="342900" indent="-342900" defTabSz="914400"/>
            <a:r>
              <a:rPr lang="en-GB" altLang="en-US" sz="2200" dirty="0"/>
              <a:t>Functional requirements describe: </a:t>
            </a:r>
          </a:p>
          <a:p>
            <a:pPr marL="742950" lvl="1" defTabSz="914400"/>
            <a:r>
              <a:rPr lang="en-GB" altLang="en-US" sz="2200" dirty="0">
                <a:solidFill>
                  <a:srgbClr val="FF0000"/>
                </a:solidFill>
              </a:rPr>
              <a:t>A set of high-level requirements</a:t>
            </a:r>
          </a:p>
          <a:p>
            <a:pPr marL="742950" lvl="1" defTabSz="914400"/>
            <a:r>
              <a:rPr lang="en-GB" altLang="en-US" sz="2200" dirty="0">
                <a:solidFill>
                  <a:srgbClr val="000099"/>
                </a:solidFill>
              </a:rPr>
              <a:t>Each high-level requirement:</a:t>
            </a:r>
          </a:p>
          <a:p>
            <a:pPr marL="1143000" lvl="2" indent="-228600" defTabSz="914400"/>
            <a:r>
              <a:rPr lang="en-GB" altLang="en-US" sz="2200" dirty="0">
                <a:solidFill>
                  <a:srgbClr val="000099"/>
                </a:solidFill>
              </a:rPr>
              <a:t>takes in some data from the user</a:t>
            </a:r>
          </a:p>
          <a:p>
            <a:pPr marL="1143000" lvl="2" indent="-228600" defTabSz="914400"/>
            <a:r>
              <a:rPr lang="en-GB" altLang="en-US" sz="2200" dirty="0">
                <a:solidFill>
                  <a:srgbClr val="000099"/>
                </a:solidFill>
              </a:rPr>
              <a:t>outputs some data to the user</a:t>
            </a:r>
          </a:p>
          <a:p>
            <a:pPr marL="742950" lvl="1" defTabSz="914400"/>
            <a:r>
              <a:rPr lang="en-GB" altLang="en-US" sz="2200" dirty="0">
                <a:solidFill>
                  <a:srgbClr val="000099"/>
                </a:solidFill>
              </a:rPr>
              <a:t>Each high-level requirement:</a:t>
            </a:r>
          </a:p>
          <a:p>
            <a:pPr marL="1143000" lvl="2" indent="-228600" defTabSz="914400"/>
            <a:r>
              <a:rPr lang="en-GB" altLang="en-US" sz="2200" dirty="0">
                <a:solidFill>
                  <a:srgbClr val="FF0000"/>
                </a:solidFill>
              </a:rPr>
              <a:t>might consist of a set of identifiable </a:t>
            </a:r>
            <a:r>
              <a:rPr lang="en-GB" altLang="en-US" sz="2200" dirty="0" smtClean="0">
                <a:solidFill>
                  <a:srgbClr val="FF0000"/>
                </a:solidFill>
              </a:rPr>
              <a:t>fu</a:t>
            </a:r>
            <a:r>
              <a:rPr lang="en-GB" altLang="en-US" sz="2200" dirty="0" smtClean="0">
                <a:solidFill>
                  <a:srgbClr val="000099"/>
                </a:solidFill>
              </a:rPr>
              <a:t>nctions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2200" dirty="0"/>
              <a:t>Every function is described in terms of: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200" dirty="0">
                <a:solidFill>
                  <a:srgbClr val="FF0000"/>
                </a:solidFill>
              </a:rPr>
              <a:t>Input data set 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200" dirty="0">
                <a:solidFill>
                  <a:srgbClr val="FF0000"/>
                </a:solidFill>
              </a:rPr>
              <a:t>Output data set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200" dirty="0">
                <a:solidFill>
                  <a:srgbClr val="000099"/>
                </a:solidFill>
              </a:rPr>
              <a:t>Processing required to obtain the output data set from the input data set.</a:t>
            </a:r>
          </a:p>
          <a:p>
            <a:pPr marL="1143000" lvl="2" indent="-228600" defTabSz="914400"/>
            <a:endParaRPr lang="en-GB" altLang="en-US" sz="28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226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Nonfunctional Requirements</a:t>
            </a:r>
          </a:p>
        </p:txBody>
      </p:sp>
      <p:sp>
        <p:nvSpPr>
          <p:cNvPr id="107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36689"/>
            <a:ext cx="8567738" cy="590754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2200" dirty="0">
                <a:solidFill>
                  <a:srgbClr val="000099"/>
                </a:solidFill>
              </a:rPr>
              <a:t>Characteristics of the system which can not be expressed as functions</a:t>
            </a:r>
            <a:r>
              <a:rPr lang="en-GB" altLang="en-US" sz="2200" dirty="0"/>
              <a:t>: </a:t>
            </a:r>
          </a:p>
          <a:p>
            <a:pPr marL="1143000" lvl="2" indent="-228600" defTabSz="914400">
              <a:spcBef>
                <a:spcPts val="725"/>
              </a:spcBef>
            </a:pPr>
            <a:r>
              <a:rPr lang="en-GB" altLang="en-US" sz="2200" dirty="0">
                <a:solidFill>
                  <a:srgbClr val="FF0000"/>
                </a:solidFill>
              </a:rPr>
              <a:t>Maintainability, </a:t>
            </a:r>
            <a:r>
              <a:rPr lang="en-GB" altLang="en-US" sz="2200" dirty="0" smtClean="0">
                <a:solidFill>
                  <a:srgbClr val="FF0000"/>
                </a:solidFill>
              </a:rPr>
              <a:t>Portability</a:t>
            </a:r>
            <a:r>
              <a:rPr lang="en-GB" altLang="en-US" sz="2200" dirty="0">
                <a:solidFill>
                  <a:srgbClr val="FF0000"/>
                </a:solidFill>
              </a:rPr>
              <a:t>, Reliability issues, </a:t>
            </a:r>
            <a:r>
              <a:rPr lang="en-GB" altLang="en-US" sz="2200" dirty="0" smtClean="0">
                <a:solidFill>
                  <a:srgbClr val="FF0000"/>
                </a:solidFill>
              </a:rPr>
              <a:t>Performance </a:t>
            </a:r>
            <a:r>
              <a:rPr lang="en-GB" altLang="en-US" sz="2200" dirty="0">
                <a:solidFill>
                  <a:srgbClr val="FF0000"/>
                </a:solidFill>
              </a:rPr>
              <a:t>issues:</a:t>
            </a:r>
          </a:p>
          <a:p>
            <a:pPr marL="1143000" lvl="2" indent="-228600" defTabSz="914400">
              <a:spcBef>
                <a:spcPts val="725"/>
              </a:spcBef>
            </a:pPr>
            <a:r>
              <a:rPr lang="en-GB" altLang="en-US" sz="2200" dirty="0" smtClean="0">
                <a:solidFill>
                  <a:srgbClr val="FF0000"/>
                </a:solidFill>
              </a:rPr>
              <a:t>Usability</a:t>
            </a:r>
            <a:r>
              <a:rPr lang="en-GB" altLang="en-US" sz="2200" dirty="0">
                <a:solidFill>
                  <a:srgbClr val="FF0000"/>
                </a:solidFill>
              </a:rPr>
              <a:t>, etc.  </a:t>
            </a:r>
            <a:endParaRPr lang="en-GB" altLang="en-US" sz="2200" dirty="0" smtClean="0">
              <a:solidFill>
                <a:srgbClr val="FF0000"/>
              </a:solidFill>
            </a:endParaRPr>
          </a:p>
          <a:p>
            <a:pPr marL="742950" lvl="1" defTabSz="914400">
              <a:lnSpc>
                <a:spcPct val="84000"/>
              </a:lnSpc>
              <a:spcBef>
                <a:spcPts val="725"/>
              </a:spcBef>
            </a:pPr>
            <a:r>
              <a:rPr lang="en-GB" altLang="en-US" sz="2200" dirty="0">
                <a:solidFill>
                  <a:srgbClr val="FF0000"/>
                </a:solidFill>
              </a:rPr>
              <a:t>Human-computer interface issues, </a:t>
            </a:r>
          </a:p>
          <a:p>
            <a:pPr marL="742950" lvl="1" defTabSz="914400">
              <a:lnSpc>
                <a:spcPct val="84000"/>
              </a:lnSpc>
              <a:spcBef>
                <a:spcPts val="725"/>
              </a:spcBef>
            </a:pPr>
            <a:r>
              <a:rPr lang="en-GB" altLang="en-US" sz="2200" dirty="0">
                <a:solidFill>
                  <a:srgbClr val="FF0000"/>
                </a:solidFill>
              </a:rPr>
              <a:t>Interface with other external systems,  </a:t>
            </a:r>
          </a:p>
          <a:p>
            <a:pPr marL="742950" lvl="1" defTabSz="914400">
              <a:lnSpc>
                <a:spcPct val="84000"/>
              </a:lnSpc>
              <a:spcBef>
                <a:spcPts val="725"/>
              </a:spcBef>
            </a:pPr>
            <a:r>
              <a:rPr lang="en-GB" altLang="en-US" sz="2200" dirty="0">
                <a:solidFill>
                  <a:srgbClr val="FF0000"/>
                </a:solidFill>
              </a:rPr>
              <a:t>Security, </a:t>
            </a:r>
            <a:r>
              <a:rPr lang="en-GB" altLang="en-US" sz="2200" dirty="0" smtClean="0">
                <a:solidFill>
                  <a:srgbClr val="FF0000"/>
                </a:solidFill>
              </a:rPr>
              <a:t>etc</a:t>
            </a:r>
            <a:r>
              <a:rPr lang="en-GB" altLang="en-US" dirty="0">
                <a:solidFill>
                  <a:srgbClr val="000099"/>
                </a:solidFill>
              </a:rPr>
              <a:t>.</a:t>
            </a:r>
          </a:p>
          <a:p>
            <a:pPr marL="1143000" lvl="2" indent="-228600" defTabSz="914400">
              <a:spcBef>
                <a:spcPts val="725"/>
              </a:spcBef>
            </a:pPr>
            <a:endParaRPr lang="en-GB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304800"/>
            <a:ext cx="8567738" cy="1403350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Organization of the SRS Document</a:t>
            </a:r>
          </a:p>
        </p:txBody>
      </p:sp>
      <p:sp>
        <p:nvSpPr>
          <p:cNvPr id="108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7"/>
            <a:ext cx="8567738" cy="5647192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2200" dirty="0">
                <a:solidFill>
                  <a:srgbClr val="FF0000"/>
                </a:solidFill>
              </a:rPr>
              <a:t>Introduction</a:t>
            </a:r>
            <a:r>
              <a:rPr lang="en-GB" altLang="en-US" sz="2200" dirty="0" smtClean="0"/>
              <a:t>.{purpose,</a:t>
            </a:r>
            <a:r>
              <a:rPr lang="en-IN" sz="2400" dirty="0"/>
              <a:t> Project scope, Environmental characteristics: </a:t>
            </a:r>
            <a:r>
              <a:rPr lang="en-IN" sz="2400" dirty="0" smtClean="0"/>
              <a:t>}</a:t>
            </a:r>
          </a:p>
          <a:p>
            <a:pPr marL="342900" indent="-342900" defTabSz="914400">
              <a:spcBef>
                <a:spcPts val="800"/>
              </a:spcBef>
            </a:pPr>
            <a:r>
              <a:rPr lang="en-US" sz="2400" dirty="0">
                <a:solidFill>
                  <a:srgbClr val="FF0000"/>
                </a:solidFill>
              </a:rPr>
              <a:t>Overall description of </a:t>
            </a:r>
            <a:r>
              <a:rPr lang="en-US" sz="2400" dirty="0" smtClean="0">
                <a:solidFill>
                  <a:srgbClr val="FF0000"/>
                </a:solidFill>
              </a:rPr>
              <a:t>organization </a:t>
            </a:r>
            <a:r>
              <a:rPr lang="en-US" sz="2400" dirty="0">
                <a:solidFill>
                  <a:srgbClr val="FF0000"/>
                </a:solidFill>
              </a:rPr>
              <a:t>of SRS </a:t>
            </a:r>
            <a:r>
              <a:rPr lang="en-US" sz="2400" dirty="0" smtClean="0">
                <a:solidFill>
                  <a:srgbClr val="FF0000"/>
                </a:solidFill>
              </a:rPr>
              <a:t>document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{</a:t>
            </a:r>
            <a:r>
              <a:rPr lang="en-IN" sz="2400" dirty="0"/>
              <a:t>Product </a:t>
            </a:r>
            <a:r>
              <a:rPr lang="en-IN" sz="2400" dirty="0" smtClean="0"/>
              <a:t>perspective, Product </a:t>
            </a:r>
            <a:r>
              <a:rPr lang="en-IN" sz="2400" dirty="0"/>
              <a:t>features, User classes, Operating environment, Design and implementation constraints, User </a:t>
            </a:r>
            <a:r>
              <a:rPr lang="en-IN" sz="2400" dirty="0" smtClean="0"/>
              <a:t>documentation}</a:t>
            </a:r>
            <a:endParaRPr lang="en-GB" altLang="en-US" sz="2200" dirty="0">
              <a:solidFill>
                <a:srgbClr val="FF0000"/>
              </a:solidFill>
            </a:endParaRPr>
          </a:p>
          <a:p>
            <a:pPr marL="342900" indent="-342900" defTabSz="914400">
              <a:spcBef>
                <a:spcPts val="800"/>
              </a:spcBef>
            </a:pPr>
            <a:r>
              <a:rPr lang="en-GB" altLang="en-US" sz="2200" dirty="0">
                <a:solidFill>
                  <a:srgbClr val="FF0000"/>
                </a:solidFill>
              </a:rPr>
              <a:t>Functional Requirements</a:t>
            </a:r>
          </a:p>
          <a:p>
            <a:pPr marL="342900" indent="-342900" defTabSz="914400">
              <a:spcBef>
                <a:spcPts val="800"/>
              </a:spcBef>
            </a:pPr>
            <a:r>
              <a:rPr lang="en-GB" altLang="en-US" sz="2200" dirty="0" smtClean="0">
                <a:solidFill>
                  <a:srgbClr val="FF0000"/>
                </a:solidFill>
              </a:rPr>
              <a:t>Non-functional Requirements</a:t>
            </a:r>
          </a:p>
          <a:p>
            <a:pPr marL="342900" indent="-342900" defTabSz="914400">
              <a:spcBef>
                <a:spcPts val="800"/>
              </a:spcBef>
            </a:pPr>
            <a:r>
              <a:rPr lang="en-GB" altLang="en-US" sz="2200" dirty="0" smtClean="0">
                <a:solidFill>
                  <a:srgbClr val="FF0000"/>
                </a:solidFill>
              </a:rPr>
              <a:t>External </a:t>
            </a:r>
            <a:r>
              <a:rPr lang="en-GB" altLang="en-US" sz="2200" dirty="0">
                <a:solidFill>
                  <a:srgbClr val="FF0000"/>
                </a:solidFill>
              </a:rPr>
              <a:t>interface </a:t>
            </a:r>
            <a:r>
              <a:rPr lang="en-GB" altLang="en-US" sz="2200" dirty="0" smtClean="0">
                <a:solidFill>
                  <a:srgbClr val="FF0000"/>
                </a:solidFill>
              </a:rPr>
              <a:t>requirements </a:t>
            </a:r>
            <a:r>
              <a:rPr lang="en-GB" altLang="en-US" sz="2000" dirty="0" smtClean="0"/>
              <a:t>{</a:t>
            </a:r>
            <a:r>
              <a:rPr lang="en-IN" sz="2000" dirty="0"/>
              <a:t>User interfaces, Hardware interfaces, Software interfaces, Communications </a:t>
            </a:r>
            <a:r>
              <a:rPr lang="en-IN" sz="2000" dirty="0" smtClean="0"/>
              <a:t>interfaces}</a:t>
            </a:r>
            <a:endParaRPr lang="en-GB" sz="2000" dirty="0"/>
          </a:p>
          <a:p>
            <a:pPr marL="342900" indent="-342900" defTabSz="914400">
              <a:spcBef>
                <a:spcPts val="800"/>
              </a:spcBef>
            </a:pPr>
            <a:r>
              <a:rPr lang="en-IN" sz="2400" dirty="0" smtClean="0">
                <a:solidFill>
                  <a:srgbClr val="FF0000"/>
                </a:solidFill>
              </a:rPr>
              <a:t>Other </a:t>
            </a:r>
            <a:r>
              <a:rPr lang="en-IN" sz="2400" dirty="0">
                <a:solidFill>
                  <a:srgbClr val="FF0000"/>
                </a:solidFill>
              </a:rPr>
              <a:t>non-functional </a:t>
            </a:r>
            <a:r>
              <a:rPr lang="en-IN" sz="2000" dirty="0" smtClean="0">
                <a:solidFill>
                  <a:srgbClr val="FF0000"/>
                </a:solidFill>
              </a:rPr>
              <a:t>requirements </a:t>
            </a:r>
            <a:r>
              <a:rPr lang="en-IN" sz="2000" dirty="0" smtClean="0"/>
              <a:t>{</a:t>
            </a:r>
            <a:r>
              <a:rPr lang="en-GB" altLang="en-US" sz="2000" dirty="0" smtClean="0"/>
              <a:t>Performance requirements,</a:t>
            </a:r>
            <a:r>
              <a:rPr lang="en-IN" sz="2000" dirty="0"/>
              <a:t> Safety requirements, Security </a:t>
            </a:r>
            <a:r>
              <a:rPr lang="en-IN" sz="2000" dirty="0" smtClean="0"/>
              <a:t>requirements}</a:t>
            </a:r>
            <a:endParaRPr lang="en-GB" altLang="en-US" sz="2000" dirty="0"/>
          </a:p>
          <a:p>
            <a:pPr marL="342900" indent="-342900" defTabSz="914400">
              <a:spcBef>
                <a:spcPts val="800"/>
              </a:spcBef>
            </a:pPr>
            <a:r>
              <a:rPr lang="en-GB" altLang="en-US" sz="2200" dirty="0">
                <a:solidFill>
                  <a:srgbClr val="FF0000"/>
                </a:solidFill>
              </a:rPr>
              <a:t>Goals of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Functional Requirements</a:t>
            </a:r>
          </a:p>
        </p:txBody>
      </p:sp>
      <p:sp>
        <p:nvSpPr>
          <p:cNvPr id="1162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5" y="1327150"/>
            <a:ext cx="9350375" cy="5353050"/>
          </a:xfrm>
        </p:spPr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A high-level function is one</a:t>
            </a:r>
            <a:r>
              <a:rPr lang="en-US" altLang="en-US" dirty="0"/>
              <a:t>:</a:t>
            </a:r>
          </a:p>
          <a:p>
            <a:pPr lvl="1"/>
            <a:r>
              <a:rPr lang="en-US" altLang="en-US" dirty="0"/>
              <a:t>Using which the user can get some useful piece of work done.</a:t>
            </a:r>
          </a:p>
          <a:p>
            <a:r>
              <a:rPr lang="en-US" altLang="en-US" dirty="0"/>
              <a:t>Can the receipt printing work during withdrawal of money from an ATM:</a:t>
            </a:r>
          </a:p>
          <a:p>
            <a:pPr lvl="1"/>
            <a:r>
              <a:rPr lang="en-US" altLang="en-US" dirty="0"/>
              <a:t>Be called a useful piece of work?</a:t>
            </a:r>
          </a:p>
          <a:p>
            <a:r>
              <a:rPr lang="en-US" altLang="en-US" dirty="0"/>
              <a:t>A high-level requirement typically involves:	</a:t>
            </a:r>
          </a:p>
          <a:p>
            <a:pPr lvl="1"/>
            <a:r>
              <a:rPr lang="en-US" altLang="en-US" dirty="0"/>
              <a:t>Accepting some data from the user, </a:t>
            </a:r>
          </a:p>
          <a:p>
            <a:pPr lvl="1"/>
            <a:r>
              <a:rPr lang="en-US" altLang="en-US" dirty="0"/>
              <a:t>Transforming it to the required response, and then</a:t>
            </a:r>
          </a:p>
          <a:p>
            <a:pPr lvl="1"/>
            <a:r>
              <a:rPr lang="en-US" altLang="en-US" dirty="0"/>
              <a:t>Outputting the system response to the user.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High-Level Function</a:t>
            </a:r>
          </a:p>
        </p:txBody>
      </p:sp>
      <p:sp>
        <p:nvSpPr>
          <p:cNvPr id="1163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4475" y="1466850"/>
            <a:ext cx="9426575" cy="5213350"/>
          </a:xfrm>
        </p:spPr>
        <p:txBody>
          <a:bodyPr/>
          <a:lstStyle/>
          <a:p>
            <a:r>
              <a:rPr lang="en-US" altLang="en-US" sz="3600" dirty="0">
                <a:solidFill>
                  <a:srgbClr val="FF0000"/>
                </a:solidFill>
              </a:rPr>
              <a:t>A high-level function:</a:t>
            </a:r>
          </a:p>
          <a:p>
            <a:pPr lvl="1"/>
            <a:r>
              <a:rPr lang="en-US" altLang="en-US" sz="3200" dirty="0">
                <a:solidFill>
                  <a:srgbClr val="FF0000"/>
                </a:solidFill>
              </a:rPr>
              <a:t>Usually involves a series of interactions between the system and one or more users</a:t>
            </a:r>
            <a:r>
              <a:rPr lang="en-US" altLang="en-US" sz="3200" dirty="0"/>
              <a:t>.</a:t>
            </a:r>
          </a:p>
          <a:p>
            <a:r>
              <a:rPr lang="en-US" altLang="en-US" sz="3600" dirty="0"/>
              <a:t>Even for the same high-level function,</a:t>
            </a:r>
          </a:p>
          <a:p>
            <a:pPr lvl="1"/>
            <a:r>
              <a:rPr lang="en-US" altLang="en-US" sz="3200" dirty="0"/>
              <a:t>There can be different interaction sequences (or scenarios) </a:t>
            </a:r>
          </a:p>
          <a:p>
            <a:pPr lvl="1"/>
            <a:r>
              <a:rPr lang="en-US" altLang="en-US" sz="3200" dirty="0"/>
              <a:t>Due to users selecting different options or entering different data items.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/>
              <a:t>Example Functional Requirements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763713"/>
            <a:ext cx="9013825" cy="5227637"/>
          </a:xfrm>
          <a:ln/>
        </p:spPr>
        <p:txBody>
          <a:bodyPr lIns="19841" tIns="51588" rIns="19841" bIns="51588"/>
          <a:lstStyle/>
          <a:p>
            <a:pPr marL="342900" indent="-342900" defTabSz="914400">
              <a:lnSpc>
                <a:spcPct val="76000"/>
              </a:lnSpc>
            </a:pPr>
            <a:r>
              <a:rPr lang="en-GB" altLang="en-US" dirty="0"/>
              <a:t>List all functional requirements </a:t>
            </a:r>
          </a:p>
          <a:p>
            <a:pPr marL="742950" lvl="1" defTabSz="914400">
              <a:lnSpc>
                <a:spcPct val="76000"/>
              </a:lnSpc>
            </a:pPr>
            <a:r>
              <a:rPr lang="en-GB" altLang="en-US" dirty="0"/>
              <a:t>with proper numbering.</a:t>
            </a:r>
          </a:p>
          <a:p>
            <a:pPr marL="342900" indent="-342900" defTabSz="914400">
              <a:lnSpc>
                <a:spcPct val="76000"/>
              </a:lnSpc>
            </a:pPr>
            <a:r>
              <a:rPr lang="en-GB" altLang="en-US" dirty="0">
                <a:solidFill>
                  <a:srgbClr val="FF0000"/>
                </a:solidFill>
              </a:rPr>
              <a:t>Req. 1: </a:t>
            </a:r>
          </a:p>
          <a:p>
            <a:pPr marL="742950" lvl="1" defTabSz="914400">
              <a:lnSpc>
                <a:spcPct val="76000"/>
              </a:lnSpc>
            </a:pPr>
            <a:r>
              <a:rPr lang="en-GB" altLang="en-US" dirty="0">
                <a:solidFill>
                  <a:srgbClr val="FF0000"/>
                </a:solidFill>
              </a:rPr>
              <a:t>Once the user selects the “search” option, </a:t>
            </a:r>
          </a:p>
          <a:p>
            <a:pPr marL="1143000" lvl="2" indent="-228600" defTabSz="914400">
              <a:lnSpc>
                <a:spcPct val="76000"/>
              </a:lnSpc>
            </a:pPr>
            <a:r>
              <a:rPr lang="en-GB" altLang="en-US" dirty="0">
                <a:solidFill>
                  <a:srgbClr val="FF0000"/>
                </a:solidFill>
              </a:rPr>
              <a:t>he is asked to enter the key words. </a:t>
            </a:r>
          </a:p>
          <a:p>
            <a:pPr marL="742950" lvl="1" defTabSz="914400">
              <a:lnSpc>
                <a:spcPct val="76000"/>
              </a:lnSpc>
            </a:pPr>
            <a:r>
              <a:rPr lang="en-GB" altLang="en-US" dirty="0">
                <a:solidFill>
                  <a:srgbClr val="FF0000"/>
                </a:solidFill>
              </a:rPr>
              <a:t>The system should output details of all books </a:t>
            </a:r>
          </a:p>
          <a:p>
            <a:pPr marL="1143000" lvl="2" indent="-228600" defTabSz="914400">
              <a:lnSpc>
                <a:spcPct val="76000"/>
              </a:lnSpc>
            </a:pPr>
            <a:r>
              <a:rPr lang="en-GB" altLang="en-US" dirty="0">
                <a:solidFill>
                  <a:srgbClr val="000099"/>
                </a:solidFill>
              </a:rPr>
              <a:t>whose title or author name matches any of the key words entered.</a:t>
            </a:r>
          </a:p>
          <a:p>
            <a:pPr marL="1143000" lvl="2" indent="-228600" defTabSz="914400">
              <a:lnSpc>
                <a:spcPct val="76000"/>
              </a:lnSpc>
            </a:pPr>
            <a:r>
              <a:rPr lang="en-GB" altLang="en-US" dirty="0">
                <a:solidFill>
                  <a:srgbClr val="FF0000"/>
                </a:solidFill>
              </a:rPr>
              <a:t>Details include: Title, Author Name, Publisher name, Year of Publication, ISBN Number, </a:t>
            </a:r>
            <a:r>
              <a:rPr lang="en-GB" altLang="en-US" dirty="0" err="1">
                <a:solidFill>
                  <a:srgbClr val="FF0000"/>
                </a:solidFill>
              </a:rPr>
              <a:t>Catalog</a:t>
            </a:r>
            <a:r>
              <a:rPr lang="en-GB" altLang="en-US" dirty="0">
                <a:solidFill>
                  <a:srgbClr val="FF0000"/>
                </a:solidFill>
              </a:rPr>
              <a:t> Number, Location in the Library</a:t>
            </a:r>
            <a:r>
              <a:rPr lang="en-GB" altLang="en-US" dirty="0">
                <a:solidFill>
                  <a:srgbClr val="000099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514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725"/>
              </a:spcBef>
            </a:pPr>
            <a:r>
              <a:rPr lang="en-GB" altLang="en-US" sz="4000"/>
              <a:t>Example Functional Requirements</a:t>
            </a:r>
          </a:p>
        </p:txBody>
      </p:sp>
      <p:sp>
        <p:nvSpPr>
          <p:cNvPr id="108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01775"/>
            <a:ext cx="8567738" cy="4795838"/>
          </a:xfrm>
          <a:ln/>
        </p:spPr>
        <p:txBody>
          <a:bodyPr lIns="19841" tIns="51588" rIns="19841" bIns="51588"/>
          <a:lstStyle/>
          <a:p>
            <a:pPr marL="342900" indent="-342900" defTabSz="914400"/>
            <a:r>
              <a:rPr lang="en-GB" altLang="en-US" sz="3600" dirty="0">
                <a:solidFill>
                  <a:srgbClr val="FF0000"/>
                </a:solidFill>
              </a:rPr>
              <a:t>Req. 2:</a:t>
            </a:r>
          </a:p>
          <a:p>
            <a:pPr marL="742950" lvl="1" defTabSz="914400"/>
            <a:r>
              <a:rPr lang="en-GB" altLang="en-US" sz="3200" dirty="0">
                <a:solidFill>
                  <a:srgbClr val="FF0000"/>
                </a:solidFill>
              </a:rPr>
              <a:t>When the “renew” option is selected, </a:t>
            </a:r>
          </a:p>
          <a:p>
            <a:pPr marL="1143000" lvl="2" indent="-228600" defTabSz="914400"/>
            <a:r>
              <a:rPr lang="en-GB" altLang="en-US" sz="2800" dirty="0">
                <a:solidFill>
                  <a:srgbClr val="FF0000"/>
                </a:solidFill>
              </a:rPr>
              <a:t>The user is asked to enter his membership number and password. </a:t>
            </a:r>
          </a:p>
          <a:p>
            <a:pPr marL="742950" lvl="1" defTabSz="914400"/>
            <a:r>
              <a:rPr lang="en-GB" altLang="en-US" sz="3200" dirty="0">
                <a:solidFill>
                  <a:srgbClr val="000099"/>
                </a:solidFill>
              </a:rPr>
              <a:t>After password validation,  </a:t>
            </a:r>
          </a:p>
          <a:p>
            <a:pPr marL="1143000" lvl="2" indent="-228600" defTabSz="914400"/>
            <a:r>
              <a:rPr lang="en-GB" altLang="en-US" sz="2800" dirty="0">
                <a:solidFill>
                  <a:srgbClr val="000099"/>
                </a:solidFill>
              </a:rPr>
              <a:t>The list of the books borrowed by him are displayed. </a:t>
            </a:r>
          </a:p>
          <a:p>
            <a:pPr marL="742950" lvl="1" defTabSz="914400"/>
            <a:r>
              <a:rPr lang="en-GB" altLang="en-US" sz="3200" dirty="0">
                <a:solidFill>
                  <a:srgbClr val="000099"/>
                </a:solidFill>
              </a:rPr>
              <a:t>The user can renew any of the books: </a:t>
            </a:r>
          </a:p>
          <a:p>
            <a:pPr marL="1143000" lvl="2" indent="-228600" defTabSz="914400"/>
            <a:r>
              <a:rPr lang="en-GB" altLang="en-US" sz="2800" dirty="0">
                <a:solidFill>
                  <a:srgbClr val="000099"/>
                </a:solidFill>
              </a:rPr>
              <a:t>By clicking in the corresponding renew box.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Req. 1:</a:t>
            </a:r>
            <a:r>
              <a:rPr lang="en-GB" altLang="en-US" sz="3200" u="sng">
                <a:solidFill>
                  <a:srgbClr val="A50021"/>
                </a:solidFill>
              </a:rPr>
              <a:t> 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17638"/>
            <a:ext cx="8567738" cy="5351462"/>
          </a:xfrm>
          <a:ln/>
        </p:spPr>
        <p:txBody>
          <a:bodyPr lIns="19841" tIns="51588" rIns="19841" bIns="51588"/>
          <a:lstStyle/>
          <a:p>
            <a:pPr marL="342900" indent="-342900" defTabSz="914400"/>
            <a:r>
              <a:rPr lang="en-GB" altLang="en-US" sz="2800" u="sng" dirty="0">
                <a:solidFill>
                  <a:srgbClr val="FF0000"/>
                </a:solidFill>
              </a:rPr>
              <a:t>R.1.1</a:t>
            </a:r>
            <a:r>
              <a:rPr lang="en-GB" altLang="en-US" sz="2800" dirty="0">
                <a:solidFill>
                  <a:srgbClr val="FF0000"/>
                </a:solidFill>
              </a:rPr>
              <a:t>:</a:t>
            </a:r>
          </a:p>
          <a:p>
            <a:pPr marL="742950" lvl="1" defTabSz="914400"/>
            <a:r>
              <a:rPr lang="en-GB" altLang="en-US" sz="2400" dirty="0">
                <a:solidFill>
                  <a:srgbClr val="FF0000"/>
                </a:solidFill>
              </a:rPr>
              <a:t>Input: “search” option, </a:t>
            </a:r>
          </a:p>
          <a:p>
            <a:pPr marL="742950" lvl="1" defTabSz="914400"/>
            <a:r>
              <a:rPr lang="en-GB" altLang="en-US" sz="2400" dirty="0">
                <a:solidFill>
                  <a:srgbClr val="FF0000"/>
                </a:solidFill>
              </a:rPr>
              <a:t>Output: user prompted to enter the key words. </a:t>
            </a:r>
          </a:p>
          <a:p>
            <a:pPr marL="342900" indent="-342900" defTabSz="914400"/>
            <a:r>
              <a:rPr lang="en-GB" altLang="en-US" sz="2800" u="sng" dirty="0">
                <a:solidFill>
                  <a:srgbClr val="FF0000"/>
                </a:solidFill>
              </a:rPr>
              <a:t>R1.2:</a:t>
            </a:r>
          </a:p>
          <a:p>
            <a:pPr marL="742950" lvl="1" defTabSz="914400"/>
            <a:r>
              <a:rPr lang="en-GB" altLang="en-US" sz="2400" dirty="0">
                <a:solidFill>
                  <a:srgbClr val="FF0000"/>
                </a:solidFill>
              </a:rPr>
              <a:t>Input: key words</a:t>
            </a:r>
          </a:p>
          <a:p>
            <a:pPr marL="742950" lvl="1" defTabSz="914400"/>
            <a:r>
              <a:rPr lang="en-GB" altLang="en-US" sz="2400" dirty="0">
                <a:solidFill>
                  <a:srgbClr val="FF0000"/>
                </a:solidFill>
              </a:rPr>
              <a:t>Output: Details of all books  whose title or author name matches any of the key words</a:t>
            </a:r>
            <a:r>
              <a:rPr lang="en-GB" altLang="en-US" sz="2400" dirty="0"/>
              <a:t>.</a:t>
            </a:r>
          </a:p>
          <a:p>
            <a:pPr marL="1143000" lvl="2" indent="-228600" defTabSz="914400"/>
            <a:r>
              <a:rPr lang="en-GB" altLang="en-US" sz="2000" dirty="0">
                <a:solidFill>
                  <a:srgbClr val="FF0000"/>
                </a:solidFill>
              </a:rPr>
              <a:t>Details include: Title, Author Name, Publisher name, Year of Publication, ISBN Number, </a:t>
            </a:r>
            <a:r>
              <a:rPr lang="en-GB" altLang="en-US" sz="2000" dirty="0" err="1">
                <a:solidFill>
                  <a:srgbClr val="FF0000"/>
                </a:solidFill>
              </a:rPr>
              <a:t>Catalog</a:t>
            </a:r>
            <a:r>
              <a:rPr lang="en-GB" altLang="en-US" sz="2000" dirty="0">
                <a:solidFill>
                  <a:srgbClr val="FF0000"/>
                </a:solidFill>
              </a:rPr>
              <a:t> Number, Location in the Library</a:t>
            </a:r>
            <a:r>
              <a:rPr lang="en-GB" altLang="en-US" sz="2000" dirty="0"/>
              <a:t>.</a:t>
            </a:r>
          </a:p>
          <a:p>
            <a:pPr marL="742950" lvl="1" defTabSz="914400"/>
            <a:r>
              <a:rPr lang="en-GB" altLang="en-US" sz="2400" dirty="0">
                <a:solidFill>
                  <a:srgbClr val="000099"/>
                </a:solidFill>
              </a:rPr>
              <a:t>Processing: </a:t>
            </a:r>
            <a:r>
              <a:rPr lang="en-GB" altLang="en-US" sz="2400" dirty="0"/>
              <a:t>Search the book list for the keywords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Req. 2: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5256212"/>
          </a:xfrm>
          <a:ln/>
        </p:spPr>
        <p:txBody>
          <a:bodyPr lIns="19841" tIns="51588" rIns="19841" bIns="51588"/>
          <a:lstStyle/>
          <a:p>
            <a:pPr marL="342900" indent="-342900" defTabSz="914400">
              <a:lnSpc>
                <a:spcPct val="76000"/>
              </a:lnSpc>
            </a:pPr>
            <a:r>
              <a:rPr lang="en-GB" altLang="en-US" sz="2800" u="sng" dirty="0">
                <a:solidFill>
                  <a:srgbClr val="FF0000"/>
                </a:solidFill>
              </a:rPr>
              <a:t>R2.1:</a:t>
            </a:r>
          </a:p>
          <a:p>
            <a:pPr marL="742950" lvl="1" defTabSz="914400">
              <a:lnSpc>
                <a:spcPct val="76000"/>
              </a:lnSpc>
            </a:pPr>
            <a:r>
              <a:rPr lang="en-GB" altLang="en-US" sz="2400" dirty="0">
                <a:solidFill>
                  <a:srgbClr val="FF0000"/>
                </a:solidFill>
              </a:rPr>
              <a:t>Input: “renew” option selected, </a:t>
            </a:r>
          </a:p>
          <a:p>
            <a:pPr marL="742950" lvl="1" defTabSz="914400">
              <a:lnSpc>
                <a:spcPct val="76000"/>
              </a:lnSpc>
            </a:pPr>
            <a:r>
              <a:rPr lang="en-GB" altLang="en-US" sz="2400" dirty="0">
                <a:solidFill>
                  <a:srgbClr val="FF0000"/>
                </a:solidFill>
              </a:rPr>
              <a:t>Output: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  <a:r>
              <a:rPr lang="en-GB" altLang="en-US" sz="2400" dirty="0">
                <a:solidFill>
                  <a:srgbClr val="FF0000"/>
                </a:solidFill>
              </a:rPr>
              <a:t> user</a:t>
            </a:r>
            <a:r>
              <a:rPr lang="en-GB" altLang="en-US" dirty="0">
                <a:solidFill>
                  <a:srgbClr val="FF0000"/>
                </a:solidFill>
              </a:rPr>
              <a:t> </a:t>
            </a:r>
            <a:r>
              <a:rPr lang="en-GB" altLang="en-US" sz="2400" dirty="0">
                <a:solidFill>
                  <a:srgbClr val="FF0000"/>
                </a:solidFill>
              </a:rPr>
              <a:t>prompted to enter his membership number and password. </a:t>
            </a:r>
          </a:p>
          <a:p>
            <a:pPr marL="342900" indent="-342900" defTabSz="914400">
              <a:lnSpc>
                <a:spcPct val="76000"/>
              </a:lnSpc>
            </a:pPr>
            <a:r>
              <a:rPr lang="en-GB" altLang="en-US" sz="2800" u="sng" dirty="0">
                <a:solidFill>
                  <a:srgbClr val="FF0000"/>
                </a:solidFill>
              </a:rPr>
              <a:t>R2.2:</a:t>
            </a:r>
          </a:p>
          <a:p>
            <a:pPr marL="742950" lvl="1" defTabSz="914400">
              <a:lnSpc>
                <a:spcPct val="76000"/>
              </a:lnSpc>
            </a:pPr>
            <a:r>
              <a:rPr lang="en-GB" altLang="en-US" sz="2400" dirty="0">
                <a:solidFill>
                  <a:srgbClr val="FF0000"/>
                </a:solidFill>
              </a:rPr>
              <a:t>Input: </a:t>
            </a:r>
            <a:r>
              <a:rPr lang="en-GB" altLang="en-US" sz="2000" dirty="0">
                <a:solidFill>
                  <a:srgbClr val="FF0000"/>
                </a:solidFill>
              </a:rPr>
              <a:t>membership number and password</a:t>
            </a:r>
          </a:p>
          <a:p>
            <a:pPr marL="742950" lvl="1" defTabSz="914400">
              <a:lnSpc>
                <a:spcPct val="76000"/>
              </a:lnSpc>
            </a:pPr>
            <a:r>
              <a:rPr lang="en-GB" altLang="en-US" sz="2400" dirty="0">
                <a:solidFill>
                  <a:srgbClr val="FF0000"/>
                </a:solidFill>
              </a:rPr>
              <a:t>Output: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</a:p>
          <a:p>
            <a:pPr marL="1143000" lvl="2" indent="-228600" defTabSz="914400">
              <a:lnSpc>
                <a:spcPct val="76000"/>
              </a:lnSpc>
            </a:pPr>
            <a:r>
              <a:rPr lang="en-GB" altLang="en-US" sz="2000" dirty="0">
                <a:solidFill>
                  <a:srgbClr val="FF0000"/>
                </a:solidFill>
              </a:rPr>
              <a:t>list of the books borrowed by user</a:t>
            </a:r>
            <a:r>
              <a:rPr lang="en-GB" altLang="en-US" dirty="0">
                <a:solidFill>
                  <a:srgbClr val="FF0000"/>
                </a:solidFill>
              </a:rPr>
              <a:t> </a:t>
            </a:r>
            <a:r>
              <a:rPr lang="en-GB" altLang="en-US" sz="2000" dirty="0">
                <a:solidFill>
                  <a:srgbClr val="FF0000"/>
                </a:solidFill>
              </a:rPr>
              <a:t>are displayed. </a:t>
            </a:r>
            <a:r>
              <a:rPr lang="en-GB" altLang="en-US" sz="1800" dirty="0">
                <a:solidFill>
                  <a:srgbClr val="FF0000"/>
                </a:solidFill>
              </a:rPr>
              <a:t>U</a:t>
            </a:r>
            <a:r>
              <a:rPr lang="en-GB" altLang="en-US" sz="2000" dirty="0">
                <a:solidFill>
                  <a:srgbClr val="FF0000"/>
                </a:solidFill>
              </a:rPr>
              <a:t>ser prompted to enter books to be renewed or </a:t>
            </a:r>
          </a:p>
          <a:p>
            <a:pPr marL="1143000" lvl="2" indent="-228600" defTabSz="914400">
              <a:lnSpc>
                <a:spcPct val="76000"/>
              </a:lnSpc>
            </a:pPr>
            <a:r>
              <a:rPr lang="en-GB" altLang="en-US" sz="2000" dirty="0">
                <a:solidFill>
                  <a:srgbClr val="FF0000"/>
                </a:solidFill>
              </a:rPr>
              <a:t>user</a:t>
            </a:r>
            <a:r>
              <a:rPr lang="en-GB" altLang="en-US" sz="1800" dirty="0">
                <a:solidFill>
                  <a:srgbClr val="FF0000"/>
                </a:solidFill>
              </a:rPr>
              <a:t> </a:t>
            </a:r>
            <a:r>
              <a:rPr lang="en-GB" altLang="en-US" sz="2000" dirty="0">
                <a:solidFill>
                  <a:srgbClr val="FF0000"/>
                </a:solidFill>
              </a:rPr>
              <a:t>informed about bad password</a:t>
            </a:r>
          </a:p>
          <a:p>
            <a:pPr marL="742950" lvl="1" defTabSz="914400">
              <a:lnSpc>
                <a:spcPct val="76000"/>
              </a:lnSpc>
            </a:pPr>
            <a:r>
              <a:rPr lang="en-GB" altLang="en-US" sz="2400" dirty="0">
                <a:solidFill>
                  <a:srgbClr val="000099"/>
                </a:solidFill>
              </a:rPr>
              <a:t>Processing: </a:t>
            </a:r>
            <a:r>
              <a:rPr lang="en-GB" altLang="en-US" sz="2400" dirty="0"/>
              <a:t>Password validation,</a:t>
            </a:r>
            <a:r>
              <a:rPr lang="en-GB" altLang="en-US" sz="2000" dirty="0"/>
              <a:t> </a:t>
            </a:r>
            <a:r>
              <a:rPr lang="en-GB" altLang="en-US" sz="2400" dirty="0"/>
              <a:t>search books issued to the user from borrower list and display.</a:t>
            </a:r>
            <a:r>
              <a:rPr lang="en-GB" altLang="en-US" sz="3200" dirty="0">
                <a:solidFill>
                  <a:srgbClr val="000099"/>
                </a:solidFill>
              </a:rPr>
              <a:t> 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180975"/>
            <a:ext cx="8567738" cy="1403350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538"/>
              </a:spcBef>
            </a:pPr>
            <a:r>
              <a:rPr lang="en-GB" altLang="en-US"/>
              <a:t>Examples of Bad SRS Documents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4000" u="sng" dirty="0"/>
              <a:t>Unstructured Specifications: 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 dirty="0">
                <a:solidFill>
                  <a:srgbClr val="FF0000"/>
                </a:solidFill>
              </a:rPr>
              <a:t>Narrative essay </a:t>
            </a:r>
            <a:r>
              <a:rPr lang="en-GB" altLang="en-US" sz="3200" dirty="0"/>
              <a:t>--- one of the worst types of specification document: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800" dirty="0">
                <a:solidFill>
                  <a:srgbClr val="FF0000"/>
                </a:solidFill>
              </a:rPr>
              <a:t>Difficult to change, 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800" dirty="0">
                <a:solidFill>
                  <a:srgbClr val="FF0000"/>
                </a:solidFill>
              </a:rPr>
              <a:t>Difficult to be precise, 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800" dirty="0">
                <a:solidFill>
                  <a:srgbClr val="FF0000"/>
                </a:solidFill>
              </a:rPr>
              <a:t>Difficult to be unambiguous,  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800" dirty="0">
                <a:solidFill>
                  <a:srgbClr val="FF0000"/>
                </a:solidFill>
              </a:rPr>
              <a:t>Scope for contradictions, </a:t>
            </a:r>
            <a:r>
              <a:rPr lang="en-GB" altLang="en-US" sz="2800" dirty="0"/>
              <a:t>etc.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41300"/>
            <a:ext cx="8567738" cy="12795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/>
              <a:t>Requirements Analysis and Specification</a:t>
            </a:r>
          </a:p>
        </p:txBody>
      </p:sp>
      <p:sp>
        <p:nvSpPr>
          <p:cNvPr id="101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800"/>
              </a:spcBef>
            </a:pPr>
            <a:r>
              <a:rPr lang="en-GB" altLang="en-US" sz="4000" dirty="0"/>
              <a:t>Consists of two distinct activities:</a:t>
            </a:r>
          </a:p>
          <a:p>
            <a:pPr marL="1143000" lvl="2" indent="-228600" defTabSz="914400">
              <a:spcBef>
                <a:spcPts val="800"/>
              </a:spcBef>
            </a:pPr>
            <a:r>
              <a:rPr lang="en-GB" altLang="en-US" sz="4000" dirty="0">
                <a:solidFill>
                  <a:srgbClr val="000099"/>
                </a:solidFill>
              </a:rPr>
              <a:t>Requirements Gathering and Analysis</a:t>
            </a:r>
          </a:p>
          <a:p>
            <a:pPr marL="1143000" lvl="2" indent="-228600" defTabSz="914400">
              <a:spcBef>
                <a:spcPts val="800"/>
              </a:spcBef>
            </a:pPr>
            <a:r>
              <a:rPr lang="en-GB" altLang="en-US" sz="4000" dirty="0">
                <a:solidFill>
                  <a:srgbClr val="000099"/>
                </a:solidFill>
              </a:rPr>
              <a:t>Specification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180975"/>
            <a:ext cx="8567738" cy="1403350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538"/>
              </a:spcBef>
            </a:pPr>
            <a:r>
              <a:rPr lang="en-GB" altLang="en-US"/>
              <a:t>Examples of Bad SRS Documents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1000"/>
              </a:spcBef>
            </a:pPr>
            <a:r>
              <a:rPr lang="en-GB" altLang="en-US" sz="3600" u="sng" dirty="0">
                <a:solidFill>
                  <a:srgbClr val="FF0000"/>
                </a:solidFill>
              </a:rPr>
              <a:t>Noise: 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dirty="0"/>
              <a:t>Presence of text containing information irrelevant to the problem.</a:t>
            </a:r>
          </a:p>
          <a:p>
            <a:pPr marL="342900" indent="-342900" defTabSz="914400">
              <a:spcBef>
                <a:spcPts val="1000"/>
              </a:spcBef>
            </a:pPr>
            <a:r>
              <a:rPr lang="en-GB" altLang="en-US" sz="3600" u="sng" dirty="0">
                <a:solidFill>
                  <a:srgbClr val="FF0000"/>
                </a:solidFill>
              </a:rPr>
              <a:t>Silence: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dirty="0"/>
              <a:t>aspects  important to proper solution of the problem are omitted.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180975"/>
            <a:ext cx="8567738" cy="1403350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538"/>
              </a:spcBef>
            </a:pPr>
            <a:r>
              <a:rPr lang="en-GB" altLang="en-US"/>
              <a:t>Examples of Bad SRS Documents</a:t>
            </a:r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825" y="1792288"/>
            <a:ext cx="9013825" cy="49911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625"/>
              </a:spcBef>
            </a:pPr>
            <a:r>
              <a:rPr lang="en-GB" altLang="en-US" sz="2800" u="sng" dirty="0" err="1">
                <a:solidFill>
                  <a:srgbClr val="FF0000"/>
                </a:solidFill>
              </a:rPr>
              <a:t>Overspecification</a:t>
            </a:r>
            <a:r>
              <a:rPr lang="en-GB" altLang="en-US" sz="2800" u="sng" dirty="0">
                <a:solidFill>
                  <a:srgbClr val="FF0000"/>
                </a:solidFill>
              </a:rPr>
              <a:t>: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400" dirty="0"/>
              <a:t>Addressing “how to” aspects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400" dirty="0"/>
              <a:t>For example, “Library member names should be stored in a sorted descending order”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400" dirty="0" err="1"/>
              <a:t>Overspecification</a:t>
            </a:r>
            <a:r>
              <a:rPr lang="en-GB" altLang="en-US" sz="2400" dirty="0"/>
              <a:t> restricts the solution space for the designer.</a:t>
            </a:r>
          </a:p>
          <a:p>
            <a:pPr marL="342900" indent="-342900" defTabSz="914400">
              <a:spcBef>
                <a:spcPts val="625"/>
              </a:spcBef>
            </a:pPr>
            <a:r>
              <a:rPr lang="en-GB" altLang="en-US" sz="2800" u="sng" dirty="0">
                <a:solidFill>
                  <a:srgbClr val="FF0000"/>
                </a:solidFill>
              </a:rPr>
              <a:t>Contradictions: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400" dirty="0"/>
              <a:t>Contradictions might arise </a:t>
            </a:r>
          </a:p>
          <a:p>
            <a:pPr marL="1143000" lvl="2" indent="-228600" defTabSz="914400">
              <a:spcBef>
                <a:spcPts val="463"/>
              </a:spcBef>
            </a:pPr>
            <a:r>
              <a:rPr lang="en-GB" altLang="en-US" sz="2000" dirty="0"/>
              <a:t>if the same thing  described at several places in different ways.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304800"/>
            <a:ext cx="8567738" cy="1403350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/>
              <a:t>Examples of Bad SRS Documents</a:t>
            </a:r>
          </a:p>
        </p:txBody>
      </p:sp>
      <p:sp>
        <p:nvSpPr>
          <p:cNvPr id="110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95438"/>
            <a:ext cx="8567738" cy="5154612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625"/>
              </a:spcBef>
            </a:pPr>
            <a:r>
              <a:rPr lang="en-GB" altLang="en-US" sz="2800" u="sng" dirty="0">
                <a:solidFill>
                  <a:srgbClr val="FF0000"/>
                </a:solidFill>
              </a:rPr>
              <a:t>Ambiguity: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400" dirty="0"/>
              <a:t>Literary expressions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400" dirty="0"/>
              <a:t>Unquantifiable aspects, e.g. “good user interface”</a:t>
            </a:r>
          </a:p>
          <a:p>
            <a:pPr marL="342900" indent="-342900" defTabSz="914400">
              <a:spcBef>
                <a:spcPts val="625"/>
              </a:spcBef>
            </a:pPr>
            <a:r>
              <a:rPr lang="en-GB" altLang="en-US" sz="2800" u="sng" dirty="0">
                <a:solidFill>
                  <a:srgbClr val="FF0000"/>
                </a:solidFill>
              </a:rPr>
              <a:t>Forward References: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400" dirty="0"/>
              <a:t>References to aspects  of problem</a:t>
            </a:r>
          </a:p>
          <a:p>
            <a:pPr marL="1143000" lvl="2" indent="-228600" defTabSz="914400">
              <a:spcBef>
                <a:spcPts val="463"/>
              </a:spcBef>
            </a:pPr>
            <a:r>
              <a:rPr lang="en-GB" altLang="en-US" sz="2000" dirty="0"/>
              <a:t>defined only later on in the text.</a:t>
            </a:r>
          </a:p>
          <a:p>
            <a:pPr marL="342900" indent="-342900" defTabSz="914400">
              <a:spcBef>
                <a:spcPts val="625"/>
              </a:spcBef>
            </a:pPr>
            <a:r>
              <a:rPr lang="en-GB" altLang="en-US" sz="2800" u="sng" dirty="0">
                <a:solidFill>
                  <a:srgbClr val="FF0000"/>
                </a:solidFill>
              </a:rPr>
              <a:t>Wishful Thinking:</a:t>
            </a:r>
          </a:p>
          <a:p>
            <a:pPr marL="742950" lvl="1" defTabSz="914400">
              <a:spcBef>
                <a:spcPts val="538"/>
              </a:spcBef>
            </a:pPr>
            <a:r>
              <a:rPr lang="en-GB" altLang="en-US" sz="2400" dirty="0"/>
              <a:t>Descriptions of aspects </a:t>
            </a:r>
          </a:p>
          <a:p>
            <a:pPr marL="1143000" lvl="2" indent="-228600" defTabSz="914400">
              <a:spcBef>
                <a:spcPts val="463"/>
              </a:spcBef>
            </a:pPr>
            <a:r>
              <a:rPr lang="en-GB" altLang="en-US" sz="2000" dirty="0"/>
              <a:t>for which realistic solutions will be hard to find.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41300"/>
            <a:ext cx="8567738" cy="12795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/>
              <a:t>Who Carries Out Requirements Analysis and Specification?</a:t>
            </a:r>
          </a:p>
        </p:txBody>
      </p:sp>
      <p:sp>
        <p:nvSpPr>
          <p:cNvPr id="101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595438"/>
            <a:ext cx="93297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625"/>
              </a:spcBef>
            </a:pPr>
            <a:r>
              <a:rPr lang="en-GB" altLang="en-US"/>
              <a:t>The person who undertakes requirements analysis and specification:</a:t>
            </a:r>
          </a:p>
          <a:p>
            <a:pPr marL="742950" lvl="1" defTabSz="914400">
              <a:spcBef>
                <a:spcPts val="575"/>
              </a:spcBef>
            </a:pPr>
            <a:r>
              <a:rPr lang="en-GB" altLang="en-US"/>
              <a:t>Known as  </a:t>
            </a:r>
            <a:r>
              <a:rPr lang="en-GB" altLang="en-US">
                <a:solidFill>
                  <a:srgbClr val="000099"/>
                </a:solidFill>
                <a:latin typeface="Arial" panose="020B0604020202020204" pitchFamily="34" charset="0"/>
              </a:rPr>
              <a:t>systems analyst</a:t>
            </a:r>
            <a:r>
              <a:rPr lang="en-GB" altLang="en-US"/>
              <a:t>: 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/>
              <a:t>Collects data pertaining to the product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/>
              <a:t>Analyzes collected data: 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sz="2800"/>
              <a:t>To understand what exactly needs to be done. 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sz="3200"/>
              <a:t>Writes the </a:t>
            </a:r>
            <a:r>
              <a:rPr lang="en-GB" altLang="en-US" sz="3200">
                <a:solidFill>
                  <a:srgbClr val="000099"/>
                </a:solidFill>
              </a:rPr>
              <a:t>Software Requirements Specification (SRS) document.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447675" y="241300"/>
            <a:ext cx="8567738" cy="12795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800"/>
              </a:spcBef>
            </a:pPr>
            <a:r>
              <a:rPr lang="en-GB" altLang="en-US" sz="4400"/>
              <a:t>Requirements Analysis and Specification</a:t>
            </a:r>
          </a:p>
        </p:txBody>
      </p:sp>
      <p:sp>
        <p:nvSpPr>
          <p:cNvPr id="101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1595438"/>
            <a:ext cx="9367838" cy="4533900"/>
          </a:xfrm>
          <a:ln/>
        </p:spPr>
        <p:txBody>
          <a:bodyPr lIns="19841" tIns="51588" rIns="19841" bIns="51588"/>
          <a:lstStyle/>
          <a:p>
            <a:pPr marL="342900" indent="-342900" defTabSz="914400">
              <a:lnSpc>
                <a:spcPct val="105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GB" altLang="en-US" sz="3600"/>
              <a:t>Final output of this phase:</a:t>
            </a:r>
          </a:p>
          <a:p>
            <a:pPr marL="742950" lvl="1" defTabSz="914400">
              <a:lnSpc>
                <a:spcPct val="105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GB" altLang="en-US" sz="3200">
                <a:solidFill>
                  <a:srgbClr val="000099"/>
                </a:solidFill>
              </a:rPr>
              <a:t>Software Requirements Specification (SRS)</a:t>
            </a:r>
            <a:r>
              <a:rPr lang="en-GB" altLang="en-US" sz="32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GB" altLang="en-US" sz="3200">
                <a:solidFill>
                  <a:srgbClr val="000099"/>
                </a:solidFill>
              </a:rPr>
              <a:t>Document</a:t>
            </a:r>
            <a:r>
              <a:rPr lang="en-GB" altLang="en-US" sz="3200"/>
              <a:t>.</a:t>
            </a:r>
          </a:p>
          <a:p>
            <a:pPr marL="342900" indent="-342900" defTabSz="914400">
              <a:lnSpc>
                <a:spcPct val="105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GB" altLang="en-US" sz="3600"/>
              <a:t>The SRS document is reviewed by the customer. </a:t>
            </a:r>
          </a:p>
          <a:p>
            <a:pPr marL="742950" lvl="1" defTabSz="914400">
              <a:lnSpc>
                <a:spcPct val="105000"/>
              </a:lnSpc>
              <a:spcBef>
                <a:spcPct val="25000"/>
              </a:spcBef>
              <a:spcAft>
                <a:spcPct val="15000"/>
              </a:spcAft>
            </a:pPr>
            <a:r>
              <a:rPr lang="en-GB" altLang="en-US" sz="3200">
                <a:solidFill>
                  <a:srgbClr val="000099"/>
                </a:solidFill>
              </a:rPr>
              <a:t>Reviewed SRS document forms the basis of all future development activities</a:t>
            </a:r>
            <a:r>
              <a:rPr lang="en-GB" altLang="en-US" sz="4400">
                <a:solidFill>
                  <a:srgbClr val="000099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182563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 dirty="0"/>
              <a:t>Requirements </a:t>
            </a:r>
            <a:r>
              <a:rPr lang="en-GB" altLang="en-US" dirty="0" smtClean="0"/>
              <a:t>Gathering</a:t>
            </a:r>
            <a:endParaRPr lang="en-GB" altLang="en-US" sz="4000" b="0" dirty="0">
              <a:solidFill>
                <a:srgbClr val="336600"/>
              </a:solidFill>
            </a:endParaRPr>
          </a:p>
        </p:txBody>
      </p:sp>
      <p:sp>
        <p:nvSpPr>
          <p:cNvPr id="101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0050" y="1595438"/>
            <a:ext cx="9380538" cy="4840287"/>
          </a:xfrm>
          <a:ln/>
        </p:spPr>
        <p:txBody>
          <a:bodyPr lIns="19841" tIns="51588" rIns="19841" bIns="51588"/>
          <a:lstStyle/>
          <a:p>
            <a:pPr marL="342900" indent="-342900" defTabSz="914400">
              <a:lnSpc>
                <a:spcPct val="105000"/>
              </a:lnSpc>
              <a:spcBef>
                <a:spcPct val="20000"/>
              </a:spcBef>
              <a:spcAft>
                <a:spcPct val="10000"/>
              </a:spcAft>
            </a:pPr>
            <a:r>
              <a:rPr lang="en-GB" altLang="en-US" sz="3600"/>
              <a:t>Analyst gathers requirements through:</a:t>
            </a:r>
          </a:p>
          <a:p>
            <a:pPr marL="742950" lvl="1" defTabSz="914400">
              <a:lnSpc>
                <a:spcPct val="105000"/>
              </a:lnSpc>
              <a:spcBef>
                <a:spcPct val="20000"/>
              </a:spcBef>
              <a:spcAft>
                <a:spcPct val="10000"/>
              </a:spcAft>
            </a:pPr>
            <a:r>
              <a:rPr lang="en-GB" altLang="en-US" sz="3200">
                <a:solidFill>
                  <a:srgbClr val="000099"/>
                </a:solidFill>
              </a:rPr>
              <a:t>Observation of existing systems,</a:t>
            </a:r>
          </a:p>
          <a:p>
            <a:pPr marL="742950" lvl="1" defTabSz="914400">
              <a:lnSpc>
                <a:spcPct val="105000"/>
              </a:lnSpc>
              <a:spcBef>
                <a:spcPct val="20000"/>
              </a:spcBef>
              <a:spcAft>
                <a:spcPct val="10000"/>
              </a:spcAft>
            </a:pPr>
            <a:r>
              <a:rPr lang="en-GB" altLang="en-US" sz="3200">
                <a:solidFill>
                  <a:srgbClr val="000099"/>
                </a:solidFill>
              </a:rPr>
              <a:t>Studying existing procedures,</a:t>
            </a:r>
          </a:p>
          <a:p>
            <a:pPr marL="742950" lvl="1" defTabSz="914400">
              <a:lnSpc>
                <a:spcPct val="105000"/>
              </a:lnSpc>
              <a:spcBef>
                <a:spcPct val="20000"/>
              </a:spcBef>
              <a:spcAft>
                <a:spcPct val="10000"/>
              </a:spcAft>
            </a:pPr>
            <a:r>
              <a:rPr lang="en-GB" altLang="en-US" sz="3200">
                <a:solidFill>
                  <a:srgbClr val="000099"/>
                </a:solidFill>
              </a:rPr>
              <a:t>Discussion with the customer and  end-users,</a:t>
            </a:r>
          </a:p>
          <a:p>
            <a:pPr marL="742950" lvl="1" defTabSz="914400">
              <a:lnSpc>
                <a:spcPct val="105000"/>
              </a:lnSpc>
              <a:spcBef>
                <a:spcPct val="20000"/>
              </a:spcBef>
              <a:spcAft>
                <a:spcPct val="10000"/>
              </a:spcAft>
            </a:pPr>
            <a:r>
              <a:rPr lang="en-GB" altLang="en-US" sz="3200">
                <a:solidFill>
                  <a:srgbClr val="000099"/>
                </a:solidFill>
              </a:rPr>
              <a:t>Analysis of what needs to be done,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739775" y="0"/>
            <a:ext cx="8599488" cy="1254125"/>
          </a:xfrm>
          <a:ln/>
        </p:spPr>
        <p:txBody>
          <a:bodyPr lIns="19841" tIns="51588" rIns="19841" bIns="51588"/>
          <a:lstStyle/>
          <a:p>
            <a:pPr defTabSz="914400">
              <a:spcBef>
                <a:spcPts val="1000"/>
              </a:spcBef>
            </a:pPr>
            <a:r>
              <a:rPr lang="en-GB" altLang="en-US" sz="5400"/>
              <a:t>Requirements Gathering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350" y="1328738"/>
            <a:ext cx="9367838" cy="5411787"/>
          </a:xfrm>
          <a:ln/>
        </p:spPr>
        <p:txBody>
          <a:bodyPr lIns="19841" tIns="51588" rIns="19841" bIns="51588"/>
          <a:lstStyle/>
          <a:p>
            <a:pPr marL="342900" indent="-342900" defTabSz="914400">
              <a:spcBef>
                <a:spcPts val="1000"/>
              </a:spcBef>
            </a:pPr>
            <a:r>
              <a:rPr lang="en-GB" altLang="en-US" dirty="0">
                <a:solidFill>
                  <a:srgbClr val="FF0000"/>
                </a:solidFill>
              </a:rPr>
              <a:t>Also known as requirements elicitation.</a:t>
            </a:r>
          </a:p>
          <a:p>
            <a:pPr marL="342900" indent="-342900" defTabSz="914400">
              <a:spcBef>
                <a:spcPts val="1000"/>
              </a:spcBef>
            </a:pPr>
            <a:r>
              <a:rPr lang="en-GB" altLang="en-US" dirty="0"/>
              <a:t>If the project is to automate some existing procedures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dirty="0"/>
              <a:t>e.g., automating existing manual accounting activities,  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dirty="0">
                <a:solidFill>
                  <a:srgbClr val="FF0000"/>
                </a:solidFill>
              </a:rPr>
              <a:t>The task of the system analyst is a little easier</a:t>
            </a:r>
          </a:p>
          <a:p>
            <a:pPr marL="742950" lvl="1" defTabSz="914400">
              <a:spcBef>
                <a:spcPts val="725"/>
              </a:spcBef>
            </a:pPr>
            <a:r>
              <a:rPr lang="en-GB" altLang="en-US" dirty="0"/>
              <a:t>Analyst can immediately obtain: 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dirty="0"/>
              <a:t> </a:t>
            </a:r>
            <a:r>
              <a:rPr lang="en-GB" altLang="en-US" dirty="0">
                <a:solidFill>
                  <a:srgbClr val="FF0000"/>
                </a:solidFill>
              </a:rPr>
              <a:t>input and output formats </a:t>
            </a:r>
          </a:p>
          <a:p>
            <a:pPr marL="1143000" lvl="2" indent="-228600" defTabSz="914400">
              <a:spcBef>
                <a:spcPts val="625"/>
              </a:spcBef>
            </a:pPr>
            <a:r>
              <a:rPr lang="en-GB" altLang="en-US" dirty="0">
                <a:solidFill>
                  <a:srgbClr val="FF0000"/>
                </a:solidFill>
              </a:rPr>
              <a:t> accurate details of the operational procedures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Requirements Gathering Activities</a:t>
            </a:r>
          </a:p>
        </p:txBody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5" y="1708150"/>
            <a:ext cx="9147175" cy="4972050"/>
          </a:xfrm>
        </p:spPr>
        <p:txBody>
          <a:bodyPr/>
          <a:lstStyle/>
          <a:p>
            <a:pPr>
              <a:spcBef>
                <a:spcPct val="20000"/>
              </a:spcBef>
              <a:spcAft>
                <a:spcPts val="400"/>
              </a:spcAft>
            </a:pPr>
            <a:r>
              <a:rPr lang="en-US" altLang="en-US" sz="4000" dirty="0"/>
              <a:t>1. Studying the existing documentation</a:t>
            </a:r>
          </a:p>
          <a:p>
            <a:pPr>
              <a:spcBef>
                <a:spcPct val="20000"/>
              </a:spcBef>
              <a:spcAft>
                <a:spcPts val="400"/>
              </a:spcAft>
            </a:pPr>
            <a:r>
              <a:rPr lang="en-US" altLang="en-US" sz="4000" dirty="0"/>
              <a:t>2. Interview</a:t>
            </a:r>
          </a:p>
          <a:p>
            <a:pPr>
              <a:spcBef>
                <a:spcPct val="20000"/>
              </a:spcBef>
              <a:spcAft>
                <a:spcPts val="400"/>
              </a:spcAft>
            </a:pPr>
            <a:r>
              <a:rPr lang="en-US" altLang="en-US" sz="4000" dirty="0"/>
              <a:t>3. Task analysis</a:t>
            </a:r>
          </a:p>
          <a:p>
            <a:pPr>
              <a:spcBef>
                <a:spcPct val="20000"/>
              </a:spcBef>
              <a:spcAft>
                <a:spcPts val="400"/>
              </a:spcAft>
            </a:pPr>
            <a:r>
              <a:rPr lang="en-US" altLang="en-US" sz="4000" dirty="0"/>
              <a:t>4. Scenario analysis</a:t>
            </a:r>
          </a:p>
          <a:p>
            <a:pPr>
              <a:spcBef>
                <a:spcPct val="20000"/>
              </a:spcBef>
              <a:spcAft>
                <a:spcPts val="400"/>
              </a:spcAft>
            </a:pPr>
            <a:r>
              <a:rPr lang="en-US" altLang="en-US" sz="4000" dirty="0"/>
              <a:t>5. Form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2517</TotalTime>
  <Words>1898</Words>
  <Application>Microsoft Office PowerPoint</Application>
  <PresentationFormat>Custom</PresentationFormat>
  <Paragraphs>284</Paragraphs>
  <Slides>42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Arial Black</vt:lpstr>
      <vt:lpstr>Comic Sans MS</vt:lpstr>
      <vt:lpstr>StarSymbol</vt:lpstr>
      <vt:lpstr>times</vt:lpstr>
      <vt:lpstr>Times New Roman</vt:lpstr>
      <vt:lpstr>Default Design</vt:lpstr>
      <vt:lpstr>Custom Design</vt:lpstr>
      <vt:lpstr>Requirements Analysis and Specification</vt:lpstr>
      <vt:lpstr>Requirements Analysis and Specification</vt:lpstr>
      <vt:lpstr>Goals</vt:lpstr>
      <vt:lpstr>Requirements Analysis and Specification</vt:lpstr>
      <vt:lpstr>Who Carries Out Requirements Analysis and Specification?</vt:lpstr>
      <vt:lpstr>Requirements Analysis and Specification</vt:lpstr>
      <vt:lpstr>Requirements Gathering</vt:lpstr>
      <vt:lpstr>Requirements Gathering</vt:lpstr>
      <vt:lpstr>Requirements Gathering Activities</vt:lpstr>
      <vt:lpstr>Requirements Gathering (CONT.)</vt:lpstr>
      <vt:lpstr>Case Study: Automation of Office Work at CSE Dept.</vt:lpstr>
      <vt:lpstr>Case Study: Automation of Office Work at CSE Dept.</vt:lpstr>
      <vt:lpstr>Analysis of the Gathered Requirements</vt:lpstr>
      <vt:lpstr>Inconsistent Requirement</vt:lpstr>
      <vt:lpstr>Incomplete Requirement</vt:lpstr>
      <vt:lpstr>Analysis of the Gathered Requirements (CONT.)  </vt:lpstr>
      <vt:lpstr>Analysis of the Gathered Requirements(CONT.)</vt:lpstr>
      <vt:lpstr>Software Requirements Specification</vt:lpstr>
      <vt:lpstr>Cntd.</vt:lpstr>
      <vt:lpstr>Users of SRS Document</vt:lpstr>
      <vt:lpstr>Why Spend Time and Resource to Develop an SRS Document?</vt:lpstr>
      <vt:lpstr>Properties of a Good SRS Document</vt:lpstr>
      <vt:lpstr>Properties of a Good SRS Document  (cont...)</vt:lpstr>
      <vt:lpstr>Attributes of Bad SRS Documents</vt:lpstr>
      <vt:lpstr>Important Categories of Customer Requirements</vt:lpstr>
      <vt:lpstr>SRS  Document (CONT.)</vt:lpstr>
      <vt:lpstr>SRS Document (CONT.)</vt:lpstr>
      <vt:lpstr>SRS Document (CONT.)</vt:lpstr>
      <vt:lpstr>Example: Functional Requirement</vt:lpstr>
      <vt:lpstr>Functional Requirements</vt:lpstr>
      <vt:lpstr>Nonfunctional Requirements</vt:lpstr>
      <vt:lpstr>Organization of the SRS Document</vt:lpstr>
      <vt:lpstr>Functional Requirements</vt:lpstr>
      <vt:lpstr>High-Level Function</vt:lpstr>
      <vt:lpstr>Example Functional Requirements</vt:lpstr>
      <vt:lpstr>Example Functional Requirements</vt:lpstr>
      <vt:lpstr>Req. 1: </vt:lpstr>
      <vt:lpstr>Req. 2:</vt:lpstr>
      <vt:lpstr>Examples of Bad SRS Documents</vt:lpstr>
      <vt:lpstr>Examples of Bad SRS Documents</vt:lpstr>
      <vt:lpstr>Examples of Bad SRS Documents</vt:lpstr>
      <vt:lpstr>Examples of Bad SRS Documents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    to Internetworking</dc:title>
  <dc:creator>Kote swara rao</dc:creator>
  <cp:lastModifiedBy>Kote swara rao</cp:lastModifiedBy>
  <cp:revision>310</cp:revision>
  <dcterms:modified xsi:type="dcterms:W3CDTF">2025-02-20T06:14:35Z</dcterms:modified>
</cp:coreProperties>
</file>