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2" r:id="rId1"/>
  </p:sldMasterIdLst>
  <p:notesMasterIdLst>
    <p:notesMasterId r:id="rId23"/>
  </p:notesMasterIdLst>
  <p:handoutMasterIdLst>
    <p:handoutMasterId r:id="rId24"/>
  </p:handoutMasterIdLst>
  <p:sldIdLst>
    <p:sldId id="256" r:id="rId2"/>
    <p:sldId id="876" r:id="rId3"/>
    <p:sldId id="846" r:id="rId4"/>
    <p:sldId id="895" r:id="rId5"/>
    <p:sldId id="896" r:id="rId6"/>
    <p:sldId id="897" r:id="rId7"/>
    <p:sldId id="903" r:id="rId8"/>
    <p:sldId id="910" r:id="rId9"/>
    <p:sldId id="904" r:id="rId10"/>
    <p:sldId id="905" r:id="rId11"/>
    <p:sldId id="909" r:id="rId12"/>
    <p:sldId id="908" r:id="rId13"/>
    <p:sldId id="898" r:id="rId14"/>
    <p:sldId id="902" r:id="rId15"/>
    <p:sldId id="911" r:id="rId16"/>
    <p:sldId id="915" r:id="rId17"/>
    <p:sldId id="912" r:id="rId18"/>
    <p:sldId id="914" r:id="rId19"/>
    <p:sldId id="913" r:id="rId20"/>
    <p:sldId id="916" r:id="rId21"/>
    <p:sldId id="894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FF3300"/>
    <a:srgbClr val="0000CC"/>
    <a:srgbClr val="660033"/>
    <a:srgbClr val="FF0066"/>
    <a:srgbClr val="669900"/>
    <a:srgbClr val="009900"/>
    <a:srgbClr val="CC3300"/>
    <a:srgbClr val="CC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86462" autoAdjust="0"/>
  </p:normalViewPr>
  <p:slideViewPr>
    <p:cSldViewPr>
      <p:cViewPr>
        <p:scale>
          <a:sx n="69" d="100"/>
          <a:sy n="69" d="100"/>
        </p:scale>
        <p:origin x="-132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A22EEA-D8EA-4614-98A4-BAC12F8DF8C6}" type="datetimeFigureOut">
              <a:rPr lang="en-US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ED5249-3884-40F2-AE31-B91401425E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6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CEA44C-BF10-4EEF-A5F0-1E64CE572A6C}" type="datetimeFigureOut">
              <a:rPr lang="en-US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E311E87-EFF9-4FFF-A5D6-E150B9408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69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8B7393AA-93B1-423B-A969-6DDFC76E69B6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C2F99F4D-B57C-4412-9F1D-88D4F0724F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4AD2A-3BA3-4F98-8C99-26E99C28CB8A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810813-DE9C-48B2-B823-27F6B3379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47FE57-3A58-4B69-8670-A2F8A067D3B6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96584-3546-4909-9E63-44ACA24B79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7169310-2151-41D8-AB42-C7538CCD8146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049903A-4E81-409C-9B57-4F63C385C425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159C9F82-0A0C-4FE8-9CE0-D4D087541E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7B225B-F018-4969-A07A-8776746A1CEC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67210A-3C7B-4008-8946-3E83403CF3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9E6ACD-A477-4FFB-BEB6-95111872E76B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2A793-FA6D-4933-A67E-66F96BE7ADF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F89F883-E8D0-4FD9-933F-A57733025102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50FA784-F202-43C6-9E41-96BB78A400A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09CAF-4355-43C5-8BB5-6D237648B020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CFAD4-B0E4-4404-BB82-BC41116CF3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8DA4EC1-0F8B-4A8E-8F23-D7A18390719A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CAA8183-F479-4A1F-B48F-352764325B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9AAB31B6-B565-43B5-A39B-D6B7B76FBA9F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917AD06-E163-45C6-B598-C5F60E7339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C61A260-D0AA-4B6B-B80F-64E400E2C114}" type="datetime1">
              <a:rPr lang="en-US" smtClean="0"/>
              <a:pPr>
                <a:defRPr/>
              </a:pPr>
              <a:t>8/19/2025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C8720BB-BF14-41BE-BB1D-12D43BE56E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3" r:id="rId1"/>
    <p:sldLayoutId id="2147485144" r:id="rId2"/>
    <p:sldLayoutId id="2147485145" r:id="rId3"/>
    <p:sldLayoutId id="2147485146" r:id="rId4"/>
    <p:sldLayoutId id="2147485147" r:id="rId5"/>
    <p:sldLayoutId id="2147485148" r:id="rId6"/>
    <p:sldLayoutId id="2147485149" r:id="rId7"/>
    <p:sldLayoutId id="2147485150" r:id="rId8"/>
    <p:sldLayoutId id="2147485151" r:id="rId9"/>
    <p:sldLayoutId id="2147485152" r:id="rId10"/>
    <p:sldLayoutId id="214748515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Retin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nvolution" TargetMode="External"/><Relationship Id="rId2" Type="http://schemas.openxmlformats.org/officeDocument/2006/relationships/hyperlink" Target="https://medium.com/@daphn3cor/building-a-3-layer-neural-network-from-scratch-99239c4af5d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609600"/>
            <a:ext cx="4800600" cy="1066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5400" dirty="0" smtClean="0">
                <a:solidFill>
                  <a:srgbClr val="FF0066"/>
                </a:solidFill>
                <a:latin typeface="Georgia" pitchFamily="18" charset="0"/>
                <a:cs typeface="Arial" pitchFamily="34" charset="0"/>
              </a:rPr>
              <a:t>UNIT-III</a:t>
            </a:r>
            <a:endParaRPr lang="en-US" sz="4800" dirty="0">
              <a:solidFill>
                <a:srgbClr val="870581"/>
              </a:solidFill>
              <a:latin typeface="Baskerville Old Face" pitchFamily="18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1981200"/>
            <a:ext cx="5638800" cy="313932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7030A0"/>
                </a:solidFill>
                <a:latin typeface="Imprint MT Shadow" pitchFamily="82" charset="0"/>
                <a:cs typeface="Times New Roman" pitchFamily="18" charset="0"/>
              </a:rPr>
              <a:t>Convolutional Neural Networks</a:t>
            </a:r>
            <a:endParaRPr lang="en-US" sz="6600" b="1" dirty="0">
              <a:solidFill>
                <a:srgbClr val="7030A0"/>
              </a:solidFill>
              <a:latin typeface="Imprint MT Shadow" pitchFamily="82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599"/>
            <a:ext cx="8534400" cy="6096001"/>
          </a:xfrm>
        </p:spPr>
        <p:txBody>
          <a:bodyPr>
            <a:noAutofit/>
          </a:bodyPr>
          <a:lstStyle/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Baskerville Old Face" pitchFamily="18" charset="0"/>
              </a:rPr>
              <a:t>V1</a:t>
            </a:r>
            <a:r>
              <a:rPr lang="en-US" sz="2400" dirty="0">
                <a:latin typeface="Baskerville Old Face" pitchFamily="18" charset="0"/>
              </a:rPr>
              <a:t> response is </a:t>
            </a:r>
            <a:r>
              <a:rPr lang="en-US" sz="2400" b="1" dirty="0">
                <a:solidFill>
                  <a:srgbClr val="660033"/>
                </a:solidFill>
                <a:latin typeface="Baskerville Old Face" pitchFamily="18" charset="0"/>
              </a:rPr>
              <a:t>localized spatially</a:t>
            </a:r>
            <a:r>
              <a:rPr lang="en-US" sz="2400" dirty="0">
                <a:latin typeface="Baskerville Old Face" pitchFamily="18" charset="0"/>
              </a:rPr>
              <a:t>, i.e. the </a:t>
            </a:r>
            <a:r>
              <a:rPr lang="en-US" sz="2400" b="1" dirty="0">
                <a:latin typeface="Baskerville Old Face" pitchFamily="18" charset="0"/>
              </a:rPr>
              <a:t>upper image </a:t>
            </a:r>
            <a:r>
              <a:rPr lang="en-US" sz="2400" dirty="0">
                <a:latin typeface="Baskerville Old Face" pitchFamily="18" charset="0"/>
              </a:rPr>
              <a:t>stimulates the cells in the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upper region of V1 </a:t>
            </a:r>
            <a:r>
              <a:rPr lang="en-US" sz="2400" b="1" dirty="0">
                <a:solidFill>
                  <a:srgbClr val="FF0000"/>
                </a:solidFill>
                <a:latin typeface="Baskerville Old Face" pitchFamily="18" charset="0"/>
              </a:rPr>
              <a:t>[localized kernel].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The</a:t>
            </a:r>
            <a:r>
              <a:rPr lang="en-US" sz="2400" b="1" dirty="0">
                <a:latin typeface="Baskerville Old Face" pitchFamily="18" charset="0"/>
              </a:rPr>
              <a:t> </a:t>
            </a:r>
            <a:r>
              <a:rPr lang="en-US" sz="2400" b="1" dirty="0">
                <a:solidFill>
                  <a:srgbClr val="CC3399"/>
                </a:solidFill>
                <a:latin typeface="Baskerville Old Face" pitchFamily="18" charset="0"/>
              </a:rPr>
              <a:t>Simple cells</a:t>
            </a:r>
            <a:r>
              <a:rPr lang="en-US" sz="2400" dirty="0">
                <a:latin typeface="Baskerville Old Face" pitchFamily="18" charset="0"/>
              </a:rPr>
              <a:t> respond maximally to specific </a:t>
            </a:r>
            <a:r>
              <a:rPr lang="en-US" sz="2400" b="1" dirty="0">
                <a:solidFill>
                  <a:srgbClr val="660033"/>
                </a:solidFill>
                <a:latin typeface="Baskerville Old Face" pitchFamily="18" charset="0"/>
              </a:rPr>
              <a:t>edge-like patterns</a:t>
            </a:r>
            <a:r>
              <a:rPr lang="en-US" sz="2400" dirty="0">
                <a:latin typeface="Baskerville Old Face" pitchFamily="18" charset="0"/>
              </a:rPr>
              <a:t> within their </a:t>
            </a:r>
            <a:r>
              <a:rPr lang="en-US" sz="2400" b="1" dirty="0">
                <a:latin typeface="Baskerville Old Face" pitchFamily="18" charset="0"/>
              </a:rPr>
              <a:t>receptive field</a:t>
            </a:r>
            <a:r>
              <a:rPr lang="en-US" sz="2400" dirty="0">
                <a:latin typeface="Baskerville Old Face" pitchFamily="18" charset="0"/>
              </a:rPr>
              <a:t>. In other words, The </a:t>
            </a:r>
            <a:r>
              <a:rPr lang="en-US" sz="2400" b="1" dirty="0">
                <a:solidFill>
                  <a:srgbClr val="7030A0"/>
                </a:solidFill>
                <a:latin typeface="Baskerville Old Face" pitchFamily="18" charset="0"/>
              </a:rPr>
              <a:t>simple cells activate,</a:t>
            </a:r>
            <a:r>
              <a:rPr lang="en-US" sz="2400" dirty="0">
                <a:latin typeface="Baskerville Old Face" pitchFamily="18" charset="0"/>
              </a:rPr>
              <a:t> when they </a:t>
            </a:r>
            <a:r>
              <a:rPr lang="en-US" sz="2400" b="1" dirty="0">
                <a:solidFill>
                  <a:srgbClr val="7030A0"/>
                </a:solidFill>
                <a:latin typeface="Baskerville Old Face" pitchFamily="18" charset="0"/>
              </a:rPr>
              <a:t>identify basic shapes </a:t>
            </a:r>
            <a:r>
              <a:rPr lang="en-US" sz="2400" dirty="0">
                <a:latin typeface="Baskerville Old Face" pitchFamily="18" charset="0"/>
              </a:rPr>
              <a:t>as </a:t>
            </a:r>
            <a:r>
              <a:rPr lang="en-US" sz="2400" b="1" dirty="0">
                <a:latin typeface="Baskerville Old Face" pitchFamily="18" charset="0"/>
              </a:rPr>
              <a:t>lines in a fixed area</a:t>
            </a:r>
            <a:r>
              <a:rPr lang="en-US" sz="2400" dirty="0">
                <a:latin typeface="Baskerville Old Face" pitchFamily="18" charset="0"/>
              </a:rPr>
              <a:t> and a </a:t>
            </a:r>
            <a:r>
              <a:rPr lang="en-US" sz="2400" b="1" dirty="0">
                <a:latin typeface="Baskerville Old Face" pitchFamily="18" charset="0"/>
              </a:rPr>
              <a:t>specific angle.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Baskerville Old Face" pitchFamily="18" charset="0"/>
              </a:rPr>
              <a:t>V1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>
                <a:latin typeface="Baskerville Old Face" pitchFamily="18" charset="0"/>
              </a:rPr>
              <a:t>has </a:t>
            </a:r>
            <a:r>
              <a:rPr lang="en-US" sz="2400" b="1" dirty="0">
                <a:solidFill>
                  <a:srgbClr val="009900"/>
                </a:solidFill>
                <a:latin typeface="Baskerville Old Face" pitchFamily="18" charset="0"/>
              </a:rPr>
              <a:t>simple cells </a:t>
            </a:r>
            <a:r>
              <a:rPr lang="en-US" sz="2400" dirty="0">
                <a:latin typeface="Baskerville Old Face" pitchFamily="18" charset="0"/>
              </a:rPr>
              <a:t>whose activity is a </a:t>
            </a:r>
            <a:r>
              <a:rPr lang="en-US" sz="2400" b="1" dirty="0">
                <a:solidFill>
                  <a:srgbClr val="660033"/>
                </a:solidFill>
                <a:latin typeface="Baskerville Old Face" pitchFamily="18" charset="0"/>
              </a:rPr>
              <a:t>linear function </a:t>
            </a:r>
            <a:r>
              <a:rPr lang="en-US" sz="2400" dirty="0">
                <a:latin typeface="Baskerville Old Face" pitchFamily="18" charset="0"/>
              </a:rPr>
              <a:t>of the </a:t>
            </a:r>
            <a:r>
              <a:rPr lang="en-US" sz="2400" b="1" dirty="0">
                <a:latin typeface="Baskerville Old Face" pitchFamily="18" charset="0"/>
              </a:rPr>
              <a:t>input in a small neighbourhood </a:t>
            </a:r>
            <a:r>
              <a:rPr lang="en-US" sz="2400" dirty="0">
                <a:solidFill>
                  <a:srgbClr val="FF0066"/>
                </a:solidFill>
                <a:latin typeface="Baskerville Old Face" pitchFamily="18" charset="0"/>
              </a:rPr>
              <a:t>[</a:t>
            </a:r>
            <a:r>
              <a:rPr lang="en-US" sz="2400" b="1" dirty="0">
                <a:solidFill>
                  <a:srgbClr val="FF0066"/>
                </a:solidFill>
                <a:latin typeface="Baskerville Old Face" pitchFamily="18" charset="0"/>
              </a:rPr>
              <a:t>convolution]. </a:t>
            </a:r>
            <a:endParaRPr lang="en-US" sz="2400" b="1" dirty="0" smtClean="0">
              <a:solidFill>
                <a:srgbClr val="FF0066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34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599"/>
            <a:ext cx="8534400" cy="6096001"/>
          </a:xfrm>
        </p:spPr>
        <p:txBody>
          <a:bodyPr>
            <a:noAutofit/>
          </a:bodyPr>
          <a:lstStyle/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Baskerville Old Face" pitchFamily="18" charset="0"/>
              </a:rPr>
              <a:t>A </a:t>
            </a:r>
            <a:r>
              <a:rPr lang="en-US" sz="2400" b="1" dirty="0" smtClean="0">
                <a:solidFill>
                  <a:srgbClr val="0000CC"/>
                </a:solidFill>
                <a:latin typeface="Baskerville Old Face" pitchFamily="18" charset="0"/>
              </a:rPr>
              <a:t>convolutional network layer </a:t>
            </a:r>
            <a:r>
              <a:rPr lang="en-US" sz="2400" dirty="0" smtClean="0">
                <a:latin typeface="Baskerville Old Face" pitchFamily="18" charset="0"/>
              </a:rPr>
              <a:t>is designed to </a:t>
            </a:r>
            <a:r>
              <a:rPr lang="en-US" sz="2400" b="1" dirty="0" smtClean="0">
                <a:solidFill>
                  <a:srgbClr val="669900"/>
                </a:solidFill>
                <a:latin typeface="Baskerville Old Face" pitchFamily="18" charset="0"/>
              </a:rPr>
              <a:t>capture the properties of V1: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Baskerville Old Face" pitchFamily="18" charset="0"/>
              </a:rPr>
              <a:t>V1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>
                <a:latin typeface="Baskerville Old Face" pitchFamily="18" charset="0"/>
              </a:rPr>
              <a:t>is arranged in a </a:t>
            </a:r>
            <a:r>
              <a:rPr lang="en-US" sz="2400" b="1" dirty="0">
                <a:solidFill>
                  <a:srgbClr val="CC3399"/>
                </a:solidFill>
                <a:latin typeface="Baskerville Old Face" pitchFamily="18" charset="0"/>
              </a:rPr>
              <a:t>spatial map</a:t>
            </a:r>
            <a:r>
              <a:rPr lang="en-US" sz="2400" dirty="0" smtClean="0">
                <a:latin typeface="Baskerville Old Face" pitchFamily="18" charset="0"/>
              </a:rPr>
              <a:t>. </a:t>
            </a:r>
            <a:r>
              <a:rPr lang="en-US" sz="2400" dirty="0">
                <a:latin typeface="Baskerville Old Face" pitchFamily="18" charset="0"/>
              </a:rPr>
              <a:t>Here Space represents the </a:t>
            </a:r>
            <a:r>
              <a:rPr lang="en-US" sz="2400" b="1" dirty="0">
                <a:solidFill>
                  <a:srgbClr val="660033"/>
                </a:solidFill>
                <a:latin typeface="Baskerville Old Face" pitchFamily="18" charset="0"/>
              </a:rPr>
              <a:t>2D plane(x, y) in images</a:t>
            </a:r>
            <a:r>
              <a:rPr lang="en-US" sz="2400" b="1" dirty="0">
                <a:solidFill>
                  <a:srgbClr val="660033"/>
                </a:solidFill>
              </a:rPr>
              <a:t>.</a:t>
            </a:r>
            <a:r>
              <a:rPr lang="en-US" sz="2400" b="1" dirty="0" smtClean="0">
                <a:solidFill>
                  <a:srgbClr val="660033"/>
                </a:solidFill>
                <a:latin typeface="Baskerville Old Face" pitchFamily="18" charset="0"/>
              </a:rPr>
              <a:t>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Baskerville Old Face" pitchFamily="18" charset="0"/>
              </a:rPr>
              <a:t>It </a:t>
            </a:r>
            <a:r>
              <a:rPr lang="en-US" sz="2400" dirty="0">
                <a:latin typeface="Baskerville Old Face" pitchFamily="18" charset="0"/>
              </a:rPr>
              <a:t>actually has a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two-dimensional structure </a:t>
            </a:r>
            <a:r>
              <a:rPr lang="en-US" sz="2400" b="1" dirty="0">
                <a:latin typeface="Baskerville Old Face" pitchFamily="18" charset="0"/>
              </a:rPr>
              <a:t>mirroring the structure of the image</a:t>
            </a:r>
            <a:r>
              <a:rPr lang="en-US" sz="2400" dirty="0">
                <a:latin typeface="Baskerville Old Face" pitchFamily="18" charset="0"/>
              </a:rPr>
              <a:t> in the </a:t>
            </a:r>
            <a:r>
              <a:rPr lang="en-US" sz="2400" b="1" dirty="0">
                <a:solidFill>
                  <a:srgbClr val="FF0000"/>
                </a:solidFill>
                <a:latin typeface="Baskerville Old Face" pitchFamily="18" charset="0"/>
              </a:rPr>
              <a:t>retina</a:t>
            </a:r>
            <a:r>
              <a:rPr lang="en-US" sz="2400" dirty="0">
                <a:latin typeface="Baskerville Old Face" pitchFamily="18" charset="0"/>
              </a:rPr>
              <a:t>. </a:t>
            </a:r>
            <a:endParaRPr lang="en-US" sz="2400" dirty="0" smtClean="0">
              <a:latin typeface="Baskerville Old Face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CC3399"/>
                </a:solidFill>
                <a:latin typeface="Baskerville Old Face" pitchFamily="18" charset="0"/>
              </a:rPr>
              <a:t>Convolutional </a:t>
            </a:r>
            <a:r>
              <a:rPr lang="en-US" sz="2400" b="1" dirty="0">
                <a:solidFill>
                  <a:srgbClr val="CC3399"/>
                </a:solidFill>
                <a:latin typeface="Baskerville Old Face" pitchFamily="18" charset="0"/>
              </a:rPr>
              <a:t>networks </a:t>
            </a:r>
            <a:r>
              <a:rPr lang="en-US" sz="2400" b="1" dirty="0">
                <a:latin typeface="Baskerville Old Face" pitchFamily="18" charset="0"/>
              </a:rPr>
              <a:t>capture this property </a:t>
            </a:r>
            <a:r>
              <a:rPr lang="en-US" sz="2400" dirty="0">
                <a:latin typeface="Baskerville Old Face" pitchFamily="18" charset="0"/>
              </a:rPr>
              <a:t>by having </a:t>
            </a:r>
            <a:r>
              <a:rPr lang="en-US" sz="2400" b="1" dirty="0">
                <a:solidFill>
                  <a:srgbClr val="669900"/>
                </a:solidFill>
                <a:latin typeface="Baskerville Old Face" pitchFamily="18" charset="0"/>
              </a:rPr>
              <a:t>their features</a:t>
            </a:r>
            <a:r>
              <a:rPr lang="en-US" sz="2400" dirty="0">
                <a:latin typeface="Baskerville Old Face" pitchFamily="18" charset="0"/>
              </a:rPr>
              <a:t> defined in terms of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two dimensional maps.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endParaRPr lang="en-US" sz="2400" b="1" dirty="0" smtClean="0">
              <a:solidFill>
                <a:srgbClr val="FF0066"/>
              </a:solidFill>
              <a:latin typeface="Baskerville Old Face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endParaRPr lang="en-US" sz="2400" b="1" dirty="0" smtClean="0">
              <a:solidFill>
                <a:srgbClr val="FF0066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58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599"/>
            <a:ext cx="8534400" cy="6096001"/>
          </a:xfrm>
        </p:spPr>
        <p:txBody>
          <a:bodyPr>
            <a:noAutofit/>
          </a:bodyPr>
          <a:lstStyle/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The </a:t>
            </a:r>
            <a:r>
              <a:rPr lang="en-US" sz="2400" b="1" dirty="0" smtClean="0">
                <a:solidFill>
                  <a:srgbClr val="CC3399"/>
                </a:solidFill>
                <a:latin typeface="Baskerville Old Face" pitchFamily="18" charset="0"/>
              </a:rPr>
              <a:t>Complex </a:t>
            </a:r>
            <a:r>
              <a:rPr lang="en-US" sz="2400" b="1" dirty="0">
                <a:solidFill>
                  <a:srgbClr val="CC3399"/>
                </a:solidFill>
                <a:latin typeface="Baskerville Old Face" pitchFamily="18" charset="0"/>
              </a:rPr>
              <a:t>cells</a:t>
            </a:r>
            <a:r>
              <a:rPr lang="en-US" sz="2400" dirty="0">
                <a:latin typeface="Baskerville Old Face" pitchFamily="18" charset="0"/>
              </a:rPr>
              <a:t> have </a:t>
            </a:r>
            <a:r>
              <a:rPr lang="en-US" sz="2400" b="1" dirty="0">
                <a:solidFill>
                  <a:srgbClr val="7030A0"/>
                </a:solidFill>
                <a:latin typeface="Baskerville Old Face" pitchFamily="18" charset="0"/>
              </a:rPr>
              <a:t>larger receptive fields </a:t>
            </a:r>
            <a:r>
              <a:rPr lang="en-US" sz="2400" dirty="0">
                <a:latin typeface="Baskerville Old Face" pitchFamily="18" charset="0"/>
              </a:rPr>
              <a:t>and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their output is not sensitive</a:t>
            </a:r>
            <a:r>
              <a:rPr lang="en-US" sz="2400" dirty="0">
                <a:latin typeface="Baskerville Old Face" pitchFamily="18" charset="0"/>
              </a:rPr>
              <a:t> to the </a:t>
            </a:r>
            <a:r>
              <a:rPr lang="en-US" sz="2400" b="1" dirty="0">
                <a:solidFill>
                  <a:srgbClr val="FF0066"/>
                </a:solidFill>
                <a:latin typeface="Baskerville Old Face" pitchFamily="18" charset="0"/>
              </a:rPr>
              <a:t>specific position in the field</a:t>
            </a:r>
            <a:r>
              <a:rPr lang="en-US" sz="2400" dirty="0">
                <a:latin typeface="Baskerville Old Face" pitchFamily="18" charset="0"/>
              </a:rPr>
              <a:t>. The complex cells continue to </a:t>
            </a:r>
            <a:r>
              <a:rPr lang="en-US" sz="2400" b="1" dirty="0">
                <a:solidFill>
                  <a:srgbClr val="669900"/>
                </a:solidFill>
                <a:latin typeface="Baskerville Old Face" pitchFamily="18" charset="0"/>
              </a:rPr>
              <a:t>respond to a certain stimulus</a:t>
            </a:r>
            <a:r>
              <a:rPr lang="en-US" sz="2400" dirty="0">
                <a:latin typeface="Baskerville Old Face" pitchFamily="18" charset="0"/>
              </a:rPr>
              <a:t>, even though its absolute position on the </a:t>
            </a:r>
            <a:r>
              <a:rPr lang="en-US" sz="2400" b="1" dirty="0">
                <a:latin typeface="Baskerville Old Face" pitchFamily="18" charset="0"/>
                <a:hlinkClick r:id="rId2"/>
              </a:rPr>
              <a:t>retina</a:t>
            </a:r>
            <a:r>
              <a:rPr lang="en-US" sz="2400" dirty="0">
                <a:latin typeface="Baskerville Old Face" pitchFamily="18" charset="0"/>
              </a:rPr>
              <a:t> changes.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Baskerville Old Face" pitchFamily="18" charset="0"/>
              </a:rPr>
              <a:t>V1</a:t>
            </a:r>
            <a:r>
              <a:rPr lang="en-US" sz="2400" dirty="0" smtClean="0">
                <a:latin typeface="Baskerville Old Face" pitchFamily="18" charset="0"/>
              </a:rPr>
              <a:t> has </a:t>
            </a:r>
            <a:r>
              <a:rPr lang="en-US" sz="2400" b="1" dirty="0" smtClean="0">
                <a:solidFill>
                  <a:srgbClr val="0000CC"/>
                </a:solidFill>
                <a:latin typeface="Baskerville Old Face" pitchFamily="18" charset="0"/>
              </a:rPr>
              <a:t>complex cells </a:t>
            </a:r>
            <a:r>
              <a:rPr lang="en-US" sz="2400" dirty="0" smtClean="0">
                <a:latin typeface="Baskerville Old Face" pitchFamily="18" charset="0"/>
              </a:rPr>
              <a:t>whose activity is </a:t>
            </a:r>
            <a:r>
              <a:rPr lang="en-US" sz="2400" b="1" dirty="0" smtClean="0">
                <a:solidFill>
                  <a:srgbClr val="660033"/>
                </a:solidFill>
                <a:latin typeface="Baskerville Old Face" pitchFamily="18" charset="0"/>
              </a:rPr>
              <a:t>invariant to shifts </a:t>
            </a:r>
            <a:r>
              <a:rPr lang="en-US" sz="2400" dirty="0" smtClean="0">
                <a:latin typeface="Baskerville Old Face" pitchFamily="18" charset="0"/>
              </a:rPr>
              <a:t>in the </a:t>
            </a:r>
            <a:r>
              <a:rPr lang="en-US" sz="2400" b="1" dirty="0" smtClean="0">
                <a:latin typeface="Baskerville Old Face" pitchFamily="18" charset="0"/>
              </a:rPr>
              <a:t>position of the feature </a:t>
            </a:r>
            <a:r>
              <a:rPr lang="en-US" sz="2400" b="1" dirty="0" smtClean="0">
                <a:solidFill>
                  <a:srgbClr val="FF0066"/>
                </a:solidFill>
                <a:latin typeface="Baskerville Old Face" pitchFamily="18" charset="0"/>
              </a:rPr>
              <a:t>[pooling] </a:t>
            </a:r>
            <a:r>
              <a:rPr lang="en-US" sz="2400" dirty="0" smtClean="0">
                <a:latin typeface="Baskerville Old Face" pitchFamily="18" charset="0"/>
              </a:rPr>
              <a:t>as well as </a:t>
            </a:r>
            <a:r>
              <a:rPr lang="en-US" sz="2400" b="1" dirty="0" smtClean="0">
                <a:latin typeface="Baskerville Old Face" pitchFamily="18" charset="0"/>
              </a:rPr>
              <a:t>some changes in lighting.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  <a:latin typeface="Baskerville Old Face" pitchFamily="18" charset="0"/>
              </a:rPr>
              <a:t>3</a:t>
            </a:r>
            <a:r>
              <a:rPr lang="en-US" dirty="0" smtClean="0">
                <a:latin typeface="Baskerville Old Face" pitchFamily="18" charset="0"/>
              </a:rPr>
              <a:t>. There are several stages of </a:t>
            </a:r>
            <a:r>
              <a:rPr lang="en-US" b="1" dirty="0" smtClean="0">
                <a:solidFill>
                  <a:srgbClr val="0000CC"/>
                </a:solidFill>
                <a:latin typeface="Baskerville Old Face" pitchFamily="18" charset="0"/>
              </a:rPr>
              <a:t>V1 like operations </a:t>
            </a:r>
            <a:r>
              <a:rPr lang="en-US" dirty="0" smtClean="0">
                <a:latin typeface="Baskerville Old Face" pitchFamily="18" charset="0"/>
              </a:rPr>
              <a:t>[</a:t>
            </a:r>
            <a:r>
              <a:rPr lang="en-US" b="1" dirty="0" smtClean="0">
                <a:solidFill>
                  <a:srgbClr val="009900"/>
                </a:solidFill>
                <a:latin typeface="Baskerville Old Face" pitchFamily="18" charset="0"/>
              </a:rPr>
              <a:t>stacking convolutional layers].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47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599"/>
            <a:ext cx="8534400" cy="609600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669900"/>
                </a:solidFill>
                <a:latin typeface="Baskerville Old Face" pitchFamily="18" charset="0"/>
              </a:rPr>
              <a:t>Neurons in the early visual cortex </a:t>
            </a:r>
            <a:r>
              <a:rPr lang="en-US" dirty="0">
                <a:latin typeface="Baskerville Old Face" pitchFamily="18" charset="0"/>
              </a:rPr>
              <a:t>are organized in a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hierarchical fashion</a:t>
            </a:r>
            <a:r>
              <a:rPr lang="en-US" dirty="0">
                <a:latin typeface="Baskerville Old Face" pitchFamily="18" charset="0"/>
              </a:rPr>
              <a:t>, where the </a:t>
            </a:r>
            <a:r>
              <a:rPr lang="en-US" b="1" dirty="0">
                <a:latin typeface="Baskerville Old Face" pitchFamily="18" charset="0"/>
              </a:rPr>
              <a:t>first cells connected </a:t>
            </a:r>
            <a:r>
              <a:rPr lang="en-US" dirty="0">
                <a:latin typeface="Baskerville Old Face" pitchFamily="18" charset="0"/>
              </a:rPr>
              <a:t>to the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cat’s retinas</a:t>
            </a:r>
            <a:r>
              <a:rPr lang="en-US" dirty="0">
                <a:latin typeface="Baskerville Old Face" pitchFamily="18" charset="0"/>
              </a:rPr>
              <a:t> are </a:t>
            </a:r>
            <a:r>
              <a:rPr lang="en-US" b="1" dirty="0">
                <a:latin typeface="Baskerville Old Face" pitchFamily="18" charset="0"/>
              </a:rPr>
              <a:t>responsible for detecting simple patterns </a:t>
            </a:r>
            <a:r>
              <a:rPr lang="en-US" dirty="0">
                <a:latin typeface="Baskerville Old Face" pitchFamily="18" charset="0"/>
              </a:rPr>
              <a:t>like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edges and bars,</a:t>
            </a:r>
            <a:r>
              <a:rPr lang="en-US" dirty="0">
                <a:latin typeface="Baskerville Old Face" pitchFamily="18" charset="0"/>
              </a:rPr>
              <a:t> followed by </a:t>
            </a:r>
            <a:r>
              <a:rPr lang="en-US" b="1" dirty="0">
                <a:latin typeface="Baskerville Old Face" pitchFamily="18" charset="0"/>
              </a:rPr>
              <a:t>later layers responding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to more complex patterns </a:t>
            </a:r>
            <a:r>
              <a:rPr lang="en-US" dirty="0">
                <a:latin typeface="Baskerville Old Face" pitchFamily="18" charset="0"/>
              </a:rPr>
              <a:t>by </a:t>
            </a:r>
            <a:r>
              <a:rPr lang="en-US" b="1" dirty="0">
                <a:solidFill>
                  <a:srgbClr val="7030A0"/>
                </a:solidFill>
                <a:latin typeface="Baskerville Old Face" pitchFamily="18" charset="0"/>
              </a:rPr>
              <a:t>combining the earlier neuronal </a:t>
            </a:r>
            <a:r>
              <a:rPr lang="en-US" b="1" dirty="0" smtClean="0">
                <a:solidFill>
                  <a:srgbClr val="7030A0"/>
                </a:solidFill>
                <a:latin typeface="Baskerville Old Face" pitchFamily="18" charset="0"/>
              </a:rPr>
              <a:t>activities.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Finally, </a:t>
            </a:r>
            <a:r>
              <a:rPr lang="en-US" b="1" dirty="0" smtClean="0">
                <a:solidFill>
                  <a:srgbClr val="FF0000"/>
                </a:solidFill>
                <a:latin typeface="Baskerville Old Face" pitchFamily="18" charset="0"/>
              </a:rPr>
              <a:t>Convolutional </a:t>
            </a: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Neural Network</a:t>
            </a:r>
            <a:r>
              <a:rPr lang="en-US" dirty="0">
                <a:latin typeface="Baskerville Old Face" pitchFamily="18" charset="0"/>
              </a:rPr>
              <a:t> may learn to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detect edges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from raw pixels </a:t>
            </a:r>
            <a:r>
              <a:rPr lang="en-US" dirty="0">
                <a:latin typeface="Baskerville Old Face" pitchFamily="18" charset="0"/>
              </a:rPr>
              <a:t>in the </a:t>
            </a:r>
            <a:r>
              <a:rPr lang="en-US" b="1" dirty="0">
                <a:solidFill>
                  <a:srgbClr val="669900"/>
                </a:solidFill>
                <a:latin typeface="Baskerville Old Face" pitchFamily="18" charset="0"/>
              </a:rPr>
              <a:t>first layer</a:t>
            </a:r>
            <a:r>
              <a:rPr lang="en-US" dirty="0">
                <a:latin typeface="Baskerville Old Face" pitchFamily="18" charset="0"/>
              </a:rPr>
              <a:t>, then use the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edges to detect simple shapes</a:t>
            </a:r>
            <a:r>
              <a:rPr lang="en-US" dirty="0">
                <a:latin typeface="Baskerville Old Face" pitchFamily="18" charset="0"/>
              </a:rPr>
              <a:t> in the </a:t>
            </a:r>
            <a:r>
              <a:rPr lang="en-US" b="1" dirty="0">
                <a:latin typeface="Baskerville Old Face" pitchFamily="18" charset="0"/>
              </a:rPr>
              <a:t>second layer</a:t>
            </a:r>
            <a:r>
              <a:rPr lang="en-US" dirty="0">
                <a:latin typeface="Baskerville Old Face" pitchFamily="18" charset="0"/>
              </a:rPr>
              <a:t>, and then use </a:t>
            </a:r>
            <a:r>
              <a:rPr lang="en-US" b="1" dirty="0">
                <a:latin typeface="Baskerville Old Face" pitchFamily="18" charset="0"/>
              </a:rPr>
              <a:t>these shapes </a:t>
            </a:r>
            <a:r>
              <a:rPr lang="en-US" dirty="0">
                <a:latin typeface="Baskerville Old Face" pitchFamily="18" charset="0"/>
              </a:rPr>
              <a:t>to </a:t>
            </a:r>
            <a:r>
              <a:rPr lang="en-US" b="1" dirty="0" smtClean="0">
                <a:solidFill>
                  <a:srgbClr val="0000CC"/>
                </a:solidFill>
                <a:latin typeface="Baskerville Old Face" pitchFamily="18" charset="0"/>
              </a:rPr>
              <a:t>higher-level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features</a:t>
            </a:r>
            <a:r>
              <a:rPr lang="en-US" b="1" dirty="0">
                <a:latin typeface="Baskerville Old Face" pitchFamily="18" charset="0"/>
              </a:rPr>
              <a:t>,</a:t>
            </a:r>
            <a:r>
              <a:rPr lang="en-US" dirty="0">
                <a:latin typeface="Baskerville Old Face" pitchFamily="18" charset="0"/>
              </a:rPr>
              <a:t> such as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facial shapes in higher layers</a:t>
            </a:r>
            <a:r>
              <a:rPr lang="en-US" dirty="0">
                <a:latin typeface="Baskerville Old Face" pitchFamily="18" charset="0"/>
              </a:rPr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95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599"/>
            <a:ext cx="8534400" cy="609600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Baskerville Old Face" pitchFamily="18" charset="0"/>
              </a:rPr>
              <a:t>There are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many differences between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convolutional networks</a:t>
            </a:r>
            <a:r>
              <a:rPr lang="en-US" dirty="0">
                <a:latin typeface="Baskerville Old Face" pitchFamily="18" charset="0"/>
              </a:rPr>
              <a:t/>
            </a:r>
            <a:br>
              <a:rPr lang="en-US" dirty="0">
                <a:latin typeface="Baskerville Old Face" pitchFamily="18" charset="0"/>
              </a:rPr>
            </a:br>
            <a:r>
              <a:rPr lang="en-US" dirty="0">
                <a:latin typeface="Baskerville Old Face" pitchFamily="18" charset="0"/>
              </a:rPr>
              <a:t>and the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mammalian vision system</a:t>
            </a:r>
            <a:r>
              <a:rPr lang="en-US" dirty="0">
                <a:latin typeface="Baskerville Old Face" pitchFamily="18" charset="0"/>
              </a:rPr>
              <a:t>. Some of </a:t>
            </a:r>
            <a:r>
              <a:rPr lang="en-US" b="1" dirty="0">
                <a:latin typeface="Baskerville Old Face" pitchFamily="18" charset="0"/>
              </a:rPr>
              <a:t>these differences </a:t>
            </a:r>
            <a:r>
              <a:rPr lang="en-US" dirty="0">
                <a:latin typeface="Baskerville Old Face" pitchFamily="18" charset="0"/>
              </a:rPr>
              <a:t>are </a:t>
            </a:r>
            <a:r>
              <a:rPr lang="en-US" dirty="0" smtClean="0">
                <a:latin typeface="Baskerville Old Face" pitchFamily="18" charset="0"/>
              </a:rPr>
              <a:t>–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  <a:latin typeface="Baskerville Old Face" pitchFamily="18" charset="0"/>
              </a:rPr>
              <a:t>1.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human eye </a:t>
            </a:r>
            <a:r>
              <a:rPr lang="en-US" dirty="0">
                <a:latin typeface="Baskerville Old Face" pitchFamily="18" charset="0"/>
              </a:rPr>
              <a:t>is mostly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very low resolution</a:t>
            </a:r>
            <a:r>
              <a:rPr lang="en-US" dirty="0">
                <a:latin typeface="Baskerville Old Face" pitchFamily="18" charset="0"/>
              </a:rPr>
              <a:t>, except for a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tiny patch</a:t>
            </a:r>
            <a:r>
              <a:rPr lang="en-US" dirty="0">
                <a:latin typeface="Baskerville Old Face" pitchFamily="18" charset="0"/>
              </a:rPr>
              <a:t> called the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fovea</a:t>
            </a:r>
            <a:r>
              <a:rPr lang="en-US" dirty="0">
                <a:latin typeface="Baskerville Old Face" pitchFamily="18" charset="0"/>
              </a:rPr>
              <a:t>. Most </a:t>
            </a:r>
            <a:r>
              <a:rPr lang="en-US" b="1" dirty="0">
                <a:latin typeface="Baskerville Old Face" pitchFamily="18" charset="0"/>
              </a:rPr>
              <a:t>convolutional networks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receive large full resolution photographs</a:t>
            </a:r>
            <a:r>
              <a:rPr lang="en-US" dirty="0">
                <a:latin typeface="Baskerville Old Face" pitchFamily="18" charset="0"/>
              </a:rPr>
              <a:t> as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input.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2.</a:t>
            </a:r>
            <a:r>
              <a:rPr lang="en-US" dirty="0">
                <a:latin typeface="Baskerville Old Face" pitchFamily="18" charset="0"/>
              </a:rPr>
              <a:t> The </a:t>
            </a:r>
            <a:r>
              <a:rPr lang="en-US" b="1" dirty="0">
                <a:latin typeface="Baskerville Old Face" pitchFamily="18" charset="0"/>
              </a:rPr>
              <a:t>human visual system </a:t>
            </a:r>
            <a:r>
              <a:rPr lang="en-US" dirty="0">
                <a:latin typeface="Baskerville Old Face" pitchFamily="18" charset="0"/>
              </a:rPr>
              <a:t>is </a:t>
            </a:r>
            <a:r>
              <a:rPr lang="en-US" b="1" dirty="0">
                <a:solidFill>
                  <a:srgbClr val="669900"/>
                </a:solidFill>
                <a:latin typeface="Baskerville Old Face" pitchFamily="18" charset="0"/>
              </a:rPr>
              <a:t>integrated with many other senses</a:t>
            </a:r>
            <a:r>
              <a:rPr lang="en-US" dirty="0">
                <a:latin typeface="Baskerville Old Face" pitchFamily="18" charset="0"/>
              </a:rPr>
              <a:t>, such as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hearing,</a:t>
            </a:r>
            <a:r>
              <a:rPr lang="en-US" dirty="0">
                <a:latin typeface="Baskerville Old Face" pitchFamily="18" charset="0"/>
              </a:rPr>
              <a:t> and factors like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our moods and thoughts</a:t>
            </a:r>
            <a:r>
              <a:rPr lang="en-US" dirty="0">
                <a:latin typeface="Baskerville Old Face" pitchFamily="18" charset="0"/>
              </a:rPr>
              <a:t>. </a:t>
            </a:r>
            <a:r>
              <a:rPr lang="en-US" b="1" dirty="0">
                <a:solidFill>
                  <a:srgbClr val="C00000"/>
                </a:solidFill>
                <a:latin typeface="Baskerville Old Face" pitchFamily="18" charset="0"/>
              </a:rPr>
              <a:t>Convolutional networks </a:t>
            </a:r>
            <a:r>
              <a:rPr lang="en-US" dirty="0">
                <a:latin typeface="Baskerville Old Face" pitchFamily="18" charset="0"/>
              </a:rPr>
              <a:t>so far are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purely visual.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Baskerville Old Face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dirty="0" smtClean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69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599"/>
            <a:ext cx="8534400" cy="6096001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u="sng" dirty="0">
                <a:solidFill>
                  <a:srgbClr val="FF0000"/>
                </a:solidFill>
                <a:latin typeface="Book Antiqua" panose="02040602050305030304" pitchFamily="18" charset="0"/>
              </a:rPr>
              <a:t>Fully Connected Layers: </a:t>
            </a:r>
            <a:r>
              <a:rPr lang="en-US" dirty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last layer in CNN </a:t>
            </a:r>
            <a:r>
              <a:rPr lang="en-US" dirty="0">
                <a:latin typeface="Baskerville Old Face" pitchFamily="18" charset="0"/>
              </a:rPr>
              <a:t>is the </a:t>
            </a:r>
            <a:r>
              <a:rPr lang="en-US" b="1" dirty="0">
                <a:latin typeface="Baskerville Old Face" pitchFamily="18" charset="0"/>
              </a:rPr>
              <a:t>fully connected layer</a:t>
            </a:r>
            <a:r>
              <a:rPr lang="en-US" dirty="0">
                <a:latin typeface="Baskerville Old Face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CC3399"/>
                </a:solidFill>
                <a:latin typeface="Baskerville Old Face" pitchFamily="18" charset="0"/>
              </a:rPr>
              <a:t>Fully connected </a:t>
            </a:r>
            <a:r>
              <a:rPr lang="en-US" dirty="0" smtClean="0">
                <a:latin typeface="Baskerville Old Face" pitchFamily="18" charset="0"/>
              </a:rPr>
              <a:t>means that </a:t>
            </a:r>
            <a:r>
              <a:rPr lang="en-US" b="1" dirty="0" smtClean="0">
                <a:solidFill>
                  <a:srgbClr val="FF3300"/>
                </a:solidFill>
                <a:latin typeface="Baskerville Old Face" pitchFamily="18" charset="0"/>
              </a:rPr>
              <a:t>every output that’s produced </a:t>
            </a:r>
            <a:r>
              <a:rPr lang="en-US" b="1" dirty="0" smtClean="0">
                <a:latin typeface="Baskerville Old Face" pitchFamily="18" charset="0"/>
              </a:rPr>
              <a:t>at the </a:t>
            </a:r>
            <a:r>
              <a:rPr lang="en-US" b="1" dirty="0" smtClean="0">
                <a:solidFill>
                  <a:srgbClr val="660033"/>
                </a:solidFill>
                <a:latin typeface="Baskerville Old Face" pitchFamily="18" charset="0"/>
              </a:rPr>
              <a:t>end of the last pooling layer </a:t>
            </a:r>
            <a:r>
              <a:rPr lang="en-US" dirty="0" smtClean="0">
                <a:latin typeface="Baskerville Old Face" pitchFamily="18" charset="0"/>
              </a:rPr>
              <a:t>as </a:t>
            </a:r>
            <a:r>
              <a:rPr lang="en-US" b="1" dirty="0" smtClean="0">
                <a:latin typeface="Baskerville Old Face" pitchFamily="18" charset="0"/>
              </a:rPr>
              <a:t>an input to each node </a:t>
            </a:r>
            <a:r>
              <a:rPr lang="en-US" dirty="0" smtClean="0">
                <a:latin typeface="Baskerville Old Face" pitchFamily="18" charset="0"/>
              </a:rPr>
              <a:t>in this </a:t>
            </a:r>
            <a:r>
              <a:rPr lang="en-US" b="1" dirty="0" smtClean="0">
                <a:solidFill>
                  <a:srgbClr val="0000CC"/>
                </a:solidFill>
                <a:latin typeface="Baskerville Old Face" pitchFamily="18" charset="0"/>
              </a:rPr>
              <a:t>fully connected layer. 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Neurons in a fully connected layer have full connections to all the activations in the previous layer.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This </a:t>
            </a:r>
            <a:r>
              <a:rPr lang="en-US" dirty="0">
                <a:latin typeface="Baskerville Old Face" pitchFamily="18" charset="0"/>
              </a:rPr>
              <a:t>part is in principle the same as a regular Neural Network. Their activations can hence be computed with a matrix multiplication followed by a bias offset.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>
                <a:solidFill>
                  <a:srgbClr val="CC3399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Last Layer </a:t>
            </a:r>
            <a:r>
              <a:rPr lang="en-US" sz="3200" dirty="0" smtClean="0">
                <a:solidFill>
                  <a:srgbClr val="0000CC"/>
                </a:solidFill>
              </a:rPr>
              <a:t>- </a:t>
            </a: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Fully Connected Layer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52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599"/>
            <a:ext cx="8534400" cy="6096001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However</a:t>
            </a:r>
            <a:r>
              <a:rPr lang="en-US" dirty="0">
                <a:latin typeface="Baskerville Old Face" pitchFamily="18" charset="0"/>
              </a:rPr>
              <a:t>, these fully connected layers can only accept 1 Dimensional data; hence we have to first flatten a 3D into a 1D vector.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role of the fully connected layer </a:t>
            </a:r>
            <a:r>
              <a:rPr lang="en-US" dirty="0">
                <a:latin typeface="Baskerville Old Face" pitchFamily="18" charset="0"/>
              </a:rPr>
              <a:t>is to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produce a list of class scores</a:t>
            </a:r>
            <a:r>
              <a:rPr lang="en-US" dirty="0">
                <a:latin typeface="Baskerville Old Face" pitchFamily="18" charset="0"/>
              </a:rPr>
              <a:t> and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perform classification based on image features </a:t>
            </a:r>
            <a:r>
              <a:rPr lang="en-US" dirty="0">
                <a:latin typeface="Baskerville Old Face" pitchFamily="18" charset="0"/>
              </a:rPr>
              <a:t>that have been </a:t>
            </a:r>
            <a:r>
              <a:rPr lang="en-US" b="1" dirty="0">
                <a:latin typeface="Baskerville Old Face" pitchFamily="18" charset="0"/>
              </a:rPr>
              <a:t>extracted by the previous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convolutional and pooling layers.</a:t>
            </a:r>
            <a:r>
              <a:rPr lang="en-US" dirty="0">
                <a:latin typeface="Baskerville Old Face" pitchFamily="18" charset="0"/>
              </a:rPr>
              <a:t> So, the last </a:t>
            </a:r>
            <a:r>
              <a:rPr lang="en-US" b="1" dirty="0">
                <a:latin typeface="Baskerville Old Face" pitchFamily="18" charset="0"/>
              </a:rPr>
              <a:t>fully connected layer </a:t>
            </a:r>
            <a:r>
              <a:rPr lang="en-US" dirty="0">
                <a:latin typeface="Baskerville Old Face" pitchFamily="18" charset="0"/>
              </a:rPr>
              <a:t>will have as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many nodes as there are classes.</a:t>
            </a:r>
            <a:endParaRPr lang="en-IN" b="1" dirty="0">
              <a:solidFill>
                <a:srgbClr val="FF3300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</a:pPr>
            <a:endParaRPr lang="en-US" dirty="0">
              <a:latin typeface="Baskerville Old Face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dirty="0" smtClean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</a:p>
        </p:txBody>
      </p:sp>
    </p:spTree>
    <p:extLst>
      <p:ext uri="{BB962C8B-B14F-4D97-AF65-F5344CB8AC3E}">
        <p14:creationId xmlns:p14="http://schemas.microsoft.com/office/powerpoint/2010/main" val="407879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16386" name="Picture 2" descr="Convolutional Neural Networ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3400"/>
            <a:ext cx="8229600" cy="4800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777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45" y="838200"/>
            <a:ext cx="8305800" cy="4648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24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Complete Convolutional Neural Network Example</a:t>
            </a:r>
            <a:endParaRPr lang="en-US" sz="24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19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1600"/>
            <a:ext cx="7315199" cy="3962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24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467600" cy="5334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00CC"/>
                </a:solidFill>
                <a:latin typeface="Cooper Black" pitchFamily="18" charset="0"/>
                <a:ea typeface="Calibri"/>
                <a:cs typeface="Times New Roman"/>
              </a:rPr>
              <a:t>Contents</a:t>
            </a:r>
            <a:endParaRPr lang="en-IN" sz="4000" b="1" dirty="0">
              <a:solidFill>
                <a:srgbClr val="0000CC"/>
              </a:solidFill>
              <a:latin typeface="Cooper Black" pitchFamily="18" charset="0"/>
              <a:ea typeface="Calibri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305800" cy="3505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The Neuro-scientific Basis for Convolutional </a:t>
            </a:r>
            <a:r>
              <a:rPr lang="en-US" sz="2800" b="1" dirty="0" smtClean="0">
                <a:solidFill>
                  <a:srgbClr val="FF0000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Networks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Fully Connected Layer</a:t>
            </a:r>
            <a:endParaRPr lang="en-US" sz="2800" b="1" dirty="0">
              <a:solidFill>
                <a:srgbClr val="0000CC"/>
              </a:solidFill>
              <a:latin typeface="Baskerville Old Face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077200" y="5715000"/>
            <a:ext cx="609600" cy="521208"/>
          </a:xfrm>
        </p:spPr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8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599"/>
            <a:ext cx="8534400" cy="6096001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However</a:t>
            </a:r>
            <a:r>
              <a:rPr lang="en-US" dirty="0">
                <a:latin typeface="Baskerville Old Face" pitchFamily="18" charset="0"/>
              </a:rPr>
              <a:t>, these fully connected layers can only accept 1 Dimensional data; hence we have to first flatten a 3D into a 1D vector.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role of the fully connected layer </a:t>
            </a:r>
            <a:r>
              <a:rPr lang="en-US" dirty="0">
                <a:latin typeface="Baskerville Old Face" pitchFamily="18" charset="0"/>
              </a:rPr>
              <a:t>is to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produce a list of class scores</a:t>
            </a:r>
            <a:r>
              <a:rPr lang="en-US" dirty="0">
                <a:latin typeface="Baskerville Old Face" pitchFamily="18" charset="0"/>
              </a:rPr>
              <a:t> and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perform classification based on image features </a:t>
            </a:r>
            <a:r>
              <a:rPr lang="en-US" dirty="0">
                <a:latin typeface="Baskerville Old Face" pitchFamily="18" charset="0"/>
              </a:rPr>
              <a:t>that have been </a:t>
            </a:r>
            <a:r>
              <a:rPr lang="en-US" b="1" dirty="0">
                <a:latin typeface="Baskerville Old Face" pitchFamily="18" charset="0"/>
              </a:rPr>
              <a:t>extracted by the previous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convolutional and pooling layers.</a:t>
            </a:r>
            <a:r>
              <a:rPr lang="en-US" dirty="0">
                <a:latin typeface="Baskerville Old Face" pitchFamily="18" charset="0"/>
              </a:rPr>
              <a:t> So, the last </a:t>
            </a:r>
            <a:r>
              <a:rPr lang="en-US" b="1" dirty="0">
                <a:latin typeface="Baskerville Old Face" pitchFamily="18" charset="0"/>
              </a:rPr>
              <a:t>fully connected layer </a:t>
            </a:r>
            <a:r>
              <a:rPr lang="en-US" dirty="0">
                <a:latin typeface="Baskerville Old Face" pitchFamily="18" charset="0"/>
              </a:rPr>
              <a:t>will have as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many nodes as there are classes.</a:t>
            </a:r>
            <a:endParaRPr lang="en-IN" b="1" dirty="0">
              <a:solidFill>
                <a:srgbClr val="FF3300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</a:pPr>
            <a:endParaRPr lang="en-US" dirty="0">
              <a:latin typeface="Baskerville Old Face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dirty="0" smtClean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Contd..</a:t>
            </a:r>
          </a:p>
        </p:txBody>
      </p:sp>
    </p:spTree>
    <p:extLst>
      <p:ext uri="{BB962C8B-B14F-4D97-AF65-F5344CB8AC3E}">
        <p14:creationId xmlns:p14="http://schemas.microsoft.com/office/powerpoint/2010/main" val="337812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Artificial Intelligence Conference Intelligent Smart Product Launch Google  Slide and PowerPoint Template, Intelligent, Smart Product Launch, Ai Slide  The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0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81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43000"/>
            <a:ext cx="8610600" cy="5562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H</a:t>
            </a:r>
            <a:r>
              <a:rPr lang="en-US" b="1" dirty="0" smtClean="0">
                <a:solidFill>
                  <a:srgbClr val="FF0066"/>
                </a:solidFill>
                <a:latin typeface="Baskerville Old Face" pitchFamily="18" charset="0"/>
              </a:rPr>
              <a:t>uman brain transforms </a:t>
            </a:r>
            <a:r>
              <a:rPr lang="en-US" b="1" dirty="0" smtClean="0">
                <a:solidFill>
                  <a:srgbClr val="0000CC"/>
                </a:solidFill>
                <a:latin typeface="Baskerville Old Face" pitchFamily="18" charset="0"/>
              </a:rPr>
              <a:t>visual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inputs into </a:t>
            </a:r>
            <a:r>
              <a:rPr lang="en-US" b="1" dirty="0" smtClean="0">
                <a:solidFill>
                  <a:srgbClr val="0000CC"/>
                </a:solidFill>
                <a:latin typeface="Baskerville Old Face" pitchFamily="18" charset="0"/>
              </a:rPr>
              <a:t>information </a:t>
            </a:r>
            <a:r>
              <a:rPr lang="en-US" dirty="0">
                <a:latin typeface="Baskerville Old Face" pitchFamily="18" charset="0"/>
              </a:rPr>
              <a:t>that is useful for </a:t>
            </a:r>
            <a:r>
              <a:rPr lang="en-US" b="1" dirty="0">
                <a:latin typeface="Baskerville Old Face" pitchFamily="18" charset="0"/>
              </a:rPr>
              <a:t>semantic tasks </a:t>
            </a:r>
            <a:r>
              <a:rPr lang="en-US" dirty="0">
                <a:latin typeface="Baskerville Old Face" pitchFamily="18" charset="0"/>
              </a:rPr>
              <a:t>like </a:t>
            </a:r>
            <a:r>
              <a:rPr lang="en-US" b="1" dirty="0">
                <a:solidFill>
                  <a:srgbClr val="CC0000"/>
                </a:solidFill>
                <a:latin typeface="Baskerville Old Face" pitchFamily="18" charset="0"/>
              </a:rPr>
              <a:t>object recognition and scene </a:t>
            </a:r>
            <a:r>
              <a:rPr lang="en-US" b="1" dirty="0" smtClean="0">
                <a:solidFill>
                  <a:srgbClr val="CC0000"/>
                </a:solidFill>
                <a:latin typeface="Baskerville Old Face" pitchFamily="18" charset="0"/>
              </a:rPr>
              <a:t>interpretation etc.</a:t>
            </a:r>
            <a:endParaRPr lang="en-US" b="1" dirty="0">
              <a:solidFill>
                <a:srgbClr val="CC0000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  <a:latin typeface="Baskerville Old Face" pitchFamily="18" charset="0"/>
              </a:rPr>
              <a:t>Q: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Baskerville Old Face" pitchFamily="18" charset="0"/>
              </a:rPr>
              <a:t>How does </a:t>
            </a:r>
            <a:r>
              <a:rPr lang="en-US" b="1" dirty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human brain transform visual information </a:t>
            </a:r>
            <a:r>
              <a:rPr lang="en-US" b="1" dirty="0">
                <a:latin typeface="Baskerville Old Face" pitchFamily="18" charset="0"/>
              </a:rPr>
              <a:t>captured by the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retina into information useful for semantic tasks </a:t>
            </a:r>
            <a:r>
              <a:rPr lang="en-US" b="1" dirty="0">
                <a:latin typeface="Baskerville Old Face" pitchFamily="18" charset="0"/>
              </a:rPr>
              <a:t>like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object recognition and scene interpretation</a:t>
            </a:r>
            <a:r>
              <a:rPr lang="en-US" b="1" dirty="0" smtClean="0">
                <a:solidFill>
                  <a:srgbClr val="FF0066"/>
                </a:solidFill>
                <a:latin typeface="Baskerville Old Face" pitchFamily="18" charset="0"/>
              </a:rPr>
              <a:t>?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Ans: </a:t>
            </a:r>
            <a:r>
              <a:rPr lang="en-US" dirty="0" smtClean="0">
                <a:latin typeface="Baskerville Old Face" pitchFamily="18" charset="0"/>
              </a:rPr>
              <a:t>The </a:t>
            </a:r>
            <a:r>
              <a:rPr lang="en-US" dirty="0">
                <a:latin typeface="Baskerville Old Face" pitchFamily="18" charset="0"/>
              </a:rPr>
              <a:t>history of convolutional networks begins with </a:t>
            </a: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neuroscientific experiments </a:t>
            </a:r>
            <a:r>
              <a:rPr lang="en-US" dirty="0">
                <a:latin typeface="Baskerville Old Face" pitchFamily="18" charset="0"/>
              </a:rPr>
              <a:t>long before the </a:t>
            </a:r>
            <a:r>
              <a:rPr lang="en-US" b="1" dirty="0">
                <a:solidFill>
                  <a:srgbClr val="669900"/>
                </a:solidFill>
                <a:latin typeface="Baskerville Old Face" pitchFamily="18" charset="0"/>
              </a:rPr>
              <a:t>relevant computational models were developed</a:t>
            </a:r>
            <a:r>
              <a:rPr lang="en-US" b="1" dirty="0" smtClean="0">
                <a:solidFill>
                  <a:srgbClr val="669900"/>
                </a:solidFill>
                <a:latin typeface="Baskerville Old Face" pitchFamily="18" charset="0"/>
              </a:rPr>
              <a:t>.</a:t>
            </a:r>
            <a:endParaRPr lang="en-US" b="1" dirty="0">
              <a:solidFill>
                <a:srgbClr val="669900"/>
              </a:solidFill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990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The Neuro-scientific Basis </a:t>
            </a: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for </a:t>
            </a:r>
            <a:r>
              <a:rPr lang="en-US" sz="3200" b="1" dirty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Convolutional Networks</a:t>
            </a:r>
          </a:p>
        </p:txBody>
      </p:sp>
    </p:spTree>
    <p:extLst>
      <p:ext uri="{BB962C8B-B14F-4D97-AF65-F5344CB8AC3E}">
        <p14:creationId xmlns:p14="http://schemas.microsoft.com/office/powerpoint/2010/main" val="138159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09599"/>
            <a:ext cx="8686800" cy="609600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Recently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Convolutional Neural Networks (</a:t>
            </a:r>
            <a:r>
              <a:rPr lang="en-US" b="1" dirty="0" err="1">
                <a:solidFill>
                  <a:srgbClr val="CC3300"/>
                </a:solidFill>
                <a:latin typeface="Baskerville Old Face" pitchFamily="18" charset="0"/>
              </a:rPr>
              <a:t>ConvNets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) </a:t>
            </a:r>
            <a:r>
              <a:rPr lang="en-US" dirty="0">
                <a:latin typeface="Baskerville Old Face" pitchFamily="18" charset="0"/>
              </a:rPr>
              <a:t>have been successfully used for </a:t>
            </a:r>
            <a:r>
              <a:rPr lang="en-US" b="1" dirty="0">
                <a:latin typeface="Baskerville Old Face" pitchFamily="18" charset="0"/>
              </a:rPr>
              <a:t>transforming image pixels </a:t>
            </a:r>
            <a:r>
              <a:rPr lang="en-US" dirty="0">
                <a:latin typeface="Baskerville Old Face" pitchFamily="18" charset="0"/>
              </a:rPr>
              <a:t>into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features</a:t>
            </a:r>
            <a:r>
              <a:rPr lang="en-US" dirty="0">
                <a:latin typeface="Baskerville Old Face" pitchFamily="18" charset="0"/>
              </a:rPr>
              <a:t> useful for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object </a:t>
            </a:r>
            <a:r>
              <a:rPr lang="en-US" b="1" dirty="0" smtClean="0">
                <a:solidFill>
                  <a:srgbClr val="FF0066"/>
                </a:solidFill>
                <a:latin typeface="Baskerville Old Face" pitchFamily="18" charset="0"/>
              </a:rPr>
              <a:t>recognition.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Neurophysiologists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David Hubel and </a:t>
            </a:r>
            <a:r>
              <a:rPr lang="en-US" b="1" dirty="0" err="1">
                <a:solidFill>
                  <a:srgbClr val="0000CC"/>
                </a:solidFill>
                <a:latin typeface="Baskerville Old Face" pitchFamily="18" charset="0"/>
              </a:rPr>
              <a:t>Torsten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 Wiesel </a:t>
            </a:r>
            <a:r>
              <a:rPr lang="en-US" dirty="0">
                <a:latin typeface="Baskerville Old Face" pitchFamily="18" charset="0"/>
              </a:rPr>
              <a:t>observed how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neurons in the cat’s brain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b="1" dirty="0">
                <a:latin typeface="Baskerville Old Face" pitchFamily="18" charset="0"/>
              </a:rPr>
              <a:t>responded to images </a:t>
            </a:r>
            <a:r>
              <a:rPr lang="en-US" dirty="0">
                <a:latin typeface="Baskerville Old Face" pitchFamily="18" charset="0"/>
              </a:rPr>
              <a:t>projected in precise locations on a screen in front of the cat</a:t>
            </a:r>
            <a:r>
              <a:rPr lang="en-US" dirty="0" smtClean="0">
                <a:latin typeface="Baskerville Old Face" pitchFamily="18" charset="0"/>
              </a:rPr>
              <a:t>. </a:t>
            </a:r>
            <a:r>
              <a:rPr lang="en-US" dirty="0">
                <a:latin typeface="Baskerville Old Face" pitchFamily="18" charset="0"/>
              </a:rPr>
              <a:t>Their work </a:t>
            </a:r>
            <a:r>
              <a:rPr lang="en-US" b="1" dirty="0">
                <a:latin typeface="Baskerville Old Face" pitchFamily="18" charset="0"/>
              </a:rPr>
              <a:t>characterized many aspects of brain function. </a:t>
            </a:r>
            <a:endParaRPr lang="en-US" b="1" dirty="0" smtClean="0"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9900"/>
                </a:solidFill>
                <a:latin typeface="Baskerville Old Face" pitchFamily="18" charset="0"/>
              </a:rPr>
              <a:t>Q: How Image is processed by Organism?</a:t>
            </a:r>
            <a:endParaRPr lang="en-US" b="1" dirty="0">
              <a:solidFill>
                <a:srgbClr val="009900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573983"/>
            <a:ext cx="3072003" cy="21316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261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2050" name="Picture 2" descr="Convolutional Neural Networks : More Dogs, cats, and frogs and cars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89709"/>
            <a:ext cx="8534400" cy="5943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804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457200"/>
            <a:ext cx="8534400" cy="624840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To </a:t>
            </a:r>
            <a:r>
              <a:rPr lang="en-US" dirty="0">
                <a:latin typeface="Baskerville Old Face" pitchFamily="18" charset="0"/>
              </a:rPr>
              <a:t>teach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an algorithm </a:t>
            </a:r>
            <a:r>
              <a:rPr lang="en-US" dirty="0">
                <a:latin typeface="Baskerville Old Face" pitchFamily="18" charset="0"/>
              </a:rPr>
              <a:t>how to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recognize objects in images, data scientists</a:t>
            </a:r>
            <a:r>
              <a:rPr lang="en-US" dirty="0">
                <a:latin typeface="Baskerville Old Face" pitchFamily="18" charset="0"/>
              </a:rPr>
              <a:t> use a specific type of </a:t>
            </a:r>
            <a:r>
              <a:rPr lang="en-US" b="1" dirty="0">
                <a:latin typeface="Baskerville Old Face" pitchFamily="18" charset="0"/>
                <a:hlinkClick r:id="rId2"/>
              </a:rPr>
              <a:t>Artificial Neural Network</a:t>
            </a:r>
            <a:r>
              <a:rPr lang="en-US" dirty="0">
                <a:latin typeface="Baskerville Old Face" pitchFamily="18" charset="0"/>
              </a:rPr>
              <a:t>: </a:t>
            </a:r>
            <a:r>
              <a:rPr lang="en-US" i="1" dirty="0">
                <a:latin typeface="Baskerville Old Face" pitchFamily="18" charset="0"/>
              </a:rPr>
              <a:t>a </a:t>
            </a:r>
            <a:r>
              <a:rPr lang="en-US" b="1" i="1" dirty="0">
                <a:solidFill>
                  <a:srgbClr val="669900"/>
                </a:solidFill>
                <a:latin typeface="Baskerville Old Face" pitchFamily="18" charset="0"/>
              </a:rPr>
              <a:t>Convolutional Neural Network (CNN)</a:t>
            </a:r>
            <a:r>
              <a:rPr lang="en-US" b="1" dirty="0">
                <a:solidFill>
                  <a:srgbClr val="669900"/>
                </a:solidFill>
                <a:latin typeface="Baskerville Old Face" pitchFamily="18" charset="0"/>
              </a:rPr>
              <a:t>. </a:t>
            </a:r>
            <a:r>
              <a:rPr lang="en-US" dirty="0">
                <a:latin typeface="Baskerville Old Face" pitchFamily="18" charset="0"/>
              </a:rPr>
              <a:t>Their name stems from one of the most important operations in the network: </a:t>
            </a:r>
            <a:r>
              <a:rPr lang="en-US" b="1" dirty="0" smtClean="0">
                <a:latin typeface="Baskerville Old Face" pitchFamily="18" charset="0"/>
                <a:hlinkClick r:id="rId3"/>
              </a:rPr>
              <a:t>convolution</a:t>
            </a:r>
            <a:r>
              <a:rPr lang="en-US" dirty="0" smtClean="0">
                <a:latin typeface="Baskerville Old Face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The </a:t>
            </a:r>
            <a:r>
              <a:rPr lang="en-US" b="1" dirty="0">
                <a:latin typeface="Baskerville Old Face" pitchFamily="18" charset="0"/>
              </a:rPr>
              <a:t>Visual Cortex</a:t>
            </a:r>
            <a:r>
              <a:rPr lang="en-US" dirty="0">
                <a:latin typeface="Baskerville Old Face" pitchFamily="18" charset="0"/>
              </a:rPr>
              <a:t> of the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brain</a:t>
            </a:r>
            <a:r>
              <a:rPr lang="en-US" dirty="0">
                <a:latin typeface="Baskerville Old Face" pitchFamily="18" charset="0"/>
              </a:rPr>
              <a:t> is a part of the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cerebral cortex </a:t>
            </a:r>
            <a:r>
              <a:rPr lang="en-US" dirty="0">
                <a:latin typeface="Baskerville Old Face" pitchFamily="18" charset="0"/>
              </a:rPr>
              <a:t>that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processes visual information</a:t>
            </a:r>
            <a:r>
              <a:rPr lang="en-US" dirty="0">
                <a:latin typeface="Baskerville Old Face" pitchFamily="18" charset="0"/>
              </a:rPr>
              <a:t>. </a:t>
            </a:r>
            <a:r>
              <a:rPr lang="en-US" b="1" dirty="0">
                <a:latin typeface="Baskerville Old Face" pitchFamily="18" charset="0"/>
              </a:rPr>
              <a:t>V1</a:t>
            </a:r>
            <a:r>
              <a:rPr lang="en-US" dirty="0">
                <a:latin typeface="Baskerville Old Face" pitchFamily="18" charset="0"/>
              </a:rPr>
              <a:t> is the </a:t>
            </a:r>
            <a:r>
              <a:rPr lang="en-US" b="1" dirty="0">
                <a:solidFill>
                  <a:srgbClr val="CC3399"/>
                </a:solidFill>
                <a:latin typeface="Baskerville Old Face" pitchFamily="18" charset="0"/>
              </a:rPr>
              <a:t>first area of the brain </a:t>
            </a:r>
            <a:r>
              <a:rPr lang="en-US" dirty="0">
                <a:latin typeface="Baskerville Old Face" pitchFamily="18" charset="0"/>
              </a:rPr>
              <a:t>that begins to perform significantly </a:t>
            </a:r>
            <a:r>
              <a:rPr lang="en-US" b="1" dirty="0">
                <a:latin typeface="Baskerville Old Face" pitchFamily="18" charset="0"/>
              </a:rPr>
              <a:t>advanced processing of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visual input</a:t>
            </a:r>
            <a:r>
              <a:rPr lang="en-US" dirty="0">
                <a:solidFill>
                  <a:srgbClr val="0000CC"/>
                </a:solidFill>
                <a:latin typeface="Baskerville Old Face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Baskerville Old Face" pitchFamily="18" charset="0"/>
              </a:rPr>
              <a:t>The </a:t>
            </a:r>
            <a:r>
              <a:rPr lang="en-US" b="1" dirty="0">
                <a:latin typeface="Baskerville Old Face" pitchFamily="18" charset="0"/>
              </a:rPr>
              <a:t>primary purpose</a:t>
            </a:r>
            <a:r>
              <a:rPr lang="en-US" dirty="0">
                <a:latin typeface="Baskerville Old Face" pitchFamily="18" charset="0"/>
              </a:rPr>
              <a:t> of the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V</a:t>
            </a:r>
            <a:r>
              <a:rPr lang="en-US" b="1" dirty="0" smtClean="0">
                <a:solidFill>
                  <a:srgbClr val="FF0066"/>
                </a:solidFill>
                <a:latin typeface="Baskerville Old Face" pitchFamily="18" charset="0"/>
              </a:rPr>
              <a:t>isual Cortex </a:t>
            </a:r>
            <a:r>
              <a:rPr lang="en-US" dirty="0">
                <a:latin typeface="Baskerville Old Face" pitchFamily="18" charset="0"/>
              </a:rPr>
              <a:t>called </a:t>
            </a:r>
            <a:r>
              <a:rPr lang="en-US" b="1" dirty="0">
                <a:solidFill>
                  <a:srgbClr val="FF0000"/>
                </a:solidFill>
                <a:latin typeface="Baskerville Old Face" pitchFamily="18" charset="0"/>
              </a:rPr>
              <a:t>V1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smtClean="0">
                <a:latin typeface="Baskerville Old Face" pitchFamily="18" charset="0"/>
              </a:rPr>
              <a:t>, is </a:t>
            </a:r>
            <a:r>
              <a:rPr lang="en-US" dirty="0">
                <a:latin typeface="Baskerville Old Face" pitchFamily="18" charset="0"/>
              </a:rPr>
              <a:t>the main site of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input of signals </a:t>
            </a:r>
            <a:r>
              <a:rPr lang="en-US" b="1" dirty="0">
                <a:latin typeface="Baskerville Old Face" pitchFamily="18" charset="0"/>
              </a:rPr>
              <a:t>coming from the </a:t>
            </a:r>
            <a:r>
              <a:rPr lang="en-US" b="1" dirty="0">
                <a:solidFill>
                  <a:srgbClr val="CC3300"/>
                </a:solidFill>
                <a:latin typeface="Baskerville Old Face" pitchFamily="18" charset="0"/>
              </a:rPr>
              <a:t>retina</a:t>
            </a:r>
            <a:r>
              <a:rPr lang="en-US" b="1" dirty="0"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and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is to receive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segment</a:t>
            </a:r>
            <a:r>
              <a:rPr lang="en-US" dirty="0">
                <a:latin typeface="Baskerville Old Face" pitchFamily="18" charset="0"/>
              </a:rPr>
              <a:t>, and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integrate visual information</a:t>
            </a:r>
            <a:r>
              <a:rPr lang="en-US" dirty="0" smtClean="0">
                <a:latin typeface="Baskerville Old Face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7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599"/>
            <a:ext cx="8534400" cy="609600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Baskerville Old Face" pitchFamily="18" charset="0"/>
              </a:rPr>
              <a:t>Here the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image passes through the optic nerve </a:t>
            </a:r>
            <a:r>
              <a:rPr lang="en-US" dirty="0">
                <a:latin typeface="Baskerville Old Face" pitchFamily="18" charset="0"/>
              </a:rPr>
              <a:t>to </a:t>
            </a:r>
            <a:r>
              <a:rPr lang="en-US" b="1" dirty="0">
                <a:solidFill>
                  <a:srgbClr val="FF3300"/>
                </a:solidFill>
                <a:latin typeface="Baskerville Old Face" pitchFamily="18" charset="0"/>
              </a:rPr>
              <a:t>a brain region</a:t>
            </a:r>
            <a:r>
              <a:rPr lang="en-US" dirty="0">
                <a:latin typeface="Baskerville Old Face" pitchFamily="18" charset="0"/>
              </a:rPr>
              <a:t> called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Lateral Geniculate Body.(LGB). </a:t>
            </a:r>
            <a:endParaRPr lang="en-US" b="1" dirty="0" smtClean="0">
              <a:solidFill>
                <a:srgbClr val="660033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b="1" dirty="0">
              <a:solidFill>
                <a:srgbClr val="660033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b="1" dirty="0">
              <a:solidFill>
                <a:srgbClr val="660033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001982"/>
            <a:ext cx="3352800" cy="46274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648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779698"/>
            <a:ext cx="8077200" cy="4344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In </a:t>
            </a:r>
            <a:r>
              <a:rPr lang="en-US" sz="2400" b="1" dirty="0">
                <a:solidFill>
                  <a:srgbClr val="FF3300"/>
                </a:solidFill>
                <a:latin typeface="Baskerville Old Face" pitchFamily="18" charset="0"/>
              </a:rPr>
              <a:t>LGB</a:t>
            </a:r>
            <a:r>
              <a:rPr lang="en-US" sz="2400" dirty="0">
                <a:latin typeface="Baskerville Old Face" pitchFamily="18" charset="0"/>
              </a:rPr>
              <a:t>, It </a:t>
            </a:r>
            <a:r>
              <a:rPr lang="en-US" sz="2400" b="1" dirty="0">
                <a:latin typeface="Baskerville Old Face" pitchFamily="18" charset="0"/>
              </a:rPr>
              <a:t>regulates the flow of </a:t>
            </a: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visual information</a:t>
            </a:r>
            <a:r>
              <a:rPr lang="en-US" sz="2400" dirty="0">
                <a:latin typeface="Baskerville Old Face" pitchFamily="18" charset="0"/>
              </a:rPr>
              <a:t>, ensuring that the most </a:t>
            </a:r>
            <a:r>
              <a:rPr lang="en-US" sz="2400" b="1" dirty="0">
                <a:solidFill>
                  <a:srgbClr val="009900"/>
                </a:solidFill>
                <a:latin typeface="Baskerville Old Face" pitchFamily="18" charset="0"/>
              </a:rPr>
              <a:t>important information </a:t>
            </a:r>
            <a:r>
              <a:rPr lang="en-US" sz="2400" b="1" dirty="0">
                <a:latin typeface="Baskerville Old Face" pitchFamily="18" charset="0"/>
              </a:rPr>
              <a:t>is sent to the </a:t>
            </a:r>
            <a:r>
              <a:rPr lang="en-US" sz="2400" b="1" dirty="0">
                <a:solidFill>
                  <a:srgbClr val="FF3300"/>
                </a:solidFill>
                <a:latin typeface="Baskerville Old Face" pitchFamily="18" charset="0"/>
              </a:rPr>
              <a:t>cortex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Is consists of </a:t>
            </a:r>
            <a:r>
              <a:rPr lang="en-US" sz="2400" b="1" dirty="0">
                <a:solidFill>
                  <a:srgbClr val="FF3300"/>
                </a:solidFill>
                <a:latin typeface="Baskerville Old Face" pitchFamily="18" charset="0"/>
              </a:rPr>
              <a:t>mainly 6 Layers in LGB</a:t>
            </a:r>
            <a:r>
              <a:rPr lang="en-US" sz="2400" dirty="0">
                <a:latin typeface="Baskerville Old Face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Baskerville Old Face" pitchFamily="18" charset="0"/>
              </a:rPr>
              <a:t>In 6 Layers consisting of </a:t>
            </a:r>
            <a:r>
              <a:rPr lang="en-US" sz="2400" b="1" dirty="0">
                <a:solidFill>
                  <a:srgbClr val="FF3300"/>
                </a:solidFill>
                <a:latin typeface="Baskerville Old Face" pitchFamily="18" charset="0"/>
              </a:rPr>
              <a:t>neurons</a:t>
            </a:r>
            <a:r>
              <a:rPr lang="en-US" sz="2400" dirty="0">
                <a:latin typeface="Baskerville Old Face" pitchFamily="18" charset="0"/>
              </a:rPr>
              <a:t> </a:t>
            </a:r>
            <a:r>
              <a:rPr lang="en-US" sz="2400" b="1" dirty="0">
                <a:solidFill>
                  <a:srgbClr val="660033"/>
                </a:solidFill>
                <a:latin typeface="Baskerville Old Face" pitchFamily="18" charset="0"/>
              </a:rPr>
              <a:t>(Grey Matter) </a:t>
            </a:r>
            <a:r>
              <a:rPr lang="en-US" sz="2400" dirty="0">
                <a:latin typeface="Baskerville Old Face" pitchFamily="18" charset="0"/>
              </a:rPr>
              <a:t>and remaining are </a:t>
            </a:r>
            <a:r>
              <a:rPr lang="en-US" sz="2400" b="1" dirty="0">
                <a:solidFill>
                  <a:srgbClr val="009900"/>
                </a:solidFill>
                <a:latin typeface="Baskerville Old Face" pitchFamily="18" charset="0"/>
              </a:rPr>
              <a:t>White Matter.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Layers 1&amp;2 </a:t>
            </a:r>
            <a:r>
              <a:rPr lang="en-US" sz="2400" dirty="0">
                <a:latin typeface="Baskerville Old Face" pitchFamily="18" charset="0"/>
              </a:rPr>
              <a:t>is mainly used for </a:t>
            </a:r>
            <a:r>
              <a:rPr lang="en-US" sz="2400" b="1" dirty="0">
                <a:solidFill>
                  <a:srgbClr val="CC3300"/>
                </a:solidFill>
                <a:latin typeface="Baskerville Old Face" pitchFamily="18" charset="0"/>
              </a:rPr>
              <a:t>Motion, Depth, Brightness.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olidFill>
                  <a:srgbClr val="0000CC"/>
                </a:solidFill>
                <a:latin typeface="Baskerville Old Face" pitchFamily="18" charset="0"/>
              </a:rPr>
              <a:t>Layers 3 to 6 </a:t>
            </a:r>
            <a:r>
              <a:rPr lang="en-US" sz="2400" dirty="0">
                <a:latin typeface="Baskerville Old Face" pitchFamily="18" charset="0"/>
              </a:rPr>
              <a:t>mainly used for </a:t>
            </a:r>
            <a:r>
              <a:rPr lang="en-US" sz="2400" b="1" dirty="0">
                <a:solidFill>
                  <a:srgbClr val="CC3300"/>
                </a:solidFill>
                <a:latin typeface="Baskerville Old Face" pitchFamily="18" charset="0"/>
              </a:rPr>
              <a:t>Color and dark images.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31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09599"/>
            <a:ext cx="8534400" cy="609600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  <a:latin typeface="Baskerville Old Face" pitchFamily="18" charset="0"/>
              </a:rPr>
              <a:t>1. </a:t>
            </a:r>
            <a:r>
              <a:rPr lang="en-US" dirty="0" smtClean="0">
                <a:latin typeface="Baskerville Old Face" pitchFamily="18" charset="0"/>
              </a:rPr>
              <a:t>The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light entering the eye </a:t>
            </a:r>
            <a:r>
              <a:rPr lang="en-US" b="1" dirty="0">
                <a:latin typeface="Baskerville Old Face" pitchFamily="18" charset="0"/>
              </a:rPr>
              <a:t>stimulates</a:t>
            </a:r>
            <a:r>
              <a:rPr lang="en-US" dirty="0">
                <a:latin typeface="Baskerville Old Face" pitchFamily="18" charset="0"/>
              </a:rPr>
              <a:t> the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retina</a:t>
            </a:r>
            <a:r>
              <a:rPr lang="en-US" dirty="0">
                <a:latin typeface="Baskerville Old Face" pitchFamily="18" charset="0"/>
              </a:rPr>
              <a:t>. The image then </a:t>
            </a:r>
            <a:r>
              <a:rPr lang="en-US" dirty="0" smtClean="0">
                <a:latin typeface="Baskerville Old Face" pitchFamily="18" charset="0"/>
              </a:rPr>
              <a:t>passes </a:t>
            </a:r>
            <a:r>
              <a:rPr lang="en-US" dirty="0">
                <a:latin typeface="Baskerville Old Face" pitchFamily="18" charset="0"/>
              </a:rPr>
              <a:t>through the 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optic nerve </a:t>
            </a:r>
            <a:r>
              <a:rPr lang="en-US" b="1" dirty="0">
                <a:latin typeface="Baskerville Old Face" pitchFamily="18" charset="0"/>
              </a:rPr>
              <a:t>and a region of the brain </a:t>
            </a:r>
            <a:r>
              <a:rPr lang="en-US" dirty="0">
                <a:latin typeface="Baskerville Old Face" pitchFamily="18" charset="0"/>
              </a:rPr>
              <a:t>called </a:t>
            </a:r>
            <a:r>
              <a:rPr lang="en-US" dirty="0" smtClean="0">
                <a:latin typeface="Baskerville Old Face" pitchFamily="18" charset="0"/>
              </a:rPr>
              <a:t>the </a:t>
            </a:r>
            <a:r>
              <a:rPr lang="en-US" b="1" dirty="0" smtClean="0">
                <a:solidFill>
                  <a:srgbClr val="FF0066"/>
                </a:solidFill>
                <a:latin typeface="Baskerville Old Face" pitchFamily="18" charset="0"/>
              </a:rPr>
              <a:t>LGN (lateral geniculate nucleus) </a:t>
            </a:r>
            <a:endParaRPr lang="en-US" b="1" dirty="0">
              <a:solidFill>
                <a:srgbClr val="FF0066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  <a:latin typeface="Baskerville Old Face" pitchFamily="18" charset="0"/>
              </a:rPr>
              <a:t>2</a:t>
            </a:r>
            <a:r>
              <a:rPr lang="en-US" dirty="0" smtClean="0">
                <a:latin typeface="Baskerville Old Face" pitchFamily="18" charset="0"/>
              </a:rPr>
              <a:t>. </a:t>
            </a:r>
            <a:r>
              <a:rPr lang="en-US" b="1" dirty="0" smtClean="0">
                <a:solidFill>
                  <a:srgbClr val="660033"/>
                </a:solidFill>
                <a:latin typeface="Baskerville Old Face" pitchFamily="18" charset="0"/>
              </a:rPr>
              <a:t>V1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(primary visual cortex): </a:t>
            </a:r>
            <a:r>
              <a:rPr lang="en-US" dirty="0">
                <a:latin typeface="Baskerville Old Face" pitchFamily="18" charset="0"/>
              </a:rPr>
              <a:t>The image produced on the retina is transported to the 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V1 with minimal processing</a:t>
            </a:r>
            <a:r>
              <a:rPr lang="en-US" dirty="0">
                <a:latin typeface="Baskerville Old Face" pitchFamily="18" charset="0"/>
              </a:rPr>
              <a:t>. The properties of </a:t>
            </a:r>
            <a:r>
              <a:rPr lang="en-US" b="1" dirty="0">
                <a:solidFill>
                  <a:srgbClr val="669900"/>
                </a:solidFill>
                <a:latin typeface="Baskerville Old Face" pitchFamily="18" charset="0"/>
              </a:rPr>
              <a:t>V1 that have been replicated in CNNs are: </a:t>
            </a:r>
            <a:endParaRPr lang="en-US" b="1" dirty="0" smtClean="0">
              <a:solidFill>
                <a:srgbClr val="669900"/>
              </a:solidFill>
              <a:latin typeface="Baskerville Old Face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Hubel and </a:t>
            </a:r>
            <a:r>
              <a:rPr lang="en-US" b="1" dirty="0" err="1">
                <a:solidFill>
                  <a:srgbClr val="0000CC"/>
                </a:solidFill>
                <a:latin typeface="Baskerville Old Face" pitchFamily="18" charset="0"/>
              </a:rPr>
              <a:t>Weisel</a:t>
            </a:r>
            <a:r>
              <a:rPr lang="en-US" b="1" dirty="0">
                <a:solidFill>
                  <a:srgbClr val="0000CC"/>
                </a:solidFill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described </a:t>
            </a:r>
            <a:r>
              <a:rPr lang="en-US" b="1" dirty="0">
                <a:latin typeface="Baskerville Old Face" pitchFamily="18" charset="0"/>
              </a:rPr>
              <a:t>two basic types </a:t>
            </a:r>
            <a:r>
              <a:rPr lang="en-US" dirty="0">
                <a:latin typeface="Baskerville Old Face" pitchFamily="18" charset="0"/>
              </a:rPr>
              <a:t>of </a:t>
            </a:r>
            <a:r>
              <a:rPr lang="en-US" b="1" dirty="0">
                <a:solidFill>
                  <a:srgbClr val="FF0066"/>
                </a:solidFill>
                <a:latin typeface="Baskerville Old Face" pitchFamily="18" charset="0"/>
              </a:rPr>
              <a:t>visual neuron cells </a:t>
            </a:r>
            <a:r>
              <a:rPr lang="en-US" dirty="0">
                <a:latin typeface="Baskerville Old Face" pitchFamily="18" charset="0"/>
              </a:rPr>
              <a:t>in the </a:t>
            </a:r>
            <a:r>
              <a:rPr lang="en-US" b="1" dirty="0">
                <a:solidFill>
                  <a:srgbClr val="009900"/>
                </a:solidFill>
                <a:latin typeface="Baskerville Old Face" pitchFamily="18" charset="0"/>
              </a:rPr>
              <a:t>brain</a:t>
            </a:r>
            <a:r>
              <a:rPr lang="en-US" dirty="0">
                <a:latin typeface="Baskerville Old Face" pitchFamily="18" charset="0"/>
              </a:rPr>
              <a:t> that each act in a different way: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simple cells (S cells</a:t>
            </a:r>
            <a:r>
              <a:rPr lang="en-US" dirty="0">
                <a:latin typeface="Baskerville Old Face" pitchFamily="18" charset="0"/>
              </a:rPr>
              <a:t>) and </a:t>
            </a:r>
            <a:r>
              <a:rPr lang="en-US" b="1" dirty="0">
                <a:solidFill>
                  <a:srgbClr val="660033"/>
                </a:solidFill>
                <a:latin typeface="Baskerville Old Face" pitchFamily="18" charset="0"/>
              </a:rPr>
              <a:t>complex cells (C cells).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b="1" dirty="0">
              <a:solidFill>
                <a:srgbClr val="669900"/>
              </a:solidFill>
              <a:latin typeface="Baskerville Old Face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3200" dirty="0" smtClean="0">
                <a:solidFill>
                  <a:srgbClr val="0000CC"/>
                </a:solidFill>
              </a:rPr>
              <a:t/>
            </a:r>
            <a:br>
              <a:rPr lang="en-US" sz="3200" dirty="0" smtClean="0">
                <a:solidFill>
                  <a:srgbClr val="0000CC"/>
                </a:solidFill>
              </a:rPr>
            </a:br>
            <a:r>
              <a:rPr lang="en-US" sz="3200" b="1" dirty="0" smtClean="0">
                <a:solidFill>
                  <a:srgbClr val="0000CC"/>
                </a:solidFill>
                <a:latin typeface="Baskerville Old Face" pitchFamily="18" charset="0"/>
                <a:ea typeface="Calibri"/>
                <a:cs typeface="Times New Roman" pitchFamily="18" charset="0"/>
              </a:rPr>
              <a:t>Contd..</a:t>
            </a:r>
            <a:endParaRPr lang="en-US" sz="3200" b="1" dirty="0">
              <a:solidFill>
                <a:srgbClr val="0000CC"/>
              </a:solidFill>
              <a:latin typeface="Baskerville Old Face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36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29986</TotalTime>
  <Words>620</Words>
  <Application>Microsoft Office PowerPoint</Application>
  <PresentationFormat>On-screen Show (4:3)</PresentationFormat>
  <Paragraphs>73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Oriel</vt:lpstr>
      <vt:lpstr>UNIT-III</vt:lpstr>
      <vt:lpstr>Contents</vt:lpstr>
      <vt:lpstr> The Neuro-scientific Basis for Convolutional Networks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Contd..</vt:lpstr>
      <vt:lpstr> Last Layer - Fully Connected Layer</vt:lpstr>
      <vt:lpstr> Contd..</vt:lpstr>
      <vt:lpstr>PowerPoint Presentation</vt:lpstr>
      <vt:lpstr> Complete Convolutional Neural Network Example</vt:lpstr>
      <vt:lpstr>PowerPoint Presentation</vt:lpstr>
      <vt:lpstr> Contd..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GLK</dc:creator>
  <cp:lastModifiedBy>Y.Surekha</cp:lastModifiedBy>
  <cp:revision>2275</cp:revision>
  <dcterms:created xsi:type="dcterms:W3CDTF">2013-11-07T06:07:38Z</dcterms:created>
  <dcterms:modified xsi:type="dcterms:W3CDTF">2025-08-19T08:40:10Z</dcterms:modified>
</cp:coreProperties>
</file>