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3" r:id="rId6"/>
    <p:sldId id="264" r:id="rId7"/>
    <p:sldId id="265" r:id="rId8"/>
    <p:sldId id="259" r:id="rId9"/>
    <p:sldId id="262" r:id="rId10"/>
    <p:sldId id="272" r:id="rId11"/>
    <p:sldId id="260" r:id="rId12"/>
    <p:sldId id="273" r:id="rId13"/>
    <p:sldId id="278" r:id="rId14"/>
    <p:sldId id="274" r:id="rId15"/>
    <p:sldId id="275" r:id="rId16"/>
    <p:sldId id="268" r:id="rId17"/>
    <p:sldId id="269" r:id="rId18"/>
    <p:sldId id="266" r:id="rId19"/>
    <p:sldId id="276" r:id="rId20"/>
    <p:sldId id="267" r:id="rId21"/>
    <p:sldId id="277" r:id="rId22"/>
    <p:sldId id="270" r:id="rId23"/>
    <p:sldId id="271"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89" r:id="rId39"/>
    <p:sldId id="294" r:id="rId40"/>
    <p:sldId id="295" r:id="rId41"/>
    <p:sldId id="296" r:id="rId42"/>
    <p:sldId id="297" r:id="rId43"/>
    <p:sldId id="298" r:id="rId44"/>
    <p:sldId id="299" r:id="rId45"/>
    <p:sldId id="30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1E58A82-0C7A-4F12-80F0-61242C950AB9}" type="datetimeFigureOut">
              <a:rPr lang="en-IN" smtClean="0"/>
              <a:t>19-12-2024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18781AD-4DE7-45EA-8F07-4516C3316106}" type="slidenum">
              <a:rPr lang="en-IN" smtClean="0"/>
              <a:t>‹#›</a:t>
            </a:fld>
            <a:endParaRPr lang="en-IN"/>
          </a:p>
        </p:txBody>
      </p:sp>
    </p:spTree>
    <p:extLst>
      <p:ext uri="{BB962C8B-B14F-4D97-AF65-F5344CB8AC3E}">
        <p14:creationId xmlns:p14="http://schemas.microsoft.com/office/powerpoint/2010/main" val="3908350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1E58A82-0C7A-4F12-80F0-61242C950AB9}" type="datetimeFigureOut">
              <a:rPr lang="en-IN" smtClean="0"/>
              <a:t>19-12-2024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18781AD-4DE7-45EA-8F07-4516C3316106}" type="slidenum">
              <a:rPr lang="en-IN" smtClean="0"/>
              <a:t>‹#›</a:t>
            </a:fld>
            <a:endParaRPr lang="en-IN"/>
          </a:p>
        </p:txBody>
      </p:sp>
    </p:spTree>
    <p:extLst>
      <p:ext uri="{BB962C8B-B14F-4D97-AF65-F5344CB8AC3E}">
        <p14:creationId xmlns:p14="http://schemas.microsoft.com/office/powerpoint/2010/main" val="34708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1E58A82-0C7A-4F12-80F0-61242C950AB9}" type="datetimeFigureOut">
              <a:rPr lang="en-IN" smtClean="0"/>
              <a:t>19-12-2024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18781AD-4DE7-45EA-8F07-4516C3316106}" type="slidenum">
              <a:rPr lang="en-IN" smtClean="0"/>
              <a:t>‹#›</a:t>
            </a:fld>
            <a:endParaRPr lang="en-IN"/>
          </a:p>
        </p:txBody>
      </p:sp>
    </p:spTree>
    <p:extLst>
      <p:ext uri="{BB962C8B-B14F-4D97-AF65-F5344CB8AC3E}">
        <p14:creationId xmlns:p14="http://schemas.microsoft.com/office/powerpoint/2010/main" val="134466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1E58A82-0C7A-4F12-80F0-61242C950AB9}" type="datetimeFigureOut">
              <a:rPr lang="en-IN" smtClean="0"/>
              <a:t>19-12-2024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18781AD-4DE7-45EA-8F07-4516C3316106}" type="slidenum">
              <a:rPr lang="en-IN" smtClean="0"/>
              <a:t>‹#›</a:t>
            </a:fld>
            <a:endParaRPr lang="en-IN"/>
          </a:p>
        </p:txBody>
      </p:sp>
    </p:spTree>
    <p:extLst>
      <p:ext uri="{BB962C8B-B14F-4D97-AF65-F5344CB8AC3E}">
        <p14:creationId xmlns:p14="http://schemas.microsoft.com/office/powerpoint/2010/main" val="392617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E58A82-0C7A-4F12-80F0-61242C950AB9}" type="datetimeFigureOut">
              <a:rPr lang="en-IN" smtClean="0"/>
              <a:t>19-12-2024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18781AD-4DE7-45EA-8F07-4516C3316106}" type="slidenum">
              <a:rPr lang="en-IN" smtClean="0"/>
              <a:t>‹#›</a:t>
            </a:fld>
            <a:endParaRPr lang="en-IN"/>
          </a:p>
        </p:txBody>
      </p:sp>
    </p:spTree>
    <p:extLst>
      <p:ext uri="{BB962C8B-B14F-4D97-AF65-F5344CB8AC3E}">
        <p14:creationId xmlns:p14="http://schemas.microsoft.com/office/powerpoint/2010/main" val="34586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1E58A82-0C7A-4F12-80F0-61242C950AB9}" type="datetimeFigureOut">
              <a:rPr lang="en-IN" smtClean="0"/>
              <a:t>19-12-2024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18781AD-4DE7-45EA-8F07-4516C3316106}" type="slidenum">
              <a:rPr lang="en-IN" smtClean="0"/>
              <a:t>‹#›</a:t>
            </a:fld>
            <a:endParaRPr lang="en-IN"/>
          </a:p>
        </p:txBody>
      </p:sp>
    </p:spTree>
    <p:extLst>
      <p:ext uri="{BB962C8B-B14F-4D97-AF65-F5344CB8AC3E}">
        <p14:creationId xmlns:p14="http://schemas.microsoft.com/office/powerpoint/2010/main" val="343131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1E58A82-0C7A-4F12-80F0-61242C950AB9}" type="datetimeFigureOut">
              <a:rPr lang="en-IN" smtClean="0"/>
              <a:t>19-12-2024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18781AD-4DE7-45EA-8F07-4516C3316106}" type="slidenum">
              <a:rPr lang="en-IN" smtClean="0"/>
              <a:t>‹#›</a:t>
            </a:fld>
            <a:endParaRPr lang="en-IN"/>
          </a:p>
        </p:txBody>
      </p:sp>
    </p:spTree>
    <p:extLst>
      <p:ext uri="{BB962C8B-B14F-4D97-AF65-F5344CB8AC3E}">
        <p14:creationId xmlns:p14="http://schemas.microsoft.com/office/powerpoint/2010/main" val="3076998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1E58A82-0C7A-4F12-80F0-61242C950AB9}" type="datetimeFigureOut">
              <a:rPr lang="en-IN" smtClean="0"/>
              <a:t>19-12-2024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18781AD-4DE7-45EA-8F07-4516C3316106}" type="slidenum">
              <a:rPr lang="en-IN" smtClean="0"/>
              <a:t>‹#›</a:t>
            </a:fld>
            <a:endParaRPr lang="en-IN"/>
          </a:p>
        </p:txBody>
      </p:sp>
    </p:spTree>
    <p:extLst>
      <p:ext uri="{BB962C8B-B14F-4D97-AF65-F5344CB8AC3E}">
        <p14:creationId xmlns:p14="http://schemas.microsoft.com/office/powerpoint/2010/main" val="271532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58A82-0C7A-4F12-80F0-61242C950AB9}" type="datetimeFigureOut">
              <a:rPr lang="en-IN" smtClean="0"/>
              <a:t>19-12-2024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18781AD-4DE7-45EA-8F07-4516C3316106}" type="slidenum">
              <a:rPr lang="en-IN" smtClean="0"/>
              <a:t>‹#›</a:t>
            </a:fld>
            <a:endParaRPr lang="en-IN"/>
          </a:p>
        </p:txBody>
      </p:sp>
    </p:spTree>
    <p:extLst>
      <p:ext uri="{BB962C8B-B14F-4D97-AF65-F5344CB8AC3E}">
        <p14:creationId xmlns:p14="http://schemas.microsoft.com/office/powerpoint/2010/main" val="208847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E58A82-0C7A-4F12-80F0-61242C950AB9}" type="datetimeFigureOut">
              <a:rPr lang="en-IN" smtClean="0"/>
              <a:t>19-12-2024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18781AD-4DE7-45EA-8F07-4516C3316106}" type="slidenum">
              <a:rPr lang="en-IN" smtClean="0"/>
              <a:t>‹#›</a:t>
            </a:fld>
            <a:endParaRPr lang="en-IN"/>
          </a:p>
        </p:txBody>
      </p:sp>
    </p:spTree>
    <p:extLst>
      <p:ext uri="{BB962C8B-B14F-4D97-AF65-F5344CB8AC3E}">
        <p14:creationId xmlns:p14="http://schemas.microsoft.com/office/powerpoint/2010/main" val="253535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E58A82-0C7A-4F12-80F0-61242C950AB9}" type="datetimeFigureOut">
              <a:rPr lang="en-IN" smtClean="0"/>
              <a:t>19-12-2024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18781AD-4DE7-45EA-8F07-4516C3316106}" type="slidenum">
              <a:rPr lang="en-IN" smtClean="0"/>
              <a:t>‹#›</a:t>
            </a:fld>
            <a:endParaRPr lang="en-IN"/>
          </a:p>
        </p:txBody>
      </p:sp>
    </p:spTree>
    <p:extLst>
      <p:ext uri="{BB962C8B-B14F-4D97-AF65-F5344CB8AC3E}">
        <p14:creationId xmlns:p14="http://schemas.microsoft.com/office/powerpoint/2010/main" val="427353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58A82-0C7A-4F12-80F0-61242C950AB9}" type="datetimeFigureOut">
              <a:rPr lang="en-IN" smtClean="0"/>
              <a:t>19-12-2024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81AD-4DE7-45EA-8F07-4516C3316106}" type="slidenum">
              <a:rPr lang="en-IN" smtClean="0"/>
              <a:t>‹#›</a:t>
            </a:fld>
            <a:endParaRPr lang="en-IN"/>
          </a:p>
        </p:txBody>
      </p:sp>
    </p:spTree>
    <p:extLst>
      <p:ext uri="{BB962C8B-B14F-4D97-AF65-F5344CB8AC3E}">
        <p14:creationId xmlns:p14="http://schemas.microsoft.com/office/powerpoint/2010/main" val="4038621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2194393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4949"/>
            <a:ext cx="10515600" cy="5772014"/>
          </a:xfrm>
        </p:spPr>
        <p:txBody>
          <a:bodyPr/>
          <a:lstStyle/>
          <a:p>
            <a:endParaRPr lang="en-US" dirty="0" smtClean="0"/>
          </a:p>
          <a:p>
            <a:pPr marL="0" indent="0" algn="ctr">
              <a:buNone/>
            </a:pPr>
            <a:r>
              <a:rPr lang="en-US" b="1" dirty="0" smtClean="0"/>
              <a:t>Show the output generated by the compiler for the following expressions</a:t>
            </a:r>
            <a:endParaRPr lang="en-US" b="1" dirty="0"/>
          </a:p>
          <a:p>
            <a:r>
              <a:rPr lang="en-US" dirty="0" smtClean="0"/>
              <a:t>a = </a:t>
            </a:r>
            <a:r>
              <a:rPr lang="en-US" dirty="0" err="1" smtClean="0"/>
              <a:t>b+c</a:t>
            </a:r>
            <a:r>
              <a:rPr lang="en-US" dirty="0" smtClean="0"/>
              <a:t>*60</a:t>
            </a:r>
          </a:p>
          <a:p>
            <a:r>
              <a:rPr lang="en-US" dirty="0" smtClean="0"/>
              <a:t>x = </a:t>
            </a:r>
            <a:r>
              <a:rPr lang="en-US" dirty="0" err="1" smtClean="0"/>
              <a:t>i</a:t>
            </a:r>
            <a:r>
              <a:rPr lang="en-US" dirty="0" smtClean="0"/>
              <a:t> * 70 + j + 2</a:t>
            </a:r>
          </a:p>
          <a:p>
            <a:r>
              <a:rPr lang="en-US" dirty="0" smtClean="0"/>
              <a:t>x = (</a:t>
            </a:r>
            <a:r>
              <a:rPr lang="en-US" dirty="0" err="1" smtClean="0"/>
              <a:t>a+b</a:t>
            </a:r>
            <a:r>
              <a:rPr lang="en-US" dirty="0" smtClean="0"/>
              <a:t>) * (</a:t>
            </a:r>
            <a:r>
              <a:rPr lang="en-US" dirty="0" err="1" smtClean="0"/>
              <a:t>c+d</a:t>
            </a:r>
            <a:r>
              <a:rPr lang="en-US" dirty="0" smtClean="0"/>
              <a:t>)</a:t>
            </a:r>
            <a:endParaRPr lang="en-IN" dirty="0"/>
          </a:p>
        </p:txBody>
      </p:sp>
    </p:spTree>
    <p:extLst>
      <p:ext uri="{BB962C8B-B14F-4D97-AF65-F5344CB8AC3E}">
        <p14:creationId xmlns:p14="http://schemas.microsoft.com/office/powerpoint/2010/main" val="3070282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piler Phas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9631" y="169817"/>
            <a:ext cx="1679454" cy="6544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151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Grouping of compiler phases</a:t>
            </a:r>
            <a:endParaRPr lang="en-IN" b="1" dirty="0"/>
          </a:p>
        </p:txBody>
      </p:sp>
      <p:sp>
        <p:nvSpPr>
          <p:cNvPr id="3" name="Content Placeholder 2"/>
          <p:cNvSpPr>
            <a:spLocks noGrp="1"/>
          </p:cNvSpPr>
          <p:nvPr>
            <p:ph idx="1"/>
          </p:nvPr>
        </p:nvSpPr>
        <p:spPr/>
        <p:txBody>
          <a:bodyPr/>
          <a:lstStyle/>
          <a:p>
            <a:r>
              <a:rPr lang="en-US" dirty="0" smtClean="0"/>
              <a:t>Single Pass Compiler</a:t>
            </a:r>
          </a:p>
          <a:p>
            <a:r>
              <a:rPr lang="en-US" dirty="0" smtClean="0"/>
              <a:t>Two Pass / Multi Pass Compiler 	</a:t>
            </a:r>
          </a:p>
          <a:p>
            <a:pPr lvl="1"/>
            <a:r>
              <a:rPr lang="en-US" dirty="0" smtClean="0"/>
              <a:t>Analysis Part /Front End --</a:t>
            </a:r>
            <a:r>
              <a:rPr lang="en-US" dirty="0" smtClean="0">
                <a:sym typeface="Wingdings" panose="05000000000000000000" pitchFamily="2" charset="2"/>
              </a:rPr>
              <a:t> depends on source code &amp; independent of m/c code</a:t>
            </a:r>
            <a:endParaRPr lang="en-US" dirty="0" smtClean="0"/>
          </a:p>
          <a:p>
            <a:pPr lvl="1"/>
            <a:r>
              <a:rPr lang="en-US" dirty="0" smtClean="0"/>
              <a:t>Synthesis Part / Back End</a:t>
            </a:r>
            <a:r>
              <a:rPr lang="en-US" dirty="0"/>
              <a:t>--</a:t>
            </a:r>
            <a:r>
              <a:rPr lang="en-US" dirty="0">
                <a:sym typeface="Wingdings" panose="05000000000000000000" pitchFamily="2" charset="2"/>
              </a:rPr>
              <a:t> depends on </a:t>
            </a:r>
            <a:r>
              <a:rPr lang="en-US" dirty="0" smtClean="0">
                <a:sym typeface="Wingdings" panose="05000000000000000000" pitchFamily="2" charset="2"/>
              </a:rPr>
              <a:t>m/c </a:t>
            </a:r>
            <a:r>
              <a:rPr lang="en-US" dirty="0">
                <a:sym typeface="Wingdings" panose="05000000000000000000" pitchFamily="2" charset="2"/>
              </a:rPr>
              <a:t>code &amp; independent of </a:t>
            </a:r>
            <a:r>
              <a:rPr lang="en-US" dirty="0" smtClean="0">
                <a:sym typeface="Wingdings" panose="05000000000000000000" pitchFamily="2" charset="2"/>
              </a:rPr>
              <a:t>source code</a:t>
            </a:r>
            <a:endParaRPr lang="en-US" dirty="0"/>
          </a:p>
          <a:p>
            <a:pPr lvl="1"/>
            <a:endParaRPr lang="en-IN" dirty="0"/>
          </a:p>
        </p:txBody>
      </p:sp>
    </p:spTree>
    <p:extLst>
      <p:ext uri="{BB962C8B-B14F-4D97-AF65-F5344CB8AC3E}">
        <p14:creationId xmlns:p14="http://schemas.microsoft.com/office/powerpoint/2010/main" val="4120155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451" y="509451"/>
            <a:ext cx="11155680" cy="6021978"/>
          </a:xfrm>
        </p:spPr>
        <p:txBody>
          <a:bodyPr/>
          <a:lstStyle/>
          <a:p>
            <a:r>
              <a:rPr lang="en-US" dirty="0"/>
              <a:t>Analysis </a:t>
            </a:r>
            <a:r>
              <a:rPr lang="en-US"/>
              <a:t>phase </a:t>
            </a:r>
            <a:r>
              <a:rPr lang="en-US" smtClean="0"/>
              <a:t>:</a:t>
            </a:r>
            <a:endParaRPr lang="en-US" dirty="0" smtClean="0"/>
          </a:p>
          <a:p>
            <a:pPr marL="0" indent="0">
              <a:buNone/>
            </a:pPr>
            <a:r>
              <a:rPr lang="en-US" dirty="0" smtClean="0"/>
              <a:t>The </a:t>
            </a:r>
            <a:r>
              <a:rPr lang="en-US" dirty="0"/>
              <a:t>lexical analysis phase is responsible for breaking down the source code into small, meaningful units called tokens. These tokens are then used by the next phase of the compiler, parsing, to build a structure representation of the source code, such as an Abstract Syntax Tree (AST</a:t>
            </a:r>
            <a:r>
              <a:rPr lang="en-US" dirty="0" smtClean="0"/>
              <a:t>).</a:t>
            </a:r>
          </a:p>
          <a:p>
            <a:pPr marL="0" indent="0">
              <a:buNone/>
            </a:pPr>
            <a:endParaRPr lang="en-US" dirty="0"/>
          </a:p>
          <a:p>
            <a:r>
              <a:rPr lang="en-US" dirty="0" smtClean="0"/>
              <a:t>Synthesis phase</a:t>
            </a:r>
            <a:r>
              <a:rPr lang="en-US" dirty="0"/>
              <a:t>:</a:t>
            </a:r>
            <a:r>
              <a:rPr lang="en-US" dirty="0" smtClean="0"/>
              <a:t> </a:t>
            </a:r>
          </a:p>
          <a:p>
            <a:pPr marL="0" indent="0">
              <a:buNone/>
            </a:pPr>
            <a:r>
              <a:rPr lang="en-US" dirty="0" smtClean="0"/>
              <a:t>also </a:t>
            </a:r>
            <a:r>
              <a:rPr lang="en-US" dirty="0"/>
              <a:t>known as the code generation or code optimization phase, is the final step of a compiler. It takes the intermediate code generated by the front end of the compiler and converts it into machine code or assembly code, which can be executed by a computer</a:t>
            </a:r>
            <a:endParaRPr lang="en-IN" dirty="0"/>
          </a:p>
        </p:txBody>
      </p:sp>
    </p:spTree>
    <p:extLst>
      <p:ext uri="{BB962C8B-B14F-4D97-AF65-F5344CB8AC3E}">
        <p14:creationId xmlns:p14="http://schemas.microsoft.com/office/powerpoint/2010/main" val="3846364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1598" y="526400"/>
            <a:ext cx="4990942" cy="5665394"/>
          </a:xfrm>
          <a:prstGeom prst="rect">
            <a:avLst/>
          </a:prstGeom>
        </p:spPr>
      </p:pic>
      <p:pic>
        <p:nvPicPr>
          <p:cNvPr id="5" name="Picture 4"/>
          <p:cNvPicPr>
            <a:picLocks noChangeAspect="1"/>
          </p:cNvPicPr>
          <p:nvPr/>
        </p:nvPicPr>
        <p:blipFill>
          <a:blip r:embed="rId3"/>
          <a:stretch>
            <a:fillRect/>
          </a:stretch>
        </p:blipFill>
        <p:spPr>
          <a:xfrm>
            <a:off x="7085479" y="529776"/>
            <a:ext cx="4823199" cy="5662017"/>
          </a:xfrm>
          <a:prstGeom prst="rect">
            <a:avLst/>
          </a:prstGeom>
        </p:spPr>
      </p:pic>
    </p:spTree>
    <p:extLst>
      <p:ext uri="{BB962C8B-B14F-4D97-AF65-F5344CB8AC3E}">
        <p14:creationId xmlns:p14="http://schemas.microsoft.com/office/powerpoint/2010/main" val="2320458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41751" y="1101804"/>
            <a:ext cx="7821116" cy="1467055"/>
          </a:xfrm>
          <a:prstGeom prst="rect">
            <a:avLst/>
          </a:prstGeom>
        </p:spPr>
      </p:pic>
      <p:pic>
        <p:nvPicPr>
          <p:cNvPr id="4" name="Picture 3"/>
          <p:cNvPicPr>
            <a:picLocks noChangeAspect="1"/>
          </p:cNvPicPr>
          <p:nvPr/>
        </p:nvPicPr>
        <p:blipFill>
          <a:blip r:embed="rId3"/>
          <a:stretch>
            <a:fillRect/>
          </a:stretch>
        </p:blipFill>
        <p:spPr>
          <a:xfrm>
            <a:off x="2041751" y="3273567"/>
            <a:ext cx="7925906" cy="2505425"/>
          </a:xfrm>
          <a:prstGeom prst="rect">
            <a:avLst/>
          </a:prstGeom>
        </p:spPr>
      </p:pic>
    </p:spTree>
    <p:extLst>
      <p:ext uri="{BB962C8B-B14F-4D97-AF65-F5344CB8AC3E}">
        <p14:creationId xmlns:p14="http://schemas.microsoft.com/office/powerpoint/2010/main" val="3439154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Lexical </a:t>
            </a:r>
            <a:r>
              <a:rPr lang="en-IN" b="1" dirty="0" err="1"/>
              <a:t>Analyzer</a:t>
            </a:r>
            <a:r>
              <a:rPr lang="en-IN" b="1" dirty="0"/>
              <a:t> Architecture</a:t>
            </a:r>
          </a:p>
        </p:txBody>
      </p:sp>
      <p:pic>
        <p:nvPicPr>
          <p:cNvPr id="3" name="Picture 2"/>
          <p:cNvPicPr>
            <a:picLocks noChangeAspect="1"/>
          </p:cNvPicPr>
          <p:nvPr/>
        </p:nvPicPr>
        <p:blipFill>
          <a:blip r:embed="rId2"/>
          <a:stretch>
            <a:fillRect/>
          </a:stretch>
        </p:blipFill>
        <p:spPr>
          <a:xfrm>
            <a:off x="1414462" y="1795462"/>
            <a:ext cx="9363075" cy="3267075"/>
          </a:xfrm>
          <a:prstGeom prst="rect">
            <a:avLst/>
          </a:prstGeom>
        </p:spPr>
      </p:pic>
    </p:spTree>
    <p:extLst>
      <p:ext uri="{BB962C8B-B14F-4D97-AF65-F5344CB8AC3E}">
        <p14:creationId xmlns:p14="http://schemas.microsoft.com/office/powerpoint/2010/main" val="1844169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287384"/>
            <a:ext cx="11469188" cy="6139542"/>
          </a:xfrm>
        </p:spPr>
        <p:txBody>
          <a:bodyPr/>
          <a:lstStyle/>
          <a:p>
            <a:r>
              <a:rPr lang="en-US" dirty="0"/>
              <a:t>The main task of lexical analysis is to read input characters in the code and produce tokens.</a:t>
            </a:r>
          </a:p>
          <a:p>
            <a:r>
              <a:rPr lang="en-US" dirty="0"/>
              <a:t>Lexical analyzer scans the entire source code of the program. It identifies each token one by one. Scanners are usually implemented to produce tokens only when requested by a parser. Here is how recognition of tokens in compiler design </a:t>
            </a:r>
            <a:r>
              <a:rPr lang="en-US" dirty="0" smtClean="0"/>
              <a:t>works.</a:t>
            </a:r>
          </a:p>
          <a:p>
            <a:pPr lvl="1"/>
            <a:r>
              <a:rPr lang="en-US" dirty="0"/>
              <a:t>“Get next token” is a command which is sent from the parser to the lexical analyzer.</a:t>
            </a:r>
          </a:p>
          <a:p>
            <a:pPr lvl="1"/>
            <a:r>
              <a:rPr lang="en-US" dirty="0"/>
              <a:t>On receiving this command, the lexical analyzer scans the input until it finds the next token.</a:t>
            </a:r>
          </a:p>
          <a:p>
            <a:pPr lvl="1"/>
            <a:r>
              <a:rPr lang="en-US" dirty="0"/>
              <a:t>It returns the token to Parser.</a:t>
            </a:r>
          </a:p>
          <a:p>
            <a:r>
              <a:rPr lang="en-US" dirty="0"/>
              <a:t>Lexical Analyzer skips whitespaces and comments while creating these tokens. If any error is present, then Lexical analyzer will correlate that error with the source file and line number.</a:t>
            </a:r>
          </a:p>
          <a:p>
            <a:endParaRPr lang="en-US" dirty="0"/>
          </a:p>
          <a:p>
            <a:endParaRPr lang="en-IN" dirty="0"/>
          </a:p>
        </p:txBody>
      </p:sp>
    </p:spTree>
    <p:extLst>
      <p:ext uri="{BB962C8B-B14F-4D97-AF65-F5344CB8AC3E}">
        <p14:creationId xmlns:p14="http://schemas.microsoft.com/office/powerpoint/2010/main" val="4216654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Role of Lexical Analysis</a:t>
            </a:r>
          </a:p>
        </p:txBody>
      </p:sp>
      <p:sp>
        <p:nvSpPr>
          <p:cNvPr id="3" name="Content Placeholder 2"/>
          <p:cNvSpPr>
            <a:spLocks noGrp="1"/>
          </p:cNvSpPr>
          <p:nvPr>
            <p:ph idx="1"/>
          </p:nvPr>
        </p:nvSpPr>
        <p:spPr/>
        <p:txBody>
          <a:bodyPr>
            <a:normAutofit/>
          </a:bodyPr>
          <a:lstStyle/>
          <a:p>
            <a:pPr marL="0" indent="0" algn="just">
              <a:buNone/>
            </a:pPr>
            <a:endParaRPr lang="en-US" dirty="0" smtClean="0"/>
          </a:p>
          <a:p>
            <a:pPr>
              <a:buFont typeface="Wingdings" panose="05000000000000000000" pitchFamily="2" charset="2"/>
              <a:buChar char="Ø"/>
            </a:pPr>
            <a:r>
              <a:rPr lang="en-US" dirty="0" smtClean="0"/>
              <a:t>Helps </a:t>
            </a:r>
            <a:r>
              <a:rPr lang="en-US" dirty="0"/>
              <a:t>to identify token into the symbol table</a:t>
            </a:r>
          </a:p>
          <a:p>
            <a:pPr>
              <a:buFont typeface="Wingdings" panose="05000000000000000000" pitchFamily="2" charset="2"/>
              <a:buChar char="Ø"/>
            </a:pPr>
            <a:r>
              <a:rPr lang="en-US" dirty="0"/>
              <a:t>Removes white spaces and comments </a:t>
            </a:r>
            <a:r>
              <a:rPr lang="en-US" dirty="0" smtClean="0"/>
              <a:t> and all escape sequence from </a:t>
            </a:r>
            <a:r>
              <a:rPr lang="en-US" dirty="0"/>
              <a:t>the source </a:t>
            </a:r>
            <a:r>
              <a:rPr lang="en-US" dirty="0" smtClean="0"/>
              <a:t>program</a:t>
            </a:r>
          </a:p>
          <a:p>
            <a:pPr>
              <a:buFont typeface="Wingdings" panose="05000000000000000000" pitchFamily="2" charset="2"/>
              <a:buChar char="Ø"/>
            </a:pPr>
            <a:r>
              <a:rPr lang="en-US" dirty="0" smtClean="0"/>
              <a:t>Count the number lines</a:t>
            </a:r>
          </a:p>
          <a:p>
            <a:pPr>
              <a:buFont typeface="Wingdings" panose="05000000000000000000" pitchFamily="2" charset="2"/>
              <a:buChar char="Ø"/>
            </a:pPr>
            <a:r>
              <a:rPr lang="en-US" dirty="0" smtClean="0"/>
              <a:t>Generates Symbol table to </a:t>
            </a:r>
            <a:r>
              <a:rPr lang="en-US" dirty="0" smtClean="0"/>
              <a:t>store information of identifiers </a:t>
            </a:r>
          </a:p>
          <a:p>
            <a:pPr>
              <a:buFont typeface="Wingdings" panose="05000000000000000000" pitchFamily="2" charset="2"/>
              <a:buChar char="Ø"/>
            </a:pPr>
            <a:r>
              <a:rPr lang="en-US" dirty="0" smtClean="0"/>
              <a:t>Provides errors messages to error handler corresponding line number and column number</a:t>
            </a:r>
          </a:p>
          <a:p>
            <a:pPr>
              <a:buFont typeface="Wingdings" panose="05000000000000000000" pitchFamily="2" charset="2"/>
              <a:buChar char="Ø"/>
            </a:pPr>
            <a:r>
              <a:rPr lang="en-US" dirty="0" smtClean="0"/>
              <a:t>Interaction between lexical analyzer and Syntax analyzer</a:t>
            </a:r>
            <a:endParaRPr lang="en-US" dirty="0"/>
          </a:p>
        </p:txBody>
      </p:sp>
    </p:spTree>
    <p:extLst>
      <p:ext uri="{BB962C8B-B14F-4D97-AF65-F5344CB8AC3E}">
        <p14:creationId xmlns:p14="http://schemas.microsoft.com/office/powerpoint/2010/main" val="284976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Why separation of Lexical Analyzer from Syntax Analyzer</a:t>
            </a:r>
            <a:endParaRPr lang="en-IN" sz="3600" b="1" dirty="0">
              <a:solidFill>
                <a:srgbClr val="FF0000"/>
              </a:solidFill>
            </a:endParaRPr>
          </a:p>
        </p:txBody>
      </p:sp>
      <p:sp>
        <p:nvSpPr>
          <p:cNvPr id="3" name="Content Placeholder 2"/>
          <p:cNvSpPr>
            <a:spLocks noGrp="1"/>
          </p:cNvSpPr>
          <p:nvPr>
            <p:ph idx="1"/>
          </p:nvPr>
        </p:nvSpPr>
        <p:spPr/>
        <p:txBody>
          <a:bodyPr/>
          <a:lstStyle/>
          <a:p>
            <a:r>
              <a:rPr lang="en-US" dirty="0" smtClean="0"/>
              <a:t>To Simplify the design of compiler</a:t>
            </a:r>
          </a:p>
          <a:p>
            <a:r>
              <a:rPr lang="en-US" dirty="0" smtClean="0"/>
              <a:t>To increase the efficiency of compiler.</a:t>
            </a:r>
          </a:p>
          <a:p>
            <a:r>
              <a:rPr lang="en-US" dirty="0" smtClean="0"/>
              <a:t>To enhance the portability of compiler</a:t>
            </a:r>
            <a:endParaRPr lang="en-IN" dirty="0"/>
          </a:p>
        </p:txBody>
      </p:sp>
    </p:spTree>
    <p:extLst>
      <p:ext uri="{BB962C8B-B14F-4D97-AF65-F5344CB8AC3E}">
        <p14:creationId xmlns:p14="http://schemas.microsoft.com/office/powerpoint/2010/main" val="3786330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Compiler Design</a:t>
            </a:r>
            <a:endParaRPr lang="en-IN" b="1" dirty="0"/>
          </a:p>
        </p:txBody>
      </p:sp>
      <p:sp>
        <p:nvSpPr>
          <p:cNvPr id="3" name="Content Placeholder 2"/>
          <p:cNvSpPr>
            <a:spLocks noGrp="1"/>
          </p:cNvSpPr>
          <p:nvPr>
            <p:ph idx="1"/>
          </p:nvPr>
        </p:nvSpPr>
        <p:spPr/>
        <p:txBody>
          <a:bodyPr/>
          <a:lstStyle/>
          <a:p>
            <a:r>
              <a:rPr lang="en-US" sz="2400" dirty="0" smtClean="0">
                <a:latin typeface="Times New Roman" panose="02020603050405020304" pitchFamily="18" charset="0"/>
                <a:cs typeface="Times New Roman" panose="02020603050405020304" pitchFamily="18" charset="0"/>
              </a:rPr>
              <a:t>Compiler is also know as language translator</a:t>
            </a:r>
          </a:p>
          <a:p>
            <a:endParaRPr lang="en-IN" dirty="0"/>
          </a:p>
        </p:txBody>
      </p:sp>
      <p:pic>
        <p:nvPicPr>
          <p:cNvPr id="5" name="Picture 4"/>
          <p:cNvPicPr>
            <a:picLocks noChangeAspect="1"/>
          </p:cNvPicPr>
          <p:nvPr/>
        </p:nvPicPr>
        <p:blipFill>
          <a:blip r:embed="rId2"/>
          <a:stretch>
            <a:fillRect/>
          </a:stretch>
        </p:blipFill>
        <p:spPr>
          <a:xfrm>
            <a:off x="5885447" y="2590169"/>
            <a:ext cx="6171569" cy="3820496"/>
          </a:xfrm>
          <a:prstGeom prst="rect">
            <a:avLst/>
          </a:prstGeom>
        </p:spPr>
      </p:pic>
      <p:pic>
        <p:nvPicPr>
          <p:cNvPr id="4098" name="Picture 2" descr="Light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35" y="3871766"/>
            <a:ext cx="5248275" cy="125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421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760"/>
            <a:ext cx="10515600" cy="5811203"/>
          </a:xfrm>
        </p:spPr>
        <p:txBody>
          <a:bodyPr/>
          <a:lstStyle/>
          <a:p>
            <a:endParaRPr lang="en-US" b="1" dirty="0" smtClean="0"/>
          </a:p>
          <a:p>
            <a:r>
              <a:rPr lang="en-US" b="1" dirty="0" smtClean="0"/>
              <a:t>What’s </a:t>
            </a:r>
            <a:r>
              <a:rPr lang="en-US" b="1" dirty="0"/>
              <a:t>a lexeme?</a:t>
            </a:r>
          </a:p>
          <a:p>
            <a:pPr marL="0" indent="0">
              <a:buNone/>
            </a:pPr>
            <a:r>
              <a:rPr lang="en-US" dirty="0"/>
              <a:t>A lexeme is a sequence of characters that are included in the source program according to the matching pattern of a token. It is nothing but an instance of a token</a:t>
            </a:r>
            <a:r>
              <a:rPr lang="en-US" dirty="0" smtClean="0"/>
              <a:t>.</a:t>
            </a:r>
          </a:p>
          <a:p>
            <a:r>
              <a:rPr lang="en-US" b="1" dirty="0" smtClean="0"/>
              <a:t>What’s </a:t>
            </a:r>
            <a:r>
              <a:rPr lang="en-US" b="1" dirty="0"/>
              <a:t>a token</a:t>
            </a:r>
            <a:r>
              <a:rPr lang="en-US" b="1" dirty="0" smtClean="0"/>
              <a:t>?</a:t>
            </a:r>
          </a:p>
          <a:p>
            <a:pPr marL="0" indent="0">
              <a:buNone/>
            </a:pPr>
            <a:r>
              <a:rPr lang="en-US" dirty="0"/>
              <a:t>Tokens in compiler design are the sequence of characters which represents a unit of information in the source program.</a:t>
            </a:r>
          </a:p>
          <a:p>
            <a:r>
              <a:rPr lang="en-US" b="1" dirty="0" smtClean="0"/>
              <a:t>What’s Pattern ?</a:t>
            </a:r>
          </a:p>
          <a:p>
            <a:pPr marL="0" indent="0">
              <a:buNone/>
            </a:pPr>
            <a:r>
              <a:rPr lang="en-US" dirty="0"/>
              <a:t>It specifies a set of rules that a scanner follows to create a token</a:t>
            </a:r>
            <a:r>
              <a:rPr lang="en-US" dirty="0" smtClean="0"/>
              <a:t>.</a:t>
            </a:r>
          </a:p>
          <a:p>
            <a:pPr marL="0" indent="0">
              <a:buNone/>
            </a:pPr>
            <a:r>
              <a:rPr lang="en-US" dirty="0" smtClean="0"/>
              <a:t>or</a:t>
            </a:r>
          </a:p>
          <a:p>
            <a:pPr marL="0" indent="0">
              <a:buNone/>
            </a:pPr>
            <a:r>
              <a:rPr lang="en-US" dirty="0" smtClean="0"/>
              <a:t>Patterns </a:t>
            </a:r>
            <a:r>
              <a:rPr lang="en-US" dirty="0"/>
              <a:t>are defined by means of regular expressions</a:t>
            </a:r>
          </a:p>
          <a:p>
            <a:pPr marL="0" indent="0">
              <a:buNone/>
            </a:pPr>
            <a:endParaRPr lang="en-US" dirty="0"/>
          </a:p>
          <a:p>
            <a:endParaRPr lang="en-IN" dirty="0"/>
          </a:p>
        </p:txBody>
      </p:sp>
    </p:spTree>
    <p:extLst>
      <p:ext uri="{BB962C8B-B14F-4D97-AF65-F5344CB8AC3E}">
        <p14:creationId xmlns:p14="http://schemas.microsoft.com/office/powerpoint/2010/main" val="1524070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Lexical Errors</a:t>
            </a:r>
            <a:endParaRPr lang="en-IN" b="1" dirty="0"/>
          </a:p>
        </p:txBody>
      </p:sp>
      <p:sp>
        <p:nvSpPr>
          <p:cNvPr id="3" name="Content Placeholder 2"/>
          <p:cNvSpPr>
            <a:spLocks noGrp="1"/>
          </p:cNvSpPr>
          <p:nvPr>
            <p:ph idx="1"/>
          </p:nvPr>
        </p:nvSpPr>
        <p:spPr/>
        <p:txBody>
          <a:bodyPr/>
          <a:lstStyle/>
          <a:p>
            <a:r>
              <a:rPr lang="en-US" dirty="0" smtClean="0"/>
              <a:t>Spelling Errors</a:t>
            </a:r>
          </a:p>
          <a:p>
            <a:r>
              <a:rPr lang="en-US" dirty="0" smtClean="0"/>
              <a:t>Unmatched string</a:t>
            </a:r>
          </a:p>
          <a:p>
            <a:r>
              <a:rPr lang="en-US" dirty="0" smtClean="0"/>
              <a:t>Appearance of Illegal characters</a:t>
            </a:r>
          </a:p>
          <a:p>
            <a:r>
              <a:rPr lang="en-US" dirty="0" smtClean="0"/>
              <a:t>Exceeding length of an identifier</a:t>
            </a:r>
            <a:endParaRPr lang="en-IN" dirty="0"/>
          </a:p>
        </p:txBody>
      </p:sp>
    </p:spTree>
    <p:extLst>
      <p:ext uri="{BB962C8B-B14F-4D97-AF65-F5344CB8AC3E}">
        <p14:creationId xmlns:p14="http://schemas.microsoft.com/office/powerpoint/2010/main" val="361138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Example of Lexical Analysis, Tokens, Non-Tokens</a:t>
            </a:r>
            <a:br>
              <a:rPr lang="en-US" b="1" dirty="0"/>
            </a:br>
            <a:endParaRPr lang="en-IN" dirty="0"/>
          </a:p>
        </p:txBody>
      </p:sp>
      <p:pic>
        <p:nvPicPr>
          <p:cNvPr id="4" name="Picture 3"/>
          <p:cNvPicPr>
            <a:picLocks noChangeAspect="1"/>
          </p:cNvPicPr>
          <p:nvPr/>
        </p:nvPicPr>
        <p:blipFill>
          <a:blip r:embed="rId2"/>
          <a:stretch>
            <a:fillRect/>
          </a:stretch>
        </p:blipFill>
        <p:spPr>
          <a:xfrm>
            <a:off x="209302" y="1371600"/>
            <a:ext cx="3543795" cy="3396343"/>
          </a:xfrm>
          <a:prstGeom prst="rect">
            <a:avLst/>
          </a:prstGeom>
        </p:spPr>
      </p:pic>
      <p:pic>
        <p:nvPicPr>
          <p:cNvPr id="5" name="Picture 4"/>
          <p:cNvPicPr>
            <a:picLocks noChangeAspect="1"/>
          </p:cNvPicPr>
          <p:nvPr/>
        </p:nvPicPr>
        <p:blipFill>
          <a:blip r:embed="rId3"/>
          <a:stretch>
            <a:fillRect/>
          </a:stretch>
        </p:blipFill>
        <p:spPr>
          <a:xfrm>
            <a:off x="6096000" y="1371600"/>
            <a:ext cx="5134692" cy="5164130"/>
          </a:xfrm>
          <a:prstGeom prst="rect">
            <a:avLst/>
          </a:prstGeom>
        </p:spPr>
      </p:pic>
      <p:pic>
        <p:nvPicPr>
          <p:cNvPr id="6" name="Picture 5"/>
          <p:cNvPicPr>
            <a:picLocks noChangeAspect="1"/>
          </p:cNvPicPr>
          <p:nvPr/>
        </p:nvPicPr>
        <p:blipFill>
          <a:blip r:embed="rId4"/>
          <a:stretch>
            <a:fillRect/>
          </a:stretch>
        </p:blipFill>
        <p:spPr>
          <a:xfrm>
            <a:off x="209302" y="4768413"/>
            <a:ext cx="5583757" cy="2089587"/>
          </a:xfrm>
          <a:prstGeom prst="rect">
            <a:avLst/>
          </a:prstGeom>
        </p:spPr>
      </p:pic>
    </p:spTree>
    <p:extLst>
      <p:ext uri="{BB962C8B-B14F-4D97-AF65-F5344CB8AC3E}">
        <p14:creationId xmlns:p14="http://schemas.microsoft.com/office/powerpoint/2010/main" val="2362993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Input Buffering</a:t>
            </a:r>
            <a:br>
              <a:rPr lang="en-IN" dirty="0"/>
            </a:br>
            <a:endParaRPr lang="en-IN" dirty="0"/>
          </a:p>
        </p:txBody>
      </p:sp>
      <p:pic>
        <p:nvPicPr>
          <p:cNvPr id="4" name="Picture 3"/>
          <p:cNvPicPr>
            <a:picLocks noChangeAspect="1"/>
          </p:cNvPicPr>
          <p:nvPr/>
        </p:nvPicPr>
        <p:blipFill>
          <a:blip r:embed="rId2"/>
          <a:stretch>
            <a:fillRect/>
          </a:stretch>
        </p:blipFill>
        <p:spPr>
          <a:xfrm>
            <a:off x="1476103" y="1919077"/>
            <a:ext cx="8817428" cy="3019846"/>
          </a:xfrm>
          <a:prstGeom prst="rect">
            <a:avLst/>
          </a:prstGeom>
        </p:spPr>
      </p:pic>
    </p:spTree>
    <p:extLst>
      <p:ext uri="{BB962C8B-B14F-4D97-AF65-F5344CB8AC3E}">
        <p14:creationId xmlns:p14="http://schemas.microsoft.com/office/powerpoint/2010/main" val="8242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72491" y="1614234"/>
            <a:ext cx="7498080" cy="3629532"/>
          </a:xfrm>
          <a:prstGeom prst="rect">
            <a:avLst/>
          </a:prstGeom>
        </p:spPr>
      </p:pic>
    </p:spTree>
    <p:extLst>
      <p:ext uri="{BB962C8B-B14F-4D97-AF65-F5344CB8AC3E}">
        <p14:creationId xmlns:p14="http://schemas.microsoft.com/office/powerpoint/2010/main" val="2566071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5737" y="1838103"/>
            <a:ext cx="7955280" cy="3181794"/>
          </a:xfrm>
          <a:prstGeom prst="rect">
            <a:avLst/>
          </a:prstGeom>
        </p:spPr>
      </p:pic>
    </p:spTree>
    <p:extLst>
      <p:ext uri="{BB962C8B-B14F-4D97-AF65-F5344CB8AC3E}">
        <p14:creationId xmlns:p14="http://schemas.microsoft.com/office/powerpoint/2010/main" val="3743343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2331"/>
            <a:ext cx="10515600" cy="5484632"/>
          </a:xfrm>
        </p:spPr>
        <p:txBody>
          <a:bodyPr/>
          <a:lstStyle/>
          <a:p>
            <a:pPr algn="just"/>
            <a:r>
              <a:rPr lang="en-US" dirty="0"/>
              <a:t>The input character is thus read from secondary storage, but reading in this way from secondary storage is costly. hence buffering technique is </a:t>
            </a:r>
            <a:r>
              <a:rPr lang="en-US" dirty="0" smtClean="0"/>
              <a:t>used. A </a:t>
            </a:r>
            <a:r>
              <a:rPr lang="en-US" dirty="0"/>
              <a:t>block of data is first read into a buffer, and then </a:t>
            </a:r>
            <a:r>
              <a:rPr lang="en-US" dirty="0" smtClean="0"/>
              <a:t>scan </a:t>
            </a:r>
            <a:r>
              <a:rPr lang="en-US" dirty="0"/>
              <a:t>by lexical analyzer. </a:t>
            </a:r>
            <a:endParaRPr lang="en-US" dirty="0" smtClean="0"/>
          </a:p>
          <a:p>
            <a:pPr marL="0" indent="0">
              <a:buNone/>
            </a:pPr>
            <a:r>
              <a:rPr lang="en-US" dirty="0" smtClean="0"/>
              <a:t>There </a:t>
            </a:r>
            <a:r>
              <a:rPr lang="en-US" dirty="0"/>
              <a:t>are two methods used in this context: </a:t>
            </a:r>
            <a:endParaRPr lang="en-US" dirty="0" smtClean="0"/>
          </a:p>
          <a:p>
            <a:pPr marL="514350" indent="-514350">
              <a:buAutoNum type="arabicPeriod"/>
            </a:pPr>
            <a:r>
              <a:rPr lang="en-US" dirty="0" smtClean="0"/>
              <a:t>One </a:t>
            </a:r>
            <a:r>
              <a:rPr lang="en-US" dirty="0"/>
              <a:t>Buffer </a:t>
            </a:r>
            <a:r>
              <a:rPr lang="en-US" dirty="0" smtClean="0"/>
              <a:t>Scheme</a:t>
            </a:r>
          </a:p>
          <a:p>
            <a:pPr marL="514350" indent="-514350">
              <a:buAutoNum type="arabicPeriod"/>
            </a:pPr>
            <a:r>
              <a:rPr lang="en-US" dirty="0" smtClean="0"/>
              <a:t>Two </a:t>
            </a:r>
            <a:r>
              <a:rPr lang="en-US" dirty="0"/>
              <a:t>Buffer Scheme</a:t>
            </a:r>
            <a:endParaRPr lang="en-IN" dirty="0"/>
          </a:p>
        </p:txBody>
      </p:sp>
    </p:spTree>
    <p:extLst>
      <p:ext uri="{BB962C8B-B14F-4D97-AF65-F5344CB8AC3E}">
        <p14:creationId xmlns:p14="http://schemas.microsoft.com/office/powerpoint/2010/main" val="392587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One Buffer Scheme</a:t>
            </a:r>
            <a:r>
              <a:rPr lang="en-US" dirty="0"/>
              <a:t/>
            </a:r>
            <a:br>
              <a:rPr lang="en-US" dirty="0"/>
            </a:br>
            <a:endParaRPr lang="en-IN" dirty="0"/>
          </a:p>
        </p:txBody>
      </p:sp>
      <p:pic>
        <p:nvPicPr>
          <p:cNvPr id="6" name="Picture 5"/>
          <p:cNvPicPr>
            <a:picLocks noChangeAspect="1"/>
          </p:cNvPicPr>
          <p:nvPr/>
        </p:nvPicPr>
        <p:blipFill>
          <a:blip r:embed="rId2"/>
          <a:stretch>
            <a:fillRect/>
          </a:stretch>
        </p:blipFill>
        <p:spPr>
          <a:xfrm>
            <a:off x="3681075" y="2318545"/>
            <a:ext cx="4829849" cy="3553321"/>
          </a:xfrm>
          <a:prstGeom prst="rect">
            <a:avLst/>
          </a:prstGeom>
        </p:spPr>
      </p:pic>
    </p:spTree>
    <p:extLst>
      <p:ext uri="{BB962C8B-B14F-4D97-AF65-F5344CB8AC3E}">
        <p14:creationId xmlns:p14="http://schemas.microsoft.com/office/powerpoint/2010/main" val="4004149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Two Buffer Scheme</a:t>
            </a:r>
            <a:r>
              <a:rPr lang="en-IN" dirty="0"/>
              <a:t/>
            </a:r>
            <a:br>
              <a:rPr lang="en-IN" dirty="0"/>
            </a:br>
            <a:endParaRPr lang="en-IN" dirty="0"/>
          </a:p>
        </p:txBody>
      </p:sp>
      <p:pic>
        <p:nvPicPr>
          <p:cNvPr id="4" name="Picture 3"/>
          <p:cNvPicPr>
            <a:picLocks noChangeAspect="1"/>
          </p:cNvPicPr>
          <p:nvPr/>
        </p:nvPicPr>
        <p:blipFill>
          <a:blip r:embed="rId2"/>
          <a:stretch>
            <a:fillRect/>
          </a:stretch>
        </p:blipFill>
        <p:spPr>
          <a:xfrm>
            <a:off x="3343608" y="1690688"/>
            <a:ext cx="4982270" cy="4744112"/>
          </a:xfrm>
          <a:prstGeom prst="rect">
            <a:avLst/>
          </a:prstGeom>
        </p:spPr>
      </p:pic>
    </p:spTree>
    <p:extLst>
      <p:ext uri="{BB962C8B-B14F-4D97-AF65-F5344CB8AC3E}">
        <p14:creationId xmlns:p14="http://schemas.microsoft.com/office/powerpoint/2010/main" val="2489069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Two Buffer Scheme</a:t>
            </a:r>
            <a:endParaRPr lang="en-IN" dirty="0"/>
          </a:p>
        </p:txBody>
      </p:sp>
      <p:sp>
        <p:nvSpPr>
          <p:cNvPr id="3" name="Content Placeholder 2"/>
          <p:cNvSpPr>
            <a:spLocks noGrp="1"/>
          </p:cNvSpPr>
          <p:nvPr>
            <p:ph idx="1"/>
          </p:nvPr>
        </p:nvSpPr>
        <p:spPr/>
        <p:txBody>
          <a:bodyPr>
            <a:normAutofit fontScale="85000" lnSpcReduction="20000"/>
          </a:bodyPr>
          <a:lstStyle/>
          <a:p>
            <a:pPr fontAlgn="base"/>
            <a:r>
              <a:rPr lang="en-US" b="1" dirty="0"/>
              <a:t>Advantages:</a:t>
            </a:r>
          </a:p>
          <a:p>
            <a:pPr fontAlgn="base">
              <a:buFont typeface="Wingdings" panose="05000000000000000000" pitchFamily="2" charset="2"/>
              <a:buChar char="ü"/>
            </a:pPr>
            <a:r>
              <a:rPr lang="en-US" dirty="0"/>
              <a:t>Input buffering can reduce the number of system calls required to read input from the source code, which can improve performance.</a:t>
            </a:r>
            <a:br>
              <a:rPr lang="en-US" dirty="0"/>
            </a:br>
            <a:endParaRPr lang="en-US" dirty="0" smtClean="0"/>
          </a:p>
          <a:p>
            <a:pPr fontAlgn="base">
              <a:buFont typeface="Wingdings" panose="05000000000000000000" pitchFamily="2" charset="2"/>
              <a:buChar char="ü"/>
            </a:pPr>
            <a:r>
              <a:rPr lang="en-US" dirty="0" smtClean="0"/>
              <a:t>Input </a:t>
            </a:r>
            <a:r>
              <a:rPr lang="en-US" dirty="0"/>
              <a:t>buffering can simplify the design of the compiler by reducing the amount of code required to manage input.</a:t>
            </a:r>
          </a:p>
          <a:p>
            <a:pPr fontAlgn="base"/>
            <a:endParaRPr lang="en-US" b="1" dirty="0" smtClean="0"/>
          </a:p>
          <a:p>
            <a:pPr fontAlgn="base"/>
            <a:r>
              <a:rPr lang="en-US" b="1" dirty="0" smtClean="0"/>
              <a:t>Disadvantages</a:t>
            </a:r>
            <a:r>
              <a:rPr lang="en-US" b="1" dirty="0"/>
              <a:t>:</a:t>
            </a:r>
          </a:p>
          <a:p>
            <a:pPr fontAlgn="base">
              <a:buFont typeface="Wingdings" panose="05000000000000000000" pitchFamily="2" charset="2"/>
              <a:buChar char="ü"/>
            </a:pPr>
            <a:r>
              <a:rPr lang="en-US" dirty="0"/>
              <a:t>If the size of the buffer is too large, it may consume too much memory, leading to slower performance or even crashes.</a:t>
            </a:r>
            <a:br>
              <a:rPr lang="en-US" dirty="0"/>
            </a:br>
            <a:endParaRPr lang="en-US" dirty="0" smtClean="0"/>
          </a:p>
          <a:p>
            <a:pPr fontAlgn="base">
              <a:buFont typeface="Wingdings" panose="05000000000000000000" pitchFamily="2" charset="2"/>
              <a:buChar char="ü"/>
            </a:pPr>
            <a:r>
              <a:rPr lang="en-US" dirty="0" smtClean="0"/>
              <a:t>If </a:t>
            </a:r>
            <a:r>
              <a:rPr lang="en-US" dirty="0"/>
              <a:t>the buffer is not properly managed, it can lead to errors in the output of the compiler.</a:t>
            </a:r>
          </a:p>
          <a:p>
            <a:endParaRPr lang="en-IN" dirty="0"/>
          </a:p>
        </p:txBody>
      </p:sp>
    </p:spTree>
    <p:extLst>
      <p:ext uri="{BB962C8B-B14F-4D97-AF65-F5344CB8AC3E}">
        <p14:creationId xmlns:p14="http://schemas.microsoft.com/office/powerpoint/2010/main" val="1890168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Language Processing System</a:t>
            </a:r>
            <a:endParaRPr lang="en-IN" b="1" dirty="0"/>
          </a:p>
        </p:txBody>
      </p:sp>
      <p:pic>
        <p:nvPicPr>
          <p:cNvPr id="5" name="Picture 4"/>
          <p:cNvPicPr>
            <a:picLocks noChangeAspect="1"/>
          </p:cNvPicPr>
          <p:nvPr/>
        </p:nvPicPr>
        <p:blipFill>
          <a:blip r:embed="rId2"/>
          <a:stretch>
            <a:fillRect/>
          </a:stretch>
        </p:blipFill>
        <p:spPr>
          <a:xfrm>
            <a:off x="4297680" y="1414834"/>
            <a:ext cx="7694023" cy="5208733"/>
          </a:xfrm>
          <a:prstGeom prst="rect">
            <a:avLst/>
          </a:prstGeom>
        </p:spPr>
      </p:pic>
      <p:pic>
        <p:nvPicPr>
          <p:cNvPr id="6" name="Picture 2" descr="https://media.geeksforgeeks.org/wp-content/uploads/20210220195102/cd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97" y="1420413"/>
            <a:ext cx="3956665" cy="520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180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t>Recognition of Token 	</a:t>
            </a:r>
            <a:br>
              <a:rPr lang="en-IN" dirty="0"/>
            </a:b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516" y="1241787"/>
            <a:ext cx="6730192" cy="5080635"/>
          </a:xfrm>
          <a:prstGeom prst="rect">
            <a:avLst/>
          </a:prstGeom>
        </p:spPr>
      </p:pic>
    </p:spTree>
    <p:extLst>
      <p:ext uri="{BB962C8B-B14F-4D97-AF65-F5344CB8AC3E}">
        <p14:creationId xmlns:p14="http://schemas.microsoft.com/office/powerpoint/2010/main" val="183689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477" y="119220"/>
            <a:ext cx="5914644" cy="6650649"/>
          </a:xfrm>
          <a:prstGeom prst="rect">
            <a:avLst/>
          </a:prstGeom>
        </p:spPr>
      </p:pic>
    </p:spTree>
    <p:extLst>
      <p:ext uri="{BB962C8B-B14F-4D97-AF65-F5344CB8AC3E}">
        <p14:creationId xmlns:p14="http://schemas.microsoft.com/office/powerpoint/2010/main" val="1095771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Role of Parser</a:t>
            </a:r>
            <a:endParaRPr lang="en-IN" b="1" dirty="0">
              <a:solidFill>
                <a:srgbClr val="FF0000"/>
              </a:solidFill>
            </a:endParaRPr>
          </a:p>
        </p:txBody>
      </p:sp>
      <p:pic>
        <p:nvPicPr>
          <p:cNvPr id="5" name="Picture 4"/>
          <p:cNvPicPr>
            <a:picLocks noChangeAspect="1"/>
          </p:cNvPicPr>
          <p:nvPr/>
        </p:nvPicPr>
        <p:blipFill>
          <a:blip r:embed="rId2"/>
          <a:stretch>
            <a:fillRect/>
          </a:stretch>
        </p:blipFill>
        <p:spPr>
          <a:xfrm>
            <a:off x="1973696" y="2371577"/>
            <a:ext cx="8581092" cy="2953492"/>
          </a:xfrm>
          <a:prstGeom prst="rect">
            <a:avLst/>
          </a:prstGeom>
        </p:spPr>
      </p:pic>
    </p:spTree>
    <p:extLst>
      <p:ext uri="{BB962C8B-B14F-4D97-AF65-F5344CB8AC3E}">
        <p14:creationId xmlns:p14="http://schemas.microsoft.com/office/powerpoint/2010/main" val="777075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7646"/>
            <a:ext cx="10515600" cy="5419317"/>
          </a:xfrm>
        </p:spPr>
        <p:txBody>
          <a:bodyPr/>
          <a:lstStyle/>
          <a:p>
            <a:r>
              <a:rPr lang="en-US" dirty="0" smtClean="0"/>
              <a:t>Transform one form of data into another form(</a:t>
            </a:r>
            <a:r>
              <a:rPr lang="en-US" dirty="0" err="1" smtClean="0"/>
              <a:t>Tokens</a:t>
            </a:r>
            <a:r>
              <a:rPr lang="en-US" dirty="0" err="1" smtClean="0">
                <a:sym typeface="Wingdings" panose="05000000000000000000" pitchFamily="2" charset="2"/>
              </a:rPr>
              <a:t>Parse</a:t>
            </a:r>
            <a:r>
              <a:rPr lang="en-US" dirty="0" smtClean="0">
                <a:sym typeface="Wingdings" panose="05000000000000000000" pitchFamily="2" charset="2"/>
              </a:rPr>
              <a:t> Tree)</a:t>
            </a:r>
          </a:p>
          <a:p>
            <a:r>
              <a:rPr lang="en-US" dirty="0" smtClean="0">
                <a:sym typeface="Wingdings" panose="05000000000000000000" pitchFamily="2" charset="2"/>
              </a:rPr>
              <a:t>It is a part of Language Translator(Compiler)</a:t>
            </a:r>
          </a:p>
          <a:p>
            <a:r>
              <a:rPr lang="en-US" dirty="0" smtClean="0">
                <a:sym typeface="Wingdings" panose="05000000000000000000" pitchFamily="2" charset="2"/>
              </a:rPr>
              <a:t>It check whether tokens are following grammar rules of a language or not</a:t>
            </a:r>
          </a:p>
          <a:p>
            <a:r>
              <a:rPr lang="en-US" dirty="0" smtClean="0">
                <a:sym typeface="Wingdings" panose="05000000000000000000" pitchFamily="2" charset="2"/>
              </a:rPr>
              <a:t>If it follow, it will construct the parse tree, Otherwise report to error handler</a:t>
            </a:r>
          </a:p>
          <a:p>
            <a:r>
              <a:rPr lang="en-US" dirty="0" smtClean="0">
                <a:sym typeface="Wingdings" panose="05000000000000000000" pitchFamily="2" charset="2"/>
              </a:rPr>
              <a:t>It also interact with symbol table</a:t>
            </a:r>
          </a:p>
          <a:p>
            <a:endParaRPr lang="en-IN" dirty="0"/>
          </a:p>
        </p:txBody>
      </p:sp>
    </p:spTree>
    <p:extLst>
      <p:ext uri="{BB962C8B-B14F-4D97-AF65-F5344CB8AC3E}">
        <p14:creationId xmlns:p14="http://schemas.microsoft.com/office/powerpoint/2010/main" val="2507869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693637"/>
          </a:xfrm>
        </p:spPr>
        <p:txBody>
          <a:bodyPr/>
          <a:lstStyle/>
          <a:p>
            <a:pPr marL="0" indent="0">
              <a:buNone/>
            </a:pPr>
            <a:r>
              <a:rPr lang="en-US" b="1" u="sng" dirty="0" smtClean="0"/>
              <a:t>Topics</a:t>
            </a:r>
          </a:p>
          <a:p>
            <a:endParaRPr lang="en-US" b="1" dirty="0"/>
          </a:p>
          <a:p>
            <a:pPr>
              <a:buFont typeface="Wingdings" panose="05000000000000000000" pitchFamily="2" charset="2"/>
              <a:buChar char="Ø"/>
            </a:pPr>
            <a:r>
              <a:rPr lang="en-US" b="1" dirty="0" smtClean="0"/>
              <a:t>Grammar</a:t>
            </a:r>
          </a:p>
          <a:p>
            <a:pPr>
              <a:buFont typeface="Wingdings" panose="05000000000000000000" pitchFamily="2" charset="2"/>
              <a:buChar char="Ø"/>
            </a:pPr>
            <a:r>
              <a:rPr lang="en-US" b="1" dirty="0" smtClean="0"/>
              <a:t>Derivation</a:t>
            </a:r>
          </a:p>
          <a:p>
            <a:pPr>
              <a:buFont typeface="Wingdings" panose="05000000000000000000" pitchFamily="2" charset="2"/>
              <a:buChar char="Ø"/>
            </a:pPr>
            <a:r>
              <a:rPr lang="en-US" b="1" dirty="0" smtClean="0"/>
              <a:t>Parse Tree</a:t>
            </a:r>
          </a:p>
          <a:p>
            <a:pPr>
              <a:buFont typeface="Wingdings" panose="05000000000000000000" pitchFamily="2" charset="2"/>
              <a:buChar char="Ø"/>
            </a:pPr>
            <a:r>
              <a:rPr lang="en-US" b="1" dirty="0" smtClean="0"/>
              <a:t>Ambiguous Grammar</a:t>
            </a:r>
          </a:p>
          <a:p>
            <a:pPr>
              <a:buFont typeface="Wingdings" panose="05000000000000000000" pitchFamily="2" charset="2"/>
              <a:buChar char="Ø"/>
            </a:pPr>
            <a:r>
              <a:rPr lang="en-US" b="1" dirty="0" smtClean="0"/>
              <a:t>Elimination of Left Recursion</a:t>
            </a:r>
          </a:p>
          <a:p>
            <a:pPr>
              <a:buFont typeface="Wingdings" panose="05000000000000000000" pitchFamily="2" charset="2"/>
              <a:buChar char="Ø"/>
            </a:pPr>
            <a:r>
              <a:rPr lang="en-US" b="1" dirty="0" smtClean="0"/>
              <a:t>Elimination of Left Factoring</a:t>
            </a:r>
          </a:p>
          <a:p>
            <a:pPr>
              <a:buFont typeface="Wingdings" panose="05000000000000000000" pitchFamily="2" charset="2"/>
              <a:buChar char="Ø"/>
            </a:pPr>
            <a:r>
              <a:rPr lang="en-US" b="1" dirty="0" smtClean="0"/>
              <a:t>Compute FIRST and FOLLOW</a:t>
            </a:r>
            <a:endParaRPr lang="en-IN" b="1" dirty="0"/>
          </a:p>
        </p:txBody>
      </p:sp>
    </p:spTree>
    <p:extLst>
      <p:ext uri="{BB962C8B-B14F-4D97-AF65-F5344CB8AC3E}">
        <p14:creationId xmlns:p14="http://schemas.microsoft.com/office/powerpoint/2010/main" val="3373026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36461" y="1110343"/>
            <a:ext cx="10197595" cy="4673297"/>
          </a:xfrm>
          <a:prstGeom prst="rect">
            <a:avLst/>
          </a:prstGeom>
        </p:spPr>
      </p:pic>
    </p:spTree>
    <p:extLst>
      <p:ext uri="{BB962C8B-B14F-4D97-AF65-F5344CB8AC3E}">
        <p14:creationId xmlns:p14="http://schemas.microsoft.com/office/powerpoint/2010/main" val="3384079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3303" y="281739"/>
            <a:ext cx="8404316" cy="6354191"/>
          </a:xfrm>
          <a:prstGeom prst="rect">
            <a:avLst/>
          </a:prstGeom>
        </p:spPr>
      </p:pic>
    </p:spTree>
    <p:extLst>
      <p:ext uri="{BB962C8B-B14F-4D97-AF65-F5344CB8AC3E}">
        <p14:creationId xmlns:p14="http://schemas.microsoft.com/office/powerpoint/2010/main" val="83073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9796" y="599522"/>
            <a:ext cx="4158489" cy="5762090"/>
          </a:xfrm>
          <a:prstGeom prst="rect">
            <a:avLst/>
          </a:prstGeom>
        </p:spPr>
      </p:pic>
      <p:pic>
        <p:nvPicPr>
          <p:cNvPr id="3" name="Picture 2"/>
          <p:cNvPicPr>
            <a:picLocks noChangeAspect="1"/>
          </p:cNvPicPr>
          <p:nvPr/>
        </p:nvPicPr>
        <p:blipFill>
          <a:blip r:embed="rId3"/>
          <a:stretch>
            <a:fillRect/>
          </a:stretch>
        </p:blipFill>
        <p:spPr>
          <a:xfrm>
            <a:off x="5087108" y="1221027"/>
            <a:ext cx="6687483" cy="4963218"/>
          </a:xfrm>
          <a:prstGeom prst="rect">
            <a:avLst/>
          </a:prstGeom>
        </p:spPr>
      </p:pic>
    </p:spTree>
    <p:extLst>
      <p:ext uri="{BB962C8B-B14F-4D97-AF65-F5344CB8AC3E}">
        <p14:creationId xmlns:p14="http://schemas.microsoft.com/office/powerpoint/2010/main" val="1841955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0240" y="279496"/>
            <a:ext cx="7885352" cy="6356436"/>
          </a:xfrm>
          <a:prstGeom prst="rect">
            <a:avLst/>
          </a:prstGeom>
        </p:spPr>
      </p:pic>
    </p:spTree>
    <p:extLst>
      <p:ext uri="{BB962C8B-B14F-4D97-AF65-F5344CB8AC3E}">
        <p14:creationId xmlns:p14="http://schemas.microsoft.com/office/powerpoint/2010/main" val="1514668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6656" y="733685"/>
            <a:ext cx="3745149" cy="5196851"/>
          </a:xfrm>
          <a:prstGeom prst="rect">
            <a:avLst/>
          </a:prstGeom>
        </p:spPr>
      </p:pic>
      <p:pic>
        <p:nvPicPr>
          <p:cNvPr id="3" name="Picture 2"/>
          <p:cNvPicPr>
            <a:picLocks noChangeAspect="1"/>
          </p:cNvPicPr>
          <p:nvPr/>
        </p:nvPicPr>
        <p:blipFill>
          <a:blip r:embed="rId3"/>
          <a:stretch>
            <a:fillRect/>
          </a:stretch>
        </p:blipFill>
        <p:spPr>
          <a:xfrm>
            <a:off x="4955262" y="938739"/>
            <a:ext cx="6592220" cy="4991797"/>
          </a:xfrm>
          <a:prstGeom prst="rect">
            <a:avLst/>
          </a:prstGeom>
        </p:spPr>
      </p:pic>
    </p:spTree>
    <p:extLst>
      <p:ext uri="{BB962C8B-B14F-4D97-AF65-F5344CB8AC3E}">
        <p14:creationId xmlns:p14="http://schemas.microsoft.com/office/powerpoint/2010/main" val="165493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691" y="222068"/>
            <a:ext cx="11926389" cy="6518366"/>
          </a:xfrm>
        </p:spPr>
        <p:txBody>
          <a:bodyPr>
            <a:normAutofit/>
          </a:bodyPr>
          <a:lstStyle/>
          <a:p>
            <a:pPr>
              <a:lnSpc>
                <a:spcPct val="100000"/>
              </a:lnSpc>
            </a:pPr>
            <a:endParaRPr lang="en-US" sz="1900" b="1" dirty="0" smtClean="0">
              <a:latin typeface="Times New Roman" panose="02020603050405020304" pitchFamily="18" charset="0"/>
              <a:cs typeface="Times New Roman" panose="02020603050405020304" pitchFamily="18" charset="0"/>
            </a:endParaRPr>
          </a:p>
          <a:p>
            <a:pPr>
              <a:lnSpc>
                <a:spcPct val="100000"/>
              </a:lnSpc>
            </a:pPr>
            <a:endParaRPr lang="en-US" sz="1900" b="1" dirty="0">
              <a:latin typeface="Times New Roman" panose="02020603050405020304" pitchFamily="18" charset="0"/>
              <a:cs typeface="Times New Roman" panose="02020603050405020304" pitchFamily="18" charset="0"/>
            </a:endParaRPr>
          </a:p>
          <a:p>
            <a:pPr>
              <a:lnSpc>
                <a:spcPct val="100000"/>
              </a:lnSpc>
            </a:pPr>
            <a:r>
              <a:rPr lang="en-US" sz="1900" b="1" dirty="0" smtClean="0">
                <a:latin typeface="Times New Roman" panose="02020603050405020304" pitchFamily="18" charset="0"/>
                <a:cs typeface="Times New Roman" panose="02020603050405020304" pitchFamily="18" charset="0"/>
              </a:rPr>
              <a:t>Compiler</a:t>
            </a:r>
            <a:r>
              <a:rPr lang="en-US" sz="1900" dirty="0" smtClean="0">
                <a:latin typeface="Times New Roman" panose="02020603050405020304" pitchFamily="18" charset="0"/>
                <a:cs typeface="Times New Roman" panose="02020603050405020304" pitchFamily="18" charset="0"/>
              </a:rPr>
              <a:t> </a:t>
            </a:r>
            <a:br>
              <a:rPr lang="en-US" sz="1900" dirty="0" smtClean="0">
                <a:latin typeface="Times New Roman" panose="02020603050405020304" pitchFamily="18" charset="0"/>
                <a:cs typeface="Times New Roman" panose="02020603050405020304" pitchFamily="18" charset="0"/>
              </a:rPr>
            </a:br>
            <a:r>
              <a:rPr lang="en-US" sz="1900" dirty="0" smtClean="0">
                <a:latin typeface="Times New Roman" panose="02020603050405020304" pitchFamily="18" charset="0"/>
                <a:cs typeface="Times New Roman" panose="02020603050405020304" pitchFamily="18" charset="0"/>
              </a:rPr>
              <a:t>The compiler takes the modified code as input and produces the target code as output.</a:t>
            </a:r>
          </a:p>
          <a:p>
            <a:pPr fontAlgn="base">
              <a:lnSpc>
                <a:spcPct val="100000"/>
              </a:lnSpc>
            </a:pPr>
            <a:r>
              <a:rPr lang="en-US" sz="1900" b="1" dirty="0" smtClean="0">
                <a:latin typeface="Times New Roman" panose="02020603050405020304" pitchFamily="18" charset="0"/>
                <a:cs typeface="Times New Roman" panose="02020603050405020304" pitchFamily="18" charset="0"/>
              </a:rPr>
              <a:t>Assembler</a:t>
            </a:r>
            <a:r>
              <a:rPr lang="en-US" sz="1900" dirty="0" smtClean="0">
                <a:latin typeface="Times New Roman" panose="02020603050405020304" pitchFamily="18" charset="0"/>
                <a:cs typeface="Times New Roman" panose="02020603050405020304" pitchFamily="18" charset="0"/>
              </a:rPr>
              <a:t> </a:t>
            </a:r>
            <a:br>
              <a:rPr lang="en-US" sz="1900" dirty="0" smtClean="0">
                <a:latin typeface="Times New Roman" panose="02020603050405020304" pitchFamily="18" charset="0"/>
                <a:cs typeface="Times New Roman" panose="02020603050405020304" pitchFamily="18" charset="0"/>
              </a:rPr>
            </a:br>
            <a:r>
              <a:rPr lang="en-US" sz="1900" dirty="0" smtClean="0">
                <a:latin typeface="Times New Roman" panose="02020603050405020304" pitchFamily="18" charset="0"/>
                <a:cs typeface="Times New Roman" panose="02020603050405020304" pitchFamily="18" charset="0"/>
              </a:rPr>
              <a:t>The assembler takes the target code as input and produces real locatable machine code as output.</a:t>
            </a:r>
            <a:br>
              <a:rPr lang="en-US" sz="1900" dirty="0" smtClean="0">
                <a:latin typeface="Times New Roman" panose="02020603050405020304" pitchFamily="18" charset="0"/>
                <a:cs typeface="Times New Roman" panose="02020603050405020304" pitchFamily="18" charset="0"/>
              </a:rPr>
            </a:br>
            <a:r>
              <a:rPr lang="en-US" sz="1900" dirty="0" smtClean="0">
                <a:latin typeface="Times New Roman" panose="02020603050405020304" pitchFamily="18" charset="0"/>
                <a:cs typeface="Times New Roman" panose="02020603050405020304" pitchFamily="18" charset="0"/>
              </a:rPr>
              <a:t> </a:t>
            </a:r>
          </a:p>
          <a:p>
            <a:pPr fontAlgn="base">
              <a:lnSpc>
                <a:spcPct val="100000"/>
              </a:lnSpc>
            </a:pPr>
            <a:r>
              <a:rPr lang="en-US" sz="1900" b="1" dirty="0" smtClean="0">
                <a:latin typeface="Times New Roman" panose="02020603050405020304" pitchFamily="18" charset="0"/>
                <a:cs typeface="Times New Roman" panose="02020603050405020304" pitchFamily="18" charset="0"/>
              </a:rPr>
              <a:t>Linker</a:t>
            </a:r>
            <a:r>
              <a:rPr lang="en-US" sz="1900" dirty="0" smtClean="0">
                <a:latin typeface="Times New Roman" panose="02020603050405020304" pitchFamily="18" charset="0"/>
                <a:cs typeface="Times New Roman" panose="02020603050405020304" pitchFamily="18" charset="0"/>
              </a:rPr>
              <a:t> </a:t>
            </a:r>
            <a:br>
              <a:rPr lang="en-US" sz="1900" dirty="0" smtClean="0">
                <a:latin typeface="Times New Roman" panose="02020603050405020304" pitchFamily="18" charset="0"/>
                <a:cs typeface="Times New Roman" panose="02020603050405020304" pitchFamily="18" charset="0"/>
              </a:rPr>
            </a:br>
            <a:r>
              <a:rPr lang="en-US" sz="1900" dirty="0" smtClean="0">
                <a:latin typeface="Times New Roman" panose="02020603050405020304" pitchFamily="18" charset="0"/>
                <a:cs typeface="Times New Roman" panose="02020603050405020304" pitchFamily="18" charset="0"/>
              </a:rPr>
              <a:t>A linker or link editor is a program that takes a collection of objects (created by assemblers and compilers) and combines them into an executable program.</a:t>
            </a:r>
            <a:br>
              <a:rPr lang="en-US" sz="1900" dirty="0" smtClean="0">
                <a:latin typeface="Times New Roman" panose="02020603050405020304" pitchFamily="18" charset="0"/>
                <a:cs typeface="Times New Roman" panose="02020603050405020304" pitchFamily="18" charset="0"/>
              </a:rPr>
            </a:br>
            <a:r>
              <a:rPr lang="en-US" sz="1900" dirty="0" smtClean="0">
                <a:latin typeface="Times New Roman" panose="02020603050405020304" pitchFamily="18" charset="0"/>
                <a:cs typeface="Times New Roman" panose="02020603050405020304" pitchFamily="18" charset="0"/>
              </a:rPr>
              <a:t> </a:t>
            </a:r>
          </a:p>
          <a:p>
            <a:pPr fontAlgn="base">
              <a:lnSpc>
                <a:spcPct val="100000"/>
              </a:lnSpc>
            </a:pPr>
            <a:r>
              <a:rPr lang="en-US" sz="1900" b="1" dirty="0" smtClean="0">
                <a:latin typeface="Times New Roman" panose="02020603050405020304" pitchFamily="18" charset="0"/>
                <a:cs typeface="Times New Roman" panose="02020603050405020304" pitchFamily="18" charset="0"/>
              </a:rPr>
              <a:t>Loader</a:t>
            </a:r>
            <a:r>
              <a:rPr lang="en-US" sz="1900" dirty="0" smtClean="0">
                <a:latin typeface="Times New Roman" panose="02020603050405020304" pitchFamily="18" charset="0"/>
                <a:cs typeface="Times New Roman" panose="02020603050405020304" pitchFamily="18" charset="0"/>
              </a:rPr>
              <a:t> </a:t>
            </a:r>
            <a:br>
              <a:rPr lang="en-US" sz="1900" dirty="0" smtClean="0">
                <a:latin typeface="Times New Roman" panose="02020603050405020304" pitchFamily="18" charset="0"/>
                <a:cs typeface="Times New Roman" panose="02020603050405020304" pitchFamily="18" charset="0"/>
              </a:rPr>
            </a:br>
            <a:r>
              <a:rPr lang="en-US" sz="1900" dirty="0" smtClean="0">
                <a:latin typeface="Times New Roman" panose="02020603050405020304" pitchFamily="18" charset="0"/>
                <a:cs typeface="Times New Roman" panose="02020603050405020304" pitchFamily="18" charset="0"/>
              </a:rPr>
              <a:t>The loader keeps the linked program in the main memory.</a:t>
            </a:r>
            <a:br>
              <a:rPr lang="en-US" sz="1900" dirty="0" smtClean="0">
                <a:latin typeface="Times New Roman" panose="02020603050405020304" pitchFamily="18" charset="0"/>
                <a:cs typeface="Times New Roman" panose="02020603050405020304" pitchFamily="18" charset="0"/>
              </a:rPr>
            </a:br>
            <a:r>
              <a:rPr lang="en-US" sz="1900" dirty="0" smtClean="0">
                <a:latin typeface="Times New Roman" panose="02020603050405020304" pitchFamily="18" charset="0"/>
                <a:cs typeface="Times New Roman" panose="02020603050405020304" pitchFamily="18" charset="0"/>
              </a:rPr>
              <a:t> </a:t>
            </a:r>
          </a:p>
          <a:p>
            <a:pPr fontAlgn="base">
              <a:lnSpc>
                <a:spcPct val="100000"/>
              </a:lnSpc>
            </a:pPr>
            <a:r>
              <a:rPr lang="en-US" sz="1900" b="1" dirty="0" smtClean="0">
                <a:latin typeface="Times New Roman" panose="02020603050405020304" pitchFamily="18" charset="0"/>
                <a:cs typeface="Times New Roman" panose="02020603050405020304" pitchFamily="18" charset="0"/>
              </a:rPr>
              <a:t>Executable code </a:t>
            </a:r>
            <a:r>
              <a:rPr lang="en-US" sz="1900" dirty="0" smtClean="0">
                <a:latin typeface="Times New Roman" panose="02020603050405020304" pitchFamily="18" charset="0"/>
                <a:cs typeface="Times New Roman" panose="02020603050405020304" pitchFamily="18" charset="0"/>
              </a:rPr>
              <a:t> </a:t>
            </a:r>
            <a:br>
              <a:rPr lang="en-US" sz="1900" dirty="0" smtClean="0">
                <a:latin typeface="Times New Roman" panose="02020603050405020304" pitchFamily="18" charset="0"/>
                <a:cs typeface="Times New Roman" panose="02020603050405020304" pitchFamily="18" charset="0"/>
              </a:rPr>
            </a:br>
            <a:r>
              <a:rPr lang="en-US" sz="1900" dirty="0" smtClean="0">
                <a:latin typeface="Times New Roman" panose="02020603050405020304" pitchFamily="18" charset="0"/>
                <a:cs typeface="Times New Roman" panose="02020603050405020304" pitchFamily="18" charset="0"/>
              </a:rPr>
              <a:t>It is the low level and machine specific code and machine can easily understand. Once the job of linker and loader is done then object code finally converted it into the executable code. </a:t>
            </a:r>
          </a:p>
          <a:p>
            <a:endParaRPr lang="en-IN" dirty="0"/>
          </a:p>
        </p:txBody>
      </p:sp>
    </p:spTree>
    <p:extLst>
      <p:ext uri="{BB962C8B-B14F-4D97-AF65-F5344CB8AC3E}">
        <p14:creationId xmlns:p14="http://schemas.microsoft.com/office/powerpoint/2010/main" val="25383718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2389" y="610526"/>
            <a:ext cx="6239248" cy="5306948"/>
          </a:xfrm>
          <a:prstGeom prst="rect">
            <a:avLst/>
          </a:prstGeom>
        </p:spPr>
      </p:pic>
    </p:spTree>
    <p:extLst>
      <p:ext uri="{BB962C8B-B14F-4D97-AF65-F5344CB8AC3E}">
        <p14:creationId xmlns:p14="http://schemas.microsoft.com/office/powerpoint/2010/main" val="2855996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3997" y="1004103"/>
            <a:ext cx="3711884" cy="4926434"/>
          </a:xfrm>
          <a:prstGeom prst="rect">
            <a:avLst/>
          </a:prstGeom>
        </p:spPr>
      </p:pic>
      <p:pic>
        <p:nvPicPr>
          <p:cNvPr id="3" name="Picture 2"/>
          <p:cNvPicPr>
            <a:picLocks noChangeAspect="1"/>
          </p:cNvPicPr>
          <p:nvPr/>
        </p:nvPicPr>
        <p:blipFill>
          <a:blip r:embed="rId3"/>
          <a:stretch>
            <a:fillRect/>
          </a:stretch>
        </p:blipFill>
        <p:spPr>
          <a:xfrm>
            <a:off x="7331077" y="1084941"/>
            <a:ext cx="3654786" cy="4764758"/>
          </a:xfrm>
          <a:prstGeom prst="rect">
            <a:avLst/>
          </a:prstGeom>
        </p:spPr>
      </p:pic>
    </p:spTree>
    <p:extLst>
      <p:ext uri="{BB962C8B-B14F-4D97-AF65-F5344CB8AC3E}">
        <p14:creationId xmlns:p14="http://schemas.microsoft.com/office/powerpoint/2010/main" val="2341075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04732" y="566338"/>
            <a:ext cx="5982535" cy="5725324"/>
          </a:xfrm>
          <a:prstGeom prst="rect">
            <a:avLst/>
          </a:prstGeom>
        </p:spPr>
      </p:pic>
    </p:spTree>
    <p:extLst>
      <p:ext uri="{BB962C8B-B14F-4D97-AF65-F5344CB8AC3E}">
        <p14:creationId xmlns:p14="http://schemas.microsoft.com/office/powerpoint/2010/main" val="435792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39143" y="738155"/>
            <a:ext cx="5953694" cy="5074816"/>
          </a:xfrm>
          <a:prstGeom prst="rect">
            <a:avLst/>
          </a:prstGeom>
        </p:spPr>
      </p:pic>
    </p:spTree>
    <p:extLst>
      <p:ext uri="{BB962C8B-B14F-4D97-AF65-F5344CB8AC3E}">
        <p14:creationId xmlns:p14="http://schemas.microsoft.com/office/powerpoint/2010/main" val="1386185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7011" y="1308659"/>
            <a:ext cx="3931559" cy="4544084"/>
          </a:xfrm>
          <a:prstGeom prst="rect">
            <a:avLst/>
          </a:prstGeom>
        </p:spPr>
      </p:pic>
      <p:pic>
        <p:nvPicPr>
          <p:cNvPr id="3" name="Picture 2"/>
          <p:cNvPicPr>
            <a:picLocks noChangeAspect="1"/>
          </p:cNvPicPr>
          <p:nvPr/>
        </p:nvPicPr>
        <p:blipFill>
          <a:blip r:embed="rId3"/>
          <a:stretch>
            <a:fillRect/>
          </a:stretch>
        </p:blipFill>
        <p:spPr>
          <a:xfrm>
            <a:off x="7180311" y="1308658"/>
            <a:ext cx="3661860" cy="4446543"/>
          </a:xfrm>
          <a:prstGeom prst="rect">
            <a:avLst/>
          </a:prstGeom>
        </p:spPr>
      </p:pic>
    </p:spTree>
    <p:extLst>
      <p:ext uri="{BB962C8B-B14F-4D97-AF65-F5344CB8AC3E}">
        <p14:creationId xmlns:p14="http://schemas.microsoft.com/office/powerpoint/2010/main" val="1584594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1131" y="560186"/>
            <a:ext cx="6854848" cy="5500980"/>
          </a:xfrm>
          <a:prstGeom prst="rect">
            <a:avLst/>
          </a:prstGeom>
        </p:spPr>
      </p:pic>
    </p:spTree>
    <p:extLst>
      <p:ext uri="{BB962C8B-B14F-4D97-AF65-F5344CB8AC3E}">
        <p14:creationId xmlns:p14="http://schemas.microsoft.com/office/powerpoint/2010/main" val="322093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36421564"/>
              </p:ext>
            </p:extLst>
          </p:nvPr>
        </p:nvGraphicFramePr>
        <p:xfrm>
          <a:off x="444137" y="496389"/>
          <a:ext cx="11325496" cy="5917476"/>
        </p:xfrm>
        <a:graphic>
          <a:graphicData uri="http://schemas.openxmlformats.org/drawingml/2006/table">
            <a:tbl>
              <a:tblPr firstRow="1" bandRow="1">
                <a:tableStyleId>{5C22544A-7EE6-4342-B048-85BDC9FD1C3A}</a:tableStyleId>
              </a:tblPr>
              <a:tblGrid>
                <a:gridCol w="785515">
                  <a:extLst>
                    <a:ext uri="{9D8B030D-6E8A-4147-A177-3AD203B41FA5}">
                      <a16:colId xmlns:a16="http://schemas.microsoft.com/office/drawing/2014/main" val="63026159"/>
                    </a:ext>
                  </a:extLst>
                </a:gridCol>
                <a:gridCol w="4867853">
                  <a:extLst>
                    <a:ext uri="{9D8B030D-6E8A-4147-A177-3AD203B41FA5}">
                      <a16:colId xmlns:a16="http://schemas.microsoft.com/office/drawing/2014/main" val="1492479050"/>
                    </a:ext>
                  </a:extLst>
                </a:gridCol>
                <a:gridCol w="5672128">
                  <a:extLst>
                    <a:ext uri="{9D8B030D-6E8A-4147-A177-3AD203B41FA5}">
                      <a16:colId xmlns:a16="http://schemas.microsoft.com/office/drawing/2014/main" val="235152063"/>
                    </a:ext>
                  </a:extLst>
                </a:gridCol>
              </a:tblGrid>
              <a:tr h="491161">
                <a:tc>
                  <a:txBody>
                    <a:bodyPr/>
                    <a:lstStyle/>
                    <a:p>
                      <a:pPr algn="ctr" fontAlgn="ctr"/>
                      <a:r>
                        <a:rPr lang="en-IN" sz="1400" b="1" i="0" u="none" strike="noStrike" dirty="0" err="1">
                          <a:solidFill>
                            <a:srgbClr val="273239"/>
                          </a:solidFill>
                          <a:effectLst/>
                          <a:latin typeface="Times New Roman" panose="02020603050405020304" pitchFamily="18" charset="0"/>
                        </a:rPr>
                        <a:t>S.No</a:t>
                      </a:r>
                      <a:r>
                        <a:rPr lang="en-IN" sz="1400" b="1" i="0" u="none" strike="noStrike" dirty="0">
                          <a:solidFill>
                            <a:srgbClr val="273239"/>
                          </a:solidFill>
                          <a:effectLst/>
                          <a:latin typeface="Times New Roman" panose="02020603050405020304" pitchFamily="18" charset="0"/>
                        </a:rPr>
                        <a:t>.</a:t>
                      </a:r>
                    </a:p>
                  </a:txBody>
                  <a:tcPr marL="9525" marR="9525" marT="9525" marB="0" anchor="ctr"/>
                </a:tc>
                <a:tc>
                  <a:txBody>
                    <a:bodyPr/>
                    <a:lstStyle/>
                    <a:p>
                      <a:pPr algn="ctr" fontAlgn="ctr"/>
                      <a:r>
                        <a:rPr lang="en-IN" sz="1400" b="1" i="0" u="none" strike="noStrike">
                          <a:solidFill>
                            <a:srgbClr val="273239"/>
                          </a:solidFill>
                          <a:effectLst/>
                          <a:latin typeface="Times New Roman" panose="02020603050405020304" pitchFamily="18" charset="0"/>
                        </a:rPr>
                        <a:t>Compiler</a:t>
                      </a:r>
                    </a:p>
                  </a:txBody>
                  <a:tcPr marL="9525" marR="9525" marT="9525" marB="0" anchor="ctr"/>
                </a:tc>
                <a:tc>
                  <a:txBody>
                    <a:bodyPr/>
                    <a:lstStyle/>
                    <a:p>
                      <a:pPr algn="ctr" fontAlgn="ctr"/>
                      <a:r>
                        <a:rPr lang="en-IN" sz="1400" b="1" i="0" u="none" strike="noStrike">
                          <a:solidFill>
                            <a:srgbClr val="273239"/>
                          </a:solidFill>
                          <a:effectLst/>
                          <a:latin typeface="Times New Roman" panose="02020603050405020304" pitchFamily="18" charset="0"/>
                        </a:rPr>
                        <a:t>Interpreter</a:t>
                      </a:r>
                    </a:p>
                  </a:txBody>
                  <a:tcPr marL="9525" marR="9525" marT="9525" marB="0" anchor="ctr"/>
                </a:tc>
                <a:extLst>
                  <a:ext uri="{0D108BD9-81ED-4DB2-BD59-A6C34878D82A}">
                    <a16:rowId xmlns:a16="http://schemas.microsoft.com/office/drawing/2014/main" val="413465257"/>
                  </a:ext>
                </a:extLst>
              </a:tr>
              <a:tr h="491161">
                <a:tc>
                  <a:txBody>
                    <a:bodyPr/>
                    <a:lstStyle/>
                    <a:p>
                      <a:pPr algn="l" fontAlgn="ctr"/>
                      <a:r>
                        <a:rPr lang="en-IN" sz="1200" b="0" i="0" u="none" strike="noStrike">
                          <a:solidFill>
                            <a:srgbClr val="273239"/>
                          </a:solidFill>
                          <a:effectLst/>
                          <a:latin typeface="Times New Roman" panose="02020603050405020304" pitchFamily="18" charset="0"/>
                        </a:rPr>
                        <a:t>1</a:t>
                      </a:r>
                    </a:p>
                  </a:txBody>
                  <a:tcPr marL="85725" marR="9525" marT="9525" marB="0" anchor="ctr"/>
                </a:tc>
                <a:tc>
                  <a:txBody>
                    <a:bodyPr/>
                    <a:lstStyle/>
                    <a:p>
                      <a:pPr algn="l" fontAlgn="ctr"/>
                      <a:r>
                        <a:rPr lang="en-US" sz="1200" b="0" i="0" u="none" strike="noStrike">
                          <a:solidFill>
                            <a:srgbClr val="273239"/>
                          </a:solidFill>
                          <a:effectLst/>
                          <a:latin typeface="Times New Roman" panose="02020603050405020304" pitchFamily="18" charset="0"/>
                        </a:rPr>
                        <a:t>The compiler scans the whole program in one go.</a:t>
                      </a:r>
                    </a:p>
                  </a:txBody>
                  <a:tcPr marL="85725" marR="9525" marT="9525" marB="0" anchor="ctr"/>
                </a:tc>
                <a:tc>
                  <a:txBody>
                    <a:bodyPr/>
                    <a:lstStyle/>
                    <a:p>
                      <a:pPr algn="l" fontAlgn="ctr"/>
                      <a:r>
                        <a:rPr lang="en-US" sz="1200" b="0" i="0" u="none" strike="noStrike">
                          <a:solidFill>
                            <a:srgbClr val="273239"/>
                          </a:solidFill>
                          <a:effectLst/>
                          <a:latin typeface="Times New Roman" panose="02020603050405020304" pitchFamily="18" charset="0"/>
                        </a:rPr>
                        <a:t>Translates the program one statement at a time.</a:t>
                      </a:r>
                    </a:p>
                  </a:txBody>
                  <a:tcPr marL="85725" marR="9525" marT="9525" marB="0" anchor="ctr"/>
                </a:tc>
                <a:extLst>
                  <a:ext uri="{0D108BD9-81ED-4DB2-BD59-A6C34878D82A}">
                    <a16:rowId xmlns:a16="http://schemas.microsoft.com/office/drawing/2014/main" val="623388864"/>
                  </a:ext>
                </a:extLst>
              </a:tr>
              <a:tr h="497047">
                <a:tc>
                  <a:txBody>
                    <a:bodyPr/>
                    <a:lstStyle/>
                    <a:p>
                      <a:pPr algn="l" fontAlgn="ctr"/>
                      <a:r>
                        <a:rPr lang="en-IN" sz="1200" b="0" i="0" u="none" strike="noStrike">
                          <a:solidFill>
                            <a:srgbClr val="273239"/>
                          </a:solidFill>
                          <a:effectLst/>
                          <a:latin typeface="Times New Roman" panose="02020603050405020304" pitchFamily="18" charset="0"/>
                        </a:rPr>
                        <a:t>2</a:t>
                      </a:r>
                    </a:p>
                  </a:txBody>
                  <a:tcPr marL="85725" marR="9525" marT="9525" marB="0" anchor="ctr"/>
                </a:tc>
                <a:tc>
                  <a:txBody>
                    <a:bodyPr/>
                    <a:lstStyle/>
                    <a:p>
                      <a:pPr algn="l" fontAlgn="ctr"/>
                      <a:r>
                        <a:rPr lang="en-US" sz="1200" b="0" i="0" u="none" strike="noStrike" dirty="0">
                          <a:solidFill>
                            <a:srgbClr val="273239"/>
                          </a:solidFill>
                          <a:effectLst/>
                          <a:latin typeface="Times New Roman" panose="02020603050405020304" pitchFamily="18" charset="0"/>
                        </a:rPr>
                        <a:t>As it scans the code in one go, the errors (if any) are shown at the end together.</a:t>
                      </a:r>
                    </a:p>
                  </a:txBody>
                  <a:tcPr marL="85725" marR="9525" marT="9525" marB="0" anchor="ctr"/>
                </a:tc>
                <a:tc>
                  <a:txBody>
                    <a:bodyPr/>
                    <a:lstStyle/>
                    <a:p>
                      <a:pPr algn="l" fontAlgn="ctr"/>
                      <a:r>
                        <a:rPr lang="en-US" sz="1200" b="0" i="0" u="none" strike="noStrike">
                          <a:solidFill>
                            <a:srgbClr val="273239"/>
                          </a:solidFill>
                          <a:effectLst/>
                          <a:latin typeface="Times New Roman" panose="02020603050405020304" pitchFamily="18" charset="0"/>
                        </a:rPr>
                        <a:t>Considering it scans code one line at a time, errors are shown line by line.</a:t>
                      </a:r>
                    </a:p>
                  </a:txBody>
                  <a:tcPr marL="85725" marR="9525" marT="9525" marB="0" anchor="ctr"/>
                </a:tc>
                <a:extLst>
                  <a:ext uri="{0D108BD9-81ED-4DB2-BD59-A6C34878D82A}">
                    <a16:rowId xmlns:a16="http://schemas.microsoft.com/office/drawing/2014/main" val="2856423469"/>
                  </a:ext>
                </a:extLst>
              </a:tr>
              <a:tr h="491161">
                <a:tc>
                  <a:txBody>
                    <a:bodyPr/>
                    <a:lstStyle/>
                    <a:p>
                      <a:pPr algn="l" fontAlgn="ctr"/>
                      <a:r>
                        <a:rPr lang="en-IN" sz="1200" b="0" i="0" u="none" strike="noStrike">
                          <a:solidFill>
                            <a:srgbClr val="273239"/>
                          </a:solidFill>
                          <a:effectLst/>
                          <a:latin typeface="Times New Roman" panose="02020603050405020304" pitchFamily="18" charset="0"/>
                        </a:rPr>
                        <a:t>3</a:t>
                      </a:r>
                    </a:p>
                  </a:txBody>
                  <a:tcPr marL="85725" marR="9525" marT="9525" marB="0" anchor="ctr"/>
                </a:tc>
                <a:tc>
                  <a:txBody>
                    <a:bodyPr/>
                    <a:lstStyle/>
                    <a:p>
                      <a:pPr algn="l" fontAlgn="ctr"/>
                      <a:r>
                        <a:rPr lang="en-US" sz="1200" b="0" i="0" u="none" strike="noStrike">
                          <a:solidFill>
                            <a:srgbClr val="273239"/>
                          </a:solidFill>
                          <a:effectLst/>
                          <a:latin typeface="Times New Roman" panose="02020603050405020304" pitchFamily="18" charset="0"/>
                        </a:rPr>
                        <a:t>The main advantage of compilers is its execution time.</a:t>
                      </a:r>
                    </a:p>
                  </a:txBody>
                  <a:tcPr marL="85725" marR="9525" marT="9525" marB="0" anchor="ctr"/>
                </a:tc>
                <a:tc>
                  <a:txBody>
                    <a:bodyPr/>
                    <a:lstStyle/>
                    <a:p>
                      <a:pPr algn="l" fontAlgn="ctr"/>
                      <a:r>
                        <a:rPr lang="en-US" sz="1200" b="0" i="0" u="none" strike="noStrike">
                          <a:solidFill>
                            <a:srgbClr val="273239"/>
                          </a:solidFill>
                          <a:effectLst/>
                          <a:latin typeface="Times New Roman" panose="02020603050405020304" pitchFamily="18" charset="0"/>
                        </a:rPr>
                        <a:t>Due to interpreters being slow in executing the object code, it is preferred less.</a:t>
                      </a:r>
                    </a:p>
                  </a:txBody>
                  <a:tcPr marL="85725" marR="9525" marT="9525" marB="0" anchor="ctr"/>
                </a:tc>
                <a:extLst>
                  <a:ext uri="{0D108BD9-81ED-4DB2-BD59-A6C34878D82A}">
                    <a16:rowId xmlns:a16="http://schemas.microsoft.com/office/drawing/2014/main" val="800305286"/>
                  </a:ext>
                </a:extLst>
              </a:tr>
              <a:tr h="491161">
                <a:tc>
                  <a:txBody>
                    <a:bodyPr/>
                    <a:lstStyle/>
                    <a:p>
                      <a:pPr algn="l" fontAlgn="ctr"/>
                      <a:r>
                        <a:rPr lang="en-IN" sz="1200" b="0" i="0" u="none" strike="noStrike">
                          <a:solidFill>
                            <a:srgbClr val="273239"/>
                          </a:solidFill>
                          <a:effectLst/>
                          <a:latin typeface="Times New Roman" panose="02020603050405020304" pitchFamily="18" charset="0"/>
                        </a:rPr>
                        <a:t>4</a:t>
                      </a:r>
                    </a:p>
                  </a:txBody>
                  <a:tcPr marL="85725" marR="9525" marT="9525" marB="0" anchor="ctr"/>
                </a:tc>
                <a:tc>
                  <a:txBody>
                    <a:bodyPr/>
                    <a:lstStyle/>
                    <a:p>
                      <a:pPr algn="l" fontAlgn="ctr"/>
                      <a:r>
                        <a:rPr lang="en-US" sz="1200" b="0" i="0" u="none" strike="noStrike">
                          <a:solidFill>
                            <a:srgbClr val="273239"/>
                          </a:solidFill>
                          <a:effectLst/>
                          <a:latin typeface="Times New Roman" panose="02020603050405020304" pitchFamily="18" charset="0"/>
                        </a:rPr>
                        <a:t>It converts the source code into object code.</a:t>
                      </a:r>
                    </a:p>
                  </a:txBody>
                  <a:tcPr marL="85725" marR="9525" marT="9525" marB="0" anchor="ctr"/>
                </a:tc>
                <a:tc>
                  <a:txBody>
                    <a:bodyPr/>
                    <a:lstStyle/>
                    <a:p>
                      <a:pPr algn="l" fontAlgn="ctr"/>
                      <a:r>
                        <a:rPr lang="en-US" sz="1200" b="0" i="0" u="none" strike="noStrike" dirty="0">
                          <a:solidFill>
                            <a:srgbClr val="273239"/>
                          </a:solidFill>
                          <a:effectLst/>
                          <a:latin typeface="Times New Roman" panose="02020603050405020304" pitchFamily="18" charset="0"/>
                        </a:rPr>
                        <a:t>It does not convert source code into object code instead it scans it line by line</a:t>
                      </a:r>
                    </a:p>
                  </a:txBody>
                  <a:tcPr marL="85725" marR="9525" marT="9525" marB="0" anchor="ctr"/>
                </a:tc>
                <a:extLst>
                  <a:ext uri="{0D108BD9-81ED-4DB2-BD59-A6C34878D82A}">
                    <a16:rowId xmlns:a16="http://schemas.microsoft.com/office/drawing/2014/main" val="3826475936"/>
                  </a:ext>
                </a:extLst>
              </a:tr>
              <a:tr h="491161">
                <a:tc>
                  <a:txBody>
                    <a:bodyPr/>
                    <a:lstStyle/>
                    <a:p>
                      <a:pPr algn="l" fontAlgn="ctr"/>
                      <a:r>
                        <a:rPr lang="en-IN" sz="1200" b="0" i="0" u="none" strike="noStrike">
                          <a:solidFill>
                            <a:srgbClr val="273239"/>
                          </a:solidFill>
                          <a:effectLst/>
                          <a:latin typeface="Times New Roman" panose="02020603050405020304" pitchFamily="18" charset="0"/>
                        </a:rPr>
                        <a:t>5</a:t>
                      </a:r>
                    </a:p>
                  </a:txBody>
                  <a:tcPr marL="85725" marR="9525" marT="9525" marB="0" anchor="ctr"/>
                </a:tc>
                <a:tc>
                  <a:txBody>
                    <a:bodyPr/>
                    <a:lstStyle/>
                    <a:p>
                      <a:pPr algn="l" fontAlgn="ctr"/>
                      <a:r>
                        <a:rPr lang="en-US" sz="1200" b="0" i="0" u="none" strike="noStrike">
                          <a:solidFill>
                            <a:srgbClr val="273239"/>
                          </a:solidFill>
                          <a:effectLst/>
                          <a:latin typeface="Times New Roman" panose="02020603050405020304" pitchFamily="18" charset="0"/>
                        </a:rPr>
                        <a:t>It does not require source code for later execution.</a:t>
                      </a:r>
                    </a:p>
                  </a:txBody>
                  <a:tcPr marL="85725" marR="9525" marT="9525" marB="0" anchor="ctr"/>
                </a:tc>
                <a:tc>
                  <a:txBody>
                    <a:bodyPr/>
                    <a:lstStyle/>
                    <a:p>
                      <a:pPr algn="l" fontAlgn="ctr"/>
                      <a:r>
                        <a:rPr lang="en-US" sz="1200" b="0" i="0" u="none" strike="noStrike">
                          <a:solidFill>
                            <a:srgbClr val="273239"/>
                          </a:solidFill>
                          <a:effectLst/>
                          <a:latin typeface="Times New Roman" panose="02020603050405020304" pitchFamily="18" charset="0"/>
                        </a:rPr>
                        <a:t>It requires source code for later execution.</a:t>
                      </a:r>
                    </a:p>
                  </a:txBody>
                  <a:tcPr marL="85725" marR="9525" marT="9525" marB="0" anchor="ctr"/>
                </a:tc>
                <a:extLst>
                  <a:ext uri="{0D108BD9-81ED-4DB2-BD59-A6C34878D82A}">
                    <a16:rowId xmlns:a16="http://schemas.microsoft.com/office/drawing/2014/main" val="359375639"/>
                  </a:ext>
                </a:extLst>
              </a:tr>
              <a:tr h="497047">
                <a:tc>
                  <a:txBody>
                    <a:bodyPr/>
                    <a:lstStyle/>
                    <a:p>
                      <a:pPr algn="l" fontAlgn="ctr"/>
                      <a:r>
                        <a:rPr lang="en-IN" sz="1200" b="0" i="0" u="none" strike="noStrike">
                          <a:solidFill>
                            <a:srgbClr val="273239"/>
                          </a:solidFill>
                          <a:effectLst/>
                          <a:latin typeface="Times New Roman" panose="02020603050405020304" pitchFamily="18" charset="0"/>
                        </a:rPr>
                        <a:t>6</a:t>
                      </a:r>
                    </a:p>
                  </a:txBody>
                  <a:tcPr marL="85725" marR="9525" marT="9525" marB="0" anchor="ctr"/>
                </a:tc>
                <a:tc>
                  <a:txBody>
                    <a:bodyPr/>
                    <a:lstStyle/>
                    <a:p>
                      <a:pPr algn="l" fontAlgn="ctr"/>
                      <a:r>
                        <a:rPr lang="en-US" sz="1200" b="0" i="0" u="none" strike="noStrike">
                          <a:solidFill>
                            <a:srgbClr val="273239"/>
                          </a:solidFill>
                          <a:effectLst/>
                          <a:latin typeface="Times New Roman" panose="02020603050405020304" pitchFamily="18" charset="0"/>
                        </a:rPr>
                        <a:t>Execution of the program takes place only after the whole program is compiled.</a:t>
                      </a:r>
                    </a:p>
                  </a:txBody>
                  <a:tcPr marL="85725" marR="9525" marT="9525" marB="0" anchor="ctr"/>
                </a:tc>
                <a:tc>
                  <a:txBody>
                    <a:bodyPr/>
                    <a:lstStyle/>
                    <a:p>
                      <a:pPr algn="l" fontAlgn="ctr"/>
                      <a:r>
                        <a:rPr lang="en-US" sz="1200" b="0" i="0" u="none" strike="noStrike">
                          <a:solidFill>
                            <a:srgbClr val="273239"/>
                          </a:solidFill>
                          <a:effectLst/>
                          <a:latin typeface="Times New Roman" panose="02020603050405020304" pitchFamily="18" charset="0"/>
                        </a:rPr>
                        <a:t>Execution of the program happens after every line is checked or evaluated.</a:t>
                      </a:r>
                    </a:p>
                  </a:txBody>
                  <a:tcPr marL="85725" marR="9525" marT="9525" marB="0" anchor="ctr"/>
                </a:tc>
                <a:extLst>
                  <a:ext uri="{0D108BD9-81ED-4DB2-BD59-A6C34878D82A}">
                    <a16:rowId xmlns:a16="http://schemas.microsoft.com/office/drawing/2014/main" val="814129682"/>
                  </a:ext>
                </a:extLst>
              </a:tr>
              <a:tr h="491161">
                <a:tc>
                  <a:txBody>
                    <a:bodyPr/>
                    <a:lstStyle/>
                    <a:p>
                      <a:pPr algn="l" fontAlgn="ctr"/>
                      <a:r>
                        <a:rPr lang="en-IN" sz="1200" b="0" i="0" u="none" strike="noStrike">
                          <a:solidFill>
                            <a:srgbClr val="273239"/>
                          </a:solidFill>
                          <a:effectLst/>
                          <a:latin typeface="Times New Roman" panose="02020603050405020304" pitchFamily="18" charset="0"/>
                        </a:rPr>
                        <a:t>7</a:t>
                      </a:r>
                    </a:p>
                  </a:txBody>
                  <a:tcPr marL="85725" marR="9525" marT="9525" marB="0" anchor="ctr"/>
                </a:tc>
                <a:tc>
                  <a:txBody>
                    <a:bodyPr/>
                    <a:lstStyle/>
                    <a:p>
                      <a:pPr algn="l" fontAlgn="ctr"/>
                      <a:r>
                        <a:rPr lang="en-US" sz="1200" b="0" i="0" u="none" strike="noStrike">
                          <a:solidFill>
                            <a:srgbClr val="273239"/>
                          </a:solidFill>
                          <a:effectLst/>
                          <a:latin typeface="Times New Roman" panose="02020603050405020304" pitchFamily="18" charset="0"/>
                        </a:rPr>
                        <a:t>The machine code is stored in the disk storage.</a:t>
                      </a:r>
                    </a:p>
                  </a:txBody>
                  <a:tcPr marL="85725" marR="9525" marT="9525" marB="0" anchor="ctr"/>
                </a:tc>
                <a:tc>
                  <a:txBody>
                    <a:bodyPr/>
                    <a:lstStyle/>
                    <a:p>
                      <a:pPr algn="l" fontAlgn="ctr"/>
                      <a:r>
                        <a:rPr lang="en-US" sz="1200" b="0" i="0" u="none" strike="noStrike">
                          <a:solidFill>
                            <a:srgbClr val="273239"/>
                          </a:solidFill>
                          <a:effectLst/>
                          <a:latin typeface="Times New Roman" panose="02020603050405020304" pitchFamily="18" charset="0"/>
                        </a:rPr>
                        <a:t>Machine code is nowhere stored.</a:t>
                      </a:r>
                    </a:p>
                  </a:txBody>
                  <a:tcPr marL="85725" marR="9525" marT="9525" marB="0" anchor="ctr"/>
                </a:tc>
                <a:extLst>
                  <a:ext uri="{0D108BD9-81ED-4DB2-BD59-A6C34878D82A}">
                    <a16:rowId xmlns:a16="http://schemas.microsoft.com/office/drawing/2014/main" val="2895817459"/>
                  </a:ext>
                </a:extLst>
              </a:tr>
              <a:tr h="497047">
                <a:tc>
                  <a:txBody>
                    <a:bodyPr/>
                    <a:lstStyle/>
                    <a:p>
                      <a:pPr algn="l" fontAlgn="ctr"/>
                      <a:r>
                        <a:rPr lang="en-IN" sz="1200" b="0" i="0" u="none" strike="noStrike">
                          <a:solidFill>
                            <a:srgbClr val="273239"/>
                          </a:solidFill>
                          <a:effectLst/>
                          <a:latin typeface="Times New Roman" panose="02020603050405020304" pitchFamily="18" charset="0"/>
                        </a:rPr>
                        <a:t>8</a:t>
                      </a:r>
                    </a:p>
                  </a:txBody>
                  <a:tcPr marL="85725" marR="9525" marT="9525" marB="0" anchor="ctr"/>
                </a:tc>
                <a:tc>
                  <a:txBody>
                    <a:bodyPr/>
                    <a:lstStyle/>
                    <a:p>
                      <a:pPr algn="l" fontAlgn="ctr"/>
                      <a:r>
                        <a:rPr lang="en-US" sz="1200" b="0" i="0" u="none" strike="noStrike">
                          <a:solidFill>
                            <a:srgbClr val="273239"/>
                          </a:solidFill>
                          <a:effectLst/>
                          <a:latin typeface="Times New Roman" panose="02020603050405020304" pitchFamily="18" charset="0"/>
                        </a:rPr>
                        <a:t>Compilers more often take a large amount of time for analyzing the source code.</a:t>
                      </a:r>
                    </a:p>
                  </a:txBody>
                  <a:tcPr marL="85725" marR="9525" marT="9525" marB="0" anchor="ctr"/>
                </a:tc>
                <a:tc>
                  <a:txBody>
                    <a:bodyPr/>
                    <a:lstStyle/>
                    <a:p>
                      <a:pPr algn="l" fontAlgn="ctr"/>
                      <a:r>
                        <a:rPr lang="en-US" sz="1200" b="0" i="0" u="none" strike="noStrike">
                          <a:solidFill>
                            <a:srgbClr val="273239"/>
                          </a:solidFill>
                          <a:effectLst/>
                          <a:latin typeface="Times New Roman" panose="02020603050405020304" pitchFamily="18" charset="0"/>
                        </a:rPr>
                        <a:t>In comparison, Interpreters take less time for analyzing the source code.</a:t>
                      </a:r>
                    </a:p>
                  </a:txBody>
                  <a:tcPr marL="85725" marR="9525" marT="9525" marB="0" anchor="ctr"/>
                </a:tc>
                <a:extLst>
                  <a:ext uri="{0D108BD9-81ED-4DB2-BD59-A6C34878D82A}">
                    <a16:rowId xmlns:a16="http://schemas.microsoft.com/office/drawing/2014/main" val="2582930033"/>
                  </a:ext>
                </a:extLst>
              </a:tr>
              <a:tr h="491161">
                <a:tc>
                  <a:txBody>
                    <a:bodyPr/>
                    <a:lstStyle/>
                    <a:p>
                      <a:pPr algn="l" fontAlgn="ctr"/>
                      <a:r>
                        <a:rPr lang="en-IN" sz="1200" b="0" i="0" u="none" strike="noStrike">
                          <a:solidFill>
                            <a:srgbClr val="273239"/>
                          </a:solidFill>
                          <a:effectLst/>
                          <a:latin typeface="Times New Roman" panose="02020603050405020304" pitchFamily="18" charset="0"/>
                        </a:rPr>
                        <a:t>9</a:t>
                      </a:r>
                    </a:p>
                  </a:txBody>
                  <a:tcPr marL="85725" marR="9525" marT="9525" marB="0" anchor="ctr"/>
                </a:tc>
                <a:tc>
                  <a:txBody>
                    <a:bodyPr/>
                    <a:lstStyle/>
                    <a:p>
                      <a:pPr algn="l" fontAlgn="ctr"/>
                      <a:r>
                        <a:rPr lang="en-IN" sz="1200" b="0" i="0" u="none" strike="noStrike" dirty="0">
                          <a:solidFill>
                            <a:srgbClr val="273239"/>
                          </a:solidFill>
                          <a:effectLst/>
                          <a:latin typeface="Times New Roman" panose="02020603050405020304" pitchFamily="18" charset="0"/>
                        </a:rPr>
                        <a:t>It is more efficient.</a:t>
                      </a:r>
                    </a:p>
                  </a:txBody>
                  <a:tcPr marL="85725" marR="9525" marT="9525" marB="0" anchor="ctr"/>
                </a:tc>
                <a:tc>
                  <a:txBody>
                    <a:bodyPr/>
                    <a:lstStyle/>
                    <a:p>
                      <a:pPr algn="l" fontAlgn="ctr"/>
                      <a:r>
                        <a:rPr lang="en-IN" sz="1200" b="0" i="0" u="none" strike="noStrike">
                          <a:solidFill>
                            <a:srgbClr val="273239"/>
                          </a:solidFill>
                          <a:effectLst/>
                          <a:latin typeface="Times New Roman" panose="02020603050405020304" pitchFamily="18" charset="0"/>
                        </a:rPr>
                        <a:t>It is less efficient.</a:t>
                      </a:r>
                    </a:p>
                  </a:txBody>
                  <a:tcPr marL="85725" marR="9525" marT="9525" marB="0" anchor="ctr"/>
                </a:tc>
                <a:extLst>
                  <a:ext uri="{0D108BD9-81ED-4DB2-BD59-A6C34878D82A}">
                    <a16:rowId xmlns:a16="http://schemas.microsoft.com/office/drawing/2014/main" val="3019044863"/>
                  </a:ext>
                </a:extLst>
              </a:tr>
              <a:tr h="491161">
                <a:tc>
                  <a:txBody>
                    <a:bodyPr/>
                    <a:lstStyle/>
                    <a:p>
                      <a:pPr algn="l" fontAlgn="ctr"/>
                      <a:r>
                        <a:rPr lang="en-IN" sz="1200" b="0" i="0" u="none" strike="noStrike">
                          <a:solidFill>
                            <a:srgbClr val="273239"/>
                          </a:solidFill>
                          <a:effectLst/>
                          <a:latin typeface="Times New Roman" panose="02020603050405020304" pitchFamily="18" charset="0"/>
                        </a:rPr>
                        <a:t>10</a:t>
                      </a:r>
                    </a:p>
                  </a:txBody>
                  <a:tcPr marL="85725" marR="9525" marT="9525" marB="0" anchor="ctr"/>
                </a:tc>
                <a:tc>
                  <a:txBody>
                    <a:bodyPr/>
                    <a:lstStyle/>
                    <a:p>
                      <a:pPr algn="l" fontAlgn="ctr"/>
                      <a:r>
                        <a:rPr lang="en-IN" sz="1200" b="0" i="0" u="none" strike="noStrike">
                          <a:solidFill>
                            <a:srgbClr val="273239"/>
                          </a:solidFill>
                          <a:effectLst/>
                          <a:latin typeface="Times New Roman" panose="02020603050405020304" pitchFamily="18" charset="0"/>
                        </a:rPr>
                        <a:t>CPU utilization is more.</a:t>
                      </a:r>
                    </a:p>
                  </a:txBody>
                  <a:tcPr marL="85725" marR="9525" marT="9525" marB="0" anchor="ctr"/>
                </a:tc>
                <a:tc>
                  <a:txBody>
                    <a:bodyPr/>
                    <a:lstStyle/>
                    <a:p>
                      <a:pPr algn="l" fontAlgn="ctr"/>
                      <a:r>
                        <a:rPr lang="en-IN" sz="1200" b="0" i="0" u="none" strike="noStrike">
                          <a:solidFill>
                            <a:srgbClr val="273239"/>
                          </a:solidFill>
                          <a:effectLst/>
                          <a:latin typeface="Times New Roman" panose="02020603050405020304" pitchFamily="18" charset="0"/>
                        </a:rPr>
                        <a:t>CPU utilization is less.</a:t>
                      </a:r>
                    </a:p>
                  </a:txBody>
                  <a:tcPr marL="85725" marR="9525" marT="9525" marB="0" anchor="ctr"/>
                </a:tc>
                <a:extLst>
                  <a:ext uri="{0D108BD9-81ED-4DB2-BD59-A6C34878D82A}">
                    <a16:rowId xmlns:a16="http://schemas.microsoft.com/office/drawing/2014/main" val="2867773905"/>
                  </a:ext>
                </a:extLst>
              </a:tr>
              <a:tr h="497047">
                <a:tc>
                  <a:txBody>
                    <a:bodyPr/>
                    <a:lstStyle/>
                    <a:p>
                      <a:pPr algn="l" fontAlgn="ctr"/>
                      <a:r>
                        <a:rPr lang="en-IN" sz="1200" b="0" i="0" u="none" strike="noStrike">
                          <a:solidFill>
                            <a:srgbClr val="273239"/>
                          </a:solidFill>
                          <a:effectLst/>
                          <a:latin typeface="Times New Roman" panose="02020603050405020304" pitchFamily="18" charset="0"/>
                        </a:rPr>
                        <a:t>Eg.</a:t>
                      </a:r>
                    </a:p>
                  </a:txBody>
                  <a:tcPr marL="85725" marR="9525" marT="9525" marB="0" anchor="ctr"/>
                </a:tc>
                <a:tc>
                  <a:txBody>
                    <a:bodyPr/>
                    <a:lstStyle/>
                    <a:p>
                      <a:pPr algn="l" fontAlgn="ctr"/>
                      <a:r>
                        <a:rPr lang="en-US" sz="1200" b="0" i="0" u="none" strike="noStrike">
                          <a:solidFill>
                            <a:srgbClr val="273239"/>
                          </a:solidFill>
                          <a:effectLst/>
                          <a:latin typeface="Times New Roman" panose="02020603050405020304" pitchFamily="18" charset="0"/>
                        </a:rPr>
                        <a:t>C, C++, C#, etc are programming languages that are compiler-based.</a:t>
                      </a:r>
                    </a:p>
                  </a:txBody>
                  <a:tcPr marL="85725" marR="9525" marT="9525" marB="0" anchor="ctr"/>
                </a:tc>
                <a:tc>
                  <a:txBody>
                    <a:bodyPr/>
                    <a:lstStyle/>
                    <a:p>
                      <a:pPr algn="l" fontAlgn="ctr"/>
                      <a:r>
                        <a:rPr lang="en-US" sz="1200" b="0" i="0" u="none" strike="noStrike" dirty="0">
                          <a:solidFill>
                            <a:srgbClr val="273239"/>
                          </a:solidFill>
                          <a:effectLst/>
                          <a:latin typeface="Times New Roman" panose="02020603050405020304" pitchFamily="18" charset="0"/>
                        </a:rPr>
                        <a:t>Python, Ruby, Perl, SNOBOL, MATLAB, </a:t>
                      </a:r>
                      <a:r>
                        <a:rPr lang="en-US" sz="1200" b="0" i="0" u="none" strike="noStrike" dirty="0" err="1">
                          <a:solidFill>
                            <a:srgbClr val="273239"/>
                          </a:solidFill>
                          <a:effectLst/>
                          <a:latin typeface="Times New Roman" panose="02020603050405020304" pitchFamily="18" charset="0"/>
                        </a:rPr>
                        <a:t>etc</a:t>
                      </a:r>
                      <a:r>
                        <a:rPr lang="en-US" sz="1200" b="0" i="0" u="none" strike="noStrike" dirty="0">
                          <a:solidFill>
                            <a:srgbClr val="273239"/>
                          </a:solidFill>
                          <a:effectLst/>
                          <a:latin typeface="Times New Roman" panose="02020603050405020304" pitchFamily="18" charset="0"/>
                        </a:rPr>
                        <a:t> are programming languages that are interpreter-based.</a:t>
                      </a:r>
                    </a:p>
                  </a:txBody>
                  <a:tcPr marL="85725" marR="9525" marT="9525" marB="0" anchor="ctr"/>
                </a:tc>
                <a:extLst>
                  <a:ext uri="{0D108BD9-81ED-4DB2-BD59-A6C34878D82A}">
                    <a16:rowId xmlns:a16="http://schemas.microsoft.com/office/drawing/2014/main" val="614510000"/>
                  </a:ext>
                </a:extLst>
              </a:tr>
            </a:tbl>
          </a:graphicData>
        </a:graphic>
      </p:graphicFrame>
    </p:spTree>
    <p:extLst>
      <p:ext uri="{BB962C8B-B14F-4D97-AF65-F5344CB8AC3E}">
        <p14:creationId xmlns:p14="http://schemas.microsoft.com/office/powerpoint/2010/main" val="1049293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Structure of Compiler</a:t>
            </a:r>
            <a:endParaRPr lang="en-IN" b="1" dirty="0"/>
          </a:p>
        </p:txBody>
      </p:sp>
      <p:pic>
        <p:nvPicPr>
          <p:cNvPr id="4" name="Picture 3"/>
          <p:cNvPicPr>
            <a:picLocks noChangeAspect="1"/>
          </p:cNvPicPr>
          <p:nvPr/>
        </p:nvPicPr>
        <p:blipFill>
          <a:blip r:embed="rId2"/>
          <a:stretch>
            <a:fillRect/>
          </a:stretch>
        </p:blipFill>
        <p:spPr>
          <a:xfrm>
            <a:off x="2416629" y="2164415"/>
            <a:ext cx="7993164" cy="2747219"/>
          </a:xfrm>
          <a:prstGeom prst="rect">
            <a:avLst/>
          </a:prstGeom>
        </p:spPr>
      </p:pic>
    </p:spTree>
    <p:extLst>
      <p:ext uri="{BB962C8B-B14F-4D97-AF65-F5344CB8AC3E}">
        <p14:creationId xmlns:p14="http://schemas.microsoft.com/office/powerpoint/2010/main" val="1127992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6389"/>
            <a:ext cx="11247120" cy="6008914"/>
          </a:xfrm>
        </p:spPr>
        <p:txBody>
          <a:bodyPr>
            <a:normAutofit/>
          </a:bodyPr>
          <a:lstStyle/>
          <a:p>
            <a:pPr algn="just"/>
            <a:endParaRPr lang="en-US" sz="2000" b="1" dirty="0" smtClean="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cs typeface="Times New Roman" panose="02020603050405020304" pitchFamily="18" charset="0"/>
              </a:rPr>
              <a:t>Analysis </a:t>
            </a:r>
            <a:r>
              <a:rPr lang="en-US" sz="2000" b="1" dirty="0">
                <a:latin typeface="Times New Roman" panose="02020603050405020304" pitchFamily="18" charset="0"/>
                <a:cs typeface="Times New Roman" panose="02020603050405020304" pitchFamily="18" charset="0"/>
              </a:rPr>
              <a:t>Phase</a:t>
            </a:r>
          </a:p>
          <a:p>
            <a:pPr marL="0" indent="0" algn="just">
              <a:buNone/>
            </a:pPr>
            <a:r>
              <a:rPr lang="en-US" sz="2000" dirty="0">
                <a:latin typeface="Times New Roman" panose="02020603050405020304" pitchFamily="18" charset="0"/>
                <a:cs typeface="Times New Roman" panose="02020603050405020304" pitchFamily="18" charset="0"/>
              </a:rPr>
              <a:t>Known as the front-end of the compiler, the </a:t>
            </a:r>
            <a:r>
              <a:rPr lang="en-US" sz="2000" b="1" dirty="0">
                <a:latin typeface="Times New Roman" panose="02020603050405020304" pitchFamily="18" charset="0"/>
                <a:cs typeface="Times New Roman" panose="02020603050405020304" pitchFamily="18" charset="0"/>
              </a:rPr>
              <a:t>analysis</a:t>
            </a:r>
            <a:r>
              <a:rPr lang="en-US" sz="2000" dirty="0">
                <a:latin typeface="Times New Roman" panose="02020603050405020304" pitchFamily="18" charset="0"/>
                <a:cs typeface="Times New Roman" panose="02020603050405020304" pitchFamily="18" charset="0"/>
              </a:rPr>
              <a:t> phase of the compiler reads the source program, divides it into core parts and then checks for lexical, grammar and syntax errors</a:t>
            </a:r>
            <a:r>
              <a:rPr lang="en-US" sz="2000" dirty="0" smtClean="0">
                <a:latin typeface="Times New Roman" panose="02020603050405020304" pitchFamily="18" charset="0"/>
                <a:cs typeface="Times New Roman" panose="02020603050405020304" pitchFamily="18" charset="0"/>
              </a:rPr>
              <a:t>. The </a:t>
            </a:r>
            <a:r>
              <a:rPr lang="en-US" sz="2000" dirty="0">
                <a:latin typeface="Times New Roman" panose="02020603050405020304" pitchFamily="18" charset="0"/>
                <a:cs typeface="Times New Roman" panose="02020603050405020304" pitchFamily="18" charset="0"/>
              </a:rPr>
              <a:t>analysis phase generates an intermediate representation of the source program and symbol table, which should be fed to the Synthesis phase as input</a:t>
            </a:r>
            <a:r>
              <a:rPr lang="en-US" sz="2000" dirty="0" smtClean="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Synthesis Phase</a:t>
            </a:r>
          </a:p>
          <a:p>
            <a:pPr marL="0" indent="0" algn="just">
              <a:buNone/>
            </a:pPr>
            <a:r>
              <a:rPr lang="en-US" sz="2000" dirty="0">
                <a:latin typeface="Times New Roman" panose="02020603050405020304" pitchFamily="18" charset="0"/>
                <a:cs typeface="Times New Roman" panose="02020603050405020304" pitchFamily="18" charset="0"/>
              </a:rPr>
              <a:t>Known as the back-end of the compiler, the </a:t>
            </a:r>
            <a:r>
              <a:rPr lang="en-US" sz="2000" b="1" dirty="0">
                <a:latin typeface="Times New Roman" panose="02020603050405020304" pitchFamily="18" charset="0"/>
                <a:cs typeface="Times New Roman" panose="02020603050405020304" pitchFamily="18" charset="0"/>
              </a:rPr>
              <a:t>synthesis</a:t>
            </a:r>
            <a:r>
              <a:rPr lang="en-US" sz="2000" dirty="0">
                <a:latin typeface="Times New Roman" panose="02020603050405020304" pitchFamily="18" charset="0"/>
                <a:cs typeface="Times New Roman" panose="02020603050405020304" pitchFamily="18" charset="0"/>
              </a:rPr>
              <a:t> phase generates the target program with the help of intermediate source code representation and symbol table.</a:t>
            </a:r>
          </a:p>
          <a:p>
            <a:endParaRPr lang="en-US" sz="2000" dirty="0"/>
          </a:p>
          <a:p>
            <a:endParaRPr lang="en-IN" sz="2000" dirty="0"/>
          </a:p>
        </p:txBody>
      </p:sp>
    </p:spTree>
    <p:extLst>
      <p:ext uri="{BB962C8B-B14F-4D97-AF65-F5344CB8AC3E}">
        <p14:creationId xmlns:p14="http://schemas.microsoft.com/office/powerpoint/2010/main" val="424183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Phases of a Compiler</a:t>
            </a:r>
            <a:endParaRPr lang="en-IN" b="1" dirty="0"/>
          </a:p>
        </p:txBody>
      </p:sp>
      <p:pic>
        <p:nvPicPr>
          <p:cNvPr id="5122" name="Picture 2" descr="Light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0364" y="1410789"/>
            <a:ext cx="5631271" cy="532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822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9" y="104503"/>
            <a:ext cx="11913325" cy="6622868"/>
          </a:xfrm>
        </p:spPr>
        <p:txBody>
          <a:bodyPr>
            <a:normAutofit fontScale="55000" lnSpcReduction="20000"/>
          </a:bodyPr>
          <a:lstStyle/>
          <a:p>
            <a:r>
              <a:rPr lang="en-US" sz="3400" b="1" dirty="0">
                <a:latin typeface="Times New Roman" panose="02020603050405020304" pitchFamily="18" charset="0"/>
                <a:cs typeface="Times New Roman" panose="02020603050405020304" pitchFamily="18" charset="0"/>
              </a:rPr>
              <a:t>Lexical Analysis:</a:t>
            </a:r>
          </a:p>
          <a:p>
            <a:pPr marL="0" indent="0">
              <a:buNone/>
            </a:pPr>
            <a:r>
              <a:rPr lang="en-US" sz="3400" dirty="0">
                <a:latin typeface="Times New Roman" panose="02020603050405020304" pitchFamily="18" charset="0"/>
                <a:cs typeface="Times New Roman" panose="02020603050405020304" pitchFamily="18" charset="0"/>
              </a:rPr>
              <a:t>Lexical analyzer phase is the first phase of compilation process. It takes source code as input. It reads the source program one character at a time and converts it into meaningful lexemes. Lexical analyzer represents these lexemes in the form of tokens.</a:t>
            </a:r>
          </a:p>
          <a:p>
            <a:r>
              <a:rPr lang="en-US" sz="3400" b="1" dirty="0">
                <a:latin typeface="Times New Roman" panose="02020603050405020304" pitchFamily="18" charset="0"/>
                <a:cs typeface="Times New Roman" panose="02020603050405020304" pitchFamily="18" charset="0"/>
              </a:rPr>
              <a:t>Syntax Analysis</a:t>
            </a:r>
          </a:p>
          <a:p>
            <a:pPr marL="0" indent="0">
              <a:buNone/>
            </a:pPr>
            <a:r>
              <a:rPr lang="en-US" sz="3400" dirty="0">
                <a:latin typeface="Times New Roman" panose="02020603050405020304" pitchFamily="18" charset="0"/>
                <a:cs typeface="Times New Roman" panose="02020603050405020304" pitchFamily="18" charset="0"/>
              </a:rPr>
              <a:t>Syntax analysis is the second phase of compilation process. It takes tokens as input and generates a parse tree as output. In syntax analysis phase, the parser checks that the expression made by the tokens is syntactically correct or not.</a:t>
            </a:r>
          </a:p>
          <a:p>
            <a:r>
              <a:rPr lang="en-US" sz="3400" b="1" dirty="0">
                <a:latin typeface="Times New Roman" panose="02020603050405020304" pitchFamily="18" charset="0"/>
                <a:cs typeface="Times New Roman" panose="02020603050405020304" pitchFamily="18" charset="0"/>
              </a:rPr>
              <a:t>Semantic Analysis</a:t>
            </a:r>
          </a:p>
          <a:p>
            <a:pPr marL="0" indent="0">
              <a:buNone/>
            </a:pPr>
            <a:r>
              <a:rPr lang="en-US" sz="3400" dirty="0">
                <a:latin typeface="Times New Roman" panose="02020603050405020304" pitchFamily="18" charset="0"/>
                <a:cs typeface="Times New Roman" panose="02020603050405020304" pitchFamily="18" charset="0"/>
              </a:rPr>
              <a:t>Semantic analysis is the third phase of compilation process. It checks whether the parse tree follows the rules of language. Semantic analyzer keeps track of identifiers, their types and expressions. The output of semantic analysis phase is the annotated tree syntax.</a:t>
            </a:r>
          </a:p>
          <a:p>
            <a:r>
              <a:rPr lang="en-US" sz="3400" b="1" dirty="0">
                <a:latin typeface="Times New Roman" panose="02020603050405020304" pitchFamily="18" charset="0"/>
                <a:cs typeface="Times New Roman" panose="02020603050405020304" pitchFamily="18" charset="0"/>
              </a:rPr>
              <a:t>Intermediate Code Generation</a:t>
            </a:r>
          </a:p>
          <a:p>
            <a:pPr marL="0" indent="0">
              <a:buNone/>
            </a:pPr>
            <a:r>
              <a:rPr lang="en-US" sz="3400" dirty="0">
                <a:latin typeface="Times New Roman" panose="02020603050405020304" pitchFamily="18" charset="0"/>
                <a:cs typeface="Times New Roman" panose="02020603050405020304" pitchFamily="18" charset="0"/>
              </a:rPr>
              <a:t>In the intermediate code generation, compiler generates the source code into the intermediate code. Intermediate code is generated between the high-level language and the machine language. The intermediate code should be generated in such a way that you can easily translate it into the target machine code.</a:t>
            </a:r>
          </a:p>
          <a:p>
            <a:r>
              <a:rPr lang="en-US" sz="3400" b="1" dirty="0">
                <a:latin typeface="Times New Roman" panose="02020603050405020304" pitchFamily="18" charset="0"/>
                <a:cs typeface="Times New Roman" panose="02020603050405020304" pitchFamily="18" charset="0"/>
              </a:rPr>
              <a:t>Code Optimization</a:t>
            </a:r>
          </a:p>
          <a:p>
            <a:pPr marL="0" indent="0">
              <a:buNone/>
            </a:pPr>
            <a:r>
              <a:rPr lang="en-US" sz="3400" dirty="0">
                <a:latin typeface="Times New Roman" panose="02020603050405020304" pitchFamily="18" charset="0"/>
                <a:cs typeface="Times New Roman" panose="02020603050405020304" pitchFamily="18" charset="0"/>
              </a:rPr>
              <a:t>Code optimization is an optional phase. It is used to improve the intermediate code so that the output of the program could run faster and take less space. It removes the unnecessary lines of the code and arranges the sequence of statements in order to speed up the program execution.</a:t>
            </a:r>
          </a:p>
          <a:p>
            <a:r>
              <a:rPr lang="en-US" sz="3400" b="1" dirty="0">
                <a:latin typeface="Times New Roman" panose="02020603050405020304" pitchFamily="18" charset="0"/>
                <a:cs typeface="Times New Roman" panose="02020603050405020304" pitchFamily="18" charset="0"/>
              </a:rPr>
              <a:t>Code Generation</a:t>
            </a:r>
          </a:p>
          <a:p>
            <a:pPr marL="0" indent="0">
              <a:buNone/>
            </a:pPr>
            <a:r>
              <a:rPr lang="en-US" sz="3400" dirty="0">
                <a:latin typeface="Times New Roman" panose="02020603050405020304" pitchFamily="18" charset="0"/>
                <a:cs typeface="Times New Roman" panose="02020603050405020304" pitchFamily="18" charset="0"/>
              </a:rPr>
              <a:t>Code generation is the final stage of the compilation process. It takes the optimized intermediate code as input and maps it to the target machine language. Code generator translates the intermediate code into the machine code of the specified computer.</a:t>
            </a:r>
          </a:p>
          <a:p>
            <a:endParaRPr lang="en-IN" dirty="0"/>
          </a:p>
        </p:txBody>
      </p:sp>
    </p:spTree>
    <p:extLst>
      <p:ext uri="{BB962C8B-B14F-4D97-AF65-F5344CB8AC3E}">
        <p14:creationId xmlns:p14="http://schemas.microsoft.com/office/powerpoint/2010/main" val="2574289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1160</Words>
  <Application>Microsoft Office PowerPoint</Application>
  <PresentationFormat>Widescreen</PresentationFormat>
  <Paragraphs>147</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Times New Roman</vt:lpstr>
      <vt:lpstr>Wingdings</vt:lpstr>
      <vt:lpstr>Office Theme</vt:lpstr>
      <vt:lpstr>PowerPoint Presentation</vt:lpstr>
      <vt:lpstr>Compiler Design</vt:lpstr>
      <vt:lpstr>Language Processing System</vt:lpstr>
      <vt:lpstr>PowerPoint Presentation</vt:lpstr>
      <vt:lpstr>PowerPoint Presentation</vt:lpstr>
      <vt:lpstr>Structure of Compiler</vt:lpstr>
      <vt:lpstr>PowerPoint Presentation</vt:lpstr>
      <vt:lpstr>Phases of a Compiler</vt:lpstr>
      <vt:lpstr>PowerPoint Presentation</vt:lpstr>
      <vt:lpstr>PowerPoint Presentation</vt:lpstr>
      <vt:lpstr>PowerPoint Presentation</vt:lpstr>
      <vt:lpstr>Grouping of compiler phases</vt:lpstr>
      <vt:lpstr>PowerPoint Presentation</vt:lpstr>
      <vt:lpstr>PowerPoint Presentation</vt:lpstr>
      <vt:lpstr>PowerPoint Presentation</vt:lpstr>
      <vt:lpstr>Lexical Analyzer Architecture</vt:lpstr>
      <vt:lpstr>PowerPoint Presentation</vt:lpstr>
      <vt:lpstr>Role of Lexical Analysis</vt:lpstr>
      <vt:lpstr>Why separation of Lexical Analyzer from Syntax Analyzer</vt:lpstr>
      <vt:lpstr>PowerPoint Presentation</vt:lpstr>
      <vt:lpstr>Lexical Errors</vt:lpstr>
      <vt:lpstr>Example of Lexical Analysis, Tokens, Non-Tokens </vt:lpstr>
      <vt:lpstr>Input Buffering </vt:lpstr>
      <vt:lpstr>PowerPoint Presentation</vt:lpstr>
      <vt:lpstr>PowerPoint Presentation</vt:lpstr>
      <vt:lpstr>PowerPoint Presentation</vt:lpstr>
      <vt:lpstr>One Buffer Scheme </vt:lpstr>
      <vt:lpstr>Two Buffer Scheme </vt:lpstr>
      <vt:lpstr>Two Buffer Scheme</vt:lpstr>
      <vt:lpstr>Recognition of Token   </vt:lpstr>
      <vt:lpstr>PowerPoint Presentation</vt:lpstr>
      <vt:lpstr>Role of Parser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P.ANIL KUMAR</dc:creator>
  <cp:lastModifiedBy>P.ANIL KUMAR</cp:lastModifiedBy>
  <cp:revision>33</cp:revision>
  <dcterms:created xsi:type="dcterms:W3CDTF">2023-01-21T03:52:32Z</dcterms:created>
  <dcterms:modified xsi:type="dcterms:W3CDTF">2024-12-19T17:13:13Z</dcterms:modified>
</cp:coreProperties>
</file>