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5"/>
  </p:notesMasterIdLst>
  <p:sldIdLst>
    <p:sldId id="297" r:id="rId2"/>
    <p:sldId id="303" r:id="rId3"/>
    <p:sldId id="298" r:id="rId4"/>
    <p:sldId id="299" r:id="rId5"/>
    <p:sldId id="300" r:id="rId6"/>
    <p:sldId id="301" r:id="rId7"/>
    <p:sldId id="302" r:id="rId8"/>
    <p:sldId id="304" r:id="rId9"/>
    <p:sldId id="305" r:id="rId10"/>
    <p:sldId id="306" r:id="rId11"/>
    <p:sldId id="256" r:id="rId12"/>
    <p:sldId id="258" r:id="rId13"/>
    <p:sldId id="290" r:id="rId14"/>
    <p:sldId id="307" r:id="rId15"/>
    <p:sldId id="308" r:id="rId16"/>
    <p:sldId id="264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309" r:id="rId25"/>
    <p:sldId id="310" r:id="rId26"/>
    <p:sldId id="311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92" r:id="rId39"/>
    <p:sldId id="293" r:id="rId40"/>
    <p:sldId id="312" r:id="rId41"/>
    <p:sldId id="313" r:id="rId42"/>
    <p:sldId id="294" r:id="rId43"/>
    <p:sldId id="314" r:id="rId44"/>
    <p:sldId id="315" r:id="rId45"/>
    <p:sldId id="829" r:id="rId46"/>
    <p:sldId id="316" r:id="rId47"/>
    <p:sldId id="317" r:id="rId48"/>
    <p:sldId id="318" r:id="rId49"/>
    <p:sldId id="319" r:id="rId50"/>
    <p:sldId id="321" r:id="rId51"/>
    <p:sldId id="322" r:id="rId52"/>
    <p:sldId id="323" r:id="rId53"/>
    <p:sldId id="324" r:id="rId54"/>
    <p:sldId id="825" r:id="rId55"/>
    <p:sldId id="763" r:id="rId56"/>
    <p:sldId id="802" r:id="rId57"/>
    <p:sldId id="803" r:id="rId58"/>
    <p:sldId id="804" r:id="rId59"/>
    <p:sldId id="807" r:id="rId60"/>
    <p:sldId id="812" r:id="rId61"/>
    <p:sldId id="813" r:id="rId62"/>
    <p:sldId id="814" r:id="rId63"/>
    <p:sldId id="817" r:id="rId64"/>
    <p:sldId id="820" r:id="rId65"/>
    <p:sldId id="819" r:id="rId66"/>
    <p:sldId id="821" r:id="rId67"/>
    <p:sldId id="823" r:id="rId68"/>
    <p:sldId id="797" r:id="rId69"/>
    <p:sldId id="826" r:id="rId70"/>
    <p:sldId id="828" r:id="rId71"/>
    <p:sldId id="809" r:id="rId72"/>
    <p:sldId id="811" r:id="rId73"/>
    <p:sldId id="815" r:id="rId74"/>
    <p:sldId id="818" r:id="rId75"/>
    <p:sldId id="822" r:id="rId76"/>
    <p:sldId id="831" r:id="rId77"/>
    <p:sldId id="832" r:id="rId78"/>
    <p:sldId id="834" r:id="rId79"/>
    <p:sldId id="835" r:id="rId80"/>
    <p:sldId id="836" r:id="rId81"/>
    <p:sldId id="284" r:id="rId82"/>
    <p:sldId id="285" r:id="rId83"/>
    <p:sldId id="286" r:id="rId84"/>
  </p:sldIdLst>
  <p:sldSz cx="9144000" cy="6858000" type="screen4x3"/>
  <p:notesSz cx="6858000" cy="9144000"/>
  <p:defaultTextStyle>
    <a:defPPr lvl="0">
      <a:defRPr lang="en-US"/>
    </a:defPPr>
    <a:lvl1pPr lvl="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lvl="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lvl="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lvl="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lvl="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096"/>
    <p:restoredTop sz="94648" autoAdjust="0"/>
  </p:normalViewPr>
  <p:slideViewPr>
    <p:cSldViewPr snapToGrid="0">
      <p:cViewPr varScale="1">
        <p:scale>
          <a:sx n="64" d="100"/>
          <a:sy n="64" d="100"/>
        </p:scale>
        <p:origin x="8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8/11/2025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43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69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596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9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8/11/2025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8/11/2025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8/11/2025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8/11/2025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8/11/2025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8/11/2025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8/11/2025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8/11/2025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8/11/2025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sforgeeks.org/machine-learning/k-nearest-neighbours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02C5-093B-0FE1-99DF-62FE6CCCD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0094"/>
          </a:xfrm>
        </p:spPr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Proximity Measures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96E1C-3EF0-3075-1BAF-C64D2EDC46D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dirty="0"/>
              <a:t>Proximity measures</a:t>
            </a:r>
            <a:r>
              <a:rPr lang="en-IN" dirty="0"/>
              <a:t> help </a:t>
            </a:r>
            <a:r>
              <a:rPr lang="en-IN" b="1" dirty="0"/>
              <a:t>quantify</a:t>
            </a:r>
            <a:r>
              <a:rPr lang="en-IN" dirty="0"/>
              <a:t> (numerically express) the </a:t>
            </a:r>
            <a:r>
              <a:rPr lang="en-IN" b="1" dirty="0"/>
              <a:t>similarity or dissimilarity</a:t>
            </a:r>
            <a:r>
              <a:rPr lang="en-IN" dirty="0"/>
              <a:t> between two or more objects.</a:t>
            </a:r>
          </a:p>
          <a:p>
            <a:r>
              <a:rPr lang="en-IN" dirty="0"/>
              <a:t>It can be </a:t>
            </a:r>
            <a:r>
              <a:rPr lang="en-IN" b="1" dirty="0"/>
              <a:t>distance-based (dissimilarity)</a:t>
            </a:r>
            <a:r>
              <a:rPr lang="en-IN" dirty="0"/>
              <a:t> or </a:t>
            </a:r>
            <a:r>
              <a:rPr lang="en-IN" b="1" dirty="0"/>
              <a:t>similarity-based</a:t>
            </a:r>
            <a:r>
              <a:rPr lang="en-IN" dirty="0"/>
              <a:t> depending on the algorithm or application.</a:t>
            </a:r>
          </a:p>
          <a:p>
            <a:r>
              <a:rPr lang="en-IN" dirty="0"/>
              <a:t>Commonly used in algorithms like </a:t>
            </a:r>
            <a:r>
              <a:rPr lang="en-IN" b="1" dirty="0"/>
              <a:t>K-Means</a:t>
            </a:r>
            <a:r>
              <a:rPr lang="en-IN" dirty="0"/>
              <a:t>, </a:t>
            </a:r>
            <a:r>
              <a:rPr lang="en-IN" b="1" dirty="0"/>
              <a:t>KNN</a:t>
            </a:r>
            <a:r>
              <a:rPr lang="en-IN" dirty="0"/>
              <a:t>, </a:t>
            </a:r>
            <a:r>
              <a:rPr lang="en-IN" b="1" dirty="0"/>
              <a:t>Hierarchical Clustering</a:t>
            </a:r>
            <a:r>
              <a:rPr lang="en-IN" dirty="0"/>
              <a:t>, and </a:t>
            </a:r>
            <a:r>
              <a:rPr lang="en-IN" b="1" dirty="0"/>
              <a:t>Content-Based Filtering</a:t>
            </a:r>
            <a:r>
              <a:rPr lang="en-IN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04DBB-B628-3B0D-EE9C-F89E2B9194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1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5BA2-4E29-60F2-A74B-AF96F3A27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016" y="384048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Drawback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F7391-EC73-B1BB-ACDD-53A2B21CCED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dirty="0"/>
              <a:t>NNC considers only 1 nearest </a:t>
            </a:r>
            <a:r>
              <a:rPr lang="en-IN" b="1" dirty="0" err="1"/>
              <a:t>neighbor</a:t>
            </a:r>
            <a:r>
              <a:rPr lang="en-IN" dirty="0"/>
              <a:t>, so it can be wrong if that point is noisy or an outlier.</a:t>
            </a:r>
          </a:p>
          <a:p>
            <a:endParaRPr lang="en-IN" dirty="0"/>
          </a:p>
          <a:p>
            <a:r>
              <a:rPr lang="en-IN" dirty="0"/>
              <a:t>To overcome this limitation – KNN is used.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5C285-BB17-BFCA-EF98-11E8150C7C8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89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73" y="1328450"/>
            <a:ext cx="6942783" cy="527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5672" y="236557"/>
            <a:ext cx="6777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K – NEAREST NEIGHBOR CLASSIFIER</a:t>
            </a:r>
            <a:endParaRPr lang="en-IN" sz="2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223" y="184666"/>
            <a:ext cx="8305800" cy="5773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200" b="1" dirty="0">
                <a:solidFill>
                  <a:srgbClr val="0000CC"/>
                </a:solidFill>
              </a:rPr>
              <a:t>K-Nearest Neighbor(KNN) Learning</a:t>
            </a:r>
            <a:endParaRPr lang="en-US" sz="3200" b="1" dirty="0">
              <a:solidFill>
                <a:srgbClr val="0000CC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914400"/>
            <a:ext cx="8563754" cy="3416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K-Nearest Neighbour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one of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simplest Machine Learning algorithm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based on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Supervised Learning technique.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 used to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solve both classification and regression problems.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However, it's mainly used for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classification problems.</a:t>
            </a:r>
          </a:p>
        </p:txBody>
      </p:sp>
    </p:spTree>
    <p:extLst>
      <p:ext uri="{BB962C8B-B14F-4D97-AF65-F5344CB8AC3E}">
        <p14:creationId xmlns:p14="http://schemas.microsoft.com/office/powerpoint/2010/main" val="7943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6A884-7D3D-2C4B-5337-EFC1C5745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b="1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Basic Concept</a:t>
            </a:r>
            <a:br>
              <a:rPr lang="en-IN" sz="3200" b="1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</a:br>
            <a:endParaRPr lang="en-US" sz="32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7B7B-C84D-6F3A-3B98-A3986D620EE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IN" dirty="0">
                <a:cs typeface="Times New Roman" pitchFamily="18" charset="0"/>
              </a:rPr>
              <a:t>The fundamental idea behind KNN is to classify or predict a data point based on the majority class or average value of its nearest </a:t>
            </a:r>
            <a:r>
              <a:rPr lang="en-IN" dirty="0" err="1">
                <a:cs typeface="Times New Roman" pitchFamily="18" charset="0"/>
              </a:rPr>
              <a:t>neighbors</a:t>
            </a:r>
            <a:r>
              <a:rPr lang="en-IN" dirty="0">
                <a:cs typeface="Times New Roman" pitchFamily="18" charset="0"/>
              </a:rPr>
              <a:t> in the feature space. </a:t>
            </a: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IN" dirty="0">
              <a:cs typeface="Times New Roman" pitchFamily="18" charset="0"/>
            </a:endParaRP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IN" dirty="0">
                <a:cs typeface="Times New Roman" pitchFamily="18" charset="0"/>
              </a:rPr>
              <a:t>The </a:t>
            </a:r>
            <a:r>
              <a:rPr lang="en-IN" b="1" dirty="0">
                <a:cs typeface="Times New Roman" pitchFamily="18" charset="0"/>
              </a:rPr>
              <a:t>"k" </a:t>
            </a:r>
            <a:r>
              <a:rPr lang="en-IN" dirty="0">
                <a:cs typeface="Times New Roman" pitchFamily="18" charset="0"/>
              </a:rPr>
              <a:t>in KNN refers to the number of </a:t>
            </a:r>
            <a:r>
              <a:rPr lang="en-IN" b="1" dirty="0">
                <a:cs typeface="Times New Roman" pitchFamily="18" charset="0"/>
              </a:rPr>
              <a:t>neighbours</a:t>
            </a:r>
            <a:r>
              <a:rPr lang="en-IN" dirty="0">
                <a:cs typeface="Times New Roman" pitchFamily="18" charset="0"/>
              </a:rPr>
              <a:t> considered in the decision-making process.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702B8-ACA0-50EE-0AEF-77330D7A81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4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6EC30-1E54-E83A-37E4-BC92A5269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 dirty="0">
                <a:solidFill>
                  <a:srgbClr val="0070C0"/>
                </a:solidFill>
                <a:cs typeface="Times New Roman" pitchFamily="18" charset="0"/>
              </a:rPr>
              <a:t>KNN(Lazy learning algorithm 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B5044-90F4-091D-657B-5B692FFCCDF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itchFamily="18" charset="0"/>
              </a:rPr>
              <a:t>KNN is a lazy learning algorithm, because </a:t>
            </a:r>
            <a:r>
              <a:rPr lang="en-US" sz="2400" b="1" dirty="0">
                <a:solidFill>
                  <a:srgbClr val="870581"/>
                </a:solidFill>
                <a:cs typeface="Times New Roman" pitchFamily="18" charset="0"/>
              </a:rPr>
              <a:t>it does not learn from the training set immediately</a:t>
            </a:r>
            <a:r>
              <a:rPr lang="en-US" sz="2400" dirty="0">
                <a:cs typeface="Times New Roman" pitchFamily="18" charset="0"/>
              </a:rPr>
              <a:t> instead it stores the </a:t>
            </a:r>
            <a:r>
              <a:rPr lang="en-US" sz="2400" b="1" dirty="0">
                <a:solidFill>
                  <a:srgbClr val="990000"/>
                </a:solidFill>
                <a:cs typeface="Times New Roman" pitchFamily="18" charset="0"/>
              </a:rPr>
              <a:t>dataset and at the time of classification</a:t>
            </a:r>
            <a:r>
              <a:rPr lang="en-US" sz="2400" dirty="0">
                <a:cs typeface="Times New Roman" pitchFamily="18" charset="0"/>
              </a:rPr>
              <a:t>, it performs </a:t>
            </a:r>
            <a:r>
              <a:rPr lang="en-US" sz="2400" b="1" dirty="0">
                <a:solidFill>
                  <a:srgbClr val="0000CC"/>
                </a:solidFill>
                <a:cs typeface="Times New Roman" pitchFamily="18" charset="0"/>
              </a:rPr>
              <a:t>an action on the dataset.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cs typeface="Times New Roman" pitchFamily="18" charset="0"/>
              </a:rPr>
              <a:t>That is </a:t>
            </a:r>
            <a:r>
              <a:rPr lang="en-US" sz="2400" b="1" dirty="0">
                <a:solidFill>
                  <a:srgbClr val="870581"/>
                </a:solidFill>
                <a:cs typeface="Times New Roman" pitchFamily="18" charset="0"/>
              </a:rPr>
              <a:t>instead of Learning</a:t>
            </a:r>
            <a:r>
              <a:rPr lang="en-US" dirty="0">
                <a:cs typeface="Times New Roman" pitchFamily="18" charset="0"/>
              </a:rPr>
              <a:t> from data it </a:t>
            </a:r>
            <a:r>
              <a:rPr lang="en-US" sz="2400" b="1" dirty="0">
                <a:solidFill>
                  <a:srgbClr val="009900"/>
                </a:solidFill>
                <a:cs typeface="Times New Roman" pitchFamily="18" charset="0"/>
              </a:rPr>
              <a:t>only  memorizes the data.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57368-C478-4C2B-A836-944301E6E4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70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6EC30-1E54-E83A-37E4-BC92A526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4" y="0"/>
            <a:ext cx="8811492" cy="1143000"/>
          </a:xfrm>
        </p:spPr>
        <p:txBody>
          <a:bodyPr/>
          <a:lstStyle/>
          <a:p>
            <a:r>
              <a:rPr lang="en-US" sz="2400" b="1" u="sng" dirty="0">
                <a:solidFill>
                  <a:srgbClr val="0070C0"/>
                </a:solidFill>
                <a:cs typeface="Times New Roman" pitchFamily="18" charset="0"/>
              </a:rPr>
              <a:t>KNN(</a:t>
            </a:r>
            <a:r>
              <a:rPr lang="en-IN" sz="2400" b="1" u="sng" dirty="0">
                <a:solidFill>
                  <a:srgbClr val="0070C0"/>
                </a:solidFill>
                <a:cs typeface="Times New Roman" pitchFamily="18" charset="0"/>
              </a:rPr>
              <a:t>Non-Parametric Learning Algorithm</a:t>
            </a:r>
            <a:r>
              <a:rPr lang="en-US" sz="3200" b="1" u="sng" dirty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B5044-90F4-091D-657B-5B692FFCCD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1673" y="1427018"/>
            <a:ext cx="8215745" cy="504693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/>
              <a:t>A </a:t>
            </a:r>
            <a:r>
              <a:rPr lang="en-IN" sz="2000" b="1" dirty="0"/>
              <a:t>non-parametric algorithm(KNN)</a:t>
            </a:r>
            <a:r>
              <a:rPr lang="en-IN" sz="2000" dirty="0"/>
              <a:t> is a type of machine learning algorithm that </a:t>
            </a:r>
            <a:r>
              <a:rPr lang="en-IN" sz="2000" b="1" dirty="0"/>
              <a:t>does not assume a fixed number of parameters</a:t>
            </a:r>
            <a:r>
              <a:rPr lang="en-IN" sz="2000" dirty="0"/>
              <a:t> (like weights or coefficients) for the model.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/>
              <a:t>Instead, the </a:t>
            </a:r>
            <a:r>
              <a:rPr lang="en-IN" sz="2000" b="1" dirty="0"/>
              <a:t>model complexity grows with the data</a:t>
            </a:r>
            <a:r>
              <a:rPr lang="en-IN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dirty="0"/>
              <a:t>Learn patterns directly from the training data</a:t>
            </a:r>
            <a:r>
              <a:rPr lang="en-IN" sz="2000" dirty="0"/>
              <a:t> without fitting them into a predefined equation.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57368-C478-4C2B-A836-944301E6E4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0" y="4595832"/>
            <a:ext cx="3749820" cy="217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426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48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2800" b="1" dirty="0">
                <a:solidFill>
                  <a:srgbClr val="0000CC"/>
                </a:solidFill>
              </a:rPr>
              <a:t>KNN ALGORITHM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4646" y="764024"/>
            <a:ext cx="8614554" cy="609397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b="1" dirty="0">
                <a:latin typeface="+mn-lt"/>
                <a:cs typeface="Times New Roman" pitchFamily="18" charset="0"/>
              </a:rPr>
              <a:t>The K-NN working can be explained on the basis of the below algorithm:</a:t>
            </a:r>
          </a:p>
          <a:p>
            <a:pPr algn="just">
              <a:lnSpc>
                <a:spcPct val="150000"/>
              </a:lnSpc>
            </a:pPr>
            <a:r>
              <a:rPr lang="en-US" sz="2000" b="1" u="sng" dirty="0">
                <a:latin typeface="+mn-lt"/>
                <a:cs typeface="Times New Roman" pitchFamily="18" charset="0"/>
              </a:rPr>
              <a:t>Step-1:</a:t>
            </a:r>
            <a:r>
              <a:rPr lang="en-US" sz="2000" dirty="0">
                <a:latin typeface="+mn-lt"/>
                <a:cs typeface="Times New Roman" pitchFamily="18" charset="0"/>
              </a:rPr>
              <a:t> Select the </a:t>
            </a:r>
            <a:r>
              <a:rPr lang="en-US" sz="2000" b="1" dirty="0">
                <a:latin typeface="+mn-lt"/>
                <a:cs typeface="Times New Roman" pitchFamily="18" charset="0"/>
              </a:rPr>
              <a:t>number K of the neighbors(A</a:t>
            </a:r>
            <a:r>
              <a:rPr lang="en-IN" sz="2000" dirty="0" err="1">
                <a:latin typeface="+mn-lt"/>
              </a:rPr>
              <a:t>ssume</a:t>
            </a:r>
            <a:r>
              <a:rPr lang="en-IN" sz="2000" dirty="0">
                <a:latin typeface="+mn-lt"/>
              </a:rPr>
              <a:t> </a:t>
            </a:r>
            <a:r>
              <a:rPr lang="en-IN" sz="2000" b="1" dirty="0">
                <a:latin typeface="+mn-lt"/>
              </a:rPr>
              <a:t>K = 5</a:t>
            </a:r>
            <a:r>
              <a:rPr lang="en-IN" sz="2000" dirty="0">
                <a:latin typeface="+mn-lt"/>
              </a:rPr>
              <a:t> by default)</a:t>
            </a:r>
            <a:endParaRPr lang="en-US" sz="2000" b="1" dirty="0">
              <a:latin typeface="+mn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u="sng" dirty="0">
                <a:latin typeface="+mn-lt"/>
                <a:cs typeface="Times New Roman" pitchFamily="18" charset="0"/>
              </a:rPr>
              <a:t>Step-2:</a:t>
            </a:r>
            <a:r>
              <a:rPr lang="en-US" sz="2000" dirty="0">
                <a:latin typeface="+mn-lt"/>
                <a:cs typeface="Times New Roman" pitchFamily="18" charset="0"/>
              </a:rPr>
              <a:t> Calculate the </a:t>
            </a:r>
            <a:r>
              <a:rPr lang="en-US" sz="2000" b="1" dirty="0">
                <a:latin typeface="+mn-lt"/>
                <a:cs typeface="Times New Roman" pitchFamily="18" charset="0"/>
              </a:rPr>
              <a:t>Euclidean distance of K number of neighbors</a:t>
            </a:r>
          </a:p>
          <a:p>
            <a:pPr algn="just">
              <a:lnSpc>
                <a:spcPct val="150000"/>
              </a:lnSpc>
            </a:pPr>
            <a:r>
              <a:rPr lang="en-US" sz="2000" b="1" u="sng" dirty="0">
                <a:latin typeface="+mn-lt"/>
                <a:cs typeface="Times New Roman" pitchFamily="18" charset="0"/>
              </a:rPr>
              <a:t>Step-3:</a:t>
            </a:r>
            <a:r>
              <a:rPr lang="en-US" sz="2000" dirty="0">
                <a:latin typeface="+mn-lt"/>
                <a:cs typeface="Times New Roman" pitchFamily="18" charset="0"/>
              </a:rPr>
              <a:t> Take the </a:t>
            </a:r>
            <a:r>
              <a:rPr lang="en-US" sz="2000" b="1" dirty="0">
                <a:latin typeface="+mn-lt"/>
                <a:cs typeface="Times New Roman" pitchFamily="18" charset="0"/>
              </a:rPr>
              <a:t>K nearest neighbors </a:t>
            </a:r>
            <a:r>
              <a:rPr lang="en-US" sz="2000" dirty="0">
                <a:latin typeface="+mn-lt"/>
                <a:cs typeface="Times New Roman" pitchFamily="18" charset="0"/>
              </a:rPr>
              <a:t>as per the </a:t>
            </a:r>
            <a:r>
              <a:rPr lang="en-US" sz="2000" b="1" dirty="0">
                <a:latin typeface="+mn-lt"/>
                <a:cs typeface="Times New Roman" pitchFamily="18" charset="0"/>
              </a:rPr>
              <a:t>calculated Euclidean distance and assign Rank.</a:t>
            </a:r>
          </a:p>
          <a:p>
            <a:pPr algn="just">
              <a:lnSpc>
                <a:spcPct val="150000"/>
              </a:lnSpc>
            </a:pPr>
            <a:r>
              <a:rPr lang="en-US" sz="2000" b="1" u="sng" dirty="0">
                <a:latin typeface="+mn-lt"/>
                <a:cs typeface="Times New Roman" pitchFamily="18" charset="0"/>
              </a:rPr>
              <a:t>Step-4:</a:t>
            </a:r>
            <a:r>
              <a:rPr lang="en-US" sz="2000" dirty="0">
                <a:latin typeface="+mn-lt"/>
                <a:cs typeface="Times New Roman" pitchFamily="18" charset="0"/>
              </a:rPr>
              <a:t> Among these k neighbors, </a:t>
            </a:r>
            <a:r>
              <a:rPr lang="en-US" sz="2000" b="1" dirty="0">
                <a:latin typeface="+mn-lt"/>
                <a:cs typeface="Times New Roman" pitchFamily="18" charset="0"/>
              </a:rPr>
              <a:t>count the number of the data points in each category.</a:t>
            </a:r>
          </a:p>
          <a:p>
            <a:pPr algn="just">
              <a:lnSpc>
                <a:spcPct val="150000"/>
              </a:lnSpc>
            </a:pPr>
            <a:r>
              <a:rPr lang="en-US" sz="2000" b="1" u="sng" dirty="0">
                <a:latin typeface="+mn-lt"/>
                <a:cs typeface="Times New Roman" pitchFamily="18" charset="0"/>
              </a:rPr>
              <a:t>Step-5: </a:t>
            </a:r>
            <a:r>
              <a:rPr lang="en-US" sz="2000" dirty="0">
                <a:latin typeface="+mn-lt"/>
                <a:cs typeface="Times New Roman" pitchFamily="18" charset="0"/>
              </a:rPr>
              <a:t>Assign the </a:t>
            </a:r>
            <a:r>
              <a:rPr lang="en-US" sz="2000" b="1" dirty="0">
                <a:latin typeface="+mn-lt"/>
                <a:cs typeface="Times New Roman" pitchFamily="18" charset="0"/>
              </a:rPr>
              <a:t>new data points </a:t>
            </a:r>
            <a:r>
              <a:rPr lang="en-US" sz="2000" dirty="0">
                <a:latin typeface="+mn-lt"/>
                <a:cs typeface="Times New Roman" pitchFamily="18" charset="0"/>
              </a:rPr>
              <a:t>to that category for which the </a:t>
            </a:r>
            <a:r>
              <a:rPr lang="en-US" sz="2000" b="1" u="sng" dirty="0">
                <a:latin typeface="+mn-lt"/>
                <a:cs typeface="Times New Roman" pitchFamily="18" charset="0"/>
              </a:rPr>
              <a:t>number of the neighbor is maximum.</a:t>
            </a:r>
          </a:p>
          <a:p>
            <a:pPr algn="just">
              <a:lnSpc>
                <a:spcPct val="150000"/>
              </a:lnSpc>
            </a:pPr>
            <a:r>
              <a:rPr lang="en-US" sz="2000" b="1" u="sng" dirty="0">
                <a:latin typeface="+mn-lt"/>
                <a:cs typeface="Times New Roman" pitchFamily="18" charset="0"/>
              </a:rPr>
              <a:t>Step-6: </a:t>
            </a:r>
            <a:r>
              <a:rPr lang="en-US" sz="2000" b="1" dirty="0">
                <a:latin typeface="+mn-lt"/>
                <a:cs typeface="Times New Roman" pitchFamily="18" charset="0"/>
              </a:rPr>
              <a:t>The model is ready for classification.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23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48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200" b="1" dirty="0">
                <a:solidFill>
                  <a:srgbClr val="0000CC"/>
                </a:solidFill>
              </a:rPr>
              <a:t>3. Example of KNN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4646" y="838200"/>
            <a:ext cx="8614554" cy="54976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Example-1:</a:t>
            </a:r>
            <a:r>
              <a:rPr lang="en-US" sz="22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Consider the </a:t>
            </a:r>
            <a:r>
              <a:rPr lang="en-US" sz="22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given data set</a:t>
            </a:r>
            <a:r>
              <a:rPr lang="en-US" sz="22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, it contains </a:t>
            </a:r>
            <a:r>
              <a:rPr lang="en-US" sz="22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15 samples</a:t>
            </a:r>
            <a:r>
              <a:rPr lang="en-US" sz="22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2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4098" name="Picture 2" descr="Nivitus |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8308"/>
            <a:ext cx="3657600" cy="2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8" y="1438364"/>
            <a:ext cx="4819231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872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200" b="1" dirty="0">
                <a:solidFill>
                  <a:srgbClr val="0000CC"/>
                </a:solidFill>
              </a:rPr>
              <a:t>Contd..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4646" y="685800"/>
            <a:ext cx="8614554" cy="61863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Here 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2 features. </a:t>
            </a:r>
            <a:r>
              <a:rPr lang="en-US" sz="2400" b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i.e</a:t>
            </a:r>
            <a:r>
              <a:rPr lang="en-US" sz="2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990000"/>
                </a:solidFill>
                <a:latin typeface="+mn-lt"/>
                <a:cs typeface="Times New Roman" pitchFamily="18" charset="0"/>
              </a:rPr>
              <a:t>sepal length and sepal width</a:t>
            </a:r>
            <a:r>
              <a:rPr lang="en-US" sz="2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. And here the </a:t>
            </a:r>
            <a:r>
              <a:rPr lang="en-US" sz="2400" b="1" dirty="0">
                <a:solidFill>
                  <a:srgbClr val="009900"/>
                </a:solidFill>
                <a:latin typeface="+mn-lt"/>
                <a:cs typeface="Times New Roman" pitchFamily="18" charset="0"/>
              </a:rPr>
              <a:t>Target</a:t>
            </a:r>
            <a:r>
              <a:rPr lang="en-US" sz="2400" b="1" dirty="0">
                <a:solidFill>
                  <a:srgbClr val="99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870581"/>
                </a:solidFill>
                <a:latin typeface="+mn-lt"/>
                <a:cs typeface="Times New Roman" pitchFamily="18" charset="0"/>
              </a:rPr>
              <a:t>Species.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+mn-lt"/>
                <a:cs typeface="Times New Roman" pitchFamily="18" charset="0"/>
              </a:rPr>
              <a:t>i.e</a:t>
            </a:r>
            <a:r>
              <a:rPr lang="en-US" sz="2400" b="1" dirty="0">
                <a:latin typeface="+mn-lt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rgbClr val="990000"/>
                </a:solidFill>
                <a:latin typeface="+mn-lt"/>
                <a:cs typeface="Times New Roman" pitchFamily="18" charset="0"/>
              </a:rPr>
              <a:t> Target has 3 possibilities : </a:t>
            </a:r>
            <a:r>
              <a:rPr lang="en-US" sz="2400" b="1" dirty="0">
                <a:solidFill>
                  <a:srgbClr val="870581"/>
                </a:solidFill>
                <a:latin typeface="+mn-lt"/>
                <a:cs typeface="Times New Roman" pitchFamily="18" charset="0"/>
              </a:rPr>
              <a:t>Setosa, Virginica, Versicolor.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3300"/>
                </a:solidFill>
                <a:latin typeface="+mn-lt"/>
                <a:cs typeface="Times New Roman" pitchFamily="18" charset="0"/>
              </a:rPr>
              <a:t>Now given the Value of K- </a:t>
            </a:r>
            <a:r>
              <a:rPr lang="en-US" sz="2400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we want to classify the new example. ie,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+mn-lt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+mn-lt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latin typeface="+mn-lt"/>
                <a:cs typeface="Times New Roman" pitchFamily="18" charset="0"/>
              </a:rPr>
              <a:t>Suppose the value of </a:t>
            </a:r>
            <a:r>
              <a:rPr lang="en-US" sz="2400" b="1" dirty="0">
                <a:solidFill>
                  <a:srgbClr val="990000"/>
                </a:solidFill>
                <a:latin typeface="+mn-lt"/>
                <a:cs typeface="Times New Roman" pitchFamily="18" charset="0"/>
              </a:rPr>
              <a:t>K- may be 1 , 2 ,3 so 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+mn-lt"/>
                <a:cs typeface="Times New Roman" pitchFamily="18" charset="0"/>
              </a:rPr>
              <a:t>Here  </a:t>
            </a:r>
            <a:r>
              <a:rPr lang="en-US" sz="2400" b="1" dirty="0">
                <a:solidFill>
                  <a:srgbClr val="FF0066"/>
                </a:solidFill>
                <a:latin typeface="+mn-lt"/>
                <a:cs typeface="Times New Roman" pitchFamily="18" charset="0"/>
              </a:rPr>
              <a:t>how to classify the species </a:t>
            </a:r>
            <a:r>
              <a:rPr lang="en-US" sz="2400" b="1" dirty="0">
                <a:latin typeface="+mn-lt"/>
                <a:cs typeface="Times New Roman" pitchFamily="18" charset="0"/>
              </a:rPr>
              <a:t>with the </a:t>
            </a:r>
            <a:r>
              <a:rPr lang="en-US" sz="2400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help of K-Nearest Neighbor Algorithm.</a:t>
            </a:r>
            <a:endParaRPr lang="en-US" sz="2400" dirty="0">
              <a:solidFill>
                <a:srgbClr val="0000CC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1148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042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800" y="103778"/>
            <a:ext cx="8614554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000" b="1" u="sng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Step-1: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 First we need to </a:t>
            </a:r>
            <a:r>
              <a:rPr lang="en-US" sz="20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calculate the </a:t>
            </a:r>
            <a:r>
              <a:rPr lang="en-US" sz="2000" b="1" dirty="0" err="1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Distance.U</a:t>
            </a:r>
            <a:r>
              <a:rPr lang="en-US" sz="2000" dirty="0" err="1">
                <a:latin typeface="Book Antiqua" panose="02040602050305030304" pitchFamily="18" charset="0"/>
                <a:cs typeface="Times New Roman" pitchFamily="18" charset="0"/>
              </a:rPr>
              <a:t>se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 the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Euclidean Distance.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0" y="990600"/>
            <a:ext cx="8794994" cy="572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87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C9D50-D3B3-FCB4-DFBF-C69F93924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Common Distance Measures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B1244C6-D119-D566-D5BB-41125B57FC4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61022780"/>
              </p:ext>
            </p:extLst>
          </p:nvPr>
        </p:nvGraphicFramePr>
        <p:xfrm>
          <a:off x="505696" y="1436319"/>
          <a:ext cx="8232920" cy="4919942"/>
        </p:xfrm>
        <a:graphic>
          <a:graphicData uri="http://schemas.openxmlformats.org/drawingml/2006/table">
            <a:tbl>
              <a:tblPr/>
              <a:tblGrid>
                <a:gridCol w="4116460">
                  <a:extLst>
                    <a:ext uri="{9D8B030D-6E8A-4147-A177-3AD203B41FA5}">
                      <a16:colId xmlns:a16="http://schemas.microsoft.com/office/drawing/2014/main" val="432406404"/>
                    </a:ext>
                  </a:extLst>
                </a:gridCol>
                <a:gridCol w="4116460">
                  <a:extLst>
                    <a:ext uri="{9D8B030D-6E8A-4147-A177-3AD203B41FA5}">
                      <a16:colId xmlns:a16="http://schemas.microsoft.com/office/drawing/2014/main" val="1557046654"/>
                    </a:ext>
                  </a:extLst>
                </a:gridCol>
              </a:tblGrid>
              <a:tr h="361009">
                <a:tc>
                  <a:txBody>
                    <a:bodyPr/>
                    <a:lstStyle/>
                    <a:p>
                      <a:r>
                        <a:rPr lang="en-IN" sz="1800" b="1"/>
                        <a:t>Distance Measure</a:t>
                      </a:r>
                      <a:endParaRPr lang="en-IN" sz="1800"/>
                    </a:p>
                  </a:txBody>
                  <a:tcPr marL="90252" marR="90252" marT="45126" marB="45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/>
                        <a:t>Best For</a:t>
                      </a:r>
                      <a:endParaRPr lang="en-IN" sz="1800"/>
                    </a:p>
                  </a:txBody>
                  <a:tcPr marL="90252" marR="90252" marT="45126" marB="45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228169"/>
                  </a:ext>
                </a:extLst>
              </a:tr>
              <a:tr h="631766">
                <a:tc>
                  <a:txBody>
                    <a:bodyPr/>
                    <a:lstStyle/>
                    <a:p>
                      <a:r>
                        <a:rPr lang="en-IN" sz="1800" b="1"/>
                        <a:t>Euclidean Distance</a:t>
                      </a:r>
                      <a:endParaRPr lang="en-IN" sz="1800"/>
                    </a:p>
                  </a:txBody>
                  <a:tcPr marL="90252" marR="90252" marT="45126" marB="45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Numeric data in continuous space (default choice)</a:t>
                      </a:r>
                    </a:p>
                  </a:txBody>
                  <a:tcPr marL="90252" marR="90252" marT="45126" marB="45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325177"/>
                  </a:ext>
                </a:extLst>
              </a:tr>
              <a:tr h="631766">
                <a:tc>
                  <a:txBody>
                    <a:bodyPr/>
                    <a:lstStyle/>
                    <a:p>
                      <a:r>
                        <a:rPr lang="en-IN" sz="1800" b="1"/>
                        <a:t>Manhattan Distance</a:t>
                      </a:r>
                      <a:endParaRPr lang="en-IN" sz="1800"/>
                    </a:p>
                  </a:txBody>
                  <a:tcPr marL="90252" marR="90252" marT="45126" marB="45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Grid-like paths (e.g., robotics, chessboard)</a:t>
                      </a:r>
                    </a:p>
                  </a:txBody>
                  <a:tcPr marL="90252" marR="90252" marT="45126" marB="45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076861"/>
                  </a:ext>
                </a:extLst>
              </a:tr>
              <a:tr h="631766">
                <a:tc>
                  <a:txBody>
                    <a:bodyPr/>
                    <a:lstStyle/>
                    <a:p>
                      <a:r>
                        <a:rPr lang="en-IN" sz="1800" b="1"/>
                        <a:t>Minkowski Distance</a:t>
                      </a:r>
                      <a:endParaRPr lang="en-IN" sz="1800"/>
                    </a:p>
                  </a:txBody>
                  <a:tcPr marL="90252" marR="90252" marT="45126" marB="45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Generalized form (p=1: Manhattan, p=2: Euclidean)</a:t>
                      </a:r>
                    </a:p>
                  </a:txBody>
                  <a:tcPr marL="90252" marR="90252" marT="45126" marB="45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732250"/>
                  </a:ext>
                </a:extLst>
              </a:tr>
              <a:tr h="631766">
                <a:tc>
                  <a:txBody>
                    <a:bodyPr/>
                    <a:lstStyle/>
                    <a:p>
                      <a:r>
                        <a:rPr lang="en-IN" sz="1800" b="1" dirty="0"/>
                        <a:t>Cosine Similarity</a:t>
                      </a:r>
                      <a:endParaRPr lang="en-IN" sz="1800" dirty="0"/>
                    </a:p>
                  </a:txBody>
                  <a:tcPr marL="90252" marR="90252" marT="45126" marB="45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Text data, angle-based comparison</a:t>
                      </a:r>
                    </a:p>
                  </a:txBody>
                  <a:tcPr marL="90252" marR="90252" marT="45126" marB="45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106917"/>
                  </a:ext>
                </a:extLst>
              </a:tr>
              <a:tr h="361009">
                <a:tc>
                  <a:txBody>
                    <a:bodyPr/>
                    <a:lstStyle/>
                    <a:p>
                      <a:r>
                        <a:rPr lang="en-IN" sz="1800" b="1" dirty="0"/>
                        <a:t>Hamming Distance</a:t>
                      </a:r>
                      <a:endParaRPr lang="en-IN" sz="1800" dirty="0"/>
                    </a:p>
                  </a:txBody>
                  <a:tcPr marL="90252" marR="90252" marT="45126" marB="45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Binary strings or categorical data</a:t>
                      </a:r>
                    </a:p>
                  </a:txBody>
                  <a:tcPr marL="90252" marR="90252" marT="45126" marB="45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58783"/>
                  </a:ext>
                </a:extLst>
              </a:tr>
              <a:tr h="361009">
                <a:tc>
                  <a:txBody>
                    <a:bodyPr/>
                    <a:lstStyle/>
                    <a:p>
                      <a:r>
                        <a:rPr lang="en-IN" sz="1800" b="1"/>
                        <a:t>Jaccard Similarity</a:t>
                      </a:r>
                      <a:endParaRPr lang="en-IN" sz="1800"/>
                    </a:p>
                  </a:txBody>
                  <a:tcPr marL="90252" marR="90252" marT="45126" marB="45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Sets (e.g., tags, preferences)</a:t>
                      </a:r>
                    </a:p>
                  </a:txBody>
                  <a:tcPr marL="90252" marR="90252" marT="45126" marB="45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427866"/>
                  </a:ext>
                </a:extLst>
              </a:tr>
              <a:tr h="631766">
                <a:tc>
                  <a:txBody>
                    <a:bodyPr/>
                    <a:lstStyle/>
                    <a:p>
                      <a:r>
                        <a:rPr lang="en-IN" sz="1800" b="1" dirty="0" err="1"/>
                        <a:t>Mahalanobis</a:t>
                      </a:r>
                      <a:r>
                        <a:rPr lang="en-IN" sz="1800" b="1" dirty="0"/>
                        <a:t> Distance</a:t>
                      </a:r>
                      <a:endParaRPr lang="en-IN" sz="1800" dirty="0"/>
                    </a:p>
                  </a:txBody>
                  <a:tcPr marL="90252" marR="90252" marT="45126" marB="45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Accounts for correlation and variance</a:t>
                      </a:r>
                    </a:p>
                  </a:txBody>
                  <a:tcPr marL="90252" marR="90252" marT="45126" marB="45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535108"/>
                  </a:ext>
                </a:extLst>
              </a:tr>
              <a:tr h="631766">
                <a:tc>
                  <a:txBody>
                    <a:bodyPr/>
                    <a:lstStyle/>
                    <a:p>
                      <a:r>
                        <a:rPr lang="en-IN" sz="1800" b="1"/>
                        <a:t>Weighted Distance</a:t>
                      </a:r>
                      <a:endParaRPr lang="en-IN" sz="1800"/>
                    </a:p>
                  </a:txBody>
                  <a:tcPr marL="90252" marR="90252" marT="45126" marB="45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When features have different importance/units</a:t>
                      </a:r>
                    </a:p>
                  </a:txBody>
                  <a:tcPr marL="90252" marR="90252" marT="45126" marB="45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99211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9ACC4-318E-9338-D262-71B1D2EFE9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92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800" y="103778"/>
            <a:ext cx="8614554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In the same way we have to calculate all the examples. And finally will get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010400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496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800" y="103778"/>
            <a:ext cx="8614554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Step-2: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To find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Rank.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i.e., here the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distance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which is having </a:t>
            </a:r>
            <a:r>
              <a:rPr lang="en-US" sz="24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minimum is the First Rank.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5943"/>
            <a:ext cx="8309754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542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8600" y="103778"/>
            <a:ext cx="8614554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Step-3: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 To find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K-Nearest Neighbour.</a:t>
            </a:r>
            <a:r>
              <a:rPr lang="en-US" sz="24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 Here, we have to take k=1 rank example etc.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458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244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800" y="103778"/>
            <a:ext cx="8534400" cy="39703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  <a:cs typeface="Times New Roman" pitchFamily="18" charset="0"/>
              </a:rPr>
              <a:t>Here,  observe that , suppose we have to take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k=1 is </a:t>
            </a:r>
            <a:r>
              <a:rPr lang="en-US" sz="2400" b="1" dirty="0" err="1">
                <a:solidFill>
                  <a:srgbClr val="0000CC"/>
                </a:solidFill>
                <a:latin typeface="+mn-lt"/>
                <a:cs typeface="Times New Roman" pitchFamily="18" charset="0"/>
              </a:rPr>
              <a:t>Setosa</a:t>
            </a:r>
            <a:r>
              <a:rPr lang="en-US" sz="2400" dirty="0">
                <a:latin typeface="+mn-lt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009900"/>
                </a:solidFill>
                <a:latin typeface="+mn-lt"/>
                <a:cs typeface="Times New Roman" pitchFamily="18" charset="0"/>
              </a:rPr>
              <a:t>K=2 </a:t>
            </a:r>
            <a:r>
              <a:rPr lang="en-US" sz="2400" b="1" dirty="0" err="1">
                <a:solidFill>
                  <a:srgbClr val="009900"/>
                </a:solidFill>
                <a:latin typeface="+mn-lt"/>
                <a:cs typeface="Times New Roman" pitchFamily="18" charset="0"/>
              </a:rPr>
              <a:t>Setosa</a:t>
            </a:r>
            <a:r>
              <a:rPr lang="en-US" sz="2400" b="1" dirty="0">
                <a:solidFill>
                  <a:srgbClr val="009900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FF3300"/>
                </a:solidFill>
                <a:latin typeface="+mn-lt"/>
                <a:cs typeface="Times New Roman" pitchFamily="18" charset="0"/>
              </a:rPr>
              <a:t>K=3 </a:t>
            </a:r>
            <a:r>
              <a:rPr lang="en-US" sz="2400" b="1" dirty="0" err="1">
                <a:solidFill>
                  <a:srgbClr val="FF3300"/>
                </a:solidFill>
                <a:latin typeface="+mn-lt"/>
                <a:cs typeface="Times New Roman" pitchFamily="18" charset="0"/>
              </a:rPr>
              <a:t>Setosa</a:t>
            </a:r>
            <a:r>
              <a:rPr lang="en-US" sz="2400" dirty="0">
                <a:latin typeface="+mn-lt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K=4 </a:t>
            </a:r>
            <a:r>
              <a:rPr lang="en-US" sz="2400" b="1" dirty="0" err="1">
                <a:solidFill>
                  <a:srgbClr val="0000CC"/>
                </a:solidFill>
                <a:latin typeface="+mn-lt"/>
                <a:cs typeface="Times New Roman" pitchFamily="18" charset="0"/>
              </a:rPr>
              <a:t>Versicolor</a:t>
            </a:r>
            <a:r>
              <a:rPr lang="en-US" sz="2400" dirty="0">
                <a:latin typeface="+mn-lt"/>
                <a:cs typeface="Times New Roman" pitchFamily="18" charset="0"/>
              </a:rPr>
              <a:t>, but majority of voting is </a:t>
            </a:r>
            <a:r>
              <a:rPr lang="en-US" sz="2400" dirty="0" err="1">
                <a:latin typeface="+mn-lt"/>
                <a:cs typeface="Times New Roman" pitchFamily="18" charset="0"/>
              </a:rPr>
              <a:t>Setosa</a:t>
            </a:r>
            <a:r>
              <a:rPr lang="en-US" sz="2400" dirty="0">
                <a:latin typeface="+mn-lt"/>
                <a:cs typeface="Times New Roman" pitchFamily="18" charset="0"/>
              </a:rPr>
              <a:t>. So Answer is </a:t>
            </a:r>
            <a:r>
              <a:rPr lang="en-US" sz="2400" dirty="0" err="1">
                <a:latin typeface="+mn-lt"/>
                <a:cs typeface="Times New Roman" pitchFamily="18" charset="0"/>
              </a:rPr>
              <a:t>Setosa</a:t>
            </a:r>
            <a:r>
              <a:rPr lang="en-US" sz="2400" dirty="0">
                <a:latin typeface="+mn-lt"/>
                <a:cs typeface="Times New Roman" pitchFamily="18" charset="0"/>
              </a:rPr>
              <a:t> for K=4.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n-lt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+mn-lt"/>
                <a:cs typeface="Times New Roman" pitchFamily="18" charset="0"/>
              </a:rPr>
              <a:t>K=5 </a:t>
            </a:r>
            <a:r>
              <a:rPr lang="en-US" sz="2400" b="1" dirty="0" err="1">
                <a:solidFill>
                  <a:srgbClr val="FF0066"/>
                </a:solidFill>
                <a:latin typeface="+mn-lt"/>
                <a:cs typeface="Times New Roman" pitchFamily="18" charset="0"/>
              </a:rPr>
              <a:t>Virginica</a:t>
            </a:r>
            <a:r>
              <a:rPr lang="en-US" sz="2400" b="1" dirty="0">
                <a:solidFill>
                  <a:srgbClr val="FF0066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2400" dirty="0">
                <a:latin typeface="+mn-lt"/>
                <a:cs typeface="Times New Roman" pitchFamily="18" charset="0"/>
              </a:rPr>
              <a:t>but </a:t>
            </a:r>
            <a:r>
              <a:rPr lang="en-US" sz="2400" b="1" dirty="0">
                <a:solidFill>
                  <a:srgbClr val="870581"/>
                </a:solidFill>
                <a:latin typeface="+mn-lt"/>
                <a:cs typeface="Times New Roman" pitchFamily="18" charset="0"/>
              </a:rPr>
              <a:t>majority of voting is </a:t>
            </a:r>
            <a:r>
              <a:rPr lang="en-US" sz="2400" b="1" dirty="0" err="1">
                <a:solidFill>
                  <a:srgbClr val="870581"/>
                </a:solidFill>
                <a:latin typeface="+mn-lt"/>
                <a:cs typeface="Times New Roman" pitchFamily="18" charset="0"/>
              </a:rPr>
              <a:t>Setosa</a:t>
            </a:r>
            <a:r>
              <a:rPr lang="en-US" sz="2400" dirty="0">
                <a:latin typeface="+mn-lt"/>
                <a:cs typeface="Times New Roman" pitchFamily="18" charset="0"/>
              </a:rPr>
              <a:t>. So Answer is </a:t>
            </a:r>
            <a:r>
              <a:rPr lang="en-US" sz="2400" b="1" dirty="0" err="1">
                <a:latin typeface="+mn-lt"/>
                <a:cs typeface="Times New Roman" pitchFamily="18" charset="0"/>
              </a:rPr>
              <a:t>Setosa</a:t>
            </a:r>
            <a:r>
              <a:rPr lang="en-US" sz="2400" b="1" dirty="0">
                <a:latin typeface="+mn-lt"/>
                <a:cs typeface="Times New Roman" pitchFamily="18" charset="0"/>
              </a:rPr>
              <a:t> for K=5 </a:t>
            </a:r>
            <a:r>
              <a:rPr lang="en-US" sz="2400" dirty="0">
                <a:latin typeface="+mn-lt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+mn-lt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+mn-lt"/>
                <a:cs typeface="Times New Roman" pitchFamily="18" charset="0"/>
              </a:rPr>
              <a:t>So Our new Example goes to </a:t>
            </a:r>
            <a:r>
              <a:rPr lang="en-US" sz="2400" b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Setosa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117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68B3-C919-EEBE-E683-98CBF0F8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2" y="-99434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how To select </a:t>
            </a:r>
            <a:r>
              <a:rPr lang="en-US" sz="3200" b="1" dirty="0">
                <a:solidFill>
                  <a:srgbClr val="FF0000"/>
                </a:solidFill>
              </a:rPr>
              <a:t>k</a:t>
            </a:r>
            <a:r>
              <a:rPr lang="en-US" sz="3200" dirty="0">
                <a:solidFill>
                  <a:srgbClr val="0070C0"/>
                </a:solidFill>
              </a:rPr>
              <a:t>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9C073-3119-07EB-1984-A180A940D1D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8655" y="1302327"/>
            <a:ext cx="8285018" cy="5171625"/>
          </a:xfrm>
        </p:spPr>
        <p:txBody>
          <a:bodyPr/>
          <a:lstStyle/>
          <a:p>
            <a:r>
              <a:rPr lang="en-IN" b="1" dirty="0"/>
              <a:t>Select odd numbers as K values(to avoid ties)</a:t>
            </a:r>
          </a:p>
          <a:p>
            <a:r>
              <a:rPr lang="en-IN" b="1" dirty="0"/>
              <a:t>Low K value (e.g., K = 1 or 3):</a:t>
            </a: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Very sensitive to noise or outliers.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Can lead to </a:t>
            </a:r>
            <a:r>
              <a:rPr lang="en-IN" b="1" dirty="0"/>
              <a:t>overfitting</a:t>
            </a:r>
            <a:r>
              <a:rPr lang="en-IN" dirty="0"/>
              <a:t> (model learns too much from the training data).</a:t>
            </a:r>
          </a:p>
          <a:p>
            <a:r>
              <a:rPr lang="en-IN" b="1" dirty="0"/>
              <a:t>High K value (e.g., K = 15 or 20):</a:t>
            </a: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Makes the model too generalized.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Can lead to </a:t>
            </a:r>
            <a:r>
              <a:rPr lang="en-IN" b="1" dirty="0"/>
              <a:t>underfitting</a:t>
            </a:r>
            <a:r>
              <a:rPr lang="en-IN" dirty="0"/>
              <a:t> (model misses local patterns).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For optimal selection , go for elbow method.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5ED79-3916-460A-C1E9-8EA4DE317F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17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68B3-C919-EEBE-E683-98CBF0F8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Elbow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9C073-3119-07EB-1984-A180A940D1D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The </a:t>
            </a:r>
            <a:r>
              <a:rPr lang="en-IN" b="1" dirty="0"/>
              <a:t>Elbow Method</a:t>
            </a:r>
            <a:r>
              <a:rPr lang="en-IN" dirty="0"/>
              <a:t> is a technique used to find the </a:t>
            </a:r>
            <a:r>
              <a:rPr lang="en-IN" b="1" dirty="0"/>
              <a:t>optimal value of K</a:t>
            </a:r>
            <a:r>
              <a:rPr lang="en-IN" dirty="0"/>
              <a:t> (number of </a:t>
            </a:r>
            <a:r>
              <a:rPr lang="en-IN" dirty="0" err="1"/>
              <a:t>neighbors</a:t>
            </a:r>
            <a:r>
              <a:rPr lang="en-IN" dirty="0"/>
              <a:t> or clusters) in machine learning algorithms like </a:t>
            </a:r>
            <a:r>
              <a:rPr lang="en-IN" b="1" dirty="0"/>
              <a:t>K-Nearest </a:t>
            </a:r>
            <a:r>
              <a:rPr lang="en-IN" b="1" dirty="0" err="1"/>
              <a:t>Neighbors</a:t>
            </a:r>
            <a:r>
              <a:rPr lang="en-IN" b="1" dirty="0"/>
              <a:t> (KNN)</a:t>
            </a:r>
            <a:r>
              <a:rPr lang="en-IN" dirty="0"/>
              <a:t> or </a:t>
            </a:r>
            <a:r>
              <a:rPr lang="en-IN" b="1" dirty="0"/>
              <a:t>K-Means Clustering</a:t>
            </a:r>
            <a:r>
              <a:rPr lang="en-IN" dirty="0"/>
              <a:t>.</a:t>
            </a:r>
          </a:p>
          <a:p>
            <a:r>
              <a:rPr lang="en-IN" b="1" dirty="0"/>
              <a:t>Plotting a graph</a:t>
            </a:r>
            <a:r>
              <a:rPr lang="en-IN" dirty="0"/>
              <a:t> between: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K (number of </a:t>
            </a:r>
            <a:r>
              <a:rPr lang="en-IN" b="1" dirty="0" err="1"/>
              <a:t>neighbors</a:t>
            </a:r>
            <a:r>
              <a:rPr lang="en-IN" b="1" dirty="0"/>
              <a:t>/clusters)</a:t>
            </a:r>
            <a:r>
              <a:rPr lang="en-IN" dirty="0"/>
              <a:t> on the X-axis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1" dirty="0"/>
              <a:t>Error rate</a:t>
            </a:r>
            <a:r>
              <a:rPr lang="en-IN" dirty="0"/>
              <a:t> or </a:t>
            </a:r>
            <a:r>
              <a:rPr lang="en-IN" b="1" dirty="0"/>
              <a:t>accuracy</a:t>
            </a:r>
            <a:r>
              <a:rPr lang="en-IN" dirty="0"/>
              <a:t> (or within-cluster sum of squares for K-Means) on the Y-axis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5ED79-3916-460A-C1E9-8EA4DE317F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62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68B3-C919-EEBE-E683-98CBF0F8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71500"/>
            <a:ext cx="7467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Elbow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9C073-3119-07EB-1984-A180A940D1D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IN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5ED79-3916-460A-C1E9-8EA4DE317F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730DA9-EF05-E03E-B10D-0BB68CD38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16" y="602742"/>
            <a:ext cx="7632700" cy="4394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804A31-6CA8-9336-01F7-A030C8E368F3}"/>
              </a:ext>
            </a:extLst>
          </p:cNvPr>
          <p:cNvSpPr txBox="1"/>
          <p:nvPr/>
        </p:nvSpPr>
        <p:spPr>
          <a:xfrm>
            <a:off x="90932" y="5102312"/>
            <a:ext cx="86476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Here is the </a:t>
            </a:r>
            <a:r>
              <a:rPr lang="en-IN" b="1" dirty="0"/>
              <a:t>Elbow Method graph</a:t>
            </a:r>
            <a:r>
              <a:rPr lang="en-IN" dirty="0"/>
              <a:t> for selecting the optimal value of </a:t>
            </a:r>
            <a:r>
              <a:rPr lang="en-IN" b="1" dirty="0"/>
              <a:t>K</a:t>
            </a:r>
            <a:r>
              <a:rPr lang="en-IN" dirty="0"/>
              <a:t> in the </a:t>
            </a:r>
            <a:r>
              <a:rPr lang="en-IN" b="1" dirty="0"/>
              <a:t>K-Nearest </a:t>
            </a:r>
            <a:r>
              <a:rPr lang="en-IN" b="1" dirty="0" err="1"/>
              <a:t>Neighbors</a:t>
            </a:r>
            <a:r>
              <a:rPr lang="en-IN" b="1" dirty="0"/>
              <a:t> (KNN)</a:t>
            </a:r>
            <a:r>
              <a:rPr lang="en-IN" dirty="0"/>
              <a:t> algorithm using the </a:t>
            </a:r>
            <a:r>
              <a:rPr lang="en-IN" b="1" dirty="0"/>
              <a:t>Iris dataset</a:t>
            </a:r>
            <a:r>
              <a:rPr lang="en-IN" dirty="0"/>
              <a:t>. In this case, the elbow seems to occur around </a:t>
            </a:r>
            <a:r>
              <a:rPr lang="en-IN" b="1" dirty="0"/>
              <a:t>K = 5 or 6</a:t>
            </a:r>
            <a:r>
              <a:rPr lang="en-IN" dirty="0"/>
              <a:t>, where accuracy stabilizes.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88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48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200" b="1" dirty="0">
                <a:solidFill>
                  <a:srgbClr val="0000CC"/>
                </a:solidFill>
              </a:rPr>
              <a:t>Example-2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4646" y="838200"/>
            <a:ext cx="8614554" cy="54976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To predict the Class Label for new instance.</a:t>
            </a:r>
            <a:endParaRPr lang="en-US" sz="22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0187"/>
            <a:ext cx="57816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29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800" y="103778"/>
            <a:ext cx="8614554" cy="5902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1. First we can calculate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Distance Formula: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726" y="1066800"/>
            <a:ext cx="44827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27" y="2514600"/>
            <a:ext cx="62353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152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800" y="103778"/>
            <a:ext cx="8614554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2. next,  we can calculate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Rank: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315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6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2E4C-EB64-D961-36F3-C8776333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01" y="0"/>
            <a:ext cx="7467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distance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8C290-3AB6-D6E5-D69D-85CA9985619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dirty="0"/>
              <a:t>Euclidean Distance</a:t>
            </a:r>
          </a:p>
          <a:p>
            <a:pPr marL="0" indent="0">
              <a:buNone/>
            </a:pPr>
            <a:endParaRPr lang="en-IN" b="1" dirty="0"/>
          </a:p>
          <a:p>
            <a:endParaRPr lang="en-IN" dirty="0"/>
          </a:p>
          <a:p>
            <a:r>
              <a:rPr lang="en-IN" b="1" dirty="0" err="1"/>
              <a:t>Minkowski</a:t>
            </a:r>
            <a:r>
              <a:rPr lang="en-IN" b="1" dirty="0"/>
              <a:t> Distance</a:t>
            </a:r>
          </a:p>
          <a:p>
            <a:endParaRPr lang="en-IN" dirty="0"/>
          </a:p>
          <a:p>
            <a:endParaRPr lang="en-IN" dirty="0"/>
          </a:p>
          <a:p>
            <a:r>
              <a:rPr lang="en-IN" b="1" dirty="0"/>
              <a:t>Manhattan Distance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F30AB-36E3-AB6A-938B-F0A36117A5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5A3901-3F0C-1F99-5464-C782AC66A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301" y="4882874"/>
            <a:ext cx="3073400" cy="1028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8F1BB1-3012-14D3-88FD-E0A7E7D38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301" y="3184387"/>
            <a:ext cx="3975100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B969EA-3CC9-A804-87B8-586963E44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785" y="2104887"/>
            <a:ext cx="3797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69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800" y="103778"/>
            <a:ext cx="8614554" cy="5902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3. next,  we can find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K-nearest Neighbor: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7" y="990600"/>
            <a:ext cx="79629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04800" y="5562600"/>
            <a:ext cx="8614554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Based on the K- Neighbors,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our new Instance is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also Normal Class.</a:t>
            </a:r>
          </a:p>
        </p:txBody>
      </p:sp>
    </p:spTree>
    <p:extLst>
      <p:ext uri="{BB962C8B-B14F-4D97-AF65-F5344CB8AC3E}">
        <p14:creationId xmlns:p14="http://schemas.microsoft.com/office/powerpoint/2010/main" val="2125057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48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200" b="1" dirty="0">
                <a:solidFill>
                  <a:srgbClr val="0000CC"/>
                </a:solidFill>
              </a:rPr>
              <a:t>Example-3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46" y="838200"/>
            <a:ext cx="8458200" cy="5257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738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48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200" b="1" dirty="0">
                <a:solidFill>
                  <a:srgbClr val="0000CC"/>
                </a:solidFill>
              </a:rPr>
              <a:t>Contd..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1534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100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48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200" b="1" dirty="0">
                <a:solidFill>
                  <a:srgbClr val="0000CC"/>
                </a:solidFill>
              </a:rPr>
              <a:t>Contd..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1" y="1066800"/>
            <a:ext cx="8305800" cy="5228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75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48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200" b="1" dirty="0">
                <a:solidFill>
                  <a:srgbClr val="0000CC"/>
                </a:solidFill>
              </a:rPr>
              <a:t>Contd..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48267"/>
            <a:ext cx="83820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71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48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200" b="1" dirty="0">
                <a:solidFill>
                  <a:srgbClr val="0000CC"/>
                </a:solidFill>
              </a:rPr>
              <a:t>Example-4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990600"/>
            <a:ext cx="8502068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214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800" y="103778"/>
            <a:ext cx="8614554" cy="5902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First we can calculate Distance, Rank</a:t>
            </a: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219200"/>
            <a:ext cx="84328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812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800" y="220682"/>
            <a:ext cx="8458200" cy="39703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Next, we can find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the Nearest Neighbor is K=3.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So we can find first three K- nearest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Neighbors.ie, I3, I4, I1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 we can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observe that the Majority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So here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majority in this case is “1”.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81" y="3048000"/>
            <a:ext cx="7105650" cy="852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77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A5902-B617-65C2-00F2-093C9E31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Example-5 (Assume k=5)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725955-078F-013A-01D6-2BF98B20C44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35034" y="1600200"/>
            <a:ext cx="5795158" cy="48736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913FC-4408-E9DC-0D21-377B6F1A1A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19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E2F97-D007-3830-693F-6A2888C4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Example -6.  Assume k=3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45269-02B6-BE2D-E782-6E9600464C8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79491-E403-968A-7C50-04392CFD4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55" y="2093976"/>
            <a:ext cx="530488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9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40532-13E3-713B-2468-B03092A7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3" y="717983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N" sz="2700" b="1" dirty="0">
                <a:solidFill>
                  <a:srgbClr val="0070C0"/>
                </a:solidFill>
                <a:effectLst/>
              </a:rPr>
              <a:t>Different classification algorithms based on the </a:t>
            </a:r>
            <a:br>
              <a:rPr lang="en-IN" sz="2700" b="1" dirty="0">
                <a:solidFill>
                  <a:srgbClr val="0070C0"/>
                </a:solidFill>
                <a:effectLst/>
              </a:rPr>
            </a:br>
            <a:r>
              <a:rPr lang="en-IN" sz="2700" b="1" dirty="0">
                <a:solidFill>
                  <a:srgbClr val="0070C0"/>
                </a:solidFill>
                <a:effectLst/>
              </a:rPr>
              <a:t>distance measures </a:t>
            </a:r>
            <a:br>
              <a:rPr lang="en-IN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0EE3E-4F17-8AFB-2E09-DECB9635A49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1800" dirty="0">
                <a:effectLst/>
                <a:latin typeface="ArialMT"/>
              </a:rPr>
              <a:t>• </a:t>
            </a:r>
            <a:r>
              <a:rPr lang="en-IN" b="1" dirty="0"/>
              <a:t>Nearest Neighbour Classifier (NNC)</a:t>
            </a:r>
          </a:p>
          <a:p>
            <a:pPr marL="0" indent="0">
              <a:buNone/>
            </a:pPr>
            <a:br>
              <a:rPr lang="en-IN" b="1" dirty="0"/>
            </a:br>
            <a:r>
              <a:rPr lang="en-IN" b="1" dirty="0"/>
              <a:t>• k-Nearest Neighbour Classifier (</a:t>
            </a:r>
            <a:r>
              <a:rPr lang="en-IN" b="1" dirty="0" err="1"/>
              <a:t>kNNC</a:t>
            </a:r>
            <a:r>
              <a:rPr lang="en-IN" b="1" dirty="0"/>
              <a:t>)</a:t>
            </a:r>
          </a:p>
          <a:p>
            <a:pPr marL="0" indent="0">
              <a:buNone/>
            </a:pPr>
            <a:br>
              <a:rPr lang="en-IN" b="1" dirty="0"/>
            </a:br>
            <a:r>
              <a:rPr lang="en-IN" b="1" dirty="0"/>
              <a:t>• Weighted k-Nearest Neighbour (</a:t>
            </a:r>
            <a:r>
              <a:rPr lang="en-IN" b="1" dirty="0" err="1"/>
              <a:t>WkNN</a:t>
            </a:r>
            <a:r>
              <a:rPr lang="en-IN" b="1" dirty="0"/>
              <a:t>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B4C40-2352-B287-DD20-4A1ED34FB4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82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8826-CC75-D235-7F62-3D27DB32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-199495"/>
            <a:ext cx="7467600" cy="1143000"/>
          </a:xfrm>
        </p:spPr>
        <p:txBody>
          <a:bodyPr/>
          <a:lstStyle/>
          <a:p>
            <a:r>
              <a:rPr lang="en-US" dirty="0"/>
              <a:t>KNN-Multi class classifier </a:t>
            </a:r>
            <a:r>
              <a:rPr lang="en-US" sz="1400" dirty="0"/>
              <a:t>(assume k=3)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00FA018-1C2A-0656-FBD8-956A7320C3B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8483452"/>
              </p:ext>
            </p:extLst>
          </p:nvPr>
        </p:nvGraphicFramePr>
        <p:xfrm>
          <a:off x="801986" y="1012122"/>
          <a:ext cx="6795438" cy="5243136"/>
        </p:xfrm>
        <a:graphic>
          <a:graphicData uri="http://schemas.openxmlformats.org/drawingml/2006/table">
            <a:tbl>
              <a:tblPr/>
              <a:tblGrid>
                <a:gridCol w="1132573">
                  <a:extLst>
                    <a:ext uri="{9D8B030D-6E8A-4147-A177-3AD203B41FA5}">
                      <a16:colId xmlns:a16="http://schemas.microsoft.com/office/drawing/2014/main" val="1291198907"/>
                    </a:ext>
                  </a:extLst>
                </a:gridCol>
                <a:gridCol w="1132573">
                  <a:extLst>
                    <a:ext uri="{9D8B030D-6E8A-4147-A177-3AD203B41FA5}">
                      <a16:colId xmlns:a16="http://schemas.microsoft.com/office/drawing/2014/main" val="3887349668"/>
                    </a:ext>
                  </a:extLst>
                </a:gridCol>
                <a:gridCol w="1132573">
                  <a:extLst>
                    <a:ext uri="{9D8B030D-6E8A-4147-A177-3AD203B41FA5}">
                      <a16:colId xmlns:a16="http://schemas.microsoft.com/office/drawing/2014/main" val="1790729818"/>
                    </a:ext>
                  </a:extLst>
                </a:gridCol>
                <a:gridCol w="1132573">
                  <a:extLst>
                    <a:ext uri="{9D8B030D-6E8A-4147-A177-3AD203B41FA5}">
                      <a16:colId xmlns:a16="http://schemas.microsoft.com/office/drawing/2014/main" val="2661885575"/>
                    </a:ext>
                  </a:extLst>
                </a:gridCol>
                <a:gridCol w="1132573">
                  <a:extLst>
                    <a:ext uri="{9D8B030D-6E8A-4147-A177-3AD203B41FA5}">
                      <a16:colId xmlns:a16="http://schemas.microsoft.com/office/drawing/2014/main" val="73069043"/>
                    </a:ext>
                  </a:extLst>
                </a:gridCol>
                <a:gridCol w="1132573">
                  <a:extLst>
                    <a:ext uri="{9D8B030D-6E8A-4147-A177-3AD203B41FA5}">
                      <a16:colId xmlns:a16="http://schemas.microsoft.com/office/drawing/2014/main" val="1731196787"/>
                    </a:ext>
                  </a:extLst>
                </a:gridCol>
              </a:tblGrid>
              <a:tr h="524852">
                <a:tc>
                  <a:txBody>
                    <a:bodyPr/>
                    <a:lstStyle/>
                    <a:p>
                      <a:r>
                        <a:rPr lang="en-IN" sz="1500" dirty="0"/>
                        <a:t>ID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Age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Height (cm)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Weight (kg)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Weight Status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Height Status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147758"/>
                  </a:ext>
                </a:extLst>
              </a:tr>
              <a:tr h="524852">
                <a:tc>
                  <a:txBody>
                    <a:bodyPr/>
                    <a:lstStyle/>
                    <a:p>
                      <a:r>
                        <a:rPr lang="en-IN" sz="1500"/>
                        <a:t>1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18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150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45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Underweight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Short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961782"/>
                  </a:ext>
                </a:extLst>
              </a:tr>
              <a:tr h="299915">
                <a:tc>
                  <a:txBody>
                    <a:bodyPr/>
                    <a:lstStyle/>
                    <a:p>
                      <a:r>
                        <a:rPr lang="en-IN" sz="1500"/>
                        <a:t>2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22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160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60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Normal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Short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951643"/>
                  </a:ext>
                </a:extLst>
              </a:tr>
              <a:tr h="299915">
                <a:tc>
                  <a:txBody>
                    <a:bodyPr/>
                    <a:lstStyle/>
                    <a:p>
                      <a:r>
                        <a:rPr lang="en-IN" sz="1500"/>
                        <a:t>3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24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165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55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Normal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Average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109048"/>
                  </a:ext>
                </a:extLst>
              </a:tr>
              <a:tr h="230906">
                <a:tc>
                  <a:txBody>
                    <a:bodyPr/>
                    <a:lstStyle/>
                    <a:p>
                      <a:r>
                        <a:rPr lang="en-IN" sz="1500"/>
                        <a:t>4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26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170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80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Overweight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Average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561812"/>
                  </a:ext>
                </a:extLst>
              </a:tr>
              <a:tr h="524852">
                <a:tc>
                  <a:txBody>
                    <a:bodyPr/>
                    <a:lstStyle/>
                    <a:p>
                      <a:r>
                        <a:rPr lang="en-IN" sz="1500"/>
                        <a:t>5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28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175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85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Overweight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Tall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219320"/>
                  </a:ext>
                </a:extLst>
              </a:tr>
              <a:tr h="299915">
                <a:tc>
                  <a:txBody>
                    <a:bodyPr/>
                    <a:lstStyle/>
                    <a:p>
                      <a:r>
                        <a:rPr lang="en-IN" sz="1500"/>
                        <a:t>6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21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155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50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Normal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Short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215553"/>
                  </a:ext>
                </a:extLst>
              </a:tr>
              <a:tr h="524852">
                <a:tc>
                  <a:txBody>
                    <a:bodyPr/>
                    <a:lstStyle/>
                    <a:p>
                      <a:r>
                        <a:rPr lang="en-IN" sz="1500"/>
                        <a:t>7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23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180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78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Overweight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Tall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631237"/>
                  </a:ext>
                </a:extLst>
              </a:tr>
              <a:tr h="524852">
                <a:tc>
                  <a:txBody>
                    <a:bodyPr/>
                    <a:lstStyle/>
                    <a:p>
                      <a:r>
                        <a:rPr lang="en-IN" sz="1500"/>
                        <a:t>8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27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160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48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Underweight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Short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666301"/>
                  </a:ext>
                </a:extLst>
              </a:tr>
              <a:tr h="524852">
                <a:tc>
                  <a:txBody>
                    <a:bodyPr/>
                    <a:lstStyle/>
                    <a:p>
                      <a:r>
                        <a:rPr lang="en-IN" sz="1500"/>
                        <a:t>9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25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168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70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Overweight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Average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649516"/>
                  </a:ext>
                </a:extLst>
              </a:tr>
              <a:tr h="299915">
                <a:tc>
                  <a:txBody>
                    <a:bodyPr/>
                    <a:lstStyle/>
                    <a:p>
                      <a:r>
                        <a:rPr lang="en-IN" sz="1500"/>
                        <a:t>10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20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172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62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/>
                        <a:t>Normal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 dirty="0"/>
                        <a:t>Average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419489"/>
                  </a:ext>
                </a:extLst>
              </a:tr>
              <a:tr h="299915">
                <a:tc>
                  <a:txBody>
                    <a:bodyPr/>
                    <a:lstStyle/>
                    <a:p>
                      <a:r>
                        <a:rPr lang="en-IN" sz="1500" dirty="0"/>
                        <a:t>11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 dirty="0"/>
                        <a:t>24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 dirty="0"/>
                        <a:t>167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 dirty="0"/>
                        <a:t>58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 dirty="0"/>
                        <a:t>?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500" dirty="0"/>
                        <a:t>?</a:t>
                      </a:r>
                    </a:p>
                  </a:txBody>
                  <a:tcPr marL="74979" marR="74979" marT="37489" marB="374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80866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BA2BA-D0BD-D4DD-6DA0-0776A730E99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84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0F15E-635C-41CB-0A30-96EA56160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62" y="307571"/>
            <a:ext cx="7467600" cy="735994"/>
          </a:xfrm>
        </p:spPr>
        <p:txBody>
          <a:bodyPr>
            <a:normAutofit/>
          </a:bodyPr>
          <a:lstStyle/>
          <a:p>
            <a:r>
              <a:rPr lang="en-US" sz="2400" b="1" dirty="0"/>
              <a:t>KNN-Multi class classifier (assume k=5)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F7D84EC-EABB-B2E9-B10F-1B16D0F36A3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01160755"/>
              </p:ext>
            </p:extLst>
          </p:nvPr>
        </p:nvGraphicFramePr>
        <p:xfrm>
          <a:off x="482139" y="1280154"/>
          <a:ext cx="7797336" cy="4854638"/>
        </p:xfrm>
        <a:graphic>
          <a:graphicData uri="http://schemas.openxmlformats.org/drawingml/2006/table">
            <a:tbl>
              <a:tblPr/>
              <a:tblGrid>
                <a:gridCol w="1299556">
                  <a:extLst>
                    <a:ext uri="{9D8B030D-6E8A-4147-A177-3AD203B41FA5}">
                      <a16:colId xmlns:a16="http://schemas.microsoft.com/office/drawing/2014/main" val="1290417573"/>
                    </a:ext>
                  </a:extLst>
                </a:gridCol>
                <a:gridCol w="1299556">
                  <a:extLst>
                    <a:ext uri="{9D8B030D-6E8A-4147-A177-3AD203B41FA5}">
                      <a16:colId xmlns:a16="http://schemas.microsoft.com/office/drawing/2014/main" val="3426110038"/>
                    </a:ext>
                  </a:extLst>
                </a:gridCol>
                <a:gridCol w="1299556">
                  <a:extLst>
                    <a:ext uri="{9D8B030D-6E8A-4147-A177-3AD203B41FA5}">
                      <a16:colId xmlns:a16="http://schemas.microsoft.com/office/drawing/2014/main" val="2874700392"/>
                    </a:ext>
                  </a:extLst>
                </a:gridCol>
                <a:gridCol w="1299556">
                  <a:extLst>
                    <a:ext uri="{9D8B030D-6E8A-4147-A177-3AD203B41FA5}">
                      <a16:colId xmlns:a16="http://schemas.microsoft.com/office/drawing/2014/main" val="365308679"/>
                    </a:ext>
                  </a:extLst>
                </a:gridCol>
                <a:gridCol w="1299556">
                  <a:extLst>
                    <a:ext uri="{9D8B030D-6E8A-4147-A177-3AD203B41FA5}">
                      <a16:colId xmlns:a16="http://schemas.microsoft.com/office/drawing/2014/main" val="2436285512"/>
                    </a:ext>
                  </a:extLst>
                </a:gridCol>
                <a:gridCol w="1299556">
                  <a:extLst>
                    <a:ext uri="{9D8B030D-6E8A-4147-A177-3AD203B41FA5}">
                      <a16:colId xmlns:a16="http://schemas.microsoft.com/office/drawing/2014/main" val="3430779393"/>
                    </a:ext>
                  </a:extLst>
                </a:gridCol>
              </a:tblGrid>
              <a:tr h="666322">
                <a:tc>
                  <a:txBody>
                    <a:bodyPr/>
                    <a:lstStyle/>
                    <a:p>
                      <a:r>
                        <a:rPr lang="en-IN" dirty="0"/>
                        <a:t>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Weight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BMI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Sugar 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Cholesterol 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897909"/>
                  </a:ext>
                </a:extLst>
              </a:tr>
              <a:tr h="380756"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Normal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Normal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260432"/>
                  </a:ext>
                </a:extLst>
              </a:tr>
              <a:tr h="380756">
                <a:tc>
                  <a:txBody>
                    <a:bodyPr/>
                    <a:lstStyle/>
                    <a:p>
                      <a:r>
                        <a:rPr lang="en-IN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225707"/>
                  </a:ext>
                </a:extLst>
              </a:tr>
              <a:tr h="380756">
                <a:tc>
                  <a:txBody>
                    <a:bodyPr/>
                    <a:lstStyle/>
                    <a:p>
                      <a:r>
                        <a:rPr lang="en-IN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Normal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018225"/>
                  </a:ext>
                </a:extLst>
              </a:tr>
              <a:tr h="380756">
                <a:tc>
                  <a:txBody>
                    <a:bodyPr/>
                    <a:lstStyle/>
                    <a:p>
                      <a:r>
                        <a:rPr lang="en-IN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11510"/>
                  </a:ext>
                </a:extLst>
              </a:tr>
              <a:tr h="380756">
                <a:tc>
                  <a:txBody>
                    <a:bodyPr/>
                    <a:lstStyle/>
                    <a:p>
                      <a:r>
                        <a:rPr lang="en-IN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Normal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Normal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432193"/>
                  </a:ext>
                </a:extLst>
              </a:tr>
              <a:tr h="380756">
                <a:tc>
                  <a:txBody>
                    <a:bodyPr/>
                    <a:lstStyle/>
                    <a:p>
                      <a:r>
                        <a:rPr lang="en-IN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148748"/>
                  </a:ext>
                </a:extLst>
              </a:tr>
              <a:tr h="380756">
                <a:tc>
                  <a:txBody>
                    <a:bodyPr/>
                    <a:lstStyle/>
                    <a:p>
                      <a:r>
                        <a:rPr lang="en-IN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506705"/>
                  </a:ext>
                </a:extLst>
              </a:tr>
              <a:tr h="380756">
                <a:tc>
                  <a:txBody>
                    <a:bodyPr/>
                    <a:lstStyle/>
                    <a:p>
                      <a:r>
                        <a:rPr lang="en-IN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Normal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508093"/>
                  </a:ext>
                </a:extLst>
              </a:tr>
              <a:tr h="380756">
                <a:tc>
                  <a:txBody>
                    <a:bodyPr/>
                    <a:lstStyle/>
                    <a:p>
                      <a:r>
                        <a:rPr lang="en-IN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Normal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Normal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081315"/>
                  </a:ext>
                </a:extLst>
              </a:tr>
              <a:tr h="380756">
                <a:tc>
                  <a:txBody>
                    <a:bodyPr/>
                    <a:lstStyle/>
                    <a:p>
                      <a:r>
                        <a:rPr lang="en-IN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159053"/>
                  </a:ext>
                </a:extLst>
              </a:tr>
              <a:tr h="380756">
                <a:tc>
                  <a:txBody>
                    <a:bodyPr/>
                    <a:lstStyle/>
                    <a:p>
                      <a:r>
                        <a:rPr lang="en-IN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6056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3CEA5-8C8B-7DD6-D5AA-CBDCA95181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73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8865-6C65-DEA7-790A-E033FE19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07" y="66502"/>
            <a:ext cx="7467600" cy="731520"/>
          </a:xfrm>
        </p:spPr>
        <p:txBody>
          <a:bodyPr/>
          <a:lstStyle/>
          <a:p>
            <a:pPr algn="ctr"/>
            <a:r>
              <a:rPr lang="en-US" b="1" dirty="0"/>
              <a:t>WEIGHTED -KNN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634BD2-6F98-59CD-0010-6B5AEE7460E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0293" y="1396537"/>
            <a:ext cx="7972312" cy="42228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3E792-268E-D443-D92A-A75A078FB98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4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A43F-C5D5-A724-3613-67F2ADF5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21" y="-234352"/>
            <a:ext cx="7467600" cy="1143000"/>
          </a:xfrm>
        </p:spPr>
        <p:txBody>
          <a:bodyPr/>
          <a:lstStyle/>
          <a:p>
            <a:r>
              <a:rPr lang="en-US" dirty="0"/>
              <a:t>WEIGHTED-KNN Example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8C67E5-0957-96B0-0297-5DF859B3AF0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44524387"/>
              </p:ext>
            </p:extLst>
          </p:nvPr>
        </p:nvGraphicFramePr>
        <p:xfrm>
          <a:off x="244121" y="908648"/>
          <a:ext cx="3587669" cy="5040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689">
                  <a:extLst>
                    <a:ext uri="{9D8B030D-6E8A-4147-A177-3AD203B41FA5}">
                      <a16:colId xmlns:a16="http://schemas.microsoft.com/office/drawing/2014/main" val="2183790546"/>
                    </a:ext>
                  </a:extLst>
                </a:gridCol>
                <a:gridCol w="582689">
                  <a:extLst>
                    <a:ext uri="{9D8B030D-6E8A-4147-A177-3AD203B41FA5}">
                      <a16:colId xmlns:a16="http://schemas.microsoft.com/office/drawing/2014/main" val="33428969"/>
                    </a:ext>
                  </a:extLst>
                </a:gridCol>
                <a:gridCol w="582689">
                  <a:extLst>
                    <a:ext uri="{9D8B030D-6E8A-4147-A177-3AD203B41FA5}">
                      <a16:colId xmlns:a16="http://schemas.microsoft.com/office/drawing/2014/main" val="4038311142"/>
                    </a:ext>
                  </a:extLst>
                </a:gridCol>
                <a:gridCol w="919801">
                  <a:extLst>
                    <a:ext uri="{9D8B030D-6E8A-4147-A177-3AD203B41FA5}">
                      <a16:colId xmlns:a16="http://schemas.microsoft.com/office/drawing/2014/main" val="2756433484"/>
                    </a:ext>
                  </a:extLst>
                </a:gridCol>
                <a:gridCol w="919801">
                  <a:extLst>
                    <a:ext uri="{9D8B030D-6E8A-4147-A177-3AD203B41FA5}">
                      <a16:colId xmlns:a16="http://schemas.microsoft.com/office/drawing/2014/main" val="3003785916"/>
                    </a:ext>
                  </a:extLst>
                </a:gridCol>
              </a:tblGrid>
              <a:tr h="2653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29436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x1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0.7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0.7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1.4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791773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x2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0.8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0.8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1.3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182756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x3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1.1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0.7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244189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x4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0.7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1.1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1.46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430348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x5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1.1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1.1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1.08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762192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x6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1.58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614822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x7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3.7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2.7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2.56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713205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x8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4.1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2.7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2.83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260850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x9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3.7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3.1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2.88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94676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x10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4.1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3.1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3.12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005447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x11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4.3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2.7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2.97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374979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x12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4.3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3.1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3.26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639131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x13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3.1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0.3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1.08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461797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964175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x15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3.7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0.4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1.63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68670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x16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3.4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0.6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1.3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981435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</a:rPr>
                        <a:t>x17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3.9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0.9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1.81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74545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</a:rPr>
                        <a:t>x18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3.9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0.6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1.8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33870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A0287-973F-E9CD-CE1C-3B7743EAA0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1083C-2595-5C2D-F8B4-C0663BFE9678}"/>
              </a:ext>
            </a:extLst>
          </p:cNvPr>
          <p:cNvSpPr txBox="1"/>
          <p:nvPr/>
        </p:nvSpPr>
        <p:spPr>
          <a:xfrm>
            <a:off x="3985247" y="908648"/>
            <a:ext cx="47533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Example: T(2.1,0.7) assume K=5.Calculate weights for first 5 neighbors. </a:t>
            </a:r>
            <a:r>
              <a:rPr lang="en-IN" dirty="0">
                <a:latin typeface="+mn-lt"/>
              </a:rPr>
              <a:t>For example the distances from T to its 5 nearest data points are </a:t>
            </a:r>
          </a:p>
          <a:p>
            <a:r>
              <a:rPr lang="en-IN" dirty="0">
                <a:latin typeface="+mn-lt"/>
              </a:rPr>
              <a:t>d(T, x3) = 1.0; </a:t>
            </a:r>
          </a:p>
          <a:p>
            <a:r>
              <a:rPr lang="en-IN" dirty="0">
                <a:latin typeface="+mn-lt"/>
              </a:rPr>
              <a:t>d(T, x14) = 1.01;</a:t>
            </a:r>
          </a:p>
          <a:p>
            <a:r>
              <a:rPr lang="en-IN" dirty="0">
                <a:latin typeface="+mn-lt"/>
              </a:rPr>
              <a:t> d(T, x13) = 1.08; </a:t>
            </a:r>
          </a:p>
          <a:p>
            <a:r>
              <a:rPr lang="en-IN" dirty="0">
                <a:latin typeface="+mn-lt"/>
              </a:rPr>
              <a:t>d(T, x5) = 1.08; </a:t>
            </a:r>
          </a:p>
          <a:p>
            <a:r>
              <a:rPr lang="en-IN" dirty="0">
                <a:latin typeface="+mn-lt"/>
              </a:rPr>
              <a:t>d(T, x16) = 1.30; </a:t>
            </a:r>
          </a:p>
          <a:p>
            <a:r>
              <a:rPr lang="en-IN" dirty="0">
                <a:latin typeface="+mn-lt"/>
              </a:rPr>
              <a:t>• The weight values will be</a:t>
            </a:r>
            <a:r>
              <a:rPr lang="en-US" dirty="0">
                <a:latin typeface="+mn-lt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C29867-D5CA-654A-9A60-F6005512E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247" y="3770970"/>
            <a:ext cx="4053727" cy="18012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E812D5-15D7-6AFC-86D7-6E74B827C855}"/>
              </a:ext>
            </a:extLst>
          </p:cNvPr>
          <p:cNvSpPr txBox="1"/>
          <p:nvPr/>
        </p:nvSpPr>
        <p:spPr>
          <a:xfrm>
            <a:off x="224443" y="5936567"/>
            <a:ext cx="83542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+mn-lt"/>
              </a:rPr>
              <a:t>Summing up for each selected class, Class 1 to which x3 and x5 belong sums to 1.73, and Class 3 to which x14, x13 and x16 belong sums to 1.7. Therefore, the point T belongs to Class 1.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3400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A43F-C5D5-A724-3613-67F2ADF5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00" y="91441"/>
            <a:ext cx="7467600" cy="65926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WEIGHTED-KNN Example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8C67E5-0957-96B0-0297-5DF859B3AF0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3320608"/>
              </p:ext>
            </p:extLst>
          </p:nvPr>
        </p:nvGraphicFramePr>
        <p:xfrm>
          <a:off x="244121" y="908649"/>
          <a:ext cx="4618824" cy="5483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4706">
                  <a:extLst>
                    <a:ext uri="{9D8B030D-6E8A-4147-A177-3AD203B41FA5}">
                      <a16:colId xmlns:a16="http://schemas.microsoft.com/office/drawing/2014/main" val="2183790546"/>
                    </a:ext>
                  </a:extLst>
                </a:gridCol>
                <a:gridCol w="1154706">
                  <a:extLst>
                    <a:ext uri="{9D8B030D-6E8A-4147-A177-3AD203B41FA5}">
                      <a16:colId xmlns:a16="http://schemas.microsoft.com/office/drawing/2014/main" val="33428969"/>
                    </a:ext>
                  </a:extLst>
                </a:gridCol>
                <a:gridCol w="1154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4706">
                  <a:extLst>
                    <a:ext uri="{9D8B030D-6E8A-4147-A177-3AD203B41FA5}">
                      <a16:colId xmlns:a16="http://schemas.microsoft.com/office/drawing/2014/main" val="4038311142"/>
                    </a:ext>
                  </a:extLst>
                </a:gridCol>
              </a:tblGrid>
              <a:tr h="28862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Label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729436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u="none" strike="noStrike" dirty="0">
                          <a:effectLst/>
                          <a:latin typeface="+mn-lt"/>
                        </a:rPr>
                        <a:t>x1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u="none" strike="noStrike" dirty="0">
                          <a:effectLst/>
                          <a:latin typeface="+mn-lt"/>
                        </a:rPr>
                        <a:t>0.7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u="none" strike="noStrike" dirty="0">
                          <a:effectLst/>
                          <a:latin typeface="+mn-lt"/>
                        </a:rPr>
                        <a:t>0.7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791773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u="none" strike="noStrike" dirty="0">
                          <a:effectLst/>
                          <a:latin typeface="+mn-lt"/>
                        </a:rPr>
                        <a:t>x2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182756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u="none" strike="noStrike" dirty="0">
                          <a:effectLst/>
                          <a:latin typeface="+mn-lt"/>
                        </a:rPr>
                        <a:t>0.7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244189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u="none" strike="noStrike" dirty="0">
                          <a:effectLst/>
                          <a:latin typeface="+mn-lt"/>
                        </a:rPr>
                        <a:t>1.1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430348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u="none" strike="noStrike" dirty="0">
                          <a:effectLst/>
                          <a:latin typeface="+mn-lt"/>
                        </a:rPr>
                        <a:t>1.1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762192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614822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u="none" strike="noStrike">
                          <a:effectLst/>
                          <a:latin typeface="+mn-lt"/>
                        </a:rPr>
                        <a:t>2.7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713205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u="none" strike="noStrike" dirty="0">
                          <a:effectLst/>
                          <a:latin typeface="+mn-lt"/>
                        </a:rPr>
                        <a:t>2.7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260850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u="none" strike="noStrike" dirty="0">
                          <a:effectLst/>
                          <a:latin typeface="+mn-lt"/>
                        </a:rPr>
                        <a:t>3.1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94676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u="none" strike="noStrike" dirty="0">
                          <a:effectLst/>
                          <a:latin typeface="+mn-lt"/>
                        </a:rPr>
                        <a:t>3.1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005447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u="none" strike="noStrike" dirty="0">
                          <a:effectLst/>
                          <a:latin typeface="+mn-lt"/>
                        </a:rPr>
                        <a:t>2.7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374979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u="none" strike="noStrike" dirty="0">
                          <a:effectLst/>
                          <a:latin typeface="+mn-lt"/>
                        </a:rPr>
                        <a:t>3.1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639131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u="none" strike="noStrike" dirty="0">
                          <a:effectLst/>
                          <a:latin typeface="+mn-lt"/>
                        </a:rPr>
                        <a:t>0.3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461797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964175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u="none" strike="noStrike" dirty="0">
                          <a:effectLst/>
                          <a:latin typeface="+mn-lt"/>
                        </a:rPr>
                        <a:t>0.4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968670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981435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u="none" strike="noStrike" dirty="0">
                          <a:effectLst/>
                          <a:latin typeface="+mn-lt"/>
                        </a:rPr>
                        <a:t>0.9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74545"/>
                  </a:ext>
                </a:extLst>
              </a:tr>
              <a:tr h="28862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IN" sz="1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33870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A0287-973F-E9CD-CE1C-3B7743EAA0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1083C-2595-5C2D-F8B4-C0663BFE9678}"/>
              </a:ext>
            </a:extLst>
          </p:cNvPr>
          <p:cNvSpPr txBox="1"/>
          <p:nvPr/>
        </p:nvSpPr>
        <p:spPr>
          <a:xfrm>
            <a:off x="5079076" y="2799493"/>
            <a:ext cx="3535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T(1.9,2.4) </a:t>
            </a:r>
            <a:r>
              <a:rPr lang="en-US" dirty="0">
                <a:latin typeface="+mn-lt"/>
              </a:rPr>
              <a:t>assume </a:t>
            </a:r>
            <a:r>
              <a:rPr lang="en-US" b="1" dirty="0">
                <a:latin typeface="+mn-lt"/>
              </a:rPr>
              <a:t>K=5</a:t>
            </a:r>
            <a:r>
              <a:rPr lang="en-US" dirty="0">
                <a:latin typeface="+mn-lt"/>
              </a:rPr>
              <a:t>.Calculate weights for first 5 neighbors and find the nearest neighbor  using WKNN</a:t>
            </a:r>
            <a:endParaRPr lang="en-I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41436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B5FF-585B-6F60-4CB7-E782E5B5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B44EF-65DC-B082-9F84-06882608470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74638"/>
            <a:ext cx="7467600" cy="6199314"/>
          </a:xfrm>
        </p:spPr>
        <p:txBody>
          <a:bodyPr>
            <a:normAutofit/>
          </a:bodyPr>
          <a:lstStyle/>
          <a:p>
            <a:r>
              <a:rPr lang="en-IN" dirty="0"/>
              <a:t>In </a:t>
            </a:r>
            <a:r>
              <a:rPr lang="en-IN" b="1" dirty="0"/>
              <a:t>Weighted KNN</a:t>
            </a:r>
            <a:r>
              <a:rPr lang="en-IN" dirty="0"/>
              <a:t>, </a:t>
            </a:r>
            <a:r>
              <a:rPr lang="en-IN" dirty="0" err="1"/>
              <a:t>neighbors</a:t>
            </a:r>
            <a:r>
              <a:rPr lang="en-IN" dirty="0"/>
              <a:t> are given </a:t>
            </a:r>
            <a:r>
              <a:rPr lang="en-IN" b="1" dirty="0"/>
              <a:t>different weights</a:t>
            </a:r>
            <a:r>
              <a:rPr lang="en-IN" dirty="0"/>
              <a:t> depending on their distance to the test point.</a:t>
            </a:r>
          </a:p>
          <a:p>
            <a:r>
              <a:rPr lang="en-IN" b="1" dirty="0"/>
              <a:t>Closer </a:t>
            </a:r>
            <a:r>
              <a:rPr lang="en-IN" b="1" dirty="0" err="1"/>
              <a:t>neighbors</a:t>
            </a:r>
            <a:r>
              <a:rPr lang="en-IN" b="1" dirty="0"/>
              <a:t> get higher weight</a:t>
            </a:r>
            <a:r>
              <a:rPr lang="en-IN" dirty="0"/>
              <a:t>, and </a:t>
            </a:r>
            <a:r>
              <a:rPr lang="en-IN" b="1" dirty="0"/>
              <a:t>farther </a:t>
            </a:r>
            <a:r>
              <a:rPr lang="en-IN" b="1" dirty="0" err="1"/>
              <a:t>neighbors</a:t>
            </a:r>
            <a:r>
              <a:rPr lang="en-IN" b="1" dirty="0"/>
              <a:t> get lower weight</a:t>
            </a:r>
            <a:r>
              <a:rPr lang="en-IN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The decision is now </a:t>
            </a:r>
            <a:r>
              <a:rPr lang="en-IN" b="1" dirty="0"/>
              <a:t>more influenced by the closer </a:t>
            </a:r>
            <a:r>
              <a:rPr lang="en-IN" b="1" dirty="0" err="1"/>
              <a:t>neighbors</a:t>
            </a:r>
            <a:r>
              <a:rPr lang="en-IN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Example: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/>
              <a:t>In </a:t>
            </a:r>
            <a:r>
              <a:rPr lang="en-IN" b="1" dirty="0"/>
              <a:t>KNN</a:t>
            </a:r>
            <a:r>
              <a:rPr lang="en-IN" dirty="0"/>
              <a:t>, a far point could “vote” the same as a very close point.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/>
              <a:t>In </a:t>
            </a:r>
            <a:r>
              <a:rPr lang="en-IN" b="1" dirty="0"/>
              <a:t>Weighted KNN</a:t>
            </a:r>
            <a:r>
              <a:rPr lang="en-IN" dirty="0"/>
              <a:t>, the close point’s vote counts much more, reducing the effect of noise and irrelevant distant points.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Predictions become </a:t>
            </a:r>
            <a:r>
              <a:rPr lang="en-IN" b="1" dirty="0"/>
              <a:t>more accurate</a:t>
            </a:r>
            <a:r>
              <a:rPr lang="en-IN" dirty="0"/>
              <a:t> when distances vary a lot among </a:t>
            </a:r>
            <a:r>
              <a:rPr lang="en-IN" dirty="0" err="1"/>
              <a:t>neighbors</a:t>
            </a:r>
            <a:r>
              <a:rPr lang="en-IN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972EA-C29E-A75C-71B7-A6B2CD70CA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652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97E8-0AAC-D012-C8C7-A5E2E48E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88" y="482456"/>
            <a:ext cx="6425738" cy="889144"/>
          </a:xfrm>
        </p:spPr>
        <p:txBody>
          <a:bodyPr>
            <a:noAutofit/>
          </a:bodyPr>
          <a:lstStyle/>
          <a:p>
            <a:pPr algn="ctr"/>
            <a:r>
              <a:rPr lang="en-IN" sz="3200" b="1" spc="10" dirty="0">
                <a:solidFill>
                  <a:srgbClr val="273239"/>
                </a:solidFill>
                <a:effectLst/>
                <a:ea typeface="Times New Roman" panose="02020603050405020304" pitchFamily="18" charset="0"/>
              </a:rPr>
              <a:t>KNN Regression</a:t>
            </a:r>
            <a:br>
              <a:rPr lang="en-I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05F94-6A22-6B99-D4C3-D6B5DE2BA90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8887" y="1088967"/>
            <a:ext cx="8196349" cy="3973484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pc="10" dirty="0">
                <a:solidFill>
                  <a:srgbClr val="273239"/>
                </a:solidFill>
                <a:effectLst/>
                <a:ea typeface="Times New Roman" panose="02020603050405020304" pitchFamily="18" charset="0"/>
              </a:rPr>
              <a:t>KNN regression is a non-parametric method used for predicting continuous values. </a:t>
            </a:r>
          </a:p>
          <a:p>
            <a:pPr marL="0" indent="0" algn="just">
              <a:buNone/>
            </a:pPr>
            <a:endParaRPr lang="en-IN" spc="10" dirty="0">
              <a:solidFill>
                <a:srgbClr val="273239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IN" spc="10" dirty="0">
                <a:solidFill>
                  <a:srgbClr val="273239"/>
                </a:solidFill>
                <a:effectLst/>
                <a:ea typeface="Times New Roman" panose="02020603050405020304" pitchFamily="18" charset="0"/>
              </a:rPr>
              <a:t>To predict the target value for a new data point by averaging the target values of the </a:t>
            </a:r>
            <a:r>
              <a:rPr lang="en-IN" u="sng" spc="10" dirty="0">
                <a:solidFill>
                  <a:srgbClr val="357960"/>
                </a:solidFill>
                <a:effectLst/>
                <a:ea typeface="Times New Roman" panose="02020603050405020304" pitchFamily="18" charset="0"/>
                <a:hlinkClick r:id="rId2"/>
              </a:rPr>
              <a:t>K nearest neighbors</a:t>
            </a:r>
            <a:r>
              <a:rPr lang="en-IN" spc="10" dirty="0">
                <a:solidFill>
                  <a:srgbClr val="273239"/>
                </a:solidFill>
                <a:effectLst/>
                <a:ea typeface="Times New Roman" panose="02020603050405020304" pitchFamily="18" charset="0"/>
              </a:rPr>
              <a:t> in the feature space. </a:t>
            </a:r>
          </a:p>
          <a:p>
            <a:pPr algn="just"/>
            <a:endParaRPr lang="en-IN" spc="10" dirty="0">
              <a:solidFill>
                <a:srgbClr val="273239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en-IN" spc="10" dirty="0">
                <a:solidFill>
                  <a:srgbClr val="273239"/>
                </a:solidFill>
                <a:effectLst/>
                <a:ea typeface="Times New Roman" panose="02020603050405020304" pitchFamily="18" charset="0"/>
              </a:rPr>
              <a:t>The distance between data points is typically measured using Euclidean distance, although other distance metrics can be used.</a:t>
            </a:r>
            <a:endParaRPr lang="en-IN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F7D14-10C8-CB4E-1CF7-EB472E4B86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441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3939-CC3B-B74F-ECAB-91F1E8681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384"/>
            <a:ext cx="7467600" cy="764771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200" b="1" kern="0" spc="10" dirty="0">
                <a:solidFill>
                  <a:srgbClr val="27323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KNN Regression Works</a:t>
            </a:r>
            <a:br>
              <a:rPr lang="en-IN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3F06-073F-FD93-8501-3D97E9B3377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4567" y="1049867"/>
            <a:ext cx="8545484" cy="5508875"/>
          </a:xfrm>
        </p:spPr>
        <p:txBody>
          <a:bodyPr>
            <a:normAutofit fontScale="92500" lnSpcReduction="10000"/>
          </a:bodyPr>
          <a:lstStyle/>
          <a:p>
            <a:pPr fontAlgn="base">
              <a:tabLst>
                <a:tab pos="457200" algn="l"/>
              </a:tabLst>
            </a:pPr>
            <a:r>
              <a:rPr lang="en-IN" sz="2600" b="1" kern="0" spc="10" dirty="0">
                <a:solidFill>
                  <a:srgbClr val="27323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Choosing the number of </a:t>
            </a:r>
            <a:r>
              <a:rPr lang="en-IN" sz="2600" b="1" kern="0" spc="10" dirty="0" err="1">
                <a:solidFill>
                  <a:srgbClr val="27323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neighbors</a:t>
            </a:r>
            <a:r>
              <a:rPr lang="en-IN" sz="2600" b="1" kern="0" spc="10" dirty="0">
                <a:solidFill>
                  <a:srgbClr val="27323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(K)</a:t>
            </a:r>
            <a:r>
              <a:rPr lang="en-IN" sz="2600" kern="0" spc="10" dirty="0">
                <a:solidFill>
                  <a:srgbClr val="27323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The initial step involves selecting the number of </a:t>
            </a:r>
            <a:r>
              <a:rPr lang="en-IN" sz="2600" kern="0" spc="10" dirty="0" err="1">
                <a:solidFill>
                  <a:srgbClr val="27323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neighbors</a:t>
            </a:r>
            <a:r>
              <a:rPr lang="en-IN" sz="2600" kern="0" spc="10" dirty="0">
                <a:solidFill>
                  <a:srgbClr val="27323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K. </a:t>
            </a:r>
          </a:p>
          <a:p>
            <a:pPr fontAlgn="base">
              <a:tabLst>
                <a:tab pos="457200" algn="l"/>
              </a:tabLst>
            </a:pPr>
            <a:r>
              <a:rPr lang="en-IN" sz="2600" kern="0" spc="10" dirty="0">
                <a:solidFill>
                  <a:srgbClr val="27323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choice greatly affects the model's performance. A smaller value of K makes the model more prone to noise, whereas a larger value of K results in smoother predictions.</a:t>
            </a:r>
            <a:endParaRPr lang="en-IN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tabLst>
                <a:tab pos="457200" algn="l"/>
              </a:tabLst>
            </a:pPr>
            <a:r>
              <a:rPr lang="en-IN" sz="2600" b="1" kern="0" spc="10" dirty="0">
                <a:solidFill>
                  <a:srgbClr val="27323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Calculating distances</a:t>
            </a:r>
            <a:r>
              <a:rPr lang="en-IN" sz="2600" kern="0" spc="10" dirty="0">
                <a:solidFill>
                  <a:srgbClr val="27323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For a new data point, calculate the distance between this point and all points in the training set.</a:t>
            </a:r>
            <a:endParaRPr lang="en-IN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tabLst>
                <a:tab pos="457200" algn="l"/>
              </a:tabLst>
            </a:pPr>
            <a:r>
              <a:rPr lang="en-IN" sz="2600" b="1" kern="0" spc="10" dirty="0">
                <a:solidFill>
                  <a:srgbClr val="27323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Finding K nearest </a:t>
            </a:r>
            <a:r>
              <a:rPr lang="en-IN" sz="2600" b="1" kern="0" spc="10" dirty="0" err="1">
                <a:solidFill>
                  <a:srgbClr val="27323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neighbors</a:t>
            </a:r>
            <a:r>
              <a:rPr lang="en-IN" sz="2600" kern="0" spc="10" dirty="0">
                <a:solidFill>
                  <a:srgbClr val="27323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Identify the K points in the training set that are closest to the new data point.</a:t>
            </a:r>
            <a:endParaRPr lang="en-IN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tabLst>
                <a:tab pos="457200" algn="l"/>
              </a:tabLst>
            </a:pPr>
            <a:r>
              <a:rPr lang="en-IN" sz="2600" b="1" kern="0" spc="10" dirty="0">
                <a:solidFill>
                  <a:srgbClr val="27323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Predicting the target value</a:t>
            </a:r>
            <a:r>
              <a:rPr lang="en-IN" sz="2600" kern="0" spc="10" dirty="0">
                <a:solidFill>
                  <a:srgbClr val="27323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Compute the average of the target values of the K nearest </a:t>
            </a:r>
            <a:r>
              <a:rPr lang="en-IN" sz="2600" kern="0" spc="10" dirty="0" err="1">
                <a:solidFill>
                  <a:srgbClr val="27323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neighbors</a:t>
            </a:r>
            <a:r>
              <a:rPr lang="en-IN" sz="2600" kern="0" spc="10" dirty="0">
                <a:solidFill>
                  <a:srgbClr val="27323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use this as the predicted value for the new data point.</a:t>
            </a:r>
            <a:endParaRPr lang="en-IN" sz="2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E3047-780D-1CE2-2A29-F5A703296ED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069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51798-6940-C9CC-F196-D5280157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75" y="723525"/>
            <a:ext cx="7789025" cy="481820"/>
          </a:xfrm>
        </p:spPr>
        <p:txBody>
          <a:bodyPr>
            <a:normAutofit fontScale="90000"/>
          </a:bodyPr>
          <a:lstStyle/>
          <a:p>
            <a:r>
              <a:rPr lang="en-IN" sz="2800" b="1" kern="0" dirty="0">
                <a:solidFill>
                  <a:srgbClr val="1A202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KNN Regression Numerical Example</a:t>
            </a:r>
            <a:br>
              <a:rPr lang="en-IN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F9F9F7A-7A13-5379-A0E0-30ACE70384F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98198771"/>
              </p:ext>
            </p:extLst>
          </p:nvPr>
        </p:nvGraphicFramePr>
        <p:xfrm>
          <a:off x="989215" y="822959"/>
          <a:ext cx="5281404" cy="5842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1105">
                  <a:extLst>
                    <a:ext uri="{9D8B030D-6E8A-4147-A177-3AD203B41FA5}">
                      <a16:colId xmlns:a16="http://schemas.microsoft.com/office/drawing/2014/main" val="3259281580"/>
                    </a:ext>
                  </a:extLst>
                </a:gridCol>
                <a:gridCol w="1970116">
                  <a:extLst>
                    <a:ext uri="{9D8B030D-6E8A-4147-A177-3AD203B41FA5}">
                      <a16:colId xmlns:a16="http://schemas.microsoft.com/office/drawing/2014/main" val="1331605690"/>
                    </a:ext>
                  </a:extLst>
                </a:gridCol>
                <a:gridCol w="1740183">
                  <a:extLst>
                    <a:ext uri="{9D8B030D-6E8A-4147-A177-3AD203B41FA5}">
                      <a16:colId xmlns:a16="http://schemas.microsoft.com/office/drawing/2014/main" val="1258565358"/>
                    </a:ext>
                  </a:extLst>
                </a:gridCol>
              </a:tblGrid>
              <a:tr h="321650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Length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Weight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Cost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extLst>
                  <a:ext uri="{0D108BD9-81ED-4DB2-BD59-A6C34878D82A}">
                    <a16:rowId xmlns:a16="http://schemas.microsoft.com/office/drawing/2014/main" val="659640066"/>
                  </a:ext>
                </a:extLst>
              </a:tr>
              <a:tr h="321650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10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15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45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extLst>
                  <a:ext uri="{0D108BD9-81ED-4DB2-BD59-A6C34878D82A}">
                    <a16:rowId xmlns:a16="http://schemas.microsoft.com/office/drawing/2014/main" val="3607835682"/>
                  </a:ext>
                </a:extLst>
              </a:tr>
              <a:tr h="321650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11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6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37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extLst>
                  <a:ext uri="{0D108BD9-81ED-4DB2-BD59-A6C34878D82A}">
                    <a16:rowId xmlns:a16="http://schemas.microsoft.com/office/drawing/2014/main" val="2978309986"/>
                  </a:ext>
                </a:extLst>
              </a:tr>
              <a:tr h="321650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12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14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48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extLst>
                  <a:ext uri="{0D108BD9-81ED-4DB2-BD59-A6C34878D82A}">
                    <a16:rowId xmlns:a16="http://schemas.microsoft.com/office/drawing/2014/main" val="2579573866"/>
                  </a:ext>
                </a:extLst>
              </a:tr>
              <a:tr h="321650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7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9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33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extLst>
                  <a:ext uri="{0D108BD9-81ED-4DB2-BD59-A6C34878D82A}">
                    <a16:rowId xmlns:a16="http://schemas.microsoft.com/office/drawing/2014/main" val="597583837"/>
                  </a:ext>
                </a:extLst>
              </a:tr>
              <a:tr h="321650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9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14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38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extLst>
                  <a:ext uri="{0D108BD9-81ED-4DB2-BD59-A6C34878D82A}">
                    <a16:rowId xmlns:a16="http://schemas.microsoft.com/office/drawing/2014/main" val="964343612"/>
                  </a:ext>
                </a:extLst>
              </a:tr>
              <a:tr h="321650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8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12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40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extLst>
                  <a:ext uri="{0D108BD9-81ED-4DB2-BD59-A6C34878D82A}">
                    <a16:rowId xmlns:a16="http://schemas.microsoft.com/office/drawing/2014/main" val="712292199"/>
                  </a:ext>
                </a:extLst>
              </a:tr>
              <a:tr h="321650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6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11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35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extLst>
                  <a:ext uri="{0D108BD9-81ED-4DB2-BD59-A6C34878D82A}">
                    <a16:rowId xmlns:a16="http://schemas.microsoft.com/office/drawing/2014/main" val="3671999181"/>
                  </a:ext>
                </a:extLst>
              </a:tr>
              <a:tr h="321650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15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10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50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extLst>
                  <a:ext uri="{0D108BD9-81ED-4DB2-BD59-A6C34878D82A}">
                    <a16:rowId xmlns:a16="http://schemas.microsoft.com/office/drawing/2014/main" val="2386726379"/>
                  </a:ext>
                </a:extLst>
              </a:tr>
              <a:tr h="321650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14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8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46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extLst>
                  <a:ext uri="{0D108BD9-81ED-4DB2-BD59-A6C34878D82A}">
                    <a16:rowId xmlns:a16="http://schemas.microsoft.com/office/drawing/2014/main" val="191692307"/>
                  </a:ext>
                </a:extLst>
              </a:tr>
              <a:tr h="321650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7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12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35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extLst>
                  <a:ext uri="{0D108BD9-81ED-4DB2-BD59-A6C34878D82A}">
                    <a16:rowId xmlns:a16="http://schemas.microsoft.com/office/drawing/2014/main" val="2968882142"/>
                  </a:ext>
                </a:extLst>
              </a:tr>
              <a:tr h="321650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10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6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36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extLst>
                  <a:ext uri="{0D108BD9-81ED-4DB2-BD59-A6C34878D82A}">
                    <a16:rowId xmlns:a16="http://schemas.microsoft.com/office/drawing/2014/main" val="1317034814"/>
                  </a:ext>
                </a:extLst>
              </a:tr>
              <a:tr h="321650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13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8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44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extLst>
                  <a:ext uri="{0D108BD9-81ED-4DB2-BD59-A6C34878D82A}">
                    <a16:rowId xmlns:a16="http://schemas.microsoft.com/office/drawing/2014/main" val="3057438932"/>
                  </a:ext>
                </a:extLst>
              </a:tr>
              <a:tr h="321650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9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7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32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extLst>
                  <a:ext uri="{0D108BD9-81ED-4DB2-BD59-A6C34878D82A}">
                    <a16:rowId xmlns:a16="http://schemas.microsoft.com/office/drawing/2014/main" val="339570940"/>
                  </a:ext>
                </a:extLst>
              </a:tr>
              <a:tr h="321650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5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8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30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extLst>
                  <a:ext uri="{0D108BD9-81ED-4DB2-BD59-A6C34878D82A}">
                    <a16:rowId xmlns:a16="http://schemas.microsoft.com/office/drawing/2014/main" val="3587100515"/>
                  </a:ext>
                </a:extLst>
              </a:tr>
              <a:tr h="321650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5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10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30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extLst>
                  <a:ext uri="{0D108BD9-81ED-4DB2-BD59-A6C34878D82A}">
                    <a16:rowId xmlns:a16="http://schemas.microsoft.com/office/drawing/2014/main" val="1371396606"/>
                  </a:ext>
                </a:extLst>
              </a:tr>
              <a:tr h="321650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7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8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?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65155" marB="65155" anchor="ctr"/>
                </a:tc>
                <a:extLst>
                  <a:ext uri="{0D108BD9-81ED-4DB2-BD59-A6C34878D82A}">
                    <a16:rowId xmlns:a16="http://schemas.microsoft.com/office/drawing/2014/main" val="56411408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C18D1-3BBA-013C-6217-2FB4B61E57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232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DFEC53-4507-FA8D-72A3-8413A467B3E3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22441533"/>
              </p:ext>
            </p:extLst>
          </p:nvPr>
        </p:nvGraphicFramePr>
        <p:xfrm>
          <a:off x="514465" y="389932"/>
          <a:ext cx="3658524" cy="5618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1065682302"/>
                    </a:ext>
                  </a:extLst>
                </a:gridCol>
                <a:gridCol w="2236124">
                  <a:extLst>
                    <a:ext uri="{9D8B030D-6E8A-4147-A177-3AD203B41FA5}">
                      <a16:colId xmlns:a16="http://schemas.microsoft.com/office/drawing/2014/main" val="4139701109"/>
                    </a:ext>
                  </a:extLst>
                </a:gridCol>
              </a:tblGrid>
              <a:tr h="409296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Point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Distance from (7,8)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2255514002"/>
                  </a:ext>
                </a:extLst>
              </a:tr>
              <a:tr h="312212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(10, 15)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7.61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4158942086"/>
                  </a:ext>
                </a:extLst>
              </a:tr>
              <a:tr h="312212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(11, 6)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4.47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2635269709"/>
                  </a:ext>
                </a:extLst>
              </a:tr>
              <a:tr h="312212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(12, 14)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7.81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1284389876"/>
                  </a:ext>
                </a:extLst>
              </a:tr>
              <a:tr h="312212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(7, 9)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1.0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948442977"/>
                  </a:ext>
                </a:extLst>
              </a:tr>
              <a:tr h="312212"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(9, 14)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6.32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2752617124"/>
                  </a:ext>
                </a:extLst>
              </a:tr>
              <a:tr h="312212"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(8, 12)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4.12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4049577351"/>
                  </a:ext>
                </a:extLst>
              </a:tr>
              <a:tr h="312212"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(6, 11)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3.16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3477620695"/>
                  </a:ext>
                </a:extLst>
              </a:tr>
              <a:tr h="312212"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(15, 10)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8.24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1736986748"/>
                  </a:ext>
                </a:extLst>
              </a:tr>
              <a:tr h="312212"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(14, 8)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7.0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1901684812"/>
                  </a:ext>
                </a:extLst>
              </a:tr>
              <a:tr h="312212"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(7, 12)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4.0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191319352"/>
                  </a:ext>
                </a:extLst>
              </a:tr>
              <a:tr h="312212"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(10, 6)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3.60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189860849"/>
                  </a:ext>
                </a:extLst>
              </a:tr>
              <a:tr h="312212"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(13, 8)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6.0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4275040139"/>
                  </a:ext>
                </a:extLst>
              </a:tr>
              <a:tr h="312212"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(9, 7)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2.23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1189638294"/>
                  </a:ext>
                </a:extLst>
              </a:tr>
              <a:tr h="312212">
                <a:tc>
                  <a:txBody>
                    <a:bodyPr/>
                    <a:lstStyle/>
                    <a:p>
                      <a:pPr algn="ctr"/>
                      <a:r>
                        <a:rPr lang="en-IN" sz="1400" kern="0">
                          <a:effectLst/>
                        </a:rPr>
                        <a:t>(5, 8)</a:t>
                      </a:r>
                      <a:endParaRPr lang="en-I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2.0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2641033485"/>
                  </a:ext>
                </a:extLst>
              </a:tr>
              <a:tr h="312212"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(5, 10)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0" dirty="0">
                          <a:effectLst/>
                        </a:rPr>
                        <a:t>2.82</a:t>
                      </a:r>
                      <a:endParaRPr lang="en-I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289175228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BB0F1-FE7F-53BF-66E2-DDE36E98108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88624" y="881149"/>
            <a:ext cx="38571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kern="0" dirty="0">
                <a:solidFill>
                  <a:srgbClr val="2D3748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First, the value of K =3 as the number of closest </a:t>
            </a:r>
            <a:r>
              <a:rPr lang="en-IN" kern="0" dirty="0" err="1">
                <a:solidFill>
                  <a:srgbClr val="2D3748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neighbors</a:t>
            </a:r>
            <a:r>
              <a:rPr lang="en-IN" kern="0" dirty="0">
                <a:solidFill>
                  <a:srgbClr val="2D3748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used to decide the cost of the input data point. </a:t>
            </a:r>
          </a:p>
          <a:p>
            <a:endParaRPr lang="en-IN" kern="0" dirty="0">
              <a:solidFill>
                <a:srgbClr val="2D3748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kern="0" dirty="0">
                <a:solidFill>
                  <a:srgbClr val="2D3748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Next, Calculate the distance of the new data point i.e. (7, 8) to all the existing points in the dataset.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335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E2314-7ECE-22F7-EC7F-53B11A965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>
                <a:solidFill>
                  <a:srgbClr val="0070C0"/>
                </a:solidFill>
                <a:effectLst/>
              </a:rPr>
              <a:t>Nearest Neighbour Classifier (NNC)</a:t>
            </a:r>
            <a:br>
              <a:rPr lang="en-IN" sz="2800" dirty="0">
                <a:solidFill>
                  <a:srgbClr val="0070C0"/>
                </a:solidFill>
                <a:effectLst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1AA86-CDF5-5CF0-F3CF-6AF7EDAE8D9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7592291" cy="3415145"/>
          </a:xfrm>
        </p:spPr>
        <p:txBody>
          <a:bodyPr/>
          <a:lstStyle/>
          <a:p>
            <a:r>
              <a:rPr lang="en-IN" dirty="0"/>
              <a:t>The </a:t>
            </a:r>
            <a:r>
              <a:rPr lang="en-IN" b="1" dirty="0"/>
              <a:t>Nearest Neighbour Classifier</a:t>
            </a:r>
            <a:r>
              <a:rPr lang="en-IN" dirty="0"/>
              <a:t> is a </a:t>
            </a:r>
            <a:r>
              <a:rPr lang="en-IN" b="1" dirty="0"/>
              <a:t>supervised machine learning algorithm</a:t>
            </a:r>
            <a:r>
              <a:rPr lang="en-IN" dirty="0"/>
              <a:t> used for </a:t>
            </a:r>
            <a:r>
              <a:rPr lang="en-IN" b="1" dirty="0"/>
              <a:t>classification tasks</a:t>
            </a:r>
            <a:r>
              <a:rPr lang="en-IN" dirty="0"/>
              <a:t>.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It works by comparing a </a:t>
            </a:r>
            <a:r>
              <a:rPr lang="en-IN" b="1" dirty="0"/>
              <a:t>new/unseen data point</a:t>
            </a:r>
            <a:r>
              <a:rPr lang="en-IN" dirty="0"/>
              <a:t> with </a:t>
            </a:r>
            <a:r>
              <a:rPr lang="en-IN" b="1" dirty="0"/>
              <a:t>already </a:t>
            </a:r>
            <a:r>
              <a:rPr lang="en-IN" b="1" dirty="0" err="1"/>
              <a:t>labeled</a:t>
            </a:r>
            <a:r>
              <a:rPr lang="en-IN" b="1" dirty="0"/>
              <a:t> data</a:t>
            </a:r>
            <a:r>
              <a:rPr lang="en-IN" dirty="0"/>
              <a:t>, and </a:t>
            </a:r>
            <a:r>
              <a:rPr lang="en-IN" b="1" dirty="0"/>
              <a:t>assigns the label of the closest point</a:t>
            </a:r>
            <a:r>
              <a:rPr lang="en-IN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3E52F-2689-A41E-7178-A492735846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42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47B75B7-344C-CDBB-D4EA-3176234765A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53529866"/>
              </p:ext>
            </p:extLst>
          </p:nvPr>
        </p:nvGraphicFramePr>
        <p:xfrm>
          <a:off x="556953" y="457201"/>
          <a:ext cx="3923607" cy="5772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4232">
                  <a:extLst>
                    <a:ext uri="{9D8B030D-6E8A-4147-A177-3AD203B41FA5}">
                      <a16:colId xmlns:a16="http://schemas.microsoft.com/office/drawing/2014/main" val="229733223"/>
                    </a:ext>
                  </a:extLst>
                </a:gridCol>
                <a:gridCol w="2269375">
                  <a:extLst>
                    <a:ext uri="{9D8B030D-6E8A-4147-A177-3AD203B41FA5}">
                      <a16:colId xmlns:a16="http://schemas.microsoft.com/office/drawing/2014/main" val="200214837"/>
                    </a:ext>
                  </a:extLst>
                </a:gridCol>
              </a:tblGrid>
              <a:tr h="527853">
                <a:tc>
                  <a:txBody>
                    <a:bodyPr/>
                    <a:lstStyle/>
                    <a:p>
                      <a:pPr algn="ctr"/>
                      <a:r>
                        <a:rPr lang="en-IN" sz="1100" kern="0" dirty="0">
                          <a:effectLst/>
                        </a:rPr>
                        <a:t>Point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kern="0">
                          <a:effectLst/>
                        </a:rPr>
                        <a:t>Distance from (7,8)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1370356028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lang="en-IN" sz="1100" kern="0" dirty="0">
                          <a:effectLst/>
                        </a:rPr>
                        <a:t>(7, 9)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kern="0">
                          <a:effectLst/>
                        </a:rPr>
                        <a:t>1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3111347462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lang="en-IN" sz="1100" kern="0" dirty="0">
                          <a:effectLst/>
                        </a:rPr>
                        <a:t>(5, 8)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kern="0">
                          <a:effectLst/>
                        </a:rPr>
                        <a:t>2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1898296613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lang="en-IN" sz="1100" kern="0" dirty="0">
                          <a:effectLst/>
                        </a:rPr>
                        <a:t>(9, 7)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kern="0" dirty="0">
                          <a:effectLst/>
                        </a:rPr>
                        <a:t>2.23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873360623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lang="en-IN" sz="1100" kern="0" dirty="0">
                          <a:effectLst/>
                        </a:rPr>
                        <a:t>(5, 10)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kern="0">
                          <a:effectLst/>
                        </a:rPr>
                        <a:t>2.82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4267545298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lang="en-IN" sz="1100" kern="0" dirty="0">
                          <a:effectLst/>
                        </a:rPr>
                        <a:t>(6, 11)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kern="0">
                          <a:effectLst/>
                        </a:rPr>
                        <a:t>3.16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1681110455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lang="en-IN" sz="1100" kern="0" dirty="0">
                          <a:effectLst/>
                        </a:rPr>
                        <a:t>(10, 6)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kern="0" dirty="0">
                          <a:effectLst/>
                        </a:rPr>
                        <a:t>3.6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1575989650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lang="en-IN" sz="1100" kern="0" dirty="0">
                          <a:effectLst/>
                        </a:rPr>
                        <a:t>(7, 12)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kern="0">
                          <a:effectLst/>
                        </a:rPr>
                        <a:t>4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2260994827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lang="en-IN" sz="1100" kern="0">
                          <a:effectLst/>
                        </a:rPr>
                        <a:t>(8, 12)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kern="0" dirty="0">
                          <a:effectLst/>
                        </a:rPr>
                        <a:t>4.12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854088972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lang="en-IN" sz="1100" kern="0">
                          <a:effectLst/>
                        </a:rPr>
                        <a:t>(11, 6)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kern="0" dirty="0">
                          <a:effectLst/>
                        </a:rPr>
                        <a:t>4.47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677089260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lang="en-IN" sz="1100" kern="0">
                          <a:effectLst/>
                        </a:rPr>
                        <a:t>(13, 8)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kern="0" dirty="0">
                          <a:effectLst/>
                        </a:rPr>
                        <a:t>6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2608920186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lang="en-IN" sz="1100" kern="0">
                          <a:effectLst/>
                        </a:rPr>
                        <a:t>(9, 14)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kern="0" dirty="0">
                          <a:effectLst/>
                        </a:rPr>
                        <a:t>6.32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679950865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lang="en-IN" sz="1100" kern="0">
                          <a:effectLst/>
                        </a:rPr>
                        <a:t>(14, 8)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kern="0" dirty="0">
                          <a:effectLst/>
                        </a:rPr>
                        <a:t>7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944085751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lang="en-IN" sz="1100" kern="0">
                          <a:effectLst/>
                        </a:rPr>
                        <a:t>(10, 15)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kern="0" dirty="0">
                          <a:effectLst/>
                        </a:rPr>
                        <a:t>7.61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353880466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lang="en-IN" sz="1100" kern="0">
                          <a:effectLst/>
                        </a:rPr>
                        <a:t>(12, 14)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kern="0" dirty="0">
                          <a:effectLst/>
                        </a:rPr>
                        <a:t>7.81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3634347290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algn="ctr"/>
                      <a:r>
                        <a:rPr lang="en-IN" sz="1100" kern="0">
                          <a:effectLst/>
                        </a:rPr>
                        <a:t>(15, 10)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kern="0" dirty="0">
                          <a:effectLst/>
                        </a:rPr>
                        <a:t>8.24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5" marR="66945" marT="66945" marB="66945" anchor="ctr"/>
                </a:tc>
                <a:extLst>
                  <a:ext uri="{0D108BD9-81ED-4DB2-BD59-A6C34878D82A}">
                    <a16:rowId xmlns:a16="http://schemas.microsoft.com/office/drawing/2014/main" val="104581567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0CC5D-9734-D0EC-6AD3-73A81B074F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021FE-D996-6B70-357B-F2CC1EAC5D14}"/>
              </a:ext>
            </a:extLst>
          </p:cNvPr>
          <p:cNvSpPr txBox="1"/>
          <p:nvPr/>
        </p:nvSpPr>
        <p:spPr>
          <a:xfrm>
            <a:off x="4962697" y="656705"/>
            <a:ext cx="339159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IN" kern="0" dirty="0">
                <a:solidFill>
                  <a:srgbClr val="2D3748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Sort the distances.</a:t>
            </a:r>
          </a:p>
          <a:p>
            <a:pPr>
              <a:spcAft>
                <a:spcPts val="2400"/>
              </a:spcAft>
            </a:pPr>
            <a:r>
              <a:rPr lang="en-IN" sz="1800" kern="0" dirty="0">
                <a:solidFill>
                  <a:srgbClr val="2D3748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 the above table, the </a:t>
            </a:r>
            <a:r>
              <a:rPr lang="en-IN" sz="1800" b="1" kern="0" dirty="0">
                <a:solidFill>
                  <a:srgbClr val="2D3748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three points closest</a:t>
            </a:r>
            <a:r>
              <a:rPr lang="en-IN" sz="1800" kern="0" dirty="0">
                <a:solidFill>
                  <a:srgbClr val="2D3748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to  (7, 8) are (7, 9), (5, 8), and (9, 7). These points have costs of 33, 30, and 32. </a:t>
            </a:r>
            <a:endParaRPr lang="en-IN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0"/>
              </a:spcAft>
            </a:pPr>
            <a:r>
              <a:rPr lang="en-IN" sz="1800" kern="0" dirty="0">
                <a:solidFill>
                  <a:srgbClr val="2D3748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IN" sz="1800" b="1" kern="0" dirty="0">
                <a:solidFill>
                  <a:srgbClr val="2D3748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calculate</a:t>
            </a:r>
            <a:r>
              <a:rPr lang="en-IN" sz="1800" kern="0" dirty="0">
                <a:solidFill>
                  <a:srgbClr val="2D3748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the cost of a rod with length 7 and weight 8, we can take the average of the above costs. Hence, the cost for (7, 8) will be 31.67.</a:t>
            </a:r>
            <a:endParaRPr lang="en-IN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771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F3926-EAFF-AF00-924C-9AB4D68D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1800" b="1" kern="0" dirty="0">
                <a:solidFill>
                  <a:srgbClr val="2D3748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Example 2</a:t>
            </a:r>
            <a:r>
              <a:rPr lang="en-IN" dirty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B559-3418-3A7C-5A92-8B7CC765C35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 test score for a student who studied </a:t>
            </a:r>
            <a:r>
              <a:rPr lang="en-IN" sz="1800" b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4.5 hours</a:t>
            </a:r>
            <a:r>
              <a:rPr lang="en-IN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using </a:t>
            </a:r>
            <a:r>
              <a:rPr lang="en-IN" sz="1800" b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= 3</a:t>
            </a:r>
            <a:r>
              <a:rPr lang="en-IN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 nearest </a:t>
            </a:r>
            <a:r>
              <a:rPr lang="en-IN" sz="1800" b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neighbors</a:t>
            </a:r>
            <a:r>
              <a:rPr lang="en-IN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CF43E-24D2-8CD2-4B1F-FB5C7A6FFE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5450F9-7A52-2EA1-949B-A8B76D119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743069"/>
              </p:ext>
            </p:extLst>
          </p:nvPr>
        </p:nvGraphicFramePr>
        <p:xfrm>
          <a:off x="2262505" y="2607767"/>
          <a:ext cx="3088428" cy="2235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214">
                  <a:extLst>
                    <a:ext uri="{9D8B030D-6E8A-4147-A177-3AD203B41FA5}">
                      <a16:colId xmlns:a16="http://schemas.microsoft.com/office/drawing/2014/main" val="535812553"/>
                    </a:ext>
                  </a:extLst>
                </a:gridCol>
                <a:gridCol w="1544214">
                  <a:extLst>
                    <a:ext uri="{9D8B030D-6E8A-4147-A177-3AD203B41FA5}">
                      <a16:colId xmlns:a16="http://schemas.microsoft.com/office/drawing/2014/main" val="2014237281"/>
                    </a:ext>
                  </a:extLst>
                </a:gridCol>
              </a:tblGrid>
              <a:tr h="538787"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Hours Studied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Test Score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56690117"/>
                  </a:ext>
                </a:extLst>
              </a:tr>
              <a:tr h="282730"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2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50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28013835"/>
                  </a:ext>
                </a:extLst>
              </a:tr>
              <a:tr h="282730"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3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60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40690268"/>
                  </a:ext>
                </a:extLst>
              </a:tr>
              <a:tr h="282730"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4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65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74340581"/>
                  </a:ext>
                </a:extLst>
              </a:tr>
              <a:tr h="282730"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5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70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36331152"/>
                  </a:ext>
                </a:extLst>
              </a:tr>
              <a:tr h="282730"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6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80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94110095"/>
                  </a:ext>
                </a:extLst>
              </a:tr>
              <a:tr h="282730"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4.5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 dirty="0">
                          <a:effectLst/>
                        </a:rPr>
                        <a:t>?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96340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8977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43D4B-2293-D49E-6B7B-8212EBD1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49135"/>
            <a:ext cx="7467600" cy="711056"/>
          </a:xfrm>
        </p:spPr>
        <p:txBody>
          <a:bodyPr/>
          <a:lstStyle/>
          <a:p>
            <a:pPr algn="ctr"/>
            <a:r>
              <a:rPr lang="en-US" b="1" dirty="0"/>
              <a:t>example 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716FEB3-EFA0-6F78-C8B2-05A147ED894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51838498"/>
              </p:ext>
            </p:extLst>
          </p:nvPr>
        </p:nvGraphicFramePr>
        <p:xfrm>
          <a:off x="1053171" y="1238596"/>
          <a:ext cx="6120714" cy="2618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1318">
                  <a:extLst>
                    <a:ext uri="{9D8B030D-6E8A-4147-A177-3AD203B41FA5}">
                      <a16:colId xmlns:a16="http://schemas.microsoft.com/office/drawing/2014/main" val="65715365"/>
                    </a:ext>
                  </a:extLst>
                </a:gridCol>
                <a:gridCol w="2101678">
                  <a:extLst>
                    <a:ext uri="{9D8B030D-6E8A-4147-A177-3AD203B41FA5}">
                      <a16:colId xmlns:a16="http://schemas.microsoft.com/office/drawing/2014/main" val="3370019661"/>
                    </a:ext>
                  </a:extLst>
                </a:gridCol>
                <a:gridCol w="2567718">
                  <a:extLst>
                    <a:ext uri="{9D8B030D-6E8A-4147-A177-3AD203B41FA5}">
                      <a16:colId xmlns:a16="http://schemas.microsoft.com/office/drawing/2014/main" val="2292113728"/>
                    </a:ext>
                  </a:extLst>
                </a:gridCol>
              </a:tblGrid>
              <a:tr h="449042">
                <a:tc>
                  <a:txBody>
                    <a:bodyPr/>
                    <a:lstStyle/>
                    <a:p>
                      <a:pPr algn="ctr"/>
                      <a:r>
                        <a:rPr lang="en-IN" sz="1200" kern="0" dirty="0">
                          <a:effectLst/>
                        </a:rPr>
                        <a:t>Hours Studied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 dirty="0">
                          <a:effectLst/>
                        </a:rPr>
                        <a:t>Distance to 4.5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Rank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538037122"/>
                  </a:ext>
                </a:extLst>
              </a:tr>
              <a:tr h="430106"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2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2.5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5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647167270"/>
                  </a:ext>
                </a:extLst>
              </a:tr>
              <a:tr h="430106"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3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1.5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3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763896311"/>
                  </a:ext>
                </a:extLst>
              </a:tr>
              <a:tr h="430106">
                <a:tc>
                  <a:txBody>
                    <a:bodyPr/>
                    <a:lstStyle/>
                    <a:p>
                      <a:pPr algn="ctr"/>
                      <a:r>
                        <a:rPr lang="en-IN" sz="1200" kern="0" dirty="0">
                          <a:effectLst/>
                        </a:rPr>
                        <a:t>4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0.5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1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237529998"/>
                  </a:ext>
                </a:extLst>
              </a:tr>
              <a:tr h="430106"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5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0.5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2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160700287"/>
                  </a:ext>
                </a:extLst>
              </a:tr>
              <a:tr h="449042"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6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1.5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 dirty="0">
                          <a:effectLst/>
                        </a:rPr>
                        <a:t>4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90949902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FC890-F913-AEC4-99DB-3FFCFDD0AF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75BA5-F4AA-D199-6A6F-34C0828B75EF}"/>
              </a:ext>
            </a:extLst>
          </p:cNvPr>
          <p:cNvSpPr txBox="1"/>
          <p:nvPr/>
        </p:nvSpPr>
        <p:spPr>
          <a:xfrm>
            <a:off x="773084" y="4036743"/>
            <a:ext cx="71738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IN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Pick the 3 nearest </a:t>
            </a:r>
            <a:r>
              <a:rPr lang="en-IN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neighbors</a:t>
            </a:r>
            <a:r>
              <a:rPr lang="en-IN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IN" sz="1800" dirty="0">
                <a:effectLst/>
                <a:latin typeface="Symbol" pitchFamily="2" charset="2"/>
                <a:ea typeface="Times New Roman" panose="02020603050405020304" pitchFamily="18" charset="0"/>
              </a:rPr>
              <a:t>·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4 hours → score 65</a:t>
            </a:r>
          </a:p>
          <a:p>
            <a:r>
              <a:rPr lang="en-IN" sz="1800" dirty="0">
                <a:effectLst/>
                <a:latin typeface="Symbol" pitchFamily="2" charset="2"/>
                <a:ea typeface="Times New Roman" panose="02020603050405020304" pitchFamily="18" charset="0"/>
              </a:rPr>
              <a:t>·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5 hours → score 70</a:t>
            </a:r>
          </a:p>
          <a:p>
            <a:pPr marL="285750" indent="-285750">
              <a:buFont typeface="Symbol" pitchFamily="2" charset="2"/>
              <a:buChar char="·"/>
            </a:pP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or 6 hours (both same distance 1.5) – let’s pick 3 hours → score 60</a:t>
            </a:r>
          </a:p>
          <a:p>
            <a:r>
              <a:rPr lang="en-IN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Take average of these scores: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Predicted Score=65+70+603/3=195/3=65</a:t>
            </a:r>
          </a:p>
        </p:txBody>
      </p:sp>
    </p:spTree>
    <p:extLst>
      <p:ext uri="{BB962C8B-B14F-4D97-AF65-F5344CB8AC3E}">
        <p14:creationId xmlns:p14="http://schemas.microsoft.com/office/powerpoint/2010/main" val="4276324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0030E-3B14-7AA6-90FC-D5981F76E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135"/>
            <a:ext cx="7467600" cy="711056"/>
          </a:xfrm>
        </p:spPr>
        <p:txBody>
          <a:bodyPr/>
          <a:lstStyle/>
          <a:p>
            <a:pPr algn="ctr"/>
            <a:r>
              <a:rPr lang="en-US" b="1" dirty="0"/>
              <a:t>example 3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0546E41-834E-A860-5BB0-64710224647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9128090"/>
              </p:ext>
            </p:extLst>
          </p:nvPr>
        </p:nvGraphicFramePr>
        <p:xfrm>
          <a:off x="498764" y="1255225"/>
          <a:ext cx="7426036" cy="4908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6509">
                  <a:extLst>
                    <a:ext uri="{9D8B030D-6E8A-4147-A177-3AD203B41FA5}">
                      <a16:colId xmlns:a16="http://schemas.microsoft.com/office/drawing/2014/main" val="2386801751"/>
                    </a:ext>
                  </a:extLst>
                </a:gridCol>
                <a:gridCol w="1856509">
                  <a:extLst>
                    <a:ext uri="{9D8B030D-6E8A-4147-A177-3AD203B41FA5}">
                      <a16:colId xmlns:a16="http://schemas.microsoft.com/office/drawing/2014/main" val="3491131848"/>
                    </a:ext>
                  </a:extLst>
                </a:gridCol>
                <a:gridCol w="1856509">
                  <a:extLst>
                    <a:ext uri="{9D8B030D-6E8A-4147-A177-3AD203B41FA5}">
                      <a16:colId xmlns:a16="http://schemas.microsoft.com/office/drawing/2014/main" val="2882456329"/>
                    </a:ext>
                  </a:extLst>
                </a:gridCol>
                <a:gridCol w="1856509">
                  <a:extLst>
                    <a:ext uri="{9D8B030D-6E8A-4147-A177-3AD203B41FA5}">
                      <a16:colId xmlns:a16="http://schemas.microsoft.com/office/drawing/2014/main" val="4197139884"/>
                    </a:ext>
                  </a:extLst>
                </a:gridCol>
              </a:tblGrid>
              <a:tr h="409042">
                <a:tc>
                  <a:txBody>
                    <a:bodyPr/>
                    <a:lstStyle/>
                    <a:p>
                      <a:pPr algn="ctr"/>
                      <a:r>
                        <a:rPr lang="en-IN" sz="1200" kern="0" dirty="0">
                          <a:effectLst/>
                        </a:rPr>
                        <a:t>Size (</a:t>
                      </a:r>
                      <a:r>
                        <a:rPr lang="en-IN" sz="1200" kern="0" dirty="0" err="1">
                          <a:effectLst/>
                        </a:rPr>
                        <a:t>sqft</a:t>
                      </a:r>
                      <a:r>
                        <a:rPr lang="en-IN" sz="1200" kern="0" dirty="0">
                          <a:effectLst/>
                        </a:rPr>
                        <a:t>)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Bedrooms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Age (years)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Price ($K)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07595225"/>
                  </a:ext>
                </a:extLst>
              </a:tr>
              <a:tr h="409042">
                <a:tc>
                  <a:txBody>
                    <a:bodyPr/>
                    <a:lstStyle/>
                    <a:p>
                      <a:pPr algn="ctr"/>
                      <a:r>
                        <a:rPr lang="en-IN" sz="1200" kern="0" dirty="0">
                          <a:effectLst/>
                        </a:rPr>
                        <a:t>1000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2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20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150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65909644"/>
                  </a:ext>
                </a:extLst>
              </a:tr>
              <a:tr h="409042">
                <a:tc>
                  <a:txBody>
                    <a:bodyPr/>
                    <a:lstStyle/>
                    <a:p>
                      <a:pPr algn="ctr"/>
                      <a:r>
                        <a:rPr lang="en-IN" sz="1200" kern="0" dirty="0">
                          <a:effectLst/>
                        </a:rPr>
                        <a:t>1100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2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15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160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13622124"/>
                  </a:ext>
                </a:extLst>
              </a:tr>
              <a:tr h="409042">
                <a:tc>
                  <a:txBody>
                    <a:bodyPr/>
                    <a:lstStyle/>
                    <a:p>
                      <a:pPr algn="ctr"/>
                      <a:r>
                        <a:rPr lang="en-IN" sz="1200" kern="0" dirty="0">
                          <a:effectLst/>
                        </a:rPr>
                        <a:t>1200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3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10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180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66835950"/>
                  </a:ext>
                </a:extLst>
              </a:tr>
              <a:tr h="409042">
                <a:tc>
                  <a:txBody>
                    <a:bodyPr/>
                    <a:lstStyle/>
                    <a:p>
                      <a:pPr algn="ctr"/>
                      <a:r>
                        <a:rPr lang="en-IN" sz="1200" kern="0" dirty="0">
                          <a:effectLst/>
                        </a:rPr>
                        <a:t>1300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 dirty="0">
                          <a:effectLst/>
                        </a:rPr>
                        <a:t>3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5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200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38959145"/>
                  </a:ext>
                </a:extLst>
              </a:tr>
              <a:tr h="409042"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1400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 dirty="0">
                          <a:effectLst/>
                        </a:rPr>
                        <a:t>3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2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220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29011311"/>
                  </a:ext>
                </a:extLst>
              </a:tr>
              <a:tr h="409042"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1500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 dirty="0">
                          <a:effectLst/>
                        </a:rPr>
                        <a:t>4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1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240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01845224"/>
                  </a:ext>
                </a:extLst>
              </a:tr>
              <a:tr h="409042"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1250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 dirty="0">
                          <a:effectLst/>
                        </a:rPr>
                        <a:t>3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8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190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52194319"/>
                  </a:ext>
                </a:extLst>
              </a:tr>
              <a:tr h="409042"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1350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 dirty="0">
                          <a:effectLst/>
                        </a:rPr>
                        <a:t>3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6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210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2633960"/>
                  </a:ext>
                </a:extLst>
              </a:tr>
              <a:tr h="409042"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1450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 dirty="0">
                          <a:effectLst/>
                        </a:rPr>
                        <a:t>4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 dirty="0">
                          <a:effectLst/>
                        </a:rPr>
                        <a:t>3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230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97410552"/>
                  </a:ext>
                </a:extLst>
              </a:tr>
              <a:tr h="409042"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1550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 dirty="0">
                          <a:effectLst/>
                        </a:rPr>
                        <a:t>4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 dirty="0">
                          <a:effectLst/>
                        </a:rPr>
                        <a:t>1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 dirty="0">
                          <a:effectLst/>
                        </a:rPr>
                        <a:t>250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94143056"/>
                  </a:ext>
                </a:extLst>
              </a:tr>
              <a:tr h="409042"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1280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>
                          <a:effectLst/>
                        </a:rPr>
                        <a:t>3</a:t>
                      </a:r>
                      <a:endParaRPr lang="en-IN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 dirty="0">
                          <a:effectLst/>
                        </a:rPr>
                        <a:t>6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kern="0" dirty="0">
                          <a:effectLst/>
                        </a:rPr>
                        <a:t>?</a:t>
                      </a:r>
                      <a:endParaRPr lang="en-IN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388875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258DC-E086-63B9-3183-27D2E69196C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235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89FC7-686B-DC26-C1BA-53A96BC5A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Measures-classification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AF5F1-C1AB-A400-697E-7B9075A4302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When we build a classifier (e.g., diabetes detection, spam detection), we need to </a:t>
            </a:r>
            <a:r>
              <a:rPr lang="en-IN" b="1" dirty="0"/>
              <a:t>evaluate</a:t>
            </a:r>
            <a:r>
              <a:rPr lang="en-IN" dirty="0"/>
              <a:t> how good it is.</a:t>
            </a:r>
          </a:p>
          <a:p>
            <a:r>
              <a:rPr lang="en-IN" dirty="0"/>
              <a:t>We can’t just look at the predictions and say “it seems fine” — we need </a:t>
            </a:r>
            <a:r>
              <a:rPr lang="en-IN" b="1" dirty="0"/>
              <a:t>quantitative evidence</a:t>
            </a:r>
            <a:r>
              <a:rPr lang="en-IN" dirty="0"/>
              <a:t>.</a:t>
            </a:r>
          </a:p>
          <a:p>
            <a:r>
              <a:rPr lang="en-IN" dirty="0"/>
              <a:t>Performance measures help us to answer: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Is my model making correct predictions most of the time? (</a:t>
            </a:r>
            <a:r>
              <a:rPr lang="en-IN" b="1" dirty="0"/>
              <a:t>Accuracy</a:t>
            </a:r>
            <a:r>
              <a:rPr lang="en-IN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Is it good at catching actual positive cases? (</a:t>
            </a:r>
            <a:r>
              <a:rPr lang="en-IN" b="1" dirty="0"/>
              <a:t>Recall</a:t>
            </a:r>
            <a:r>
              <a:rPr lang="en-IN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Is it precise in its positive predictions? (</a:t>
            </a:r>
            <a:r>
              <a:rPr lang="en-IN" b="1" dirty="0"/>
              <a:t>Precision</a:t>
            </a:r>
            <a:r>
              <a:rPr lang="en-IN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Does it balance both precision and recall? (</a:t>
            </a:r>
            <a:r>
              <a:rPr lang="en-IN" b="1" dirty="0"/>
              <a:t>F1-score</a:t>
            </a:r>
            <a:r>
              <a:rPr lang="en-IN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5054B-1E6B-726A-2E53-F5E68392D6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830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Confusion Matrix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870581"/>
                </a:solidFill>
              </a:rPr>
              <a:t>confusion matrix </a:t>
            </a:r>
            <a:r>
              <a:rPr lang="en-US" sz="2400" dirty="0"/>
              <a:t>is one of the </a:t>
            </a:r>
            <a:r>
              <a:rPr lang="en-US" sz="2400" dirty="0">
                <a:solidFill>
                  <a:schemeClr val="tx1"/>
                </a:solidFill>
              </a:rPr>
              <a:t>most popular and widely used</a:t>
            </a:r>
            <a:r>
              <a:rPr lang="en-US" sz="2400" b="1" dirty="0">
                <a:solidFill>
                  <a:srgbClr val="FF0000"/>
                </a:solidFill>
              </a:rPr>
              <a:t> performance measurement techniques </a:t>
            </a:r>
            <a:r>
              <a:rPr lang="en-US" sz="2400" dirty="0"/>
              <a:t>for </a:t>
            </a:r>
            <a:r>
              <a:rPr lang="en-US" sz="2400" b="1" dirty="0">
                <a:solidFill>
                  <a:srgbClr val="0000FF"/>
                </a:solidFill>
              </a:rPr>
              <a:t>classification models.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Confusion Matrix as the name suggests gives us a </a:t>
            </a:r>
            <a:r>
              <a:rPr lang="en-US" sz="2400" b="1" dirty="0">
                <a:solidFill>
                  <a:srgbClr val="C00000"/>
                </a:solidFill>
              </a:rPr>
              <a:t>matrix as output </a:t>
            </a:r>
            <a:r>
              <a:rPr lang="en-US" sz="2400" dirty="0"/>
              <a:t>and describes the </a:t>
            </a:r>
            <a:r>
              <a:rPr lang="en-US" sz="2400" b="1" dirty="0"/>
              <a:t>complete performance of the model.</a:t>
            </a:r>
            <a:endParaRPr lang="en-US" sz="2400" b="1" u="sng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And it also used to determine the </a:t>
            </a:r>
            <a:r>
              <a:rPr lang="en-US" sz="2400" b="1" dirty="0">
                <a:solidFill>
                  <a:srgbClr val="870581"/>
                </a:solidFill>
              </a:rPr>
              <a:t>performance of the classification models</a:t>
            </a:r>
            <a:r>
              <a:rPr lang="en-US" sz="2400" dirty="0"/>
              <a:t> for a </a:t>
            </a:r>
            <a:r>
              <a:rPr lang="en-US" sz="2400" b="1" u="sng" dirty="0">
                <a:solidFill>
                  <a:srgbClr val="FF0000"/>
                </a:solidFill>
              </a:rPr>
              <a:t>given set of test data.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37705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671691"/>
            <a:ext cx="8305800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 Since it </a:t>
            </a:r>
            <a:r>
              <a:rPr lang="en-US" sz="2400" b="1" dirty="0">
                <a:solidFill>
                  <a:srgbClr val="870581"/>
                </a:solidFill>
              </a:rPr>
              <a:t>shows the errors </a:t>
            </a:r>
            <a:r>
              <a:rPr lang="en-US" sz="2400" dirty="0"/>
              <a:t>in the model performance in the </a:t>
            </a:r>
            <a:r>
              <a:rPr lang="en-US" sz="2400" b="1" dirty="0">
                <a:solidFill>
                  <a:srgbClr val="FF0000"/>
                </a:solidFill>
              </a:rPr>
              <a:t>form of a matrix</a:t>
            </a:r>
            <a:r>
              <a:rPr lang="en-US" sz="2400" dirty="0"/>
              <a:t>, hence also known as an </a:t>
            </a:r>
            <a:r>
              <a:rPr lang="en-US" sz="2400" b="1" dirty="0">
                <a:solidFill>
                  <a:srgbClr val="0000CC"/>
                </a:solidFill>
              </a:rPr>
              <a:t>Error Matrix</a:t>
            </a:r>
            <a:r>
              <a:rPr lang="en-US" sz="2400" dirty="0"/>
              <a:t>. Some features of Confusion matrix are given below: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1. </a:t>
            </a:r>
            <a:r>
              <a:rPr lang="en-US" sz="2400" dirty="0"/>
              <a:t>For the </a:t>
            </a:r>
            <a:r>
              <a:rPr lang="en-US" sz="2400" b="1" dirty="0">
                <a:solidFill>
                  <a:srgbClr val="870581"/>
                </a:solidFill>
              </a:rPr>
              <a:t>2 prediction classes of classifiers</a:t>
            </a:r>
            <a:r>
              <a:rPr lang="en-US" sz="2400" dirty="0"/>
              <a:t>, the matrix is of </a:t>
            </a:r>
            <a:r>
              <a:rPr lang="en-US" sz="2400" b="1" dirty="0">
                <a:solidFill>
                  <a:srgbClr val="0000CC"/>
                </a:solidFill>
              </a:rPr>
              <a:t>2*2 table</a:t>
            </a:r>
            <a:r>
              <a:rPr lang="en-US" sz="2400" dirty="0"/>
              <a:t>, for </a:t>
            </a:r>
            <a:r>
              <a:rPr lang="en-US" sz="2400" b="1" dirty="0">
                <a:solidFill>
                  <a:srgbClr val="0000FF"/>
                </a:solidFill>
              </a:rPr>
              <a:t>3 classes, it is 3*3 table</a:t>
            </a:r>
            <a:r>
              <a:rPr lang="en-US" sz="2400" dirty="0"/>
              <a:t>, and so on.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2.</a:t>
            </a:r>
            <a:r>
              <a:rPr lang="en-US" sz="2400" dirty="0"/>
              <a:t> The </a:t>
            </a:r>
            <a:r>
              <a:rPr lang="en-US" sz="2400" b="1" dirty="0"/>
              <a:t>matrix</a:t>
            </a:r>
            <a:r>
              <a:rPr lang="en-US" sz="2400" dirty="0"/>
              <a:t> is </a:t>
            </a:r>
            <a:r>
              <a:rPr lang="en-US" sz="2400" b="1" dirty="0">
                <a:solidFill>
                  <a:srgbClr val="870581"/>
                </a:solidFill>
              </a:rPr>
              <a:t>divided into </a:t>
            </a:r>
            <a:r>
              <a:rPr lang="en-US" sz="2400" b="1" dirty="0">
                <a:solidFill>
                  <a:srgbClr val="FF0000"/>
                </a:solidFill>
              </a:rPr>
              <a:t>two dimensions, </a:t>
            </a:r>
            <a:r>
              <a:rPr lang="en-US" sz="2400" dirty="0"/>
              <a:t>that are </a:t>
            </a:r>
            <a:r>
              <a:rPr lang="en-US" sz="2400" b="1" dirty="0">
                <a:solidFill>
                  <a:srgbClr val="0000CC"/>
                </a:solidFill>
              </a:rPr>
              <a:t>predicted values</a:t>
            </a:r>
            <a:r>
              <a:rPr lang="en-US" sz="2400" dirty="0"/>
              <a:t> and </a:t>
            </a:r>
            <a:r>
              <a:rPr lang="en-US" sz="2400" b="1" dirty="0">
                <a:solidFill>
                  <a:srgbClr val="0000CC"/>
                </a:solidFill>
              </a:rPr>
              <a:t>actual values</a:t>
            </a:r>
            <a:r>
              <a:rPr lang="en-US" sz="2400" dirty="0"/>
              <a:t> along with the </a:t>
            </a:r>
            <a:r>
              <a:rPr lang="en-US" sz="2400" b="1" dirty="0">
                <a:solidFill>
                  <a:srgbClr val="990000"/>
                </a:solidFill>
              </a:rPr>
              <a:t>total number of predictions.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95516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671691"/>
            <a:ext cx="8458200" cy="5724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3.</a:t>
            </a:r>
            <a:r>
              <a:rPr lang="en-US" sz="2400" dirty="0"/>
              <a:t> </a:t>
            </a:r>
            <a:r>
              <a:rPr lang="en-US" sz="2200" b="1" dirty="0">
                <a:solidFill>
                  <a:srgbClr val="009900"/>
                </a:solidFill>
              </a:rPr>
              <a:t>Predicted values are those values</a:t>
            </a:r>
            <a:r>
              <a:rPr lang="en-US" sz="2200" dirty="0"/>
              <a:t>, which are </a:t>
            </a:r>
            <a:r>
              <a:rPr lang="en-US" sz="2200" b="1" dirty="0">
                <a:solidFill>
                  <a:srgbClr val="990000"/>
                </a:solidFill>
              </a:rPr>
              <a:t>predicted by the model</a:t>
            </a:r>
            <a:r>
              <a:rPr lang="en-US" sz="2200" dirty="0"/>
              <a:t>, and </a:t>
            </a:r>
            <a:r>
              <a:rPr lang="en-US" sz="2200" b="1" dirty="0">
                <a:solidFill>
                  <a:srgbClr val="0000CC"/>
                </a:solidFill>
              </a:rPr>
              <a:t>actual values </a:t>
            </a:r>
            <a:r>
              <a:rPr lang="en-US" sz="2200" dirty="0"/>
              <a:t>are the </a:t>
            </a:r>
            <a:r>
              <a:rPr lang="en-US" sz="2200" b="1" dirty="0">
                <a:solidFill>
                  <a:srgbClr val="870581"/>
                </a:solidFill>
              </a:rPr>
              <a:t>true values for the given observations</a:t>
            </a:r>
            <a:r>
              <a:rPr lang="en-US" sz="22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u="sng" dirty="0">
                <a:solidFill>
                  <a:srgbClr val="0000CC"/>
                </a:solidFill>
              </a:rPr>
              <a:t>It looks like the below table: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For a </a:t>
            </a:r>
            <a:r>
              <a:rPr lang="en-US" sz="2200" b="1" dirty="0">
                <a:solidFill>
                  <a:srgbClr val="FF0000"/>
                </a:solidFill>
              </a:rPr>
              <a:t>binary classification problem, </a:t>
            </a:r>
            <a:r>
              <a:rPr lang="en-US" sz="2200" b="1" dirty="0"/>
              <a:t>we would have a    </a:t>
            </a:r>
            <a:r>
              <a:rPr lang="en-US" sz="2200" b="1" dirty="0">
                <a:solidFill>
                  <a:srgbClr val="0000CC"/>
                </a:solidFill>
              </a:rPr>
              <a:t>2 x 2 matrix </a:t>
            </a:r>
            <a:r>
              <a:rPr lang="en-US" sz="2200" b="1" dirty="0"/>
              <a:t>as shown below with 4 values</a:t>
            </a:r>
            <a:r>
              <a:rPr lang="en-US" sz="2200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The target variable has two values: </a:t>
            </a:r>
            <a:r>
              <a:rPr lang="en-US" sz="2200" b="1" dirty="0">
                <a:solidFill>
                  <a:srgbClr val="990000"/>
                </a:solidFill>
              </a:rPr>
              <a:t>Positive </a:t>
            </a:r>
            <a:r>
              <a:rPr lang="en-US" sz="2200" dirty="0">
                <a:solidFill>
                  <a:srgbClr val="990000"/>
                </a:solidFill>
              </a:rPr>
              <a:t>or </a:t>
            </a:r>
            <a:r>
              <a:rPr lang="en-US" sz="2200" b="1" dirty="0">
                <a:solidFill>
                  <a:srgbClr val="990000"/>
                </a:solidFill>
              </a:rPr>
              <a:t>Negative</a:t>
            </a:r>
            <a:endParaRPr lang="en-US" sz="2200" dirty="0">
              <a:solidFill>
                <a:srgbClr val="99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The </a:t>
            </a:r>
            <a:r>
              <a:rPr lang="en-US" sz="2200" b="1" dirty="0">
                <a:solidFill>
                  <a:srgbClr val="FF0000"/>
                </a:solidFill>
              </a:rPr>
              <a:t>columns</a:t>
            </a:r>
            <a:r>
              <a:rPr lang="en-US" sz="2200" b="1" dirty="0"/>
              <a:t> </a:t>
            </a:r>
            <a:r>
              <a:rPr lang="en-US" sz="2200" dirty="0"/>
              <a:t>represent the </a:t>
            </a:r>
            <a:r>
              <a:rPr lang="en-US" sz="2200" b="1" dirty="0">
                <a:solidFill>
                  <a:srgbClr val="FF0066"/>
                </a:solidFill>
              </a:rPr>
              <a:t>actual values</a:t>
            </a:r>
            <a:r>
              <a:rPr lang="en-US" sz="2200" dirty="0"/>
              <a:t> of the target variable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The </a:t>
            </a:r>
            <a:r>
              <a:rPr lang="en-US" sz="2200" b="1" dirty="0">
                <a:solidFill>
                  <a:srgbClr val="FF0000"/>
                </a:solidFill>
              </a:rPr>
              <a:t>rows</a:t>
            </a:r>
            <a:r>
              <a:rPr lang="en-US" sz="2200" b="1" dirty="0"/>
              <a:t> </a:t>
            </a:r>
            <a:r>
              <a:rPr lang="en-US" sz="2200" dirty="0"/>
              <a:t>represent the </a:t>
            </a:r>
            <a:r>
              <a:rPr lang="en-US" sz="2200" b="1" dirty="0">
                <a:solidFill>
                  <a:srgbClr val="FF0066"/>
                </a:solidFill>
              </a:rPr>
              <a:t>predicted values</a:t>
            </a:r>
            <a:r>
              <a:rPr lang="en-US" sz="2200" b="1" dirty="0"/>
              <a:t> </a:t>
            </a:r>
            <a:r>
              <a:rPr lang="en-US" sz="2200" dirty="0"/>
              <a:t>of the target variable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27476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0750"/>
            <a:ext cx="822960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1944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71691"/>
            <a:ext cx="8153400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The following </a:t>
            </a:r>
            <a:r>
              <a:rPr lang="en-US" sz="2000" b="1" dirty="0">
                <a:solidFill>
                  <a:srgbClr val="0000CC"/>
                </a:solidFill>
              </a:rPr>
              <a:t>4 are the basic terminology </a:t>
            </a:r>
            <a:r>
              <a:rPr lang="en-US" sz="2000" dirty="0"/>
              <a:t>which will help us in </a:t>
            </a:r>
            <a:r>
              <a:rPr lang="en-US" sz="2000" b="1" dirty="0">
                <a:solidFill>
                  <a:srgbClr val="00B050"/>
                </a:solidFill>
              </a:rPr>
              <a:t>determining the metrics</a:t>
            </a:r>
            <a:r>
              <a:rPr lang="en-US" sz="2000" dirty="0"/>
              <a:t>. Those are</a:t>
            </a:r>
            <a:r>
              <a:rPr lang="en-US" sz="2400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rgbClr val="FF0066"/>
                </a:solidFill>
              </a:rPr>
              <a:t>1</a:t>
            </a:r>
            <a:r>
              <a:rPr lang="en-US" sz="2200" b="1" u="sng" dirty="0">
                <a:solidFill>
                  <a:srgbClr val="FF0066"/>
                </a:solidFill>
              </a:rPr>
              <a:t>. True Positives (TP): </a:t>
            </a:r>
            <a:r>
              <a:rPr lang="en-US" sz="2200" dirty="0"/>
              <a:t>when the actual value is </a:t>
            </a:r>
            <a:r>
              <a:rPr lang="en-US" sz="2200" b="1" dirty="0">
                <a:solidFill>
                  <a:srgbClr val="0000CC"/>
                </a:solidFill>
              </a:rPr>
              <a:t>Positive and predicted is also Positive.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u="sng" dirty="0">
                <a:solidFill>
                  <a:srgbClr val="FF0066"/>
                </a:solidFill>
              </a:rPr>
              <a:t>2. True negatives (TN)</a:t>
            </a:r>
            <a:r>
              <a:rPr lang="en-US" sz="2200" u="sng" dirty="0">
                <a:solidFill>
                  <a:srgbClr val="FF0066"/>
                </a:solidFill>
              </a:rPr>
              <a:t>: </a:t>
            </a:r>
            <a:r>
              <a:rPr lang="en-US" sz="2200" dirty="0"/>
              <a:t>when the actual value is </a:t>
            </a:r>
            <a:r>
              <a:rPr lang="en-US" sz="2200" b="1" dirty="0">
                <a:solidFill>
                  <a:srgbClr val="0000CC"/>
                </a:solidFill>
              </a:rPr>
              <a:t>Negative and prediction is also Negative.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u="sng" dirty="0">
                <a:solidFill>
                  <a:srgbClr val="FF0066"/>
                </a:solidFill>
              </a:rPr>
              <a:t>3. False positives (FP)</a:t>
            </a:r>
            <a:r>
              <a:rPr lang="en-US" sz="2200" u="sng" dirty="0">
                <a:solidFill>
                  <a:srgbClr val="FF0066"/>
                </a:solidFill>
              </a:rPr>
              <a:t>: </a:t>
            </a:r>
            <a:r>
              <a:rPr lang="en-US" sz="2200" dirty="0"/>
              <a:t>When the </a:t>
            </a:r>
            <a:r>
              <a:rPr lang="en-US" sz="2200" b="1" dirty="0">
                <a:solidFill>
                  <a:srgbClr val="0000CC"/>
                </a:solidFill>
              </a:rPr>
              <a:t>actual is negative but prediction is Positive. </a:t>
            </a:r>
            <a:r>
              <a:rPr lang="en-US" sz="2200" dirty="0"/>
              <a:t>Also known as the </a:t>
            </a:r>
            <a:r>
              <a:rPr lang="en-US" sz="2200" b="1" dirty="0">
                <a:solidFill>
                  <a:srgbClr val="FF0000"/>
                </a:solidFill>
              </a:rPr>
              <a:t>Type 1 error</a:t>
            </a:r>
            <a:endParaRPr lang="en-US" sz="2200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u="sng" dirty="0">
                <a:solidFill>
                  <a:srgbClr val="FF0066"/>
                </a:solidFill>
              </a:rPr>
              <a:t>4. False negatives (FN)</a:t>
            </a:r>
            <a:r>
              <a:rPr lang="en-US" sz="2200" u="sng" dirty="0">
                <a:solidFill>
                  <a:srgbClr val="FF0066"/>
                </a:solidFill>
              </a:rPr>
              <a:t>: </a:t>
            </a:r>
            <a:r>
              <a:rPr lang="en-US" sz="2200" dirty="0"/>
              <a:t>When the </a:t>
            </a:r>
            <a:r>
              <a:rPr lang="en-US" sz="2200" b="1" dirty="0">
                <a:solidFill>
                  <a:srgbClr val="0000CC"/>
                </a:solidFill>
              </a:rPr>
              <a:t>actual is Positive but the prediction is Negative. </a:t>
            </a:r>
            <a:r>
              <a:rPr lang="en-US" sz="2200" dirty="0"/>
              <a:t>Also known as the </a:t>
            </a:r>
            <a:r>
              <a:rPr lang="en-US" sz="2200" b="1" dirty="0">
                <a:solidFill>
                  <a:srgbClr val="FF0000"/>
                </a:solidFill>
              </a:rPr>
              <a:t>Type 2 error.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3705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8A749-40F3-8641-2861-6C63F49D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0070C0"/>
                </a:solidFill>
              </a:rPr>
              <a:t>How does it work?</a:t>
            </a:r>
            <a:br>
              <a:rPr lang="en-IN" b="1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AC640-F40A-3084-BD3D-85D0AF00C66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3345" y="1246909"/>
            <a:ext cx="8146473" cy="5143916"/>
          </a:xfrm>
        </p:spPr>
        <p:txBody>
          <a:bodyPr/>
          <a:lstStyle/>
          <a:p>
            <a:r>
              <a:rPr lang="en-IN" dirty="0"/>
              <a:t>Dataset of known examples (called </a:t>
            </a:r>
            <a:r>
              <a:rPr lang="en-IN" b="1" dirty="0"/>
              <a:t>training data</a:t>
            </a:r>
            <a:r>
              <a:rPr lang="en-IN" dirty="0"/>
              <a:t>) — each with input features and a label (class).</a:t>
            </a:r>
          </a:p>
          <a:p>
            <a:r>
              <a:rPr lang="en-IN" dirty="0"/>
              <a:t>When a </a:t>
            </a:r>
            <a:r>
              <a:rPr lang="en-IN" b="1" dirty="0"/>
              <a:t>new data point</a:t>
            </a:r>
            <a:r>
              <a:rPr lang="en-IN" dirty="0"/>
              <a:t> (called a </a:t>
            </a:r>
            <a:r>
              <a:rPr lang="en-IN" b="1" dirty="0"/>
              <a:t>test point</a:t>
            </a:r>
            <a:r>
              <a:rPr lang="en-IN" dirty="0"/>
              <a:t>) comes in, NNC: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N" dirty="0"/>
              <a:t>Measures the </a:t>
            </a:r>
            <a:r>
              <a:rPr lang="en-IN" b="1" dirty="0"/>
              <a:t>distance</a:t>
            </a:r>
            <a:r>
              <a:rPr lang="en-IN" dirty="0"/>
              <a:t> between the test point and all training points.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N" b="1" dirty="0"/>
              <a:t>Finds the closest point</a:t>
            </a:r>
            <a:r>
              <a:rPr lang="en-IN" dirty="0"/>
              <a:t> (called the “nearest neighbour”).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N" b="1" dirty="0"/>
              <a:t>Assigns the class label</a:t>
            </a:r>
            <a:r>
              <a:rPr lang="en-IN" dirty="0"/>
              <a:t> of that nearest neighbour to the test point.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D3926-BE75-E033-78D6-DC1863A18C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281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Classification Measures</a:t>
            </a:r>
            <a:endParaRPr lang="en-US" sz="4000" b="1" dirty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811810"/>
            <a:ext cx="84582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Basically, it is an </a:t>
            </a:r>
            <a:r>
              <a:rPr lang="en-US" sz="2400" b="1" dirty="0">
                <a:solidFill>
                  <a:srgbClr val="FF0000"/>
                </a:solidFill>
              </a:rPr>
              <a:t>extended version </a:t>
            </a:r>
            <a:r>
              <a:rPr lang="en-US" sz="2400" dirty="0"/>
              <a:t>of the </a:t>
            </a:r>
            <a:r>
              <a:rPr lang="en-US" sz="2400" b="1" dirty="0">
                <a:solidFill>
                  <a:srgbClr val="870581"/>
                </a:solidFill>
              </a:rPr>
              <a:t>confusion matrix. </a:t>
            </a:r>
            <a:r>
              <a:rPr lang="en-US" sz="2400" dirty="0"/>
              <a:t>There are </a:t>
            </a:r>
            <a:r>
              <a:rPr lang="en-US" sz="2400" b="1" dirty="0">
                <a:solidFill>
                  <a:srgbClr val="009900"/>
                </a:solidFill>
              </a:rPr>
              <a:t>measures </a:t>
            </a:r>
            <a:r>
              <a:rPr lang="en-US" sz="2400" dirty="0"/>
              <a:t>other than the confusion matrix which can help </a:t>
            </a:r>
            <a:r>
              <a:rPr lang="en-US" sz="2400" b="1" dirty="0">
                <a:solidFill>
                  <a:srgbClr val="870581"/>
                </a:solidFill>
              </a:rPr>
              <a:t>achieve better understanding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analysis of our model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00FF"/>
                </a:solidFill>
              </a:rPr>
              <a:t>its performance.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</a:rPr>
              <a:t>Those are: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</a:rPr>
              <a:t>Accuracy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</a:rPr>
              <a:t> Precision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</a:rPr>
              <a:t> Recall or Sensitivity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</a:rPr>
              <a:t> F-Score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187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1. Accuracy</a:t>
            </a:r>
            <a:endParaRPr lang="en-US" sz="4000" b="1" dirty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750017"/>
            <a:ext cx="8458200" cy="44319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It is one of the </a:t>
            </a:r>
            <a:r>
              <a:rPr lang="en-US" sz="2400" b="1" dirty="0">
                <a:solidFill>
                  <a:srgbClr val="C00000"/>
                </a:solidFill>
              </a:rPr>
              <a:t>important parameters </a:t>
            </a:r>
            <a:r>
              <a:rPr lang="en-US" sz="2400" dirty="0"/>
              <a:t>to determine the </a:t>
            </a:r>
            <a:r>
              <a:rPr lang="en-US" sz="2400" b="1" dirty="0">
                <a:solidFill>
                  <a:srgbClr val="FF0000"/>
                </a:solidFill>
              </a:rPr>
              <a:t>accuracy</a:t>
            </a:r>
            <a:r>
              <a:rPr lang="en-US" sz="2400" dirty="0"/>
              <a:t> of the </a:t>
            </a:r>
            <a:r>
              <a:rPr lang="en-US" sz="2400" b="1" dirty="0">
                <a:solidFill>
                  <a:srgbClr val="0000CC"/>
                </a:solidFill>
              </a:rPr>
              <a:t>classification problems</a:t>
            </a:r>
            <a:r>
              <a:rPr lang="en-US" sz="2400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It defines how often the </a:t>
            </a:r>
            <a:r>
              <a:rPr lang="en-US" sz="2400" b="1" dirty="0">
                <a:solidFill>
                  <a:srgbClr val="FF0000"/>
                </a:solidFill>
              </a:rPr>
              <a:t>model predicts the correct output.</a:t>
            </a:r>
            <a:r>
              <a:rPr lang="en-US" sz="2400" dirty="0"/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It can be calculated as the It’s the </a:t>
            </a:r>
            <a:r>
              <a:rPr lang="en-US" sz="2400" b="1" dirty="0">
                <a:solidFill>
                  <a:srgbClr val="0000CC"/>
                </a:solidFill>
              </a:rPr>
              <a:t>ratio between the number of correct predictions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870581"/>
                </a:solidFill>
              </a:rPr>
              <a:t>the total number of predictions.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87058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14" y="4793715"/>
            <a:ext cx="6248400" cy="1509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9202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5157"/>
            <a:ext cx="8534400" cy="2520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7071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2. Precision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153400" cy="4873752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990000"/>
                </a:solidFill>
              </a:rPr>
              <a:t>Precision</a:t>
            </a:r>
            <a:r>
              <a:rPr lang="en-US" dirty="0"/>
              <a:t> is defined as the </a:t>
            </a:r>
            <a:r>
              <a:rPr lang="en-US" b="1" i="1" dirty="0">
                <a:solidFill>
                  <a:srgbClr val="870581"/>
                </a:solidFill>
              </a:rPr>
              <a:t>ratio of correctly classified positive samples (True Positive) </a:t>
            </a:r>
            <a:r>
              <a:rPr lang="en-US" i="1" dirty="0"/>
              <a:t>to </a:t>
            </a:r>
            <a:r>
              <a:rPr lang="en-US" b="1" i="1" dirty="0">
                <a:solidFill>
                  <a:srgbClr val="009900"/>
                </a:solidFill>
              </a:rPr>
              <a:t>a total number of classified positive samples</a:t>
            </a:r>
            <a:r>
              <a:rPr lang="en-US" b="1" dirty="0">
                <a:solidFill>
                  <a:srgbClr val="009900"/>
                </a:solidFill>
              </a:rPr>
              <a:t> (either correctly or incorrectly).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It can be calculated using the below </a:t>
            </a:r>
            <a:r>
              <a:rPr lang="en-US" b="1" dirty="0"/>
              <a:t>formula: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12771"/>
            <a:ext cx="7138987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3820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pic>
        <p:nvPicPr>
          <p:cNvPr id="5" name="Picture 2" descr="Accuracy, Recall &amp; Precision. When it comes to evaluating how well a… | by  Erika D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562600" cy="1600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blog.nillsf.com/wp-content/uploads/2020/05/image-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886200"/>
            <a:ext cx="4076700" cy="990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8221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3. Recall or Sensitivity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153400" cy="4873752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9900"/>
                </a:solidFill>
              </a:rPr>
              <a:t>Recall</a:t>
            </a:r>
            <a:r>
              <a:rPr lang="en-US" dirty="0"/>
              <a:t> is defined as the </a:t>
            </a:r>
            <a:r>
              <a:rPr lang="en-US" b="1" dirty="0"/>
              <a:t>ratio of the </a:t>
            </a:r>
            <a:r>
              <a:rPr lang="en-US" b="1" dirty="0">
                <a:solidFill>
                  <a:srgbClr val="870581"/>
                </a:solidFill>
              </a:rPr>
              <a:t>total number of </a:t>
            </a:r>
            <a:r>
              <a:rPr lang="en-US" b="1" i="1" dirty="0">
                <a:solidFill>
                  <a:srgbClr val="870581"/>
                </a:solidFill>
              </a:rPr>
              <a:t>correctly classified positive classes</a:t>
            </a:r>
            <a:r>
              <a:rPr lang="en-US" dirty="0"/>
              <a:t> </a:t>
            </a:r>
            <a:r>
              <a:rPr lang="en-US" b="1" dirty="0">
                <a:solidFill>
                  <a:srgbClr val="FF0000"/>
                </a:solidFill>
              </a:rPr>
              <a:t>divide by the </a:t>
            </a:r>
            <a:r>
              <a:rPr lang="en-US" b="1" i="1" dirty="0">
                <a:solidFill>
                  <a:srgbClr val="FF0000"/>
                </a:solidFill>
              </a:rPr>
              <a:t>total number of positive classes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It can be calculated using the below </a:t>
            </a:r>
            <a:r>
              <a:rPr lang="en-US" b="1" dirty="0"/>
              <a:t>formula: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73914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1113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3" name="AutoShape 2" descr="Should you optimize for Accuracy, Precision, or Recall in your models -  Anchormen | Data activa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0" name="Picture 4" descr="Should you optimize for Accuracy, Precision, or Recall in your models -  Anchormen | Data activa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8" y="1371600"/>
            <a:ext cx="7941582" cy="175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call, Specificity, Precision, F1 Scores and Accura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70" y="3657600"/>
            <a:ext cx="7000875" cy="1924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083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4. F- Score / F- Measure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153400" cy="5264658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An </a:t>
            </a:r>
            <a:r>
              <a:rPr lang="en-US" b="1" dirty="0">
                <a:solidFill>
                  <a:srgbClr val="FF0000"/>
                </a:solidFill>
              </a:rPr>
              <a:t>F-Score</a:t>
            </a:r>
            <a:r>
              <a:rPr lang="en-US" dirty="0"/>
              <a:t> is a way to </a:t>
            </a:r>
            <a:r>
              <a:rPr lang="en-US" b="1" dirty="0">
                <a:solidFill>
                  <a:srgbClr val="870581"/>
                </a:solidFill>
              </a:rPr>
              <a:t>measure a model’s accuracy </a:t>
            </a:r>
            <a:r>
              <a:rPr lang="en-US" dirty="0"/>
              <a:t>based on </a:t>
            </a:r>
            <a:r>
              <a:rPr lang="en-US" b="1" u="sng" dirty="0">
                <a:solidFill>
                  <a:srgbClr val="0000FF"/>
                </a:solidFill>
              </a:rPr>
              <a:t>recall and precision</a:t>
            </a:r>
            <a:r>
              <a:rPr lang="en-US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 </a:t>
            </a:r>
            <a:r>
              <a:rPr lang="en-US" b="1" dirty="0"/>
              <a:t>F1 score</a:t>
            </a:r>
            <a:r>
              <a:rPr lang="en-US" dirty="0"/>
              <a:t> is a number between </a:t>
            </a:r>
            <a:r>
              <a:rPr lang="en-US" b="1" dirty="0">
                <a:solidFill>
                  <a:srgbClr val="FF0000"/>
                </a:solidFill>
              </a:rPr>
              <a:t>0 and 1</a:t>
            </a:r>
            <a:r>
              <a:rPr lang="en-US" dirty="0"/>
              <a:t> and is the </a:t>
            </a:r>
            <a:r>
              <a:rPr lang="en-US" b="1" i="1" dirty="0">
                <a:solidFill>
                  <a:srgbClr val="7030A0"/>
                </a:solidFill>
              </a:rPr>
              <a:t>harmonic mean of precision and recall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7030A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7315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1569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Real Time Example -1</a:t>
            </a:r>
            <a:r>
              <a:rPr lang="en-US" sz="4000" b="1" dirty="0">
                <a:solidFill>
                  <a:srgbClr val="C00000"/>
                </a:solidFill>
                <a:latin typeface="Book Antiqua" pitchFamily="18" charset="0"/>
                <a:ea typeface="+mn-ea"/>
                <a:cs typeface="Arial" pitchFamily="34" charset="0"/>
              </a:rPr>
              <a:t>(Scenario)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2236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/>
              <a:t>In this scenario, a machine learning model predicts whether a person has </a:t>
            </a:r>
            <a:r>
              <a:rPr lang="en-IN" sz="2400" b="1" dirty="0"/>
              <a:t>diabetes (Positive)</a:t>
            </a:r>
            <a:r>
              <a:rPr lang="en-IN" sz="2400" dirty="0"/>
              <a:t> or </a:t>
            </a:r>
            <a:r>
              <a:rPr lang="en-IN" sz="2400" b="1" dirty="0"/>
              <a:t>does not have diabetes (Negative)</a:t>
            </a:r>
            <a:r>
              <a:rPr lang="en-IN" sz="2400" dirty="0"/>
              <a:t> based on medical test results.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46766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987D5EB-AB8B-8D7C-EE8C-56F544A325C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21291710"/>
              </p:ext>
            </p:extLst>
          </p:nvPr>
        </p:nvGraphicFramePr>
        <p:xfrm>
          <a:off x="457200" y="577282"/>
          <a:ext cx="7467600" cy="3291840"/>
        </p:xfrm>
        <a:graphic>
          <a:graphicData uri="http://schemas.openxmlformats.org/drawingml/2006/table">
            <a:tbl>
              <a:tblPr/>
              <a:tblGrid>
                <a:gridCol w="2489200">
                  <a:extLst>
                    <a:ext uri="{9D8B030D-6E8A-4147-A177-3AD203B41FA5}">
                      <a16:colId xmlns:a16="http://schemas.microsoft.com/office/drawing/2014/main" val="4107253942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554211483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12694381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Patient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Actual (y_test)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Predicted (y_pred)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543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342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769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75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782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294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335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444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44202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57AE5-C2C1-EE3B-B4FD-7E8B541E75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5FA6-CF67-9172-6DFE-FC05EF34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DAF9352-5D66-4B8F-AE61-C2863811B38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47999378"/>
              </p:ext>
            </p:extLst>
          </p:nvPr>
        </p:nvGraphicFramePr>
        <p:xfrm>
          <a:off x="966159" y="1417638"/>
          <a:ext cx="3088256" cy="4023360"/>
        </p:xfrm>
        <a:graphic>
          <a:graphicData uri="http://schemas.openxmlformats.org/drawingml/2006/table">
            <a:tbl>
              <a:tblPr/>
              <a:tblGrid>
                <a:gridCol w="719587">
                  <a:extLst>
                    <a:ext uri="{9D8B030D-6E8A-4147-A177-3AD203B41FA5}">
                      <a16:colId xmlns:a16="http://schemas.microsoft.com/office/drawing/2014/main" val="3693265621"/>
                    </a:ext>
                  </a:extLst>
                </a:gridCol>
                <a:gridCol w="695145">
                  <a:extLst>
                    <a:ext uri="{9D8B030D-6E8A-4147-A177-3AD203B41FA5}">
                      <a16:colId xmlns:a16="http://schemas.microsoft.com/office/drawing/2014/main" val="817278462"/>
                    </a:ext>
                  </a:extLst>
                </a:gridCol>
                <a:gridCol w="638355">
                  <a:extLst>
                    <a:ext uri="{9D8B030D-6E8A-4147-A177-3AD203B41FA5}">
                      <a16:colId xmlns:a16="http://schemas.microsoft.com/office/drawing/2014/main" val="1883312132"/>
                    </a:ext>
                  </a:extLst>
                </a:gridCol>
                <a:gridCol w="1035169">
                  <a:extLst>
                    <a:ext uri="{9D8B030D-6E8A-4147-A177-3AD203B41FA5}">
                      <a16:colId xmlns:a16="http://schemas.microsoft.com/office/drawing/2014/main" val="31567801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/>
                        <a:t>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Class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900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749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957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824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087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934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847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333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641009"/>
                  </a:ext>
                </a:extLst>
              </a:tr>
              <a:tr h="165777">
                <a:tc>
                  <a:txBody>
                    <a:bodyPr/>
                    <a:lstStyle/>
                    <a:p>
                      <a:r>
                        <a:rPr lang="en-IN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910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25862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6C638-F21A-6599-8C05-7D81096851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5BCA4-3D15-009C-B602-3349AC6BB269}"/>
              </a:ext>
            </a:extLst>
          </p:cNvPr>
          <p:cNvSpPr txBox="1"/>
          <p:nvPr/>
        </p:nvSpPr>
        <p:spPr>
          <a:xfrm>
            <a:off x="4191000" y="2245613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latin typeface="+mn-lt"/>
              </a:rPr>
              <a:t>Test pattern is T = (2.1, 0.7), Class=?</a:t>
            </a:r>
          </a:p>
          <a:p>
            <a:endParaRPr lang="en-IN" dirty="0">
              <a:latin typeface="+mn-lt"/>
            </a:endParaRPr>
          </a:p>
          <a:p>
            <a:r>
              <a:rPr lang="en-IN" dirty="0">
                <a:latin typeface="+mn-lt"/>
              </a:rPr>
              <a:t>Use </a:t>
            </a:r>
            <a:r>
              <a:rPr lang="en-IN" b="1" dirty="0">
                <a:latin typeface="+mn-lt"/>
              </a:rPr>
              <a:t>Euclidean distance</a:t>
            </a:r>
            <a:r>
              <a:rPr lang="en-IN" dirty="0">
                <a:latin typeface="+mn-lt"/>
              </a:rPr>
              <a:t> </a:t>
            </a:r>
          </a:p>
          <a:p>
            <a:endParaRPr lang="en-IN" dirty="0">
              <a:latin typeface="+mn-lt"/>
            </a:endParaRPr>
          </a:p>
          <a:p>
            <a:r>
              <a:rPr lang="en-IN" dirty="0">
                <a:latin typeface="+mn-lt"/>
              </a:rPr>
              <a:t>Compute how far T is from each training point.</a:t>
            </a:r>
          </a:p>
        </p:txBody>
      </p:sp>
    </p:spTree>
    <p:extLst>
      <p:ext uri="{BB962C8B-B14F-4D97-AF65-F5344CB8AC3E}">
        <p14:creationId xmlns:p14="http://schemas.microsoft.com/office/powerpoint/2010/main" val="32261252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EF07-DA92-E93A-5257-A0A0A442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81AEA6-25B5-7556-4927-0E28CBF3137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61416" y="1694784"/>
            <a:ext cx="7467600" cy="42998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5D6FA-9B1B-4F3D-B40B-91F96E6A268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0F0E3-D796-6270-21D1-5F03D2B7AD2A}"/>
              </a:ext>
            </a:extLst>
          </p:cNvPr>
          <p:cNvSpPr txBox="1"/>
          <p:nvPr/>
        </p:nvSpPr>
        <p:spPr>
          <a:xfrm>
            <a:off x="614547" y="355882"/>
            <a:ext cx="7914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TP (True Positive)</a:t>
            </a:r>
            <a:r>
              <a:rPr lang="en-IN" dirty="0"/>
              <a:t> = 3 → Correctly predicted </a:t>
            </a:r>
            <a:r>
              <a:rPr lang="en-IN" b="1" dirty="0"/>
              <a:t>diabetes</a:t>
            </a:r>
            <a:r>
              <a:rPr lang="en-IN" dirty="0"/>
              <a:t>.</a:t>
            </a:r>
          </a:p>
          <a:p>
            <a:r>
              <a:rPr lang="en-IN" b="1" dirty="0"/>
              <a:t>TN (True Negative)</a:t>
            </a:r>
            <a:r>
              <a:rPr lang="en-IN" dirty="0"/>
              <a:t> = 3 → Correctly predicted </a:t>
            </a:r>
            <a:r>
              <a:rPr lang="en-IN" b="1" dirty="0"/>
              <a:t>no diabetes</a:t>
            </a:r>
            <a:r>
              <a:rPr lang="en-IN" dirty="0"/>
              <a:t>.</a:t>
            </a:r>
          </a:p>
          <a:p>
            <a:r>
              <a:rPr lang="en-IN" b="1" dirty="0"/>
              <a:t>FP (False Positive)</a:t>
            </a:r>
            <a:r>
              <a:rPr lang="en-IN" dirty="0"/>
              <a:t> = 1 → Predicted diabetes, but actually </a:t>
            </a:r>
            <a:r>
              <a:rPr lang="en-IN" b="1" dirty="0"/>
              <a:t>no</a:t>
            </a:r>
            <a:r>
              <a:rPr lang="en-IN" dirty="0"/>
              <a:t>.</a:t>
            </a:r>
          </a:p>
          <a:p>
            <a:r>
              <a:rPr lang="en-IN" b="1" dirty="0"/>
              <a:t>FN (False Negative)</a:t>
            </a:r>
            <a:r>
              <a:rPr lang="en-IN" dirty="0"/>
              <a:t> = 1 → Predicted no diabetes, but actually </a:t>
            </a:r>
            <a:r>
              <a:rPr lang="en-IN" b="1" dirty="0"/>
              <a:t>yes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67157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76201"/>
            <a:ext cx="8458200" cy="53339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Example-2</a:t>
            </a:r>
            <a:endParaRPr lang="en-US" sz="3600" b="1" dirty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33400"/>
            <a:ext cx="8153400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Based on the </a:t>
            </a:r>
            <a:r>
              <a:rPr lang="en-US" sz="2400" b="1" dirty="0">
                <a:solidFill>
                  <a:srgbClr val="FF0066"/>
                </a:solidFill>
              </a:rPr>
              <a:t>Confusion Matrix</a:t>
            </a:r>
            <a:r>
              <a:rPr lang="en-US" sz="2400" dirty="0"/>
              <a:t>, We have to </a:t>
            </a:r>
            <a:r>
              <a:rPr lang="en-US" sz="2400" b="1" dirty="0">
                <a:solidFill>
                  <a:srgbClr val="0000CC"/>
                </a:solidFill>
              </a:rPr>
              <a:t>calculate the Measures.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990000"/>
                </a:solidFill>
              </a:rPr>
              <a:t>In this Example</a:t>
            </a:r>
            <a:r>
              <a:rPr lang="en-US" sz="2400" dirty="0"/>
              <a:t>, We have a </a:t>
            </a:r>
            <a:r>
              <a:rPr lang="en-US" sz="2400" b="1" dirty="0">
                <a:solidFill>
                  <a:srgbClr val="FF0000"/>
                </a:solidFill>
              </a:rPr>
              <a:t>total of 20 cats and dogs 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0000CC"/>
                </a:solidFill>
              </a:rPr>
              <a:t>our model predicts</a:t>
            </a:r>
            <a:r>
              <a:rPr lang="en-US" sz="2400" dirty="0"/>
              <a:t> whether </a:t>
            </a:r>
            <a:r>
              <a:rPr lang="en-US" sz="2400" b="1" dirty="0">
                <a:solidFill>
                  <a:srgbClr val="870581"/>
                </a:solidFill>
              </a:rPr>
              <a:t>it is a cat or not.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00CC"/>
                </a:solidFill>
              </a:rPr>
              <a:t>Actual values = </a:t>
            </a:r>
            <a:r>
              <a:rPr lang="en-IN" sz="2400" b="1" dirty="0"/>
              <a:t>[‘dog’, ‘cat’, ‘dog’, ‘cat’, ‘dog’, ‘dog’, ‘cat’, ‘dog’, ‘cat’, ‘dog’, ‘dog’, ‘dog’, ‘dog’, ‘cat’, ‘dog’, ‘dog’, ‘cat’, ‘dog’, ‘dog’, ‘cat’]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00CC"/>
                </a:solidFill>
              </a:rPr>
              <a:t>Predicted values = </a:t>
            </a:r>
            <a:r>
              <a:rPr lang="en-IN" sz="2400" b="1" dirty="0"/>
              <a:t>[‘dog’, ‘dog’, ‘dog’, ‘cat’, ‘dog’, ‘dog’, ‘cat’, ‘cat’, ‘cat’, ‘cat’, ‘dog’, ‘dog’, ‘dog’, ‘cat’, ‘dog’, ‘dog’, ‘cat’, ‘dog’, ‘dog’, ‘cat’].</a:t>
            </a:r>
            <a:endParaRPr lang="en-US" sz="2400" b="1" dirty="0">
              <a:solidFill>
                <a:srgbClr val="870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285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609600"/>
            <a:ext cx="8458200" cy="60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1</a:t>
            </a:r>
            <a:r>
              <a:rPr lang="en-US" sz="2400" dirty="0"/>
              <a:t>. </a:t>
            </a:r>
            <a:r>
              <a:rPr lang="en-US" sz="2400" b="1" dirty="0">
                <a:solidFill>
                  <a:srgbClr val="0000CC"/>
                </a:solidFill>
              </a:rPr>
              <a:t>True Positive (TP) = </a:t>
            </a:r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You predicted positive and it’s true. You predicted that an animal is a cat and it actually is.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2.</a:t>
            </a:r>
            <a:r>
              <a:rPr lang="en-US" sz="2400" dirty="0"/>
              <a:t> </a:t>
            </a:r>
            <a:r>
              <a:rPr lang="en-IN" sz="2400" b="1" dirty="0">
                <a:solidFill>
                  <a:srgbClr val="0000CC"/>
                </a:solidFill>
              </a:rPr>
              <a:t>True Negative (TN) = </a:t>
            </a:r>
            <a:r>
              <a:rPr lang="en-IN" sz="2400" b="1" i="1" dirty="0">
                <a:solidFill>
                  <a:srgbClr val="FF0000"/>
                </a:solidFill>
              </a:rPr>
              <a:t>11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You predicted negative and it’s true. You predicted that animal is not a cat and it actually is not (it’s a dog).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3.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IN" sz="2400" b="1" dirty="0">
                <a:solidFill>
                  <a:srgbClr val="0000CC"/>
                </a:solidFill>
              </a:rPr>
              <a:t>False Positive (Type 1 Error) (FP) = </a:t>
            </a:r>
            <a:r>
              <a:rPr lang="en-IN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/>
              <a:t>You predicted positive and it’s false. You predicted that animal is a cat but it actually is not (it’s a dog).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4. </a:t>
            </a:r>
            <a:r>
              <a:rPr lang="en-US" sz="2400" b="1" dirty="0">
                <a:solidFill>
                  <a:srgbClr val="0000CC"/>
                </a:solidFill>
              </a:rPr>
              <a:t>False Negative (Type 2 Error) (FN) </a:t>
            </a:r>
            <a:r>
              <a:rPr lang="en-US" sz="2400" b="1" dirty="0"/>
              <a:t>=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1</a:t>
            </a:r>
            <a:endParaRPr lang="en-US" sz="2400" i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/>
              <a:t>You predicted negative and it’s false. You predicted that animal is not a cat but it actually is.</a:t>
            </a:r>
          </a:p>
        </p:txBody>
      </p:sp>
    </p:spTree>
    <p:extLst>
      <p:ext uri="{BB962C8B-B14F-4D97-AF65-F5344CB8AC3E}">
        <p14:creationId xmlns:p14="http://schemas.microsoft.com/office/powerpoint/2010/main" val="22593299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10244" name="Picture 4" descr="https://miro.medium.com/max/1400/1*ICP55HLZ6xxXaUysUU8s2w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4582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0416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pic>
        <p:nvPicPr>
          <p:cNvPr id="2054" name="Picture 6" descr="https://miro.medium.com/max/1170/1*vzCv0_sP9S0OE07wA9wIE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8914"/>
            <a:ext cx="8382000" cy="5776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731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3" name="AutoShape 2" descr="Should you optimize for Accuracy, Precision, or Recall in your models -  Anchormen | Data activa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6" name="Picture 10" descr="https://miro.medium.com/max/1360/1*QU9h_Ye6YGrs6wtE94V3W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09469"/>
            <a:ext cx="8531225" cy="5715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8114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9FF6-2F99-71E7-84B0-8043BB99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Measures -Regression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BE4DF-60C7-E599-D4BB-E21ADDD7FE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15C1C4-C5EF-A285-BE5D-F40A3FBEBA4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741214"/>
            <a:ext cx="7467600" cy="4872128"/>
          </a:xfrm>
        </p:spPr>
      </p:pic>
    </p:spTree>
    <p:extLst>
      <p:ext uri="{BB962C8B-B14F-4D97-AF65-F5344CB8AC3E}">
        <p14:creationId xmlns:p14="http://schemas.microsoft.com/office/powerpoint/2010/main" val="28779301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025F-4533-46BD-D12C-7D3A5883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Measures -Regression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D62A2-A2BC-1FEB-AFDF-3D8AB27CF4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9B6D5F28-E8F6-3C48-D92F-117D012E3B1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199" y="1864062"/>
            <a:ext cx="7563395" cy="4719299"/>
          </a:xfrm>
        </p:spPr>
      </p:pic>
    </p:spTree>
    <p:extLst>
      <p:ext uri="{BB962C8B-B14F-4D97-AF65-F5344CB8AC3E}">
        <p14:creationId xmlns:p14="http://schemas.microsoft.com/office/powerpoint/2010/main" val="32045953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025F-4533-46BD-D12C-7D3A5883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Measures -Regression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D62A2-A2BC-1FEB-AFDF-3D8AB27CF4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71C395-E3CD-C20F-74A0-1B667AD0C5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en-IN" dirty="0"/>
              <a:t>Average of the absolute prediction errors.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C4DB69-F665-953C-8483-5F39E90F0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278" y="2379254"/>
            <a:ext cx="3645444" cy="130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79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025F-4533-46BD-D12C-7D3A5883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Measures -Regression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D62A2-A2BC-1FEB-AFDF-3D8AB27CF4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C540C89-FC7E-1DDC-1856-BA078243E7C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55781032"/>
              </p:ext>
            </p:extLst>
          </p:nvPr>
        </p:nvGraphicFramePr>
        <p:xfrm>
          <a:off x="661416" y="1692230"/>
          <a:ext cx="7467600" cy="2651760"/>
        </p:xfrm>
        <a:graphic>
          <a:graphicData uri="http://schemas.openxmlformats.org/drawingml/2006/table">
            <a:tbl>
              <a:tblPr/>
              <a:tblGrid>
                <a:gridCol w="1244600">
                  <a:extLst>
                    <a:ext uri="{9D8B030D-6E8A-4147-A177-3AD203B41FA5}">
                      <a16:colId xmlns:a16="http://schemas.microsoft.com/office/drawing/2014/main" val="1899012947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6910243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1995564782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56579524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325797187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515759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/>
                        <a:t>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Actual Marks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Predicted Marks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Error (Actual - Predicted)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Absolute Error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Squared Error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557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878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613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-1.5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929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42344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E2BDF16-EE91-3C7F-A951-43F6C2FA9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4829220"/>
            <a:ext cx="3797300" cy="673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5C162C-20E2-863F-BC40-76136AA79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5555750"/>
            <a:ext cx="4241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8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5DE2D-3EE4-13A1-8F8B-F212CE42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32006-44AB-7742-4E49-D0ECA47E6B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0023371-A90A-ED06-DE86-151DB0E25CD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18173559"/>
              </p:ext>
            </p:extLst>
          </p:nvPr>
        </p:nvGraphicFramePr>
        <p:xfrm>
          <a:off x="778933" y="0"/>
          <a:ext cx="7907865" cy="5288248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3612022773"/>
                    </a:ext>
                  </a:extLst>
                </a:gridCol>
                <a:gridCol w="1309511">
                  <a:extLst>
                    <a:ext uri="{9D8B030D-6E8A-4147-A177-3AD203B41FA5}">
                      <a16:colId xmlns:a16="http://schemas.microsoft.com/office/drawing/2014/main" val="3848310678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3968866188"/>
                    </a:ext>
                  </a:extLst>
                </a:gridCol>
                <a:gridCol w="3786292">
                  <a:extLst>
                    <a:ext uri="{9D8B030D-6E8A-4147-A177-3AD203B41FA5}">
                      <a16:colId xmlns:a16="http://schemas.microsoft.com/office/drawing/2014/main" val="1562299235"/>
                    </a:ext>
                  </a:extLst>
                </a:gridCol>
                <a:gridCol w="1581573">
                  <a:extLst>
                    <a:ext uri="{9D8B030D-6E8A-4147-A177-3AD203B41FA5}">
                      <a16:colId xmlns:a16="http://schemas.microsoft.com/office/drawing/2014/main" val="1136160369"/>
                    </a:ext>
                  </a:extLst>
                </a:gridCol>
              </a:tblGrid>
              <a:tr h="202588">
                <a:tc>
                  <a:txBody>
                    <a:bodyPr/>
                    <a:lstStyle/>
                    <a:p>
                      <a:r>
                        <a:rPr lang="en-IN" sz="1050"/>
                        <a:t>ID</a:t>
                      </a:r>
                    </a:p>
                  </a:txBody>
                  <a:tcPr marL="36370" marR="36370" marT="18185" marB="181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050"/>
                        <a:t>(X, Y)</a:t>
                      </a:r>
                    </a:p>
                  </a:txBody>
                  <a:tcPr marL="36370" marR="36370" marT="18185" marB="181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050"/>
                        <a:t>Class</a:t>
                      </a:r>
                    </a:p>
                  </a:txBody>
                  <a:tcPr marL="36370" marR="36370" marT="18185" marB="181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050" dirty="0"/>
                        <a:t>Calculation</a:t>
                      </a:r>
                    </a:p>
                  </a:txBody>
                  <a:tcPr marL="36370" marR="36370" marT="18185" marB="181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050" dirty="0"/>
                        <a:t>Distance</a:t>
                      </a:r>
                    </a:p>
                  </a:txBody>
                  <a:tcPr marL="36370" marR="36370" marT="18185" marB="181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886677"/>
                  </a:ext>
                </a:extLst>
              </a:tr>
              <a:tr h="1006500">
                <a:tc>
                  <a:txBody>
                    <a:bodyPr/>
                    <a:lstStyle/>
                    <a:p>
                      <a:r>
                        <a:rPr lang="en-IN" sz="1800" dirty="0"/>
                        <a:t>1</a:t>
                      </a:r>
                    </a:p>
                  </a:txBody>
                  <a:tcPr marL="36370" marR="36370" marT="18185" marB="18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(1.0, 0.5)</a:t>
                      </a:r>
                    </a:p>
                  </a:txBody>
                  <a:tcPr marL="36370" marR="36370" marT="18185" marB="18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1</a:t>
                      </a:r>
                    </a:p>
                  </a:txBody>
                  <a:tcPr marL="36370" marR="36370" marT="18185" marB="18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√((2.1 - 1.0)² + (0.7 - 0.5)²) = √(1.21 + 0.04)</a:t>
                      </a:r>
                    </a:p>
                  </a:txBody>
                  <a:tcPr marL="36370" marR="36370" marT="18185" marB="18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/>
                        <a:t>1.1045</a:t>
                      </a:r>
                      <a:endParaRPr lang="en-IN" sz="1800"/>
                    </a:p>
                  </a:txBody>
                  <a:tcPr marL="36370" marR="36370" marT="18185" marB="181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3837687"/>
                  </a:ext>
                </a:extLst>
              </a:tr>
              <a:tr h="450379">
                <a:tc>
                  <a:txBody>
                    <a:bodyPr/>
                    <a:lstStyle/>
                    <a:p>
                      <a:r>
                        <a:rPr lang="en-IN" sz="1800"/>
                        <a:t>2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(2.0, 0.7)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1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√((0.1)² + (0)²) = √(0.01)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/>
                        <a:t>0.1000</a:t>
                      </a:r>
                      <a:endParaRPr lang="en-IN" sz="1800"/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3070455"/>
                  </a:ext>
                </a:extLst>
              </a:tr>
              <a:tr h="353567">
                <a:tc>
                  <a:txBody>
                    <a:bodyPr/>
                    <a:lstStyle/>
                    <a:p>
                      <a:r>
                        <a:rPr lang="en-IN" sz="1800"/>
                        <a:t>3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(1.5, 1.0)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1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√((0.6)² + (-0.3)²) = √(0.36 + 0.09)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/>
                        <a:t>0.6708</a:t>
                      </a:r>
                      <a:endParaRPr lang="en-IN" sz="1800"/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5111524"/>
                  </a:ext>
                </a:extLst>
              </a:tr>
              <a:tr h="471244">
                <a:tc>
                  <a:txBody>
                    <a:bodyPr/>
                    <a:lstStyle/>
                    <a:p>
                      <a:r>
                        <a:rPr lang="en-IN" sz="1800"/>
                        <a:t>4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(3.5, 2.0)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2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√((−1.4)² + (−1.3)²) = √(1.96 + 1.69)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/>
                        <a:t>1.9105</a:t>
                      </a:r>
                      <a:endParaRPr lang="en-IN" sz="1800"/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5518200"/>
                  </a:ext>
                </a:extLst>
              </a:tr>
              <a:tr h="367855">
                <a:tc>
                  <a:txBody>
                    <a:bodyPr/>
                    <a:lstStyle/>
                    <a:p>
                      <a:r>
                        <a:rPr lang="en-IN" sz="1800"/>
                        <a:t>5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(4.0, 2.2)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2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√((−1.9)² + (−1.5)²) = √(3.61 + 2.25)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/>
                        <a:t>2.4331</a:t>
                      </a:r>
                      <a:endParaRPr lang="en-IN" sz="1800"/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2241083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r>
                        <a:rPr lang="en-IN" sz="1800"/>
                        <a:t>6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(3.8, 1.7)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2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√((−1.7)² + (−1.0)²) = √(2.89 + 1.00)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/>
                        <a:t>1.9723</a:t>
                      </a:r>
                      <a:endParaRPr lang="en-IN" sz="1800"/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5495987"/>
                  </a:ext>
                </a:extLst>
              </a:tr>
              <a:tr h="349956">
                <a:tc>
                  <a:txBody>
                    <a:bodyPr/>
                    <a:lstStyle/>
                    <a:p>
                      <a:r>
                        <a:rPr lang="en-IN" sz="1800"/>
                        <a:t>7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(4.5, 3.0)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2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√((−2.4)² + (−2.3)²) = √(5.76 + 5.29)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3.3267</a:t>
                      </a:r>
                      <a:endParaRPr lang="en-IN" sz="1800" dirty="0"/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8722918"/>
                  </a:ext>
                </a:extLst>
              </a:tr>
              <a:tr h="383822">
                <a:tc>
                  <a:txBody>
                    <a:bodyPr/>
                    <a:lstStyle/>
                    <a:p>
                      <a:r>
                        <a:rPr lang="en-IN" sz="1800"/>
                        <a:t>8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(2.0, 3.8)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3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/>
                        <a:t>√((0.1)² + (−3.1)²) = √(0.01 + 9.61)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3.1016</a:t>
                      </a:r>
                      <a:endParaRPr lang="en-IN" sz="1800" dirty="0"/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8004610"/>
                  </a:ext>
                </a:extLst>
              </a:tr>
              <a:tr h="632178">
                <a:tc>
                  <a:txBody>
                    <a:bodyPr/>
                    <a:lstStyle/>
                    <a:p>
                      <a:r>
                        <a:rPr lang="en-IN" sz="2000"/>
                        <a:t>9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(2.2, 4.0)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3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√((−0.1)² + (−3.3)²) = √(0.01 + 10.89)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/>
                        <a:t>3.3015</a:t>
                      </a:r>
                      <a:endParaRPr lang="en-IN" sz="2000"/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2077965"/>
                  </a:ext>
                </a:extLst>
              </a:tr>
              <a:tr h="683834">
                <a:tc>
                  <a:txBody>
                    <a:bodyPr/>
                    <a:lstStyle/>
                    <a:p>
                      <a:r>
                        <a:rPr lang="en-IN" sz="2000"/>
                        <a:t>10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(1.8, 4.2)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3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√((0.3)² + (−3.5)²) = √(0.09 + 12.25)</a:t>
                      </a:r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/>
                        <a:t>3.5130</a:t>
                      </a:r>
                      <a:endParaRPr lang="en-IN" sz="2000" dirty="0"/>
                    </a:p>
                  </a:txBody>
                  <a:tcPr marL="36370" marR="36370" marT="18185" marB="181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3338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651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0F8F3-B8AA-332C-D856-D21954563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Measures -Regression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1A95846-2262-E0E9-98B0-3E4E38CE35C9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63050422"/>
              </p:ext>
            </p:extLst>
          </p:nvPr>
        </p:nvGraphicFramePr>
        <p:xfrm>
          <a:off x="104503" y="1757543"/>
          <a:ext cx="9039499" cy="3017520"/>
        </p:xfrm>
        <a:graphic>
          <a:graphicData uri="http://schemas.openxmlformats.org/drawingml/2006/table">
            <a:tbl>
              <a:tblPr/>
              <a:tblGrid>
                <a:gridCol w="783771">
                  <a:extLst>
                    <a:ext uri="{9D8B030D-6E8A-4147-A177-3AD203B41FA5}">
                      <a16:colId xmlns:a16="http://schemas.microsoft.com/office/drawing/2014/main" val="2626284317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3898508648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666763338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2065812139"/>
                    </a:ext>
                  </a:extLst>
                </a:gridCol>
                <a:gridCol w="1675779">
                  <a:extLst>
                    <a:ext uri="{9D8B030D-6E8A-4147-A177-3AD203B41FA5}">
                      <a16:colId xmlns:a16="http://schemas.microsoft.com/office/drawing/2014/main" val="1548505166"/>
                    </a:ext>
                  </a:extLst>
                </a:gridCol>
                <a:gridCol w="1291357">
                  <a:extLst>
                    <a:ext uri="{9D8B030D-6E8A-4147-A177-3AD203B41FA5}">
                      <a16:colId xmlns:a16="http://schemas.microsoft.com/office/drawing/2014/main" val="4150912005"/>
                    </a:ext>
                  </a:extLst>
                </a:gridCol>
                <a:gridCol w="1291357">
                  <a:extLst>
                    <a:ext uri="{9D8B030D-6E8A-4147-A177-3AD203B41FA5}">
                      <a16:colId xmlns:a16="http://schemas.microsoft.com/office/drawing/2014/main" val="26708384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b="1" dirty="0"/>
                        <a:t>Student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Actual Value (y)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y-GB" b="1" dirty="0"/>
                        <a:t>Predicted Value (ŷ)</a:t>
                      </a:r>
                      <a:endParaRPr lang="cy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y-GB" b="1"/>
                        <a:t>Error</a:t>
                      </a:r>
                      <a:r>
                        <a:rPr lang="cy-GB"/>
                        <a:t> (y - ŷ)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y-GB" b="1"/>
                        <a:t>Squared Error</a:t>
                      </a:r>
                      <a:r>
                        <a:rPr lang="cy-GB"/>
                        <a:t> (y - ŷ)²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Mean of Actual (ȳ)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Total Variation</a:t>
                      </a:r>
                      <a:r>
                        <a:rPr lang="en-IN"/>
                        <a:t> (y - ȳ)²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292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4.375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1.890625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896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4.375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0.390625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753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-1.5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2.25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4.375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3.515625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869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4.375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6.890625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732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b="1"/>
                        <a:t>Sum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/>
                        <a:t>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/>
                        <a:t>3.50</a:t>
                      </a:r>
                      <a:endParaRPr lang="en-I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12.6875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18398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DF5D9-22E5-A543-425F-9A7CEF7E065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6BD234-1576-FBCE-E1BC-47F4E9BF6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348" y="4840647"/>
            <a:ext cx="3708400" cy="16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756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152" y="124690"/>
            <a:ext cx="7848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2800" b="1" dirty="0">
                <a:solidFill>
                  <a:srgbClr val="0000CC"/>
                </a:solidFill>
                <a:latin typeface="+mj-lt"/>
              </a:rPr>
              <a:t>Applications of KNN</a:t>
            </a:r>
            <a:endParaRPr lang="en-US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48146"/>
            <a:ext cx="8643384" cy="59400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000" b="1" dirty="0">
                <a:solidFill>
                  <a:srgbClr val="870581"/>
                </a:solidFill>
                <a:latin typeface="+mn-lt"/>
                <a:cs typeface="Times New Roman" pitchFamily="18" charset="0"/>
              </a:rPr>
              <a:t>1.Finance: </a:t>
            </a:r>
            <a:r>
              <a:rPr lang="en-US" sz="2000" dirty="0">
                <a:latin typeface="+mn-lt"/>
                <a:cs typeface="Times New Roman" pitchFamily="18" charset="0"/>
              </a:rPr>
              <a:t>Financial institutes will predict the credit rating of customers.</a:t>
            </a:r>
          </a:p>
          <a:p>
            <a:pPr algn="just"/>
            <a:endParaRPr lang="en-US" sz="2000" dirty="0">
              <a:latin typeface="+mn-lt"/>
              <a:cs typeface="Times New Roman" pitchFamily="18" charset="0"/>
            </a:endParaRPr>
          </a:p>
          <a:p>
            <a:pPr algn="just"/>
            <a:r>
              <a:rPr lang="en-US" sz="2000" b="1" dirty="0">
                <a:solidFill>
                  <a:srgbClr val="870581"/>
                </a:solidFill>
                <a:latin typeface="+mn-lt"/>
                <a:cs typeface="Times New Roman" pitchFamily="18" charset="0"/>
              </a:rPr>
              <a:t>2. Healthcare:</a:t>
            </a:r>
            <a:r>
              <a:rPr lang="en-US" sz="2000" dirty="0">
                <a:latin typeface="+mn-lt"/>
                <a:cs typeface="Times New Roman" pitchFamily="18" charset="0"/>
              </a:rPr>
              <a:t> Gene expression.</a:t>
            </a:r>
          </a:p>
          <a:p>
            <a:pPr algn="just"/>
            <a:endParaRPr lang="en-US" sz="2000" dirty="0">
              <a:latin typeface="+mn-lt"/>
              <a:cs typeface="Times New Roman" pitchFamily="18" charset="0"/>
            </a:endParaRPr>
          </a:p>
          <a:p>
            <a:pPr algn="just"/>
            <a:r>
              <a:rPr lang="en-US" sz="2000" b="1" dirty="0">
                <a:solidFill>
                  <a:srgbClr val="870581"/>
                </a:solidFill>
                <a:latin typeface="+mn-lt"/>
                <a:cs typeface="Times New Roman" pitchFamily="18" charset="0"/>
              </a:rPr>
              <a:t>3.Political Science: </a:t>
            </a:r>
            <a:r>
              <a:rPr lang="en-US" sz="2000" dirty="0">
                <a:latin typeface="+mn-lt"/>
                <a:cs typeface="Times New Roman" pitchFamily="18" charset="0"/>
              </a:rPr>
              <a:t>Classifying potential voters in two classes will vote or won’t vote.</a:t>
            </a:r>
          </a:p>
          <a:p>
            <a:pPr algn="just"/>
            <a:endParaRPr lang="en-US" sz="2000" dirty="0">
              <a:latin typeface="+mn-lt"/>
              <a:cs typeface="Times New Roman" pitchFamily="18" charset="0"/>
            </a:endParaRPr>
          </a:p>
          <a:p>
            <a:pPr algn="just"/>
            <a:r>
              <a:rPr lang="en-US" sz="2000" b="1" dirty="0">
                <a:solidFill>
                  <a:srgbClr val="870581"/>
                </a:solidFill>
                <a:latin typeface="+mn-lt"/>
                <a:cs typeface="Times New Roman" pitchFamily="18" charset="0"/>
              </a:rPr>
              <a:t>4.Handwriting detection: </a:t>
            </a:r>
            <a:r>
              <a:rPr lang="en-US" sz="2000" dirty="0">
                <a:latin typeface="+mn-lt"/>
                <a:cs typeface="Times New Roman" pitchFamily="18" charset="0"/>
              </a:rPr>
              <a:t>Classifies handwritten characters by comparing them to the most similar stored examples.</a:t>
            </a:r>
          </a:p>
          <a:p>
            <a:pPr algn="just"/>
            <a:endParaRPr lang="en-US" sz="2000" dirty="0">
              <a:latin typeface="+mn-lt"/>
              <a:cs typeface="Times New Roman" pitchFamily="18" charset="0"/>
            </a:endParaRPr>
          </a:p>
          <a:p>
            <a:pPr algn="just"/>
            <a:r>
              <a:rPr lang="en-US" sz="2000" b="1" dirty="0">
                <a:solidFill>
                  <a:srgbClr val="870581"/>
                </a:solidFill>
                <a:latin typeface="+mn-lt"/>
                <a:cs typeface="Times New Roman" pitchFamily="18" charset="0"/>
              </a:rPr>
              <a:t>5.Image Recognition: </a:t>
            </a:r>
            <a:r>
              <a:rPr lang="en-US" sz="2000" dirty="0">
                <a:latin typeface="+mn-lt"/>
                <a:cs typeface="Times New Roman" pitchFamily="18" charset="0"/>
              </a:rPr>
              <a:t>Identifies objects in images by finding the closest feature-matched images in the dataset.</a:t>
            </a:r>
          </a:p>
          <a:p>
            <a:pPr algn="just"/>
            <a:endParaRPr lang="en-US" sz="2000" dirty="0">
              <a:latin typeface="+mn-lt"/>
              <a:cs typeface="Times New Roman" pitchFamily="18" charset="0"/>
            </a:endParaRPr>
          </a:p>
          <a:p>
            <a:pPr algn="just"/>
            <a:r>
              <a:rPr lang="en-US" sz="2000" b="1" dirty="0">
                <a:solidFill>
                  <a:srgbClr val="870581"/>
                </a:solidFill>
                <a:latin typeface="+mn-lt"/>
                <a:cs typeface="Times New Roman" pitchFamily="18" charset="0"/>
              </a:rPr>
              <a:t>6.Video Recognition: </a:t>
            </a:r>
            <a:r>
              <a:rPr lang="en-US" sz="2000" dirty="0">
                <a:latin typeface="+mn-lt"/>
                <a:cs typeface="Times New Roman" pitchFamily="18" charset="0"/>
              </a:rPr>
              <a:t>Recognizes actions or scenes by comparing motion and frame features to known video samples.</a:t>
            </a:r>
          </a:p>
          <a:p>
            <a:pPr algn="just"/>
            <a:endParaRPr lang="en-US" sz="2000" dirty="0">
              <a:latin typeface="+mn-lt"/>
              <a:cs typeface="Times New Roman" pitchFamily="18" charset="0"/>
            </a:endParaRPr>
          </a:p>
          <a:p>
            <a:pPr algn="just"/>
            <a:r>
              <a:rPr lang="en-US" sz="2000" b="1" dirty="0">
                <a:solidFill>
                  <a:srgbClr val="870581"/>
                </a:solidFill>
                <a:latin typeface="+mn-lt"/>
                <a:cs typeface="Times New Roman" pitchFamily="18" charset="0"/>
              </a:rPr>
              <a:t>7.Pattern Recognition: </a:t>
            </a:r>
            <a:r>
              <a:rPr lang="en-US" sz="2000" dirty="0">
                <a:latin typeface="+mn-lt"/>
                <a:cs typeface="Times New Roman" pitchFamily="18" charset="0"/>
              </a:rPr>
              <a:t>Detects patterns by assigning the class of the majority among the nearest similar patterns.</a:t>
            </a:r>
          </a:p>
        </p:txBody>
      </p:sp>
    </p:spTree>
    <p:extLst>
      <p:ext uri="{BB962C8B-B14F-4D97-AF65-F5344CB8AC3E}">
        <p14:creationId xmlns:p14="http://schemas.microsoft.com/office/powerpoint/2010/main" val="39183192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" name="Picture 2" descr="https://miro.medium.com/max/1148/0*LrYcY4yjbZ8HLD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56771"/>
            <a:ext cx="71628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6084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6095999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/>
          </a:p>
          <a:p>
            <a:pPr algn="ctr">
              <a:buFont typeface="Wingdings 3" pitchFamily="18" charset="2"/>
              <a:buNone/>
            </a:pPr>
            <a:endParaRPr lang="en-US" altLang="en-US" dirty="0"/>
          </a:p>
          <a:p>
            <a:pPr algn="ctr">
              <a:buFont typeface="Wingdings 3" pitchFamily="18" charset="2"/>
              <a:buNone/>
            </a:pPr>
            <a:endParaRPr lang="en-US" altLang="en-US" dirty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06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FC00-3D7A-7A2B-1471-CF359456D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26C0F-86B7-802E-9003-7F58994EA5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4B3CA-6A9B-D5F8-D836-0260EA2EDA02}"/>
              </a:ext>
            </a:extLst>
          </p:cNvPr>
          <p:cNvSpPr txBox="1"/>
          <p:nvPr/>
        </p:nvSpPr>
        <p:spPr>
          <a:xfrm>
            <a:off x="457200" y="699245"/>
            <a:ext cx="79621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+mn-lt"/>
              </a:rPr>
              <a:t>Calculated the distance from the </a:t>
            </a:r>
            <a:r>
              <a:rPr lang="en-IN" sz="2400" b="1" dirty="0">
                <a:latin typeface="+mn-lt"/>
              </a:rPr>
              <a:t>test point T = (2.1, 0.7)</a:t>
            </a:r>
            <a:r>
              <a:rPr lang="en-IN" sz="2400" dirty="0">
                <a:latin typeface="+mn-lt"/>
              </a:rPr>
              <a:t> to </a:t>
            </a:r>
            <a:r>
              <a:rPr lang="en-IN" sz="2400" b="1" dirty="0">
                <a:latin typeface="+mn-lt"/>
              </a:rPr>
              <a:t>each training point</a:t>
            </a:r>
            <a:r>
              <a:rPr lang="en-IN" sz="2400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+mn-lt"/>
              </a:rPr>
              <a:t>Among </a:t>
            </a:r>
            <a:r>
              <a:rPr lang="en-IN" sz="2400" b="1" dirty="0">
                <a:latin typeface="+mn-lt"/>
              </a:rPr>
              <a:t>all the distances</a:t>
            </a:r>
            <a:r>
              <a:rPr lang="en-IN" sz="2400" dirty="0">
                <a:latin typeface="+mn-lt"/>
              </a:rPr>
              <a:t>, </a:t>
            </a:r>
            <a:r>
              <a:rPr lang="en-IN" sz="2400" b="1" dirty="0">
                <a:latin typeface="+mn-lt"/>
              </a:rPr>
              <a:t>0.1</a:t>
            </a:r>
            <a:r>
              <a:rPr lang="en-IN" sz="2400" dirty="0">
                <a:latin typeface="+mn-lt"/>
              </a:rPr>
              <a:t> (to </a:t>
            </a:r>
            <a:r>
              <a:rPr lang="en-IN" sz="2400" b="1" dirty="0">
                <a:latin typeface="+mn-lt"/>
              </a:rPr>
              <a:t>x2 = (2.0,0.7)</a:t>
            </a:r>
            <a:r>
              <a:rPr lang="en-IN" sz="2400" dirty="0">
                <a:latin typeface="+mn-lt"/>
              </a:rPr>
              <a:t> was the </a:t>
            </a:r>
            <a:r>
              <a:rPr lang="en-IN" sz="2400" b="1" dirty="0">
                <a:latin typeface="+mn-lt"/>
              </a:rPr>
              <a:t>smallest</a:t>
            </a:r>
            <a:r>
              <a:rPr lang="en-IN" sz="2400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+mn-lt"/>
              </a:rPr>
              <a:t>This means </a:t>
            </a:r>
            <a:r>
              <a:rPr lang="en-IN" sz="2400" b="1" dirty="0">
                <a:latin typeface="+mn-lt"/>
              </a:rPr>
              <a:t>x2 is the "nearest" neighbour</a:t>
            </a:r>
            <a:r>
              <a:rPr lang="en-IN" sz="2400" dirty="0">
                <a:latin typeface="+mn-lt"/>
              </a:rPr>
              <a:t> to the test point.</a:t>
            </a:r>
          </a:p>
        </p:txBody>
      </p:sp>
    </p:spTree>
    <p:extLst>
      <p:ext uri="{BB962C8B-B14F-4D97-AF65-F5344CB8AC3E}">
        <p14:creationId xmlns:p14="http://schemas.microsoft.com/office/powerpoint/2010/main" val="1322246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5095</TotalTime>
  <Words>4462</Words>
  <Application>Microsoft Office PowerPoint</Application>
  <PresentationFormat>On-screen Show (4:3)</PresentationFormat>
  <Paragraphs>1099</Paragraphs>
  <Slides>83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6" baseType="lpstr">
      <vt:lpstr>Algerian</vt:lpstr>
      <vt:lpstr>Arial</vt:lpstr>
      <vt:lpstr>ArialMT</vt:lpstr>
      <vt:lpstr>Book Antiqua</vt:lpstr>
      <vt:lpstr>Calibri</vt:lpstr>
      <vt:lpstr>Century Schoolbook</vt:lpstr>
      <vt:lpstr>Segoe UI</vt:lpstr>
      <vt:lpstr>Symbol</vt:lpstr>
      <vt:lpstr>Times New Roman</vt:lpstr>
      <vt:lpstr>Wingdings</vt:lpstr>
      <vt:lpstr>Wingdings 2</vt:lpstr>
      <vt:lpstr>Wingdings 3</vt:lpstr>
      <vt:lpstr>Oriel</vt:lpstr>
      <vt:lpstr>Proximity Measures</vt:lpstr>
      <vt:lpstr>Common Distance Measures</vt:lpstr>
      <vt:lpstr>distance measures</vt:lpstr>
      <vt:lpstr>Different classification algorithms based on the  distance measures  </vt:lpstr>
      <vt:lpstr>Nearest Neighbour Classifier (NNC) </vt:lpstr>
      <vt:lpstr>How does it work? </vt:lpstr>
      <vt:lpstr>Example</vt:lpstr>
      <vt:lpstr> </vt:lpstr>
      <vt:lpstr> </vt:lpstr>
      <vt:lpstr>Drawback</vt:lpstr>
      <vt:lpstr>PowerPoint Presentation</vt:lpstr>
      <vt:lpstr>K-Nearest Neighbor(KNN) Learning</vt:lpstr>
      <vt:lpstr>Basic Concept </vt:lpstr>
      <vt:lpstr>KNN(Lazy learning algorithm )</vt:lpstr>
      <vt:lpstr>KNN(Non-Parametric Learning Algorithm)</vt:lpstr>
      <vt:lpstr>KNN ALGORITHM</vt:lpstr>
      <vt:lpstr>3. Example of KNN</vt:lpstr>
      <vt:lpstr>Contd..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select k value</vt:lpstr>
      <vt:lpstr>Elbow method</vt:lpstr>
      <vt:lpstr>Elbow method</vt:lpstr>
      <vt:lpstr>Example-2</vt:lpstr>
      <vt:lpstr>PowerPoint Presentation</vt:lpstr>
      <vt:lpstr>PowerPoint Presentation</vt:lpstr>
      <vt:lpstr>PowerPoint Presentation</vt:lpstr>
      <vt:lpstr>Example-3</vt:lpstr>
      <vt:lpstr>Contd..</vt:lpstr>
      <vt:lpstr>Contd..</vt:lpstr>
      <vt:lpstr>Contd..</vt:lpstr>
      <vt:lpstr>Example-4</vt:lpstr>
      <vt:lpstr>PowerPoint Presentation</vt:lpstr>
      <vt:lpstr>PowerPoint Presentation</vt:lpstr>
      <vt:lpstr>Example-5 (Assume k=5)</vt:lpstr>
      <vt:lpstr>Example -6.  Assume k=3</vt:lpstr>
      <vt:lpstr>KNN-Multi class classifier (assume k=3)</vt:lpstr>
      <vt:lpstr>KNN-Multi class classifier (assume k=5)</vt:lpstr>
      <vt:lpstr>WEIGHTED -KNN</vt:lpstr>
      <vt:lpstr>WEIGHTED-KNN Example</vt:lpstr>
      <vt:lpstr>WEIGHTED-KNN Example</vt:lpstr>
      <vt:lpstr> </vt:lpstr>
      <vt:lpstr>KNN Regression </vt:lpstr>
      <vt:lpstr>How KNN Regression Works </vt:lpstr>
      <vt:lpstr>KNN Regression Numerical Example </vt:lpstr>
      <vt:lpstr>PowerPoint Presentation</vt:lpstr>
      <vt:lpstr>PowerPoint Presentation</vt:lpstr>
      <vt:lpstr>Example 2 </vt:lpstr>
      <vt:lpstr>example 2</vt:lpstr>
      <vt:lpstr>example 3</vt:lpstr>
      <vt:lpstr>Performance Measures-classification</vt:lpstr>
      <vt:lpstr>Confusion Matrix</vt:lpstr>
      <vt:lpstr>Contd..</vt:lpstr>
      <vt:lpstr>Contd..</vt:lpstr>
      <vt:lpstr>Contd..</vt:lpstr>
      <vt:lpstr>Contd..</vt:lpstr>
      <vt:lpstr>Classification Measures</vt:lpstr>
      <vt:lpstr>1. Accuracy</vt:lpstr>
      <vt:lpstr>Contd..</vt:lpstr>
      <vt:lpstr>2. Precision</vt:lpstr>
      <vt:lpstr>Contd..</vt:lpstr>
      <vt:lpstr>3. Recall or Sensitivity</vt:lpstr>
      <vt:lpstr>Contd..</vt:lpstr>
      <vt:lpstr>4. F- Score / F- Measure</vt:lpstr>
      <vt:lpstr>Real Time Example -1(Scenario)</vt:lpstr>
      <vt:lpstr>PowerPoint Presentation</vt:lpstr>
      <vt:lpstr> </vt:lpstr>
      <vt:lpstr>Example-2</vt:lpstr>
      <vt:lpstr>Contd..</vt:lpstr>
      <vt:lpstr>Contd..</vt:lpstr>
      <vt:lpstr>Contd..</vt:lpstr>
      <vt:lpstr>Contd..</vt:lpstr>
      <vt:lpstr>Performance Measures -Regression</vt:lpstr>
      <vt:lpstr>Performance Measures -Regression</vt:lpstr>
      <vt:lpstr>Performance Measures -Regression</vt:lpstr>
      <vt:lpstr>Performance Measures -Regression</vt:lpstr>
      <vt:lpstr>Performance Measures -Regression</vt:lpstr>
      <vt:lpstr>Applications of KNN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UNIT-IV (Instance Based Learning)</dc:title>
  <dc:creator>Dr Vikram Annamaneni</dc:creator>
  <cp:lastModifiedBy>katragadda naga divya</cp:lastModifiedBy>
  <cp:revision>39</cp:revision>
  <dcterms:modified xsi:type="dcterms:W3CDTF">2025-08-11T08:07:02Z</dcterms:modified>
</cp:coreProperties>
</file>