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49"/>
  </p:notesMasterIdLst>
  <p:sldIdLst>
    <p:sldId id="256" r:id="rId2"/>
    <p:sldId id="337" r:id="rId3"/>
    <p:sldId id="338" r:id="rId4"/>
    <p:sldId id="339" r:id="rId5"/>
    <p:sldId id="340" r:id="rId6"/>
    <p:sldId id="341" r:id="rId7"/>
    <p:sldId id="342" r:id="rId8"/>
    <p:sldId id="343" r:id="rId9"/>
    <p:sldId id="344" r:id="rId10"/>
    <p:sldId id="346" r:id="rId11"/>
    <p:sldId id="345" r:id="rId12"/>
    <p:sldId id="347" r:id="rId13"/>
    <p:sldId id="348" r:id="rId14"/>
    <p:sldId id="349" r:id="rId15"/>
    <p:sldId id="350" r:id="rId16"/>
    <p:sldId id="351" r:id="rId17"/>
    <p:sldId id="352" r:id="rId18"/>
    <p:sldId id="457" r:id="rId19"/>
    <p:sldId id="473" r:id="rId20"/>
    <p:sldId id="458" r:id="rId21"/>
    <p:sldId id="459" r:id="rId22"/>
    <p:sldId id="460" r:id="rId23"/>
    <p:sldId id="461" r:id="rId24"/>
    <p:sldId id="462" r:id="rId25"/>
    <p:sldId id="463" r:id="rId26"/>
    <p:sldId id="464" r:id="rId27"/>
    <p:sldId id="467" r:id="rId28"/>
    <p:sldId id="466" r:id="rId29"/>
    <p:sldId id="468" r:id="rId30"/>
    <p:sldId id="469" r:id="rId31"/>
    <p:sldId id="471" r:id="rId32"/>
    <p:sldId id="470" r:id="rId33"/>
    <p:sldId id="472" r:id="rId34"/>
    <p:sldId id="477" r:id="rId35"/>
    <p:sldId id="478" r:id="rId36"/>
    <p:sldId id="479" r:id="rId37"/>
    <p:sldId id="480" r:id="rId38"/>
    <p:sldId id="482" r:id="rId39"/>
    <p:sldId id="483" r:id="rId40"/>
    <p:sldId id="484" r:id="rId41"/>
    <p:sldId id="485" r:id="rId42"/>
    <p:sldId id="486" r:id="rId43"/>
    <p:sldId id="487" r:id="rId44"/>
    <p:sldId id="488" r:id="rId45"/>
    <p:sldId id="489" r:id="rId46"/>
    <p:sldId id="490" r:id="rId47"/>
    <p:sldId id="481" r:id="rId4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7FFED1-248D-4685-9EC4-C66FC9043769}">
  <a:tblStyle styleId="{C77FFED1-248D-4685-9EC4-C66FC9043769}"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64"/>
    <p:restoredTop sz="86505"/>
  </p:normalViewPr>
  <p:slideViewPr>
    <p:cSldViewPr snapToGrid="0" snapToObjects="1">
      <p:cViewPr varScale="1">
        <p:scale>
          <a:sx n="120" d="100"/>
          <a:sy n="120" d="100"/>
        </p:scale>
        <p:origin x="1232" y="184"/>
      </p:cViewPr>
      <p:guideLst>
        <p:guide orient="horz" pos="1620"/>
        <p:guide pos="2880"/>
      </p:guideLst>
    </p:cSldViewPr>
  </p:slideViewPr>
  <p:outlineViewPr>
    <p:cViewPr>
      <p:scale>
        <a:sx n="33" d="100"/>
        <a:sy n="33" d="100"/>
      </p:scale>
      <p:origin x="0" y="-2152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1131985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87491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7217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8207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2795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8700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6818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8410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96630" y="2003888"/>
            <a:ext cx="4523699" cy="1159799"/>
          </a:xfrm>
          <a:prstGeom prst="rect">
            <a:avLst/>
          </a:prstGeom>
        </p:spPr>
        <p:txBody>
          <a:bodyPr lIns="91425" tIns="91425" rIns="91425" bIns="91425"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cxnSp>
        <p:nvCxnSpPr>
          <p:cNvPr id="10" name="Shape 10"/>
          <p:cNvCxnSpPr/>
          <p:nvPr/>
        </p:nvCxnSpPr>
        <p:spPr>
          <a:xfrm>
            <a:off x="-6025" y="3676511"/>
            <a:ext cx="9161999" cy="0"/>
          </a:xfrm>
          <a:prstGeom prst="straightConnector1">
            <a:avLst/>
          </a:prstGeom>
          <a:noFill/>
          <a:ln w="9525" cap="flat" cmpd="sng">
            <a:solidFill>
              <a:srgbClr val="000000"/>
            </a:solidFill>
            <a:prstDash val="solid"/>
            <a:round/>
            <a:headEnd type="none" w="lg" len="lg"/>
            <a:tailEnd type="none" w="lg" len="lg"/>
          </a:ln>
        </p:spPr>
      </p:cxnSp>
      <p:sp>
        <p:nvSpPr>
          <p:cNvPr id="11" name="Shape 11"/>
          <p:cNvSpPr/>
          <p:nvPr/>
        </p:nvSpPr>
        <p:spPr>
          <a:xfrm>
            <a:off x="1117950" y="3393000"/>
            <a:ext cx="566999" cy="566999"/>
          </a:xfrm>
          <a:prstGeom prst="ellipse">
            <a:avLst/>
          </a:prstGeom>
          <a:solidFill>
            <a:srgbClr val="FFCD00"/>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3"/>
        <p:cNvGrpSpPr/>
        <p:nvPr/>
      </p:nvGrpSpPr>
      <p:grpSpPr>
        <a:xfrm>
          <a:off x="0" y="0"/>
          <a:ext cx="0" cy="0"/>
          <a:chOff x="0" y="0"/>
          <a:chExt cx="0" cy="0"/>
        </a:xfrm>
      </p:grpSpPr>
      <p:cxnSp>
        <p:nvCxnSpPr>
          <p:cNvPr id="24" name="Shape 24"/>
          <p:cNvCxnSpPr/>
          <p:nvPr/>
        </p:nvCxnSpPr>
        <p:spPr>
          <a:xfrm>
            <a:off x="0" y="1131725"/>
            <a:ext cx="1375800" cy="0"/>
          </a:xfrm>
          <a:prstGeom prst="straightConnector1">
            <a:avLst/>
          </a:prstGeom>
          <a:noFill/>
          <a:ln w="9525" cap="flat" cmpd="sng">
            <a:solidFill>
              <a:srgbClr val="CCCCCC"/>
            </a:solidFill>
            <a:prstDash val="solid"/>
            <a:round/>
            <a:headEnd type="none" w="lg" len="lg"/>
            <a:tailEnd type="none" w="lg" len="lg"/>
          </a:ln>
        </p:spPr>
      </p:cxnSp>
      <p:sp>
        <p:nvSpPr>
          <p:cNvPr id="25" name="Shape 25"/>
          <p:cNvSpPr/>
          <p:nvPr/>
        </p:nvSpPr>
        <p:spPr>
          <a:xfrm>
            <a:off x="817475" y="928766"/>
            <a:ext cx="405899" cy="4058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
        <p:nvSpPr>
          <p:cNvPr id="26" name="Shape 26"/>
          <p:cNvSpPr txBox="1">
            <a:spLocks noGrp="1"/>
          </p:cNvSpPr>
          <p:nvPr>
            <p:ph type="title"/>
          </p:nvPr>
        </p:nvSpPr>
        <p:spPr>
          <a:xfrm>
            <a:off x="1381250" y="922668"/>
            <a:ext cx="3878399" cy="435599"/>
          </a:xfrm>
          <a:prstGeom prst="rect">
            <a:avLst/>
          </a:prstGeom>
        </p:spPr>
        <p:txBody>
          <a:bodyPr lIns="91425" tIns="91425" rIns="91425" bIns="91425" anchor="ctr" anchorCtr="0"/>
          <a:lstStyle>
            <a:lvl1pPr lvl="0" rtl="0">
              <a:spcBef>
                <a:spcPts val="0"/>
              </a:spcBef>
              <a:buSzPct val="100000"/>
              <a:buFont typeface="Lora"/>
              <a:buNone/>
              <a:defRPr sz="2000" b="1">
                <a:latin typeface="Lora"/>
                <a:ea typeface="Lora"/>
                <a:cs typeface="Lora"/>
                <a:sym typeface="Lora"/>
              </a:defRPr>
            </a:lvl1pPr>
            <a:lvl2pPr lvl="1" rtl="0">
              <a:spcBef>
                <a:spcPts val="0"/>
              </a:spcBef>
              <a:buSzPct val="100000"/>
              <a:buFont typeface="Lora"/>
              <a:buNone/>
              <a:defRPr sz="2000" b="1">
                <a:highlight>
                  <a:srgbClr val="FFFFFF"/>
                </a:highlight>
                <a:latin typeface="Lora"/>
                <a:ea typeface="Lora"/>
                <a:cs typeface="Lora"/>
                <a:sym typeface="Lora"/>
              </a:defRPr>
            </a:lvl2pPr>
            <a:lvl3pPr lvl="2" rtl="0">
              <a:spcBef>
                <a:spcPts val="0"/>
              </a:spcBef>
              <a:buSzPct val="100000"/>
              <a:buFont typeface="Lora"/>
              <a:buNone/>
              <a:defRPr sz="2000" b="1">
                <a:highlight>
                  <a:srgbClr val="FFFFFF"/>
                </a:highlight>
                <a:latin typeface="Lora"/>
                <a:ea typeface="Lora"/>
                <a:cs typeface="Lora"/>
                <a:sym typeface="Lora"/>
              </a:defRPr>
            </a:lvl3pPr>
            <a:lvl4pPr lvl="3" rtl="0">
              <a:spcBef>
                <a:spcPts val="0"/>
              </a:spcBef>
              <a:buSzPct val="100000"/>
              <a:buFont typeface="Lora"/>
              <a:buNone/>
              <a:defRPr sz="2000" b="1">
                <a:highlight>
                  <a:srgbClr val="FFFFFF"/>
                </a:highlight>
                <a:latin typeface="Lora"/>
                <a:ea typeface="Lora"/>
                <a:cs typeface="Lora"/>
                <a:sym typeface="Lora"/>
              </a:defRPr>
            </a:lvl4pPr>
            <a:lvl5pPr lvl="4" rtl="0">
              <a:spcBef>
                <a:spcPts val="0"/>
              </a:spcBef>
              <a:buSzPct val="100000"/>
              <a:buFont typeface="Lora"/>
              <a:buNone/>
              <a:defRPr sz="2000" b="1">
                <a:highlight>
                  <a:srgbClr val="FFFFFF"/>
                </a:highlight>
                <a:latin typeface="Lora"/>
                <a:ea typeface="Lora"/>
                <a:cs typeface="Lora"/>
                <a:sym typeface="Lora"/>
              </a:defRPr>
            </a:lvl5pPr>
            <a:lvl6pPr lvl="5" rtl="0">
              <a:spcBef>
                <a:spcPts val="0"/>
              </a:spcBef>
              <a:buSzPct val="100000"/>
              <a:buFont typeface="Lora"/>
              <a:buNone/>
              <a:defRPr sz="2000" b="1">
                <a:highlight>
                  <a:srgbClr val="FFFFFF"/>
                </a:highlight>
                <a:latin typeface="Lora"/>
                <a:ea typeface="Lora"/>
                <a:cs typeface="Lora"/>
                <a:sym typeface="Lora"/>
              </a:defRPr>
            </a:lvl6pPr>
            <a:lvl7pPr lvl="6" rtl="0">
              <a:spcBef>
                <a:spcPts val="0"/>
              </a:spcBef>
              <a:buSzPct val="100000"/>
              <a:buFont typeface="Lora"/>
              <a:buNone/>
              <a:defRPr sz="2000" b="1">
                <a:highlight>
                  <a:srgbClr val="FFFFFF"/>
                </a:highlight>
                <a:latin typeface="Lora"/>
                <a:ea typeface="Lora"/>
                <a:cs typeface="Lora"/>
                <a:sym typeface="Lora"/>
              </a:defRPr>
            </a:lvl7pPr>
            <a:lvl8pPr lvl="7" rtl="0">
              <a:spcBef>
                <a:spcPts val="0"/>
              </a:spcBef>
              <a:buSzPct val="100000"/>
              <a:buFont typeface="Lora"/>
              <a:buNone/>
              <a:defRPr sz="2000" b="1">
                <a:highlight>
                  <a:srgbClr val="FFFFFF"/>
                </a:highlight>
                <a:latin typeface="Lora"/>
                <a:ea typeface="Lora"/>
                <a:cs typeface="Lora"/>
                <a:sym typeface="Lora"/>
              </a:defRPr>
            </a:lvl8pPr>
            <a:lvl9pPr lvl="8" rtl="0">
              <a:spcBef>
                <a:spcPts val="0"/>
              </a:spcBef>
              <a:buSzPct val="100000"/>
              <a:buFont typeface="Lora"/>
              <a:buNone/>
              <a:defRPr sz="2000" b="1">
                <a:highlight>
                  <a:srgbClr val="FFFFFF"/>
                </a:highlight>
                <a:latin typeface="Lora"/>
                <a:ea typeface="Lora"/>
                <a:cs typeface="Lora"/>
                <a:sym typeface="Lora"/>
              </a:defRPr>
            </a:lvl9pPr>
          </a:lstStyle>
          <a:p>
            <a:endParaRPr/>
          </a:p>
        </p:txBody>
      </p:sp>
      <p:sp>
        <p:nvSpPr>
          <p:cNvPr id="27" name="Shape 27"/>
          <p:cNvSpPr txBox="1">
            <a:spLocks noGrp="1"/>
          </p:cNvSpPr>
          <p:nvPr>
            <p:ph type="body" idx="1"/>
          </p:nvPr>
        </p:nvSpPr>
        <p:spPr>
          <a:xfrm>
            <a:off x="1381250" y="1616470"/>
            <a:ext cx="6809700" cy="3112200"/>
          </a:xfrm>
          <a:prstGeom prst="rect">
            <a:avLst/>
          </a:prstGeom>
        </p:spPr>
        <p:txBody>
          <a:bodyPr lIns="91425" tIns="91425" rIns="91425" bIns="91425" anchor="t" anchorCtr="0"/>
          <a:lstStyle>
            <a:lvl1pPr lvl="0" rtl="0">
              <a:spcBef>
                <a:spcPts val="600"/>
              </a:spcBef>
              <a:buClr>
                <a:srgbClr val="FFCD00"/>
              </a:buClr>
              <a:buSzPct val="100000"/>
              <a:buFont typeface="Quattrocento Sans"/>
              <a:buChar char="◉"/>
              <a:defRPr sz="2400">
                <a:latin typeface="Quattrocento Sans"/>
                <a:ea typeface="Quattrocento Sans"/>
                <a:cs typeface="Quattrocento Sans"/>
                <a:sym typeface="Quattrocento Sans"/>
              </a:defRPr>
            </a:lvl1pPr>
            <a:lvl2pPr lvl="1" rtl="0">
              <a:spcBef>
                <a:spcPts val="480"/>
              </a:spcBef>
              <a:buClr>
                <a:srgbClr val="FFCD00"/>
              </a:buClr>
              <a:buSzPct val="100000"/>
              <a:buFont typeface="Quattrocento Sans"/>
              <a:defRPr sz="2000">
                <a:latin typeface="Quattrocento Sans"/>
                <a:ea typeface="Quattrocento Sans"/>
                <a:cs typeface="Quattrocento Sans"/>
                <a:sym typeface="Quattrocento Sans"/>
              </a:defRPr>
            </a:lvl2pPr>
            <a:lvl3pPr lvl="2" rtl="0">
              <a:spcBef>
                <a:spcPts val="480"/>
              </a:spcBef>
              <a:buClr>
                <a:srgbClr val="FFCD00"/>
              </a:buClr>
              <a:buSzPct val="100000"/>
              <a:buFont typeface="Quattrocento Sans"/>
              <a:defRPr sz="2000">
                <a:latin typeface="Quattrocento Sans"/>
                <a:ea typeface="Quattrocento Sans"/>
                <a:cs typeface="Quattrocento Sans"/>
                <a:sym typeface="Quattrocento Sans"/>
              </a:defRPr>
            </a:lvl3pPr>
            <a:lvl4pPr lvl="3" rtl="0">
              <a:spcBef>
                <a:spcPts val="360"/>
              </a:spcBef>
              <a:buClr>
                <a:srgbClr val="FFCD00"/>
              </a:buClr>
              <a:buSzPct val="100000"/>
              <a:buFont typeface="Quattrocento Sans"/>
              <a:defRPr sz="1800">
                <a:latin typeface="Quattrocento Sans"/>
                <a:ea typeface="Quattrocento Sans"/>
                <a:cs typeface="Quattrocento Sans"/>
                <a:sym typeface="Quattrocento Sans"/>
              </a:defRPr>
            </a:lvl4pPr>
            <a:lvl5pPr lvl="4" rtl="0">
              <a:spcBef>
                <a:spcPts val="360"/>
              </a:spcBef>
              <a:buClr>
                <a:srgbClr val="FFCD00"/>
              </a:buClr>
              <a:buSzPct val="100000"/>
              <a:buFont typeface="Quattrocento Sans"/>
              <a:defRPr sz="1800">
                <a:latin typeface="Quattrocento Sans"/>
                <a:ea typeface="Quattrocento Sans"/>
                <a:cs typeface="Quattrocento Sans"/>
                <a:sym typeface="Quattrocento Sans"/>
              </a:defRPr>
            </a:lvl5pPr>
            <a:lvl6pPr lvl="5" rtl="0">
              <a:spcBef>
                <a:spcPts val="360"/>
              </a:spcBef>
              <a:buClr>
                <a:srgbClr val="FFCD00"/>
              </a:buClr>
              <a:buSzPct val="100000"/>
              <a:buFont typeface="Quattrocento Sans"/>
              <a:defRPr sz="1800">
                <a:latin typeface="Quattrocento Sans"/>
                <a:ea typeface="Quattrocento Sans"/>
                <a:cs typeface="Quattrocento Sans"/>
                <a:sym typeface="Quattrocento Sans"/>
              </a:defRPr>
            </a:lvl6pPr>
            <a:lvl7pPr lvl="6" rtl="0">
              <a:spcBef>
                <a:spcPts val="360"/>
              </a:spcBef>
              <a:buClr>
                <a:srgbClr val="FFCD00"/>
              </a:buClr>
              <a:buSzPct val="100000"/>
              <a:buFont typeface="Quattrocento Sans"/>
              <a:defRPr sz="1800">
                <a:latin typeface="Quattrocento Sans"/>
                <a:ea typeface="Quattrocento Sans"/>
                <a:cs typeface="Quattrocento Sans"/>
                <a:sym typeface="Quattrocento Sans"/>
              </a:defRPr>
            </a:lvl7pPr>
            <a:lvl8pPr lvl="7" rtl="0">
              <a:spcBef>
                <a:spcPts val="360"/>
              </a:spcBef>
              <a:buClr>
                <a:srgbClr val="FFCD00"/>
              </a:buClr>
              <a:buSzPct val="100000"/>
              <a:buFont typeface="Quattrocento Sans"/>
              <a:defRPr sz="1800">
                <a:latin typeface="Quattrocento Sans"/>
                <a:ea typeface="Quattrocento Sans"/>
                <a:cs typeface="Quattrocento Sans"/>
                <a:sym typeface="Quattrocento Sans"/>
              </a:defRPr>
            </a:lvl8pPr>
            <a:lvl9pPr lvl="8" rtl="0">
              <a:spcBef>
                <a:spcPts val="360"/>
              </a:spcBef>
              <a:buClr>
                <a:srgbClr val="FFCD00"/>
              </a:buClr>
              <a:buSzPct val="100000"/>
              <a:buFont typeface="Quattrocento Sans"/>
              <a:defRPr sz="1800">
                <a:latin typeface="Quattrocento Sans"/>
                <a:ea typeface="Quattrocento Sans"/>
                <a:cs typeface="Quattrocento Sans"/>
                <a:sym typeface="Quattrocento Sans"/>
              </a:defRPr>
            </a:lvl9pPr>
          </a:lstStyle>
          <a:p>
            <a:endParaRPr/>
          </a:p>
        </p:txBody>
      </p:sp>
      <p:cxnSp>
        <p:nvCxnSpPr>
          <p:cNvPr id="28" name="Shape 28"/>
          <p:cNvCxnSpPr/>
          <p:nvPr/>
        </p:nvCxnSpPr>
        <p:spPr>
          <a:xfrm>
            <a:off x="5265650" y="1131725"/>
            <a:ext cx="38783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6395620"/>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1381250" y="1616470"/>
            <a:ext cx="6809700" cy="3112200"/>
          </a:xfrm>
          <a:prstGeom prst="rect">
            <a:avLst/>
          </a:prstGeom>
          <a:noFill/>
          <a:ln>
            <a:noFill/>
          </a:ln>
        </p:spPr>
        <p:txBody>
          <a:bodyPr lIns="91425" tIns="91425" rIns="91425" bIns="91425" anchor="t" anchorCtr="0"/>
          <a:lstStyle>
            <a:lvl1pPr lvl="0">
              <a:spcBef>
                <a:spcPts val="600"/>
              </a:spcBef>
              <a:buClr>
                <a:srgbClr val="FFCD00"/>
              </a:buClr>
              <a:buSzPct val="100000"/>
              <a:buFont typeface="Quattrocento Sans"/>
              <a:buChar char="◉"/>
              <a:defRPr sz="2400">
                <a:latin typeface="Quattrocento Sans"/>
                <a:ea typeface="Quattrocento Sans"/>
                <a:cs typeface="Quattrocento Sans"/>
                <a:sym typeface="Quattrocento Sans"/>
              </a:defRPr>
            </a:lvl1pPr>
            <a:lvl2pPr lvl="1">
              <a:spcBef>
                <a:spcPts val="480"/>
              </a:spcBef>
              <a:buClr>
                <a:srgbClr val="FFCD00"/>
              </a:buClr>
              <a:buSzPct val="100000"/>
              <a:buFont typeface="Quattrocento Sans"/>
              <a:defRPr sz="2000">
                <a:latin typeface="Quattrocento Sans"/>
                <a:ea typeface="Quattrocento Sans"/>
                <a:cs typeface="Quattrocento Sans"/>
                <a:sym typeface="Quattrocento Sans"/>
              </a:defRPr>
            </a:lvl2pPr>
            <a:lvl3pPr lvl="2">
              <a:spcBef>
                <a:spcPts val="480"/>
              </a:spcBef>
              <a:buClr>
                <a:srgbClr val="FFCD00"/>
              </a:buClr>
              <a:buSzPct val="100000"/>
              <a:buFont typeface="Quattrocento Sans"/>
              <a:defRPr sz="2000">
                <a:latin typeface="Quattrocento Sans"/>
                <a:ea typeface="Quattrocento Sans"/>
                <a:cs typeface="Quattrocento Sans"/>
                <a:sym typeface="Quattrocento Sans"/>
              </a:defRPr>
            </a:lvl3pPr>
            <a:lvl4pPr lvl="3">
              <a:spcBef>
                <a:spcPts val="360"/>
              </a:spcBef>
              <a:buClr>
                <a:srgbClr val="FFCD00"/>
              </a:buClr>
              <a:buSzPct val="100000"/>
              <a:buFont typeface="Quattrocento Sans"/>
              <a:defRPr sz="1800">
                <a:latin typeface="Quattrocento Sans"/>
                <a:ea typeface="Quattrocento Sans"/>
                <a:cs typeface="Quattrocento Sans"/>
                <a:sym typeface="Quattrocento Sans"/>
              </a:defRPr>
            </a:lvl4pPr>
            <a:lvl5pPr lvl="4">
              <a:spcBef>
                <a:spcPts val="360"/>
              </a:spcBef>
              <a:buClr>
                <a:srgbClr val="FFCD00"/>
              </a:buClr>
              <a:buSzPct val="100000"/>
              <a:buFont typeface="Quattrocento Sans"/>
              <a:defRPr sz="1800">
                <a:latin typeface="Quattrocento Sans"/>
                <a:ea typeface="Quattrocento Sans"/>
                <a:cs typeface="Quattrocento Sans"/>
                <a:sym typeface="Quattrocento Sans"/>
              </a:defRPr>
            </a:lvl5pPr>
            <a:lvl6pPr lvl="5">
              <a:spcBef>
                <a:spcPts val="360"/>
              </a:spcBef>
              <a:buClr>
                <a:srgbClr val="FFCD00"/>
              </a:buClr>
              <a:buSzPct val="100000"/>
              <a:buFont typeface="Quattrocento Sans"/>
              <a:defRPr sz="1800">
                <a:latin typeface="Quattrocento Sans"/>
                <a:ea typeface="Quattrocento Sans"/>
                <a:cs typeface="Quattrocento Sans"/>
                <a:sym typeface="Quattrocento Sans"/>
              </a:defRPr>
            </a:lvl6pPr>
            <a:lvl7pPr lvl="6">
              <a:spcBef>
                <a:spcPts val="360"/>
              </a:spcBef>
              <a:buClr>
                <a:srgbClr val="FFCD00"/>
              </a:buClr>
              <a:buSzPct val="100000"/>
              <a:buFont typeface="Quattrocento Sans"/>
              <a:defRPr sz="1800">
                <a:latin typeface="Quattrocento Sans"/>
                <a:ea typeface="Quattrocento Sans"/>
                <a:cs typeface="Quattrocento Sans"/>
                <a:sym typeface="Quattrocento Sans"/>
              </a:defRPr>
            </a:lvl7pPr>
            <a:lvl8pPr lvl="7">
              <a:spcBef>
                <a:spcPts val="360"/>
              </a:spcBef>
              <a:buClr>
                <a:srgbClr val="FFCD00"/>
              </a:buClr>
              <a:buSzPct val="100000"/>
              <a:buFont typeface="Quattrocento Sans"/>
              <a:defRPr sz="1800">
                <a:latin typeface="Quattrocento Sans"/>
                <a:ea typeface="Quattrocento Sans"/>
                <a:cs typeface="Quattrocento Sans"/>
                <a:sym typeface="Quattrocento Sans"/>
              </a:defRPr>
            </a:lvl8pPr>
            <a:lvl9pPr lvl="8">
              <a:spcBef>
                <a:spcPts val="360"/>
              </a:spcBef>
              <a:buClr>
                <a:srgbClr val="FFCD00"/>
              </a:buClr>
              <a:buSzPct val="100000"/>
              <a:buFont typeface="Quattrocento Sans"/>
              <a:defRPr sz="1800">
                <a:latin typeface="Quattrocento Sans"/>
                <a:ea typeface="Quattrocento Sans"/>
                <a:cs typeface="Quattrocento Sans"/>
                <a:sym typeface="Quattrocento Sans"/>
              </a:defRPr>
            </a:lvl9pPr>
          </a:lstStyle>
          <a:p>
            <a:endParaRPr/>
          </a:p>
        </p:txBody>
      </p:sp>
      <p:sp>
        <p:nvSpPr>
          <p:cNvPr id="7" name="Shape 7"/>
          <p:cNvSpPr txBox="1">
            <a:spLocks noGrp="1"/>
          </p:cNvSpPr>
          <p:nvPr>
            <p:ph type="title"/>
          </p:nvPr>
        </p:nvSpPr>
        <p:spPr>
          <a:xfrm>
            <a:off x="1381250" y="937116"/>
            <a:ext cx="6809700" cy="435599"/>
          </a:xfrm>
          <a:prstGeom prst="rect">
            <a:avLst/>
          </a:prstGeom>
          <a:noFill/>
          <a:ln>
            <a:noFill/>
          </a:ln>
        </p:spPr>
        <p:txBody>
          <a:bodyPr lIns="91425" tIns="91425" rIns="91425" bIns="91425" anchor="ctr" anchorCtr="0"/>
          <a:lstStyle>
            <a:lvl1pPr lvl="0">
              <a:spcBef>
                <a:spcPts val="0"/>
              </a:spcBef>
              <a:buSzPct val="100000"/>
              <a:buFont typeface="Lora"/>
              <a:buNone/>
              <a:defRPr sz="2000" b="1">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9"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925033" y="744278"/>
            <a:ext cx="8113459" cy="767999"/>
          </a:xfrm>
          <a:prstGeom prst="rect">
            <a:avLst/>
          </a:prstGeom>
          <a:solidFill>
            <a:srgbClr val="FFC000"/>
          </a:solidFill>
        </p:spPr>
        <p:txBody>
          <a:bodyPr lIns="91425" tIns="91425" rIns="91425" bIns="91425" anchor="b" anchorCtr="0">
            <a:noAutofit/>
          </a:bodyPr>
          <a:lstStyle/>
          <a:p>
            <a:pPr algn="ctr"/>
            <a:r>
              <a:rPr lang="en-US" sz="3200" dirty="0"/>
              <a:t>Problem Solving Techniques</a:t>
            </a:r>
            <a:endParaRPr lang="en" sz="4400" dirty="0"/>
          </a:p>
        </p:txBody>
      </p:sp>
      <p:grpSp>
        <p:nvGrpSpPr>
          <p:cNvPr id="62" name="Shape 62"/>
          <p:cNvGrpSpPr/>
          <p:nvPr/>
        </p:nvGrpSpPr>
        <p:grpSpPr>
          <a:xfrm>
            <a:off x="1299164" y="3511423"/>
            <a:ext cx="215966" cy="342398"/>
            <a:chOff x="6718575" y="2318625"/>
            <a:chExt cx="256950" cy="407375"/>
          </a:xfrm>
        </p:grpSpPr>
        <p:sp>
          <p:nvSpPr>
            <p:cNvPr id="63" name="Shape 63"/>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4"/>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65"/>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66"/>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7"/>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8"/>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9"/>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70"/>
            <p:cNvSpPr/>
            <p:nvPr/>
          </p:nvSpPr>
          <p:spPr>
            <a:xfrm>
              <a:off x="6795900" y="2628550"/>
              <a:ext cx="102300" cy="25"/>
            </a:xfrm>
            <a:custGeom>
              <a:avLst/>
              <a:gdLst/>
              <a:ahLst/>
              <a:cxnLst/>
              <a:rect l="0" t="0" r="0" b="0"/>
              <a:pathLst>
                <a:path w="4092" h="1" fill="none" extrusionOk="0">
                  <a:moveTo>
                    <a:pt x="0" y="1"/>
                  </a:moveTo>
                  <a:lnTo>
                    <a:pt x="4092" y="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2" name="Shape 61"/>
          <p:cNvSpPr txBox="1">
            <a:spLocks/>
          </p:cNvSpPr>
          <p:nvPr/>
        </p:nvSpPr>
        <p:spPr>
          <a:xfrm>
            <a:off x="2711302" y="1922650"/>
            <a:ext cx="6080173" cy="3140035"/>
          </a:xfrm>
          <a:prstGeom prst="rect">
            <a:avLst/>
          </a:prstGeom>
          <a:solidFill>
            <a:srgbClr val="FFC000"/>
          </a:solid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3600" b="1" i="0" u="none" strike="noStrike" cap="none">
                <a:solidFill>
                  <a:srgbClr val="000000"/>
                </a:solidFill>
                <a:latin typeface="Lora"/>
                <a:ea typeface="Lora"/>
                <a:cs typeface="Lora"/>
                <a:sym typeface="Lora"/>
              </a:defRPr>
            </a:lvl1pPr>
            <a:lvl2pPr lvl="1">
              <a:spcBef>
                <a:spcPts val="0"/>
              </a:spcBef>
              <a:buSzPct val="100000"/>
              <a:buFont typeface="Lora"/>
              <a:buNone/>
              <a:defRPr sz="3600" b="1">
                <a:latin typeface="Lora"/>
                <a:ea typeface="Lora"/>
                <a:cs typeface="Lora"/>
                <a:sym typeface="Lora"/>
              </a:defRPr>
            </a:lvl2pPr>
            <a:lvl3pPr lvl="2">
              <a:spcBef>
                <a:spcPts val="0"/>
              </a:spcBef>
              <a:buSzPct val="100000"/>
              <a:buFont typeface="Lora"/>
              <a:buNone/>
              <a:defRPr sz="3600" b="1">
                <a:latin typeface="Lora"/>
                <a:ea typeface="Lora"/>
                <a:cs typeface="Lora"/>
                <a:sym typeface="Lora"/>
              </a:defRPr>
            </a:lvl3pPr>
            <a:lvl4pPr lvl="3">
              <a:spcBef>
                <a:spcPts val="0"/>
              </a:spcBef>
              <a:buSzPct val="100000"/>
              <a:buFont typeface="Lora"/>
              <a:buNone/>
              <a:defRPr sz="3600" b="1">
                <a:latin typeface="Lora"/>
                <a:ea typeface="Lora"/>
                <a:cs typeface="Lora"/>
                <a:sym typeface="Lora"/>
              </a:defRPr>
            </a:lvl4pPr>
            <a:lvl5pPr lvl="4">
              <a:spcBef>
                <a:spcPts val="0"/>
              </a:spcBef>
              <a:buSzPct val="100000"/>
              <a:buFont typeface="Lora"/>
              <a:buNone/>
              <a:defRPr sz="3600" b="1">
                <a:latin typeface="Lora"/>
                <a:ea typeface="Lora"/>
                <a:cs typeface="Lora"/>
                <a:sym typeface="Lora"/>
              </a:defRPr>
            </a:lvl5pPr>
            <a:lvl6pPr lvl="5">
              <a:spcBef>
                <a:spcPts val="0"/>
              </a:spcBef>
              <a:buSzPct val="100000"/>
              <a:buFont typeface="Lora"/>
              <a:buNone/>
              <a:defRPr sz="3600" b="1">
                <a:latin typeface="Lora"/>
                <a:ea typeface="Lora"/>
                <a:cs typeface="Lora"/>
                <a:sym typeface="Lora"/>
              </a:defRPr>
            </a:lvl6pPr>
            <a:lvl7pPr lvl="6">
              <a:spcBef>
                <a:spcPts val="0"/>
              </a:spcBef>
              <a:buSzPct val="100000"/>
              <a:buFont typeface="Lora"/>
              <a:buNone/>
              <a:defRPr sz="3600" b="1">
                <a:latin typeface="Lora"/>
                <a:ea typeface="Lora"/>
                <a:cs typeface="Lora"/>
                <a:sym typeface="Lora"/>
              </a:defRPr>
            </a:lvl7pPr>
            <a:lvl8pPr lvl="7">
              <a:spcBef>
                <a:spcPts val="0"/>
              </a:spcBef>
              <a:buSzPct val="100000"/>
              <a:buFont typeface="Lora"/>
              <a:buNone/>
              <a:defRPr sz="3600" b="1">
                <a:latin typeface="Lora"/>
                <a:ea typeface="Lora"/>
                <a:cs typeface="Lora"/>
                <a:sym typeface="Lora"/>
              </a:defRPr>
            </a:lvl8pPr>
            <a:lvl9pPr lvl="8">
              <a:spcBef>
                <a:spcPts val="0"/>
              </a:spcBef>
              <a:buSzPct val="100000"/>
              <a:buFont typeface="Lora"/>
              <a:buNone/>
              <a:defRPr sz="3600" b="1">
                <a:latin typeface="Lora"/>
                <a:ea typeface="Lora"/>
                <a:cs typeface="Lora"/>
                <a:sym typeface="Lora"/>
              </a:defRPr>
            </a:lvl9pPr>
          </a:lstStyle>
          <a:p>
            <a:r>
              <a:rPr lang="en-IN" sz="1600" dirty="0" err="1"/>
              <a:t>Dr.</a:t>
            </a:r>
            <a:r>
              <a:rPr lang="en-IN" sz="1600" dirty="0"/>
              <a:t> PARVATHANENI NAGA SRINIVASU </a:t>
            </a:r>
            <a:r>
              <a:rPr lang="en-IN" sz="700" dirty="0"/>
              <a:t>[</a:t>
            </a:r>
            <a:r>
              <a:rPr lang="en-IN" sz="700" dirty="0" err="1"/>
              <a:t>B.Tech</a:t>
            </a:r>
            <a:r>
              <a:rPr lang="en-IN" sz="700" dirty="0"/>
              <a:t>, </a:t>
            </a:r>
            <a:r>
              <a:rPr lang="en-IN" sz="700" dirty="0" err="1"/>
              <a:t>M.Tech</a:t>
            </a:r>
            <a:r>
              <a:rPr lang="en-IN" sz="700" dirty="0"/>
              <a:t>, Ph.D.]</a:t>
            </a:r>
          </a:p>
          <a:p>
            <a:r>
              <a:rPr lang="en-IN" sz="1200" b="0" dirty="0"/>
              <a:t>Associate Professor,</a:t>
            </a:r>
          </a:p>
          <a:p>
            <a:r>
              <a:rPr lang="en-IN" sz="1200" b="0" dirty="0"/>
              <a:t>Department of Computer Science and Engineering,</a:t>
            </a:r>
          </a:p>
          <a:p>
            <a:r>
              <a:rPr lang="en-IN" sz="1200" b="0" dirty="0"/>
              <a:t>Prasad V. Potluri Siddhartha Institute of Technology,</a:t>
            </a:r>
          </a:p>
          <a:p>
            <a:r>
              <a:rPr lang="en-IN" sz="1200" b="0" dirty="0"/>
              <a:t>Vijayawada-520007, Andhra Pradesh</a:t>
            </a:r>
          </a:p>
          <a:p>
            <a:r>
              <a:rPr lang="en-IN" sz="1200" b="0" dirty="0"/>
              <a:t>Visiting Post-Doc Fellow-Dongguk University, South Korea.</a:t>
            </a:r>
          </a:p>
          <a:p>
            <a:r>
              <a:rPr lang="en-IN" sz="1200" b="0" dirty="0"/>
              <a:t>Visiting Post-Doc Fellow- Sejong University, South Korea.</a:t>
            </a:r>
          </a:p>
          <a:p>
            <a:r>
              <a:rPr lang="en-IN" sz="1200" b="0" dirty="0"/>
              <a:t>Review Editor- Frontiers in Plant Science</a:t>
            </a:r>
          </a:p>
          <a:p>
            <a:r>
              <a:rPr lang="en-IN" sz="1200" b="0" dirty="0"/>
              <a:t>Review Editor- Frontiers in Materials</a:t>
            </a:r>
          </a:p>
          <a:p>
            <a:r>
              <a:rPr lang="en-IN" sz="1200" b="0" dirty="0"/>
              <a:t>Honorary Member- London Journal Press</a:t>
            </a:r>
          </a:p>
          <a:p>
            <a:r>
              <a:rPr lang="en-IN" sz="1200" b="0" dirty="0"/>
              <a:t>Life Member-Computer Society of India</a:t>
            </a:r>
          </a:p>
          <a:p>
            <a:r>
              <a:rPr lang="en-IN" sz="1200" b="0" dirty="0"/>
              <a:t>Life Member-IAENG</a:t>
            </a:r>
          </a:p>
          <a:p>
            <a:r>
              <a:rPr lang="en-IN" sz="1200" b="0" dirty="0"/>
              <a:t>Life Member-International Association of Engineers</a:t>
            </a:r>
          </a:p>
          <a:p>
            <a:r>
              <a:rPr lang="en-IN" sz="1200" b="0" dirty="0"/>
              <a:t>Life Member-Engineering Research and Publications</a:t>
            </a:r>
          </a:p>
          <a:p>
            <a:r>
              <a:rPr lang="en-IN" sz="1200" b="0" dirty="0"/>
              <a:t>Member-Indian Academicians and Research Associates</a:t>
            </a:r>
          </a:p>
          <a:p>
            <a:r>
              <a:rPr lang="en-IN" sz="1200" b="0" dirty="0"/>
              <a:t>Mobile:+91-9000595535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6C60-F325-B1CB-958E-481DF8ECED16}"/>
              </a:ext>
            </a:extLst>
          </p:cNvPr>
          <p:cNvSpPr>
            <a:spLocks noGrp="1"/>
          </p:cNvSpPr>
          <p:nvPr>
            <p:ph type="title"/>
          </p:nvPr>
        </p:nvSpPr>
        <p:spPr>
          <a:solidFill>
            <a:srgbClr val="FFC000"/>
          </a:solidFill>
        </p:spPr>
        <p:txBody>
          <a:bodyPr/>
          <a:lstStyle/>
          <a:p>
            <a:r>
              <a:rPr lang="en-US" dirty="0"/>
              <a:t>DFS Working</a:t>
            </a:r>
          </a:p>
        </p:txBody>
      </p:sp>
      <p:pic>
        <p:nvPicPr>
          <p:cNvPr id="1026" name="Picture 2" descr="Uninformed Search Algorithms">
            <a:extLst>
              <a:ext uri="{FF2B5EF4-FFF2-40B4-BE49-F238E27FC236}">
                <a16:creationId xmlns:a16="http://schemas.microsoft.com/office/drawing/2014/main" id="{B4C9F772-8421-1ECA-4907-22CCA5F2F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53" y="1510145"/>
            <a:ext cx="6350000" cy="3495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696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8530-4EBC-F66D-E181-CAA69291827F}"/>
              </a:ext>
            </a:extLst>
          </p:cNvPr>
          <p:cNvSpPr>
            <a:spLocks noGrp="1"/>
          </p:cNvSpPr>
          <p:nvPr>
            <p:ph type="title"/>
          </p:nvPr>
        </p:nvSpPr>
        <p:spPr>
          <a:solidFill>
            <a:srgbClr val="FFC000"/>
          </a:solidFill>
        </p:spPr>
        <p:txBody>
          <a:bodyPr/>
          <a:lstStyle/>
          <a:p>
            <a:r>
              <a:rPr lang="en-US" dirty="0"/>
              <a:t>DFS Searching Technique</a:t>
            </a:r>
          </a:p>
        </p:txBody>
      </p:sp>
      <p:sp>
        <p:nvSpPr>
          <p:cNvPr id="3" name="Text Placeholder 2">
            <a:extLst>
              <a:ext uri="{FF2B5EF4-FFF2-40B4-BE49-F238E27FC236}">
                <a16:creationId xmlns:a16="http://schemas.microsoft.com/office/drawing/2014/main" id="{14788916-8FBA-5D00-6594-24C90F81005B}"/>
              </a:ext>
            </a:extLst>
          </p:cNvPr>
          <p:cNvSpPr>
            <a:spLocks noGrp="1"/>
          </p:cNvSpPr>
          <p:nvPr>
            <p:ph type="body" idx="1"/>
          </p:nvPr>
        </p:nvSpPr>
        <p:spPr>
          <a:xfrm>
            <a:off x="372140" y="1446028"/>
            <a:ext cx="8516679" cy="3282642"/>
          </a:xfrm>
        </p:spPr>
        <p:txBody>
          <a:bodyPr/>
          <a:lstStyle/>
          <a:p>
            <a:pPr algn="just">
              <a:buNone/>
            </a:pPr>
            <a:r>
              <a:rPr lang="en-IN" sz="2000" b="1" i="0" dirty="0">
                <a:solidFill>
                  <a:srgbClr val="333333"/>
                </a:solidFill>
                <a:effectLst/>
                <a:highlight>
                  <a:srgbClr val="00FF00"/>
                </a:highlight>
                <a:latin typeface="inter-bold"/>
              </a:rPr>
              <a:t>Advantage:</a:t>
            </a:r>
            <a:endParaRPr lang="en-IN" sz="2000" b="0" i="0" dirty="0">
              <a:solidFill>
                <a:srgbClr val="333333"/>
              </a:solidFill>
              <a:effectLst/>
              <a:highlight>
                <a:srgbClr val="00FF00"/>
              </a:highlight>
              <a:latin typeface="inter-regular"/>
            </a:endParaRPr>
          </a:p>
          <a:p>
            <a:pPr algn="just">
              <a:buFont typeface="Arial" panose="020B0604020202020204" pitchFamily="34" charset="0"/>
              <a:buChar char="•"/>
            </a:pPr>
            <a:r>
              <a:rPr lang="en-IN" sz="2000" b="0" i="0" dirty="0">
                <a:solidFill>
                  <a:srgbClr val="000000"/>
                </a:solidFill>
                <a:effectLst/>
                <a:latin typeface="inter-regular"/>
              </a:rPr>
              <a:t>DFS requires very less memory as it only needs to store a stack of the nodes on the path from root node to the current node.</a:t>
            </a:r>
          </a:p>
          <a:p>
            <a:pPr algn="just">
              <a:buFont typeface="Arial" panose="020B0604020202020204" pitchFamily="34" charset="0"/>
              <a:buChar char="•"/>
            </a:pPr>
            <a:r>
              <a:rPr lang="en-IN" sz="2000" b="0" i="0" dirty="0">
                <a:solidFill>
                  <a:srgbClr val="000000"/>
                </a:solidFill>
                <a:effectLst/>
                <a:latin typeface="inter-regular"/>
              </a:rPr>
              <a:t>It takes less time to reach to the goal node than BFS algorithm (if it traverses in the right path).</a:t>
            </a:r>
          </a:p>
          <a:p>
            <a:pPr>
              <a:buNone/>
            </a:pPr>
            <a:r>
              <a:rPr lang="en-US" dirty="0">
                <a:highlight>
                  <a:srgbClr val="FF00FF"/>
                </a:highlight>
              </a:rPr>
              <a:t>Disadvantages:</a:t>
            </a:r>
          </a:p>
          <a:p>
            <a:pPr algn="just">
              <a:buFont typeface="Arial" panose="020B0604020202020204" pitchFamily="34" charset="0"/>
              <a:buChar char="•"/>
            </a:pPr>
            <a:r>
              <a:rPr lang="en-IN" sz="2000" b="0" i="0" dirty="0">
                <a:solidFill>
                  <a:srgbClr val="000000"/>
                </a:solidFill>
                <a:effectLst/>
                <a:latin typeface="inter-regular"/>
              </a:rPr>
              <a:t>There is the possibility that many states keep re-occurring, and there is no guarantee of finding the solution.</a:t>
            </a:r>
          </a:p>
          <a:p>
            <a:pPr algn="just">
              <a:buFont typeface="Arial" panose="020B0604020202020204" pitchFamily="34" charset="0"/>
              <a:buChar char="•"/>
            </a:pPr>
            <a:r>
              <a:rPr lang="en-IN" sz="2000" b="0" i="0" dirty="0">
                <a:solidFill>
                  <a:srgbClr val="000000"/>
                </a:solidFill>
                <a:effectLst/>
                <a:latin typeface="inter-regular"/>
              </a:rPr>
              <a:t>DFS algorithm goes for deep down searching and sometime it may go to the infinite loop.</a:t>
            </a:r>
          </a:p>
          <a:p>
            <a:pPr>
              <a:buNone/>
            </a:pPr>
            <a:endParaRPr lang="en-US" dirty="0">
              <a:highlight>
                <a:srgbClr val="FF00FF"/>
              </a:highlight>
            </a:endParaRPr>
          </a:p>
        </p:txBody>
      </p:sp>
    </p:spTree>
    <p:extLst>
      <p:ext uri="{BB962C8B-B14F-4D97-AF65-F5344CB8AC3E}">
        <p14:creationId xmlns:p14="http://schemas.microsoft.com/office/powerpoint/2010/main" val="988939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B5CE0-B722-8DD3-B481-8121B2CFC733}"/>
              </a:ext>
            </a:extLst>
          </p:cNvPr>
          <p:cNvSpPr>
            <a:spLocks noGrp="1"/>
          </p:cNvSpPr>
          <p:nvPr>
            <p:ph type="title"/>
          </p:nvPr>
        </p:nvSpPr>
        <p:spPr>
          <a:solidFill>
            <a:srgbClr val="FFC000"/>
          </a:solidFill>
        </p:spPr>
        <p:txBody>
          <a:bodyPr/>
          <a:lstStyle/>
          <a:p>
            <a:r>
              <a:rPr lang="en-IN" sz="2400" i="0" dirty="0">
                <a:solidFill>
                  <a:schemeClr val="tx1"/>
                </a:solidFill>
                <a:effectLst/>
                <a:latin typeface="erdana"/>
              </a:rPr>
              <a:t>Informed Search Algorithms</a:t>
            </a:r>
            <a:endParaRPr lang="en-US" sz="2400" dirty="0">
              <a:solidFill>
                <a:schemeClr val="tx1"/>
              </a:solidFill>
            </a:endParaRPr>
          </a:p>
        </p:txBody>
      </p:sp>
      <p:sp>
        <p:nvSpPr>
          <p:cNvPr id="3" name="Text Placeholder 2">
            <a:extLst>
              <a:ext uri="{FF2B5EF4-FFF2-40B4-BE49-F238E27FC236}">
                <a16:creationId xmlns:a16="http://schemas.microsoft.com/office/drawing/2014/main" id="{49330528-DF35-0E39-5AFA-A6EAE151BC13}"/>
              </a:ext>
            </a:extLst>
          </p:cNvPr>
          <p:cNvSpPr>
            <a:spLocks noGrp="1"/>
          </p:cNvSpPr>
          <p:nvPr>
            <p:ph type="body" idx="1"/>
          </p:nvPr>
        </p:nvSpPr>
        <p:spPr>
          <a:xfrm>
            <a:off x="1381249" y="1616470"/>
            <a:ext cx="7284285" cy="3112200"/>
          </a:xfrm>
        </p:spPr>
        <p:txBody>
          <a:bodyPr/>
          <a:lstStyle/>
          <a:p>
            <a:pPr algn="just">
              <a:buNone/>
            </a:pPr>
            <a:r>
              <a:rPr lang="en-IN" sz="1800" i="0" dirty="0">
                <a:solidFill>
                  <a:srgbClr val="333333"/>
                </a:solidFill>
                <a:effectLst/>
                <a:latin typeface="inter-regular"/>
              </a:rPr>
              <a:t>The informed search algorithm is more useful for large search space. Informed search algorithm uses the idea of heuristic, so it is also called Heuristic search.</a:t>
            </a:r>
          </a:p>
          <a:p>
            <a:pPr algn="just">
              <a:buNone/>
            </a:pPr>
            <a:endParaRPr lang="en-IN" sz="1800" i="0" dirty="0">
              <a:solidFill>
                <a:srgbClr val="333333"/>
              </a:solidFill>
              <a:effectLst/>
              <a:latin typeface="inter-regular"/>
            </a:endParaRPr>
          </a:p>
          <a:p>
            <a:pPr algn="just">
              <a:buNone/>
            </a:pPr>
            <a:r>
              <a:rPr lang="en-IN" sz="1800" b="1" i="0" dirty="0">
                <a:solidFill>
                  <a:srgbClr val="333333"/>
                </a:solidFill>
                <a:effectLst/>
                <a:latin typeface="inter-bold"/>
              </a:rPr>
              <a:t>Heuristics function:</a:t>
            </a:r>
            <a:r>
              <a:rPr lang="en-IN" sz="1800" b="0" i="0" dirty="0">
                <a:solidFill>
                  <a:srgbClr val="333333"/>
                </a:solidFill>
                <a:effectLst/>
                <a:latin typeface="inter-regular"/>
              </a:rPr>
              <a:t> Heuristic is a function which is used in Informed Search, and it finds the most promising path. It takes the current state of the agent as its input and produces the estimation of how close agent is from the goal. The heuristic method, however, might not always give the best solution, but it guaranteed to find a good solution in reasonable time. Heuristic function estimates how close a state is to the goal. </a:t>
            </a:r>
            <a:endParaRPr lang="en-IN" sz="1800" i="0" dirty="0">
              <a:solidFill>
                <a:srgbClr val="333333"/>
              </a:solidFill>
              <a:effectLst/>
              <a:latin typeface="inter-regular"/>
            </a:endParaRPr>
          </a:p>
          <a:p>
            <a:pPr>
              <a:buNone/>
            </a:pPr>
            <a:endParaRPr lang="en-US" dirty="0"/>
          </a:p>
        </p:txBody>
      </p:sp>
    </p:spTree>
    <p:extLst>
      <p:ext uri="{BB962C8B-B14F-4D97-AF65-F5344CB8AC3E}">
        <p14:creationId xmlns:p14="http://schemas.microsoft.com/office/powerpoint/2010/main" val="1856053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ADE4A-C22B-E662-DE1B-788A3F8E2D4D}"/>
              </a:ext>
            </a:extLst>
          </p:cNvPr>
          <p:cNvSpPr>
            <a:spLocks noGrp="1"/>
          </p:cNvSpPr>
          <p:nvPr>
            <p:ph type="title"/>
          </p:nvPr>
        </p:nvSpPr>
        <p:spPr>
          <a:solidFill>
            <a:srgbClr val="FFC000"/>
          </a:solidFill>
        </p:spPr>
        <p:txBody>
          <a:bodyPr/>
          <a:lstStyle/>
          <a:p>
            <a:r>
              <a:rPr lang="en-US" dirty="0"/>
              <a:t>Informed Search </a:t>
            </a:r>
          </a:p>
        </p:txBody>
      </p:sp>
      <p:sp>
        <p:nvSpPr>
          <p:cNvPr id="3" name="Text Placeholder 2">
            <a:extLst>
              <a:ext uri="{FF2B5EF4-FFF2-40B4-BE49-F238E27FC236}">
                <a16:creationId xmlns:a16="http://schemas.microsoft.com/office/drawing/2014/main" id="{D33FA112-5627-B9C9-1F2D-54EF33D677D9}"/>
              </a:ext>
            </a:extLst>
          </p:cNvPr>
          <p:cNvSpPr>
            <a:spLocks noGrp="1"/>
          </p:cNvSpPr>
          <p:nvPr>
            <p:ph type="body" idx="1"/>
          </p:nvPr>
        </p:nvSpPr>
        <p:spPr/>
        <p:txBody>
          <a:bodyPr/>
          <a:lstStyle/>
          <a:p>
            <a:r>
              <a:rPr lang="en-US" dirty="0"/>
              <a:t>Hill climbing</a:t>
            </a:r>
          </a:p>
          <a:p>
            <a:r>
              <a:rPr lang="en-US" dirty="0"/>
              <a:t> A* Algorithm</a:t>
            </a:r>
          </a:p>
          <a:p>
            <a:r>
              <a:rPr lang="en-US" dirty="0"/>
              <a:t> Alpha-Beta Pruning</a:t>
            </a:r>
          </a:p>
        </p:txBody>
      </p:sp>
    </p:spTree>
    <p:extLst>
      <p:ext uri="{BB962C8B-B14F-4D97-AF65-F5344CB8AC3E}">
        <p14:creationId xmlns:p14="http://schemas.microsoft.com/office/powerpoint/2010/main" val="998386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6177-4373-8C5E-9486-353B48F2D5B3}"/>
              </a:ext>
            </a:extLst>
          </p:cNvPr>
          <p:cNvSpPr>
            <a:spLocks noGrp="1"/>
          </p:cNvSpPr>
          <p:nvPr>
            <p:ph type="title"/>
          </p:nvPr>
        </p:nvSpPr>
        <p:spPr>
          <a:solidFill>
            <a:srgbClr val="FFC000"/>
          </a:solidFill>
        </p:spPr>
        <p:txBody>
          <a:bodyPr/>
          <a:lstStyle/>
          <a:p>
            <a:r>
              <a:rPr lang="en-US" dirty="0"/>
              <a:t>Hill Climbing</a:t>
            </a:r>
          </a:p>
        </p:txBody>
      </p:sp>
      <p:sp>
        <p:nvSpPr>
          <p:cNvPr id="3" name="Text Placeholder 2">
            <a:extLst>
              <a:ext uri="{FF2B5EF4-FFF2-40B4-BE49-F238E27FC236}">
                <a16:creationId xmlns:a16="http://schemas.microsoft.com/office/drawing/2014/main" id="{DD18AFA0-19AE-70CA-88FE-8EF52D9C1663}"/>
              </a:ext>
            </a:extLst>
          </p:cNvPr>
          <p:cNvSpPr>
            <a:spLocks noGrp="1"/>
          </p:cNvSpPr>
          <p:nvPr>
            <p:ph type="body" idx="1"/>
          </p:nvPr>
        </p:nvSpPr>
        <p:spPr>
          <a:xfrm>
            <a:off x="616688" y="1616470"/>
            <a:ext cx="7985052" cy="3112200"/>
          </a:xfrm>
        </p:spPr>
        <p:txBody>
          <a:bodyPr/>
          <a:lstStyle/>
          <a:p>
            <a:pPr algn="just">
              <a:buFont typeface="Arial" panose="020B0604020202020204" pitchFamily="34" charset="0"/>
              <a:buChar char="•"/>
            </a:pPr>
            <a:r>
              <a:rPr lang="en-IN" sz="1800" b="0" i="0" dirty="0">
                <a:solidFill>
                  <a:srgbClr val="000000"/>
                </a:solidFill>
                <a:effectLst/>
                <a:latin typeface="inter-regular"/>
              </a:rPr>
              <a:t>Hill climbing algorithm is a local search algorithm which continuously moves in the direction of increasing elevation/value to find the peak of the mountain or best solution to the problem. It terminates when it reaches a peak value where no neighbour has a higher value.</a:t>
            </a:r>
          </a:p>
          <a:p>
            <a:pPr algn="just">
              <a:buFont typeface="Arial" panose="020B0604020202020204" pitchFamily="34" charset="0"/>
              <a:buChar char="•"/>
            </a:pPr>
            <a:r>
              <a:rPr lang="en-IN" sz="1800" b="0" i="0" dirty="0">
                <a:solidFill>
                  <a:srgbClr val="000000"/>
                </a:solidFill>
                <a:effectLst/>
                <a:latin typeface="inter-regular"/>
              </a:rPr>
              <a:t>Hill climbing algorithm is a technique which is used for optimizing the mathematical problems. One of the widely discussed examples of Hill climbing algorithm is Traveling-salesman Problem in which we need to minimize the distance </a:t>
            </a:r>
            <a:r>
              <a:rPr lang="en-IN" sz="1800" b="0" i="0" dirty="0" err="1">
                <a:solidFill>
                  <a:srgbClr val="000000"/>
                </a:solidFill>
                <a:effectLst/>
                <a:latin typeface="inter-regular"/>
              </a:rPr>
              <a:t>traveled</a:t>
            </a:r>
            <a:r>
              <a:rPr lang="en-IN" sz="1800" b="0" i="0" dirty="0">
                <a:solidFill>
                  <a:srgbClr val="000000"/>
                </a:solidFill>
                <a:effectLst/>
                <a:latin typeface="inter-regular"/>
              </a:rPr>
              <a:t> by the salesman.</a:t>
            </a:r>
          </a:p>
          <a:p>
            <a:pPr algn="just">
              <a:buFont typeface="Arial" panose="020B0604020202020204" pitchFamily="34" charset="0"/>
              <a:buChar char="•"/>
            </a:pPr>
            <a:r>
              <a:rPr lang="en-IN" sz="1800" b="0" i="0" dirty="0">
                <a:solidFill>
                  <a:srgbClr val="000000"/>
                </a:solidFill>
                <a:effectLst/>
                <a:latin typeface="inter-regular"/>
              </a:rPr>
              <a:t>It is also called greedy local search as it only looks to its good immediate </a:t>
            </a:r>
            <a:r>
              <a:rPr lang="en-IN" sz="1800" b="0" i="0" dirty="0" err="1">
                <a:solidFill>
                  <a:srgbClr val="000000"/>
                </a:solidFill>
                <a:effectLst/>
                <a:latin typeface="inter-regular"/>
              </a:rPr>
              <a:t>neighbor</a:t>
            </a:r>
            <a:r>
              <a:rPr lang="en-IN" sz="1800" b="0" i="0" dirty="0">
                <a:solidFill>
                  <a:srgbClr val="000000"/>
                </a:solidFill>
                <a:effectLst/>
                <a:latin typeface="inter-regular"/>
              </a:rPr>
              <a:t> state and not beyond that.</a:t>
            </a:r>
          </a:p>
          <a:p>
            <a:pPr>
              <a:buNone/>
            </a:pPr>
            <a:endParaRPr lang="en-US" sz="1800" dirty="0"/>
          </a:p>
        </p:txBody>
      </p:sp>
    </p:spTree>
    <p:extLst>
      <p:ext uri="{BB962C8B-B14F-4D97-AF65-F5344CB8AC3E}">
        <p14:creationId xmlns:p14="http://schemas.microsoft.com/office/powerpoint/2010/main" val="2950908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F147-D2AF-EE80-06F2-60F13A3DBA9F}"/>
              </a:ext>
            </a:extLst>
          </p:cNvPr>
          <p:cNvSpPr>
            <a:spLocks noGrp="1"/>
          </p:cNvSpPr>
          <p:nvPr>
            <p:ph type="title"/>
          </p:nvPr>
        </p:nvSpPr>
        <p:spPr>
          <a:solidFill>
            <a:srgbClr val="FFC000"/>
          </a:solidFill>
        </p:spPr>
        <p:txBody>
          <a:bodyPr/>
          <a:lstStyle/>
          <a:p>
            <a:r>
              <a:rPr lang="en-IN" i="0" dirty="0">
                <a:solidFill>
                  <a:schemeClr val="tx1"/>
                </a:solidFill>
                <a:effectLst/>
                <a:latin typeface="erdana"/>
              </a:rPr>
              <a:t>Features of Hill Climbing</a:t>
            </a:r>
            <a:endParaRPr lang="en-US" dirty="0">
              <a:solidFill>
                <a:schemeClr val="tx1"/>
              </a:solidFill>
            </a:endParaRPr>
          </a:p>
        </p:txBody>
      </p:sp>
      <p:sp>
        <p:nvSpPr>
          <p:cNvPr id="3" name="Text Placeholder 2">
            <a:extLst>
              <a:ext uri="{FF2B5EF4-FFF2-40B4-BE49-F238E27FC236}">
                <a16:creationId xmlns:a16="http://schemas.microsoft.com/office/drawing/2014/main" id="{F81AC183-A7F3-2A0D-8C04-3C85EEFBCFDD}"/>
              </a:ext>
            </a:extLst>
          </p:cNvPr>
          <p:cNvSpPr>
            <a:spLocks noGrp="1"/>
          </p:cNvSpPr>
          <p:nvPr>
            <p:ph type="body" idx="1"/>
          </p:nvPr>
        </p:nvSpPr>
        <p:spPr/>
        <p:txBody>
          <a:bodyPr/>
          <a:lstStyle/>
          <a:p>
            <a:pPr algn="just">
              <a:buFont typeface="Arial" panose="020B0604020202020204" pitchFamily="34" charset="0"/>
              <a:buChar char="•"/>
            </a:pPr>
            <a:r>
              <a:rPr lang="en-IN" sz="1800" b="1" i="0" dirty="0">
                <a:solidFill>
                  <a:srgbClr val="000000"/>
                </a:solidFill>
                <a:effectLst/>
                <a:latin typeface="inter-bold"/>
              </a:rPr>
              <a:t>Generate and Test variant:</a:t>
            </a:r>
            <a:r>
              <a:rPr lang="en-IN" sz="1800" b="0" i="0" dirty="0">
                <a:solidFill>
                  <a:srgbClr val="000000"/>
                </a:solidFill>
                <a:effectLst/>
                <a:latin typeface="inter-regular"/>
              </a:rPr>
              <a:t> Hill Climbing is the variant of Generate and Test method. The Generate and Test method produce feedback which helps to decide which direction to move in the search space.</a:t>
            </a:r>
          </a:p>
          <a:p>
            <a:pPr algn="just">
              <a:buFont typeface="Arial" panose="020B0604020202020204" pitchFamily="34" charset="0"/>
              <a:buChar char="•"/>
            </a:pPr>
            <a:r>
              <a:rPr lang="en-IN" sz="1800" b="1" i="0" dirty="0">
                <a:solidFill>
                  <a:srgbClr val="000000"/>
                </a:solidFill>
                <a:effectLst/>
                <a:latin typeface="inter-bold"/>
              </a:rPr>
              <a:t>Greedy approach:</a:t>
            </a:r>
            <a:r>
              <a:rPr lang="en-IN" sz="1800" b="0" i="0" dirty="0">
                <a:solidFill>
                  <a:srgbClr val="000000"/>
                </a:solidFill>
                <a:effectLst/>
                <a:latin typeface="inter-regular"/>
              </a:rPr>
              <a:t> Hill-climbing algorithm search moves in the direction which optimizes the cost.</a:t>
            </a:r>
          </a:p>
          <a:p>
            <a:pPr algn="just">
              <a:buFont typeface="Arial" panose="020B0604020202020204" pitchFamily="34" charset="0"/>
              <a:buChar char="•"/>
            </a:pPr>
            <a:r>
              <a:rPr lang="en-IN" sz="1800" b="1" i="0" dirty="0">
                <a:solidFill>
                  <a:srgbClr val="000000"/>
                </a:solidFill>
                <a:effectLst/>
                <a:latin typeface="inter-bold"/>
              </a:rPr>
              <a:t>No backtracking:</a:t>
            </a:r>
            <a:r>
              <a:rPr lang="en-IN" sz="1800" b="0" i="0" dirty="0">
                <a:solidFill>
                  <a:srgbClr val="000000"/>
                </a:solidFill>
                <a:effectLst/>
                <a:latin typeface="inter-regular"/>
              </a:rPr>
              <a:t> It does not backtrack the search space, as it does not remember the previous states.</a:t>
            </a:r>
          </a:p>
          <a:p>
            <a:endParaRPr lang="en-US" sz="1800" dirty="0"/>
          </a:p>
        </p:txBody>
      </p:sp>
    </p:spTree>
    <p:extLst>
      <p:ext uri="{BB962C8B-B14F-4D97-AF65-F5344CB8AC3E}">
        <p14:creationId xmlns:p14="http://schemas.microsoft.com/office/powerpoint/2010/main" val="2833905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EBDCE-4118-D34E-3FD8-296F769253DC}"/>
              </a:ext>
            </a:extLst>
          </p:cNvPr>
          <p:cNvSpPr>
            <a:spLocks noGrp="1"/>
          </p:cNvSpPr>
          <p:nvPr>
            <p:ph type="title"/>
          </p:nvPr>
        </p:nvSpPr>
        <p:spPr>
          <a:solidFill>
            <a:srgbClr val="FFC000"/>
          </a:solidFill>
        </p:spPr>
        <p:txBody>
          <a:bodyPr/>
          <a:lstStyle/>
          <a:p>
            <a:r>
              <a:rPr lang="en-US" dirty="0"/>
              <a:t>Hill Climbing</a:t>
            </a:r>
          </a:p>
        </p:txBody>
      </p:sp>
      <p:pic>
        <p:nvPicPr>
          <p:cNvPr id="1026" name="Picture 2" descr="Hill Climbing Algorithm in AI">
            <a:extLst>
              <a:ext uri="{FF2B5EF4-FFF2-40B4-BE49-F238E27FC236}">
                <a16:creationId xmlns:a16="http://schemas.microsoft.com/office/drawing/2014/main" id="{B8ECC196-BF62-0C12-F38E-C65EE0511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9649" y="28440"/>
            <a:ext cx="3884351" cy="2278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71DA654-E4C6-A6A5-2C82-B01D6C146761}"/>
              </a:ext>
            </a:extLst>
          </p:cNvPr>
          <p:cNvSpPr txBox="1"/>
          <p:nvPr/>
        </p:nvSpPr>
        <p:spPr>
          <a:xfrm>
            <a:off x="170120" y="2252495"/>
            <a:ext cx="8888820" cy="2893100"/>
          </a:xfrm>
          <a:prstGeom prst="rect">
            <a:avLst/>
          </a:prstGeom>
          <a:noFill/>
        </p:spPr>
        <p:txBody>
          <a:bodyPr wrap="square">
            <a:spAutoFit/>
          </a:bodyPr>
          <a:lstStyle/>
          <a:p>
            <a:r>
              <a:rPr lang="en-IN" b="1" i="0" dirty="0">
                <a:solidFill>
                  <a:srgbClr val="333333"/>
                </a:solidFill>
                <a:effectLst/>
                <a:latin typeface="inter-bold"/>
              </a:rPr>
              <a:t>Local Maximum:</a:t>
            </a:r>
            <a:r>
              <a:rPr lang="en-IN" b="0" i="0" dirty="0">
                <a:solidFill>
                  <a:srgbClr val="333333"/>
                </a:solidFill>
                <a:effectLst/>
                <a:latin typeface="inter-regular"/>
              </a:rPr>
              <a:t> Local maximum is a state which is better than its neighbour states, but there is also another state which is higher than it.</a:t>
            </a:r>
          </a:p>
          <a:p>
            <a:endParaRPr lang="en-IN" b="0" i="0" dirty="0">
              <a:solidFill>
                <a:srgbClr val="333333"/>
              </a:solidFill>
              <a:effectLst/>
              <a:latin typeface="inter-regular"/>
            </a:endParaRPr>
          </a:p>
          <a:p>
            <a:pPr algn="just"/>
            <a:r>
              <a:rPr lang="en-IN" b="1" i="0" dirty="0">
                <a:solidFill>
                  <a:srgbClr val="333333"/>
                </a:solidFill>
                <a:effectLst/>
                <a:latin typeface="inter-bold"/>
              </a:rPr>
              <a:t>Global Maximum:</a:t>
            </a:r>
            <a:r>
              <a:rPr lang="en-IN" b="0" i="0" dirty="0">
                <a:solidFill>
                  <a:srgbClr val="333333"/>
                </a:solidFill>
                <a:effectLst/>
                <a:latin typeface="inter-regular"/>
              </a:rPr>
              <a:t> Global maximum is the best possible state of state space landscape. It has the highest value of objective function.</a:t>
            </a:r>
          </a:p>
          <a:p>
            <a:pPr algn="just"/>
            <a:endParaRPr lang="en-IN" b="0" i="0" dirty="0">
              <a:solidFill>
                <a:srgbClr val="333333"/>
              </a:solidFill>
              <a:effectLst/>
              <a:latin typeface="inter-regular"/>
            </a:endParaRPr>
          </a:p>
          <a:p>
            <a:pPr algn="just"/>
            <a:r>
              <a:rPr lang="en-IN" b="1" i="0" dirty="0">
                <a:solidFill>
                  <a:srgbClr val="333333"/>
                </a:solidFill>
                <a:effectLst/>
                <a:latin typeface="inter-bold"/>
              </a:rPr>
              <a:t>Current state:</a:t>
            </a:r>
            <a:r>
              <a:rPr lang="en-IN" b="0" i="0" dirty="0">
                <a:solidFill>
                  <a:srgbClr val="333333"/>
                </a:solidFill>
                <a:effectLst/>
                <a:latin typeface="inter-regular"/>
              </a:rPr>
              <a:t> It is a state in a landscape diagram where an agent is currently present.</a:t>
            </a:r>
          </a:p>
          <a:p>
            <a:pPr algn="just"/>
            <a:endParaRPr lang="en-IN" b="0" i="0" dirty="0">
              <a:solidFill>
                <a:srgbClr val="333333"/>
              </a:solidFill>
              <a:effectLst/>
              <a:latin typeface="inter-regular"/>
            </a:endParaRPr>
          </a:p>
          <a:p>
            <a:pPr algn="just"/>
            <a:r>
              <a:rPr lang="en-IN" b="1" i="0" dirty="0">
                <a:solidFill>
                  <a:srgbClr val="333333"/>
                </a:solidFill>
                <a:effectLst/>
                <a:latin typeface="inter-bold"/>
              </a:rPr>
              <a:t>Flat local maximum:</a:t>
            </a:r>
            <a:r>
              <a:rPr lang="en-IN" b="0" i="0" dirty="0">
                <a:solidFill>
                  <a:srgbClr val="333333"/>
                </a:solidFill>
                <a:effectLst/>
                <a:latin typeface="inter-regular"/>
              </a:rPr>
              <a:t> It is a flat space in the landscape where all the neighbour agents of current states have the same value.</a:t>
            </a:r>
          </a:p>
          <a:p>
            <a:endParaRPr lang="en-IN" b="0" i="0" dirty="0">
              <a:solidFill>
                <a:srgbClr val="333333"/>
              </a:solidFill>
              <a:effectLst/>
              <a:latin typeface="inter-regular"/>
            </a:endParaRPr>
          </a:p>
          <a:p>
            <a:endParaRPr lang="en-IN" b="0" i="0" dirty="0">
              <a:solidFill>
                <a:srgbClr val="333333"/>
              </a:solidFill>
              <a:effectLst/>
              <a:latin typeface="inter-regular"/>
            </a:endParaRPr>
          </a:p>
          <a:p>
            <a:endParaRPr lang="en-US" dirty="0"/>
          </a:p>
        </p:txBody>
      </p:sp>
    </p:spTree>
    <p:extLst>
      <p:ext uri="{BB962C8B-B14F-4D97-AF65-F5344CB8AC3E}">
        <p14:creationId xmlns:p14="http://schemas.microsoft.com/office/powerpoint/2010/main" val="561445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DCA02-657E-0D74-47C9-3E5FA61020D3}"/>
              </a:ext>
            </a:extLst>
          </p:cNvPr>
          <p:cNvSpPr>
            <a:spLocks noGrp="1"/>
          </p:cNvSpPr>
          <p:nvPr>
            <p:ph type="title"/>
          </p:nvPr>
        </p:nvSpPr>
        <p:spPr>
          <a:solidFill>
            <a:srgbClr val="FFC000"/>
          </a:solidFill>
        </p:spPr>
        <p:txBody>
          <a:bodyPr/>
          <a:lstStyle/>
          <a:p>
            <a:r>
              <a:rPr lang="en-US" dirty="0"/>
              <a:t>Hill Climbing Algorithm</a:t>
            </a:r>
          </a:p>
        </p:txBody>
      </p:sp>
      <p:pic>
        <p:nvPicPr>
          <p:cNvPr id="4" name="Picture 4">
            <a:extLst>
              <a:ext uri="{FF2B5EF4-FFF2-40B4-BE49-F238E27FC236}">
                <a16:creationId xmlns:a16="http://schemas.microsoft.com/office/drawing/2014/main" id="{90B6B666-C98B-06D0-157B-633ECB42D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969" t="27083" r="13281" b="36459"/>
          <a:stretch>
            <a:fillRect/>
          </a:stretch>
        </p:blipFill>
        <p:spPr bwMode="auto">
          <a:xfrm>
            <a:off x="762000" y="1562986"/>
            <a:ext cx="7620000" cy="3030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27276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5954" name="Rectangle 2"/>
          <p:cNvSpPr>
            <a:spLocks noGrp="1" noChangeArrowheads="1"/>
          </p:cNvSpPr>
          <p:nvPr>
            <p:ph type="title"/>
          </p:nvPr>
        </p:nvSpPr>
        <p:spPr>
          <a:xfrm>
            <a:off x="766873" y="112157"/>
            <a:ext cx="5829300" cy="514350"/>
          </a:xfrm>
          <a:solidFill>
            <a:srgbClr val="FFC000"/>
          </a:solidFill>
        </p:spPr>
        <p:txBody>
          <a:bodyPr/>
          <a:lstStyle/>
          <a:p>
            <a:pPr eaLnBrk="1" hangingPunct="1">
              <a:defRPr/>
            </a:pPr>
            <a:r>
              <a:rPr lang="en-US" b="0" dirty="0">
                <a:solidFill>
                  <a:schemeClr val="tx1"/>
                </a:solidFill>
                <a:cs typeface="+mj-cs"/>
              </a:rPr>
              <a:t>4-Queens</a:t>
            </a:r>
          </a:p>
        </p:txBody>
      </p:sp>
      <p:sp>
        <p:nvSpPr>
          <p:cNvPr id="1405955" name="Rectangle 3"/>
          <p:cNvSpPr>
            <a:spLocks noGrp="1" noChangeArrowheads="1"/>
          </p:cNvSpPr>
          <p:nvPr>
            <p:ph type="body" idx="1"/>
          </p:nvPr>
        </p:nvSpPr>
        <p:spPr>
          <a:xfrm>
            <a:off x="680484" y="571500"/>
            <a:ext cx="8729330" cy="1257300"/>
          </a:xfrm>
        </p:spPr>
        <p:txBody>
          <a:bodyPr/>
          <a:lstStyle/>
          <a:p>
            <a:pPr eaLnBrk="1" hangingPunct="1">
              <a:defRPr/>
            </a:pPr>
            <a:r>
              <a:rPr lang="en-US" sz="1800" b="1" dirty="0">
                <a:solidFill>
                  <a:srgbClr val="FF0000"/>
                </a:solidFill>
                <a:cs typeface="+mn-cs"/>
              </a:rPr>
              <a:t>States:   </a:t>
            </a:r>
            <a:r>
              <a:rPr lang="en-US" sz="1800" b="1" dirty="0">
                <a:solidFill>
                  <a:schemeClr val="accent2"/>
                </a:solidFill>
                <a:cs typeface="+mn-cs"/>
              </a:rPr>
              <a:t>4 queens in 4 columns (256 states) </a:t>
            </a:r>
          </a:p>
          <a:p>
            <a:pPr eaLnBrk="1" hangingPunct="1">
              <a:defRPr/>
            </a:pPr>
            <a:r>
              <a:rPr lang="en-US" sz="1800" b="1" dirty="0">
                <a:solidFill>
                  <a:srgbClr val="FF0000"/>
                </a:solidFill>
                <a:cs typeface="+mn-cs"/>
              </a:rPr>
              <a:t>Neighborhood Operators:   </a:t>
            </a:r>
            <a:r>
              <a:rPr lang="en-US" sz="1800" b="1" dirty="0">
                <a:solidFill>
                  <a:schemeClr val="accent6"/>
                </a:solidFill>
                <a:cs typeface="+mn-cs"/>
              </a:rPr>
              <a:t>move queen in column</a:t>
            </a:r>
          </a:p>
          <a:p>
            <a:pPr eaLnBrk="1" hangingPunct="1">
              <a:defRPr/>
            </a:pPr>
            <a:r>
              <a:rPr lang="en-US" sz="1800" b="1" dirty="0">
                <a:solidFill>
                  <a:srgbClr val="FF0000"/>
                </a:solidFill>
                <a:cs typeface="+mn-cs"/>
              </a:rPr>
              <a:t>Evaluation / Optimization function:</a:t>
            </a:r>
            <a:r>
              <a:rPr lang="en-US" sz="1800" b="1" dirty="0">
                <a:cs typeface="+mn-cs"/>
              </a:rPr>
              <a:t>   </a:t>
            </a:r>
            <a:r>
              <a:rPr lang="en-US" sz="1800" b="1" dirty="0">
                <a:solidFill>
                  <a:schemeClr val="accent2"/>
                </a:solidFill>
                <a:cs typeface="+mn-cs"/>
              </a:rPr>
              <a:t>h(n) = number of attacks</a:t>
            </a:r>
          </a:p>
          <a:p>
            <a:pPr eaLnBrk="1" hangingPunct="1">
              <a:defRPr/>
            </a:pPr>
            <a:r>
              <a:rPr lang="en-US" sz="1800" b="1" dirty="0">
                <a:solidFill>
                  <a:srgbClr val="FF0000"/>
                </a:solidFill>
              </a:rPr>
              <a:t>Goal test:   </a:t>
            </a:r>
            <a:r>
              <a:rPr lang="en-US" sz="1800" b="1" dirty="0">
                <a:solidFill>
                  <a:schemeClr val="accent2"/>
                </a:solidFill>
              </a:rPr>
              <a:t>no attacks, i.e., h(G) = 0</a:t>
            </a:r>
          </a:p>
          <a:p>
            <a:pPr eaLnBrk="1" hangingPunct="1">
              <a:defRPr/>
            </a:pPr>
            <a:endParaRPr lang="en-US" sz="1800" b="1" dirty="0">
              <a:solidFill>
                <a:schemeClr val="accent2"/>
              </a:solidFill>
              <a:cs typeface="+mn-cs"/>
            </a:endParaRPr>
          </a:p>
          <a:p>
            <a:pPr eaLnBrk="1" hangingPunct="1">
              <a:defRPr/>
            </a:pPr>
            <a:endParaRPr lang="en-US" sz="1800" dirty="0">
              <a:solidFill>
                <a:schemeClr val="accent2"/>
              </a:solidFill>
              <a:cs typeface="+mn-cs"/>
            </a:endParaRPr>
          </a:p>
        </p:txBody>
      </p:sp>
      <p:graphicFrame>
        <p:nvGraphicFramePr>
          <p:cNvPr id="11267" name="Object 4"/>
          <p:cNvGraphicFramePr>
            <a:graphicFrameLocks noChangeAspect="1"/>
          </p:cNvGraphicFramePr>
          <p:nvPr/>
        </p:nvGraphicFramePr>
        <p:xfrm>
          <a:off x="2228850" y="2228850"/>
          <a:ext cx="4857750" cy="1525191"/>
        </p:xfrm>
        <a:graphic>
          <a:graphicData uri="http://schemas.openxmlformats.org/presentationml/2006/ole">
            <mc:AlternateContent xmlns:mc="http://schemas.openxmlformats.org/markup-compatibility/2006">
              <mc:Choice xmlns:v="urn:schemas-microsoft-com:vml" Requires="v">
                <p:oleObj name="Bitmap Image" r:id="rId2" imgW="3428571" imgH="1076475" progId="Paint.Picture">
                  <p:embed/>
                </p:oleObj>
              </mc:Choice>
              <mc:Fallback>
                <p:oleObj name="Bitmap Image" r:id="rId2" imgW="3428571" imgH="1076475" progId="Paint.Picture">
                  <p:embed/>
                  <p:pic>
                    <p:nvPicPr>
                      <p:cNvPr id="11267"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2228850"/>
                        <a:ext cx="4857750" cy="15251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05957" name="Text Box 5"/>
          <p:cNvSpPr txBox="1">
            <a:spLocks noChangeArrowheads="1"/>
          </p:cNvSpPr>
          <p:nvPr/>
        </p:nvSpPr>
        <p:spPr bwMode="auto">
          <a:xfrm>
            <a:off x="2057401" y="4868466"/>
            <a:ext cx="184731"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342900" indent="-342900" eaLnBrk="0" hangingPunct="0">
              <a:spcBef>
                <a:spcPct val="0"/>
              </a:spcBef>
              <a:defRPr sz="2400">
                <a:solidFill>
                  <a:schemeClr val="tx1"/>
                </a:solidFill>
                <a:latin typeface="Times New Roman" charset="0"/>
                <a:ea typeface="ＭＳ Ｐゴシック" charset="0"/>
              </a:defRPr>
            </a:lvl1pPr>
            <a:lvl2pPr eaLnBrk="0" hangingPunct="0">
              <a:spcBef>
                <a:spcPct val="0"/>
              </a:spcBef>
              <a:defRPr sz="2400">
                <a:solidFill>
                  <a:schemeClr val="tx1"/>
                </a:solidFill>
                <a:latin typeface="Times New Roman" charset="0"/>
                <a:ea typeface="ＭＳ Ｐゴシック" charset="0"/>
              </a:defRPr>
            </a:lvl2pPr>
            <a:lvl3pPr eaLnBrk="0" hangingPunct="0">
              <a:spcBef>
                <a:spcPct val="0"/>
              </a:spcBef>
              <a:defRPr sz="2400">
                <a:solidFill>
                  <a:schemeClr val="tx1"/>
                </a:solidFill>
                <a:latin typeface="Times New Roman" charset="0"/>
                <a:ea typeface="ＭＳ Ｐゴシック" charset="0"/>
              </a:defRPr>
            </a:lvl3pPr>
            <a:lvl4pPr eaLnBrk="0" hangingPunct="0">
              <a:spcBef>
                <a:spcPct val="0"/>
              </a:spcBef>
              <a:defRPr sz="2400">
                <a:solidFill>
                  <a:schemeClr val="tx1"/>
                </a:solidFill>
                <a:latin typeface="Times New Roman" charset="0"/>
                <a:ea typeface="ＭＳ Ｐゴシック" charset="0"/>
              </a:defRPr>
            </a:lvl4pPr>
            <a:lvl5pPr eaLnBrk="0" hangingPunct="0">
              <a:spcBef>
                <a:spcPct val="0"/>
              </a:spcBef>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defRPr/>
            </a:pPr>
            <a:endParaRPr lang="en-US" sz="1500">
              <a:cs typeface="+mn-cs"/>
            </a:endParaRPr>
          </a:p>
        </p:txBody>
      </p:sp>
      <p:sp>
        <p:nvSpPr>
          <p:cNvPr id="2" name="TextBox 1"/>
          <p:cNvSpPr txBox="1">
            <a:spLocks noChangeArrowheads="1"/>
          </p:cNvSpPr>
          <p:nvPr/>
        </p:nvSpPr>
        <p:spPr bwMode="auto">
          <a:xfrm>
            <a:off x="1714500" y="3886200"/>
            <a:ext cx="5492209" cy="784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ＭＳ Ｐゴシック" charset="0"/>
                <a:cs typeface="ＭＳ Ｐゴシック" charset="0"/>
              </a:defRPr>
            </a:lvl1pPr>
            <a:lvl2pPr marL="742950" indent="-285750" eaLnBrk="0" hangingPunct="0">
              <a:defRPr sz="2000">
                <a:solidFill>
                  <a:schemeClr val="tx1"/>
                </a:solidFill>
                <a:latin typeface="Times New Roman" charset="0"/>
                <a:ea typeface="ＭＳ Ｐゴシック" charset="0"/>
              </a:defRPr>
            </a:lvl2pPr>
            <a:lvl3pPr marL="1143000" indent="-228600" eaLnBrk="0" hangingPunct="0">
              <a:defRPr sz="2000">
                <a:solidFill>
                  <a:schemeClr val="tx1"/>
                </a:solidFill>
                <a:latin typeface="Times New Roman" charset="0"/>
                <a:ea typeface="ＭＳ Ｐゴシック" charset="0"/>
              </a:defRPr>
            </a:lvl3pPr>
            <a:lvl4pPr marL="1600200" indent="-228600" eaLnBrk="0" hangingPunct="0">
              <a:defRPr sz="2000">
                <a:solidFill>
                  <a:schemeClr val="tx1"/>
                </a:solidFill>
                <a:latin typeface="Times New Roman" charset="0"/>
                <a:ea typeface="ＭＳ Ｐゴシック" charset="0"/>
              </a:defRPr>
            </a:lvl4pPr>
            <a:lvl5pPr marL="2057400" indent="-228600" eaLnBrk="0" hangingPunct="0">
              <a:defRPr sz="2000">
                <a:solidFill>
                  <a:schemeClr val="tx1"/>
                </a:solidFill>
                <a:latin typeface="Times New Roman" charset="0"/>
                <a:ea typeface="ＭＳ Ｐゴシック" charset="0"/>
              </a:defRPr>
            </a:lvl5pPr>
            <a:lvl6pPr marL="2514600" indent="-228600" eaLnBrk="0" fontAlgn="base" hangingPunct="0">
              <a:lnSpc>
                <a:spcPct val="90000"/>
              </a:lnSpc>
              <a:spcBef>
                <a:spcPct val="20000"/>
              </a:spcBef>
              <a:spcAft>
                <a:spcPct val="0"/>
              </a:spcAft>
              <a:defRPr sz="2000">
                <a:solidFill>
                  <a:schemeClr val="tx1"/>
                </a:solidFill>
                <a:latin typeface="Times New Roman" charset="0"/>
                <a:ea typeface="ＭＳ Ｐゴシック" charset="0"/>
              </a:defRPr>
            </a:lvl6pPr>
            <a:lvl7pPr marL="2971800" indent="-228600" eaLnBrk="0" fontAlgn="base" hangingPunct="0">
              <a:lnSpc>
                <a:spcPct val="90000"/>
              </a:lnSpc>
              <a:spcBef>
                <a:spcPct val="20000"/>
              </a:spcBef>
              <a:spcAft>
                <a:spcPct val="0"/>
              </a:spcAft>
              <a:defRPr sz="2000">
                <a:solidFill>
                  <a:schemeClr val="tx1"/>
                </a:solidFill>
                <a:latin typeface="Times New Roman" charset="0"/>
                <a:ea typeface="ＭＳ Ｐゴシック" charset="0"/>
              </a:defRPr>
            </a:lvl7pPr>
            <a:lvl8pPr marL="3429000" indent="-228600" eaLnBrk="0" fontAlgn="base" hangingPunct="0">
              <a:lnSpc>
                <a:spcPct val="90000"/>
              </a:lnSpc>
              <a:spcBef>
                <a:spcPct val="20000"/>
              </a:spcBef>
              <a:spcAft>
                <a:spcPct val="0"/>
              </a:spcAft>
              <a:defRPr sz="2000">
                <a:solidFill>
                  <a:schemeClr val="tx1"/>
                </a:solidFill>
                <a:latin typeface="Times New Roman" charset="0"/>
                <a:ea typeface="ＭＳ Ｐゴシック" charset="0"/>
              </a:defRPr>
            </a:lvl8pPr>
            <a:lvl9pPr marL="3886200" indent="-228600" eaLnBrk="0" fontAlgn="base" hangingPunct="0">
              <a:lnSpc>
                <a:spcPct val="90000"/>
              </a:lnSpc>
              <a:spcBef>
                <a:spcPct val="20000"/>
              </a:spcBef>
              <a:spcAft>
                <a:spcPct val="0"/>
              </a:spcAft>
              <a:defRPr sz="2000">
                <a:solidFill>
                  <a:schemeClr val="tx1"/>
                </a:solidFill>
                <a:latin typeface="Times New Roman" charset="0"/>
                <a:ea typeface="ＭＳ Ｐゴシック" charset="0"/>
              </a:defRPr>
            </a:lvl9pPr>
          </a:lstStyle>
          <a:p>
            <a:pPr eaLnBrk="1" hangingPunct="1"/>
            <a:r>
              <a:rPr lang="en-US" sz="1500" b="1" dirty="0"/>
              <a:t>Local search: Because we only consider </a:t>
            </a:r>
            <a:r>
              <a:rPr lang="en-US" sz="1500" b="1" dirty="0">
                <a:solidFill>
                  <a:srgbClr val="FF0000"/>
                </a:solidFill>
              </a:rPr>
              <a:t>local</a:t>
            </a:r>
            <a:r>
              <a:rPr lang="en-US" sz="1500" b="1" dirty="0"/>
              <a:t> changes to the state</a:t>
            </a:r>
          </a:p>
          <a:p>
            <a:pPr eaLnBrk="1" hangingPunct="1"/>
            <a:r>
              <a:rPr lang="en-US" sz="1500" b="1" dirty="0"/>
              <a:t>at each step. We generally make sure that series of local changes</a:t>
            </a:r>
          </a:p>
          <a:p>
            <a:pPr eaLnBrk="1" hangingPunct="1"/>
            <a:r>
              <a:rPr lang="en-US" sz="1500" b="1" dirty="0"/>
              <a:t>can reach all possible states.</a:t>
            </a:r>
          </a:p>
        </p:txBody>
      </p:sp>
      <p:sp>
        <p:nvSpPr>
          <p:cNvPr id="3" name="TextBox 2"/>
          <p:cNvSpPr txBox="1"/>
          <p:nvPr/>
        </p:nvSpPr>
        <p:spPr>
          <a:xfrm>
            <a:off x="1828800" y="1943100"/>
            <a:ext cx="2339102" cy="369332"/>
          </a:xfrm>
          <a:prstGeom prst="rect">
            <a:avLst/>
          </a:prstGeom>
          <a:noFill/>
        </p:spPr>
        <p:txBody>
          <a:bodyPr wrap="none" rtlCol="0">
            <a:spAutoFit/>
          </a:bodyPr>
          <a:lstStyle/>
          <a:p>
            <a:r>
              <a:rPr lang="en-US" sz="1800" b="1" dirty="0">
                <a:solidFill>
                  <a:schemeClr val="accent1">
                    <a:lumMod val="75000"/>
                  </a:schemeClr>
                </a:solidFill>
              </a:rPr>
              <a:t>Initial state (guess).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1+#ppt_w/2"/>
                                          </p:val>
                                        </p:tav>
                                        <p:tav tm="100000">
                                          <p:val>
                                            <p:strVal val="#ppt_x"/>
                                          </p:val>
                                        </p:tav>
                                      </p:tavLst>
                                    </p:anim>
                                    <p:anim calcmode="lin" valueType="num">
                                      <p:cBhvr additive="base">
                                        <p:cTn id="8" dur="500" fill="hold"/>
                                        <p:tgtEl>
                                          <p:spTgt spid="11267"/>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932B8-0A46-2404-59E1-C5748651D37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88EC2E7-A396-C0DD-36A1-4D571C590E05}"/>
              </a:ext>
            </a:extLst>
          </p:cNvPr>
          <p:cNvPicPr>
            <a:picLocks noGrp="1" noChangeAspect="1"/>
          </p:cNvPicPr>
          <p:nvPr>
            <p:ph idx="1"/>
          </p:nvPr>
        </p:nvPicPr>
        <p:blipFill>
          <a:blip r:embed="rId2"/>
          <a:stretch>
            <a:fillRect/>
          </a:stretch>
        </p:blipFill>
        <p:spPr>
          <a:xfrm>
            <a:off x="674626" y="202019"/>
            <a:ext cx="7516324" cy="4527144"/>
          </a:xfrm>
        </p:spPr>
      </p:pic>
    </p:spTree>
    <p:extLst>
      <p:ext uri="{BB962C8B-B14F-4D97-AF65-F5344CB8AC3E}">
        <p14:creationId xmlns:p14="http://schemas.microsoft.com/office/powerpoint/2010/main" val="253788224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C7B28-CDE3-E26D-75F4-1AC3865136A3}"/>
              </a:ext>
            </a:extLst>
          </p:cNvPr>
          <p:cNvSpPr>
            <a:spLocks noGrp="1"/>
          </p:cNvSpPr>
          <p:nvPr>
            <p:ph type="title"/>
          </p:nvPr>
        </p:nvSpPr>
        <p:spPr>
          <a:solidFill>
            <a:srgbClr val="FFC000"/>
          </a:solidFill>
        </p:spPr>
        <p:txBody>
          <a:bodyPr/>
          <a:lstStyle/>
          <a:p>
            <a:r>
              <a:rPr lang="en-US" dirty="0"/>
              <a:t>Topics</a:t>
            </a:r>
          </a:p>
        </p:txBody>
      </p:sp>
      <p:sp>
        <p:nvSpPr>
          <p:cNvPr id="3" name="Text Placeholder 2">
            <a:extLst>
              <a:ext uri="{FF2B5EF4-FFF2-40B4-BE49-F238E27FC236}">
                <a16:creationId xmlns:a16="http://schemas.microsoft.com/office/drawing/2014/main" id="{BAEE06DB-4D3C-A0DA-5803-D5B1435A3846}"/>
              </a:ext>
            </a:extLst>
          </p:cNvPr>
          <p:cNvSpPr>
            <a:spLocks noGrp="1"/>
          </p:cNvSpPr>
          <p:nvPr>
            <p:ph type="body" idx="1"/>
          </p:nvPr>
        </p:nvSpPr>
        <p:spPr/>
        <p:txBody>
          <a:bodyPr/>
          <a:lstStyle/>
          <a:p>
            <a:r>
              <a:rPr lang="en-US" dirty="0"/>
              <a:t>Solving Problems by Searching: Problem Solving Agents, Searching for Solutions. </a:t>
            </a:r>
          </a:p>
          <a:p>
            <a:r>
              <a:rPr lang="en-US" dirty="0"/>
              <a:t>Uninformed Search Strategies- Breadth first search, depth first Search </a:t>
            </a:r>
          </a:p>
          <a:p>
            <a:r>
              <a:rPr lang="en-US" dirty="0"/>
              <a:t>Informed (Heuristic) Search Strategies- Hill climbing, A* Algorithm, Alpha-Beta Pruning, Constraint Satisfaction Problem.</a:t>
            </a:r>
          </a:p>
        </p:txBody>
      </p:sp>
    </p:spTree>
    <p:extLst>
      <p:ext uri="{BB962C8B-B14F-4D97-AF65-F5344CB8AC3E}">
        <p14:creationId xmlns:p14="http://schemas.microsoft.com/office/powerpoint/2010/main" val="4255487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E83BA-5293-717C-ACDF-C970F3F9E59B}"/>
              </a:ext>
            </a:extLst>
          </p:cNvPr>
          <p:cNvSpPr>
            <a:spLocks noGrp="1"/>
          </p:cNvSpPr>
          <p:nvPr>
            <p:ph type="title"/>
          </p:nvPr>
        </p:nvSpPr>
        <p:spPr>
          <a:xfrm>
            <a:off x="562543" y="820157"/>
            <a:ext cx="6809700" cy="435599"/>
          </a:xfrm>
          <a:solidFill>
            <a:srgbClr val="FFC000"/>
          </a:solidFill>
        </p:spPr>
        <p:txBody>
          <a:bodyPr/>
          <a:lstStyle/>
          <a:p>
            <a:r>
              <a:rPr lang="en-IN" i="0" dirty="0">
                <a:solidFill>
                  <a:schemeClr val="tx1"/>
                </a:solidFill>
                <a:effectLst/>
                <a:latin typeface="Lucida Grande" panose="020B0600040502020204" pitchFamily="34" charset="0"/>
                <a:cs typeface="Lucida Grande" panose="020B0600040502020204" pitchFamily="34" charset="0"/>
              </a:rPr>
              <a:t>Types of Hill Climbing techniques</a:t>
            </a:r>
            <a:endParaRPr lang="en-US" dirty="0">
              <a:solidFill>
                <a:schemeClr val="tx1"/>
              </a:solidFill>
              <a:latin typeface="Lucida Grande" panose="020B0600040502020204" pitchFamily="34" charset="0"/>
              <a:cs typeface="Lucida Grande" panose="020B0600040502020204" pitchFamily="34" charset="0"/>
            </a:endParaRPr>
          </a:p>
        </p:txBody>
      </p:sp>
      <p:sp>
        <p:nvSpPr>
          <p:cNvPr id="3" name="Content Placeholder 2">
            <a:extLst>
              <a:ext uri="{FF2B5EF4-FFF2-40B4-BE49-F238E27FC236}">
                <a16:creationId xmlns:a16="http://schemas.microsoft.com/office/drawing/2014/main" id="{1CB79798-3BB6-90A9-1D45-39AEB5277795}"/>
              </a:ext>
            </a:extLst>
          </p:cNvPr>
          <p:cNvSpPr>
            <a:spLocks noGrp="1"/>
          </p:cNvSpPr>
          <p:nvPr>
            <p:ph idx="1"/>
          </p:nvPr>
        </p:nvSpPr>
        <p:spPr/>
        <p:txBody>
          <a:bodyPr/>
          <a:lstStyle/>
          <a:p>
            <a:r>
              <a:rPr lang="en-IN" b="0" i="0" dirty="0">
                <a:solidFill>
                  <a:schemeClr val="tx1"/>
                </a:solidFill>
                <a:effectLst/>
                <a:latin typeface="erdana"/>
              </a:rPr>
              <a:t> Simple Hill Climbing</a:t>
            </a:r>
          </a:p>
          <a:p>
            <a:r>
              <a:rPr lang="en-IN" b="0" i="0" dirty="0">
                <a:solidFill>
                  <a:schemeClr val="tx1"/>
                </a:solidFill>
                <a:effectLst/>
                <a:latin typeface="inter-regular"/>
              </a:rPr>
              <a:t>Steepest-Ascent hill-climbing</a:t>
            </a:r>
          </a:p>
          <a:p>
            <a:r>
              <a:rPr lang="en-IN" b="0" i="0" dirty="0">
                <a:solidFill>
                  <a:schemeClr val="tx1"/>
                </a:solidFill>
                <a:effectLst/>
                <a:latin typeface="inter-regular"/>
              </a:rPr>
              <a:t>Stochastic hill Climbing</a:t>
            </a:r>
          </a:p>
          <a:p>
            <a:endParaRPr lang="en-IN" b="0" i="0" dirty="0">
              <a:solidFill>
                <a:schemeClr val="tx1"/>
              </a:solidFill>
              <a:effectLst/>
              <a:latin typeface="inter-regular"/>
            </a:endParaRPr>
          </a:p>
          <a:p>
            <a:endParaRPr lang="en-IN" b="0" i="0" dirty="0">
              <a:solidFill>
                <a:schemeClr val="tx1"/>
              </a:solidFill>
              <a:effectLst/>
              <a:latin typeface="erdana"/>
            </a:endParaRPr>
          </a:p>
          <a:p>
            <a:endParaRPr lang="en-US" dirty="0">
              <a:solidFill>
                <a:schemeClr val="tx1"/>
              </a:solidFill>
            </a:endParaRPr>
          </a:p>
        </p:txBody>
      </p:sp>
    </p:spTree>
    <p:extLst>
      <p:ext uri="{BB962C8B-B14F-4D97-AF65-F5344CB8AC3E}">
        <p14:creationId xmlns:p14="http://schemas.microsoft.com/office/powerpoint/2010/main" val="191697006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A2CB-46BA-190E-9D54-06266C3EAE28}"/>
              </a:ext>
            </a:extLst>
          </p:cNvPr>
          <p:cNvSpPr>
            <a:spLocks noGrp="1"/>
          </p:cNvSpPr>
          <p:nvPr>
            <p:ph type="title"/>
          </p:nvPr>
        </p:nvSpPr>
        <p:spPr>
          <a:solidFill>
            <a:srgbClr val="FFC000"/>
          </a:solidFill>
        </p:spPr>
        <p:txBody>
          <a:bodyPr/>
          <a:lstStyle/>
          <a:p>
            <a:r>
              <a:rPr lang="en-IN" i="0" dirty="0">
                <a:solidFill>
                  <a:schemeClr val="tx1"/>
                </a:solidFill>
                <a:effectLst/>
                <a:latin typeface="Lucida Grande" panose="020B0600040502020204" pitchFamily="34" charset="0"/>
                <a:ea typeface="Apple Color Emoji" pitchFamily="2" charset="0"/>
                <a:cs typeface="Lucida Grande" panose="020B0600040502020204" pitchFamily="34" charset="0"/>
              </a:rPr>
              <a:t>Simple Hill Climbing</a:t>
            </a:r>
            <a:endParaRPr lang="en-US" dirty="0">
              <a:latin typeface="Lucida Grande" panose="020B0600040502020204" pitchFamily="34" charset="0"/>
              <a:ea typeface="Apple Color Emoji" pitchFamily="2" charset="0"/>
              <a:cs typeface="Lucida Grande" panose="020B0600040502020204" pitchFamily="34" charset="0"/>
            </a:endParaRPr>
          </a:p>
        </p:txBody>
      </p:sp>
      <p:sp>
        <p:nvSpPr>
          <p:cNvPr id="3" name="Content Placeholder 2">
            <a:extLst>
              <a:ext uri="{FF2B5EF4-FFF2-40B4-BE49-F238E27FC236}">
                <a16:creationId xmlns:a16="http://schemas.microsoft.com/office/drawing/2014/main" id="{33AC8CEF-853B-F186-6ED8-D6212B175A66}"/>
              </a:ext>
            </a:extLst>
          </p:cNvPr>
          <p:cNvSpPr>
            <a:spLocks noGrp="1"/>
          </p:cNvSpPr>
          <p:nvPr>
            <p:ph idx="1"/>
          </p:nvPr>
        </p:nvSpPr>
        <p:spPr/>
        <p:txBody>
          <a:bodyPr/>
          <a:lstStyle/>
          <a:p>
            <a:pPr algn="just"/>
            <a:r>
              <a:rPr lang="en-IN" sz="1800" b="0" i="0" dirty="0">
                <a:solidFill>
                  <a:srgbClr val="333333"/>
                </a:solidFill>
                <a:effectLst/>
                <a:latin typeface="inter-regular"/>
              </a:rPr>
              <a:t>Simple hill climbing is the simplest way to implement a hill climbing algorithm.</a:t>
            </a:r>
            <a:r>
              <a:rPr lang="en-IN" sz="1800" b="0" i="0" dirty="0">
                <a:solidFill>
                  <a:schemeClr val="accent2">
                    <a:lumMod val="75000"/>
                  </a:schemeClr>
                </a:solidFill>
                <a:effectLst/>
                <a:latin typeface="inter-regular"/>
              </a:rPr>
              <a:t> </a:t>
            </a:r>
            <a:r>
              <a:rPr lang="en-IN" sz="1800" b="1" i="0" dirty="0">
                <a:solidFill>
                  <a:schemeClr val="accent2">
                    <a:lumMod val="75000"/>
                  </a:schemeClr>
                </a:solidFill>
                <a:effectLst/>
                <a:latin typeface="inter-bold"/>
              </a:rPr>
              <a:t>It only evaluates the neighbour node state at a time and selects the first one which optimizes current cost and set it as a current state</a:t>
            </a:r>
            <a:r>
              <a:rPr lang="en-IN" sz="1800" b="0" i="0" dirty="0">
                <a:solidFill>
                  <a:srgbClr val="333333"/>
                </a:solidFill>
                <a:effectLst/>
                <a:latin typeface="inter-regular"/>
              </a:rPr>
              <a:t>.</a:t>
            </a:r>
          </a:p>
          <a:p>
            <a:pPr algn="just"/>
            <a:r>
              <a:rPr lang="en-IN" sz="1800" b="0" i="0" dirty="0">
                <a:solidFill>
                  <a:srgbClr val="333333"/>
                </a:solidFill>
                <a:effectLst/>
                <a:latin typeface="inter-regular"/>
              </a:rPr>
              <a:t>It only checks it's one successor state, and if it finds better than the current state, then move else be in the same state. </a:t>
            </a:r>
          </a:p>
          <a:p>
            <a:pPr marL="762000" indent="-285750" algn="just">
              <a:buFont typeface="Wingdings" pitchFamily="2" charset="2"/>
              <a:buChar char="Ø"/>
            </a:pPr>
            <a:r>
              <a:rPr lang="en-IN" sz="1800" b="0" i="0" dirty="0">
                <a:solidFill>
                  <a:srgbClr val="000000"/>
                </a:solidFill>
                <a:effectLst/>
                <a:latin typeface="inter-regular"/>
              </a:rPr>
              <a:t>Less time consuming</a:t>
            </a:r>
          </a:p>
          <a:p>
            <a:pPr marL="762000" indent="-285750" algn="just">
              <a:buFont typeface="Wingdings" pitchFamily="2" charset="2"/>
              <a:buChar char="Ø"/>
            </a:pPr>
            <a:r>
              <a:rPr lang="en-IN" sz="1800" b="0" i="0" dirty="0">
                <a:solidFill>
                  <a:srgbClr val="000000"/>
                </a:solidFill>
                <a:effectLst/>
                <a:latin typeface="inter-regular"/>
              </a:rPr>
              <a:t>Less optimal solution and the solution is not guaranteed</a:t>
            </a:r>
          </a:p>
          <a:p>
            <a:pPr algn="just"/>
            <a:endParaRPr lang="en-US" sz="1800" dirty="0"/>
          </a:p>
        </p:txBody>
      </p:sp>
    </p:spTree>
    <p:extLst>
      <p:ext uri="{BB962C8B-B14F-4D97-AF65-F5344CB8AC3E}">
        <p14:creationId xmlns:p14="http://schemas.microsoft.com/office/powerpoint/2010/main" val="358258752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A7611-2DBD-3733-024E-04AE40C44179}"/>
              </a:ext>
            </a:extLst>
          </p:cNvPr>
          <p:cNvSpPr>
            <a:spLocks noGrp="1"/>
          </p:cNvSpPr>
          <p:nvPr>
            <p:ph type="title"/>
          </p:nvPr>
        </p:nvSpPr>
        <p:spPr>
          <a:solidFill>
            <a:srgbClr val="FFC000"/>
          </a:solidFill>
        </p:spPr>
        <p:txBody>
          <a:bodyPr/>
          <a:lstStyle/>
          <a:p>
            <a:r>
              <a:rPr lang="en-US" dirty="0"/>
              <a:t>Algorithm</a:t>
            </a:r>
          </a:p>
        </p:txBody>
      </p:sp>
      <p:sp>
        <p:nvSpPr>
          <p:cNvPr id="3" name="Content Placeholder 2">
            <a:extLst>
              <a:ext uri="{FF2B5EF4-FFF2-40B4-BE49-F238E27FC236}">
                <a16:creationId xmlns:a16="http://schemas.microsoft.com/office/drawing/2014/main" id="{F0A63DC5-E199-FAA3-A0F9-245C6AFBB313}"/>
              </a:ext>
            </a:extLst>
          </p:cNvPr>
          <p:cNvSpPr>
            <a:spLocks noGrp="1"/>
          </p:cNvSpPr>
          <p:nvPr>
            <p:ph idx="1"/>
          </p:nvPr>
        </p:nvSpPr>
        <p:spPr>
          <a:xfrm>
            <a:off x="1381250" y="1372715"/>
            <a:ext cx="6809700" cy="3112200"/>
          </a:xfrm>
        </p:spPr>
        <p:txBody>
          <a:bodyPr/>
          <a:lstStyle/>
          <a:p>
            <a:pPr algn="just">
              <a:buFont typeface="Arial" panose="020B0604020202020204" pitchFamily="34" charset="0"/>
              <a:buChar char="•"/>
            </a:pPr>
            <a:r>
              <a:rPr lang="en-IN" sz="1800" b="1" i="0" dirty="0">
                <a:solidFill>
                  <a:srgbClr val="000000"/>
                </a:solidFill>
                <a:effectLst/>
                <a:latin typeface="inter-bold"/>
              </a:rPr>
              <a:t>Step 1:</a:t>
            </a:r>
            <a:r>
              <a:rPr lang="en-IN" sz="1800" b="0" i="0" dirty="0">
                <a:solidFill>
                  <a:srgbClr val="000000"/>
                </a:solidFill>
                <a:effectLst/>
                <a:latin typeface="inter-regular"/>
              </a:rPr>
              <a:t> Evaluate the initial state, if it is goal state then return success and Stop.</a:t>
            </a:r>
          </a:p>
          <a:p>
            <a:pPr algn="just">
              <a:buFont typeface="Arial" panose="020B0604020202020204" pitchFamily="34" charset="0"/>
              <a:buChar char="•"/>
            </a:pPr>
            <a:r>
              <a:rPr lang="en-IN" sz="1800" b="1" i="0" dirty="0">
                <a:solidFill>
                  <a:srgbClr val="000000"/>
                </a:solidFill>
                <a:effectLst/>
                <a:latin typeface="inter-bold"/>
              </a:rPr>
              <a:t>Step 2:</a:t>
            </a:r>
            <a:r>
              <a:rPr lang="en-IN" sz="1800" b="0" i="0" dirty="0">
                <a:solidFill>
                  <a:srgbClr val="000000"/>
                </a:solidFill>
                <a:effectLst/>
                <a:latin typeface="inter-regular"/>
              </a:rPr>
              <a:t> Loop Until a solution is found or there is no new operator left to apply.</a:t>
            </a:r>
          </a:p>
          <a:p>
            <a:pPr algn="just">
              <a:buFont typeface="Arial" panose="020B0604020202020204" pitchFamily="34" charset="0"/>
              <a:buChar char="•"/>
            </a:pPr>
            <a:r>
              <a:rPr lang="en-IN" sz="1800" b="1" i="0" dirty="0">
                <a:solidFill>
                  <a:srgbClr val="000000"/>
                </a:solidFill>
                <a:effectLst/>
                <a:latin typeface="inter-bold"/>
              </a:rPr>
              <a:t>Step 3:</a:t>
            </a:r>
            <a:r>
              <a:rPr lang="en-IN" sz="1800" b="0" i="0" dirty="0">
                <a:solidFill>
                  <a:srgbClr val="000000"/>
                </a:solidFill>
                <a:effectLst/>
                <a:latin typeface="inter-regular"/>
              </a:rPr>
              <a:t> Select and apply an operator to the current state.</a:t>
            </a:r>
          </a:p>
          <a:p>
            <a:pPr algn="just">
              <a:buFont typeface="Arial" panose="020B0604020202020204" pitchFamily="34" charset="0"/>
              <a:buChar char="•"/>
            </a:pPr>
            <a:r>
              <a:rPr lang="en-IN" sz="1800" b="1" i="0" dirty="0">
                <a:solidFill>
                  <a:srgbClr val="000000"/>
                </a:solidFill>
                <a:effectLst/>
                <a:latin typeface="inter-bold"/>
              </a:rPr>
              <a:t>Step 4:</a:t>
            </a:r>
            <a:r>
              <a:rPr lang="en-IN" sz="1800" b="0" i="0" dirty="0">
                <a:solidFill>
                  <a:srgbClr val="000000"/>
                </a:solidFill>
                <a:effectLst/>
                <a:latin typeface="inter-regular"/>
              </a:rPr>
              <a:t> Check new state:</a:t>
            </a:r>
          </a:p>
          <a:p>
            <a:pPr marL="742950" lvl="1" indent="-285750" algn="just">
              <a:buFont typeface="Arial" panose="020B0604020202020204" pitchFamily="34" charset="0"/>
              <a:buChar char="•"/>
            </a:pPr>
            <a:r>
              <a:rPr lang="en-IN" sz="1800" b="0" i="0" dirty="0">
                <a:solidFill>
                  <a:srgbClr val="000000"/>
                </a:solidFill>
                <a:effectLst/>
                <a:latin typeface="inter-regular"/>
              </a:rPr>
              <a:t>If it is goal state, then return success and quit.</a:t>
            </a:r>
          </a:p>
          <a:p>
            <a:pPr marL="742950" lvl="1" indent="-285750" algn="just">
              <a:buFont typeface="Arial" panose="020B0604020202020204" pitchFamily="34" charset="0"/>
              <a:buChar char="•"/>
            </a:pPr>
            <a:r>
              <a:rPr lang="en-IN" sz="1800" b="0" i="0" dirty="0">
                <a:solidFill>
                  <a:srgbClr val="000000"/>
                </a:solidFill>
                <a:effectLst/>
                <a:latin typeface="inter-regular"/>
              </a:rPr>
              <a:t>Else if it is better than the current state then assign new state as a current state.</a:t>
            </a:r>
          </a:p>
          <a:p>
            <a:pPr marL="742950" lvl="1" indent="-285750" algn="just">
              <a:buFont typeface="Arial" panose="020B0604020202020204" pitchFamily="34" charset="0"/>
              <a:buChar char="•"/>
            </a:pPr>
            <a:r>
              <a:rPr lang="en-IN" sz="1800" b="0" i="0" dirty="0">
                <a:solidFill>
                  <a:srgbClr val="000000"/>
                </a:solidFill>
                <a:effectLst/>
                <a:latin typeface="inter-regular"/>
              </a:rPr>
              <a:t>Else if not better than the current state, then return to step2.</a:t>
            </a:r>
          </a:p>
          <a:p>
            <a:pPr algn="just">
              <a:buFont typeface="Arial" panose="020B0604020202020204" pitchFamily="34" charset="0"/>
              <a:buChar char="•"/>
            </a:pPr>
            <a:r>
              <a:rPr lang="en-IN" sz="1800" b="1" i="0" dirty="0">
                <a:solidFill>
                  <a:srgbClr val="000000"/>
                </a:solidFill>
                <a:effectLst/>
                <a:latin typeface="inter-bold"/>
              </a:rPr>
              <a:t>Step 5:</a:t>
            </a:r>
            <a:r>
              <a:rPr lang="en-IN" sz="1800" b="0" i="0" dirty="0">
                <a:solidFill>
                  <a:srgbClr val="000000"/>
                </a:solidFill>
                <a:effectLst/>
                <a:latin typeface="inter-regular"/>
              </a:rPr>
              <a:t> Exit.</a:t>
            </a:r>
          </a:p>
          <a:p>
            <a:endParaRPr lang="en-US" sz="1800" dirty="0"/>
          </a:p>
        </p:txBody>
      </p:sp>
    </p:spTree>
    <p:extLst>
      <p:ext uri="{BB962C8B-B14F-4D97-AF65-F5344CB8AC3E}">
        <p14:creationId xmlns:p14="http://schemas.microsoft.com/office/powerpoint/2010/main" val="278558511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4545D-2AE6-A114-BC10-CC0D44EECFFB}"/>
              </a:ext>
            </a:extLst>
          </p:cNvPr>
          <p:cNvSpPr>
            <a:spLocks noGrp="1"/>
          </p:cNvSpPr>
          <p:nvPr>
            <p:ph type="title"/>
          </p:nvPr>
        </p:nvSpPr>
        <p:spPr>
          <a:solidFill>
            <a:srgbClr val="FFC000"/>
          </a:solidFill>
        </p:spPr>
        <p:txBody>
          <a:bodyPr/>
          <a:lstStyle/>
          <a:p>
            <a:r>
              <a:rPr lang="en-IN" i="0" dirty="0">
                <a:solidFill>
                  <a:schemeClr val="tx1"/>
                </a:solidFill>
                <a:effectLst/>
                <a:latin typeface="Lucida Grande" panose="020B0600040502020204" pitchFamily="34" charset="0"/>
                <a:cs typeface="Lucida Grande" panose="020B0600040502020204" pitchFamily="34" charset="0"/>
              </a:rPr>
              <a:t>Steepest-Ascent hill-climbing</a:t>
            </a:r>
            <a:endParaRPr lang="en-US" dirty="0">
              <a:latin typeface="Lucida Grande" panose="020B0600040502020204" pitchFamily="34" charset="0"/>
              <a:cs typeface="Lucida Grande" panose="020B0600040502020204" pitchFamily="34" charset="0"/>
            </a:endParaRPr>
          </a:p>
        </p:txBody>
      </p:sp>
      <p:sp>
        <p:nvSpPr>
          <p:cNvPr id="3" name="Content Placeholder 2">
            <a:extLst>
              <a:ext uri="{FF2B5EF4-FFF2-40B4-BE49-F238E27FC236}">
                <a16:creationId xmlns:a16="http://schemas.microsoft.com/office/drawing/2014/main" id="{1469DE84-6F21-58DA-66A6-E5ACA5621C9C}"/>
              </a:ext>
            </a:extLst>
          </p:cNvPr>
          <p:cNvSpPr>
            <a:spLocks noGrp="1"/>
          </p:cNvSpPr>
          <p:nvPr>
            <p:ph idx="1"/>
          </p:nvPr>
        </p:nvSpPr>
        <p:spPr/>
        <p:txBody>
          <a:bodyPr/>
          <a:lstStyle/>
          <a:p>
            <a:pPr algn="just">
              <a:buNone/>
            </a:pPr>
            <a:r>
              <a:rPr lang="en-IN" sz="1800" b="0" i="0" dirty="0">
                <a:solidFill>
                  <a:srgbClr val="333333"/>
                </a:solidFill>
                <a:effectLst/>
                <a:latin typeface="inter-regular"/>
              </a:rPr>
              <a:t>The steepest-Ascent algorithm is a variation of simple hill climbing algorithm. This algorithm examines all the neighbouring nodes of the current state and selects one neighbour node which is closest to the goal state. This algorithm consumes more time as it searches for multiple neighbours.</a:t>
            </a:r>
            <a:endParaRPr lang="en-US" sz="1800" dirty="0"/>
          </a:p>
        </p:txBody>
      </p:sp>
    </p:spTree>
    <p:extLst>
      <p:ext uri="{BB962C8B-B14F-4D97-AF65-F5344CB8AC3E}">
        <p14:creationId xmlns:p14="http://schemas.microsoft.com/office/powerpoint/2010/main" val="423501632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13CFA-E374-77C3-C697-302051366909}"/>
              </a:ext>
            </a:extLst>
          </p:cNvPr>
          <p:cNvSpPr>
            <a:spLocks noGrp="1"/>
          </p:cNvSpPr>
          <p:nvPr>
            <p:ph type="title"/>
          </p:nvPr>
        </p:nvSpPr>
        <p:spPr>
          <a:solidFill>
            <a:srgbClr val="FFC000"/>
          </a:solidFill>
        </p:spPr>
        <p:txBody>
          <a:bodyPr/>
          <a:lstStyle/>
          <a:p>
            <a:r>
              <a:rPr lang="en-US" dirty="0"/>
              <a:t>Algorithm</a:t>
            </a:r>
          </a:p>
        </p:txBody>
      </p:sp>
      <p:sp>
        <p:nvSpPr>
          <p:cNvPr id="3" name="Content Placeholder 2">
            <a:extLst>
              <a:ext uri="{FF2B5EF4-FFF2-40B4-BE49-F238E27FC236}">
                <a16:creationId xmlns:a16="http://schemas.microsoft.com/office/drawing/2014/main" id="{9DC62E7C-2E38-1C9F-87A3-FB0121AE5BF2}"/>
              </a:ext>
            </a:extLst>
          </p:cNvPr>
          <p:cNvSpPr>
            <a:spLocks noGrp="1"/>
          </p:cNvSpPr>
          <p:nvPr>
            <p:ph idx="1"/>
          </p:nvPr>
        </p:nvSpPr>
        <p:spPr>
          <a:xfrm>
            <a:off x="202018" y="1584572"/>
            <a:ext cx="8739963" cy="3112200"/>
          </a:xfrm>
        </p:spPr>
        <p:txBody>
          <a:bodyPr/>
          <a:lstStyle/>
          <a:p>
            <a:pPr algn="just">
              <a:buFont typeface="Arial" panose="020B0604020202020204" pitchFamily="34" charset="0"/>
              <a:buChar char="•"/>
            </a:pPr>
            <a:r>
              <a:rPr lang="en-IN" sz="1600" b="1" i="0" dirty="0">
                <a:solidFill>
                  <a:srgbClr val="000000"/>
                </a:solidFill>
                <a:effectLst/>
                <a:latin typeface="inter-bold"/>
              </a:rPr>
              <a:t>Step 1:</a:t>
            </a:r>
            <a:r>
              <a:rPr lang="en-IN" sz="1600" b="0" i="0" dirty="0">
                <a:solidFill>
                  <a:srgbClr val="000000"/>
                </a:solidFill>
                <a:effectLst/>
                <a:latin typeface="inter-regular"/>
              </a:rPr>
              <a:t> Evaluate the initial state, if it is goal state then return success and stop, else make current state as initial state.</a:t>
            </a:r>
          </a:p>
          <a:p>
            <a:pPr algn="just">
              <a:buFont typeface="Arial" panose="020B0604020202020204" pitchFamily="34" charset="0"/>
              <a:buChar char="•"/>
            </a:pPr>
            <a:r>
              <a:rPr lang="en-IN" sz="1600" b="1" i="0" dirty="0">
                <a:solidFill>
                  <a:srgbClr val="000000"/>
                </a:solidFill>
                <a:effectLst/>
                <a:latin typeface="inter-bold"/>
              </a:rPr>
              <a:t>Step 2:</a:t>
            </a:r>
            <a:r>
              <a:rPr lang="en-IN" sz="1600" b="0" i="0" dirty="0">
                <a:solidFill>
                  <a:srgbClr val="000000"/>
                </a:solidFill>
                <a:effectLst/>
                <a:latin typeface="inter-regular"/>
              </a:rPr>
              <a:t> Loop until a solution is found or the current state does not change.</a:t>
            </a:r>
          </a:p>
          <a:p>
            <a:pPr marL="742950" lvl="1" indent="-285750" algn="just">
              <a:buFont typeface="Arial" panose="020B0604020202020204" pitchFamily="34" charset="0"/>
              <a:buChar char="•"/>
            </a:pPr>
            <a:r>
              <a:rPr lang="en-IN" sz="1600" b="0" i="0" dirty="0">
                <a:solidFill>
                  <a:srgbClr val="000000"/>
                </a:solidFill>
                <a:effectLst/>
                <a:latin typeface="inter-regular"/>
              </a:rPr>
              <a:t>Let SUCC be a state such that any successor of the current state will be better than it.</a:t>
            </a:r>
          </a:p>
          <a:p>
            <a:pPr marL="742950" lvl="1" indent="-285750" algn="just">
              <a:buFont typeface="Arial" panose="020B0604020202020204" pitchFamily="34" charset="0"/>
              <a:buChar char="•"/>
            </a:pPr>
            <a:r>
              <a:rPr lang="en-IN" sz="1600" b="0" i="0" dirty="0">
                <a:solidFill>
                  <a:srgbClr val="000000"/>
                </a:solidFill>
                <a:effectLst/>
                <a:latin typeface="inter-regular"/>
              </a:rPr>
              <a:t>For each operator that applies to the current state:</a:t>
            </a:r>
          </a:p>
          <a:p>
            <a:pPr marL="1143000" lvl="2" indent="-228600" algn="just">
              <a:buFont typeface="Arial" panose="020B0604020202020204" pitchFamily="34" charset="0"/>
              <a:buChar char="•"/>
            </a:pPr>
            <a:r>
              <a:rPr lang="en-IN" sz="1600" b="0" i="0" dirty="0">
                <a:solidFill>
                  <a:srgbClr val="000000"/>
                </a:solidFill>
                <a:effectLst/>
                <a:latin typeface="inter-regular"/>
              </a:rPr>
              <a:t>Apply the new operator and generate a new state.</a:t>
            </a:r>
          </a:p>
          <a:p>
            <a:pPr marL="1143000" lvl="2" indent="-228600" algn="just">
              <a:buFont typeface="Arial" panose="020B0604020202020204" pitchFamily="34" charset="0"/>
              <a:buChar char="•"/>
            </a:pPr>
            <a:r>
              <a:rPr lang="en-IN" sz="1600" b="0" i="0" dirty="0">
                <a:solidFill>
                  <a:srgbClr val="000000"/>
                </a:solidFill>
                <a:effectLst/>
                <a:latin typeface="inter-regular"/>
              </a:rPr>
              <a:t>Evaluate the new state.</a:t>
            </a:r>
          </a:p>
          <a:p>
            <a:pPr marL="1143000" lvl="2" indent="-228600" algn="just">
              <a:buFont typeface="Arial" panose="020B0604020202020204" pitchFamily="34" charset="0"/>
              <a:buChar char="•"/>
            </a:pPr>
            <a:r>
              <a:rPr lang="en-IN" sz="1600" b="0" i="0" dirty="0">
                <a:solidFill>
                  <a:srgbClr val="000000"/>
                </a:solidFill>
                <a:effectLst/>
                <a:latin typeface="inter-regular"/>
              </a:rPr>
              <a:t>If it is goal state, then return it and quit, else compare it to the SUCC.</a:t>
            </a:r>
          </a:p>
          <a:p>
            <a:pPr marL="1143000" lvl="2" indent="-228600" algn="just">
              <a:buFont typeface="Arial" panose="020B0604020202020204" pitchFamily="34" charset="0"/>
              <a:buChar char="•"/>
            </a:pPr>
            <a:r>
              <a:rPr lang="en-IN" sz="1600" b="0" i="0" dirty="0">
                <a:solidFill>
                  <a:srgbClr val="000000"/>
                </a:solidFill>
                <a:effectLst/>
                <a:latin typeface="inter-regular"/>
              </a:rPr>
              <a:t>If it is better than SUCC, then set new state as SUCC.</a:t>
            </a:r>
          </a:p>
          <a:p>
            <a:pPr marL="1143000" lvl="2" indent="-228600" algn="just">
              <a:buFont typeface="Arial" panose="020B0604020202020204" pitchFamily="34" charset="0"/>
              <a:buChar char="•"/>
            </a:pPr>
            <a:r>
              <a:rPr lang="en-IN" sz="1600" b="0" i="0" dirty="0">
                <a:solidFill>
                  <a:srgbClr val="000000"/>
                </a:solidFill>
                <a:effectLst/>
                <a:latin typeface="inter-regular"/>
              </a:rPr>
              <a:t>If the SUCC is better than the current state, then set current state to SUCC.</a:t>
            </a:r>
          </a:p>
          <a:p>
            <a:pPr algn="just">
              <a:buFont typeface="Arial" panose="020B0604020202020204" pitchFamily="34" charset="0"/>
              <a:buChar char="•"/>
            </a:pPr>
            <a:r>
              <a:rPr lang="en-IN" sz="1600" b="1" i="0" dirty="0">
                <a:solidFill>
                  <a:srgbClr val="000000"/>
                </a:solidFill>
                <a:effectLst/>
                <a:latin typeface="inter-bold"/>
              </a:rPr>
              <a:t>Step 5:</a:t>
            </a:r>
            <a:r>
              <a:rPr lang="en-IN" sz="1600" b="0" i="0" dirty="0">
                <a:solidFill>
                  <a:srgbClr val="000000"/>
                </a:solidFill>
                <a:effectLst/>
                <a:latin typeface="inter-regular"/>
              </a:rPr>
              <a:t> Exit.</a:t>
            </a:r>
          </a:p>
          <a:p>
            <a:endParaRPr lang="en-US" sz="1600" dirty="0"/>
          </a:p>
        </p:txBody>
      </p:sp>
    </p:spTree>
    <p:extLst>
      <p:ext uri="{BB962C8B-B14F-4D97-AF65-F5344CB8AC3E}">
        <p14:creationId xmlns:p14="http://schemas.microsoft.com/office/powerpoint/2010/main" val="117224377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E8AD0-E2A2-2C3B-6391-5ECA75A2ACEF}"/>
              </a:ext>
            </a:extLst>
          </p:cNvPr>
          <p:cNvSpPr>
            <a:spLocks noGrp="1"/>
          </p:cNvSpPr>
          <p:nvPr>
            <p:ph type="title"/>
          </p:nvPr>
        </p:nvSpPr>
        <p:spPr>
          <a:solidFill>
            <a:srgbClr val="FFC000"/>
          </a:solidFill>
        </p:spPr>
        <p:txBody>
          <a:bodyPr/>
          <a:lstStyle/>
          <a:p>
            <a:r>
              <a:rPr lang="en-US" dirty="0"/>
              <a:t>Algorithm</a:t>
            </a:r>
          </a:p>
        </p:txBody>
      </p:sp>
      <p:sp>
        <p:nvSpPr>
          <p:cNvPr id="3" name="Content Placeholder 2">
            <a:extLst>
              <a:ext uri="{FF2B5EF4-FFF2-40B4-BE49-F238E27FC236}">
                <a16:creationId xmlns:a16="http://schemas.microsoft.com/office/drawing/2014/main" id="{9ECFEBF6-3480-7B17-F797-EECFC75784A3}"/>
              </a:ext>
            </a:extLst>
          </p:cNvPr>
          <p:cNvSpPr>
            <a:spLocks noGrp="1"/>
          </p:cNvSpPr>
          <p:nvPr>
            <p:ph idx="1"/>
          </p:nvPr>
        </p:nvSpPr>
        <p:spPr/>
        <p:txBody>
          <a:bodyPr/>
          <a:lstStyle/>
          <a:p>
            <a:pPr algn="just">
              <a:buNone/>
            </a:pPr>
            <a:r>
              <a:rPr lang="en-IN" b="0" i="0" dirty="0">
                <a:solidFill>
                  <a:srgbClr val="333333"/>
                </a:solidFill>
                <a:effectLst/>
                <a:latin typeface="inter-regular"/>
              </a:rPr>
              <a:t>Stochastic hill climbing does not examine for all its neighbour before moving. Rather, this search algorithm selects one neighbour node at random and decides whether to choose it as a current state or examine another state.</a:t>
            </a:r>
            <a:endParaRPr lang="en-US" dirty="0"/>
          </a:p>
        </p:txBody>
      </p:sp>
    </p:spTree>
    <p:extLst>
      <p:ext uri="{BB962C8B-B14F-4D97-AF65-F5344CB8AC3E}">
        <p14:creationId xmlns:p14="http://schemas.microsoft.com/office/powerpoint/2010/main" val="162697608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4E880-BB7F-FF6E-D468-F3756E159E37}"/>
              </a:ext>
            </a:extLst>
          </p:cNvPr>
          <p:cNvSpPr>
            <a:spLocks noGrp="1"/>
          </p:cNvSpPr>
          <p:nvPr>
            <p:ph type="title"/>
          </p:nvPr>
        </p:nvSpPr>
        <p:spPr>
          <a:solidFill>
            <a:srgbClr val="FFC000"/>
          </a:solidFill>
        </p:spPr>
        <p:txBody>
          <a:bodyPr/>
          <a:lstStyle/>
          <a:p>
            <a:r>
              <a:rPr lang="en-US" dirty="0"/>
              <a:t>A* Searching Algorithm</a:t>
            </a:r>
          </a:p>
        </p:txBody>
      </p:sp>
      <p:sp>
        <p:nvSpPr>
          <p:cNvPr id="3" name="Content Placeholder 2">
            <a:extLst>
              <a:ext uri="{FF2B5EF4-FFF2-40B4-BE49-F238E27FC236}">
                <a16:creationId xmlns:a16="http://schemas.microsoft.com/office/drawing/2014/main" id="{390EF644-EBF6-B89D-7A49-B65188DD4597}"/>
              </a:ext>
            </a:extLst>
          </p:cNvPr>
          <p:cNvSpPr>
            <a:spLocks noGrp="1"/>
          </p:cNvSpPr>
          <p:nvPr>
            <p:ph idx="1"/>
          </p:nvPr>
        </p:nvSpPr>
        <p:spPr/>
        <p:txBody>
          <a:bodyPr/>
          <a:lstStyle/>
          <a:p>
            <a:pPr algn="just"/>
            <a:r>
              <a:rPr lang="en-IN" sz="1800" b="0" i="0" dirty="0">
                <a:solidFill>
                  <a:schemeClr val="tx1"/>
                </a:solidFill>
                <a:effectLst/>
                <a:latin typeface="Roboto" panose="02000000000000000000" pitchFamily="2" charset="0"/>
              </a:rPr>
              <a:t>It is a searching algorithm that is used to find the shortest path between an initial and a final point.</a:t>
            </a:r>
          </a:p>
          <a:p>
            <a:pPr algn="just"/>
            <a:r>
              <a:rPr lang="en-IN" sz="1800" b="0" i="0" dirty="0">
                <a:solidFill>
                  <a:schemeClr val="tx1"/>
                </a:solidFill>
                <a:effectLst/>
                <a:latin typeface="Roboto" panose="02000000000000000000" pitchFamily="2" charset="0"/>
              </a:rPr>
              <a:t>It searches for shorter paths first, thus making it an optimal and complete algorithm. An optimal algorithm will find the least cost outcome for a problem, while a complete algorithm finds all the possible outcomes of a problem.</a:t>
            </a:r>
            <a:endParaRPr lang="en-IN" sz="1800" dirty="0">
              <a:solidFill>
                <a:schemeClr val="tx1"/>
              </a:solidFill>
              <a:latin typeface="Roboto" panose="02000000000000000000" pitchFamily="2" charset="0"/>
            </a:endParaRPr>
          </a:p>
          <a:p>
            <a:pPr algn="just"/>
            <a:r>
              <a:rPr lang="en-IN" sz="1800" b="0" i="0" dirty="0">
                <a:solidFill>
                  <a:schemeClr val="tx1"/>
                </a:solidFill>
                <a:effectLst/>
                <a:latin typeface="Roboto" panose="02000000000000000000" pitchFamily="2" charset="0"/>
              </a:rPr>
              <a:t>Another aspect that makes A* so powerful is the use of weighted graphs in its implementation. A weighted graph uses numbers to represent the cost of taking each path or course of action. This means that the algorithms can take the path with the least cost, and find the best route in terms of distance and time.</a:t>
            </a:r>
          </a:p>
          <a:p>
            <a:pPr algn="just">
              <a:buNone/>
            </a:pPr>
            <a:br>
              <a:rPr lang="en-IN" sz="1800" dirty="0">
                <a:solidFill>
                  <a:schemeClr val="tx1"/>
                </a:solidFill>
              </a:rPr>
            </a:br>
            <a:endParaRPr lang="en-IN" sz="1800" b="0" i="0" dirty="0">
              <a:solidFill>
                <a:schemeClr val="tx1"/>
              </a:solidFill>
              <a:effectLst/>
              <a:latin typeface="Roboto" panose="02000000000000000000" pitchFamily="2" charset="0"/>
            </a:endParaRPr>
          </a:p>
        </p:txBody>
      </p:sp>
    </p:spTree>
    <p:extLst>
      <p:ext uri="{BB962C8B-B14F-4D97-AF65-F5344CB8AC3E}">
        <p14:creationId xmlns:p14="http://schemas.microsoft.com/office/powerpoint/2010/main" val="131854734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FA7F3-8729-6F8D-AD27-BDF7F14CA89C}"/>
              </a:ext>
            </a:extLst>
          </p:cNvPr>
          <p:cNvSpPr>
            <a:spLocks noGrp="1"/>
          </p:cNvSpPr>
          <p:nvPr>
            <p:ph type="title"/>
          </p:nvPr>
        </p:nvSpPr>
        <p:spPr>
          <a:solidFill>
            <a:srgbClr val="FFC000"/>
          </a:solidFill>
        </p:spPr>
        <p:txBody>
          <a:bodyPr/>
          <a:lstStyle/>
          <a:p>
            <a:r>
              <a:rPr lang="en-US" dirty="0"/>
              <a:t>Working of A*</a:t>
            </a:r>
          </a:p>
        </p:txBody>
      </p:sp>
      <p:sp>
        <p:nvSpPr>
          <p:cNvPr id="3" name="Content Placeholder 2">
            <a:extLst>
              <a:ext uri="{FF2B5EF4-FFF2-40B4-BE49-F238E27FC236}">
                <a16:creationId xmlns:a16="http://schemas.microsoft.com/office/drawing/2014/main" id="{A890E21B-EAB8-C053-64F9-BC94754FE2DB}"/>
              </a:ext>
            </a:extLst>
          </p:cNvPr>
          <p:cNvSpPr>
            <a:spLocks noGrp="1"/>
          </p:cNvSpPr>
          <p:nvPr>
            <p:ph idx="1"/>
          </p:nvPr>
        </p:nvSpPr>
        <p:spPr>
          <a:xfrm>
            <a:off x="179615" y="1616470"/>
            <a:ext cx="8833756" cy="3112200"/>
          </a:xfrm>
        </p:spPr>
        <p:txBody>
          <a:bodyPr/>
          <a:lstStyle/>
          <a:p>
            <a:pPr algn="l" fontAlgn="base"/>
            <a:r>
              <a:rPr lang="en-IN" sz="1800" b="0" i="0" dirty="0">
                <a:solidFill>
                  <a:srgbClr val="303030"/>
                </a:solidFill>
                <a:effectLst/>
                <a:latin typeface="Arimo"/>
              </a:rPr>
              <a:t>A* Algorithm works as-</a:t>
            </a:r>
          </a:p>
          <a:p>
            <a:pPr algn="l" fontAlgn="base">
              <a:buFont typeface="Arial" panose="020B0604020202020204" pitchFamily="34" charset="0"/>
              <a:buChar char="•"/>
            </a:pPr>
            <a:r>
              <a:rPr lang="en-IN" sz="1800" b="0" i="0" dirty="0">
                <a:solidFill>
                  <a:srgbClr val="303030"/>
                </a:solidFill>
                <a:effectLst/>
                <a:latin typeface="Arimo"/>
              </a:rPr>
              <a:t>It maintains a tree of paths originating at the start node.</a:t>
            </a:r>
          </a:p>
          <a:p>
            <a:pPr algn="l" fontAlgn="base">
              <a:buFont typeface="Arial" panose="020B0604020202020204" pitchFamily="34" charset="0"/>
              <a:buChar char="•"/>
            </a:pPr>
            <a:r>
              <a:rPr lang="en-IN" sz="1800" b="0" i="0" dirty="0">
                <a:solidFill>
                  <a:srgbClr val="303030"/>
                </a:solidFill>
                <a:effectLst/>
                <a:latin typeface="Arimo"/>
              </a:rPr>
              <a:t>It extends those paths one edge at a time.</a:t>
            </a:r>
          </a:p>
          <a:p>
            <a:pPr algn="l" fontAlgn="base">
              <a:buFont typeface="Arial" panose="020B0604020202020204" pitchFamily="34" charset="0"/>
              <a:buChar char="•"/>
            </a:pPr>
            <a:r>
              <a:rPr lang="en-IN" sz="1800" b="0" i="0" dirty="0">
                <a:solidFill>
                  <a:srgbClr val="303030"/>
                </a:solidFill>
                <a:effectLst/>
                <a:latin typeface="Arimo"/>
              </a:rPr>
              <a:t>It continues until its termination criterion is satisfied.</a:t>
            </a:r>
          </a:p>
          <a:p>
            <a:pPr algn="l" fontAlgn="base"/>
            <a:r>
              <a:rPr lang="en-IN" sz="1800" b="0" i="0" dirty="0">
                <a:solidFill>
                  <a:srgbClr val="303030"/>
                </a:solidFill>
                <a:effectLst/>
                <a:latin typeface="Arimo"/>
              </a:rPr>
              <a:t>A* Algorithm extends the path that minimizes the following function-</a:t>
            </a:r>
          </a:p>
          <a:p>
            <a:pPr algn="ctr" fontAlgn="base">
              <a:buNone/>
            </a:pPr>
            <a:r>
              <a:rPr lang="en-IN" sz="1800" b="1" i="0" dirty="0">
                <a:solidFill>
                  <a:srgbClr val="DE6A1D"/>
                </a:solidFill>
                <a:effectLst/>
                <a:latin typeface="Arimo"/>
              </a:rPr>
              <a:t>f(n) = g(n) + h(n)</a:t>
            </a:r>
            <a:endParaRPr lang="en-IN" sz="1800" b="0" i="0" dirty="0">
              <a:solidFill>
                <a:srgbClr val="303030"/>
              </a:solidFill>
              <a:effectLst/>
              <a:latin typeface="Arimo"/>
            </a:endParaRPr>
          </a:p>
          <a:p>
            <a:pPr algn="l" fontAlgn="base">
              <a:buFont typeface="Arial" panose="020B0604020202020204" pitchFamily="34" charset="0"/>
              <a:buChar char="•"/>
            </a:pPr>
            <a:r>
              <a:rPr lang="en-IN" sz="1800" b="0" i="0" dirty="0">
                <a:solidFill>
                  <a:srgbClr val="303030"/>
                </a:solidFill>
                <a:effectLst/>
                <a:latin typeface="Arimo"/>
              </a:rPr>
              <a:t>‘n’ is the last node on the path</a:t>
            </a:r>
          </a:p>
          <a:p>
            <a:pPr algn="l" fontAlgn="base">
              <a:buFont typeface="Arial" panose="020B0604020202020204" pitchFamily="34" charset="0"/>
              <a:buChar char="•"/>
            </a:pPr>
            <a:r>
              <a:rPr lang="en-IN" sz="1800" b="0" i="0" dirty="0">
                <a:solidFill>
                  <a:srgbClr val="303030"/>
                </a:solidFill>
                <a:effectLst/>
                <a:latin typeface="Arimo"/>
              </a:rPr>
              <a:t>g(n) is the cost of the path from start node to node ‘n’</a:t>
            </a:r>
          </a:p>
          <a:p>
            <a:pPr algn="l" fontAlgn="base">
              <a:buFont typeface="Arial" panose="020B0604020202020204" pitchFamily="34" charset="0"/>
              <a:buChar char="•"/>
            </a:pPr>
            <a:r>
              <a:rPr lang="en-IN" sz="1800" b="0" i="0" dirty="0">
                <a:solidFill>
                  <a:srgbClr val="303030"/>
                </a:solidFill>
                <a:effectLst/>
                <a:latin typeface="Arimo"/>
              </a:rPr>
              <a:t>h(n) is a heuristic function that estimates cost of the cheapest path from node ‘n’ to the goal node</a:t>
            </a:r>
          </a:p>
          <a:p>
            <a:endParaRPr lang="en-US" sz="1800" dirty="0"/>
          </a:p>
        </p:txBody>
      </p:sp>
    </p:spTree>
    <p:extLst>
      <p:ext uri="{BB962C8B-B14F-4D97-AF65-F5344CB8AC3E}">
        <p14:creationId xmlns:p14="http://schemas.microsoft.com/office/powerpoint/2010/main" val="32809773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BA75-0E66-53F8-8140-87579A766AA7}"/>
              </a:ext>
            </a:extLst>
          </p:cNvPr>
          <p:cNvSpPr>
            <a:spLocks noGrp="1"/>
          </p:cNvSpPr>
          <p:nvPr>
            <p:ph type="title"/>
          </p:nvPr>
        </p:nvSpPr>
        <p:spPr>
          <a:solidFill>
            <a:srgbClr val="FFC000"/>
          </a:solidFill>
        </p:spPr>
        <p:txBody>
          <a:bodyPr/>
          <a:lstStyle/>
          <a:p>
            <a:r>
              <a:rPr lang="en-US" dirty="0"/>
              <a:t>Algorithm for A*</a:t>
            </a:r>
          </a:p>
        </p:txBody>
      </p:sp>
      <p:sp>
        <p:nvSpPr>
          <p:cNvPr id="3" name="Content Placeholder 2">
            <a:extLst>
              <a:ext uri="{FF2B5EF4-FFF2-40B4-BE49-F238E27FC236}">
                <a16:creationId xmlns:a16="http://schemas.microsoft.com/office/drawing/2014/main" id="{4DF36688-3714-C67C-314C-1FE16CFB4D8B}"/>
              </a:ext>
            </a:extLst>
          </p:cNvPr>
          <p:cNvSpPr>
            <a:spLocks noGrp="1"/>
          </p:cNvSpPr>
          <p:nvPr>
            <p:ph idx="1"/>
          </p:nvPr>
        </p:nvSpPr>
        <p:spPr/>
        <p:txBody>
          <a:bodyPr/>
          <a:lstStyle/>
          <a:p>
            <a:pPr algn="just" fontAlgn="base">
              <a:buFont typeface="Arial" panose="020B0604020202020204" pitchFamily="34" charset="0"/>
              <a:buChar char="•"/>
            </a:pPr>
            <a:r>
              <a:rPr lang="en-IN" b="0" i="0" dirty="0">
                <a:solidFill>
                  <a:srgbClr val="303030"/>
                </a:solidFill>
                <a:effectLst/>
                <a:latin typeface="Arimo"/>
              </a:rPr>
              <a:t>The implementation of A* Algorithm involves maintaining two lists- OPEN and CLOSED.</a:t>
            </a:r>
          </a:p>
          <a:p>
            <a:pPr algn="just" fontAlgn="base">
              <a:buFont typeface="Arial" panose="020B0604020202020204" pitchFamily="34" charset="0"/>
              <a:buChar char="•"/>
            </a:pPr>
            <a:r>
              <a:rPr lang="en-IN" b="0" i="0" dirty="0">
                <a:solidFill>
                  <a:srgbClr val="303030"/>
                </a:solidFill>
                <a:effectLst/>
                <a:latin typeface="Arimo"/>
              </a:rPr>
              <a:t>OPEN contains those nodes that have been evaluated by the heuristic function but have not been expanded into successors yet.</a:t>
            </a:r>
          </a:p>
          <a:p>
            <a:pPr algn="just" fontAlgn="base">
              <a:buFont typeface="Arial" panose="020B0604020202020204" pitchFamily="34" charset="0"/>
              <a:buChar char="•"/>
            </a:pPr>
            <a:r>
              <a:rPr lang="en-IN" b="0" i="0" dirty="0">
                <a:solidFill>
                  <a:srgbClr val="303030"/>
                </a:solidFill>
                <a:effectLst/>
                <a:latin typeface="Arimo"/>
              </a:rPr>
              <a:t>CLOSED contains those nodes that have already been visited.</a:t>
            </a:r>
          </a:p>
          <a:p>
            <a:pPr algn="just"/>
            <a:endParaRPr lang="en-US" dirty="0"/>
          </a:p>
        </p:txBody>
      </p:sp>
    </p:spTree>
    <p:extLst>
      <p:ext uri="{BB962C8B-B14F-4D97-AF65-F5344CB8AC3E}">
        <p14:creationId xmlns:p14="http://schemas.microsoft.com/office/powerpoint/2010/main" val="89048715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CB19-3963-9C7C-650C-547B4A7D177D}"/>
              </a:ext>
            </a:extLst>
          </p:cNvPr>
          <p:cNvSpPr>
            <a:spLocks noGrp="1"/>
          </p:cNvSpPr>
          <p:nvPr>
            <p:ph type="title"/>
          </p:nvPr>
        </p:nvSpPr>
        <p:spPr>
          <a:solidFill>
            <a:srgbClr val="FFC000"/>
          </a:solidFill>
        </p:spPr>
        <p:txBody>
          <a:bodyPr/>
          <a:lstStyle/>
          <a:p>
            <a:r>
              <a:rPr lang="en-US" dirty="0"/>
              <a:t>Algorithm continued…</a:t>
            </a:r>
          </a:p>
        </p:txBody>
      </p:sp>
      <p:sp>
        <p:nvSpPr>
          <p:cNvPr id="3" name="Content Placeholder 2">
            <a:extLst>
              <a:ext uri="{FF2B5EF4-FFF2-40B4-BE49-F238E27FC236}">
                <a16:creationId xmlns:a16="http://schemas.microsoft.com/office/drawing/2014/main" id="{C47FB2B9-3498-3581-89BA-2873AECBB8EB}"/>
              </a:ext>
            </a:extLst>
          </p:cNvPr>
          <p:cNvSpPr>
            <a:spLocks noGrp="1"/>
          </p:cNvSpPr>
          <p:nvPr>
            <p:ph idx="1"/>
          </p:nvPr>
        </p:nvSpPr>
        <p:spPr>
          <a:xfrm>
            <a:off x="561315" y="1616470"/>
            <a:ext cx="8365402" cy="3112200"/>
          </a:xfrm>
        </p:spPr>
        <p:txBody>
          <a:bodyPr/>
          <a:lstStyle/>
          <a:p>
            <a:pPr algn="l" fontAlgn="base"/>
            <a:r>
              <a:rPr lang="en-IN" sz="1600" b="1" i="0" u="sng" dirty="0">
                <a:solidFill>
                  <a:srgbClr val="303030"/>
                </a:solidFill>
                <a:effectLst/>
                <a:latin typeface="roboto condensed" panose="02000000000000000000" pitchFamily="2" charset="0"/>
              </a:rPr>
              <a:t>Step-01:</a:t>
            </a:r>
            <a:endParaRPr lang="en-IN" sz="1600" b="0" i="0" dirty="0">
              <a:solidFill>
                <a:srgbClr val="303030"/>
              </a:solidFill>
              <a:effectLst/>
              <a:latin typeface="Arimo"/>
            </a:endParaRPr>
          </a:p>
          <a:p>
            <a:pPr marL="285750" indent="-285750" algn="l" fontAlgn="base">
              <a:buFont typeface="Wingdings" pitchFamily="2" charset="2"/>
              <a:buChar char="ü"/>
            </a:pPr>
            <a:r>
              <a:rPr lang="en-IN" sz="1600" b="0" i="0" dirty="0">
                <a:solidFill>
                  <a:srgbClr val="303030"/>
                </a:solidFill>
                <a:effectLst/>
                <a:latin typeface="Arimo"/>
              </a:rPr>
              <a:t>Define a list OPEN.</a:t>
            </a:r>
          </a:p>
          <a:p>
            <a:pPr marL="285750" indent="-285750" algn="l" fontAlgn="base">
              <a:buFont typeface="Wingdings" pitchFamily="2" charset="2"/>
              <a:buChar char="ü"/>
            </a:pPr>
            <a:r>
              <a:rPr lang="en-IN" sz="1600" b="0" i="0" dirty="0">
                <a:solidFill>
                  <a:srgbClr val="303030"/>
                </a:solidFill>
                <a:effectLst/>
                <a:latin typeface="Arimo"/>
              </a:rPr>
              <a:t>Initially, OPEN consists solely of a single node, the start node S.</a:t>
            </a:r>
          </a:p>
          <a:p>
            <a:pPr algn="l" fontAlgn="base"/>
            <a:r>
              <a:rPr lang="en-IN" sz="1600" b="1" i="0" u="sng" dirty="0">
                <a:solidFill>
                  <a:srgbClr val="303030"/>
                </a:solidFill>
                <a:effectLst/>
                <a:latin typeface="roboto condensed" panose="02000000000000000000" pitchFamily="2" charset="0"/>
              </a:rPr>
              <a:t>Step-02:</a:t>
            </a:r>
            <a:endParaRPr lang="en-IN" sz="1600" b="0" i="0" dirty="0">
              <a:solidFill>
                <a:srgbClr val="303030"/>
              </a:solidFill>
              <a:effectLst/>
              <a:latin typeface="Arimo"/>
            </a:endParaRPr>
          </a:p>
          <a:p>
            <a:pPr marL="285750" indent="-285750" algn="l" fontAlgn="base">
              <a:buFont typeface="Wingdings" pitchFamily="2" charset="2"/>
              <a:buChar char="ü"/>
            </a:pPr>
            <a:r>
              <a:rPr lang="en-IN" sz="1600" b="0" i="0" dirty="0">
                <a:solidFill>
                  <a:srgbClr val="303030"/>
                </a:solidFill>
                <a:effectLst/>
                <a:latin typeface="Arimo"/>
              </a:rPr>
              <a:t>If the list is empty, return failure and exit.</a:t>
            </a:r>
          </a:p>
          <a:p>
            <a:pPr algn="l" fontAlgn="base"/>
            <a:r>
              <a:rPr lang="en-IN" sz="1600" b="1" i="0" u="sng" dirty="0">
                <a:solidFill>
                  <a:srgbClr val="303030"/>
                </a:solidFill>
                <a:effectLst/>
                <a:latin typeface="roboto condensed" panose="02000000000000000000" pitchFamily="2" charset="0"/>
              </a:rPr>
              <a:t>Step-03:</a:t>
            </a:r>
            <a:endParaRPr lang="en-IN" sz="1600" b="0" i="0" dirty="0">
              <a:solidFill>
                <a:srgbClr val="303030"/>
              </a:solidFill>
              <a:effectLst/>
              <a:latin typeface="Arimo"/>
            </a:endParaRPr>
          </a:p>
          <a:p>
            <a:pPr marL="285750" indent="-285750" algn="l" fontAlgn="base">
              <a:buFont typeface="Wingdings" pitchFamily="2" charset="2"/>
              <a:buChar char="ü"/>
            </a:pPr>
            <a:r>
              <a:rPr lang="en-IN" sz="1600" b="0" i="0" dirty="0">
                <a:solidFill>
                  <a:srgbClr val="303030"/>
                </a:solidFill>
                <a:effectLst/>
                <a:latin typeface="Arimo"/>
              </a:rPr>
              <a:t>Remove node n with the smallest value of f(n) from OPEN and move it to list CLOSED.</a:t>
            </a:r>
          </a:p>
          <a:p>
            <a:pPr marL="285750" indent="-285750" algn="l" fontAlgn="base">
              <a:buFont typeface="Wingdings" pitchFamily="2" charset="2"/>
              <a:buChar char="ü"/>
            </a:pPr>
            <a:r>
              <a:rPr lang="en-IN" sz="1600" b="0" i="0" dirty="0">
                <a:solidFill>
                  <a:srgbClr val="303030"/>
                </a:solidFill>
                <a:effectLst/>
                <a:latin typeface="Arimo"/>
              </a:rPr>
              <a:t>If node n is a goal state, return success and exit.</a:t>
            </a:r>
          </a:p>
          <a:p>
            <a:pPr algn="l" fontAlgn="base"/>
            <a:r>
              <a:rPr lang="en-IN" sz="1600" b="1" i="0" u="sng" dirty="0">
                <a:solidFill>
                  <a:srgbClr val="303030"/>
                </a:solidFill>
                <a:effectLst/>
                <a:latin typeface="roboto condensed" panose="02000000000000000000" pitchFamily="2" charset="0"/>
              </a:rPr>
              <a:t>Step-04:</a:t>
            </a:r>
            <a:endParaRPr lang="en-IN" sz="1600" b="0" i="0" dirty="0">
              <a:solidFill>
                <a:srgbClr val="303030"/>
              </a:solidFill>
              <a:effectLst/>
              <a:latin typeface="Arimo"/>
            </a:endParaRPr>
          </a:p>
          <a:p>
            <a:pPr marL="285750" indent="-285750" algn="l" fontAlgn="base">
              <a:buFont typeface="Wingdings" pitchFamily="2" charset="2"/>
              <a:buChar char="ü"/>
            </a:pPr>
            <a:r>
              <a:rPr lang="en-IN" sz="1600" b="0" i="0" dirty="0">
                <a:solidFill>
                  <a:srgbClr val="303030"/>
                </a:solidFill>
                <a:effectLst/>
                <a:latin typeface="Arimo"/>
              </a:rPr>
              <a:t>Expand node n.</a:t>
            </a:r>
            <a:endParaRPr lang="en-US" sz="1600" dirty="0"/>
          </a:p>
        </p:txBody>
      </p:sp>
    </p:spTree>
    <p:extLst>
      <p:ext uri="{BB962C8B-B14F-4D97-AF65-F5344CB8AC3E}">
        <p14:creationId xmlns:p14="http://schemas.microsoft.com/office/powerpoint/2010/main" val="153502197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38C8-BF5C-9796-28FB-E41C4EDFEB6F}"/>
              </a:ext>
            </a:extLst>
          </p:cNvPr>
          <p:cNvSpPr>
            <a:spLocks noGrp="1"/>
          </p:cNvSpPr>
          <p:nvPr>
            <p:ph type="title"/>
          </p:nvPr>
        </p:nvSpPr>
        <p:spPr>
          <a:solidFill>
            <a:srgbClr val="FFC000"/>
          </a:solidFill>
        </p:spPr>
        <p:txBody>
          <a:bodyPr/>
          <a:lstStyle/>
          <a:p>
            <a:r>
              <a:rPr lang="en-US" dirty="0">
                <a:solidFill>
                  <a:schemeClr val="tx1"/>
                </a:solidFill>
                <a:cs typeface="+mj-cs"/>
              </a:rPr>
              <a:t>Problem-solving agents</a:t>
            </a:r>
            <a:endParaRPr lang="en-US" dirty="0">
              <a:solidFill>
                <a:schemeClr val="tx1"/>
              </a:solidFill>
            </a:endParaRPr>
          </a:p>
        </p:txBody>
      </p:sp>
      <p:sp>
        <p:nvSpPr>
          <p:cNvPr id="3" name="Text Placeholder 2">
            <a:extLst>
              <a:ext uri="{FF2B5EF4-FFF2-40B4-BE49-F238E27FC236}">
                <a16:creationId xmlns:a16="http://schemas.microsoft.com/office/drawing/2014/main" id="{7462ADCE-B900-1CA3-6BC0-66276AB617C0}"/>
              </a:ext>
            </a:extLst>
          </p:cNvPr>
          <p:cNvSpPr>
            <a:spLocks noGrp="1"/>
          </p:cNvSpPr>
          <p:nvPr>
            <p:ph type="body" idx="1"/>
          </p:nvPr>
        </p:nvSpPr>
        <p:spPr>
          <a:xfrm>
            <a:off x="255181" y="1616470"/>
            <a:ext cx="8612371" cy="3112200"/>
          </a:xfrm>
        </p:spPr>
        <p:txBody>
          <a:bodyPr/>
          <a:lstStyle/>
          <a:p>
            <a:pPr marL="381000" indent="-381000" eaLnBrk="1" hangingPunct="1">
              <a:defRPr/>
            </a:pPr>
            <a:r>
              <a:rPr lang="en-US" sz="2000" b="1" dirty="0">
                <a:solidFill>
                  <a:srgbClr val="FF0000"/>
                </a:solidFill>
                <a:cs typeface="+mn-cs"/>
              </a:rPr>
              <a:t>Problem solving agents </a:t>
            </a:r>
            <a:r>
              <a:rPr lang="en-US" sz="2000" b="1" dirty="0">
                <a:solidFill>
                  <a:srgbClr val="FF0000"/>
                </a:solidFill>
                <a:cs typeface="+mn-cs"/>
                <a:sym typeface="Wingdings" charset="0"/>
              </a:rPr>
              <a:t>are </a:t>
            </a:r>
            <a:r>
              <a:rPr lang="en-US" sz="2000" b="1" dirty="0">
                <a:solidFill>
                  <a:srgbClr val="FF0000"/>
                </a:solidFill>
                <a:cs typeface="+mn-cs"/>
              </a:rPr>
              <a:t>goal-directed agents:</a:t>
            </a:r>
          </a:p>
          <a:p>
            <a:pPr marL="381000" indent="-381000" eaLnBrk="1" hangingPunct="1">
              <a:defRPr/>
            </a:pPr>
            <a:endParaRPr lang="en-US" sz="2000" b="1" dirty="0">
              <a:solidFill>
                <a:srgbClr val="FF0000"/>
              </a:solidFill>
              <a:cs typeface="+mn-cs"/>
            </a:endParaRPr>
          </a:p>
          <a:p>
            <a:pPr marL="381000" indent="-381000" eaLnBrk="1" hangingPunct="1">
              <a:buFontTx/>
              <a:buAutoNum type="arabicPeriod"/>
              <a:defRPr/>
            </a:pPr>
            <a:r>
              <a:rPr lang="en-US" sz="2000" b="1" dirty="0">
                <a:solidFill>
                  <a:schemeClr val="accent2"/>
                </a:solidFill>
                <a:cs typeface="+mn-cs"/>
              </a:rPr>
              <a:t> Goal Formulation: </a:t>
            </a:r>
            <a:r>
              <a:rPr lang="en-US" sz="2000" b="1" dirty="0">
                <a:solidFill>
                  <a:schemeClr val="accent2"/>
                </a:solidFill>
                <a:cs typeface="+mn-cs"/>
                <a:sym typeface="Wingdings" charset="0"/>
              </a:rPr>
              <a:t>Set of one or more (desirable) world states (e.g. checkmate in chess).</a:t>
            </a:r>
          </a:p>
          <a:p>
            <a:pPr marL="457200" indent="-457200" eaLnBrk="1" hangingPunct="1">
              <a:buFontTx/>
              <a:buAutoNum type="arabicPeriod" startAt="2"/>
              <a:defRPr/>
            </a:pPr>
            <a:r>
              <a:rPr lang="en-US" sz="2000" b="1" dirty="0">
                <a:cs typeface="+mn-cs"/>
                <a:sym typeface="Wingdings" charset="0"/>
              </a:rPr>
              <a:t>Problem formulation: What actions and states to consider given a goal and an initial state.</a:t>
            </a:r>
          </a:p>
          <a:p>
            <a:pPr marL="457200" indent="-457200" eaLnBrk="1" hangingPunct="1">
              <a:buFontTx/>
              <a:buAutoNum type="arabicPeriod" startAt="3"/>
              <a:defRPr/>
            </a:pPr>
            <a:r>
              <a:rPr lang="en-US" sz="2000" b="1" dirty="0">
                <a:solidFill>
                  <a:schemeClr val="accent2"/>
                </a:solidFill>
                <a:cs typeface="+mn-cs"/>
                <a:sym typeface="Wingdings" charset="0"/>
              </a:rPr>
              <a:t>Search for </a:t>
            </a:r>
            <a:r>
              <a:rPr lang="en-US" sz="2000" b="1" dirty="0">
                <a:solidFill>
                  <a:schemeClr val="accent1"/>
                </a:solidFill>
                <a:cs typeface="+mn-cs"/>
                <a:sym typeface="Wingdings" charset="0"/>
              </a:rPr>
              <a:t>solution</a:t>
            </a:r>
            <a:r>
              <a:rPr lang="en-US" sz="2000" b="1" dirty="0">
                <a:solidFill>
                  <a:schemeClr val="accent2"/>
                </a:solidFill>
                <a:cs typeface="+mn-cs"/>
                <a:sym typeface="Wingdings" charset="0"/>
              </a:rPr>
              <a:t>: Given the problem, search for a solution --- </a:t>
            </a:r>
            <a:r>
              <a:rPr lang="en-US" sz="2000" b="1" i="1" dirty="0">
                <a:solidFill>
                  <a:srgbClr val="00CC99"/>
                </a:solidFill>
                <a:cs typeface="+mn-cs"/>
                <a:sym typeface="Wingdings" charset="0"/>
              </a:rPr>
              <a:t>a sequence of actions to achieve the goal starting from the initial state</a:t>
            </a:r>
            <a:r>
              <a:rPr lang="en-US" sz="2000" b="1" i="1" dirty="0">
                <a:solidFill>
                  <a:schemeClr val="accent2"/>
                </a:solidFill>
                <a:cs typeface="+mn-cs"/>
                <a:sym typeface="Wingdings" charset="0"/>
              </a:rPr>
              <a:t>.</a:t>
            </a:r>
          </a:p>
          <a:p>
            <a:pPr marL="0" indent="0" eaLnBrk="1" hangingPunct="1">
              <a:buNone/>
              <a:defRPr/>
            </a:pPr>
            <a:r>
              <a:rPr lang="en-US" sz="2000" b="1" dirty="0">
                <a:solidFill>
                  <a:schemeClr val="accent2">
                    <a:lumMod val="75000"/>
                  </a:schemeClr>
                </a:solidFill>
                <a:cs typeface="+mn-cs"/>
                <a:sym typeface="Wingdings" charset="0"/>
              </a:rPr>
              <a:t>4.   Execution of the solution</a:t>
            </a:r>
          </a:p>
          <a:p>
            <a:endParaRPr lang="en-US" sz="2000" dirty="0"/>
          </a:p>
        </p:txBody>
      </p:sp>
    </p:spTree>
    <p:extLst>
      <p:ext uri="{BB962C8B-B14F-4D97-AF65-F5344CB8AC3E}">
        <p14:creationId xmlns:p14="http://schemas.microsoft.com/office/powerpoint/2010/main" val="870624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4BE68-3AF9-9107-A90D-A994751B6321}"/>
              </a:ext>
            </a:extLst>
          </p:cNvPr>
          <p:cNvSpPr>
            <a:spLocks noGrp="1"/>
          </p:cNvSpPr>
          <p:nvPr>
            <p:ph type="title"/>
          </p:nvPr>
        </p:nvSpPr>
        <p:spPr>
          <a:solidFill>
            <a:srgbClr val="FFC000"/>
          </a:solidFill>
        </p:spPr>
        <p:txBody>
          <a:bodyPr/>
          <a:lstStyle/>
          <a:p>
            <a:r>
              <a:rPr lang="en-US" dirty="0"/>
              <a:t>Algorithm Continued…</a:t>
            </a:r>
          </a:p>
        </p:txBody>
      </p:sp>
      <p:sp>
        <p:nvSpPr>
          <p:cNvPr id="3" name="Content Placeholder 2">
            <a:extLst>
              <a:ext uri="{FF2B5EF4-FFF2-40B4-BE49-F238E27FC236}">
                <a16:creationId xmlns:a16="http://schemas.microsoft.com/office/drawing/2014/main" id="{C2557324-65EB-29A4-13E8-9FDE003947B4}"/>
              </a:ext>
            </a:extLst>
          </p:cNvPr>
          <p:cNvSpPr>
            <a:spLocks noGrp="1"/>
          </p:cNvSpPr>
          <p:nvPr>
            <p:ph idx="1"/>
          </p:nvPr>
        </p:nvSpPr>
        <p:spPr>
          <a:xfrm>
            <a:off x="1240325" y="1511929"/>
            <a:ext cx="6950625" cy="3216741"/>
          </a:xfrm>
        </p:spPr>
        <p:txBody>
          <a:bodyPr/>
          <a:lstStyle/>
          <a:p>
            <a:pPr fontAlgn="base"/>
            <a:r>
              <a:rPr lang="en-IN" sz="1800" b="1" i="0" u="sng" dirty="0">
                <a:solidFill>
                  <a:srgbClr val="303030"/>
                </a:solidFill>
                <a:effectLst/>
                <a:latin typeface="roboto condensed" panose="02000000000000000000" pitchFamily="2" charset="0"/>
              </a:rPr>
              <a:t>Step-05:</a:t>
            </a:r>
            <a:r>
              <a:rPr lang="en-IN" sz="1800" b="0" i="0" dirty="0">
                <a:solidFill>
                  <a:srgbClr val="303030"/>
                </a:solidFill>
                <a:effectLst/>
                <a:latin typeface="Arimo"/>
              </a:rPr>
              <a:t> </a:t>
            </a:r>
          </a:p>
          <a:p>
            <a:pPr marL="342900" indent="-342900" algn="l" fontAlgn="base">
              <a:buFont typeface="Wingdings" pitchFamily="2" charset="2"/>
              <a:buChar char="ü"/>
            </a:pPr>
            <a:r>
              <a:rPr lang="en-IN" sz="1800" b="0" i="0" dirty="0">
                <a:solidFill>
                  <a:srgbClr val="303030"/>
                </a:solidFill>
                <a:effectLst/>
                <a:latin typeface="Arimo"/>
              </a:rPr>
              <a:t>If any successor to n is the goal node, return success and the solution by tracing the path from goal node to S.</a:t>
            </a:r>
          </a:p>
          <a:p>
            <a:pPr marL="342900" indent="-342900" algn="l" fontAlgn="base">
              <a:buFont typeface="Wingdings" pitchFamily="2" charset="2"/>
              <a:buChar char="ü"/>
            </a:pPr>
            <a:r>
              <a:rPr lang="en-IN" sz="1800" b="0" i="0" dirty="0">
                <a:solidFill>
                  <a:srgbClr val="303030"/>
                </a:solidFill>
                <a:effectLst/>
                <a:latin typeface="Arimo"/>
              </a:rPr>
              <a:t>Otherwise, go to Step-06.</a:t>
            </a:r>
          </a:p>
          <a:p>
            <a:pPr algn="l" fontAlgn="base"/>
            <a:r>
              <a:rPr lang="en-IN" sz="1800" b="1" i="0" u="sng" dirty="0">
                <a:solidFill>
                  <a:srgbClr val="303030"/>
                </a:solidFill>
                <a:effectLst/>
                <a:latin typeface="roboto condensed" panose="02000000000000000000" pitchFamily="2" charset="0"/>
              </a:rPr>
              <a:t>Step-06:</a:t>
            </a:r>
            <a:endParaRPr lang="en-IN" sz="1800" b="0" i="0" dirty="0">
              <a:solidFill>
                <a:srgbClr val="303030"/>
              </a:solidFill>
              <a:effectLst/>
              <a:latin typeface="Arimo"/>
            </a:endParaRPr>
          </a:p>
          <a:p>
            <a:pPr marL="285750" indent="-285750" algn="l" fontAlgn="base">
              <a:buFont typeface="Wingdings" pitchFamily="2" charset="2"/>
              <a:buChar char="Ø"/>
            </a:pPr>
            <a:r>
              <a:rPr lang="en-IN" sz="1800" b="0" i="0" dirty="0">
                <a:solidFill>
                  <a:srgbClr val="303030"/>
                </a:solidFill>
                <a:effectLst/>
                <a:latin typeface="Arimo"/>
              </a:rPr>
              <a:t>For each successor node,</a:t>
            </a:r>
          </a:p>
          <a:p>
            <a:pPr marL="285750" indent="-285750" algn="l" fontAlgn="base">
              <a:buFont typeface="Wingdings" pitchFamily="2" charset="2"/>
              <a:buChar char="ü"/>
            </a:pPr>
            <a:r>
              <a:rPr lang="en-IN" sz="1800" b="0" i="0" dirty="0">
                <a:solidFill>
                  <a:srgbClr val="303030"/>
                </a:solidFill>
                <a:effectLst/>
                <a:latin typeface="Arimo"/>
              </a:rPr>
              <a:t>Apply the evaluation function f to the node.</a:t>
            </a:r>
          </a:p>
          <a:p>
            <a:pPr marL="285750" indent="-285750" algn="l" fontAlgn="base">
              <a:buFont typeface="Wingdings" pitchFamily="2" charset="2"/>
              <a:buChar char="ü"/>
            </a:pPr>
            <a:r>
              <a:rPr lang="en-IN" sz="1800" b="0" i="0" dirty="0">
                <a:solidFill>
                  <a:srgbClr val="303030"/>
                </a:solidFill>
                <a:effectLst/>
                <a:latin typeface="Arimo"/>
              </a:rPr>
              <a:t>If the node has not been in either list, add it to OPEN.</a:t>
            </a:r>
          </a:p>
          <a:p>
            <a:pPr algn="l" fontAlgn="base"/>
            <a:r>
              <a:rPr lang="en-IN" sz="1800" b="1" i="0" u="sng" dirty="0">
                <a:solidFill>
                  <a:srgbClr val="303030"/>
                </a:solidFill>
                <a:effectLst/>
                <a:latin typeface="roboto condensed" panose="02000000000000000000" pitchFamily="2" charset="0"/>
              </a:rPr>
              <a:t>Step-07:</a:t>
            </a:r>
            <a:endParaRPr lang="en-IN" sz="1800" b="0" i="0" dirty="0">
              <a:solidFill>
                <a:srgbClr val="303030"/>
              </a:solidFill>
              <a:effectLst/>
              <a:latin typeface="Arimo"/>
            </a:endParaRPr>
          </a:p>
          <a:p>
            <a:pPr marL="285750" indent="-285750" algn="l" fontAlgn="base">
              <a:buFont typeface="Wingdings" pitchFamily="2" charset="2"/>
              <a:buChar char="ü"/>
            </a:pPr>
            <a:r>
              <a:rPr lang="en-IN" sz="1800" b="0" i="0" dirty="0">
                <a:solidFill>
                  <a:srgbClr val="303030"/>
                </a:solidFill>
                <a:effectLst/>
                <a:latin typeface="Arimo"/>
              </a:rPr>
              <a:t>Go back to Step-02.</a:t>
            </a:r>
          </a:p>
          <a:p>
            <a:endParaRPr lang="en-US" sz="1800" dirty="0"/>
          </a:p>
        </p:txBody>
      </p:sp>
    </p:spTree>
    <p:extLst>
      <p:ext uri="{BB962C8B-B14F-4D97-AF65-F5344CB8AC3E}">
        <p14:creationId xmlns:p14="http://schemas.microsoft.com/office/powerpoint/2010/main" val="103216070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DC08C-F384-A1F1-460C-C14DAB482B7C}"/>
              </a:ext>
            </a:extLst>
          </p:cNvPr>
          <p:cNvSpPr>
            <a:spLocks noGrp="1"/>
          </p:cNvSpPr>
          <p:nvPr>
            <p:ph type="title"/>
          </p:nvPr>
        </p:nvSpPr>
        <p:spPr>
          <a:xfrm>
            <a:off x="1258432" y="235390"/>
            <a:ext cx="7412352" cy="793293"/>
          </a:xfrm>
          <a:solidFill>
            <a:srgbClr val="FFC000"/>
          </a:solidFill>
        </p:spPr>
        <p:txBody>
          <a:bodyPr/>
          <a:lstStyle/>
          <a:p>
            <a:r>
              <a:rPr lang="en-US" dirty="0"/>
              <a:t>Graph that we will work on… A is Initial and J is final state</a:t>
            </a:r>
          </a:p>
        </p:txBody>
      </p:sp>
      <p:pic>
        <p:nvPicPr>
          <p:cNvPr id="5" name="Content Placeholder 4">
            <a:extLst>
              <a:ext uri="{FF2B5EF4-FFF2-40B4-BE49-F238E27FC236}">
                <a16:creationId xmlns:a16="http://schemas.microsoft.com/office/drawing/2014/main" id="{2534BAED-9C5A-AA5E-355D-33E0484DFD7E}"/>
              </a:ext>
            </a:extLst>
          </p:cNvPr>
          <p:cNvPicPr>
            <a:picLocks noGrp="1" noChangeAspect="1"/>
          </p:cNvPicPr>
          <p:nvPr>
            <p:ph idx="1"/>
          </p:nvPr>
        </p:nvPicPr>
        <p:blipFill>
          <a:blip r:embed="rId2"/>
          <a:stretch>
            <a:fillRect/>
          </a:stretch>
        </p:blipFill>
        <p:spPr>
          <a:xfrm>
            <a:off x="1810693" y="1081866"/>
            <a:ext cx="5190937" cy="3647297"/>
          </a:xfrm>
        </p:spPr>
      </p:pic>
    </p:spTree>
    <p:extLst>
      <p:ext uri="{BB962C8B-B14F-4D97-AF65-F5344CB8AC3E}">
        <p14:creationId xmlns:p14="http://schemas.microsoft.com/office/powerpoint/2010/main" val="296909705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A49FA-4B20-B1E1-AF9E-51CE7EA79970}"/>
              </a:ext>
            </a:extLst>
          </p:cNvPr>
          <p:cNvSpPr>
            <a:spLocks noGrp="1"/>
          </p:cNvSpPr>
          <p:nvPr>
            <p:ph type="title"/>
          </p:nvPr>
        </p:nvSpPr>
        <p:spPr>
          <a:solidFill>
            <a:srgbClr val="FFC000"/>
          </a:solidFill>
        </p:spPr>
        <p:txBody>
          <a:bodyPr/>
          <a:lstStyle/>
          <a:p>
            <a:pPr>
              <a:tabLst>
                <a:tab pos="5106988" algn="l"/>
              </a:tabLst>
            </a:pPr>
            <a:r>
              <a:rPr lang="en-US" dirty="0"/>
              <a:t>Problem Example</a:t>
            </a:r>
          </a:p>
        </p:txBody>
      </p:sp>
      <p:sp>
        <p:nvSpPr>
          <p:cNvPr id="3" name="Content Placeholder 2">
            <a:extLst>
              <a:ext uri="{FF2B5EF4-FFF2-40B4-BE49-F238E27FC236}">
                <a16:creationId xmlns:a16="http://schemas.microsoft.com/office/drawing/2014/main" id="{62087325-3819-5C77-4861-0087682A292F}"/>
              </a:ext>
            </a:extLst>
          </p:cNvPr>
          <p:cNvSpPr>
            <a:spLocks noGrp="1"/>
          </p:cNvSpPr>
          <p:nvPr>
            <p:ph idx="1"/>
          </p:nvPr>
        </p:nvSpPr>
        <p:spPr/>
        <p:txBody>
          <a:bodyPr/>
          <a:lstStyle/>
          <a:p>
            <a:pPr algn="l" fontAlgn="base"/>
            <a:r>
              <a:rPr lang="en-IN" sz="1800" b="1" i="0" u="sng" dirty="0">
                <a:solidFill>
                  <a:srgbClr val="303030"/>
                </a:solidFill>
                <a:effectLst/>
                <a:latin typeface="roboto condensed" panose="02000000000000000000" pitchFamily="2" charset="0"/>
              </a:rPr>
              <a:t>Step-01:</a:t>
            </a:r>
            <a:endParaRPr lang="en-IN" sz="1800" b="0" i="0" dirty="0">
              <a:solidFill>
                <a:srgbClr val="303030"/>
              </a:solidFill>
              <a:effectLst/>
              <a:latin typeface="Arimo"/>
            </a:endParaRPr>
          </a:p>
          <a:p>
            <a:pPr marL="285750" indent="-285750" algn="l" fontAlgn="base">
              <a:buFont typeface="Wingdings" pitchFamily="2" charset="2"/>
              <a:buChar char="ü"/>
            </a:pPr>
            <a:r>
              <a:rPr lang="en-IN" sz="1800" b="0" i="0" dirty="0">
                <a:solidFill>
                  <a:srgbClr val="303030"/>
                </a:solidFill>
                <a:effectLst/>
                <a:latin typeface="Arimo"/>
              </a:rPr>
              <a:t>We start with node A.</a:t>
            </a:r>
          </a:p>
          <a:p>
            <a:pPr marL="285750" indent="-285750" algn="l" fontAlgn="base">
              <a:buFont typeface="Wingdings" pitchFamily="2" charset="2"/>
              <a:buChar char="ü"/>
            </a:pPr>
            <a:r>
              <a:rPr lang="en-IN" sz="1800" b="0" i="0" dirty="0">
                <a:solidFill>
                  <a:srgbClr val="303030"/>
                </a:solidFill>
                <a:effectLst/>
                <a:latin typeface="Arimo"/>
              </a:rPr>
              <a:t>Node B and Node F can be reached from node A.</a:t>
            </a:r>
          </a:p>
          <a:p>
            <a:pPr algn="l" fontAlgn="base"/>
            <a:r>
              <a:rPr lang="en-IN" sz="1800" b="0" i="0" dirty="0">
                <a:solidFill>
                  <a:srgbClr val="303030"/>
                </a:solidFill>
                <a:effectLst/>
                <a:latin typeface="Arimo"/>
              </a:rPr>
              <a:t>A* Algorithm calculates f(B) and f(F).</a:t>
            </a:r>
          </a:p>
          <a:p>
            <a:pPr marL="285750" indent="-285750" algn="l" fontAlgn="base">
              <a:buFont typeface="Wingdings" pitchFamily="2" charset="2"/>
              <a:buChar char="ü"/>
            </a:pPr>
            <a:r>
              <a:rPr lang="en-IN" sz="1800" b="0" i="0" dirty="0">
                <a:solidFill>
                  <a:srgbClr val="303030"/>
                </a:solidFill>
                <a:effectLst/>
                <a:highlight>
                  <a:srgbClr val="FF00FF"/>
                </a:highlight>
                <a:latin typeface="Arimo"/>
              </a:rPr>
              <a:t>f(B) = 6 + 8 = 14</a:t>
            </a:r>
          </a:p>
          <a:p>
            <a:pPr marL="285750" indent="-285750" algn="l" fontAlgn="base">
              <a:buFont typeface="Wingdings" pitchFamily="2" charset="2"/>
              <a:buChar char="ü"/>
            </a:pPr>
            <a:r>
              <a:rPr lang="en-IN" sz="1800" b="0" i="0" dirty="0">
                <a:solidFill>
                  <a:srgbClr val="303030"/>
                </a:solidFill>
                <a:effectLst/>
                <a:highlight>
                  <a:srgbClr val="00FF00"/>
                </a:highlight>
                <a:latin typeface="Arimo"/>
              </a:rPr>
              <a:t>f(F) = 3 + 6 = 9</a:t>
            </a:r>
            <a:endParaRPr lang="en-IN" sz="1800" b="0" i="0" dirty="0">
              <a:solidFill>
                <a:srgbClr val="303030"/>
              </a:solidFill>
              <a:effectLst/>
              <a:latin typeface="Arimo"/>
            </a:endParaRPr>
          </a:p>
          <a:p>
            <a:pPr algn="l" fontAlgn="base"/>
            <a:r>
              <a:rPr lang="en-IN" sz="1800" b="1" i="0" dirty="0">
                <a:solidFill>
                  <a:srgbClr val="303030"/>
                </a:solidFill>
                <a:effectLst/>
                <a:highlight>
                  <a:srgbClr val="C0C0C0"/>
                </a:highlight>
                <a:latin typeface="Arimo"/>
              </a:rPr>
              <a:t>Since f(F) &lt; f(B), so it decides to go to node F.</a:t>
            </a:r>
          </a:p>
          <a:p>
            <a:pPr algn="l" fontAlgn="base"/>
            <a:endParaRPr lang="en-IN" sz="1800" b="0" i="0" dirty="0">
              <a:solidFill>
                <a:srgbClr val="303030"/>
              </a:solidFill>
              <a:effectLst/>
              <a:latin typeface="Arimo"/>
            </a:endParaRPr>
          </a:p>
          <a:p>
            <a:pPr algn="l" fontAlgn="base">
              <a:buNone/>
            </a:pPr>
            <a:r>
              <a:rPr lang="en-IN" sz="1800" b="1" i="0" dirty="0">
                <a:solidFill>
                  <a:srgbClr val="800000"/>
                </a:solidFill>
                <a:effectLst/>
                <a:latin typeface="Arimo"/>
              </a:rPr>
              <a:t>    Path- A → F</a:t>
            </a:r>
            <a:endParaRPr lang="en-IN" sz="1800" b="0" i="0" dirty="0">
              <a:solidFill>
                <a:srgbClr val="303030"/>
              </a:solidFill>
              <a:effectLst/>
              <a:latin typeface="Arimo"/>
            </a:endParaRPr>
          </a:p>
          <a:p>
            <a:endParaRPr lang="en-US" sz="1800" dirty="0"/>
          </a:p>
        </p:txBody>
      </p:sp>
      <p:sp>
        <p:nvSpPr>
          <p:cNvPr id="4" name="5-point Star 3">
            <a:extLst>
              <a:ext uri="{FF2B5EF4-FFF2-40B4-BE49-F238E27FC236}">
                <a16:creationId xmlns:a16="http://schemas.microsoft.com/office/drawing/2014/main" id="{24A2C34D-3EED-7817-0002-0CE4901E087F}"/>
              </a:ext>
            </a:extLst>
          </p:cNvPr>
          <p:cNvSpPr/>
          <p:nvPr/>
        </p:nvSpPr>
        <p:spPr>
          <a:xfrm>
            <a:off x="2829804" y="4406491"/>
            <a:ext cx="452674" cy="364211"/>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a:extLst>
              <a:ext uri="{FF2B5EF4-FFF2-40B4-BE49-F238E27FC236}">
                <a16:creationId xmlns:a16="http://schemas.microsoft.com/office/drawing/2014/main" id="{5CB5DE55-8C2B-33C3-95A7-0129BE51682E}"/>
              </a:ext>
            </a:extLst>
          </p:cNvPr>
          <p:cNvSpPr/>
          <p:nvPr/>
        </p:nvSpPr>
        <p:spPr>
          <a:xfrm>
            <a:off x="1154913" y="4406491"/>
            <a:ext cx="452674" cy="364211"/>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557400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A49FA-4B20-B1E1-AF9E-51CE7EA79970}"/>
              </a:ext>
            </a:extLst>
          </p:cNvPr>
          <p:cNvSpPr>
            <a:spLocks noGrp="1"/>
          </p:cNvSpPr>
          <p:nvPr>
            <p:ph type="title"/>
          </p:nvPr>
        </p:nvSpPr>
        <p:spPr>
          <a:solidFill>
            <a:srgbClr val="FFC000"/>
          </a:solidFill>
        </p:spPr>
        <p:txBody>
          <a:bodyPr/>
          <a:lstStyle/>
          <a:p>
            <a:pPr>
              <a:tabLst>
                <a:tab pos="5106988" algn="l"/>
              </a:tabLst>
            </a:pPr>
            <a:r>
              <a:rPr lang="en-US" dirty="0"/>
              <a:t>Problem Example</a:t>
            </a:r>
          </a:p>
        </p:txBody>
      </p:sp>
      <p:sp>
        <p:nvSpPr>
          <p:cNvPr id="3" name="Content Placeholder 2">
            <a:extLst>
              <a:ext uri="{FF2B5EF4-FFF2-40B4-BE49-F238E27FC236}">
                <a16:creationId xmlns:a16="http://schemas.microsoft.com/office/drawing/2014/main" id="{62087325-3819-5C77-4861-0087682A292F}"/>
              </a:ext>
            </a:extLst>
          </p:cNvPr>
          <p:cNvSpPr>
            <a:spLocks noGrp="1"/>
          </p:cNvSpPr>
          <p:nvPr>
            <p:ph idx="1"/>
          </p:nvPr>
        </p:nvSpPr>
        <p:spPr/>
        <p:txBody>
          <a:bodyPr/>
          <a:lstStyle/>
          <a:p>
            <a:pPr algn="l" fontAlgn="base"/>
            <a:r>
              <a:rPr lang="en-IN" sz="1400" b="0" i="0" dirty="0">
                <a:solidFill>
                  <a:srgbClr val="303030"/>
                </a:solidFill>
                <a:effectLst/>
                <a:latin typeface="Arimo"/>
              </a:rPr>
              <a:t>Node G and Node H can be reached from node F.</a:t>
            </a:r>
          </a:p>
          <a:p>
            <a:pPr algn="l" fontAlgn="base"/>
            <a:r>
              <a:rPr lang="en-IN" sz="1400" b="0" i="0" dirty="0">
                <a:solidFill>
                  <a:srgbClr val="303030"/>
                </a:solidFill>
                <a:effectLst/>
                <a:latin typeface="Arimo"/>
              </a:rPr>
              <a:t>A* Algorithm calculates f(G) and f(H).</a:t>
            </a:r>
          </a:p>
          <a:p>
            <a:pPr algn="l" fontAlgn="base">
              <a:buFont typeface="Arial" panose="020B0604020202020204" pitchFamily="34" charset="0"/>
              <a:buChar char="•"/>
            </a:pPr>
            <a:r>
              <a:rPr lang="en-IN" sz="1400" b="0" i="0" dirty="0">
                <a:solidFill>
                  <a:srgbClr val="303030"/>
                </a:solidFill>
                <a:effectLst/>
                <a:highlight>
                  <a:srgbClr val="00FF00"/>
                </a:highlight>
                <a:latin typeface="Arimo"/>
              </a:rPr>
              <a:t>f(G) = (3+1) + 5 = 9</a:t>
            </a:r>
          </a:p>
          <a:p>
            <a:pPr algn="l" fontAlgn="base">
              <a:buFont typeface="Arial" panose="020B0604020202020204" pitchFamily="34" charset="0"/>
              <a:buChar char="•"/>
            </a:pPr>
            <a:r>
              <a:rPr lang="en-IN" sz="1400" b="0" i="0" dirty="0">
                <a:solidFill>
                  <a:srgbClr val="303030"/>
                </a:solidFill>
                <a:effectLst/>
                <a:highlight>
                  <a:srgbClr val="FF00FF"/>
                </a:highlight>
                <a:latin typeface="Arimo"/>
              </a:rPr>
              <a:t>f(H) = (3+7) + 3 = 13</a:t>
            </a:r>
          </a:p>
          <a:p>
            <a:pPr algn="l" fontAlgn="base">
              <a:buNone/>
            </a:pPr>
            <a:endParaRPr lang="en-IN" sz="1400" b="0" i="0" dirty="0">
              <a:solidFill>
                <a:srgbClr val="303030"/>
              </a:solidFill>
              <a:effectLst/>
              <a:latin typeface="Arimo"/>
            </a:endParaRPr>
          </a:p>
          <a:p>
            <a:pPr algn="l" fontAlgn="base"/>
            <a:r>
              <a:rPr lang="en-IN" sz="1400" b="0" i="0" dirty="0">
                <a:solidFill>
                  <a:srgbClr val="303030"/>
                </a:solidFill>
                <a:effectLst/>
                <a:highlight>
                  <a:srgbClr val="C0C0C0"/>
                </a:highlight>
                <a:latin typeface="Arimo"/>
              </a:rPr>
              <a:t>Since f(G) &lt; f(H), so it decides to go to node G.</a:t>
            </a:r>
          </a:p>
          <a:p>
            <a:pPr algn="l" fontAlgn="base">
              <a:buNone/>
            </a:pPr>
            <a:endParaRPr lang="en-IN" sz="1400" b="0" i="0" dirty="0">
              <a:solidFill>
                <a:srgbClr val="303030"/>
              </a:solidFill>
              <a:effectLst/>
              <a:latin typeface="Arimo"/>
            </a:endParaRPr>
          </a:p>
          <a:p>
            <a:pPr algn="l" fontAlgn="base"/>
            <a:endParaRPr lang="en-IN" sz="1800" b="0" i="0" dirty="0">
              <a:solidFill>
                <a:srgbClr val="303030"/>
              </a:solidFill>
              <a:effectLst/>
              <a:latin typeface="Arimo"/>
            </a:endParaRPr>
          </a:p>
          <a:p>
            <a:pPr fontAlgn="base">
              <a:buNone/>
            </a:pPr>
            <a:r>
              <a:rPr lang="en-IN" sz="1800" b="1" i="0" dirty="0">
                <a:solidFill>
                  <a:srgbClr val="800000"/>
                </a:solidFill>
                <a:effectLst/>
                <a:latin typeface="Arimo"/>
              </a:rPr>
              <a:t>    Path- A → F → G</a:t>
            </a:r>
            <a:endParaRPr lang="en-IN" sz="1800" b="0" i="0" dirty="0">
              <a:solidFill>
                <a:srgbClr val="303030"/>
              </a:solidFill>
              <a:effectLst/>
              <a:latin typeface="Arimo"/>
            </a:endParaRPr>
          </a:p>
          <a:p>
            <a:pPr algn="l" fontAlgn="base">
              <a:buNone/>
            </a:pPr>
            <a:endParaRPr lang="en-IN" sz="1800" b="0" i="0" dirty="0">
              <a:solidFill>
                <a:srgbClr val="303030"/>
              </a:solidFill>
              <a:effectLst/>
              <a:latin typeface="Arimo"/>
            </a:endParaRPr>
          </a:p>
          <a:p>
            <a:endParaRPr lang="en-US" sz="1800" dirty="0"/>
          </a:p>
        </p:txBody>
      </p:sp>
      <p:sp>
        <p:nvSpPr>
          <p:cNvPr id="4" name="5-point Star 3">
            <a:extLst>
              <a:ext uri="{FF2B5EF4-FFF2-40B4-BE49-F238E27FC236}">
                <a16:creationId xmlns:a16="http://schemas.microsoft.com/office/drawing/2014/main" id="{24A2C34D-3EED-7817-0002-0CE4901E087F}"/>
              </a:ext>
            </a:extLst>
          </p:cNvPr>
          <p:cNvSpPr/>
          <p:nvPr/>
        </p:nvSpPr>
        <p:spPr>
          <a:xfrm>
            <a:off x="3354905" y="4024278"/>
            <a:ext cx="452674" cy="364211"/>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a:extLst>
              <a:ext uri="{FF2B5EF4-FFF2-40B4-BE49-F238E27FC236}">
                <a16:creationId xmlns:a16="http://schemas.microsoft.com/office/drawing/2014/main" id="{5CB5DE55-8C2B-33C3-95A7-0129BE51682E}"/>
              </a:ext>
            </a:extLst>
          </p:cNvPr>
          <p:cNvSpPr/>
          <p:nvPr/>
        </p:nvSpPr>
        <p:spPr>
          <a:xfrm>
            <a:off x="1154913" y="3995607"/>
            <a:ext cx="452674" cy="364211"/>
          </a:xfrm>
          <a:prstGeom prst="star5">
            <a:avLst>
              <a:gd name="adj" fmla="val 16850"/>
              <a:gd name="hf" fmla="val 105146"/>
              <a:gd name="vf" fmla="val 11055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861638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BB105-18AC-AAA5-D295-11D4C093F70D}"/>
              </a:ext>
            </a:extLst>
          </p:cNvPr>
          <p:cNvSpPr>
            <a:spLocks noGrp="1"/>
          </p:cNvSpPr>
          <p:nvPr>
            <p:ph type="title"/>
          </p:nvPr>
        </p:nvSpPr>
        <p:spPr>
          <a:solidFill>
            <a:srgbClr val="FFC000"/>
          </a:solidFill>
        </p:spPr>
        <p:txBody>
          <a:bodyPr/>
          <a:lstStyle/>
          <a:p>
            <a:r>
              <a:rPr lang="en-US" dirty="0"/>
              <a:t>Alpha-Beta Pruning</a:t>
            </a:r>
          </a:p>
        </p:txBody>
      </p:sp>
      <p:sp>
        <p:nvSpPr>
          <p:cNvPr id="3" name="Text Placeholder 2">
            <a:extLst>
              <a:ext uri="{FF2B5EF4-FFF2-40B4-BE49-F238E27FC236}">
                <a16:creationId xmlns:a16="http://schemas.microsoft.com/office/drawing/2014/main" id="{7AAFF894-A348-CD37-0EC1-1A5991043331}"/>
              </a:ext>
            </a:extLst>
          </p:cNvPr>
          <p:cNvSpPr>
            <a:spLocks noGrp="1"/>
          </p:cNvSpPr>
          <p:nvPr>
            <p:ph type="body" idx="1"/>
          </p:nvPr>
        </p:nvSpPr>
        <p:spPr/>
        <p:txBody>
          <a:bodyPr/>
          <a:lstStyle/>
          <a:p>
            <a:pPr algn="just">
              <a:buFont typeface="Arial" panose="020B0604020202020204" pitchFamily="34" charset="0"/>
              <a:buChar char="•"/>
            </a:pPr>
            <a:r>
              <a:rPr lang="en-IN" sz="1800" b="0" i="0" dirty="0">
                <a:solidFill>
                  <a:srgbClr val="000000"/>
                </a:solidFill>
                <a:effectLst/>
                <a:latin typeface="inter-regular"/>
              </a:rPr>
              <a:t>Alpha-beta pruning is a modified version of the minimax algorithm. It is an optimization technique for the minimax algorithm.</a:t>
            </a:r>
          </a:p>
          <a:p>
            <a:pPr algn="just">
              <a:buFont typeface="Arial" panose="020B0604020202020204" pitchFamily="34" charset="0"/>
              <a:buChar char="•"/>
            </a:pPr>
            <a:r>
              <a:rPr lang="en-IN" sz="1800" b="0" i="0" dirty="0">
                <a:solidFill>
                  <a:srgbClr val="000000"/>
                </a:solidFill>
                <a:effectLst/>
                <a:latin typeface="inter-regular"/>
              </a:rPr>
              <a:t>As we have seen in the minimax search algorithm that the number of game states it has to examine are exponential in depth of the tree. Since we cannot eliminate the exponent, but we can cut it to half. Hence there is a technique by which without checking each node of the game tree we can compute the correct minimax decision, and this technique is called </a:t>
            </a:r>
            <a:r>
              <a:rPr lang="en-IN" sz="1800" b="1" i="0" dirty="0">
                <a:solidFill>
                  <a:srgbClr val="000000"/>
                </a:solidFill>
                <a:effectLst/>
                <a:latin typeface="inter-bold"/>
              </a:rPr>
              <a:t>pruning</a:t>
            </a:r>
            <a:r>
              <a:rPr lang="en-IN" sz="1800" b="0" i="0" dirty="0">
                <a:solidFill>
                  <a:srgbClr val="000000"/>
                </a:solidFill>
                <a:effectLst/>
                <a:latin typeface="inter-regular"/>
              </a:rPr>
              <a:t>. This involves two threshold parameter Alpha and beta for future expansion, so it is called </a:t>
            </a:r>
            <a:r>
              <a:rPr lang="en-IN" sz="1800" b="1" i="0" dirty="0">
                <a:solidFill>
                  <a:srgbClr val="000000"/>
                </a:solidFill>
                <a:effectLst/>
                <a:latin typeface="inter-bold"/>
              </a:rPr>
              <a:t>alpha-beta pruning</a:t>
            </a:r>
            <a:r>
              <a:rPr lang="en-IN" sz="1800" b="0" i="0" dirty="0">
                <a:solidFill>
                  <a:srgbClr val="000000"/>
                </a:solidFill>
                <a:effectLst/>
                <a:latin typeface="inter-regular"/>
              </a:rPr>
              <a:t>. It is also called as </a:t>
            </a:r>
            <a:r>
              <a:rPr lang="en-IN" sz="1800" b="1" i="0" dirty="0">
                <a:solidFill>
                  <a:srgbClr val="000000"/>
                </a:solidFill>
                <a:effectLst/>
                <a:latin typeface="inter-bold"/>
              </a:rPr>
              <a:t>Alpha-Beta Algorithm</a:t>
            </a:r>
            <a:r>
              <a:rPr lang="en-IN" sz="1800" b="0" i="0" dirty="0">
                <a:solidFill>
                  <a:srgbClr val="000000"/>
                </a:solidFill>
                <a:effectLst/>
                <a:latin typeface="inter-regular"/>
              </a:rPr>
              <a:t>.</a:t>
            </a:r>
          </a:p>
          <a:p>
            <a:endParaRPr lang="en-US" sz="1800" dirty="0"/>
          </a:p>
          <a:p>
            <a:endParaRPr lang="en-US" sz="1800" dirty="0"/>
          </a:p>
        </p:txBody>
      </p:sp>
    </p:spTree>
    <p:extLst>
      <p:ext uri="{BB962C8B-B14F-4D97-AF65-F5344CB8AC3E}">
        <p14:creationId xmlns:p14="http://schemas.microsoft.com/office/powerpoint/2010/main" val="879566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BB105-18AC-AAA5-D295-11D4C093F70D}"/>
              </a:ext>
            </a:extLst>
          </p:cNvPr>
          <p:cNvSpPr>
            <a:spLocks noGrp="1"/>
          </p:cNvSpPr>
          <p:nvPr>
            <p:ph type="title"/>
          </p:nvPr>
        </p:nvSpPr>
        <p:spPr>
          <a:solidFill>
            <a:srgbClr val="FFC000"/>
          </a:solidFill>
        </p:spPr>
        <p:txBody>
          <a:bodyPr/>
          <a:lstStyle/>
          <a:p>
            <a:r>
              <a:rPr lang="en-US" dirty="0"/>
              <a:t>Alpha-Beta Pruning</a:t>
            </a:r>
          </a:p>
        </p:txBody>
      </p:sp>
      <p:sp>
        <p:nvSpPr>
          <p:cNvPr id="3" name="Text Placeholder 2">
            <a:extLst>
              <a:ext uri="{FF2B5EF4-FFF2-40B4-BE49-F238E27FC236}">
                <a16:creationId xmlns:a16="http://schemas.microsoft.com/office/drawing/2014/main" id="{7AAFF894-A348-CD37-0EC1-1A5991043331}"/>
              </a:ext>
            </a:extLst>
          </p:cNvPr>
          <p:cNvSpPr>
            <a:spLocks noGrp="1"/>
          </p:cNvSpPr>
          <p:nvPr>
            <p:ph type="body" idx="1"/>
          </p:nvPr>
        </p:nvSpPr>
        <p:spPr/>
        <p:txBody>
          <a:bodyPr/>
          <a:lstStyle/>
          <a:p>
            <a:pPr algn="just">
              <a:buFont typeface="Arial" panose="020B0604020202020204" pitchFamily="34" charset="0"/>
              <a:buChar char="•"/>
            </a:pPr>
            <a:r>
              <a:rPr lang="en-IN" sz="1800" b="0" i="0" dirty="0">
                <a:solidFill>
                  <a:srgbClr val="000000"/>
                </a:solidFill>
                <a:effectLst/>
                <a:latin typeface="inter-regular"/>
              </a:rPr>
              <a:t>Alpha-beta pruning can be applied at any depth of a tree, and sometimes it not only prune the tree leaves but also entire sub-tree.</a:t>
            </a:r>
          </a:p>
          <a:p>
            <a:pPr algn="just">
              <a:buFont typeface="Arial" panose="020B0604020202020204" pitchFamily="34" charset="0"/>
              <a:buChar char="•"/>
            </a:pPr>
            <a:r>
              <a:rPr lang="en-IN" sz="1800" b="0" i="0" dirty="0">
                <a:solidFill>
                  <a:srgbClr val="000000"/>
                </a:solidFill>
                <a:effectLst/>
                <a:latin typeface="inter-regular"/>
              </a:rPr>
              <a:t>The two-parameter can be defined as:</a:t>
            </a:r>
          </a:p>
          <a:p>
            <a:pPr marL="800100" lvl="1" indent="-342900" algn="just">
              <a:buFont typeface="Wingdings" pitchFamily="2" charset="2"/>
              <a:buChar char="ü"/>
            </a:pPr>
            <a:r>
              <a:rPr lang="en-IN" sz="1800" b="1" i="0" dirty="0">
                <a:solidFill>
                  <a:srgbClr val="000000"/>
                </a:solidFill>
                <a:effectLst/>
                <a:latin typeface="inter-bold"/>
              </a:rPr>
              <a:t>Alpha:</a:t>
            </a:r>
            <a:r>
              <a:rPr lang="en-IN" sz="1800" b="0" i="0" dirty="0">
                <a:solidFill>
                  <a:srgbClr val="000000"/>
                </a:solidFill>
                <a:effectLst/>
                <a:latin typeface="inter-regular"/>
              </a:rPr>
              <a:t> The best (highest-value) choice we have found so far at any point along the path of </a:t>
            </a:r>
            <a:r>
              <a:rPr lang="en-IN" sz="1800" b="0" i="0" dirty="0" err="1">
                <a:solidFill>
                  <a:srgbClr val="000000"/>
                </a:solidFill>
                <a:effectLst/>
                <a:latin typeface="inter-regular"/>
              </a:rPr>
              <a:t>Maximizer</a:t>
            </a:r>
            <a:r>
              <a:rPr lang="en-IN" sz="1800" b="0" i="0" dirty="0">
                <a:solidFill>
                  <a:srgbClr val="000000"/>
                </a:solidFill>
                <a:effectLst/>
                <a:latin typeface="inter-regular"/>
              </a:rPr>
              <a:t>. The initial value of alpha is </a:t>
            </a:r>
            <a:r>
              <a:rPr lang="en-IN" sz="1800" b="1" i="0" dirty="0">
                <a:solidFill>
                  <a:srgbClr val="000000"/>
                </a:solidFill>
                <a:effectLst/>
                <a:latin typeface="inter-bold"/>
              </a:rPr>
              <a:t>-∞</a:t>
            </a:r>
            <a:r>
              <a:rPr lang="en-IN" sz="1800" b="0" i="0" dirty="0">
                <a:solidFill>
                  <a:srgbClr val="000000"/>
                </a:solidFill>
                <a:effectLst/>
                <a:latin typeface="inter-regular"/>
              </a:rPr>
              <a:t>.</a:t>
            </a:r>
          </a:p>
          <a:p>
            <a:pPr marL="800100" lvl="1" indent="-342900" algn="just">
              <a:buFont typeface="Wingdings" pitchFamily="2" charset="2"/>
              <a:buChar char="ü"/>
            </a:pPr>
            <a:r>
              <a:rPr lang="en-IN" sz="1800" b="1" i="0" dirty="0">
                <a:solidFill>
                  <a:srgbClr val="000000"/>
                </a:solidFill>
                <a:effectLst/>
                <a:latin typeface="inter-bold"/>
              </a:rPr>
              <a:t>Beta:</a:t>
            </a:r>
            <a:r>
              <a:rPr lang="en-IN" sz="1800" b="0" i="0" dirty="0">
                <a:solidFill>
                  <a:srgbClr val="000000"/>
                </a:solidFill>
                <a:effectLst/>
                <a:latin typeface="inter-regular"/>
              </a:rPr>
              <a:t> The best (lowest-value) choice we have found so far at any point along the path of Minimizer. The initial value of beta is </a:t>
            </a:r>
            <a:r>
              <a:rPr lang="en-IN" sz="1800" b="1" i="0" dirty="0">
                <a:solidFill>
                  <a:srgbClr val="000000"/>
                </a:solidFill>
                <a:effectLst/>
                <a:latin typeface="inter-bold"/>
              </a:rPr>
              <a:t>+∞</a:t>
            </a:r>
            <a:r>
              <a:rPr lang="en-IN" sz="1800" b="0" i="0" dirty="0">
                <a:solidFill>
                  <a:srgbClr val="000000"/>
                </a:solidFill>
                <a:effectLst/>
                <a:latin typeface="inter-regular"/>
              </a:rPr>
              <a:t>.</a:t>
            </a:r>
          </a:p>
          <a:p>
            <a:endParaRPr lang="en-US" sz="1800" dirty="0"/>
          </a:p>
          <a:p>
            <a:endParaRPr lang="en-US" sz="1800" dirty="0"/>
          </a:p>
        </p:txBody>
      </p:sp>
    </p:spTree>
    <p:extLst>
      <p:ext uri="{BB962C8B-B14F-4D97-AF65-F5344CB8AC3E}">
        <p14:creationId xmlns:p14="http://schemas.microsoft.com/office/powerpoint/2010/main" val="3076720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BB105-18AC-AAA5-D295-11D4C093F70D}"/>
              </a:ext>
            </a:extLst>
          </p:cNvPr>
          <p:cNvSpPr>
            <a:spLocks noGrp="1"/>
          </p:cNvSpPr>
          <p:nvPr>
            <p:ph type="title"/>
          </p:nvPr>
        </p:nvSpPr>
        <p:spPr>
          <a:solidFill>
            <a:srgbClr val="FFC000"/>
          </a:solidFill>
        </p:spPr>
        <p:txBody>
          <a:bodyPr/>
          <a:lstStyle/>
          <a:p>
            <a:r>
              <a:rPr lang="en-US" dirty="0"/>
              <a:t>Alpha-Beta Pruning</a:t>
            </a:r>
          </a:p>
        </p:txBody>
      </p:sp>
      <p:pic>
        <p:nvPicPr>
          <p:cNvPr id="4" name="Content Placeholder 4">
            <a:extLst>
              <a:ext uri="{FF2B5EF4-FFF2-40B4-BE49-F238E27FC236}">
                <a16:creationId xmlns:a16="http://schemas.microsoft.com/office/drawing/2014/main" id="{C583DD5F-E419-6244-B23E-7132F15793A1}"/>
              </a:ext>
            </a:extLst>
          </p:cNvPr>
          <p:cNvPicPr>
            <a:picLocks noChangeAspect="1"/>
          </p:cNvPicPr>
          <p:nvPr/>
        </p:nvPicPr>
        <p:blipFill>
          <a:blip r:embed="rId3"/>
          <a:stretch>
            <a:fillRect/>
          </a:stretch>
        </p:blipFill>
        <p:spPr>
          <a:xfrm>
            <a:off x="1344028" y="1573967"/>
            <a:ext cx="6793899" cy="3155196"/>
          </a:xfrm>
          <a:prstGeom prst="rect">
            <a:avLst/>
          </a:prstGeom>
          <a:noFill/>
          <a:ln>
            <a:noFill/>
          </a:ln>
        </p:spPr>
      </p:pic>
    </p:spTree>
    <p:extLst>
      <p:ext uri="{BB962C8B-B14F-4D97-AF65-F5344CB8AC3E}">
        <p14:creationId xmlns:p14="http://schemas.microsoft.com/office/powerpoint/2010/main" val="3561685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C178-B893-6FF9-01E9-5B209DC999AC}"/>
              </a:ext>
            </a:extLst>
          </p:cNvPr>
          <p:cNvSpPr>
            <a:spLocks noGrp="1"/>
          </p:cNvSpPr>
          <p:nvPr>
            <p:ph type="title"/>
          </p:nvPr>
        </p:nvSpPr>
        <p:spPr>
          <a:xfrm>
            <a:off x="1297172" y="818708"/>
            <a:ext cx="3962477" cy="539560"/>
          </a:xfrm>
          <a:solidFill>
            <a:srgbClr val="FFC000"/>
          </a:solidFill>
        </p:spPr>
        <p:txBody>
          <a:bodyPr/>
          <a:lstStyle/>
          <a:p>
            <a:r>
              <a:rPr lang="en-US" sz="1800" dirty="0"/>
              <a:t>Working of Alpha-Beta Pruning Example </a:t>
            </a:r>
          </a:p>
        </p:txBody>
      </p:sp>
      <p:pic>
        <p:nvPicPr>
          <p:cNvPr id="5" name="Picture 4">
            <a:extLst>
              <a:ext uri="{FF2B5EF4-FFF2-40B4-BE49-F238E27FC236}">
                <a16:creationId xmlns:a16="http://schemas.microsoft.com/office/drawing/2014/main" id="{CCC4A8DC-912F-0434-B86A-4836D11E3226}"/>
              </a:ext>
            </a:extLst>
          </p:cNvPr>
          <p:cNvPicPr>
            <a:picLocks noChangeAspect="1"/>
          </p:cNvPicPr>
          <p:nvPr/>
        </p:nvPicPr>
        <p:blipFill rotWithShape="1">
          <a:blip r:embed="rId2"/>
          <a:srcRect t="2244"/>
          <a:stretch/>
        </p:blipFill>
        <p:spPr>
          <a:xfrm>
            <a:off x="1381250" y="1484768"/>
            <a:ext cx="6464300" cy="3618417"/>
          </a:xfrm>
          <a:prstGeom prst="rect">
            <a:avLst/>
          </a:prstGeom>
        </p:spPr>
      </p:pic>
    </p:spTree>
    <p:extLst>
      <p:ext uri="{BB962C8B-B14F-4D97-AF65-F5344CB8AC3E}">
        <p14:creationId xmlns:p14="http://schemas.microsoft.com/office/powerpoint/2010/main" val="813523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4545D-2AE6-A114-BC10-CC0D44EECFFB}"/>
              </a:ext>
            </a:extLst>
          </p:cNvPr>
          <p:cNvSpPr>
            <a:spLocks noGrp="1"/>
          </p:cNvSpPr>
          <p:nvPr>
            <p:ph type="title"/>
          </p:nvPr>
        </p:nvSpPr>
        <p:spPr>
          <a:xfrm>
            <a:off x="0" y="0"/>
            <a:ext cx="6809700" cy="435599"/>
          </a:xfrm>
          <a:solidFill>
            <a:srgbClr val="FFC000"/>
          </a:solidFill>
        </p:spPr>
        <p:txBody>
          <a:bodyPr/>
          <a:lstStyle/>
          <a:p>
            <a:r>
              <a:rPr lang="en-IN" i="0" dirty="0">
                <a:solidFill>
                  <a:schemeClr val="tx1"/>
                </a:solidFill>
                <a:effectLst/>
                <a:latin typeface="Lucida Grande" panose="020B0600040502020204" pitchFamily="34" charset="0"/>
                <a:cs typeface="Lucida Grande" panose="020B0600040502020204" pitchFamily="34" charset="0"/>
              </a:rPr>
              <a:t>Continued…</a:t>
            </a:r>
            <a:endParaRPr lang="en-US" dirty="0">
              <a:latin typeface="Lucida Grande" panose="020B0600040502020204" pitchFamily="34" charset="0"/>
              <a:cs typeface="Lucida Grande" panose="020B0600040502020204" pitchFamily="34" charset="0"/>
            </a:endParaRPr>
          </a:p>
        </p:txBody>
      </p:sp>
      <p:pic>
        <p:nvPicPr>
          <p:cNvPr id="5" name="Picture 4">
            <a:extLst>
              <a:ext uri="{FF2B5EF4-FFF2-40B4-BE49-F238E27FC236}">
                <a16:creationId xmlns:a16="http://schemas.microsoft.com/office/drawing/2014/main" id="{8FE2DE2D-1914-A166-95D3-6993F42F7EDE}"/>
              </a:ext>
            </a:extLst>
          </p:cNvPr>
          <p:cNvPicPr>
            <a:picLocks noChangeAspect="1"/>
          </p:cNvPicPr>
          <p:nvPr/>
        </p:nvPicPr>
        <p:blipFill>
          <a:blip r:embed="rId2"/>
          <a:stretch>
            <a:fillRect/>
          </a:stretch>
        </p:blipFill>
        <p:spPr>
          <a:xfrm>
            <a:off x="435383" y="989324"/>
            <a:ext cx="3457607" cy="1898754"/>
          </a:xfrm>
          <a:prstGeom prst="rect">
            <a:avLst/>
          </a:prstGeom>
        </p:spPr>
      </p:pic>
      <p:sp>
        <p:nvSpPr>
          <p:cNvPr id="6" name="Title 1">
            <a:extLst>
              <a:ext uri="{FF2B5EF4-FFF2-40B4-BE49-F238E27FC236}">
                <a16:creationId xmlns:a16="http://schemas.microsoft.com/office/drawing/2014/main" id="{A1D8DD40-5D81-707E-DDEB-4C142C34E2EC}"/>
              </a:ext>
            </a:extLst>
          </p:cNvPr>
          <p:cNvSpPr txBox="1">
            <a:spLocks/>
          </p:cNvSpPr>
          <p:nvPr/>
        </p:nvSpPr>
        <p:spPr>
          <a:xfrm>
            <a:off x="0" y="553725"/>
            <a:ext cx="1539089" cy="435599"/>
          </a:xfrm>
          <a:prstGeom prst="rect">
            <a:avLst/>
          </a:prstGeom>
          <a:solidFill>
            <a:srgbClr val="FFC000"/>
          </a:solid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2000" b="1" i="0" u="none" strike="noStrike" cap="none">
                <a:solidFill>
                  <a:srgbClr val="000000"/>
                </a:solidFill>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r>
              <a:rPr lang="en-IN" dirty="0">
                <a:solidFill>
                  <a:schemeClr val="tx1"/>
                </a:solidFill>
                <a:latin typeface="Lucida Grande" panose="020B0600040502020204" pitchFamily="34" charset="0"/>
                <a:cs typeface="Lucida Grande" panose="020B0600040502020204" pitchFamily="34" charset="0"/>
              </a:rPr>
              <a:t>Step-1</a:t>
            </a:r>
            <a:endParaRPr lang="en-US" dirty="0">
              <a:latin typeface="Lucida Grande" panose="020B0600040502020204" pitchFamily="34" charset="0"/>
              <a:cs typeface="Lucida Grande" panose="020B0600040502020204" pitchFamily="34" charset="0"/>
            </a:endParaRPr>
          </a:p>
        </p:txBody>
      </p:sp>
      <p:sp>
        <p:nvSpPr>
          <p:cNvPr id="7" name="Title 1">
            <a:extLst>
              <a:ext uri="{FF2B5EF4-FFF2-40B4-BE49-F238E27FC236}">
                <a16:creationId xmlns:a16="http://schemas.microsoft.com/office/drawing/2014/main" id="{F30D3DFD-16C8-1713-2BF6-946435417131}"/>
              </a:ext>
            </a:extLst>
          </p:cNvPr>
          <p:cNvSpPr txBox="1">
            <a:spLocks/>
          </p:cNvSpPr>
          <p:nvPr/>
        </p:nvSpPr>
        <p:spPr>
          <a:xfrm>
            <a:off x="4416582" y="553725"/>
            <a:ext cx="1539089" cy="435599"/>
          </a:xfrm>
          <a:prstGeom prst="rect">
            <a:avLst/>
          </a:prstGeom>
          <a:solidFill>
            <a:srgbClr val="FFC000"/>
          </a:solid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2000" b="1" i="0" u="none" strike="noStrike" cap="none">
                <a:solidFill>
                  <a:srgbClr val="000000"/>
                </a:solidFill>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r>
              <a:rPr lang="en-IN" dirty="0">
                <a:solidFill>
                  <a:schemeClr val="tx1"/>
                </a:solidFill>
                <a:latin typeface="Lucida Grande" panose="020B0600040502020204" pitchFamily="34" charset="0"/>
                <a:cs typeface="Lucida Grande" panose="020B0600040502020204" pitchFamily="34" charset="0"/>
              </a:rPr>
              <a:t>Step-2</a:t>
            </a:r>
            <a:endParaRPr lang="en-US" dirty="0">
              <a:latin typeface="Lucida Grande" panose="020B0600040502020204" pitchFamily="34" charset="0"/>
              <a:cs typeface="Lucida Grande" panose="020B0600040502020204" pitchFamily="34" charset="0"/>
            </a:endParaRPr>
          </a:p>
        </p:txBody>
      </p:sp>
      <p:pic>
        <p:nvPicPr>
          <p:cNvPr id="9" name="Picture 8">
            <a:extLst>
              <a:ext uri="{FF2B5EF4-FFF2-40B4-BE49-F238E27FC236}">
                <a16:creationId xmlns:a16="http://schemas.microsoft.com/office/drawing/2014/main" id="{FDE87FC8-9BF1-4905-1ABB-A47EDF44EA6E}"/>
              </a:ext>
            </a:extLst>
          </p:cNvPr>
          <p:cNvPicPr>
            <a:picLocks noChangeAspect="1"/>
          </p:cNvPicPr>
          <p:nvPr/>
        </p:nvPicPr>
        <p:blipFill>
          <a:blip r:embed="rId3"/>
          <a:stretch>
            <a:fillRect/>
          </a:stretch>
        </p:blipFill>
        <p:spPr>
          <a:xfrm>
            <a:off x="5349294" y="999487"/>
            <a:ext cx="2920811" cy="1878428"/>
          </a:xfrm>
          <a:prstGeom prst="rect">
            <a:avLst/>
          </a:prstGeom>
        </p:spPr>
      </p:pic>
      <p:sp>
        <p:nvSpPr>
          <p:cNvPr id="10" name="Title 1">
            <a:extLst>
              <a:ext uri="{FF2B5EF4-FFF2-40B4-BE49-F238E27FC236}">
                <a16:creationId xmlns:a16="http://schemas.microsoft.com/office/drawing/2014/main" id="{DBB76F82-9062-7FB7-A1C1-B247D3409451}"/>
              </a:ext>
            </a:extLst>
          </p:cNvPr>
          <p:cNvSpPr txBox="1">
            <a:spLocks/>
          </p:cNvSpPr>
          <p:nvPr/>
        </p:nvSpPr>
        <p:spPr>
          <a:xfrm>
            <a:off x="1089081" y="2888078"/>
            <a:ext cx="1539089" cy="435599"/>
          </a:xfrm>
          <a:prstGeom prst="rect">
            <a:avLst/>
          </a:prstGeom>
          <a:solidFill>
            <a:srgbClr val="FFC000"/>
          </a:solid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2000" b="1" i="0" u="none" strike="noStrike" cap="none">
                <a:solidFill>
                  <a:srgbClr val="000000"/>
                </a:solidFill>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r>
              <a:rPr lang="en-IN" dirty="0">
                <a:solidFill>
                  <a:schemeClr val="tx1"/>
                </a:solidFill>
                <a:latin typeface="Lucida Grande" panose="020B0600040502020204" pitchFamily="34" charset="0"/>
                <a:cs typeface="Lucida Grande" panose="020B0600040502020204" pitchFamily="34" charset="0"/>
              </a:rPr>
              <a:t>Step-3</a:t>
            </a:r>
            <a:endParaRPr lang="en-US" dirty="0">
              <a:latin typeface="Lucida Grande" panose="020B0600040502020204" pitchFamily="34" charset="0"/>
              <a:cs typeface="Lucida Grande" panose="020B0600040502020204" pitchFamily="34" charset="0"/>
            </a:endParaRPr>
          </a:p>
        </p:txBody>
      </p:sp>
      <p:pic>
        <p:nvPicPr>
          <p:cNvPr id="14" name="Picture 13">
            <a:extLst>
              <a:ext uri="{FF2B5EF4-FFF2-40B4-BE49-F238E27FC236}">
                <a16:creationId xmlns:a16="http://schemas.microsoft.com/office/drawing/2014/main" id="{CBDCDB81-8F2F-5E4B-3B8E-64FA6495348B}"/>
              </a:ext>
            </a:extLst>
          </p:cNvPr>
          <p:cNvPicPr>
            <a:picLocks noChangeAspect="1"/>
          </p:cNvPicPr>
          <p:nvPr/>
        </p:nvPicPr>
        <p:blipFill>
          <a:blip r:embed="rId4"/>
          <a:stretch>
            <a:fillRect/>
          </a:stretch>
        </p:blipFill>
        <p:spPr>
          <a:xfrm>
            <a:off x="2683033" y="3204799"/>
            <a:ext cx="3020651" cy="1898754"/>
          </a:xfrm>
          <a:prstGeom prst="rect">
            <a:avLst/>
          </a:prstGeom>
        </p:spPr>
      </p:pic>
    </p:spTree>
    <p:extLst>
      <p:ext uri="{BB962C8B-B14F-4D97-AF65-F5344CB8AC3E}">
        <p14:creationId xmlns:p14="http://schemas.microsoft.com/office/powerpoint/2010/main" val="7839911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4545D-2AE6-A114-BC10-CC0D44EECFFB}"/>
              </a:ext>
            </a:extLst>
          </p:cNvPr>
          <p:cNvSpPr>
            <a:spLocks noGrp="1"/>
          </p:cNvSpPr>
          <p:nvPr>
            <p:ph type="title"/>
          </p:nvPr>
        </p:nvSpPr>
        <p:spPr>
          <a:xfrm>
            <a:off x="0" y="0"/>
            <a:ext cx="6809700" cy="435599"/>
          </a:xfrm>
          <a:solidFill>
            <a:srgbClr val="FFC000"/>
          </a:solidFill>
        </p:spPr>
        <p:txBody>
          <a:bodyPr/>
          <a:lstStyle/>
          <a:p>
            <a:r>
              <a:rPr lang="en-IN" i="0" dirty="0">
                <a:solidFill>
                  <a:schemeClr val="tx1"/>
                </a:solidFill>
                <a:effectLst/>
                <a:latin typeface="Lucida Grande" panose="020B0600040502020204" pitchFamily="34" charset="0"/>
                <a:cs typeface="Lucida Grande" panose="020B0600040502020204" pitchFamily="34" charset="0"/>
              </a:rPr>
              <a:t>Continued…</a:t>
            </a:r>
            <a:endParaRPr lang="en-US" dirty="0">
              <a:latin typeface="Lucida Grande" panose="020B0600040502020204" pitchFamily="34" charset="0"/>
              <a:cs typeface="Lucida Grande" panose="020B0600040502020204" pitchFamily="34" charset="0"/>
            </a:endParaRPr>
          </a:p>
        </p:txBody>
      </p:sp>
      <p:sp>
        <p:nvSpPr>
          <p:cNvPr id="6" name="Title 1">
            <a:extLst>
              <a:ext uri="{FF2B5EF4-FFF2-40B4-BE49-F238E27FC236}">
                <a16:creationId xmlns:a16="http://schemas.microsoft.com/office/drawing/2014/main" id="{A1D8DD40-5D81-707E-DDEB-4C142C34E2EC}"/>
              </a:ext>
            </a:extLst>
          </p:cNvPr>
          <p:cNvSpPr txBox="1">
            <a:spLocks/>
          </p:cNvSpPr>
          <p:nvPr/>
        </p:nvSpPr>
        <p:spPr>
          <a:xfrm>
            <a:off x="0" y="553725"/>
            <a:ext cx="1539089" cy="435599"/>
          </a:xfrm>
          <a:prstGeom prst="rect">
            <a:avLst/>
          </a:prstGeom>
          <a:solidFill>
            <a:srgbClr val="FFC000"/>
          </a:solid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2000" b="1" i="0" u="none" strike="noStrike" cap="none">
                <a:solidFill>
                  <a:srgbClr val="000000"/>
                </a:solidFill>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r>
              <a:rPr lang="en-IN" dirty="0">
                <a:solidFill>
                  <a:schemeClr val="tx1"/>
                </a:solidFill>
                <a:latin typeface="Lucida Grande" panose="020B0600040502020204" pitchFamily="34" charset="0"/>
                <a:cs typeface="Lucida Grande" panose="020B0600040502020204" pitchFamily="34" charset="0"/>
              </a:rPr>
              <a:t>Step-4</a:t>
            </a:r>
            <a:endParaRPr lang="en-US" dirty="0">
              <a:latin typeface="Lucida Grande" panose="020B0600040502020204" pitchFamily="34" charset="0"/>
              <a:cs typeface="Lucida Grande" panose="020B0600040502020204" pitchFamily="34" charset="0"/>
            </a:endParaRPr>
          </a:p>
        </p:txBody>
      </p:sp>
      <p:sp>
        <p:nvSpPr>
          <p:cNvPr id="10" name="Title 1">
            <a:extLst>
              <a:ext uri="{FF2B5EF4-FFF2-40B4-BE49-F238E27FC236}">
                <a16:creationId xmlns:a16="http://schemas.microsoft.com/office/drawing/2014/main" id="{DBB76F82-9062-7FB7-A1C1-B247D3409451}"/>
              </a:ext>
            </a:extLst>
          </p:cNvPr>
          <p:cNvSpPr txBox="1">
            <a:spLocks/>
          </p:cNvSpPr>
          <p:nvPr/>
        </p:nvSpPr>
        <p:spPr>
          <a:xfrm>
            <a:off x="-189" y="2920465"/>
            <a:ext cx="1539089" cy="435599"/>
          </a:xfrm>
          <a:prstGeom prst="rect">
            <a:avLst/>
          </a:prstGeom>
          <a:solidFill>
            <a:srgbClr val="FFC000"/>
          </a:solid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2000" b="1" i="0" u="none" strike="noStrike" cap="none">
                <a:solidFill>
                  <a:srgbClr val="000000"/>
                </a:solidFill>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r>
              <a:rPr lang="en-IN" dirty="0">
                <a:solidFill>
                  <a:schemeClr val="tx1"/>
                </a:solidFill>
                <a:latin typeface="Lucida Grande" panose="020B0600040502020204" pitchFamily="34" charset="0"/>
                <a:cs typeface="Lucida Grande" panose="020B0600040502020204" pitchFamily="34" charset="0"/>
              </a:rPr>
              <a:t>Step-5</a:t>
            </a:r>
            <a:endParaRPr lang="en-US" dirty="0">
              <a:latin typeface="Lucida Grande" panose="020B0600040502020204" pitchFamily="34" charset="0"/>
              <a:cs typeface="Lucida Grande" panose="020B0600040502020204" pitchFamily="34" charset="0"/>
            </a:endParaRPr>
          </a:p>
        </p:txBody>
      </p:sp>
      <p:pic>
        <p:nvPicPr>
          <p:cNvPr id="4" name="Picture 3">
            <a:extLst>
              <a:ext uri="{FF2B5EF4-FFF2-40B4-BE49-F238E27FC236}">
                <a16:creationId xmlns:a16="http://schemas.microsoft.com/office/drawing/2014/main" id="{7D1B4756-DCE3-0ECD-517C-35C2BF6CFE3E}"/>
              </a:ext>
            </a:extLst>
          </p:cNvPr>
          <p:cNvPicPr>
            <a:picLocks noChangeAspect="1"/>
          </p:cNvPicPr>
          <p:nvPr/>
        </p:nvPicPr>
        <p:blipFill>
          <a:blip r:embed="rId2"/>
          <a:stretch>
            <a:fillRect/>
          </a:stretch>
        </p:blipFill>
        <p:spPr>
          <a:xfrm>
            <a:off x="1538900" y="462593"/>
            <a:ext cx="4381500" cy="2430878"/>
          </a:xfrm>
          <a:prstGeom prst="rect">
            <a:avLst/>
          </a:prstGeom>
        </p:spPr>
      </p:pic>
      <p:pic>
        <p:nvPicPr>
          <p:cNvPr id="11" name="Picture 10">
            <a:extLst>
              <a:ext uri="{FF2B5EF4-FFF2-40B4-BE49-F238E27FC236}">
                <a16:creationId xmlns:a16="http://schemas.microsoft.com/office/drawing/2014/main" id="{4323E8A6-818D-029F-4500-B98DF3D8BD97}"/>
              </a:ext>
            </a:extLst>
          </p:cNvPr>
          <p:cNvPicPr>
            <a:picLocks noChangeAspect="1"/>
          </p:cNvPicPr>
          <p:nvPr/>
        </p:nvPicPr>
        <p:blipFill>
          <a:blip r:embed="rId3"/>
          <a:stretch>
            <a:fillRect/>
          </a:stretch>
        </p:blipFill>
        <p:spPr>
          <a:xfrm>
            <a:off x="1538900" y="3123446"/>
            <a:ext cx="4554082" cy="2018778"/>
          </a:xfrm>
          <a:prstGeom prst="rect">
            <a:avLst/>
          </a:prstGeom>
        </p:spPr>
      </p:pic>
    </p:spTree>
    <p:extLst>
      <p:ext uri="{BB962C8B-B14F-4D97-AF65-F5344CB8AC3E}">
        <p14:creationId xmlns:p14="http://schemas.microsoft.com/office/powerpoint/2010/main" val="272306927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6CDC-2967-99BA-4367-B8447AB41497}"/>
              </a:ext>
            </a:extLst>
          </p:cNvPr>
          <p:cNvSpPr>
            <a:spLocks noGrp="1"/>
          </p:cNvSpPr>
          <p:nvPr>
            <p:ph type="title"/>
          </p:nvPr>
        </p:nvSpPr>
        <p:spPr/>
        <p:txBody>
          <a:bodyPr/>
          <a:lstStyle/>
          <a:p>
            <a:r>
              <a:rPr lang="en-US"/>
              <a:t>Terminology</a:t>
            </a:r>
            <a:endParaRPr lang="en-US" dirty="0"/>
          </a:p>
        </p:txBody>
      </p:sp>
      <p:sp>
        <p:nvSpPr>
          <p:cNvPr id="3" name="Text Placeholder 2">
            <a:extLst>
              <a:ext uri="{FF2B5EF4-FFF2-40B4-BE49-F238E27FC236}">
                <a16:creationId xmlns:a16="http://schemas.microsoft.com/office/drawing/2014/main" id="{22662CAF-F67E-A407-A2D9-064C0BF28378}"/>
              </a:ext>
            </a:extLst>
          </p:cNvPr>
          <p:cNvSpPr>
            <a:spLocks noGrp="1"/>
          </p:cNvSpPr>
          <p:nvPr>
            <p:ph type="body" idx="1"/>
          </p:nvPr>
        </p:nvSpPr>
        <p:spPr>
          <a:xfrm>
            <a:off x="574158" y="1616470"/>
            <a:ext cx="8686800" cy="3112200"/>
          </a:xfrm>
        </p:spPr>
        <p:txBody>
          <a:bodyPr/>
          <a:lstStyle/>
          <a:p>
            <a:pPr marL="285750" indent="-285750" algn="just">
              <a:buFont typeface="Wingdings" pitchFamily="2" charset="2"/>
              <a:buChar char="Ø"/>
            </a:pPr>
            <a:r>
              <a:rPr lang="en-IN" sz="1400" b="1" i="0" dirty="0">
                <a:solidFill>
                  <a:srgbClr val="000000"/>
                </a:solidFill>
                <a:effectLst/>
                <a:latin typeface="inter-bold"/>
              </a:rPr>
              <a:t>Search Space:</a:t>
            </a:r>
            <a:r>
              <a:rPr lang="en-IN" sz="1400" b="0" i="0" dirty="0">
                <a:solidFill>
                  <a:srgbClr val="000000"/>
                </a:solidFill>
                <a:effectLst/>
                <a:latin typeface="inter-regular"/>
              </a:rPr>
              <a:t> Search space represents a set of possible solutions, which a system may have.</a:t>
            </a:r>
          </a:p>
          <a:p>
            <a:pPr marL="285750" indent="-285750" algn="just">
              <a:buFont typeface="Wingdings" pitchFamily="2" charset="2"/>
              <a:buChar char="Ø"/>
            </a:pPr>
            <a:r>
              <a:rPr lang="en-IN" sz="1400" b="1" i="0" dirty="0">
                <a:solidFill>
                  <a:srgbClr val="000000"/>
                </a:solidFill>
                <a:effectLst/>
                <a:latin typeface="inter-bold"/>
              </a:rPr>
              <a:t>Start State:</a:t>
            </a:r>
            <a:r>
              <a:rPr lang="en-IN" sz="1400" b="0" i="0" dirty="0">
                <a:solidFill>
                  <a:srgbClr val="000000"/>
                </a:solidFill>
                <a:effectLst/>
                <a:latin typeface="inter-regular"/>
              </a:rPr>
              <a:t> It is a state from where agent begins </a:t>
            </a:r>
            <a:r>
              <a:rPr lang="en-IN" sz="1400" b="1" i="0" dirty="0">
                <a:solidFill>
                  <a:srgbClr val="000000"/>
                </a:solidFill>
                <a:effectLst/>
                <a:latin typeface="inter-bold"/>
              </a:rPr>
              <a:t>the search</a:t>
            </a:r>
            <a:r>
              <a:rPr lang="en-IN" sz="1400" b="0" i="0" dirty="0">
                <a:solidFill>
                  <a:srgbClr val="000000"/>
                </a:solidFill>
                <a:effectLst/>
                <a:latin typeface="inter-regular"/>
              </a:rPr>
              <a:t>.</a:t>
            </a:r>
          </a:p>
          <a:p>
            <a:pPr marL="285750" indent="-285750" algn="just">
              <a:buFont typeface="Wingdings" pitchFamily="2" charset="2"/>
              <a:buChar char="Ø"/>
            </a:pPr>
            <a:r>
              <a:rPr lang="en-IN" sz="1400" b="1" i="0" dirty="0">
                <a:solidFill>
                  <a:srgbClr val="000000"/>
                </a:solidFill>
                <a:effectLst/>
                <a:latin typeface="inter-bold"/>
              </a:rPr>
              <a:t>Goal test:</a:t>
            </a:r>
            <a:r>
              <a:rPr lang="en-IN" sz="1400" b="0" i="0" dirty="0">
                <a:solidFill>
                  <a:srgbClr val="000000"/>
                </a:solidFill>
                <a:effectLst/>
                <a:latin typeface="inter-regular"/>
              </a:rPr>
              <a:t> It is a function which observe the current state and returns whether the goal state is achieved or not.</a:t>
            </a:r>
          </a:p>
          <a:p>
            <a:pPr marL="285750" indent="-285750" algn="just">
              <a:buFont typeface="Wingdings" pitchFamily="2" charset="2"/>
              <a:buChar char="Ø"/>
            </a:pPr>
            <a:r>
              <a:rPr lang="en-IN" sz="1400" b="1" i="0" dirty="0">
                <a:solidFill>
                  <a:srgbClr val="000000"/>
                </a:solidFill>
                <a:effectLst/>
                <a:latin typeface="inter-bold"/>
              </a:rPr>
              <a:t>Search tree:</a:t>
            </a:r>
            <a:r>
              <a:rPr lang="en-IN" sz="1400" b="0" i="0" dirty="0">
                <a:solidFill>
                  <a:srgbClr val="000000"/>
                </a:solidFill>
                <a:effectLst/>
                <a:latin typeface="inter-regular"/>
              </a:rPr>
              <a:t> A tree representation of search problem is called Search tree. The root of the search tree is the root node which is corresponding to the initial state.</a:t>
            </a:r>
          </a:p>
          <a:p>
            <a:pPr marL="285750" indent="-285750" algn="just">
              <a:buFont typeface="Wingdings" pitchFamily="2" charset="2"/>
              <a:buChar char="Ø"/>
            </a:pPr>
            <a:r>
              <a:rPr lang="en-IN" sz="1400" b="1" i="0" dirty="0">
                <a:solidFill>
                  <a:srgbClr val="000000"/>
                </a:solidFill>
                <a:effectLst/>
                <a:latin typeface="inter-bold"/>
              </a:rPr>
              <a:t>Actions:</a:t>
            </a:r>
            <a:r>
              <a:rPr lang="en-IN" sz="1400" b="0" i="0" dirty="0">
                <a:solidFill>
                  <a:srgbClr val="000000"/>
                </a:solidFill>
                <a:effectLst/>
                <a:latin typeface="inter-regular"/>
              </a:rPr>
              <a:t> It gives the description of all the available actions to the agent.</a:t>
            </a:r>
          </a:p>
          <a:p>
            <a:pPr marL="285750" indent="-285750" algn="just">
              <a:buFont typeface="Wingdings" pitchFamily="2" charset="2"/>
              <a:buChar char="Ø"/>
            </a:pPr>
            <a:r>
              <a:rPr lang="en-IN" sz="1400" b="1" i="0" dirty="0">
                <a:solidFill>
                  <a:srgbClr val="000000"/>
                </a:solidFill>
                <a:effectLst/>
                <a:latin typeface="inter-bold"/>
              </a:rPr>
              <a:t>Path Cost:</a:t>
            </a:r>
            <a:r>
              <a:rPr lang="en-IN" sz="1400" b="0" i="0" dirty="0">
                <a:solidFill>
                  <a:srgbClr val="000000"/>
                </a:solidFill>
                <a:effectLst/>
                <a:latin typeface="inter-regular"/>
              </a:rPr>
              <a:t> It is a function which assigns a numeric cost to each path.</a:t>
            </a:r>
          </a:p>
          <a:p>
            <a:pPr marL="285750" indent="-285750" algn="just">
              <a:buFont typeface="Wingdings" pitchFamily="2" charset="2"/>
              <a:buChar char="Ø"/>
            </a:pPr>
            <a:r>
              <a:rPr lang="en-IN" sz="1400" b="1" i="0" dirty="0">
                <a:solidFill>
                  <a:srgbClr val="000000"/>
                </a:solidFill>
                <a:effectLst/>
                <a:latin typeface="inter-bold"/>
              </a:rPr>
              <a:t>Solution:</a:t>
            </a:r>
            <a:r>
              <a:rPr lang="en-IN" sz="1400" b="0" i="0" dirty="0">
                <a:solidFill>
                  <a:srgbClr val="000000"/>
                </a:solidFill>
                <a:effectLst/>
                <a:latin typeface="inter-regular"/>
              </a:rPr>
              <a:t> It is an action sequence which leads from the start node to the goal node.</a:t>
            </a:r>
          </a:p>
          <a:p>
            <a:pPr marL="285750" indent="-285750" algn="just">
              <a:buFont typeface="Wingdings" pitchFamily="2" charset="2"/>
              <a:buChar char="Ø"/>
            </a:pPr>
            <a:r>
              <a:rPr lang="en-IN" sz="1400" b="1" i="0" dirty="0">
                <a:solidFill>
                  <a:srgbClr val="000000"/>
                </a:solidFill>
                <a:effectLst/>
                <a:latin typeface="inter-bold"/>
              </a:rPr>
              <a:t>Optimal Solution:</a:t>
            </a:r>
            <a:r>
              <a:rPr lang="en-IN" sz="1400" b="0" i="0" dirty="0">
                <a:solidFill>
                  <a:srgbClr val="000000"/>
                </a:solidFill>
                <a:effectLst/>
                <a:latin typeface="inter-regular"/>
              </a:rPr>
              <a:t> If a solution has the lowest cost among all solutions.</a:t>
            </a:r>
          </a:p>
          <a:p>
            <a:endParaRPr lang="en-US" dirty="0"/>
          </a:p>
        </p:txBody>
      </p:sp>
    </p:spTree>
    <p:extLst>
      <p:ext uri="{BB962C8B-B14F-4D97-AF65-F5344CB8AC3E}">
        <p14:creationId xmlns:p14="http://schemas.microsoft.com/office/powerpoint/2010/main" val="41985069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4545D-2AE6-A114-BC10-CC0D44EECFFB}"/>
              </a:ext>
            </a:extLst>
          </p:cNvPr>
          <p:cNvSpPr>
            <a:spLocks noGrp="1"/>
          </p:cNvSpPr>
          <p:nvPr>
            <p:ph type="title"/>
          </p:nvPr>
        </p:nvSpPr>
        <p:spPr>
          <a:xfrm>
            <a:off x="0" y="0"/>
            <a:ext cx="6809700" cy="435599"/>
          </a:xfrm>
          <a:solidFill>
            <a:srgbClr val="FFC000"/>
          </a:solidFill>
        </p:spPr>
        <p:txBody>
          <a:bodyPr/>
          <a:lstStyle/>
          <a:p>
            <a:r>
              <a:rPr lang="en-IN" i="0" dirty="0">
                <a:solidFill>
                  <a:schemeClr val="tx1"/>
                </a:solidFill>
                <a:effectLst/>
                <a:latin typeface="Lucida Grande" panose="020B0600040502020204" pitchFamily="34" charset="0"/>
                <a:cs typeface="Lucida Grande" panose="020B0600040502020204" pitchFamily="34" charset="0"/>
              </a:rPr>
              <a:t>Continued…</a:t>
            </a:r>
            <a:endParaRPr lang="en-US" dirty="0">
              <a:latin typeface="Lucida Grande" panose="020B0600040502020204" pitchFamily="34" charset="0"/>
              <a:cs typeface="Lucida Grande" panose="020B0600040502020204" pitchFamily="34" charset="0"/>
            </a:endParaRPr>
          </a:p>
        </p:txBody>
      </p:sp>
      <p:sp>
        <p:nvSpPr>
          <p:cNvPr id="6" name="Title 1">
            <a:extLst>
              <a:ext uri="{FF2B5EF4-FFF2-40B4-BE49-F238E27FC236}">
                <a16:creationId xmlns:a16="http://schemas.microsoft.com/office/drawing/2014/main" id="{A1D8DD40-5D81-707E-DDEB-4C142C34E2EC}"/>
              </a:ext>
            </a:extLst>
          </p:cNvPr>
          <p:cNvSpPr txBox="1">
            <a:spLocks/>
          </p:cNvSpPr>
          <p:nvPr/>
        </p:nvSpPr>
        <p:spPr>
          <a:xfrm>
            <a:off x="0" y="553725"/>
            <a:ext cx="1539089" cy="435599"/>
          </a:xfrm>
          <a:prstGeom prst="rect">
            <a:avLst/>
          </a:prstGeom>
          <a:solidFill>
            <a:srgbClr val="FFC000"/>
          </a:solid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2000" b="1" i="0" u="none" strike="noStrike" cap="none">
                <a:solidFill>
                  <a:srgbClr val="000000"/>
                </a:solidFill>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r>
              <a:rPr lang="en-IN" dirty="0">
                <a:solidFill>
                  <a:schemeClr val="tx1"/>
                </a:solidFill>
                <a:latin typeface="Lucida Grande" panose="020B0600040502020204" pitchFamily="34" charset="0"/>
                <a:cs typeface="Lucida Grande" panose="020B0600040502020204" pitchFamily="34" charset="0"/>
              </a:rPr>
              <a:t>Step-6</a:t>
            </a:r>
            <a:endParaRPr lang="en-US" dirty="0">
              <a:latin typeface="Lucida Grande" panose="020B0600040502020204" pitchFamily="34" charset="0"/>
              <a:cs typeface="Lucida Grande" panose="020B0600040502020204" pitchFamily="34" charset="0"/>
            </a:endParaRPr>
          </a:p>
        </p:txBody>
      </p:sp>
      <p:sp>
        <p:nvSpPr>
          <p:cNvPr id="10" name="Title 1">
            <a:extLst>
              <a:ext uri="{FF2B5EF4-FFF2-40B4-BE49-F238E27FC236}">
                <a16:creationId xmlns:a16="http://schemas.microsoft.com/office/drawing/2014/main" id="{DBB76F82-9062-7FB7-A1C1-B247D3409451}"/>
              </a:ext>
            </a:extLst>
          </p:cNvPr>
          <p:cNvSpPr txBox="1">
            <a:spLocks/>
          </p:cNvSpPr>
          <p:nvPr/>
        </p:nvSpPr>
        <p:spPr>
          <a:xfrm>
            <a:off x="-189" y="2920465"/>
            <a:ext cx="1539089" cy="435599"/>
          </a:xfrm>
          <a:prstGeom prst="rect">
            <a:avLst/>
          </a:prstGeom>
          <a:solidFill>
            <a:srgbClr val="FFC000"/>
          </a:solid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2000" b="1" i="0" u="none" strike="noStrike" cap="none">
                <a:solidFill>
                  <a:srgbClr val="000000"/>
                </a:solidFill>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r>
              <a:rPr lang="en-IN" dirty="0">
                <a:solidFill>
                  <a:schemeClr val="tx1"/>
                </a:solidFill>
                <a:latin typeface="Lucida Grande" panose="020B0600040502020204" pitchFamily="34" charset="0"/>
                <a:cs typeface="Lucida Grande" panose="020B0600040502020204" pitchFamily="34" charset="0"/>
              </a:rPr>
              <a:t>Step-7</a:t>
            </a:r>
            <a:endParaRPr lang="en-US" dirty="0">
              <a:latin typeface="Lucida Grande" panose="020B0600040502020204" pitchFamily="34" charset="0"/>
              <a:cs typeface="Lucida Grande" panose="020B0600040502020204" pitchFamily="34" charset="0"/>
            </a:endParaRPr>
          </a:p>
        </p:txBody>
      </p:sp>
      <p:pic>
        <p:nvPicPr>
          <p:cNvPr id="5" name="Picture 4">
            <a:extLst>
              <a:ext uri="{FF2B5EF4-FFF2-40B4-BE49-F238E27FC236}">
                <a16:creationId xmlns:a16="http://schemas.microsoft.com/office/drawing/2014/main" id="{44CCBF8D-C0B1-831D-B102-871941B6541A}"/>
              </a:ext>
            </a:extLst>
          </p:cNvPr>
          <p:cNvPicPr>
            <a:picLocks noChangeAspect="1"/>
          </p:cNvPicPr>
          <p:nvPr/>
        </p:nvPicPr>
        <p:blipFill>
          <a:blip r:embed="rId2"/>
          <a:stretch>
            <a:fillRect/>
          </a:stretch>
        </p:blipFill>
        <p:spPr>
          <a:xfrm>
            <a:off x="1701391" y="435599"/>
            <a:ext cx="4229100" cy="2352868"/>
          </a:xfrm>
          <a:prstGeom prst="rect">
            <a:avLst/>
          </a:prstGeom>
        </p:spPr>
      </p:pic>
      <p:pic>
        <p:nvPicPr>
          <p:cNvPr id="8" name="Picture 7">
            <a:extLst>
              <a:ext uri="{FF2B5EF4-FFF2-40B4-BE49-F238E27FC236}">
                <a16:creationId xmlns:a16="http://schemas.microsoft.com/office/drawing/2014/main" id="{842F3B43-62D6-BC14-6D19-98C27EB35B21}"/>
              </a:ext>
            </a:extLst>
          </p:cNvPr>
          <p:cNvPicPr>
            <a:picLocks noChangeAspect="1"/>
          </p:cNvPicPr>
          <p:nvPr/>
        </p:nvPicPr>
        <p:blipFill>
          <a:blip r:embed="rId3"/>
          <a:stretch>
            <a:fillRect/>
          </a:stretch>
        </p:blipFill>
        <p:spPr>
          <a:xfrm>
            <a:off x="1701390" y="2920465"/>
            <a:ext cx="4229099" cy="2053816"/>
          </a:xfrm>
          <a:prstGeom prst="rect">
            <a:avLst/>
          </a:prstGeom>
        </p:spPr>
      </p:pic>
    </p:spTree>
    <p:extLst>
      <p:ext uri="{BB962C8B-B14F-4D97-AF65-F5344CB8AC3E}">
        <p14:creationId xmlns:p14="http://schemas.microsoft.com/office/powerpoint/2010/main" val="84607844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4545D-2AE6-A114-BC10-CC0D44EECFFB}"/>
              </a:ext>
            </a:extLst>
          </p:cNvPr>
          <p:cNvSpPr>
            <a:spLocks noGrp="1"/>
          </p:cNvSpPr>
          <p:nvPr>
            <p:ph type="title"/>
          </p:nvPr>
        </p:nvSpPr>
        <p:spPr>
          <a:xfrm>
            <a:off x="0" y="0"/>
            <a:ext cx="6809700" cy="435599"/>
          </a:xfrm>
          <a:solidFill>
            <a:srgbClr val="FFC000"/>
          </a:solidFill>
        </p:spPr>
        <p:txBody>
          <a:bodyPr/>
          <a:lstStyle/>
          <a:p>
            <a:r>
              <a:rPr lang="en-IN" i="0" dirty="0">
                <a:solidFill>
                  <a:schemeClr val="tx1"/>
                </a:solidFill>
                <a:effectLst/>
                <a:latin typeface="Lucida Grande" panose="020B0600040502020204" pitchFamily="34" charset="0"/>
                <a:cs typeface="Lucida Grande" panose="020B0600040502020204" pitchFamily="34" charset="0"/>
              </a:rPr>
              <a:t>Continued…</a:t>
            </a:r>
            <a:endParaRPr lang="en-US" dirty="0">
              <a:latin typeface="Lucida Grande" panose="020B0600040502020204" pitchFamily="34" charset="0"/>
              <a:cs typeface="Lucida Grande" panose="020B0600040502020204" pitchFamily="34" charset="0"/>
            </a:endParaRPr>
          </a:p>
        </p:txBody>
      </p:sp>
      <p:sp>
        <p:nvSpPr>
          <p:cNvPr id="6" name="Title 1">
            <a:extLst>
              <a:ext uri="{FF2B5EF4-FFF2-40B4-BE49-F238E27FC236}">
                <a16:creationId xmlns:a16="http://schemas.microsoft.com/office/drawing/2014/main" id="{A1D8DD40-5D81-707E-DDEB-4C142C34E2EC}"/>
              </a:ext>
            </a:extLst>
          </p:cNvPr>
          <p:cNvSpPr txBox="1">
            <a:spLocks/>
          </p:cNvSpPr>
          <p:nvPr/>
        </p:nvSpPr>
        <p:spPr>
          <a:xfrm>
            <a:off x="0" y="553725"/>
            <a:ext cx="1539089" cy="435599"/>
          </a:xfrm>
          <a:prstGeom prst="rect">
            <a:avLst/>
          </a:prstGeom>
          <a:solidFill>
            <a:srgbClr val="FFC000"/>
          </a:solid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2000" b="1" i="0" u="none" strike="noStrike" cap="none">
                <a:solidFill>
                  <a:srgbClr val="000000"/>
                </a:solidFill>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r>
              <a:rPr lang="en-IN" dirty="0">
                <a:solidFill>
                  <a:schemeClr val="tx1"/>
                </a:solidFill>
                <a:latin typeface="Lucida Grande" panose="020B0600040502020204" pitchFamily="34" charset="0"/>
                <a:cs typeface="Lucida Grande" panose="020B0600040502020204" pitchFamily="34" charset="0"/>
              </a:rPr>
              <a:t>Step-8</a:t>
            </a:r>
            <a:endParaRPr lang="en-US" dirty="0">
              <a:latin typeface="Lucida Grande" panose="020B0600040502020204" pitchFamily="34" charset="0"/>
              <a:cs typeface="Lucida Grande" panose="020B0600040502020204" pitchFamily="34" charset="0"/>
            </a:endParaRPr>
          </a:p>
        </p:txBody>
      </p:sp>
      <p:sp>
        <p:nvSpPr>
          <p:cNvPr id="10" name="Title 1">
            <a:extLst>
              <a:ext uri="{FF2B5EF4-FFF2-40B4-BE49-F238E27FC236}">
                <a16:creationId xmlns:a16="http://schemas.microsoft.com/office/drawing/2014/main" id="{DBB76F82-9062-7FB7-A1C1-B247D3409451}"/>
              </a:ext>
            </a:extLst>
          </p:cNvPr>
          <p:cNvSpPr txBox="1">
            <a:spLocks/>
          </p:cNvSpPr>
          <p:nvPr/>
        </p:nvSpPr>
        <p:spPr>
          <a:xfrm>
            <a:off x="-189" y="2920465"/>
            <a:ext cx="1539089" cy="435599"/>
          </a:xfrm>
          <a:prstGeom prst="rect">
            <a:avLst/>
          </a:prstGeom>
          <a:solidFill>
            <a:srgbClr val="FFC000"/>
          </a:solid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2000" b="1" i="0" u="none" strike="noStrike" cap="none">
                <a:solidFill>
                  <a:srgbClr val="000000"/>
                </a:solidFill>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r>
              <a:rPr lang="en-IN" dirty="0">
                <a:solidFill>
                  <a:schemeClr val="tx1"/>
                </a:solidFill>
                <a:latin typeface="Lucida Grande" panose="020B0600040502020204" pitchFamily="34" charset="0"/>
                <a:cs typeface="Lucida Grande" panose="020B0600040502020204" pitchFamily="34" charset="0"/>
              </a:rPr>
              <a:t>Step-9</a:t>
            </a:r>
            <a:endParaRPr lang="en-US" dirty="0">
              <a:latin typeface="Lucida Grande" panose="020B0600040502020204" pitchFamily="34" charset="0"/>
              <a:cs typeface="Lucida Grande" panose="020B0600040502020204" pitchFamily="34" charset="0"/>
            </a:endParaRPr>
          </a:p>
        </p:txBody>
      </p:sp>
      <p:pic>
        <p:nvPicPr>
          <p:cNvPr id="4" name="Picture 3">
            <a:extLst>
              <a:ext uri="{FF2B5EF4-FFF2-40B4-BE49-F238E27FC236}">
                <a16:creationId xmlns:a16="http://schemas.microsoft.com/office/drawing/2014/main" id="{EE3246B4-CF20-4DF4-E357-F3212C97B61A}"/>
              </a:ext>
            </a:extLst>
          </p:cNvPr>
          <p:cNvPicPr>
            <a:picLocks noChangeAspect="1"/>
          </p:cNvPicPr>
          <p:nvPr/>
        </p:nvPicPr>
        <p:blipFill>
          <a:blip r:embed="rId2"/>
          <a:stretch>
            <a:fillRect/>
          </a:stretch>
        </p:blipFill>
        <p:spPr>
          <a:xfrm>
            <a:off x="1701390" y="432866"/>
            <a:ext cx="4254500" cy="2490332"/>
          </a:xfrm>
          <a:prstGeom prst="rect">
            <a:avLst/>
          </a:prstGeom>
        </p:spPr>
      </p:pic>
      <p:pic>
        <p:nvPicPr>
          <p:cNvPr id="12" name="Picture 11">
            <a:extLst>
              <a:ext uri="{FF2B5EF4-FFF2-40B4-BE49-F238E27FC236}">
                <a16:creationId xmlns:a16="http://schemas.microsoft.com/office/drawing/2014/main" id="{4B91B417-FCF7-7F2F-C804-8AC8F0DFCDB2}"/>
              </a:ext>
            </a:extLst>
          </p:cNvPr>
          <p:cNvPicPr>
            <a:picLocks noChangeAspect="1"/>
          </p:cNvPicPr>
          <p:nvPr/>
        </p:nvPicPr>
        <p:blipFill>
          <a:blip r:embed="rId3"/>
          <a:stretch>
            <a:fillRect/>
          </a:stretch>
        </p:blipFill>
        <p:spPr>
          <a:xfrm>
            <a:off x="1701390" y="3005750"/>
            <a:ext cx="4419600" cy="2137750"/>
          </a:xfrm>
          <a:prstGeom prst="rect">
            <a:avLst/>
          </a:prstGeom>
        </p:spPr>
      </p:pic>
    </p:spTree>
    <p:extLst>
      <p:ext uri="{BB962C8B-B14F-4D97-AF65-F5344CB8AC3E}">
        <p14:creationId xmlns:p14="http://schemas.microsoft.com/office/powerpoint/2010/main" val="417813506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4545D-2AE6-A114-BC10-CC0D44EECFFB}"/>
              </a:ext>
            </a:extLst>
          </p:cNvPr>
          <p:cNvSpPr>
            <a:spLocks noGrp="1"/>
          </p:cNvSpPr>
          <p:nvPr>
            <p:ph type="title"/>
          </p:nvPr>
        </p:nvSpPr>
        <p:spPr>
          <a:xfrm>
            <a:off x="0" y="0"/>
            <a:ext cx="6809700" cy="435599"/>
          </a:xfrm>
          <a:solidFill>
            <a:srgbClr val="FFC000"/>
          </a:solidFill>
        </p:spPr>
        <p:txBody>
          <a:bodyPr/>
          <a:lstStyle/>
          <a:p>
            <a:r>
              <a:rPr lang="en-IN" i="0" dirty="0">
                <a:solidFill>
                  <a:schemeClr val="tx1"/>
                </a:solidFill>
                <a:effectLst/>
                <a:latin typeface="Lucida Grande" panose="020B0600040502020204" pitchFamily="34" charset="0"/>
                <a:cs typeface="Lucida Grande" panose="020B0600040502020204" pitchFamily="34" charset="0"/>
              </a:rPr>
              <a:t>Continued…</a:t>
            </a:r>
            <a:endParaRPr lang="en-US" dirty="0">
              <a:latin typeface="Lucida Grande" panose="020B0600040502020204" pitchFamily="34" charset="0"/>
              <a:cs typeface="Lucida Grande" panose="020B0600040502020204" pitchFamily="34" charset="0"/>
            </a:endParaRPr>
          </a:p>
        </p:txBody>
      </p:sp>
      <p:sp>
        <p:nvSpPr>
          <p:cNvPr id="6" name="Title 1">
            <a:extLst>
              <a:ext uri="{FF2B5EF4-FFF2-40B4-BE49-F238E27FC236}">
                <a16:creationId xmlns:a16="http://schemas.microsoft.com/office/drawing/2014/main" id="{A1D8DD40-5D81-707E-DDEB-4C142C34E2EC}"/>
              </a:ext>
            </a:extLst>
          </p:cNvPr>
          <p:cNvSpPr txBox="1">
            <a:spLocks/>
          </p:cNvSpPr>
          <p:nvPr/>
        </p:nvSpPr>
        <p:spPr>
          <a:xfrm>
            <a:off x="0" y="553725"/>
            <a:ext cx="1539089" cy="435599"/>
          </a:xfrm>
          <a:prstGeom prst="rect">
            <a:avLst/>
          </a:prstGeom>
          <a:solidFill>
            <a:srgbClr val="FFC000"/>
          </a:solid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2000" b="1" i="0" u="none" strike="noStrike" cap="none">
                <a:solidFill>
                  <a:srgbClr val="000000"/>
                </a:solidFill>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r>
              <a:rPr lang="en-IN" dirty="0">
                <a:solidFill>
                  <a:schemeClr val="tx1"/>
                </a:solidFill>
                <a:latin typeface="Lucida Grande" panose="020B0600040502020204" pitchFamily="34" charset="0"/>
                <a:cs typeface="Lucida Grande" panose="020B0600040502020204" pitchFamily="34" charset="0"/>
              </a:rPr>
              <a:t>Step-10</a:t>
            </a:r>
            <a:endParaRPr lang="en-US" dirty="0">
              <a:latin typeface="Lucida Grande" panose="020B0600040502020204" pitchFamily="34" charset="0"/>
              <a:cs typeface="Lucida Grande" panose="020B0600040502020204" pitchFamily="34" charset="0"/>
            </a:endParaRPr>
          </a:p>
        </p:txBody>
      </p:sp>
      <p:sp>
        <p:nvSpPr>
          <p:cNvPr id="10" name="Title 1">
            <a:extLst>
              <a:ext uri="{FF2B5EF4-FFF2-40B4-BE49-F238E27FC236}">
                <a16:creationId xmlns:a16="http://schemas.microsoft.com/office/drawing/2014/main" id="{DBB76F82-9062-7FB7-A1C1-B247D3409451}"/>
              </a:ext>
            </a:extLst>
          </p:cNvPr>
          <p:cNvSpPr txBox="1">
            <a:spLocks/>
          </p:cNvSpPr>
          <p:nvPr/>
        </p:nvSpPr>
        <p:spPr>
          <a:xfrm>
            <a:off x="-189" y="2920465"/>
            <a:ext cx="1539089" cy="435599"/>
          </a:xfrm>
          <a:prstGeom prst="rect">
            <a:avLst/>
          </a:prstGeom>
          <a:solidFill>
            <a:srgbClr val="FFC000"/>
          </a:solid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2000" b="1" i="0" u="none" strike="noStrike" cap="none">
                <a:solidFill>
                  <a:srgbClr val="000000"/>
                </a:solidFill>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r>
              <a:rPr lang="en-IN" dirty="0">
                <a:solidFill>
                  <a:schemeClr val="tx1"/>
                </a:solidFill>
                <a:latin typeface="Lucida Grande" panose="020B0600040502020204" pitchFamily="34" charset="0"/>
                <a:cs typeface="Lucida Grande" panose="020B0600040502020204" pitchFamily="34" charset="0"/>
              </a:rPr>
              <a:t>Step-12</a:t>
            </a:r>
            <a:endParaRPr lang="en-US" dirty="0">
              <a:latin typeface="Lucida Grande" panose="020B0600040502020204" pitchFamily="34" charset="0"/>
              <a:cs typeface="Lucida Grande" panose="020B0600040502020204" pitchFamily="34" charset="0"/>
            </a:endParaRPr>
          </a:p>
        </p:txBody>
      </p:sp>
      <p:pic>
        <p:nvPicPr>
          <p:cNvPr id="5" name="Picture 4">
            <a:extLst>
              <a:ext uri="{FF2B5EF4-FFF2-40B4-BE49-F238E27FC236}">
                <a16:creationId xmlns:a16="http://schemas.microsoft.com/office/drawing/2014/main" id="{5C465382-7682-17A6-D36A-87D24AC2ABB7}"/>
              </a:ext>
            </a:extLst>
          </p:cNvPr>
          <p:cNvPicPr>
            <a:picLocks noChangeAspect="1"/>
          </p:cNvPicPr>
          <p:nvPr/>
        </p:nvPicPr>
        <p:blipFill>
          <a:blip r:embed="rId2"/>
          <a:stretch>
            <a:fillRect/>
          </a:stretch>
        </p:blipFill>
        <p:spPr>
          <a:xfrm>
            <a:off x="1747694" y="2658634"/>
            <a:ext cx="4572000" cy="2484866"/>
          </a:xfrm>
          <a:prstGeom prst="rect">
            <a:avLst/>
          </a:prstGeom>
        </p:spPr>
      </p:pic>
      <p:pic>
        <p:nvPicPr>
          <p:cNvPr id="11" name="Picture 10">
            <a:extLst>
              <a:ext uri="{FF2B5EF4-FFF2-40B4-BE49-F238E27FC236}">
                <a16:creationId xmlns:a16="http://schemas.microsoft.com/office/drawing/2014/main" id="{2295A9EF-C110-4DC3-C319-5216DCF48C06}"/>
              </a:ext>
            </a:extLst>
          </p:cNvPr>
          <p:cNvPicPr>
            <a:picLocks noChangeAspect="1"/>
          </p:cNvPicPr>
          <p:nvPr/>
        </p:nvPicPr>
        <p:blipFill>
          <a:blip r:embed="rId3"/>
          <a:stretch>
            <a:fillRect/>
          </a:stretch>
        </p:blipFill>
        <p:spPr>
          <a:xfrm>
            <a:off x="1747694" y="435599"/>
            <a:ext cx="4572000" cy="2049267"/>
          </a:xfrm>
          <a:prstGeom prst="rect">
            <a:avLst/>
          </a:prstGeom>
        </p:spPr>
      </p:pic>
    </p:spTree>
    <p:extLst>
      <p:ext uri="{BB962C8B-B14F-4D97-AF65-F5344CB8AC3E}">
        <p14:creationId xmlns:p14="http://schemas.microsoft.com/office/powerpoint/2010/main" val="313651470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4545D-2AE6-A114-BC10-CC0D44EECFFB}"/>
              </a:ext>
            </a:extLst>
          </p:cNvPr>
          <p:cNvSpPr>
            <a:spLocks noGrp="1"/>
          </p:cNvSpPr>
          <p:nvPr>
            <p:ph type="title"/>
          </p:nvPr>
        </p:nvSpPr>
        <p:spPr>
          <a:xfrm>
            <a:off x="0" y="0"/>
            <a:ext cx="6809700" cy="435599"/>
          </a:xfrm>
          <a:solidFill>
            <a:srgbClr val="FFC000"/>
          </a:solidFill>
        </p:spPr>
        <p:txBody>
          <a:bodyPr/>
          <a:lstStyle/>
          <a:p>
            <a:r>
              <a:rPr lang="en-IN" i="0" dirty="0">
                <a:solidFill>
                  <a:schemeClr val="tx1"/>
                </a:solidFill>
                <a:effectLst/>
                <a:latin typeface="Lucida Grande" panose="020B0600040502020204" pitchFamily="34" charset="0"/>
                <a:cs typeface="Lucida Grande" panose="020B0600040502020204" pitchFamily="34" charset="0"/>
              </a:rPr>
              <a:t>Continued…</a:t>
            </a:r>
            <a:endParaRPr lang="en-US" dirty="0">
              <a:latin typeface="Lucida Grande" panose="020B0600040502020204" pitchFamily="34" charset="0"/>
              <a:cs typeface="Lucida Grande" panose="020B0600040502020204" pitchFamily="34" charset="0"/>
            </a:endParaRPr>
          </a:p>
        </p:txBody>
      </p:sp>
      <p:sp>
        <p:nvSpPr>
          <p:cNvPr id="6" name="Title 1">
            <a:extLst>
              <a:ext uri="{FF2B5EF4-FFF2-40B4-BE49-F238E27FC236}">
                <a16:creationId xmlns:a16="http://schemas.microsoft.com/office/drawing/2014/main" id="{A1D8DD40-5D81-707E-DDEB-4C142C34E2EC}"/>
              </a:ext>
            </a:extLst>
          </p:cNvPr>
          <p:cNvSpPr txBox="1">
            <a:spLocks/>
          </p:cNvSpPr>
          <p:nvPr/>
        </p:nvSpPr>
        <p:spPr>
          <a:xfrm>
            <a:off x="0" y="553725"/>
            <a:ext cx="1539089" cy="435599"/>
          </a:xfrm>
          <a:prstGeom prst="rect">
            <a:avLst/>
          </a:prstGeom>
          <a:solidFill>
            <a:srgbClr val="FFC000"/>
          </a:solid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2000" b="1" i="0" u="none" strike="noStrike" cap="none">
                <a:solidFill>
                  <a:srgbClr val="000000"/>
                </a:solidFill>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r>
              <a:rPr lang="en-IN" dirty="0">
                <a:solidFill>
                  <a:schemeClr val="tx1"/>
                </a:solidFill>
                <a:latin typeface="Lucida Grande" panose="020B0600040502020204" pitchFamily="34" charset="0"/>
                <a:cs typeface="Lucida Grande" panose="020B0600040502020204" pitchFamily="34" charset="0"/>
              </a:rPr>
              <a:t>Step-13</a:t>
            </a:r>
            <a:endParaRPr lang="en-US" dirty="0">
              <a:latin typeface="Lucida Grande" panose="020B0600040502020204" pitchFamily="34" charset="0"/>
              <a:cs typeface="Lucida Grande" panose="020B0600040502020204" pitchFamily="34" charset="0"/>
            </a:endParaRPr>
          </a:p>
        </p:txBody>
      </p:sp>
      <p:sp>
        <p:nvSpPr>
          <p:cNvPr id="10" name="Title 1">
            <a:extLst>
              <a:ext uri="{FF2B5EF4-FFF2-40B4-BE49-F238E27FC236}">
                <a16:creationId xmlns:a16="http://schemas.microsoft.com/office/drawing/2014/main" id="{DBB76F82-9062-7FB7-A1C1-B247D3409451}"/>
              </a:ext>
            </a:extLst>
          </p:cNvPr>
          <p:cNvSpPr txBox="1">
            <a:spLocks/>
          </p:cNvSpPr>
          <p:nvPr/>
        </p:nvSpPr>
        <p:spPr>
          <a:xfrm>
            <a:off x="-189" y="2920465"/>
            <a:ext cx="1539089" cy="435599"/>
          </a:xfrm>
          <a:prstGeom prst="rect">
            <a:avLst/>
          </a:prstGeom>
          <a:solidFill>
            <a:srgbClr val="FFC000"/>
          </a:solid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2000" b="1" i="0" u="none" strike="noStrike" cap="none">
                <a:solidFill>
                  <a:srgbClr val="000000"/>
                </a:solidFill>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r>
              <a:rPr lang="en-IN" dirty="0">
                <a:solidFill>
                  <a:schemeClr val="tx1"/>
                </a:solidFill>
                <a:latin typeface="Lucida Grande" panose="020B0600040502020204" pitchFamily="34" charset="0"/>
                <a:cs typeface="Lucida Grande" panose="020B0600040502020204" pitchFamily="34" charset="0"/>
              </a:rPr>
              <a:t>Step-14</a:t>
            </a:r>
            <a:endParaRPr lang="en-US" dirty="0">
              <a:latin typeface="Lucida Grande" panose="020B0600040502020204" pitchFamily="34" charset="0"/>
              <a:cs typeface="Lucida Grande" panose="020B0600040502020204" pitchFamily="34" charset="0"/>
            </a:endParaRPr>
          </a:p>
        </p:txBody>
      </p:sp>
      <p:pic>
        <p:nvPicPr>
          <p:cNvPr id="4" name="Picture 3">
            <a:extLst>
              <a:ext uri="{FF2B5EF4-FFF2-40B4-BE49-F238E27FC236}">
                <a16:creationId xmlns:a16="http://schemas.microsoft.com/office/drawing/2014/main" id="{39EB0550-F239-8183-0AFB-BEE917851525}"/>
              </a:ext>
            </a:extLst>
          </p:cNvPr>
          <p:cNvPicPr>
            <a:picLocks noChangeAspect="1"/>
          </p:cNvPicPr>
          <p:nvPr/>
        </p:nvPicPr>
        <p:blipFill>
          <a:blip r:embed="rId2"/>
          <a:stretch>
            <a:fillRect/>
          </a:stretch>
        </p:blipFill>
        <p:spPr>
          <a:xfrm>
            <a:off x="1747694" y="425450"/>
            <a:ext cx="4572000" cy="2146300"/>
          </a:xfrm>
          <a:prstGeom prst="rect">
            <a:avLst/>
          </a:prstGeom>
        </p:spPr>
      </p:pic>
      <p:pic>
        <p:nvPicPr>
          <p:cNvPr id="8" name="Picture 7">
            <a:extLst>
              <a:ext uri="{FF2B5EF4-FFF2-40B4-BE49-F238E27FC236}">
                <a16:creationId xmlns:a16="http://schemas.microsoft.com/office/drawing/2014/main" id="{C6DFDF52-E3A2-115D-8FC0-8A3A9D4942D5}"/>
              </a:ext>
            </a:extLst>
          </p:cNvPr>
          <p:cNvPicPr>
            <a:picLocks noChangeAspect="1"/>
          </p:cNvPicPr>
          <p:nvPr/>
        </p:nvPicPr>
        <p:blipFill>
          <a:blip r:embed="rId3"/>
          <a:stretch>
            <a:fillRect/>
          </a:stretch>
        </p:blipFill>
        <p:spPr>
          <a:xfrm>
            <a:off x="1747694" y="2725092"/>
            <a:ext cx="4662159" cy="2418407"/>
          </a:xfrm>
          <a:prstGeom prst="rect">
            <a:avLst/>
          </a:prstGeom>
        </p:spPr>
      </p:pic>
    </p:spTree>
    <p:extLst>
      <p:ext uri="{BB962C8B-B14F-4D97-AF65-F5344CB8AC3E}">
        <p14:creationId xmlns:p14="http://schemas.microsoft.com/office/powerpoint/2010/main" val="290252858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4545D-2AE6-A114-BC10-CC0D44EECFFB}"/>
              </a:ext>
            </a:extLst>
          </p:cNvPr>
          <p:cNvSpPr>
            <a:spLocks noGrp="1"/>
          </p:cNvSpPr>
          <p:nvPr>
            <p:ph type="title"/>
          </p:nvPr>
        </p:nvSpPr>
        <p:spPr>
          <a:xfrm>
            <a:off x="0" y="0"/>
            <a:ext cx="6809700" cy="435599"/>
          </a:xfrm>
          <a:solidFill>
            <a:srgbClr val="FFC000"/>
          </a:solidFill>
        </p:spPr>
        <p:txBody>
          <a:bodyPr/>
          <a:lstStyle/>
          <a:p>
            <a:r>
              <a:rPr lang="en-IN" i="0" dirty="0">
                <a:solidFill>
                  <a:schemeClr val="tx1"/>
                </a:solidFill>
                <a:effectLst/>
                <a:latin typeface="Lucida Grande" panose="020B0600040502020204" pitchFamily="34" charset="0"/>
                <a:cs typeface="Lucida Grande" panose="020B0600040502020204" pitchFamily="34" charset="0"/>
              </a:rPr>
              <a:t>Continued…</a:t>
            </a:r>
            <a:endParaRPr lang="en-US" dirty="0">
              <a:latin typeface="Lucida Grande" panose="020B0600040502020204" pitchFamily="34" charset="0"/>
              <a:cs typeface="Lucida Grande" panose="020B0600040502020204" pitchFamily="34" charset="0"/>
            </a:endParaRPr>
          </a:p>
        </p:txBody>
      </p:sp>
      <p:sp>
        <p:nvSpPr>
          <p:cNvPr id="6" name="Title 1">
            <a:extLst>
              <a:ext uri="{FF2B5EF4-FFF2-40B4-BE49-F238E27FC236}">
                <a16:creationId xmlns:a16="http://schemas.microsoft.com/office/drawing/2014/main" id="{A1D8DD40-5D81-707E-DDEB-4C142C34E2EC}"/>
              </a:ext>
            </a:extLst>
          </p:cNvPr>
          <p:cNvSpPr txBox="1">
            <a:spLocks/>
          </p:cNvSpPr>
          <p:nvPr/>
        </p:nvSpPr>
        <p:spPr>
          <a:xfrm>
            <a:off x="0" y="553725"/>
            <a:ext cx="1539089" cy="435599"/>
          </a:xfrm>
          <a:prstGeom prst="rect">
            <a:avLst/>
          </a:prstGeom>
          <a:solidFill>
            <a:srgbClr val="FFC000"/>
          </a:solid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2000" b="1" i="0" u="none" strike="noStrike" cap="none">
                <a:solidFill>
                  <a:srgbClr val="000000"/>
                </a:solidFill>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r>
              <a:rPr lang="en-IN" dirty="0">
                <a:solidFill>
                  <a:schemeClr val="tx1"/>
                </a:solidFill>
                <a:latin typeface="Lucida Grande" panose="020B0600040502020204" pitchFamily="34" charset="0"/>
                <a:cs typeface="Lucida Grande" panose="020B0600040502020204" pitchFamily="34" charset="0"/>
              </a:rPr>
              <a:t>Step-15</a:t>
            </a:r>
            <a:endParaRPr lang="en-US" dirty="0">
              <a:latin typeface="Lucida Grande" panose="020B0600040502020204" pitchFamily="34" charset="0"/>
              <a:cs typeface="Lucida Grande" panose="020B0600040502020204" pitchFamily="34" charset="0"/>
            </a:endParaRPr>
          </a:p>
        </p:txBody>
      </p:sp>
      <p:sp>
        <p:nvSpPr>
          <p:cNvPr id="10" name="Title 1">
            <a:extLst>
              <a:ext uri="{FF2B5EF4-FFF2-40B4-BE49-F238E27FC236}">
                <a16:creationId xmlns:a16="http://schemas.microsoft.com/office/drawing/2014/main" id="{DBB76F82-9062-7FB7-A1C1-B247D3409451}"/>
              </a:ext>
            </a:extLst>
          </p:cNvPr>
          <p:cNvSpPr txBox="1">
            <a:spLocks/>
          </p:cNvSpPr>
          <p:nvPr/>
        </p:nvSpPr>
        <p:spPr>
          <a:xfrm>
            <a:off x="-189" y="2920465"/>
            <a:ext cx="1539089" cy="435599"/>
          </a:xfrm>
          <a:prstGeom prst="rect">
            <a:avLst/>
          </a:prstGeom>
          <a:solidFill>
            <a:srgbClr val="FFC000"/>
          </a:solid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2000" b="1" i="0" u="none" strike="noStrike" cap="none">
                <a:solidFill>
                  <a:srgbClr val="000000"/>
                </a:solidFill>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r>
              <a:rPr lang="en-IN" dirty="0">
                <a:solidFill>
                  <a:schemeClr val="tx1"/>
                </a:solidFill>
                <a:latin typeface="Lucida Grande" panose="020B0600040502020204" pitchFamily="34" charset="0"/>
                <a:cs typeface="Lucida Grande" panose="020B0600040502020204" pitchFamily="34" charset="0"/>
              </a:rPr>
              <a:t>Step-16</a:t>
            </a:r>
            <a:endParaRPr lang="en-US" dirty="0">
              <a:latin typeface="Lucida Grande" panose="020B0600040502020204" pitchFamily="34" charset="0"/>
              <a:cs typeface="Lucida Grande" panose="020B0600040502020204" pitchFamily="34" charset="0"/>
            </a:endParaRPr>
          </a:p>
        </p:txBody>
      </p:sp>
      <p:pic>
        <p:nvPicPr>
          <p:cNvPr id="5" name="Picture 4">
            <a:extLst>
              <a:ext uri="{FF2B5EF4-FFF2-40B4-BE49-F238E27FC236}">
                <a16:creationId xmlns:a16="http://schemas.microsoft.com/office/drawing/2014/main" id="{B6EF960E-D83C-A723-E4DC-BF67CB5FAA77}"/>
              </a:ext>
            </a:extLst>
          </p:cNvPr>
          <p:cNvPicPr>
            <a:picLocks noChangeAspect="1"/>
          </p:cNvPicPr>
          <p:nvPr/>
        </p:nvPicPr>
        <p:blipFill>
          <a:blip r:embed="rId2"/>
          <a:stretch>
            <a:fillRect/>
          </a:stretch>
        </p:blipFill>
        <p:spPr>
          <a:xfrm>
            <a:off x="1821444" y="469041"/>
            <a:ext cx="4686300" cy="2102709"/>
          </a:xfrm>
          <a:prstGeom prst="rect">
            <a:avLst/>
          </a:prstGeom>
        </p:spPr>
      </p:pic>
      <p:pic>
        <p:nvPicPr>
          <p:cNvPr id="9" name="Picture 8">
            <a:extLst>
              <a:ext uri="{FF2B5EF4-FFF2-40B4-BE49-F238E27FC236}">
                <a16:creationId xmlns:a16="http://schemas.microsoft.com/office/drawing/2014/main" id="{A1F2A37A-30CB-B99B-0388-0EFE91A31C45}"/>
              </a:ext>
            </a:extLst>
          </p:cNvPr>
          <p:cNvPicPr>
            <a:picLocks noChangeAspect="1"/>
          </p:cNvPicPr>
          <p:nvPr/>
        </p:nvPicPr>
        <p:blipFill>
          <a:blip r:embed="rId3"/>
          <a:stretch>
            <a:fillRect/>
          </a:stretch>
        </p:blipFill>
        <p:spPr>
          <a:xfrm>
            <a:off x="1548044" y="2920465"/>
            <a:ext cx="4673600" cy="2146300"/>
          </a:xfrm>
          <a:prstGeom prst="rect">
            <a:avLst/>
          </a:prstGeom>
        </p:spPr>
      </p:pic>
    </p:spTree>
    <p:extLst>
      <p:ext uri="{BB962C8B-B14F-4D97-AF65-F5344CB8AC3E}">
        <p14:creationId xmlns:p14="http://schemas.microsoft.com/office/powerpoint/2010/main" val="371659298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4545D-2AE6-A114-BC10-CC0D44EECFFB}"/>
              </a:ext>
            </a:extLst>
          </p:cNvPr>
          <p:cNvSpPr>
            <a:spLocks noGrp="1"/>
          </p:cNvSpPr>
          <p:nvPr>
            <p:ph type="title"/>
          </p:nvPr>
        </p:nvSpPr>
        <p:spPr>
          <a:xfrm>
            <a:off x="0" y="0"/>
            <a:ext cx="6809700" cy="435599"/>
          </a:xfrm>
          <a:solidFill>
            <a:srgbClr val="FFC000"/>
          </a:solidFill>
        </p:spPr>
        <p:txBody>
          <a:bodyPr/>
          <a:lstStyle/>
          <a:p>
            <a:r>
              <a:rPr lang="en-IN" i="0" dirty="0">
                <a:solidFill>
                  <a:schemeClr val="tx1"/>
                </a:solidFill>
                <a:effectLst/>
                <a:latin typeface="Lucida Grande" panose="020B0600040502020204" pitchFamily="34" charset="0"/>
                <a:cs typeface="Lucida Grande" panose="020B0600040502020204" pitchFamily="34" charset="0"/>
              </a:rPr>
              <a:t>Continued…</a:t>
            </a:r>
            <a:endParaRPr lang="en-US" dirty="0">
              <a:latin typeface="Lucida Grande" panose="020B0600040502020204" pitchFamily="34" charset="0"/>
              <a:cs typeface="Lucida Grande" panose="020B0600040502020204" pitchFamily="34" charset="0"/>
            </a:endParaRPr>
          </a:p>
        </p:txBody>
      </p:sp>
      <p:sp>
        <p:nvSpPr>
          <p:cNvPr id="6" name="Title 1">
            <a:extLst>
              <a:ext uri="{FF2B5EF4-FFF2-40B4-BE49-F238E27FC236}">
                <a16:creationId xmlns:a16="http://schemas.microsoft.com/office/drawing/2014/main" id="{A1D8DD40-5D81-707E-DDEB-4C142C34E2EC}"/>
              </a:ext>
            </a:extLst>
          </p:cNvPr>
          <p:cNvSpPr txBox="1">
            <a:spLocks/>
          </p:cNvSpPr>
          <p:nvPr/>
        </p:nvSpPr>
        <p:spPr>
          <a:xfrm>
            <a:off x="0" y="553725"/>
            <a:ext cx="1539089" cy="435599"/>
          </a:xfrm>
          <a:prstGeom prst="rect">
            <a:avLst/>
          </a:prstGeom>
          <a:solidFill>
            <a:srgbClr val="FFC000"/>
          </a:solid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2000" b="1" i="0" u="none" strike="noStrike" cap="none">
                <a:solidFill>
                  <a:srgbClr val="000000"/>
                </a:solidFill>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r>
              <a:rPr lang="en-IN" dirty="0">
                <a:solidFill>
                  <a:schemeClr val="tx1"/>
                </a:solidFill>
                <a:latin typeface="Lucida Grande" panose="020B0600040502020204" pitchFamily="34" charset="0"/>
                <a:cs typeface="Lucida Grande" panose="020B0600040502020204" pitchFamily="34" charset="0"/>
              </a:rPr>
              <a:t>Step-17</a:t>
            </a:r>
            <a:endParaRPr lang="en-US" dirty="0">
              <a:latin typeface="Lucida Grande" panose="020B0600040502020204" pitchFamily="34" charset="0"/>
              <a:cs typeface="Lucida Grande" panose="020B0600040502020204" pitchFamily="34" charset="0"/>
            </a:endParaRPr>
          </a:p>
        </p:txBody>
      </p:sp>
      <p:sp>
        <p:nvSpPr>
          <p:cNvPr id="10" name="Title 1">
            <a:extLst>
              <a:ext uri="{FF2B5EF4-FFF2-40B4-BE49-F238E27FC236}">
                <a16:creationId xmlns:a16="http://schemas.microsoft.com/office/drawing/2014/main" id="{DBB76F82-9062-7FB7-A1C1-B247D3409451}"/>
              </a:ext>
            </a:extLst>
          </p:cNvPr>
          <p:cNvSpPr txBox="1">
            <a:spLocks/>
          </p:cNvSpPr>
          <p:nvPr/>
        </p:nvSpPr>
        <p:spPr>
          <a:xfrm>
            <a:off x="-189" y="2920465"/>
            <a:ext cx="1539089" cy="435599"/>
          </a:xfrm>
          <a:prstGeom prst="rect">
            <a:avLst/>
          </a:prstGeom>
          <a:solidFill>
            <a:srgbClr val="FFC000"/>
          </a:solid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2000" b="1" i="0" u="none" strike="noStrike" cap="none">
                <a:solidFill>
                  <a:srgbClr val="000000"/>
                </a:solidFill>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r>
              <a:rPr lang="en-IN" dirty="0">
                <a:solidFill>
                  <a:schemeClr val="tx1"/>
                </a:solidFill>
                <a:latin typeface="Lucida Grande" panose="020B0600040502020204" pitchFamily="34" charset="0"/>
                <a:cs typeface="Lucida Grande" panose="020B0600040502020204" pitchFamily="34" charset="0"/>
              </a:rPr>
              <a:t>Step-18</a:t>
            </a:r>
            <a:endParaRPr lang="en-US" dirty="0">
              <a:latin typeface="Lucida Grande" panose="020B0600040502020204" pitchFamily="34" charset="0"/>
              <a:cs typeface="Lucida Grande" panose="020B0600040502020204" pitchFamily="34" charset="0"/>
            </a:endParaRPr>
          </a:p>
        </p:txBody>
      </p:sp>
      <p:pic>
        <p:nvPicPr>
          <p:cNvPr id="4" name="Picture 3">
            <a:extLst>
              <a:ext uri="{FF2B5EF4-FFF2-40B4-BE49-F238E27FC236}">
                <a16:creationId xmlns:a16="http://schemas.microsoft.com/office/drawing/2014/main" id="{9EE4EAEC-B24B-2D4F-501F-EDC24651AFB6}"/>
              </a:ext>
            </a:extLst>
          </p:cNvPr>
          <p:cNvPicPr>
            <a:picLocks noChangeAspect="1"/>
          </p:cNvPicPr>
          <p:nvPr/>
        </p:nvPicPr>
        <p:blipFill>
          <a:blip r:embed="rId2"/>
          <a:stretch>
            <a:fillRect/>
          </a:stretch>
        </p:blipFill>
        <p:spPr>
          <a:xfrm>
            <a:off x="1778000" y="473691"/>
            <a:ext cx="5588000" cy="2202661"/>
          </a:xfrm>
          <a:prstGeom prst="rect">
            <a:avLst/>
          </a:prstGeom>
        </p:spPr>
      </p:pic>
      <p:pic>
        <p:nvPicPr>
          <p:cNvPr id="8" name="Picture 7">
            <a:extLst>
              <a:ext uri="{FF2B5EF4-FFF2-40B4-BE49-F238E27FC236}">
                <a16:creationId xmlns:a16="http://schemas.microsoft.com/office/drawing/2014/main" id="{B4AC9403-7964-FDFA-C23E-26CCC9AF35FA}"/>
              </a:ext>
            </a:extLst>
          </p:cNvPr>
          <p:cNvPicPr>
            <a:picLocks noChangeAspect="1"/>
          </p:cNvPicPr>
          <p:nvPr/>
        </p:nvPicPr>
        <p:blipFill>
          <a:blip r:embed="rId3"/>
          <a:stretch>
            <a:fillRect/>
          </a:stretch>
        </p:blipFill>
        <p:spPr>
          <a:xfrm>
            <a:off x="1778000" y="2834641"/>
            <a:ext cx="6341872" cy="2308860"/>
          </a:xfrm>
          <a:prstGeom prst="rect">
            <a:avLst/>
          </a:prstGeom>
        </p:spPr>
      </p:pic>
    </p:spTree>
    <p:extLst>
      <p:ext uri="{BB962C8B-B14F-4D97-AF65-F5344CB8AC3E}">
        <p14:creationId xmlns:p14="http://schemas.microsoft.com/office/powerpoint/2010/main" val="119294372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4545D-2AE6-A114-BC10-CC0D44EECFFB}"/>
              </a:ext>
            </a:extLst>
          </p:cNvPr>
          <p:cNvSpPr>
            <a:spLocks noGrp="1"/>
          </p:cNvSpPr>
          <p:nvPr>
            <p:ph type="title"/>
          </p:nvPr>
        </p:nvSpPr>
        <p:spPr>
          <a:xfrm>
            <a:off x="0" y="0"/>
            <a:ext cx="6809700" cy="435599"/>
          </a:xfrm>
          <a:solidFill>
            <a:srgbClr val="FFC000"/>
          </a:solidFill>
        </p:spPr>
        <p:txBody>
          <a:bodyPr/>
          <a:lstStyle/>
          <a:p>
            <a:r>
              <a:rPr lang="en-IN" i="0" dirty="0">
                <a:solidFill>
                  <a:schemeClr val="tx1"/>
                </a:solidFill>
                <a:effectLst/>
                <a:latin typeface="Lucida Grande" panose="020B0600040502020204" pitchFamily="34" charset="0"/>
                <a:cs typeface="Lucida Grande" panose="020B0600040502020204" pitchFamily="34" charset="0"/>
              </a:rPr>
              <a:t>Continued…</a:t>
            </a:r>
            <a:endParaRPr lang="en-US" dirty="0">
              <a:latin typeface="Lucida Grande" panose="020B0600040502020204" pitchFamily="34" charset="0"/>
              <a:cs typeface="Lucida Grande" panose="020B0600040502020204" pitchFamily="34" charset="0"/>
            </a:endParaRPr>
          </a:p>
        </p:txBody>
      </p:sp>
      <p:sp>
        <p:nvSpPr>
          <p:cNvPr id="6" name="Title 1">
            <a:extLst>
              <a:ext uri="{FF2B5EF4-FFF2-40B4-BE49-F238E27FC236}">
                <a16:creationId xmlns:a16="http://schemas.microsoft.com/office/drawing/2014/main" id="{A1D8DD40-5D81-707E-DDEB-4C142C34E2EC}"/>
              </a:ext>
            </a:extLst>
          </p:cNvPr>
          <p:cNvSpPr txBox="1">
            <a:spLocks/>
          </p:cNvSpPr>
          <p:nvPr/>
        </p:nvSpPr>
        <p:spPr>
          <a:xfrm>
            <a:off x="0" y="553725"/>
            <a:ext cx="1539089" cy="435599"/>
          </a:xfrm>
          <a:prstGeom prst="rect">
            <a:avLst/>
          </a:prstGeom>
          <a:solidFill>
            <a:srgbClr val="FFC000"/>
          </a:solid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2000" b="1" i="0" u="none" strike="noStrike" cap="none">
                <a:solidFill>
                  <a:srgbClr val="000000"/>
                </a:solidFill>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r>
              <a:rPr lang="en-IN" dirty="0">
                <a:solidFill>
                  <a:schemeClr val="tx1"/>
                </a:solidFill>
                <a:latin typeface="Lucida Grande" panose="020B0600040502020204" pitchFamily="34" charset="0"/>
                <a:cs typeface="Lucida Grande" panose="020B0600040502020204" pitchFamily="34" charset="0"/>
              </a:rPr>
              <a:t>Final Step</a:t>
            </a:r>
            <a:endParaRPr lang="en-US" dirty="0">
              <a:latin typeface="Lucida Grande" panose="020B0600040502020204" pitchFamily="34" charset="0"/>
              <a:cs typeface="Lucida Grande" panose="020B0600040502020204" pitchFamily="34" charset="0"/>
            </a:endParaRPr>
          </a:p>
        </p:txBody>
      </p:sp>
      <p:pic>
        <p:nvPicPr>
          <p:cNvPr id="5" name="Picture 4">
            <a:extLst>
              <a:ext uri="{FF2B5EF4-FFF2-40B4-BE49-F238E27FC236}">
                <a16:creationId xmlns:a16="http://schemas.microsoft.com/office/drawing/2014/main" id="{9A82C796-3998-7010-3366-597598846933}"/>
              </a:ext>
            </a:extLst>
          </p:cNvPr>
          <p:cNvPicPr>
            <a:picLocks noChangeAspect="1"/>
          </p:cNvPicPr>
          <p:nvPr/>
        </p:nvPicPr>
        <p:blipFill>
          <a:blip r:embed="rId3"/>
          <a:stretch>
            <a:fillRect/>
          </a:stretch>
        </p:blipFill>
        <p:spPr>
          <a:xfrm>
            <a:off x="1638300" y="771524"/>
            <a:ext cx="5867400" cy="4165600"/>
          </a:xfrm>
          <a:prstGeom prst="rect">
            <a:avLst/>
          </a:prstGeom>
        </p:spPr>
      </p:pic>
    </p:spTree>
    <p:extLst>
      <p:ext uri="{BB962C8B-B14F-4D97-AF65-F5344CB8AC3E}">
        <p14:creationId xmlns:p14="http://schemas.microsoft.com/office/powerpoint/2010/main" val="147476386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ED4DD-74F3-2FE2-3A66-5FE82F324F35}"/>
              </a:ext>
            </a:extLst>
          </p:cNvPr>
          <p:cNvSpPr>
            <a:spLocks noGrp="1"/>
          </p:cNvSpPr>
          <p:nvPr>
            <p:ph type="title"/>
          </p:nvPr>
        </p:nvSpPr>
        <p:spPr>
          <a:xfrm>
            <a:off x="1381250" y="922668"/>
            <a:ext cx="4254006" cy="435599"/>
          </a:xfrm>
          <a:solidFill>
            <a:srgbClr val="FFC000"/>
          </a:solidFill>
        </p:spPr>
        <p:txBody>
          <a:bodyPr/>
          <a:lstStyle/>
          <a:p>
            <a:r>
              <a:rPr lang="en-IN" b="1" i="0" dirty="0">
                <a:solidFill>
                  <a:schemeClr val="tx1"/>
                </a:solidFill>
                <a:effectLst/>
                <a:latin typeface="Open Sans" panose="020B0606030504020204" pitchFamily="34" charset="0"/>
              </a:rPr>
              <a:t>Constraint Satisfaction Problem</a:t>
            </a:r>
            <a:endParaRPr lang="en-US" dirty="0">
              <a:solidFill>
                <a:schemeClr val="tx1"/>
              </a:solidFill>
            </a:endParaRPr>
          </a:p>
        </p:txBody>
      </p:sp>
      <p:sp>
        <p:nvSpPr>
          <p:cNvPr id="3" name="Text Placeholder 2">
            <a:extLst>
              <a:ext uri="{FF2B5EF4-FFF2-40B4-BE49-F238E27FC236}">
                <a16:creationId xmlns:a16="http://schemas.microsoft.com/office/drawing/2014/main" id="{D805E1FB-F2BB-19F2-D023-53BD18E4B063}"/>
              </a:ext>
            </a:extLst>
          </p:cNvPr>
          <p:cNvSpPr>
            <a:spLocks noGrp="1"/>
          </p:cNvSpPr>
          <p:nvPr>
            <p:ph type="body" idx="1"/>
          </p:nvPr>
        </p:nvSpPr>
        <p:spPr>
          <a:xfrm>
            <a:off x="606057" y="1456981"/>
            <a:ext cx="8357190" cy="3527030"/>
          </a:xfrm>
        </p:spPr>
        <p:txBody>
          <a:bodyPr/>
          <a:lstStyle/>
          <a:p>
            <a:pPr algn="just">
              <a:buNone/>
            </a:pPr>
            <a:r>
              <a:rPr lang="en-IN" sz="1800" b="0" i="0" dirty="0">
                <a:solidFill>
                  <a:schemeClr val="tx1"/>
                </a:solidFill>
                <a:effectLst/>
                <a:latin typeface="Open Sans" panose="020B0606030504020204" pitchFamily="34" charset="0"/>
              </a:rPr>
              <a:t>A </a:t>
            </a:r>
            <a:r>
              <a:rPr lang="en-IN" sz="1800" b="1" i="0" dirty="0">
                <a:solidFill>
                  <a:schemeClr val="tx1"/>
                </a:solidFill>
                <a:effectLst/>
                <a:latin typeface="Open Sans" panose="020B0606030504020204" pitchFamily="34" charset="0"/>
              </a:rPr>
              <a:t>constraint satisfaction problem (CSP)</a:t>
            </a:r>
            <a:r>
              <a:rPr lang="en-IN" sz="1800" b="0" i="0" dirty="0">
                <a:solidFill>
                  <a:schemeClr val="tx1"/>
                </a:solidFill>
                <a:effectLst/>
                <a:latin typeface="Open Sans" panose="020B0606030504020204" pitchFamily="34" charset="0"/>
              </a:rPr>
              <a:t> is a problem that requires its solution within some limitations or conditions also known as constraints. It consists of the following:</a:t>
            </a:r>
          </a:p>
          <a:p>
            <a:pPr marL="285750" indent="-285750" algn="just">
              <a:buFont typeface="Wingdings" pitchFamily="2" charset="2"/>
              <a:buChar char="Ø"/>
            </a:pPr>
            <a:r>
              <a:rPr lang="en-IN" sz="1800" b="0" i="0" dirty="0">
                <a:solidFill>
                  <a:schemeClr val="tx1"/>
                </a:solidFill>
                <a:effectLst/>
                <a:latin typeface="Open Sans" panose="020B0606030504020204" pitchFamily="34" charset="0"/>
              </a:rPr>
              <a:t>A finite set of </a:t>
            </a:r>
            <a:r>
              <a:rPr lang="en-IN" sz="1800" b="1" i="0" dirty="0">
                <a:solidFill>
                  <a:schemeClr val="tx1"/>
                </a:solidFill>
                <a:effectLst/>
                <a:latin typeface="Open Sans" panose="020B0606030504020204" pitchFamily="34" charset="0"/>
              </a:rPr>
              <a:t>variables</a:t>
            </a:r>
            <a:r>
              <a:rPr lang="en-IN" sz="1800" b="0" i="0" dirty="0">
                <a:solidFill>
                  <a:schemeClr val="tx1"/>
                </a:solidFill>
                <a:effectLst/>
                <a:latin typeface="Open Sans" panose="020B0606030504020204" pitchFamily="34" charset="0"/>
              </a:rPr>
              <a:t> which stores the solution </a:t>
            </a:r>
            <a:r>
              <a:rPr lang="en-IN" sz="1800" b="1" i="0" dirty="0">
                <a:solidFill>
                  <a:schemeClr val="tx1"/>
                </a:solidFill>
                <a:effectLst/>
                <a:latin typeface="Open Sans" panose="020B0606030504020204" pitchFamily="34" charset="0"/>
              </a:rPr>
              <a:t>(V = {V1, V2, V3,....., </a:t>
            </a:r>
            <a:r>
              <a:rPr lang="en-IN" sz="1800" b="1" i="0" dirty="0" err="1">
                <a:solidFill>
                  <a:schemeClr val="tx1"/>
                </a:solidFill>
                <a:effectLst/>
                <a:latin typeface="Open Sans" panose="020B0606030504020204" pitchFamily="34" charset="0"/>
              </a:rPr>
              <a:t>Vn</a:t>
            </a:r>
            <a:r>
              <a:rPr lang="en-IN" sz="1800" b="1" i="0" dirty="0">
                <a:solidFill>
                  <a:schemeClr val="tx1"/>
                </a:solidFill>
                <a:effectLst/>
                <a:latin typeface="Open Sans" panose="020B0606030504020204" pitchFamily="34" charset="0"/>
              </a:rPr>
              <a:t>})</a:t>
            </a:r>
          </a:p>
          <a:p>
            <a:pPr marL="285750" indent="-285750" algn="just">
              <a:buFont typeface="Wingdings" pitchFamily="2" charset="2"/>
              <a:buChar char="Ø"/>
            </a:pPr>
            <a:r>
              <a:rPr lang="en-IN" sz="1800" dirty="0">
                <a:solidFill>
                  <a:schemeClr val="tx1"/>
                </a:solidFill>
                <a:latin typeface="Open Sans" panose="020B0606030504020204" pitchFamily="34" charset="0"/>
              </a:rPr>
              <a:t>It is a set of </a:t>
            </a:r>
            <a:r>
              <a:rPr lang="en-IN" sz="1800" b="1" dirty="0">
                <a:solidFill>
                  <a:schemeClr val="tx1"/>
                </a:solidFill>
                <a:latin typeface="Open Sans" panose="020B0606030504020204" pitchFamily="34" charset="0"/>
              </a:rPr>
              <a:t>domains</a:t>
            </a:r>
            <a:r>
              <a:rPr lang="en-IN" sz="1800" dirty="0">
                <a:solidFill>
                  <a:schemeClr val="tx1"/>
                </a:solidFill>
                <a:latin typeface="Open Sans" panose="020B0606030504020204" pitchFamily="34" charset="0"/>
              </a:rPr>
              <a:t> where the variables reside. There is a specific domain for each variable.(D = {D1, D2, D3,.....,</a:t>
            </a:r>
            <a:r>
              <a:rPr lang="en-IN" sz="1800" dirty="0" err="1">
                <a:solidFill>
                  <a:schemeClr val="tx1"/>
                </a:solidFill>
                <a:latin typeface="Open Sans" panose="020B0606030504020204" pitchFamily="34" charset="0"/>
              </a:rPr>
              <a:t>Dn</a:t>
            </a:r>
            <a:r>
              <a:rPr lang="en-IN" sz="1800" dirty="0">
                <a:solidFill>
                  <a:schemeClr val="tx1"/>
                </a:solidFill>
                <a:latin typeface="Open Sans" panose="020B0606030504020204" pitchFamily="34" charset="0"/>
              </a:rPr>
              <a:t>})</a:t>
            </a:r>
          </a:p>
          <a:p>
            <a:pPr marL="285750" indent="-285750" algn="just">
              <a:buFont typeface="Wingdings" pitchFamily="2" charset="2"/>
              <a:buChar char="Ø"/>
            </a:pPr>
            <a:r>
              <a:rPr lang="en-IN" sz="1800" b="0" i="0" dirty="0">
                <a:solidFill>
                  <a:schemeClr val="tx1"/>
                </a:solidFill>
                <a:effectLst/>
                <a:latin typeface="Open Sans" panose="020B0606030504020204" pitchFamily="34" charset="0"/>
              </a:rPr>
              <a:t>A finite set of </a:t>
            </a:r>
            <a:r>
              <a:rPr lang="en-IN" sz="1800" b="1" i="0" dirty="0">
                <a:solidFill>
                  <a:schemeClr val="tx1"/>
                </a:solidFill>
                <a:effectLst/>
                <a:latin typeface="Open Sans" panose="020B0606030504020204" pitchFamily="34" charset="0"/>
              </a:rPr>
              <a:t>constraints</a:t>
            </a:r>
            <a:r>
              <a:rPr lang="en-IN" sz="1800" b="0" i="0" dirty="0">
                <a:solidFill>
                  <a:schemeClr val="tx1"/>
                </a:solidFill>
                <a:effectLst/>
                <a:latin typeface="Open Sans" panose="020B0606030504020204" pitchFamily="34" charset="0"/>
              </a:rPr>
              <a:t> (C = {C1, C2, C3,......, Cn})</a:t>
            </a:r>
          </a:p>
          <a:p>
            <a:pPr algn="just">
              <a:buNone/>
            </a:pPr>
            <a:endParaRPr lang="en-US" sz="1800" dirty="0">
              <a:solidFill>
                <a:schemeClr val="tx1"/>
              </a:solidFill>
            </a:endParaRPr>
          </a:p>
          <a:p>
            <a:pPr algn="just">
              <a:buNone/>
            </a:pPr>
            <a:r>
              <a:rPr lang="en-IN" sz="1400" b="0" i="0" dirty="0">
                <a:solidFill>
                  <a:schemeClr val="tx1"/>
                </a:solidFill>
                <a:effectLst/>
                <a:latin typeface="Quicksand"/>
              </a:rPr>
              <a:t>These are the three main elements of a constraint satisfaction technique. The constraint value consists of a pair of </a:t>
            </a:r>
            <a:r>
              <a:rPr lang="en-IN" sz="1400" b="1" i="0" dirty="0">
                <a:solidFill>
                  <a:schemeClr val="tx1"/>
                </a:solidFill>
                <a:effectLst/>
                <a:latin typeface="Quicksand"/>
              </a:rPr>
              <a:t>{scope, </a:t>
            </a:r>
            <a:r>
              <a:rPr lang="en-IN" sz="1400" b="1" i="0" dirty="0" err="1">
                <a:solidFill>
                  <a:schemeClr val="tx1"/>
                </a:solidFill>
                <a:effectLst/>
                <a:latin typeface="Quicksand"/>
              </a:rPr>
              <a:t>rel</a:t>
            </a:r>
            <a:r>
              <a:rPr lang="en-IN" sz="1400" b="1" i="0" dirty="0">
                <a:solidFill>
                  <a:schemeClr val="tx1"/>
                </a:solidFill>
                <a:effectLst/>
                <a:latin typeface="Quicksand"/>
              </a:rPr>
              <a:t>}</a:t>
            </a:r>
            <a:r>
              <a:rPr lang="en-IN" sz="1400" b="0" i="0" dirty="0">
                <a:solidFill>
                  <a:schemeClr val="tx1"/>
                </a:solidFill>
                <a:effectLst/>
                <a:latin typeface="Quicksand"/>
              </a:rPr>
              <a:t>. The </a:t>
            </a:r>
            <a:r>
              <a:rPr lang="en-IN" sz="1400" b="1" i="0" dirty="0">
                <a:solidFill>
                  <a:schemeClr val="tx1"/>
                </a:solidFill>
                <a:effectLst/>
                <a:latin typeface="Quicksand"/>
              </a:rPr>
              <a:t>scope</a:t>
            </a:r>
            <a:r>
              <a:rPr lang="en-IN" sz="1400" b="0" i="0" dirty="0">
                <a:solidFill>
                  <a:schemeClr val="tx1"/>
                </a:solidFill>
                <a:effectLst/>
                <a:latin typeface="Quicksand"/>
              </a:rPr>
              <a:t> is a tuple of variables which participate in the constraint and </a:t>
            </a:r>
            <a:r>
              <a:rPr lang="en-IN" sz="1400" b="1" i="0" dirty="0" err="1">
                <a:solidFill>
                  <a:schemeClr val="tx1"/>
                </a:solidFill>
                <a:effectLst/>
                <a:latin typeface="Quicksand"/>
              </a:rPr>
              <a:t>rel</a:t>
            </a:r>
            <a:r>
              <a:rPr lang="en-IN" sz="1400" b="0" i="0" dirty="0">
                <a:solidFill>
                  <a:schemeClr val="tx1"/>
                </a:solidFill>
                <a:effectLst/>
                <a:latin typeface="Quicksand"/>
              </a:rPr>
              <a:t> is a relation which includes a list of values which the variables can take to satisfy the constraints of the problem.</a:t>
            </a:r>
            <a:endParaRPr lang="en-US" sz="1800" dirty="0">
              <a:solidFill>
                <a:schemeClr val="tx1"/>
              </a:solidFill>
            </a:endParaRPr>
          </a:p>
        </p:txBody>
      </p:sp>
    </p:spTree>
    <p:extLst>
      <p:ext uri="{BB962C8B-B14F-4D97-AF65-F5344CB8AC3E}">
        <p14:creationId xmlns:p14="http://schemas.microsoft.com/office/powerpoint/2010/main" val="971876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6CDC-2967-99BA-4367-B8447AB41497}"/>
              </a:ext>
            </a:extLst>
          </p:cNvPr>
          <p:cNvSpPr>
            <a:spLocks noGrp="1"/>
          </p:cNvSpPr>
          <p:nvPr>
            <p:ph type="title"/>
          </p:nvPr>
        </p:nvSpPr>
        <p:spPr>
          <a:solidFill>
            <a:srgbClr val="FFC000"/>
          </a:solidFill>
        </p:spPr>
        <p:txBody>
          <a:bodyPr/>
          <a:lstStyle/>
          <a:p>
            <a:pPr algn="just"/>
            <a:r>
              <a:rPr lang="en-IN" b="0" i="0" dirty="0">
                <a:solidFill>
                  <a:schemeClr val="tx1"/>
                </a:solidFill>
                <a:effectLst/>
                <a:latin typeface="Malgun Gothic" panose="020B0503020000020004" pitchFamily="34" charset="-127"/>
                <a:ea typeface="Malgun Gothic" panose="020B0503020000020004" pitchFamily="34" charset="-127"/>
              </a:rPr>
              <a:t>Uninformed Search Algorithms</a:t>
            </a:r>
          </a:p>
        </p:txBody>
      </p:sp>
      <p:sp>
        <p:nvSpPr>
          <p:cNvPr id="3" name="Text Placeholder 2">
            <a:extLst>
              <a:ext uri="{FF2B5EF4-FFF2-40B4-BE49-F238E27FC236}">
                <a16:creationId xmlns:a16="http://schemas.microsoft.com/office/drawing/2014/main" id="{22662CAF-F67E-A407-A2D9-064C0BF28378}"/>
              </a:ext>
            </a:extLst>
          </p:cNvPr>
          <p:cNvSpPr>
            <a:spLocks noGrp="1"/>
          </p:cNvSpPr>
          <p:nvPr>
            <p:ph type="body" idx="1"/>
          </p:nvPr>
        </p:nvSpPr>
        <p:spPr>
          <a:xfrm>
            <a:off x="978195" y="1616470"/>
            <a:ext cx="7793665" cy="3112200"/>
          </a:xfrm>
        </p:spPr>
        <p:txBody>
          <a:bodyPr/>
          <a:lstStyle/>
          <a:p>
            <a:pPr algn="just">
              <a:buNone/>
            </a:pPr>
            <a:r>
              <a:rPr lang="en-IN" i="0" dirty="0">
                <a:solidFill>
                  <a:srgbClr val="000000"/>
                </a:solidFill>
                <a:effectLst/>
                <a:latin typeface="inter-bold"/>
              </a:rPr>
              <a:t>Uninformed search is a kind of general-purpose search method that uses brute force to get results. Because uninformed search algorithms have no extra knowledge about the state or searching region beyond how to traverse the tree, it is sometimes referred to as blind search.</a:t>
            </a:r>
          </a:p>
          <a:p>
            <a:pPr marL="342900" indent="-342900" algn="just">
              <a:buFont typeface="Wingdings" pitchFamily="2" charset="2"/>
              <a:buChar char="Ø"/>
            </a:pPr>
            <a:r>
              <a:rPr lang="en-IN" b="1" i="0" dirty="0">
                <a:solidFill>
                  <a:srgbClr val="000000"/>
                </a:solidFill>
                <a:effectLst/>
                <a:latin typeface="inter-bold"/>
              </a:rPr>
              <a:t>Breadth-first Search</a:t>
            </a:r>
            <a:endParaRPr lang="en-IN" b="0" i="0" dirty="0">
              <a:solidFill>
                <a:srgbClr val="000000"/>
              </a:solidFill>
              <a:effectLst/>
              <a:latin typeface="inter-regular"/>
            </a:endParaRPr>
          </a:p>
          <a:p>
            <a:pPr marL="342900" indent="-342900" algn="just">
              <a:buFont typeface="Wingdings" pitchFamily="2" charset="2"/>
              <a:buChar char="Ø"/>
            </a:pPr>
            <a:r>
              <a:rPr lang="en-IN" b="1" i="0" dirty="0">
                <a:solidFill>
                  <a:srgbClr val="000000"/>
                </a:solidFill>
                <a:effectLst/>
                <a:latin typeface="inter-bold"/>
              </a:rPr>
              <a:t>Depth-first Search</a:t>
            </a:r>
            <a:endParaRPr lang="en-IN" b="0" i="0" dirty="0">
              <a:solidFill>
                <a:srgbClr val="000000"/>
              </a:solidFill>
              <a:effectLst/>
              <a:latin typeface="inter-regular"/>
            </a:endParaRPr>
          </a:p>
          <a:p>
            <a:endParaRPr lang="en-US" dirty="0"/>
          </a:p>
        </p:txBody>
      </p:sp>
    </p:spTree>
    <p:extLst>
      <p:ext uri="{BB962C8B-B14F-4D97-AF65-F5344CB8AC3E}">
        <p14:creationId xmlns:p14="http://schemas.microsoft.com/office/powerpoint/2010/main" val="1264720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CB2B7-B607-CC5A-744C-5D21823AA6F0}"/>
              </a:ext>
            </a:extLst>
          </p:cNvPr>
          <p:cNvSpPr>
            <a:spLocks noGrp="1"/>
          </p:cNvSpPr>
          <p:nvPr>
            <p:ph type="title"/>
          </p:nvPr>
        </p:nvSpPr>
        <p:spPr>
          <a:solidFill>
            <a:srgbClr val="FFC000"/>
          </a:solidFill>
        </p:spPr>
        <p:txBody>
          <a:bodyPr/>
          <a:lstStyle/>
          <a:p>
            <a:r>
              <a:rPr lang="en-IN" i="0" dirty="0">
                <a:solidFill>
                  <a:srgbClr val="000000"/>
                </a:solidFill>
                <a:effectLst/>
                <a:latin typeface="inter-regular"/>
              </a:rPr>
              <a:t>Breadth-first search (BFS)</a:t>
            </a:r>
            <a:endParaRPr lang="en-US" dirty="0"/>
          </a:p>
        </p:txBody>
      </p:sp>
      <p:sp>
        <p:nvSpPr>
          <p:cNvPr id="3" name="Text Placeholder 2">
            <a:extLst>
              <a:ext uri="{FF2B5EF4-FFF2-40B4-BE49-F238E27FC236}">
                <a16:creationId xmlns:a16="http://schemas.microsoft.com/office/drawing/2014/main" id="{0EE40008-D8E4-D9C7-D045-8A2538D31B72}"/>
              </a:ext>
            </a:extLst>
          </p:cNvPr>
          <p:cNvSpPr>
            <a:spLocks noGrp="1"/>
          </p:cNvSpPr>
          <p:nvPr>
            <p:ph type="body" idx="1"/>
          </p:nvPr>
        </p:nvSpPr>
        <p:spPr/>
        <p:txBody>
          <a:bodyPr/>
          <a:lstStyle/>
          <a:p>
            <a:pPr algn="just">
              <a:buFont typeface="Arial" panose="020B0604020202020204" pitchFamily="34" charset="0"/>
              <a:buChar char="•"/>
            </a:pPr>
            <a:r>
              <a:rPr lang="en-IN" b="0" i="0" dirty="0">
                <a:solidFill>
                  <a:srgbClr val="000000"/>
                </a:solidFill>
                <a:effectLst/>
                <a:latin typeface="inter-regular"/>
              </a:rPr>
              <a:t>Breadth-first search is the most common search strategy for traversing a tree or graph. This algorithm searches breadthwise in a tree or graph, so it is called breadth-first search.</a:t>
            </a:r>
          </a:p>
          <a:p>
            <a:pPr algn="just">
              <a:buFont typeface="Arial" panose="020B0604020202020204" pitchFamily="34" charset="0"/>
              <a:buChar char="•"/>
            </a:pPr>
            <a:r>
              <a:rPr lang="en-IN" b="0" i="0" dirty="0">
                <a:solidFill>
                  <a:srgbClr val="000000"/>
                </a:solidFill>
                <a:effectLst/>
                <a:latin typeface="inter-regular"/>
              </a:rPr>
              <a:t>BFS algorithm starts searching from the root node of the tree and expands all successor node at the current level before moving to nodes of next level.</a:t>
            </a:r>
          </a:p>
          <a:p>
            <a:endParaRPr lang="en-US" dirty="0"/>
          </a:p>
        </p:txBody>
      </p:sp>
    </p:spTree>
    <p:extLst>
      <p:ext uri="{BB962C8B-B14F-4D97-AF65-F5344CB8AC3E}">
        <p14:creationId xmlns:p14="http://schemas.microsoft.com/office/powerpoint/2010/main" val="1811620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2051-03E4-8B88-F26B-2661565BFBFE}"/>
              </a:ext>
            </a:extLst>
          </p:cNvPr>
          <p:cNvSpPr>
            <a:spLocks noGrp="1"/>
          </p:cNvSpPr>
          <p:nvPr>
            <p:ph type="title"/>
          </p:nvPr>
        </p:nvSpPr>
        <p:spPr>
          <a:solidFill>
            <a:srgbClr val="FFC000"/>
          </a:solidFill>
        </p:spPr>
        <p:txBody>
          <a:bodyPr/>
          <a:lstStyle/>
          <a:p>
            <a:r>
              <a:rPr lang="en-US" dirty="0"/>
              <a:t>BFS Searching Technique</a:t>
            </a:r>
          </a:p>
        </p:txBody>
      </p:sp>
      <p:sp>
        <p:nvSpPr>
          <p:cNvPr id="3" name="Text Placeholder 2">
            <a:extLst>
              <a:ext uri="{FF2B5EF4-FFF2-40B4-BE49-F238E27FC236}">
                <a16:creationId xmlns:a16="http://schemas.microsoft.com/office/drawing/2014/main" id="{3FA9B588-3131-7015-E12C-E169E72E24AE}"/>
              </a:ext>
            </a:extLst>
          </p:cNvPr>
          <p:cNvSpPr>
            <a:spLocks noGrp="1"/>
          </p:cNvSpPr>
          <p:nvPr>
            <p:ph type="body" idx="1"/>
          </p:nvPr>
        </p:nvSpPr>
        <p:spPr>
          <a:xfrm>
            <a:off x="414670" y="1531088"/>
            <a:ext cx="8729330" cy="3197582"/>
          </a:xfrm>
        </p:spPr>
        <p:txBody>
          <a:bodyPr/>
          <a:lstStyle/>
          <a:p>
            <a:pPr algn="just">
              <a:buNone/>
            </a:pPr>
            <a:r>
              <a:rPr lang="en-IN" sz="1800" b="1" i="0" dirty="0">
                <a:solidFill>
                  <a:srgbClr val="333333"/>
                </a:solidFill>
                <a:effectLst/>
                <a:highlight>
                  <a:srgbClr val="00FF00"/>
                </a:highlight>
                <a:latin typeface="inter-bold"/>
              </a:rPr>
              <a:t>Advantages:</a:t>
            </a:r>
            <a:endParaRPr lang="en-IN" sz="1800" b="0" i="0" dirty="0">
              <a:solidFill>
                <a:srgbClr val="333333"/>
              </a:solidFill>
              <a:effectLst/>
              <a:highlight>
                <a:srgbClr val="00FF00"/>
              </a:highlight>
              <a:latin typeface="inter-regular"/>
            </a:endParaRPr>
          </a:p>
          <a:p>
            <a:pPr algn="just">
              <a:buFont typeface="Arial" panose="020B0604020202020204" pitchFamily="34" charset="0"/>
              <a:buChar char="•"/>
            </a:pPr>
            <a:r>
              <a:rPr lang="en-IN" sz="1800" b="0" i="0" dirty="0">
                <a:solidFill>
                  <a:srgbClr val="000000"/>
                </a:solidFill>
                <a:effectLst/>
                <a:latin typeface="inter-regular"/>
              </a:rPr>
              <a:t>BFS will provide a solution if any solution exists.</a:t>
            </a:r>
          </a:p>
          <a:p>
            <a:pPr algn="just">
              <a:buFont typeface="Arial" panose="020B0604020202020204" pitchFamily="34" charset="0"/>
              <a:buChar char="•"/>
            </a:pPr>
            <a:r>
              <a:rPr lang="en-IN" sz="1800" b="0" i="0" dirty="0">
                <a:solidFill>
                  <a:srgbClr val="000000"/>
                </a:solidFill>
                <a:effectLst/>
                <a:latin typeface="inter-regular"/>
              </a:rPr>
              <a:t>If there are more than one solutions for a given problem, then BFS will provide the minimal solution which requires the least number of steps.</a:t>
            </a:r>
          </a:p>
          <a:p>
            <a:pPr algn="just">
              <a:buNone/>
            </a:pPr>
            <a:endParaRPr lang="en-IN" sz="1800" b="0" i="0" dirty="0">
              <a:solidFill>
                <a:srgbClr val="000000"/>
              </a:solidFill>
              <a:effectLst/>
              <a:latin typeface="inter-regular"/>
            </a:endParaRPr>
          </a:p>
          <a:p>
            <a:pPr>
              <a:buNone/>
            </a:pPr>
            <a:r>
              <a:rPr lang="en-IN" sz="1800" b="1" i="0" dirty="0">
                <a:solidFill>
                  <a:srgbClr val="333333"/>
                </a:solidFill>
                <a:effectLst/>
                <a:highlight>
                  <a:srgbClr val="FF00FF"/>
                </a:highlight>
                <a:latin typeface="inter-bold"/>
              </a:rPr>
              <a:t>Disadvantages:</a:t>
            </a:r>
          </a:p>
          <a:p>
            <a:pPr marL="285750" indent="-285750" algn="just">
              <a:buFont typeface="Arial" panose="020B0604020202020204" pitchFamily="34" charset="0"/>
              <a:buChar char="•"/>
            </a:pPr>
            <a:r>
              <a:rPr lang="en-IN" sz="1800" dirty="0">
                <a:latin typeface="inter-regular"/>
              </a:rPr>
              <a:t>It requires lots of memory since each level of the tree must be saved into memory to expand the next level.</a:t>
            </a:r>
          </a:p>
          <a:p>
            <a:pPr marL="285750" indent="-285750" algn="just">
              <a:buFont typeface="Arial" panose="020B0604020202020204" pitchFamily="34" charset="0"/>
              <a:buChar char="•"/>
            </a:pPr>
            <a:r>
              <a:rPr lang="en-IN" sz="1800" dirty="0">
                <a:latin typeface="inter-regular"/>
              </a:rPr>
              <a:t>BFS needs lots of time if the solution is far away from the root node.</a:t>
            </a:r>
          </a:p>
          <a:p>
            <a:pPr>
              <a:buNone/>
            </a:pPr>
            <a:endParaRPr lang="en-US" sz="1800" dirty="0">
              <a:highlight>
                <a:srgbClr val="FF00FF"/>
              </a:highlight>
            </a:endParaRPr>
          </a:p>
        </p:txBody>
      </p:sp>
    </p:spTree>
    <p:extLst>
      <p:ext uri="{BB962C8B-B14F-4D97-AF65-F5344CB8AC3E}">
        <p14:creationId xmlns:p14="http://schemas.microsoft.com/office/powerpoint/2010/main" val="2422220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303D4-2ACA-407F-6F10-065198E8CC6F}"/>
              </a:ext>
            </a:extLst>
          </p:cNvPr>
          <p:cNvSpPr>
            <a:spLocks noGrp="1"/>
          </p:cNvSpPr>
          <p:nvPr>
            <p:ph type="title"/>
          </p:nvPr>
        </p:nvSpPr>
        <p:spPr>
          <a:solidFill>
            <a:srgbClr val="FFC000"/>
          </a:solidFill>
        </p:spPr>
        <p:txBody>
          <a:bodyPr/>
          <a:lstStyle/>
          <a:p>
            <a:r>
              <a:rPr lang="en-US" dirty="0"/>
              <a:t>BFS- Working</a:t>
            </a:r>
          </a:p>
        </p:txBody>
      </p:sp>
      <p:pic>
        <p:nvPicPr>
          <p:cNvPr id="1026" name="Picture 2" descr="Uninformed Search Algorithms">
            <a:extLst>
              <a:ext uri="{FF2B5EF4-FFF2-40B4-BE49-F238E27FC236}">
                <a16:creationId xmlns:a16="http://schemas.microsoft.com/office/drawing/2014/main" id="{30F3BEA8-E9D6-114F-EA91-61EE96393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79" y="1390017"/>
            <a:ext cx="6350000" cy="37534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7EE070-3987-35EA-414D-F1125A1422F9}"/>
              </a:ext>
            </a:extLst>
          </p:cNvPr>
          <p:cNvSpPr txBox="1"/>
          <p:nvPr/>
        </p:nvSpPr>
        <p:spPr>
          <a:xfrm>
            <a:off x="6294475" y="1961991"/>
            <a:ext cx="2537046" cy="584775"/>
          </a:xfrm>
          <a:prstGeom prst="rect">
            <a:avLst/>
          </a:prstGeom>
          <a:solidFill>
            <a:srgbClr val="FFFF00"/>
          </a:solidFill>
        </p:spPr>
        <p:txBody>
          <a:bodyPr wrap="square">
            <a:spAutoFit/>
          </a:bodyPr>
          <a:lstStyle/>
          <a:p>
            <a:pPr algn="just"/>
            <a:r>
              <a:rPr lang="en-IN" sz="1600" b="1" i="0" dirty="0">
                <a:solidFill>
                  <a:srgbClr val="000000"/>
                </a:solidFill>
                <a:effectLst/>
                <a:latin typeface="inter-regular"/>
              </a:rPr>
              <a:t>S---&gt;A---&gt;B----&gt;C---&gt;D----&gt;G---&gt;H---&gt;E----&gt;F----&gt;I----&gt;K  </a:t>
            </a:r>
          </a:p>
        </p:txBody>
      </p:sp>
    </p:spTree>
    <p:extLst>
      <p:ext uri="{BB962C8B-B14F-4D97-AF65-F5344CB8AC3E}">
        <p14:creationId xmlns:p14="http://schemas.microsoft.com/office/powerpoint/2010/main" val="2927160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DF1EE-C398-66AC-EC44-D3533218CC95}"/>
              </a:ext>
            </a:extLst>
          </p:cNvPr>
          <p:cNvSpPr>
            <a:spLocks noGrp="1"/>
          </p:cNvSpPr>
          <p:nvPr>
            <p:ph type="title"/>
          </p:nvPr>
        </p:nvSpPr>
        <p:spPr>
          <a:solidFill>
            <a:srgbClr val="FFC000"/>
          </a:solidFill>
        </p:spPr>
        <p:txBody>
          <a:bodyPr/>
          <a:lstStyle/>
          <a:p>
            <a:r>
              <a:rPr lang="en-IN" i="0" dirty="0">
                <a:solidFill>
                  <a:srgbClr val="000000"/>
                </a:solidFill>
                <a:effectLst/>
                <a:latin typeface="inter-regular"/>
              </a:rPr>
              <a:t>Depth-first search (DFS)</a:t>
            </a:r>
            <a:endParaRPr lang="en-US" dirty="0"/>
          </a:p>
        </p:txBody>
      </p:sp>
      <p:sp>
        <p:nvSpPr>
          <p:cNvPr id="3" name="Text Placeholder 2">
            <a:extLst>
              <a:ext uri="{FF2B5EF4-FFF2-40B4-BE49-F238E27FC236}">
                <a16:creationId xmlns:a16="http://schemas.microsoft.com/office/drawing/2014/main" id="{2C03CB3D-D8C4-7AA8-C76E-64B400BED2C3}"/>
              </a:ext>
            </a:extLst>
          </p:cNvPr>
          <p:cNvSpPr>
            <a:spLocks noGrp="1"/>
          </p:cNvSpPr>
          <p:nvPr>
            <p:ph type="body" idx="1"/>
          </p:nvPr>
        </p:nvSpPr>
        <p:spPr>
          <a:xfrm>
            <a:off x="1381249" y="1616470"/>
            <a:ext cx="7369345" cy="3112200"/>
          </a:xfrm>
        </p:spPr>
        <p:txBody>
          <a:bodyPr/>
          <a:lstStyle/>
          <a:p>
            <a:pPr algn="just">
              <a:buFont typeface="Arial" panose="020B0604020202020204" pitchFamily="34" charset="0"/>
              <a:buChar char="•"/>
            </a:pPr>
            <a:r>
              <a:rPr lang="en-IN" sz="2000" b="0" i="0" dirty="0">
                <a:solidFill>
                  <a:srgbClr val="000000"/>
                </a:solidFill>
                <a:effectLst/>
                <a:latin typeface="inter-regular"/>
              </a:rPr>
              <a:t>Depth-first search isa recursive algorithm for traversing a tree or graph data structure.</a:t>
            </a:r>
          </a:p>
          <a:p>
            <a:pPr algn="just">
              <a:buFont typeface="Arial" panose="020B0604020202020204" pitchFamily="34" charset="0"/>
              <a:buChar char="•"/>
            </a:pPr>
            <a:r>
              <a:rPr lang="en-IN" sz="2000" b="0" i="0" dirty="0">
                <a:solidFill>
                  <a:srgbClr val="000000"/>
                </a:solidFill>
                <a:effectLst/>
                <a:latin typeface="inter-regular"/>
              </a:rPr>
              <a:t>It is called the depth-first search because it starts from the root node and follows each path to its greatest depth node before moving to the next path.</a:t>
            </a:r>
          </a:p>
          <a:p>
            <a:pPr algn="just">
              <a:buFont typeface="Arial" panose="020B0604020202020204" pitchFamily="34" charset="0"/>
              <a:buChar char="•"/>
            </a:pPr>
            <a:r>
              <a:rPr lang="en-IN" sz="2000" b="0" i="0" dirty="0">
                <a:solidFill>
                  <a:srgbClr val="000000"/>
                </a:solidFill>
                <a:effectLst/>
                <a:latin typeface="inter-regular"/>
              </a:rPr>
              <a:t>DFS uses a stack data structure for its implementation.</a:t>
            </a:r>
          </a:p>
          <a:p>
            <a:pPr algn="just">
              <a:buFont typeface="Arial" panose="020B0604020202020204" pitchFamily="34" charset="0"/>
              <a:buChar char="•"/>
            </a:pPr>
            <a:r>
              <a:rPr lang="en-IN" sz="2000" b="0" i="0" dirty="0">
                <a:solidFill>
                  <a:srgbClr val="000000"/>
                </a:solidFill>
                <a:effectLst/>
                <a:latin typeface="inter-regular"/>
              </a:rPr>
              <a:t>The process of the DFS algorithm is similar to the BFS algorithm.</a:t>
            </a:r>
          </a:p>
          <a:p>
            <a:endParaRPr lang="en-US" sz="2000" dirty="0"/>
          </a:p>
        </p:txBody>
      </p:sp>
    </p:spTree>
    <p:extLst>
      <p:ext uri="{BB962C8B-B14F-4D97-AF65-F5344CB8AC3E}">
        <p14:creationId xmlns:p14="http://schemas.microsoft.com/office/powerpoint/2010/main" val="2507156005"/>
      </p:ext>
    </p:extLst>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15321</TotalTime>
  <Words>2755</Words>
  <Application>Microsoft Macintosh PowerPoint</Application>
  <PresentationFormat>On-screen Show (16:9)</PresentationFormat>
  <Paragraphs>241</Paragraphs>
  <Slides>47</Slides>
  <Notes>7</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64" baseType="lpstr">
      <vt:lpstr>Malgun Gothic</vt:lpstr>
      <vt:lpstr>Arial</vt:lpstr>
      <vt:lpstr>Arimo</vt:lpstr>
      <vt:lpstr>erdana</vt:lpstr>
      <vt:lpstr>inter-bold</vt:lpstr>
      <vt:lpstr>inter-regular</vt:lpstr>
      <vt:lpstr>Lora</vt:lpstr>
      <vt:lpstr>Lucida Grande</vt:lpstr>
      <vt:lpstr>Open Sans</vt:lpstr>
      <vt:lpstr>Quattrocento Sans</vt:lpstr>
      <vt:lpstr>Quicksand</vt:lpstr>
      <vt:lpstr>Roboto</vt:lpstr>
      <vt:lpstr>roboto condensed</vt:lpstr>
      <vt:lpstr>Times New Roman</vt:lpstr>
      <vt:lpstr>Wingdings</vt:lpstr>
      <vt:lpstr>Viola template</vt:lpstr>
      <vt:lpstr>Bitmap Image</vt:lpstr>
      <vt:lpstr>Problem Solving Techniques</vt:lpstr>
      <vt:lpstr>Topics</vt:lpstr>
      <vt:lpstr>Problem-solving agents</vt:lpstr>
      <vt:lpstr>Terminology</vt:lpstr>
      <vt:lpstr>Uninformed Search Algorithms</vt:lpstr>
      <vt:lpstr>Breadth-first search (BFS)</vt:lpstr>
      <vt:lpstr>BFS Searching Technique</vt:lpstr>
      <vt:lpstr>BFS- Working</vt:lpstr>
      <vt:lpstr>Depth-first search (DFS)</vt:lpstr>
      <vt:lpstr>DFS Working</vt:lpstr>
      <vt:lpstr>DFS Searching Technique</vt:lpstr>
      <vt:lpstr>Informed Search Algorithms</vt:lpstr>
      <vt:lpstr>Informed Search </vt:lpstr>
      <vt:lpstr>Hill Climbing</vt:lpstr>
      <vt:lpstr>Features of Hill Climbing</vt:lpstr>
      <vt:lpstr>Hill Climbing</vt:lpstr>
      <vt:lpstr>Hill Climbing Algorithm</vt:lpstr>
      <vt:lpstr>4-Queens</vt:lpstr>
      <vt:lpstr>PowerPoint Presentation</vt:lpstr>
      <vt:lpstr>Types of Hill Climbing techniques</vt:lpstr>
      <vt:lpstr>Simple Hill Climbing</vt:lpstr>
      <vt:lpstr>Algorithm</vt:lpstr>
      <vt:lpstr>Steepest-Ascent hill-climbing</vt:lpstr>
      <vt:lpstr>Algorithm</vt:lpstr>
      <vt:lpstr>Algorithm</vt:lpstr>
      <vt:lpstr>A* Searching Algorithm</vt:lpstr>
      <vt:lpstr>Working of A*</vt:lpstr>
      <vt:lpstr>Algorithm for A*</vt:lpstr>
      <vt:lpstr>Algorithm continued…</vt:lpstr>
      <vt:lpstr>Algorithm Continued…</vt:lpstr>
      <vt:lpstr>Graph that we will work on… A is Initial and J is final state</vt:lpstr>
      <vt:lpstr>Problem Example</vt:lpstr>
      <vt:lpstr>Problem Example</vt:lpstr>
      <vt:lpstr>Alpha-Beta Pruning</vt:lpstr>
      <vt:lpstr>Alpha-Beta Pruning</vt:lpstr>
      <vt:lpstr>Alpha-Beta Pruning</vt:lpstr>
      <vt:lpstr>Working of Alpha-Beta Pruning Example </vt:lpstr>
      <vt:lpstr>Continued…</vt:lpstr>
      <vt:lpstr>Continued…</vt:lpstr>
      <vt:lpstr>Continued…</vt:lpstr>
      <vt:lpstr>Continued…</vt:lpstr>
      <vt:lpstr>Continued…</vt:lpstr>
      <vt:lpstr>Continued…</vt:lpstr>
      <vt:lpstr>Continued…</vt:lpstr>
      <vt:lpstr>Continued…</vt:lpstr>
      <vt:lpstr>Continued…</vt:lpstr>
      <vt:lpstr>Constraint Satisfaction Problem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Tools  Introduction To Artificial Intelligence</dc:title>
  <cp:lastModifiedBy>Microsoft Office User</cp:lastModifiedBy>
  <cp:revision>137</cp:revision>
  <dcterms:modified xsi:type="dcterms:W3CDTF">2023-11-02T08:29:49Z</dcterms:modified>
</cp:coreProperties>
</file>