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8" r:id="rId38"/>
    <p:sldId id="303" r:id="rId39"/>
    <p:sldId id="257" r:id="rId40"/>
    <p:sldId id="293" r:id="rId41"/>
    <p:sldId id="299" r:id="rId42"/>
    <p:sldId id="294" r:id="rId43"/>
    <p:sldId id="295" r:id="rId44"/>
    <p:sldId id="296" r:id="rId45"/>
    <p:sldId id="297" r:id="rId46"/>
    <p:sldId id="304" r:id="rId47"/>
    <p:sldId id="305" r:id="rId48"/>
    <p:sldId id="306" r:id="rId49"/>
    <p:sldId id="307" r:id="rId50"/>
    <p:sldId id="308" r:id="rId51"/>
    <p:sldId id="309" r:id="rId52"/>
    <p:sldId id="310" r:id="rId53"/>
    <p:sldId id="302" r:id="rId54"/>
    <p:sldId id="311" r:id="rId55"/>
    <p:sldId id="31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44"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Exception Handling</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92453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r>
            <a:br>
              <a:rPr lang="en-US" dirty="0" smtClean="0">
                <a:solidFill>
                  <a:srgbClr val="FF0000"/>
                </a:solidFill>
              </a:rPr>
            </a:br>
            <a:r>
              <a:rPr lang="en-US" dirty="0" smtClean="0">
                <a:solidFill>
                  <a:srgbClr val="FF0000"/>
                </a:solidFill>
              </a:rPr>
              <a:t>General </a:t>
            </a:r>
            <a:r>
              <a:rPr lang="en-US" dirty="0">
                <a:solidFill>
                  <a:srgbClr val="FF0000"/>
                </a:solidFill>
              </a:rPr>
              <a:t>form of an exception-handling </a:t>
            </a:r>
            <a:r>
              <a:rPr lang="en-US" dirty="0" smtClean="0">
                <a:solidFill>
                  <a:srgbClr val="FF0000"/>
                </a:solidFill>
              </a:rPr>
              <a:t>block</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try </a:t>
            </a:r>
            <a:r>
              <a:rPr lang="en-US" dirty="0"/>
              <a:t>{</a:t>
            </a:r>
          </a:p>
          <a:p>
            <a:pPr marL="0" indent="0">
              <a:buNone/>
            </a:pPr>
            <a:r>
              <a:rPr lang="en-US" dirty="0"/>
              <a:t>// block of code to monitor for errors</a:t>
            </a:r>
          </a:p>
          <a:p>
            <a:pPr marL="0" indent="0">
              <a:buNone/>
            </a:pPr>
            <a:r>
              <a:rPr lang="en-US" dirty="0"/>
              <a:t>}</a:t>
            </a:r>
          </a:p>
          <a:p>
            <a:pPr marL="0" indent="0">
              <a:buNone/>
            </a:pPr>
            <a:r>
              <a:rPr lang="en-US" dirty="0"/>
              <a:t>catch (</a:t>
            </a:r>
            <a:r>
              <a:rPr lang="en-US" i="1" dirty="0"/>
              <a:t>ExceptionType1 </a:t>
            </a:r>
            <a:r>
              <a:rPr lang="en-US" i="1" dirty="0" err="1"/>
              <a:t>exOb</a:t>
            </a:r>
            <a:r>
              <a:rPr lang="en-US" dirty="0"/>
              <a:t>) {</a:t>
            </a:r>
          </a:p>
          <a:p>
            <a:pPr marL="0" indent="0">
              <a:buNone/>
            </a:pPr>
            <a:r>
              <a:rPr lang="en-US" dirty="0"/>
              <a:t>// exception handler for </a:t>
            </a:r>
            <a:r>
              <a:rPr lang="en-US" i="1" dirty="0"/>
              <a:t>ExceptionType1</a:t>
            </a:r>
          </a:p>
          <a:p>
            <a:pPr marL="0" indent="0">
              <a:buNone/>
            </a:pPr>
            <a:r>
              <a:rPr lang="en-US" dirty="0"/>
              <a:t>}</a:t>
            </a:r>
          </a:p>
          <a:p>
            <a:pPr marL="0" indent="0">
              <a:buNone/>
            </a:pPr>
            <a:r>
              <a:rPr lang="en-US" dirty="0"/>
              <a:t>catch (</a:t>
            </a:r>
            <a:r>
              <a:rPr lang="en-US" i="1" dirty="0"/>
              <a:t>ExceptionType2 </a:t>
            </a:r>
            <a:r>
              <a:rPr lang="en-US" i="1" dirty="0" err="1"/>
              <a:t>exOb</a:t>
            </a:r>
            <a:r>
              <a:rPr lang="en-US" dirty="0"/>
              <a:t>) {</a:t>
            </a:r>
          </a:p>
          <a:p>
            <a:pPr marL="0" indent="0">
              <a:buNone/>
            </a:pPr>
            <a:r>
              <a:rPr lang="en-US" dirty="0"/>
              <a:t>// exception handler for </a:t>
            </a:r>
            <a:r>
              <a:rPr lang="en-US" i="1" dirty="0"/>
              <a:t>ExceptionType2</a:t>
            </a:r>
          </a:p>
          <a:p>
            <a:pPr marL="0" indent="0">
              <a:buNone/>
            </a:pPr>
            <a:r>
              <a:rPr lang="en-US" dirty="0"/>
              <a:t>}</a:t>
            </a:r>
          </a:p>
          <a:p>
            <a:pPr marL="0" indent="0">
              <a:buNone/>
            </a:pPr>
            <a:r>
              <a:rPr lang="en-US" dirty="0"/>
              <a:t>// ...</a:t>
            </a:r>
          </a:p>
          <a:p>
            <a:pPr marL="0" indent="0">
              <a:buNone/>
            </a:pPr>
            <a:r>
              <a:rPr lang="en-US" dirty="0"/>
              <a:t>finally {</a:t>
            </a:r>
          </a:p>
          <a:p>
            <a:pPr marL="0" indent="0">
              <a:buNone/>
            </a:pPr>
            <a:r>
              <a:rPr lang="en-US" dirty="0"/>
              <a:t>// block of code to be executed after try block ends</a:t>
            </a:r>
          </a:p>
          <a:p>
            <a:pPr marL="0" indent="0">
              <a:buNone/>
            </a:pPr>
            <a:r>
              <a:rPr lang="en-US" dirty="0"/>
              <a:t>}</a:t>
            </a:r>
          </a:p>
        </p:txBody>
      </p:sp>
    </p:spTree>
    <p:extLst>
      <p:ext uri="{BB962C8B-B14F-4D97-AF65-F5344CB8AC3E}">
        <p14:creationId xmlns:p14="http://schemas.microsoft.com/office/powerpoint/2010/main" val="1748892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62154"/>
          </a:xfrm>
        </p:spPr>
        <p:txBody>
          <a:bodyPr>
            <a:normAutofit fontScale="90000"/>
          </a:bodyPr>
          <a:lstStyle/>
          <a:p>
            <a:r>
              <a:rPr lang="en-US" b="1" dirty="0" smtClean="0">
                <a:solidFill>
                  <a:srgbClr val="FF0000"/>
                </a:solidFill>
                <a:effectLst/>
              </a:rPr>
              <a:t>Java try-catch</a:t>
            </a:r>
            <a:endParaRPr lang="en-US" dirty="0">
              <a:solidFill>
                <a:srgbClr val="FF0000"/>
              </a:solidFill>
            </a:endParaRPr>
          </a:p>
        </p:txBody>
      </p:sp>
      <p:sp>
        <p:nvSpPr>
          <p:cNvPr id="3" name="Content Placeholder 2"/>
          <p:cNvSpPr>
            <a:spLocks noGrp="1"/>
          </p:cNvSpPr>
          <p:nvPr>
            <p:ph idx="1"/>
          </p:nvPr>
        </p:nvSpPr>
        <p:spPr>
          <a:xfrm>
            <a:off x="628650" y="1197735"/>
            <a:ext cx="7886700" cy="4979228"/>
          </a:xfrm>
        </p:spPr>
        <p:txBody>
          <a:bodyPr>
            <a:normAutofit fontScale="77500" lnSpcReduction="20000"/>
          </a:bodyPr>
          <a:lstStyle/>
          <a:p>
            <a:endParaRPr lang="en-US" dirty="0" smtClean="0"/>
          </a:p>
          <a:p>
            <a:r>
              <a:rPr lang="en-US" dirty="0" smtClean="0">
                <a:effectLst/>
              </a:rPr>
              <a:t>Java try block is used to enclose the code that might throw an exception. It must be used within the method.</a:t>
            </a:r>
          </a:p>
          <a:p>
            <a:r>
              <a:rPr lang="en-US" dirty="0" smtClean="0">
                <a:effectLst/>
              </a:rPr>
              <a:t>Java try block must be followed by either catch or finally block.</a:t>
            </a:r>
          </a:p>
          <a:p>
            <a:pPr marL="0" indent="0">
              <a:buNone/>
            </a:pPr>
            <a:r>
              <a:rPr lang="en-US" dirty="0" smtClean="0">
                <a:solidFill>
                  <a:srgbClr val="FF0000"/>
                </a:solidFill>
              </a:rPr>
              <a:t>Syntax of try-catch block</a:t>
            </a:r>
          </a:p>
          <a:p>
            <a:pPr marL="0" indent="0">
              <a:buNone/>
            </a:pPr>
            <a:r>
              <a:rPr lang="en-US" dirty="0" smtClean="0">
                <a:solidFill>
                  <a:srgbClr val="FF0000"/>
                </a:solidFill>
              </a:rPr>
              <a:t>try</a:t>
            </a:r>
            <a:r>
              <a:rPr lang="en-US" dirty="0">
                <a:solidFill>
                  <a:srgbClr val="FF0000"/>
                </a:solidFill>
              </a:rPr>
              <a:t>{  </a:t>
            </a:r>
          </a:p>
          <a:p>
            <a:pPr marL="0" indent="0">
              <a:buNone/>
            </a:pPr>
            <a:r>
              <a:rPr lang="en-US" dirty="0">
                <a:solidFill>
                  <a:srgbClr val="FF0000"/>
                </a:solidFill>
              </a:rPr>
              <a:t>//code that may throw exception  </a:t>
            </a:r>
          </a:p>
          <a:p>
            <a:pPr marL="0" indent="0">
              <a:buNone/>
            </a:pPr>
            <a:r>
              <a:rPr lang="en-US" dirty="0" smtClean="0">
                <a:solidFill>
                  <a:srgbClr val="FF0000"/>
                </a:solidFill>
              </a:rPr>
              <a:t>}</a:t>
            </a:r>
          </a:p>
          <a:p>
            <a:pPr marL="0" indent="0">
              <a:buNone/>
            </a:pPr>
            <a:r>
              <a:rPr lang="en-US" dirty="0" smtClean="0">
                <a:solidFill>
                  <a:srgbClr val="FF0000"/>
                </a:solidFill>
              </a:rPr>
              <a:t>catch(</a:t>
            </a:r>
            <a:r>
              <a:rPr lang="en-US" dirty="0" err="1" smtClean="0">
                <a:solidFill>
                  <a:srgbClr val="FF0000"/>
                </a:solidFill>
              </a:rPr>
              <a:t>Exception_class_Name</a:t>
            </a:r>
            <a:r>
              <a:rPr lang="en-US" dirty="0">
                <a:solidFill>
                  <a:srgbClr val="FF0000"/>
                </a:solidFill>
              </a:rPr>
              <a:t> ref</a:t>
            </a:r>
            <a:r>
              <a:rPr lang="en-US" dirty="0" smtClean="0">
                <a:solidFill>
                  <a:srgbClr val="FF0000"/>
                </a:solidFill>
              </a:rPr>
              <a:t>)</a:t>
            </a:r>
          </a:p>
          <a:p>
            <a:pPr marL="0" indent="0">
              <a:buNone/>
            </a:pPr>
            <a:r>
              <a:rPr lang="en-US" dirty="0" smtClean="0">
                <a:solidFill>
                  <a:srgbClr val="FF0000"/>
                </a:solidFill>
              </a:rPr>
              <a:t>{</a:t>
            </a:r>
          </a:p>
          <a:p>
            <a:pPr marL="0" indent="0">
              <a:buNone/>
            </a:pPr>
            <a:r>
              <a:rPr lang="en-US" dirty="0" smtClean="0">
                <a:solidFill>
                  <a:srgbClr val="FF0000"/>
                </a:solidFill>
              </a:rPr>
              <a:t>}</a:t>
            </a:r>
            <a:r>
              <a:rPr lang="en-US" dirty="0">
                <a:solidFill>
                  <a:srgbClr val="FF0000"/>
                </a:solidFill>
              </a:rPr>
              <a:t>  </a:t>
            </a:r>
          </a:p>
        </p:txBody>
      </p:sp>
      <p:sp>
        <p:nvSpPr>
          <p:cNvPr id="10" name="Rectangle 9"/>
          <p:cNvSpPr/>
          <p:nvPr/>
        </p:nvSpPr>
        <p:spPr>
          <a:xfrm>
            <a:off x="5096010" y="3098913"/>
            <a:ext cx="3419341" cy="3078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effectLst/>
              </a:rPr>
              <a:t>Syntax of try-finally block</a:t>
            </a:r>
          </a:p>
          <a:p>
            <a:r>
              <a:rPr lang="en-US" sz="2400" dirty="0">
                <a:solidFill>
                  <a:srgbClr val="FF0000"/>
                </a:solidFill>
              </a:rPr>
              <a:t>try{  </a:t>
            </a:r>
          </a:p>
          <a:p>
            <a:r>
              <a:rPr lang="en-US" sz="2400" dirty="0">
                <a:solidFill>
                  <a:srgbClr val="FF0000"/>
                </a:solidFill>
              </a:rPr>
              <a:t>//code that may throw </a:t>
            </a:r>
            <a:endParaRPr lang="en-US" sz="2400" dirty="0" smtClean="0">
              <a:solidFill>
                <a:srgbClr val="FF0000"/>
              </a:solidFill>
            </a:endParaRPr>
          </a:p>
          <a:p>
            <a:r>
              <a:rPr lang="en-US" sz="2400" dirty="0" smtClean="0">
                <a:solidFill>
                  <a:srgbClr val="FF0000"/>
                </a:solidFill>
              </a:rPr>
              <a:t>exception</a:t>
            </a:r>
            <a:r>
              <a:rPr lang="en-US" sz="2400" dirty="0">
                <a:solidFill>
                  <a:srgbClr val="FF0000"/>
                </a:solidFill>
              </a:rPr>
              <a:t>  </a:t>
            </a:r>
          </a:p>
          <a:p>
            <a:r>
              <a:rPr lang="en-US" sz="2400" dirty="0" smtClean="0">
                <a:solidFill>
                  <a:srgbClr val="FF0000"/>
                </a:solidFill>
              </a:rPr>
              <a:t>}</a:t>
            </a:r>
          </a:p>
          <a:p>
            <a:r>
              <a:rPr lang="en-US" sz="2400" dirty="0" smtClean="0">
                <a:solidFill>
                  <a:srgbClr val="FF0000"/>
                </a:solidFill>
              </a:rPr>
              <a:t>Finally</a:t>
            </a:r>
          </a:p>
          <a:p>
            <a:r>
              <a:rPr lang="en-US" sz="2400" dirty="0" smtClean="0">
                <a:solidFill>
                  <a:srgbClr val="FF0000"/>
                </a:solidFill>
              </a:rPr>
              <a:t>{</a:t>
            </a:r>
          </a:p>
          <a:p>
            <a:r>
              <a:rPr lang="en-US" sz="2400" dirty="0" smtClean="0">
                <a:solidFill>
                  <a:srgbClr val="FF0000"/>
                </a:solidFill>
              </a:rPr>
              <a:t>}</a:t>
            </a:r>
            <a:r>
              <a:rPr lang="en-US" sz="2400" dirty="0">
                <a:solidFill>
                  <a:srgbClr val="FF0000"/>
                </a:solidFill>
              </a:rPr>
              <a:t>  </a:t>
            </a:r>
          </a:p>
          <a:p>
            <a:pPr algn="ctr"/>
            <a:endParaRPr lang="en-US" sz="1400" dirty="0"/>
          </a:p>
        </p:txBody>
      </p:sp>
    </p:spTree>
    <p:extLst>
      <p:ext uri="{BB962C8B-B14F-4D97-AF65-F5344CB8AC3E}">
        <p14:creationId xmlns:p14="http://schemas.microsoft.com/office/powerpoint/2010/main" val="584037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effectLst/>
              </a:rPr>
              <a:t>Java catch block</a:t>
            </a:r>
          </a:p>
          <a:p>
            <a:r>
              <a:rPr lang="en-US" dirty="0" smtClean="0">
                <a:effectLst/>
              </a:rPr>
              <a:t>Java catch block is used to handle the Exception. It must be used after the try block only.</a:t>
            </a:r>
          </a:p>
          <a:p>
            <a:r>
              <a:rPr lang="en-US" dirty="0" smtClean="0"/>
              <a:t>We</a:t>
            </a:r>
            <a:r>
              <a:rPr lang="en-US" dirty="0" smtClean="0">
                <a:effectLst/>
              </a:rPr>
              <a:t> can use multiple catch block with a single try.</a:t>
            </a:r>
            <a:endParaRPr lang="en-US" dirty="0">
              <a:effectLst/>
            </a:endParaRPr>
          </a:p>
        </p:txBody>
      </p:sp>
    </p:spTree>
    <p:extLst>
      <p:ext uri="{BB962C8B-B14F-4D97-AF65-F5344CB8AC3E}">
        <p14:creationId xmlns:p14="http://schemas.microsoft.com/office/powerpoint/2010/main" val="3278992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52306"/>
          </a:xfrm>
        </p:spPr>
        <p:txBody>
          <a:bodyPr>
            <a:normAutofit fontScale="90000"/>
          </a:bodyPr>
          <a:lstStyle/>
          <a:p>
            <a:r>
              <a:rPr lang="en-US" b="1" dirty="0" smtClean="0">
                <a:solidFill>
                  <a:srgbClr val="FF0000"/>
                </a:solidFill>
                <a:effectLst/>
              </a:rPr>
              <a:t>Problem without exception handling</a:t>
            </a:r>
            <a:endParaRPr lang="en-US" dirty="0">
              <a:solidFill>
                <a:srgbClr val="FF0000"/>
              </a:solidFill>
            </a:endParaRPr>
          </a:p>
        </p:txBody>
      </p:sp>
      <p:sp>
        <p:nvSpPr>
          <p:cNvPr id="3" name="Content Placeholder 2"/>
          <p:cNvSpPr>
            <a:spLocks noGrp="1"/>
          </p:cNvSpPr>
          <p:nvPr>
            <p:ph idx="1"/>
          </p:nvPr>
        </p:nvSpPr>
        <p:spPr>
          <a:xfrm>
            <a:off x="628650" y="927279"/>
            <a:ext cx="7886700" cy="5249684"/>
          </a:xfrm>
        </p:spPr>
        <p:txBody>
          <a:bodyPr>
            <a:normAutofit fontScale="92500" lnSpcReduction="20000"/>
          </a:bodyPr>
          <a:lstStyle/>
          <a:p>
            <a:pPr marL="0" indent="0">
              <a:buNone/>
            </a:pPr>
            <a:r>
              <a:rPr lang="en-US" dirty="0"/>
              <a:t>public class </a:t>
            </a:r>
            <a:r>
              <a:rPr lang="en-US" dirty="0" smtClean="0"/>
              <a:t>Testtrycatch1</a:t>
            </a:r>
          </a:p>
          <a:p>
            <a:pPr marL="0" indent="0">
              <a:buNone/>
            </a:pPr>
            <a:r>
              <a:rPr lang="en-US" dirty="0" smtClean="0"/>
              <a:t>{</a:t>
            </a:r>
            <a:r>
              <a:rPr lang="en-US" dirty="0"/>
              <a:t>  </a:t>
            </a:r>
          </a:p>
          <a:p>
            <a:pPr marL="0" indent="0">
              <a:buNone/>
            </a:pPr>
            <a:r>
              <a:rPr lang="en-US" dirty="0"/>
              <a:t>  public static void main(String </a:t>
            </a:r>
            <a:r>
              <a:rPr lang="en-US" dirty="0" err="1"/>
              <a:t>args</a:t>
            </a:r>
            <a:r>
              <a:rPr lang="en-US" dirty="0" smtClean="0"/>
              <a:t>[])</a:t>
            </a:r>
          </a:p>
          <a:p>
            <a:pPr marL="0" indent="0">
              <a:buNone/>
            </a:pPr>
            <a:r>
              <a:rPr lang="en-US" dirty="0" smtClean="0"/>
              <a:t>{</a:t>
            </a:r>
            <a:r>
              <a:rPr lang="en-US" dirty="0"/>
              <a:t>  </a:t>
            </a:r>
          </a:p>
          <a:p>
            <a:pPr marL="0" indent="0">
              <a:buNone/>
            </a:pPr>
            <a:r>
              <a:rPr lang="en-US" dirty="0"/>
              <a:t>      </a:t>
            </a:r>
            <a:r>
              <a:rPr lang="en-US" dirty="0" err="1"/>
              <a:t>int</a:t>
            </a:r>
            <a:r>
              <a:rPr lang="en-US" dirty="0"/>
              <a:t> data=50/0;//may throw exception  </a:t>
            </a:r>
          </a:p>
          <a:p>
            <a:pPr marL="0" indent="0">
              <a:buNone/>
            </a:pPr>
            <a:r>
              <a:rPr lang="en-US" dirty="0"/>
              <a:t>      </a:t>
            </a:r>
            <a:r>
              <a:rPr lang="en-US" dirty="0" err="1"/>
              <a:t>System.out.println</a:t>
            </a:r>
            <a:r>
              <a:rPr lang="en-US" dirty="0"/>
              <a:t>("rest of the code...");  </a:t>
            </a:r>
          </a:p>
          <a:p>
            <a:pPr marL="0" indent="0">
              <a:buNone/>
            </a:pPr>
            <a:r>
              <a:rPr lang="en-US" dirty="0"/>
              <a:t>}  </a:t>
            </a:r>
          </a:p>
          <a:p>
            <a:pPr marL="0" indent="0">
              <a:buNone/>
            </a:pPr>
            <a:r>
              <a:rPr lang="en-US" dirty="0"/>
              <a:t>} </a:t>
            </a:r>
            <a:endParaRPr lang="en-US" dirty="0" smtClean="0"/>
          </a:p>
          <a:p>
            <a:pPr marL="0" indent="0">
              <a:buNone/>
            </a:pPr>
            <a:r>
              <a:rPr lang="en-US" dirty="0" smtClean="0"/>
              <a:t>Output:</a:t>
            </a:r>
          </a:p>
          <a:p>
            <a:pPr marL="0" lvl="0" indent="0" eaLnBrk="0" fontAlgn="base" hangingPunct="0">
              <a:lnSpc>
                <a:spcPct val="100000"/>
              </a:lnSpc>
              <a:spcBef>
                <a:spcPct val="0"/>
              </a:spcBef>
              <a:spcAft>
                <a:spcPct val="0"/>
              </a:spcAft>
              <a:buNone/>
            </a:pPr>
            <a:r>
              <a:rPr lang="en-US" dirty="0">
                <a:solidFill>
                  <a:srgbClr val="FF0000"/>
                </a:solidFill>
              </a:rPr>
              <a:t> </a:t>
            </a:r>
            <a:r>
              <a:rPr kumimoji="0" lang="en-US" b="0" i="0" u="none" strike="noStrike" cap="none" normalizeH="0" baseline="0" dirty="0" smtClean="0">
                <a:ln>
                  <a:noFill/>
                </a:ln>
                <a:solidFill>
                  <a:srgbClr val="FF0000"/>
                </a:solidFill>
                <a:effectLst/>
                <a:latin typeface="Arial Unicode MS" panose="020B0604020202020204" pitchFamily="34" charset="-128"/>
              </a:rPr>
              <a:t>Exception in thread main </a:t>
            </a:r>
            <a:r>
              <a:rPr kumimoji="0" lang="en-US" b="0" i="0" u="none" strike="noStrike" cap="none" normalizeH="0" baseline="0" dirty="0" err="1" smtClean="0">
                <a:ln>
                  <a:noFill/>
                </a:ln>
                <a:solidFill>
                  <a:srgbClr val="FF0000"/>
                </a:solidFill>
                <a:effectLst/>
                <a:latin typeface="Arial Unicode MS" panose="020B0604020202020204" pitchFamily="34" charset="-128"/>
              </a:rPr>
              <a:t>java.lang.ArithmeticException</a:t>
            </a:r>
            <a:r>
              <a:rPr kumimoji="0" lang="en-US" b="0" i="0" u="none" strike="noStrike" cap="none" normalizeH="0" baseline="0" dirty="0" smtClean="0">
                <a:ln>
                  <a:noFill/>
                </a:ln>
                <a:solidFill>
                  <a:srgbClr val="FF0000"/>
                </a:solidFill>
                <a:effectLst/>
                <a:latin typeface="Arial Unicode MS" panose="020B0604020202020204" pitchFamily="34" charset="-128"/>
              </a:rPr>
              <a:t>:/ by zero </a:t>
            </a:r>
            <a:endParaRPr kumimoji="0" lang="en-US" sz="5400" b="0" i="0" u="none" strike="noStrike" cap="none" normalizeH="0" baseline="0" dirty="0" smtClean="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112818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49275"/>
          </a:xfrm>
        </p:spPr>
        <p:txBody>
          <a:bodyPr>
            <a:normAutofit fontScale="90000"/>
          </a:bodyPr>
          <a:lstStyle/>
          <a:p>
            <a:r>
              <a:rPr lang="en-US" b="1" dirty="0" smtClean="0">
                <a:solidFill>
                  <a:srgbClr val="FF0000"/>
                </a:solidFill>
                <a:effectLst/>
              </a:rPr>
              <a:t>Solution by exception handling</a:t>
            </a:r>
          </a:p>
        </p:txBody>
      </p:sp>
      <p:sp>
        <p:nvSpPr>
          <p:cNvPr id="3" name="Content Placeholder 2"/>
          <p:cNvSpPr>
            <a:spLocks noGrp="1"/>
          </p:cNvSpPr>
          <p:nvPr>
            <p:ph idx="1"/>
          </p:nvPr>
        </p:nvSpPr>
        <p:spPr>
          <a:xfrm>
            <a:off x="628650" y="914401"/>
            <a:ext cx="7886700" cy="5262563"/>
          </a:xfrm>
        </p:spPr>
        <p:txBody>
          <a:bodyPr>
            <a:normAutofit fontScale="70000" lnSpcReduction="20000"/>
          </a:bodyPr>
          <a:lstStyle/>
          <a:p>
            <a:pPr marL="0" indent="0">
              <a:buNone/>
            </a:pPr>
            <a:r>
              <a:rPr lang="en-US" dirty="0" smtClean="0"/>
              <a:t>public</a:t>
            </a:r>
            <a:r>
              <a:rPr lang="en-US" dirty="0"/>
              <a:t> class </a:t>
            </a:r>
            <a:r>
              <a:rPr lang="en-US" dirty="0" smtClean="0"/>
              <a:t>Testtrycatch2</a:t>
            </a:r>
          </a:p>
          <a:p>
            <a:pPr marL="0" indent="0">
              <a:buNone/>
            </a:pPr>
            <a:r>
              <a:rPr lang="en-US" dirty="0" smtClean="0"/>
              <a:t>{</a:t>
            </a:r>
            <a:r>
              <a:rPr lang="en-US" dirty="0"/>
              <a:t>  </a:t>
            </a:r>
          </a:p>
          <a:p>
            <a:pPr marL="0" indent="0">
              <a:buNone/>
            </a:pPr>
            <a:r>
              <a:rPr lang="en-US" dirty="0"/>
              <a:t>  public static void main(String </a:t>
            </a:r>
            <a:r>
              <a:rPr lang="en-US" dirty="0" err="1"/>
              <a:t>args</a:t>
            </a:r>
            <a:r>
              <a:rPr lang="en-US" dirty="0" smtClean="0"/>
              <a:t>[])</a:t>
            </a:r>
          </a:p>
          <a:p>
            <a:pPr marL="0" indent="0">
              <a:buNone/>
            </a:pPr>
            <a:r>
              <a:rPr lang="en-US" dirty="0" smtClean="0"/>
              <a:t>{</a:t>
            </a:r>
            <a:r>
              <a:rPr lang="en-US" dirty="0"/>
              <a:t>  </a:t>
            </a:r>
          </a:p>
          <a:p>
            <a:pPr marL="0" indent="0">
              <a:buNone/>
            </a:pPr>
            <a:r>
              <a:rPr lang="en-US" dirty="0"/>
              <a:t>   </a:t>
            </a:r>
            <a:r>
              <a:rPr lang="en-US" dirty="0" smtClean="0"/>
              <a:t>try</a:t>
            </a:r>
          </a:p>
          <a:p>
            <a:pPr marL="0" indent="0">
              <a:buNone/>
            </a:pPr>
            <a:r>
              <a:rPr lang="en-US" dirty="0" smtClean="0"/>
              <a:t>{</a:t>
            </a:r>
            <a:r>
              <a:rPr lang="en-US" dirty="0"/>
              <a:t>  </a:t>
            </a:r>
          </a:p>
          <a:p>
            <a:pPr marL="0" indent="0">
              <a:buNone/>
            </a:pPr>
            <a:r>
              <a:rPr lang="en-US" dirty="0"/>
              <a:t>      </a:t>
            </a:r>
            <a:r>
              <a:rPr lang="en-US" dirty="0" err="1"/>
              <a:t>int</a:t>
            </a:r>
            <a:r>
              <a:rPr lang="en-US" dirty="0"/>
              <a:t> data=50/0;  </a:t>
            </a:r>
          </a:p>
          <a:p>
            <a:pPr marL="0" indent="0">
              <a:buNone/>
            </a:pPr>
            <a:r>
              <a:rPr lang="en-US" dirty="0"/>
              <a:t>   </a:t>
            </a:r>
            <a:r>
              <a:rPr lang="en-US" dirty="0" smtClean="0"/>
              <a:t>}</a:t>
            </a:r>
          </a:p>
          <a:p>
            <a:pPr marL="0" indent="0">
              <a:buNone/>
            </a:pPr>
            <a:r>
              <a:rPr lang="en-US" dirty="0" smtClean="0"/>
              <a:t>catch(</a:t>
            </a:r>
            <a:r>
              <a:rPr lang="en-US" dirty="0" err="1" smtClean="0"/>
              <a:t>ArithmeticException</a:t>
            </a:r>
            <a:r>
              <a:rPr lang="en-US" dirty="0"/>
              <a:t> e</a:t>
            </a:r>
            <a:r>
              <a:rPr lang="en-US" dirty="0" smtClean="0"/>
              <a:t>)</a:t>
            </a:r>
          </a:p>
          <a:p>
            <a:pPr marL="0" indent="0">
              <a:buNone/>
            </a:pPr>
            <a:r>
              <a:rPr lang="en-US" dirty="0" smtClean="0"/>
              <a:t>{</a:t>
            </a:r>
          </a:p>
          <a:p>
            <a:pPr marL="0" indent="0">
              <a:buNone/>
            </a:pPr>
            <a:r>
              <a:rPr lang="en-US" dirty="0" err="1" smtClean="0"/>
              <a:t>System.out.println</a:t>
            </a:r>
            <a:r>
              <a:rPr lang="en-US" dirty="0" smtClean="0"/>
              <a:t>(e);</a:t>
            </a:r>
          </a:p>
          <a:p>
            <a:pPr marL="0" indent="0">
              <a:buNone/>
            </a:pPr>
            <a:r>
              <a:rPr lang="en-US" dirty="0" smtClean="0"/>
              <a:t>}</a:t>
            </a:r>
            <a:r>
              <a:rPr lang="en-US" dirty="0"/>
              <a:t>  </a:t>
            </a:r>
          </a:p>
          <a:p>
            <a:pPr marL="0" indent="0">
              <a:buNone/>
            </a:pPr>
            <a:r>
              <a:rPr lang="en-US" dirty="0"/>
              <a:t>   </a:t>
            </a:r>
            <a:r>
              <a:rPr lang="en-US" dirty="0" err="1"/>
              <a:t>System.out.println</a:t>
            </a:r>
            <a:r>
              <a:rPr lang="en-US" dirty="0"/>
              <a:t>("rest of the code...");  </a:t>
            </a:r>
          </a:p>
          <a:p>
            <a:pPr marL="0" indent="0">
              <a:buNone/>
            </a:pPr>
            <a:r>
              <a:rPr lang="en-US" dirty="0"/>
              <a:t>}  </a:t>
            </a:r>
          </a:p>
          <a:p>
            <a:pPr marL="0" indent="0">
              <a:buNone/>
            </a:pPr>
            <a:r>
              <a:rPr lang="en-US" dirty="0"/>
              <a:t>}  </a:t>
            </a:r>
          </a:p>
        </p:txBody>
      </p:sp>
      <p:sp>
        <p:nvSpPr>
          <p:cNvPr id="4" name="Oval 3"/>
          <p:cNvSpPr/>
          <p:nvPr/>
        </p:nvSpPr>
        <p:spPr>
          <a:xfrm>
            <a:off x="4114800" y="2667000"/>
            <a:ext cx="5183746" cy="2524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Unicode MS" panose="020B0604020202020204" pitchFamily="34" charset="-128"/>
              </a:rPr>
              <a:t>Output</a:t>
            </a:r>
          </a:p>
          <a:p>
            <a:pPr lvl="0" algn="ctr"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Unicode MS" panose="020B0604020202020204" pitchFamily="34" charset="-128"/>
              </a:rPr>
              <a:t>Exception in thread main </a:t>
            </a:r>
            <a:r>
              <a:rPr kumimoji="0" lang="en-US" b="0" i="0" u="none" strike="noStrike" cap="none" normalizeH="0" baseline="0" dirty="0" err="1" smtClean="0">
                <a:ln>
                  <a:noFill/>
                </a:ln>
                <a:solidFill>
                  <a:schemeClr val="tx1"/>
                </a:solidFill>
                <a:effectLst/>
                <a:latin typeface="Arial Unicode MS" panose="020B0604020202020204" pitchFamily="34" charset="-128"/>
              </a:rPr>
              <a:t>java.lang.ArithmeticException</a:t>
            </a:r>
            <a:r>
              <a:rPr kumimoji="0" lang="en-US" b="0" i="0" u="none" strike="noStrike" cap="none" normalizeH="0" baseline="0" dirty="0" smtClean="0">
                <a:ln>
                  <a:noFill/>
                </a:ln>
                <a:solidFill>
                  <a:schemeClr val="tx1"/>
                </a:solidFill>
                <a:effectLst/>
                <a:latin typeface="Arial Unicode MS" panose="020B0604020202020204" pitchFamily="34" charset="-128"/>
              </a:rPr>
              <a:t>:/ by zero </a:t>
            </a:r>
          </a:p>
          <a:p>
            <a:pPr lvl="0" algn="ctr"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Unicode MS" panose="020B0604020202020204" pitchFamily="34" charset="-128"/>
              </a:rPr>
              <a:t>rest of the code... </a:t>
            </a:r>
            <a:endParaRPr kumimoji="0" lang="en-US" sz="4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63234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7912"/>
          </a:xfrm>
        </p:spPr>
        <p:txBody>
          <a:bodyPr>
            <a:normAutofit fontScale="90000"/>
          </a:bodyPr>
          <a:lstStyle/>
          <a:p>
            <a:r>
              <a:rPr lang="en-US" b="1" dirty="0" smtClean="0">
                <a:solidFill>
                  <a:srgbClr val="FF0000"/>
                </a:solidFill>
                <a:effectLst/>
              </a:rPr>
              <a:t>Java Multi catch block</a:t>
            </a:r>
            <a:endParaRPr lang="en-US" dirty="0">
              <a:solidFill>
                <a:srgbClr val="FF0000"/>
              </a:solidFill>
            </a:endParaRPr>
          </a:p>
        </p:txBody>
      </p:sp>
      <p:sp>
        <p:nvSpPr>
          <p:cNvPr id="3" name="Content Placeholder 2"/>
          <p:cNvSpPr>
            <a:spLocks noGrp="1"/>
          </p:cNvSpPr>
          <p:nvPr>
            <p:ph idx="1"/>
          </p:nvPr>
        </p:nvSpPr>
        <p:spPr>
          <a:xfrm>
            <a:off x="628650" y="953039"/>
            <a:ext cx="7886700" cy="5223925"/>
          </a:xfrm>
        </p:spPr>
        <p:txBody>
          <a:bodyPr>
            <a:normAutofit/>
          </a:bodyPr>
          <a:lstStyle/>
          <a:p>
            <a:pPr marL="0" indent="0">
              <a:buNone/>
            </a:pPr>
            <a:r>
              <a:rPr lang="en-US" sz="2000" dirty="0"/>
              <a:t>public class </a:t>
            </a:r>
            <a:r>
              <a:rPr lang="en-US" sz="2000" dirty="0" err="1"/>
              <a:t>TestMultipleCatchBlock</a:t>
            </a:r>
            <a:r>
              <a:rPr lang="en-US" sz="2000" dirty="0"/>
              <a:t>{  </a:t>
            </a:r>
          </a:p>
          <a:p>
            <a:pPr marL="0" indent="0">
              <a:buNone/>
            </a:pPr>
            <a:r>
              <a:rPr lang="en-US" sz="2000" dirty="0"/>
              <a:t>  public static void main(String </a:t>
            </a:r>
            <a:r>
              <a:rPr lang="en-US" sz="2000" dirty="0" err="1"/>
              <a:t>args</a:t>
            </a:r>
            <a:r>
              <a:rPr lang="en-US" sz="2000" dirty="0"/>
              <a:t>[]){  </a:t>
            </a:r>
          </a:p>
          <a:p>
            <a:pPr marL="0" indent="0">
              <a:buNone/>
            </a:pPr>
            <a:r>
              <a:rPr lang="en-US" sz="2000" dirty="0"/>
              <a:t>   try{  </a:t>
            </a:r>
          </a:p>
          <a:p>
            <a:pPr marL="0" indent="0">
              <a:buNone/>
            </a:pPr>
            <a:r>
              <a:rPr lang="en-US" sz="2000" dirty="0"/>
              <a:t>    </a:t>
            </a:r>
            <a:r>
              <a:rPr lang="en-US" sz="2000" dirty="0" err="1"/>
              <a:t>int</a:t>
            </a:r>
            <a:r>
              <a:rPr lang="en-US" sz="2000" dirty="0"/>
              <a:t> a[]=new </a:t>
            </a:r>
            <a:r>
              <a:rPr lang="en-US" sz="2000" dirty="0" err="1"/>
              <a:t>int</a:t>
            </a:r>
            <a:r>
              <a:rPr lang="en-US" sz="2000" dirty="0"/>
              <a:t>[5];  </a:t>
            </a:r>
          </a:p>
          <a:p>
            <a:pPr marL="0" indent="0">
              <a:buNone/>
            </a:pPr>
            <a:r>
              <a:rPr lang="en-US" sz="2000" dirty="0"/>
              <a:t>    </a:t>
            </a:r>
            <a:r>
              <a:rPr lang="en-US" sz="2000" dirty="0" smtClean="0"/>
              <a:t>a[4]=</a:t>
            </a:r>
            <a:r>
              <a:rPr lang="en-US" sz="2000" dirty="0"/>
              <a:t>30/0;  </a:t>
            </a:r>
          </a:p>
          <a:p>
            <a:pPr marL="0" indent="0">
              <a:buNone/>
            </a:pPr>
            <a:r>
              <a:rPr lang="en-US" sz="2000" dirty="0"/>
              <a:t>   }  </a:t>
            </a:r>
          </a:p>
          <a:p>
            <a:pPr marL="0" indent="0">
              <a:buNone/>
            </a:pPr>
            <a:r>
              <a:rPr lang="en-US" sz="2000" dirty="0"/>
              <a:t>   catch(</a:t>
            </a:r>
            <a:r>
              <a:rPr lang="en-US" sz="2000" dirty="0" err="1"/>
              <a:t>ArithmeticException</a:t>
            </a:r>
            <a:r>
              <a:rPr lang="en-US" sz="2000" dirty="0"/>
              <a:t> e){</a:t>
            </a:r>
            <a:r>
              <a:rPr lang="en-US" sz="2000" dirty="0" err="1"/>
              <a:t>System.out.println</a:t>
            </a:r>
            <a:r>
              <a:rPr lang="en-US" sz="2000" dirty="0"/>
              <a:t>("task1 is completed");}  </a:t>
            </a:r>
          </a:p>
          <a:p>
            <a:pPr marL="0" indent="0">
              <a:buNone/>
            </a:pPr>
            <a:r>
              <a:rPr lang="en-US" sz="2000" dirty="0"/>
              <a:t>   catch(</a:t>
            </a:r>
            <a:r>
              <a:rPr lang="en-US" sz="2000" dirty="0" err="1"/>
              <a:t>ArrayIndexOutOfBoundsException</a:t>
            </a:r>
            <a:r>
              <a:rPr lang="en-US" sz="2000" dirty="0"/>
              <a:t> e){</a:t>
            </a:r>
            <a:r>
              <a:rPr lang="en-US" sz="2000" dirty="0" err="1"/>
              <a:t>System.out.println</a:t>
            </a:r>
            <a:r>
              <a:rPr lang="en-US" sz="2000" dirty="0"/>
              <a:t>("task 2 completed");}  </a:t>
            </a:r>
          </a:p>
          <a:p>
            <a:pPr marL="0" indent="0">
              <a:buNone/>
            </a:pPr>
            <a:r>
              <a:rPr lang="en-US" sz="2000" dirty="0"/>
              <a:t>   catch(Exception e){</a:t>
            </a:r>
            <a:r>
              <a:rPr lang="en-US" sz="2000" dirty="0" err="1"/>
              <a:t>System.out.println</a:t>
            </a:r>
            <a:r>
              <a:rPr lang="en-US" sz="2000" dirty="0"/>
              <a:t>("common task completed");}  </a:t>
            </a:r>
          </a:p>
          <a:p>
            <a:pPr marL="0" indent="0">
              <a:buNone/>
            </a:pPr>
            <a:r>
              <a:rPr lang="en-US" sz="2000" dirty="0"/>
              <a:t>  </a:t>
            </a:r>
          </a:p>
          <a:p>
            <a:pPr marL="0" indent="0">
              <a:buNone/>
            </a:pPr>
            <a:r>
              <a:rPr lang="en-US" sz="2000" dirty="0"/>
              <a:t>   </a:t>
            </a:r>
            <a:r>
              <a:rPr lang="en-US" sz="2000" dirty="0" err="1"/>
              <a:t>System.out.println</a:t>
            </a:r>
            <a:r>
              <a:rPr lang="en-US" sz="2000" dirty="0"/>
              <a:t>("rest of the code...");  </a:t>
            </a:r>
          </a:p>
          <a:p>
            <a:pPr marL="0" indent="0">
              <a:buNone/>
            </a:pPr>
            <a:r>
              <a:rPr lang="en-US" sz="2000" dirty="0"/>
              <a:t> }  </a:t>
            </a:r>
          </a:p>
          <a:p>
            <a:pPr marL="0" indent="0">
              <a:buNone/>
            </a:pPr>
            <a:r>
              <a:rPr lang="en-US" sz="2000" dirty="0"/>
              <a:t>}  </a:t>
            </a:r>
          </a:p>
        </p:txBody>
      </p:sp>
      <p:sp>
        <p:nvSpPr>
          <p:cNvPr id="4" name="Oval 3"/>
          <p:cNvSpPr/>
          <p:nvPr/>
        </p:nvSpPr>
        <p:spPr>
          <a:xfrm>
            <a:off x="4704009" y="4481849"/>
            <a:ext cx="3612524" cy="1700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Unicode MS" panose="020B0604020202020204" pitchFamily="34" charset="-128"/>
              </a:rPr>
              <a:t>Output:</a:t>
            </a: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Unicode MS" panose="020B0604020202020204" pitchFamily="34" charset="-128"/>
              </a:rPr>
              <a:t>task1 completed </a:t>
            </a: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Unicode MS" panose="020B0604020202020204" pitchFamily="34" charset="-128"/>
              </a:rPr>
              <a:t>rest of the code... </a:t>
            </a:r>
            <a:endParaRPr kumimoji="0" lang="en-US" sz="4000" b="0" i="0" u="none" strike="noStrike" cap="none" normalizeH="0" baseline="0" dirty="0" smtClean="0">
              <a:ln>
                <a:noFill/>
              </a:ln>
              <a:solidFill>
                <a:schemeClr val="tx1"/>
              </a:solidFill>
              <a:effectLst/>
              <a:latin typeface="Arial" panose="020B0604020202020204" pitchFamily="34" charset="0"/>
            </a:endParaRPr>
          </a:p>
        </p:txBody>
      </p:sp>
      <p:sp>
        <p:nvSpPr>
          <p:cNvPr id="5" name="Rectangle 1"/>
          <p:cNvSpPr>
            <a:spLocks noChangeArrowheads="1"/>
          </p:cNvSpPr>
          <p:nvPr/>
        </p:nvSpPr>
        <p:spPr bwMode="auto">
          <a:xfrm>
            <a:off x="0" y="45231"/>
            <a:ext cx="182137" cy="36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8872" tIns="44436" rIns="9144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7830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Note</a:t>
            </a:r>
            <a:endParaRPr lang="en-US" dirty="0">
              <a:solidFill>
                <a:srgbClr val="FF0000"/>
              </a:solidFill>
            </a:endParaRPr>
          </a:p>
        </p:txBody>
      </p:sp>
      <p:sp>
        <p:nvSpPr>
          <p:cNvPr id="3" name="Content Placeholder 2"/>
          <p:cNvSpPr>
            <a:spLocks noGrp="1"/>
          </p:cNvSpPr>
          <p:nvPr>
            <p:ph idx="1"/>
          </p:nvPr>
        </p:nvSpPr>
        <p:spPr/>
        <p:txBody>
          <a:bodyPr/>
          <a:lstStyle/>
          <a:p>
            <a:r>
              <a:rPr lang="en-US" dirty="0"/>
              <a:t>At a time only one Exception is </a:t>
            </a:r>
            <a:r>
              <a:rPr lang="en-US" dirty="0" err="1"/>
              <a:t>occured</a:t>
            </a:r>
            <a:r>
              <a:rPr lang="en-US" dirty="0"/>
              <a:t> and at a time only one catch block is executed</a:t>
            </a:r>
            <a:r>
              <a:rPr lang="en-US" dirty="0" smtClean="0"/>
              <a:t>.</a:t>
            </a:r>
          </a:p>
          <a:p>
            <a:r>
              <a:rPr lang="en-US" dirty="0"/>
              <a:t>All catch blocks must be ordered from most specific to most general i.e. catch for </a:t>
            </a:r>
            <a:r>
              <a:rPr lang="en-US" dirty="0" err="1"/>
              <a:t>ArithmeticException</a:t>
            </a:r>
            <a:r>
              <a:rPr lang="en-US" dirty="0"/>
              <a:t> must come before catch for Exception </a:t>
            </a:r>
            <a:r>
              <a:rPr lang="en-US" dirty="0" smtClean="0"/>
              <a:t>.</a:t>
            </a:r>
          </a:p>
          <a:p>
            <a:r>
              <a:rPr lang="en-US" dirty="0"/>
              <a:t>For each try block there can be zero or more catch blocks, but only one finally block. </a:t>
            </a:r>
          </a:p>
        </p:txBody>
      </p:sp>
    </p:spTree>
    <p:extLst>
      <p:ext uri="{BB962C8B-B14F-4D97-AF65-F5344CB8AC3E}">
        <p14:creationId xmlns:p14="http://schemas.microsoft.com/office/powerpoint/2010/main" val="3745688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Guess output?</a:t>
            </a: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dirty="0"/>
              <a:t>class TestMultipleCatchBlock1{  </a:t>
            </a:r>
          </a:p>
          <a:p>
            <a:pPr marL="0" indent="0">
              <a:buNone/>
            </a:pPr>
            <a:r>
              <a:rPr lang="en-US" dirty="0"/>
              <a:t>  public static void main(String </a:t>
            </a:r>
            <a:r>
              <a:rPr lang="en-US" dirty="0" err="1"/>
              <a:t>args</a:t>
            </a:r>
            <a:r>
              <a:rPr lang="en-US" dirty="0"/>
              <a:t>[]){  </a:t>
            </a:r>
          </a:p>
          <a:p>
            <a:pPr marL="0" indent="0">
              <a:buNone/>
            </a:pPr>
            <a:r>
              <a:rPr lang="en-US" dirty="0"/>
              <a:t>   try{  </a:t>
            </a:r>
          </a:p>
          <a:p>
            <a:pPr marL="0" indent="0">
              <a:buNone/>
            </a:pPr>
            <a:r>
              <a:rPr lang="en-US" dirty="0"/>
              <a:t>    </a:t>
            </a:r>
            <a:r>
              <a:rPr lang="en-US" dirty="0" err="1"/>
              <a:t>int</a:t>
            </a:r>
            <a:r>
              <a:rPr lang="en-US" dirty="0"/>
              <a:t> a[]=new </a:t>
            </a:r>
            <a:r>
              <a:rPr lang="en-US" dirty="0" err="1"/>
              <a:t>int</a:t>
            </a:r>
            <a:r>
              <a:rPr lang="en-US" dirty="0"/>
              <a:t>[5];  </a:t>
            </a:r>
          </a:p>
          <a:p>
            <a:pPr marL="0" indent="0">
              <a:buNone/>
            </a:pPr>
            <a:r>
              <a:rPr lang="en-US" dirty="0"/>
              <a:t>    a[5]=30/0;  </a:t>
            </a:r>
          </a:p>
          <a:p>
            <a:pPr marL="0" indent="0">
              <a:buNone/>
            </a:pPr>
            <a:r>
              <a:rPr lang="en-US" dirty="0"/>
              <a:t>   }  </a:t>
            </a:r>
          </a:p>
          <a:p>
            <a:pPr marL="0" indent="0">
              <a:buNone/>
            </a:pPr>
            <a:r>
              <a:rPr lang="en-US" dirty="0"/>
              <a:t>   catch(Exception e){</a:t>
            </a:r>
            <a:r>
              <a:rPr lang="en-US" dirty="0" err="1"/>
              <a:t>System.out.println</a:t>
            </a:r>
            <a:r>
              <a:rPr lang="en-US" dirty="0"/>
              <a:t>("common task completed");}  </a:t>
            </a:r>
          </a:p>
          <a:p>
            <a:pPr marL="0" indent="0">
              <a:buNone/>
            </a:pPr>
            <a:r>
              <a:rPr lang="en-US" dirty="0"/>
              <a:t>   catch(</a:t>
            </a:r>
            <a:r>
              <a:rPr lang="en-US" dirty="0" err="1"/>
              <a:t>ArithmeticException</a:t>
            </a:r>
            <a:r>
              <a:rPr lang="en-US" dirty="0"/>
              <a:t> e){</a:t>
            </a:r>
            <a:r>
              <a:rPr lang="en-US" dirty="0" err="1"/>
              <a:t>System.out.println</a:t>
            </a:r>
            <a:r>
              <a:rPr lang="en-US" dirty="0"/>
              <a:t>("task1 is completed");}  </a:t>
            </a:r>
          </a:p>
          <a:p>
            <a:pPr marL="0" indent="0">
              <a:buNone/>
            </a:pPr>
            <a:r>
              <a:rPr lang="en-US" dirty="0"/>
              <a:t>   catch(</a:t>
            </a:r>
            <a:r>
              <a:rPr lang="en-US" dirty="0" err="1"/>
              <a:t>ArrayIndexOutOfBoundsException</a:t>
            </a:r>
            <a:r>
              <a:rPr lang="en-US" dirty="0"/>
              <a:t> e){</a:t>
            </a:r>
            <a:r>
              <a:rPr lang="en-US" dirty="0" err="1"/>
              <a:t>System.out.println</a:t>
            </a:r>
            <a:r>
              <a:rPr lang="en-US" dirty="0"/>
              <a:t>("task 2 completed");}  </a:t>
            </a:r>
          </a:p>
          <a:p>
            <a:pPr marL="0" indent="0">
              <a:buNone/>
            </a:pPr>
            <a:r>
              <a:rPr lang="en-US" dirty="0"/>
              <a:t>   </a:t>
            </a:r>
            <a:r>
              <a:rPr lang="en-US" dirty="0" err="1"/>
              <a:t>System.out.println</a:t>
            </a:r>
            <a:r>
              <a:rPr lang="en-US" dirty="0"/>
              <a:t>("rest of the code...");  </a:t>
            </a:r>
          </a:p>
          <a:p>
            <a:pPr marL="0" indent="0">
              <a:buNone/>
            </a:pPr>
            <a:r>
              <a:rPr lang="en-US" dirty="0"/>
              <a:t> }  </a:t>
            </a:r>
          </a:p>
          <a:p>
            <a:pPr marL="0" indent="0">
              <a:buNone/>
            </a:pPr>
            <a:r>
              <a:rPr lang="en-US" dirty="0"/>
              <a:t>}  </a:t>
            </a:r>
          </a:p>
        </p:txBody>
      </p:sp>
    </p:spTree>
    <p:extLst>
      <p:ext uri="{BB962C8B-B14F-4D97-AF65-F5344CB8AC3E}">
        <p14:creationId xmlns:p14="http://schemas.microsoft.com/office/powerpoint/2010/main" val="1455953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49275"/>
          </a:xfrm>
        </p:spPr>
        <p:txBody>
          <a:bodyPr>
            <a:normAutofit fontScale="90000"/>
          </a:bodyPr>
          <a:lstStyle/>
          <a:p>
            <a:r>
              <a:rPr lang="en-US" b="1" dirty="0">
                <a:solidFill>
                  <a:srgbClr val="FF0000"/>
                </a:solidFill>
              </a:rPr>
              <a:t>Java Nested try block</a:t>
            </a:r>
          </a:p>
        </p:txBody>
      </p:sp>
      <p:sp>
        <p:nvSpPr>
          <p:cNvPr id="3" name="Content Placeholder 2"/>
          <p:cNvSpPr>
            <a:spLocks noGrp="1"/>
          </p:cNvSpPr>
          <p:nvPr>
            <p:ph idx="1"/>
          </p:nvPr>
        </p:nvSpPr>
        <p:spPr>
          <a:xfrm>
            <a:off x="628650" y="914401"/>
            <a:ext cx="7886700" cy="5821251"/>
          </a:xfrm>
        </p:spPr>
        <p:txBody>
          <a:bodyPr>
            <a:normAutofit/>
          </a:bodyPr>
          <a:lstStyle/>
          <a:p>
            <a:pPr marL="0" indent="0">
              <a:lnSpc>
                <a:spcPct val="120000"/>
              </a:lnSpc>
              <a:spcBef>
                <a:spcPts val="0"/>
              </a:spcBef>
              <a:buNone/>
            </a:pP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try block within a try block is known as nested try block in java</a:t>
            </a:r>
            <a:r>
              <a:rPr lang="en-US" sz="3600" dirty="0" smtClean="0">
                <a:latin typeface="Times New Roman" panose="02020603050405020304" pitchFamily="18" charset="0"/>
                <a:cs typeface="Times New Roman" panose="02020603050405020304" pitchFamily="18" charset="0"/>
              </a:rPr>
              <a:t>.</a:t>
            </a:r>
          </a:p>
          <a:p>
            <a:pPr marL="0" indent="0">
              <a:lnSpc>
                <a:spcPct val="120000"/>
              </a:lnSpc>
              <a:spcBef>
                <a:spcPts val="0"/>
              </a:spcBef>
              <a:buNone/>
            </a:pPr>
            <a:r>
              <a:rPr lang="en-US" sz="3600" dirty="0">
                <a:latin typeface="Times New Roman" panose="02020603050405020304" pitchFamily="18" charset="0"/>
                <a:cs typeface="Times New Roman" panose="02020603050405020304" pitchFamily="18" charset="0"/>
              </a:rPr>
              <a:t>Why use nested try </a:t>
            </a:r>
            <a:r>
              <a:rPr lang="en-US" sz="3600" dirty="0" smtClean="0">
                <a:latin typeface="Times New Roman" panose="02020603050405020304" pitchFamily="18" charset="0"/>
                <a:cs typeface="Times New Roman" panose="02020603050405020304" pitchFamily="18" charset="0"/>
              </a:rPr>
              <a:t>block ?</a:t>
            </a:r>
            <a:endParaRPr lang="en-US" sz="36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3600" dirty="0">
                <a:latin typeface="Times New Roman" panose="02020603050405020304" pitchFamily="18" charset="0"/>
                <a:cs typeface="Times New Roman" panose="02020603050405020304" pitchFamily="18" charset="0"/>
              </a:rPr>
              <a:t>Sometimes a situation may arise where a part of a block may cause one error and the entire block itself may cause another error. In such cases, exception handlers have to be nested</a:t>
            </a:r>
            <a:r>
              <a:rPr lang="en-US" sz="3600" dirty="0" smtClean="0">
                <a:latin typeface="Times New Roman" panose="02020603050405020304" pitchFamily="18" charset="0"/>
                <a:cs typeface="Times New Roman" panose="02020603050405020304" pitchFamily="18" charset="0"/>
              </a:rPr>
              <a:t>.</a:t>
            </a:r>
          </a:p>
          <a:p>
            <a:pPr marL="0" indent="0">
              <a:lnSpc>
                <a:spcPct val="120000"/>
              </a:lnSpc>
              <a:spcBef>
                <a:spcPts val="0"/>
              </a:spcBef>
              <a:buNone/>
            </a:pPr>
            <a:endParaRPr lang="en-US" dirty="0"/>
          </a:p>
          <a:p>
            <a:pPr>
              <a:lnSpc>
                <a:spcPct val="120000"/>
              </a:lnSpc>
              <a:spcBef>
                <a:spcPts val="0"/>
              </a:spcBef>
            </a:pPr>
            <a:endParaRPr lang="en-US" dirty="0">
              <a:effectLst/>
            </a:endParaRPr>
          </a:p>
        </p:txBody>
      </p:sp>
    </p:spTree>
    <p:extLst>
      <p:ext uri="{BB962C8B-B14F-4D97-AF65-F5344CB8AC3E}">
        <p14:creationId xmlns:p14="http://schemas.microsoft.com/office/powerpoint/2010/main" val="980981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405583"/>
          </a:xfrm>
        </p:spPr>
        <p:txBody>
          <a:bodyPr>
            <a:normAutofit fontScale="90000"/>
          </a:bodyPr>
          <a:lstStyle/>
          <a:p>
            <a:r>
              <a:rPr lang="en-US" b="1" dirty="0" smtClean="0">
                <a:solidFill>
                  <a:srgbClr val="FF0000"/>
                </a:solidFill>
                <a:latin typeface="Times New Roman" panose="02020603050405020304" pitchFamily="18" charset="0"/>
                <a:cs typeface="Times New Roman" panose="02020603050405020304" pitchFamily="18" charset="0"/>
              </a:rPr>
              <a:t/>
            </a:r>
            <a:br>
              <a:rPr lang="en-US" b="1" dirty="0" smtClean="0">
                <a:solidFill>
                  <a:srgbClr val="FF0000"/>
                </a:solidFill>
                <a:latin typeface="Times New Roman" panose="02020603050405020304" pitchFamily="18" charset="0"/>
                <a:cs typeface="Times New Roman" panose="02020603050405020304" pitchFamily="18" charset="0"/>
              </a:rPr>
            </a:br>
            <a:r>
              <a:rPr lang="en-US" sz="3100" b="1" dirty="0" smtClean="0">
                <a:solidFill>
                  <a:srgbClr val="FF0000"/>
                </a:solidFill>
                <a:latin typeface="Times New Roman" panose="02020603050405020304" pitchFamily="18" charset="0"/>
                <a:cs typeface="Times New Roman" panose="02020603050405020304" pitchFamily="18" charset="0"/>
              </a:rPr>
              <a:t>Syntax</a:t>
            </a:r>
            <a:r>
              <a:rPr lang="en-US" sz="3100" b="1" dirty="0">
                <a:solidFill>
                  <a:srgbClr val="FF0000"/>
                </a:solidFill>
                <a:latin typeface="Times New Roman" panose="02020603050405020304" pitchFamily="18" charset="0"/>
                <a:cs typeface="Times New Roman" panose="02020603050405020304" pitchFamily="18" charset="0"/>
              </a:rPr>
              <a:t>:</a:t>
            </a:r>
            <a:br>
              <a:rPr lang="en-US" sz="3100" b="1" dirty="0">
                <a:solidFill>
                  <a:srgbClr val="FF0000"/>
                </a:solidFill>
                <a:latin typeface="Times New Roman" panose="02020603050405020304" pitchFamily="18" charset="0"/>
                <a:cs typeface="Times New Roman" panose="02020603050405020304" pitchFamily="18" charset="0"/>
              </a:rPr>
            </a:br>
            <a:endParaRPr lang="en-IN" sz="3100" dirty="0"/>
          </a:p>
        </p:txBody>
      </p:sp>
      <p:sp>
        <p:nvSpPr>
          <p:cNvPr id="3" name="Content Placeholder 2"/>
          <p:cNvSpPr>
            <a:spLocks noGrp="1"/>
          </p:cNvSpPr>
          <p:nvPr>
            <p:ph idx="1"/>
          </p:nvPr>
        </p:nvSpPr>
        <p:spPr>
          <a:xfrm>
            <a:off x="628650" y="770708"/>
            <a:ext cx="7886700" cy="6087292"/>
          </a:xfrm>
        </p:spPr>
        <p:txBody>
          <a:bodyPr>
            <a:normAutofit fontScale="25000" lnSpcReduction="20000"/>
          </a:bodyPr>
          <a:lstStyle/>
          <a:p>
            <a:pPr marL="0" indent="0">
              <a:lnSpc>
                <a:spcPct val="170000"/>
              </a:lnSpc>
              <a:spcBef>
                <a:spcPts val="0"/>
              </a:spcBef>
              <a:buNone/>
            </a:pPr>
            <a:r>
              <a:rPr lang="en-US" sz="5600" b="1" dirty="0" smtClean="0">
                <a:latin typeface="Times New Roman" panose="02020603050405020304" pitchFamily="18" charset="0"/>
                <a:cs typeface="Times New Roman" panose="02020603050405020304" pitchFamily="18" charset="0"/>
              </a:rPr>
              <a:t>....</a:t>
            </a:r>
            <a:r>
              <a:rPr lang="en-US" sz="5600" b="1" dirty="0">
                <a:latin typeface="Times New Roman" panose="02020603050405020304" pitchFamily="18" charset="0"/>
                <a:cs typeface="Times New Roman" panose="02020603050405020304" pitchFamily="18" charset="0"/>
              </a:rPr>
              <a:t>  </a:t>
            </a:r>
          </a:p>
          <a:p>
            <a:pPr marL="0" indent="0">
              <a:lnSpc>
                <a:spcPct val="170000"/>
              </a:lnSpc>
              <a:spcBef>
                <a:spcPts val="0"/>
              </a:spcBef>
              <a:buNone/>
            </a:pPr>
            <a:r>
              <a:rPr lang="en-US" sz="5600" b="1" dirty="0">
                <a:latin typeface="Times New Roman" panose="02020603050405020304" pitchFamily="18" charset="0"/>
                <a:cs typeface="Times New Roman" panose="02020603050405020304" pitchFamily="18" charset="0"/>
              </a:rPr>
              <a:t>try  </a:t>
            </a:r>
          </a:p>
          <a:p>
            <a:pPr marL="0" indent="0">
              <a:lnSpc>
                <a:spcPct val="170000"/>
              </a:lnSpc>
              <a:spcBef>
                <a:spcPts val="0"/>
              </a:spcBef>
              <a:buNone/>
            </a:pPr>
            <a:r>
              <a:rPr lang="en-US" sz="5600" b="1" dirty="0">
                <a:latin typeface="Times New Roman" panose="02020603050405020304" pitchFamily="18" charset="0"/>
                <a:cs typeface="Times New Roman" panose="02020603050405020304" pitchFamily="18" charset="0"/>
              </a:rPr>
              <a:t>{  </a:t>
            </a:r>
          </a:p>
          <a:p>
            <a:pPr marL="0" indent="0">
              <a:lnSpc>
                <a:spcPct val="170000"/>
              </a:lnSpc>
              <a:spcBef>
                <a:spcPts val="0"/>
              </a:spcBef>
              <a:buNone/>
            </a:pPr>
            <a:r>
              <a:rPr lang="en-US" sz="5600" b="1" dirty="0">
                <a:latin typeface="Times New Roman" panose="02020603050405020304" pitchFamily="18" charset="0"/>
                <a:cs typeface="Times New Roman" panose="02020603050405020304" pitchFamily="18" charset="0"/>
              </a:rPr>
              <a:t>    statement 1;  </a:t>
            </a:r>
          </a:p>
          <a:p>
            <a:pPr marL="0" indent="0">
              <a:lnSpc>
                <a:spcPct val="170000"/>
              </a:lnSpc>
              <a:spcBef>
                <a:spcPts val="0"/>
              </a:spcBef>
              <a:buNone/>
            </a:pPr>
            <a:r>
              <a:rPr lang="en-US" sz="5600" b="1" dirty="0">
                <a:latin typeface="Times New Roman" panose="02020603050405020304" pitchFamily="18" charset="0"/>
                <a:cs typeface="Times New Roman" panose="02020603050405020304" pitchFamily="18" charset="0"/>
              </a:rPr>
              <a:t>    statement 2;  </a:t>
            </a:r>
          </a:p>
          <a:p>
            <a:pPr marL="0" indent="0">
              <a:lnSpc>
                <a:spcPct val="170000"/>
              </a:lnSpc>
              <a:spcBef>
                <a:spcPts val="0"/>
              </a:spcBef>
              <a:buNone/>
            </a:pPr>
            <a:r>
              <a:rPr lang="en-US" sz="5600" b="1" dirty="0">
                <a:latin typeface="Times New Roman" panose="02020603050405020304" pitchFamily="18" charset="0"/>
                <a:cs typeface="Times New Roman" panose="02020603050405020304" pitchFamily="18" charset="0"/>
              </a:rPr>
              <a:t>    try  </a:t>
            </a:r>
          </a:p>
          <a:p>
            <a:pPr marL="0" indent="0">
              <a:lnSpc>
                <a:spcPct val="170000"/>
              </a:lnSpc>
              <a:spcBef>
                <a:spcPts val="0"/>
              </a:spcBef>
              <a:buNone/>
            </a:pPr>
            <a:r>
              <a:rPr lang="en-US" sz="5600" b="1" dirty="0">
                <a:latin typeface="Times New Roman" panose="02020603050405020304" pitchFamily="18" charset="0"/>
                <a:cs typeface="Times New Roman" panose="02020603050405020304" pitchFamily="18" charset="0"/>
              </a:rPr>
              <a:t>    {  </a:t>
            </a:r>
          </a:p>
          <a:p>
            <a:pPr marL="0" indent="0">
              <a:lnSpc>
                <a:spcPct val="170000"/>
              </a:lnSpc>
              <a:spcBef>
                <a:spcPts val="0"/>
              </a:spcBef>
              <a:buNone/>
            </a:pPr>
            <a:r>
              <a:rPr lang="en-US" sz="5600" b="1" dirty="0">
                <a:latin typeface="Times New Roman" panose="02020603050405020304" pitchFamily="18" charset="0"/>
                <a:cs typeface="Times New Roman" panose="02020603050405020304" pitchFamily="18" charset="0"/>
              </a:rPr>
              <a:t>        statement 1;  </a:t>
            </a:r>
          </a:p>
          <a:p>
            <a:pPr marL="0" indent="0">
              <a:lnSpc>
                <a:spcPct val="170000"/>
              </a:lnSpc>
              <a:spcBef>
                <a:spcPts val="0"/>
              </a:spcBef>
              <a:buNone/>
            </a:pPr>
            <a:r>
              <a:rPr lang="en-US" sz="5600" b="1" dirty="0">
                <a:latin typeface="Times New Roman" panose="02020603050405020304" pitchFamily="18" charset="0"/>
                <a:cs typeface="Times New Roman" panose="02020603050405020304" pitchFamily="18" charset="0"/>
              </a:rPr>
              <a:t>        statement 2;  </a:t>
            </a:r>
          </a:p>
          <a:p>
            <a:pPr marL="0" indent="0">
              <a:lnSpc>
                <a:spcPct val="170000"/>
              </a:lnSpc>
              <a:spcBef>
                <a:spcPts val="0"/>
              </a:spcBef>
              <a:buNone/>
            </a:pPr>
            <a:r>
              <a:rPr lang="en-US" sz="5600" b="1" dirty="0">
                <a:latin typeface="Times New Roman" panose="02020603050405020304" pitchFamily="18" charset="0"/>
                <a:cs typeface="Times New Roman" panose="02020603050405020304" pitchFamily="18" charset="0"/>
              </a:rPr>
              <a:t>    }  </a:t>
            </a:r>
          </a:p>
          <a:p>
            <a:pPr marL="0" indent="0">
              <a:lnSpc>
                <a:spcPct val="170000"/>
              </a:lnSpc>
              <a:spcBef>
                <a:spcPts val="0"/>
              </a:spcBef>
              <a:buNone/>
            </a:pPr>
            <a:r>
              <a:rPr lang="en-US" sz="5600" b="1" dirty="0">
                <a:latin typeface="Times New Roman" panose="02020603050405020304" pitchFamily="18" charset="0"/>
                <a:cs typeface="Times New Roman" panose="02020603050405020304" pitchFamily="18" charset="0"/>
              </a:rPr>
              <a:t>    catch(Exception e)  </a:t>
            </a:r>
          </a:p>
          <a:p>
            <a:pPr marL="0" indent="0">
              <a:lnSpc>
                <a:spcPct val="170000"/>
              </a:lnSpc>
              <a:spcBef>
                <a:spcPts val="0"/>
              </a:spcBef>
              <a:buNone/>
            </a:pPr>
            <a:r>
              <a:rPr lang="en-US" sz="5600" b="1" dirty="0">
                <a:latin typeface="Times New Roman" panose="02020603050405020304" pitchFamily="18" charset="0"/>
                <a:cs typeface="Times New Roman" panose="02020603050405020304" pitchFamily="18" charset="0"/>
              </a:rPr>
              <a:t>    {  </a:t>
            </a:r>
          </a:p>
          <a:p>
            <a:pPr marL="0" indent="0">
              <a:lnSpc>
                <a:spcPct val="170000"/>
              </a:lnSpc>
              <a:spcBef>
                <a:spcPts val="0"/>
              </a:spcBef>
              <a:buNone/>
            </a:pPr>
            <a:r>
              <a:rPr lang="en-US" sz="5600" b="1" dirty="0">
                <a:latin typeface="Times New Roman" panose="02020603050405020304" pitchFamily="18" charset="0"/>
                <a:cs typeface="Times New Roman" panose="02020603050405020304" pitchFamily="18" charset="0"/>
              </a:rPr>
              <a:t>    }  </a:t>
            </a:r>
          </a:p>
          <a:p>
            <a:pPr marL="0" indent="0">
              <a:lnSpc>
                <a:spcPct val="170000"/>
              </a:lnSpc>
              <a:spcBef>
                <a:spcPts val="0"/>
              </a:spcBef>
              <a:buNone/>
            </a:pPr>
            <a:r>
              <a:rPr lang="en-US" sz="5600" b="1" dirty="0">
                <a:latin typeface="Times New Roman" panose="02020603050405020304" pitchFamily="18" charset="0"/>
                <a:cs typeface="Times New Roman" panose="02020603050405020304" pitchFamily="18" charset="0"/>
              </a:rPr>
              <a:t>}  </a:t>
            </a:r>
          </a:p>
          <a:p>
            <a:pPr marL="0" indent="0">
              <a:lnSpc>
                <a:spcPct val="170000"/>
              </a:lnSpc>
              <a:spcBef>
                <a:spcPts val="0"/>
              </a:spcBef>
              <a:buNone/>
            </a:pPr>
            <a:r>
              <a:rPr lang="en-US" sz="5600" b="1" dirty="0">
                <a:latin typeface="Times New Roman" panose="02020603050405020304" pitchFamily="18" charset="0"/>
                <a:cs typeface="Times New Roman" panose="02020603050405020304" pitchFamily="18" charset="0"/>
              </a:rPr>
              <a:t>catch(Exception e)  </a:t>
            </a:r>
          </a:p>
          <a:p>
            <a:pPr marL="0" indent="0">
              <a:lnSpc>
                <a:spcPct val="170000"/>
              </a:lnSpc>
              <a:spcBef>
                <a:spcPts val="0"/>
              </a:spcBef>
              <a:buNone/>
            </a:pPr>
            <a:r>
              <a:rPr lang="en-US" sz="5600" b="1" dirty="0">
                <a:latin typeface="Times New Roman" panose="02020603050405020304" pitchFamily="18" charset="0"/>
                <a:cs typeface="Times New Roman" panose="02020603050405020304" pitchFamily="18" charset="0"/>
              </a:rPr>
              <a:t>{  </a:t>
            </a:r>
          </a:p>
          <a:p>
            <a:pPr marL="0" indent="0">
              <a:lnSpc>
                <a:spcPct val="170000"/>
              </a:lnSpc>
              <a:spcBef>
                <a:spcPts val="0"/>
              </a:spcBef>
              <a:buNone/>
            </a:pPr>
            <a:r>
              <a:rPr lang="en-US" sz="5600" b="1" dirty="0">
                <a:latin typeface="Times New Roman" panose="02020603050405020304" pitchFamily="18" charset="0"/>
                <a:cs typeface="Times New Roman" panose="02020603050405020304" pitchFamily="18" charset="0"/>
              </a:rPr>
              <a:t>}  </a:t>
            </a:r>
          </a:p>
          <a:p>
            <a:pPr marL="0" indent="0">
              <a:lnSpc>
                <a:spcPct val="170000"/>
              </a:lnSpc>
              <a:spcBef>
                <a:spcPts val="0"/>
              </a:spcBef>
              <a:buNone/>
            </a:pPr>
            <a:r>
              <a:rPr lang="en-US" sz="5600" b="1" dirty="0">
                <a:latin typeface="Times New Roman" panose="02020603050405020304" pitchFamily="18" charset="0"/>
                <a:cs typeface="Times New Roman" panose="02020603050405020304" pitchFamily="18" charset="0"/>
              </a:rPr>
              <a:t>....  </a:t>
            </a:r>
          </a:p>
          <a:p>
            <a:endParaRPr lang="en-IN" sz="5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8717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dirty="0" smtClean="0">
                <a:effectLst/>
              </a:rPr>
              <a:t>The </a:t>
            </a:r>
            <a:r>
              <a:rPr lang="en-US" b="1" dirty="0" smtClean="0">
                <a:effectLst/>
              </a:rPr>
              <a:t>exception handling in java</a:t>
            </a:r>
            <a:r>
              <a:rPr lang="en-US" dirty="0" smtClean="0">
                <a:effectLst/>
              </a:rPr>
              <a:t> is one of the powerful </a:t>
            </a:r>
            <a:r>
              <a:rPr lang="en-US" i="1" dirty="0" smtClean="0">
                <a:effectLst/>
              </a:rPr>
              <a:t>mechanism to handle the runtime errors</a:t>
            </a:r>
            <a:r>
              <a:rPr lang="en-US" dirty="0" smtClean="0">
                <a:effectLst/>
              </a:rPr>
              <a:t> so that normal flow of the application can be maintained.</a:t>
            </a:r>
          </a:p>
          <a:p>
            <a:r>
              <a:rPr lang="en-US" b="1" dirty="0" smtClean="0">
                <a:effectLst/>
              </a:rPr>
              <a:t>What is exception?</a:t>
            </a:r>
          </a:p>
          <a:p>
            <a:pPr marL="400050" lvl="1" indent="0">
              <a:buNone/>
            </a:pPr>
            <a:r>
              <a:rPr lang="en-US" dirty="0" smtClean="0">
                <a:effectLst/>
              </a:rPr>
              <a:t>Exception is an abnormal condition.</a:t>
            </a:r>
          </a:p>
          <a:p>
            <a:r>
              <a:rPr lang="en-US" b="1" dirty="0" smtClean="0">
                <a:effectLst/>
              </a:rPr>
              <a:t>What is exception handling?</a:t>
            </a:r>
          </a:p>
          <a:p>
            <a:pPr marL="400050" lvl="1" indent="0">
              <a:buNone/>
            </a:pPr>
            <a:r>
              <a:rPr lang="en-US" dirty="0" smtClean="0">
                <a:effectLst/>
              </a:rPr>
              <a:t>Exception Handling is a mechanism to handle runtime errors such as </a:t>
            </a:r>
            <a:r>
              <a:rPr lang="en-US" dirty="0" err="1" smtClean="0">
                <a:effectLst/>
              </a:rPr>
              <a:t>ClassNotFound</a:t>
            </a:r>
            <a:r>
              <a:rPr lang="en-US" dirty="0" smtClean="0">
                <a:effectLst/>
              </a:rPr>
              <a:t>, IO, SQL, Remote etc.</a:t>
            </a:r>
          </a:p>
          <a:p>
            <a:endParaRPr lang="en-US" dirty="0"/>
          </a:p>
        </p:txBody>
      </p:sp>
    </p:spTree>
    <p:extLst>
      <p:ext uri="{BB962C8B-B14F-4D97-AF65-F5344CB8AC3E}">
        <p14:creationId xmlns:p14="http://schemas.microsoft.com/office/powerpoint/2010/main" val="2268502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446244"/>
          </a:xfrm>
        </p:spPr>
        <p:txBody>
          <a:bodyPr>
            <a:normAutofit fontScale="90000"/>
          </a:bodyPr>
          <a:lstStyle/>
          <a:p>
            <a:r>
              <a:rPr lang="en-US" b="1" dirty="0">
                <a:solidFill>
                  <a:srgbClr val="FF0000"/>
                </a:solidFill>
              </a:rPr>
              <a:t>Java nested try example</a:t>
            </a:r>
            <a:endParaRPr lang="en-US" dirty="0">
              <a:solidFill>
                <a:srgbClr val="FF0000"/>
              </a:solidFill>
            </a:endParaRPr>
          </a:p>
        </p:txBody>
      </p:sp>
      <p:sp>
        <p:nvSpPr>
          <p:cNvPr id="3" name="Content Placeholder 2"/>
          <p:cNvSpPr>
            <a:spLocks noGrp="1"/>
          </p:cNvSpPr>
          <p:nvPr>
            <p:ph idx="1"/>
          </p:nvPr>
        </p:nvSpPr>
        <p:spPr>
          <a:xfrm>
            <a:off x="628650" y="811370"/>
            <a:ext cx="7886700" cy="6046630"/>
          </a:xfrm>
        </p:spPr>
        <p:txBody>
          <a:bodyPr>
            <a:noAutofit/>
          </a:bodyPr>
          <a:lstStyle/>
          <a:p>
            <a:pPr marL="0" indent="0">
              <a:buNone/>
            </a:pPr>
            <a:r>
              <a:rPr lang="en-US" sz="1400" b="1" dirty="0"/>
              <a:t>class Excep6{</a:t>
            </a:r>
          </a:p>
          <a:p>
            <a:pPr marL="0" indent="0">
              <a:buNone/>
            </a:pPr>
            <a:r>
              <a:rPr lang="en-US" sz="1400" b="1" dirty="0"/>
              <a:t>public static void main(String </a:t>
            </a:r>
            <a:r>
              <a:rPr lang="en-US" sz="1400" b="1" dirty="0" err="1"/>
              <a:t>args</a:t>
            </a:r>
            <a:r>
              <a:rPr lang="en-US" sz="1400" b="1" dirty="0"/>
              <a:t>[]){</a:t>
            </a:r>
          </a:p>
          <a:p>
            <a:pPr marL="0" indent="0">
              <a:buNone/>
            </a:pPr>
            <a:r>
              <a:rPr lang="en-US" sz="1400" b="1" dirty="0"/>
              <a:t>try{</a:t>
            </a:r>
          </a:p>
          <a:p>
            <a:pPr marL="0" indent="0">
              <a:buNone/>
            </a:pPr>
            <a:r>
              <a:rPr lang="en-US" sz="1400" b="1" dirty="0"/>
              <a:t>try{</a:t>
            </a:r>
          </a:p>
          <a:p>
            <a:pPr marL="0" indent="0">
              <a:buNone/>
            </a:pPr>
            <a:r>
              <a:rPr lang="en-US" sz="1400" b="1" dirty="0" err="1"/>
              <a:t>System.out.println</a:t>
            </a:r>
            <a:r>
              <a:rPr lang="en-US" sz="1400" b="1" dirty="0"/>
              <a:t>("going to divide");</a:t>
            </a:r>
          </a:p>
          <a:p>
            <a:pPr marL="0" indent="0">
              <a:buNone/>
            </a:pPr>
            <a:r>
              <a:rPr lang="en-US" sz="1400" b="1" dirty="0" err="1"/>
              <a:t>int</a:t>
            </a:r>
            <a:r>
              <a:rPr lang="en-US" sz="1400" b="1" dirty="0"/>
              <a:t> b=39/0;</a:t>
            </a:r>
          </a:p>
          <a:p>
            <a:pPr marL="0" indent="0">
              <a:buNone/>
            </a:pPr>
            <a:r>
              <a:rPr lang="en-US" sz="1400" b="1" dirty="0"/>
              <a:t>}catch(</a:t>
            </a:r>
            <a:r>
              <a:rPr lang="en-US" sz="1400" b="1" dirty="0" err="1"/>
              <a:t>ArithmeticException</a:t>
            </a:r>
            <a:r>
              <a:rPr lang="en-US" sz="1400" b="1" dirty="0"/>
              <a:t> e){</a:t>
            </a:r>
            <a:r>
              <a:rPr lang="en-US" sz="1400" b="1" dirty="0" err="1"/>
              <a:t>System.out.println</a:t>
            </a:r>
            <a:r>
              <a:rPr lang="en-US" sz="1400" b="1" dirty="0"/>
              <a:t>(e);}</a:t>
            </a:r>
          </a:p>
          <a:p>
            <a:pPr marL="0" indent="0">
              <a:buNone/>
            </a:pPr>
            <a:endParaRPr lang="en-US" sz="1400" b="1" dirty="0"/>
          </a:p>
          <a:p>
            <a:pPr marL="0" indent="0">
              <a:buNone/>
            </a:pPr>
            <a:r>
              <a:rPr lang="en-US" sz="1400" b="1" dirty="0"/>
              <a:t>try{</a:t>
            </a:r>
          </a:p>
          <a:p>
            <a:pPr marL="0" indent="0">
              <a:buNone/>
            </a:pPr>
            <a:r>
              <a:rPr lang="en-US" sz="1400" b="1" dirty="0" err="1"/>
              <a:t>int</a:t>
            </a:r>
            <a:r>
              <a:rPr lang="en-US" sz="1400" b="1" dirty="0"/>
              <a:t> a[]=new </a:t>
            </a:r>
            <a:r>
              <a:rPr lang="en-US" sz="1400" b="1" dirty="0" err="1"/>
              <a:t>int</a:t>
            </a:r>
            <a:r>
              <a:rPr lang="en-US" sz="1400" b="1" dirty="0"/>
              <a:t>[5];</a:t>
            </a:r>
          </a:p>
          <a:p>
            <a:pPr marL="0" indent="0">
              <a:buNone/>
            </a:pPr>
            <a:r>
              <a:rPr lang="en-US" sz="1400" b="1" dirty="0"/>
              <a:t>a[5]=4;</a:t>
            </a:r>
          </a:p>
          <a:p>
            <a:pPr marL="0" indent="0">
              <a:buNone/>
            </a:pPr>
            <a:r>
              <a:rPr lang="en-US" sz="1400" b="1" dirty="0"/>
              <a:t>}catch(</a:t>
            </a:r>
            <a:r>
              <a:rPr lang="en-US" sz="1400" b="1" dirty="0" err="1"/>
              <a:t>ArrayIndexOutOfBoundsException</a:t>
            </a:r>
            <a:r>
              <a:rPr lang="en-US" sz="1400" b="1" dirty="0"/>
              <a:t> e){</a:t>
            </a:r>
            <a:r>
              <a:rPr lang="en-US" sz="1400" b="1" dirty="0" err="1"/>
              <a:t>System.out.println</a:t>
            </a:r>
            <a:r>
              <a:rPr lang="en-US" sz="1400" b="1" dirty="0"/>
              <a:t>(e);}</a:t>
            </a:r>
          </a:p>
          <a:p>
            <a:pPr marL="0" indent="0">
              <a:buNone/>
            </a:pPr>
            <a:endParaRPr lang="en-US" sz="1400" b="1" dirty="0"/>
          </a:p>
          <a:p>
            <a:pPr marL="0" indent="0">
              <a:buNone/>
            </a:pPr>
            <a:r>
              <a:rPr lang="en-US" sz="1400" b="1" dirty="0" err="1"/>
              <a:t>System.out.println</a:t>
            </a:r>
            <a:r>
              <a:rPr lang="en-US" sz="1400" b="1" dirty="0"/>
              <a:t>("other statement");</a:t>
            </a:r>
          </a:p>
          <a:p>
            <a:pPr marL="0" indent="0">
              <a:buNone/>
            </a:pPr>
            <a:r>
              <a:rPr lang="en-US" sz="1400" b="1" dirty="0"/>
              <a:t>}catch(Exception e){</a:t>
            </a:r>
            <a:r>
              <a:rPr lang="en-US" sz="1400" b="1" dirty="0" err="1"/>
              <a:t>System.out.println</a:t>
            </a:r>
            <a:r>
              <a:rPr lang="en-US" sz="1400" b="1" dirty="0"/>
              <a:t>("</a:t>
            </a:r>
            <a:r>
              <a:rPr lang="en-US" sz="1400" b="1" dirty="0" err="1"/>
              <a:t>handeled</a:t>
            </a:r>
            <a:r>
              <a:rPr lang="en-US" sz="1400" b="1" dirty="0"/>
              <a:t>");}</a:t>
            </a:r>
          </a:p>
          <a:p>
            <a:pPr marL="0" indent="0">
              <a:buNone/>
            </a:pPr>
            <a:endParaRPr lang="en-US" sz="1400" b="1" dirty="0"/>
          </a:p>
          <a:p>
            <a:pPr marL="0" indent="0">
              <a:buNone/>
            </a:pPr>
            <a:r>
              <a:rPr lang="en-US" sz="1400" b="1" dirty="0" err="1"/>
              <a:t>System.out.println</a:t>
            </a:r>
            <a:r>
              <a:rPr lang="en-US" sz="1400" b="1" dirty="0"/>
              <a:t>("normal flow..");</a:t>
            </a:r>
          </a:p>
          <a:p>
            <a:pPr marL="0" indent="0">
              <a:buNone/>
            </a:pPr>
            <a:r>
              <a:rPr lang="en-US" sz="1400" b="1" dirty="0"/>
              <a:t>}</a:t>
            </a:r>
          </a:p>
          <a:p>
            <a:pPr marL="0" indent="0">
              <a:buNone/>
            </a:pPr>
            <a:r>
              <a:rPr lang="en-US" sz="1400" b="1" dirty="0"/>
              <a:t>}</a:t>
            </a:r>
          </a:p>
        </p:txBody>
      </p:sp>
      <p:graphicFrame>
        <p:nvGraphicFramePr>
          <p:cNvPr id="4" name="Table 3"/>
          <p:cNvGraphicFramePr>
            <a:graphicFrameLocks noGrp="1"/>
          </p:cNvGraphicFramePr>
          <p:nvPr>
            <p:extLst>
              <p:ext uri="{D42A27DB-BD31-4B8C-83A1-F6EECF244321}">
                <p14:modId xmlns:p14="http://schemas.microsoft.com/office/powerpoint/2010/main" val="3820231246"/>
              </p:ext>
            </p:extLst>
          </p:nvPr>
        </p:nvGraphicFramePr>
        <p:xfrm>
          <a:off x="5451022" y="4351140"/>
          <a:ext cx="3064328" cy="2286000"/>
        </p:xfrm>
        <a:graphic>
          <a:graphicData uri="http://schemas.openxmlformats.org/drawingml/2006/table">
            <a:tbl>
              <a:tblPr firstRow="1" bandRow="1">
                <a:tableStyleId>{5C22544A-7EE6-4342-B048-85BDC9FD1C3A}</a:tableStyleId>
              </a:tblPr>
              <a:tblGrid>
                <a:gridCol w="3064328">
                  <a:extLst>
                    <a:ext uri="{9D8B030D-6E8A-4147-A177-3AD203B41FA5}">
                      <a16:colId xmlns="" xmlns:a16="http://schemas.microsoft.com/office/drawing/2014/main" val="1022474144"/>
                    </a:ext>
                  </a:extLst>
                </a:gridCol>
              </a:tblGrid>
              <a:tr h="370840">
                <a:tc>
                  <a:txBody>
                    <a:bodyPr/>
                    <a:lstStyle/>
                    <a:p>
                      <a:r>
                        <a:rPr lang="en-IN" dirty="0" smtClean="0"/>
                        <a:t>OUTPUT:</a:t>
                      </a:r>
                    </a:p>
                    <a:p>
                      <a:r>
                        <a:rPr lang="en-IN" dirty="0" smtClean="0"/>
                        <a:t>going to divide</a:t>
                      </a:r>
                    </a:p>
                    <a:p>
                      <a:r>
                        <a:rPr lang="en-IN" dirty="0" err="1" smtClean="0"/>
                        <a:t>java.lang.ArithmeticException</a:t>
                      </a:r>
                      <a:r>
                        <a:rPr lang="en-IN" dirty="0" smtClean="0"/>
                        <a:t>: / by zero</a:t>
                      </a:r>
                    </a:p>
                    <a:p>
                      <a:r>
                        <a:rPr lang="en-IN" dirty="0" err="1" smtClean="0"/>
                        <a:t>java.lang.ArrayIndexOutOfBoundsException</a:t>
                      </a:r>
                      <a:r>
                        <a:rPr lang="en-IN" dirty="0" smtClean="0"/>
                        <a:t>: 5</a:t>
                      </a:r>
                    </a:p>
                    <a:p>
                      <a:r>
                        <a:rPr lang="en-IN" dirty="0" smtClean="0"/>
                        <a:t>other statement</a:t>
                      </a:r>
                    </a:p>
                    <a:p>
                      <a:r>
                        <a:rPr lang="en-IN" dirty="0" smtClean="0"/>
                        <a:t>normal flow..</a:t>
                      </a:r>
                      <a:endParaRPr lang="en-IN" dirty="0"/>
                    </a:p>
                  </a:txBody>
                  <a:tcPr marL="68580" marR="68580"/>
                </a:tc>
                <a:extLst>
                  <a:ext uri="{0D108BD9-81ED-4DB2-BD59-A6C34878D82A}">
                    <a16:rowId xmlns="" xmlns:a16="http://schemas.microsoft.com/office/drawing/2014/main" val="2555939629"/>
                  </a:ext>
                </a:extLst>
              </a:tr>
            </a:tbl>
          </a:graphicData>
        </a:graphic>
      </p:graphicFrame>
    </p:spTree>
    <p:extLst>
      <p:ext uri="{BB962C8B-B14F-4D97-AF65-F5344CB8AC3E}">
        <p14:creationId xmlns:p14="http://schemas.microsoft.com/office/powerpoint/2010/main" val="2857826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Java finally block</a:t>
            </a:r>
          </a:p>
        </p:txBody>
      </p:sp>
      <p:sp>
        <p:nvSpPr>
          <p:cNvPr id="3" name="Content Placeholder 2"/>
          <p:cNvSpPr>
            <a:spLocks noGrp="1"/>
          </p:cNvSpPr>
          <p:nvPr>
            <p:ph idx="1"/>
          </p:nvPr>
        </p:nvSpPr>
        <p:spPr/>
        <p:txBody>
          <a:bodyPr/>
          <a:lstStyle/>
          <a:p>
            <a:r>
              <a:rPr lang="en-US" b="1" dirty="0" smtClean="0"/>
              <a:t>Java </a:t>
            </a:r>
            <a:r>
              <a:rPr lang="en-US" b="1" dirty="0"/>
              <a:t>finally block</a:t>
            </a:r>
            <a:r>
              <a:rPr lang="en-US" dirty="0"/>
              <a:t> is a block that is used </a:t>
            </a:r>
            <a:r>
              <a:rPr lang="en-US" i="1" dirty="0"/>
              <a:t>to execute important code</a:t>
            </a:r>
            <a:r>
              <a:rPr lang="en-US" dirty="0"/>
              <a:t> such as closing connection, stream etc.</a:t>
            </a:r>
          </a:p>
          <a:p>
            <a:r>
              <a:rPr lang="en-US" dirty="0"/>
              <a:t>Java finally block is always executed whether exception is handled or not.</a:t>
            </a:r>
          </a:p>
          <a:p>
            <a:r>
              <a:rPr lang="en-US" dirty="0"/>
              <a:t>Java finally block follows try or catch block.</a:t>
            </a:r>
            <a:endParaRPr lang="en-US" dirty="0">
              <a:effectLst/>
            </a:endParaRPr>
          </a:p>
        </p:txBody>
      </p:sp>
    </p:spTree>
    <p:extLst>
      <p:ext uri="{BB962C8B-B14F-4D97-AF65-F5344CB8AC3E}">
        <p14:creationId xmlns:p14="http://schemas.microsoft.com/office/powerpoint/2010/main" val="1476318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36396"/>
          </a:xfrm>
        </p:spPr>
        <p:txBody>
          <a:bodyPr>
            <a:normAutofit fontScale="90000"/>
          </a:bodyPr>
          <a:lstStyle/>
          <a:p>
            <a:r>
              <a:rPr lang="en-US" b="1" dirty="0">
                <a:solidFill>
                  <a:srgbClr val="FF0000"/>
                </a:solidFill>
              </a:rPr>
              <a:t>Usage of Java finally</a:t>
            </a:r>
            <a:endParaRPr lang="en-US" dirty="0">
              <a:solidFill>
                <a:srgbClr val="FF0000"/>
              </a:solidFill>
            </a:endParaRPr>
          </a:p>
        </p:txBody>
      </p:sp>
      <p:sp>
        <p:nvSpPr>
          <p:cNvPr id="3" name="Content Placeholder 2"/>
          <p:cNvSpPr>
            <a:spLocks noGrp="1"/>
          </p:cNvSpPr>
          <p:nvPr>
            <p:ph idx="1"/>
          </p:nvPr>
        </p:nvSpPr>
        <p:spPr>
          <a:xfrm>
            <a:off x="628650" y="901523"/>
            <a:ext cx="7886700" cy="5275441"/>
          </a:xfrm>
        </p:spPr>
        <p:txBody>
          <a:bodyPr>
            <a:normAutofit fontScale="85000" lnSpcReduction="20000"/>
          </a:bodyPr>
          <a:lstStyle/>
          <a:p>
            <a:pPr marL="0" indent="0">
              <a:buNone/>
            </a:pPr>
            <a:r>
              <a:rPr lang="en-US" dirty="0"/>
              <a:t>class </a:t>
            </a:r>
            <a:r>
              <a:rPr lang="en-US" dirty="0" err="1"/>
              <a:t>TestFinallyBlock</a:t>
            </a:r>
            <a:r>
              <a:rPr lang="en-US" dirty="0"/>
              <a:t>{  </a:t>
            </a:r>
          </a:p>
          <a:p>
            <a:pPr marL="0" indent="0">
              <a:buNone/>
            </a:pPr>
            <a:r>
              <a:rPr lang="en-US" dirty="0"/>
              <a:t>  public static void main(String </a:t>
            </a:r>
            <a:r>
              <a:rPr lang="en-US" dirty="0" err="1"/>
              <a:t>args</a:t>
            </a:r>
            <a:r>
              <a:rPr lang="en-US" dirty="0"/>
              <a:t>[]){  </a:t>
            </a:r>
          </a:p>
          <a:p>
            <a:pPr marL="0" indent="0">
              <a:buNone/>
            </a:pPr>
            <a:r>
              <a:rPr lang="en-US" dirty="0"/>
              <a:t>  try{  </a:t>
            </a:r>
          </a:p>
          <a:p>
            <a:pPr marL="0" indent="0">
              <a:buNone/>
            </a:pPr>
            <a:r>
              <a:rPr lang="en-US" dirty="0"/>
              <a:t>   </a:t>
            </a:r>
            <a:r>
              <a:rPr lang="en-US" dirty="0" err="1"/>
              <a:t>int</a:t>
            </a:r>
            <a:r>
              <a:rPr lang="en-US" dirty="0"/>
              <a:t> data=25/5;  </a:t>
            </a:r>
          </a:p>
          <a:p>
            <a:pPr marL="0" indent="0">
              <a:buNone/>
            </a:pPr>
            <a:r>
              <a:rPr lang="en-US" dirty="0"/>
              <a:t>   </a:t>
            </a:r>
            <a:r>
              <a:rPr lang="en-US" dirty="0" err="1"/>
              <a:t>System.out.println</a:t>
            </a:r>
            <a:r>
              <a:rPr lang="en-US" dirty="0"/>
              <a:t>(data);  </a:t>
            </a:r>
          </a:p>
          <a:p>
            <a:pPr marL="0" indent="0">
              <a:buNone/>
            </a:pPr>
            <a:r>
              <a:rPr lang="en-US" dirty="0"/>
              <a:t>  }  </a:t>
            </a:r>
          </a:p>
          <a:p>
            <a:pPr marL="0" indent="0">
              <a:buNone/>
            </a:pPr>
            <a:r>
              <a:rPr lang="en-US" dirty="0"/>
              <a:t>  catch(</a:t>
            </a:r>
            <a:r>
              <a:rPr lang="en-US" dirty="0" err="1"/>
              <a:t>NullPointerException</a:t>
            </a:r>
            <a:r>
              <a:rPr lang="en-US" dirty="0"/>
              <a:t> e){</a:t>
            </a:r>
            <a:r>
              <a:rPr lang="en-US" dirty="0" err="1"/>
              <a:t>System.out.println</a:t>
            </a:r>
            <a:r>
              <a:rPr lang="en-US" dirty="0"/>
              <a:t>(e);}  </a:t>
            </a:r>
          </a:p>
          <a:p>
            <a:pPr marL="0" indent="0">
              <a:buNone/>
            </a:pPr>
            <a:r>
              <a:rPr lang="en-US" dirty="0"/>
              <a:t>  finally{</a:t>
            </a:r>
            <a:r>
              <a:rPr lang="en-US" dirty="0" err="1"/>
              <a:t>System.out.println</a:t>
            </a:r>
            <a:r>
              <a:rPr lang="en-US" dirty="0"/>
              <a:t>("finally block is always executed");}  </a:t>
            </a:r>
          </a:p>
          <a:p>
            <a:pPr marL="0" indent="0">
              <a:buNone/>
            </a:pPr>
            <a:r>
              <a:rPr lang="en-US" dirty="0"/>
              <a:t>  </a:t>
            </a:r>
            <a:r>
              <a:rPr lang="en-US" dirty="0" err="1"/>
              <a:t>System.out.println</a:t>
            </a:r>
            <a:r>
              <a:rPr lang="en-US" dirty="0"/>
              <a:t>("rest of the code...");  </a:t>
            </a:r>
          </a:p>
          <a:p>
            <a:pPr marL="0" indent="0">
              <a:buNone/>
            </a:pPr>
            <a:r>
              <a:rPr lang="en-US" dirty="0"/>
              <a:t>  }  </a:t>
            </a:r>
          </a:p>
          <a:p>
            <a:pPr marL="0" indent="0">
              <a:buNone/>
            </a:pPr>
            <a:r>
              <a:rPr lang="en-US" dirty="0"/>
              <a:t>}  </a:t>
            </a:r>
          </a:p>
        </p:txBody>
      </p:sp>
      <p:sp>
        <p:nvSpPr>
          <p:cNvPr id="4" name="Oval 3"/>
          <p:cNvSpPr/>
          <p:nvPr/>
        </p:nvSpPr>
        <p:spPr>
          <a:xfrm>
            <a:off x="4955146" y="4675032"/>
            <a:ext cx="3560204" cy="14037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Output</a:t>
            </a:r>
            <a:r>
              <a:rPr lang="en-US" dirty="0" smtClean="0"/>
              <a:t>:</a:t>
            </a:r>
          </a:p>
          <a:p>
            <a:pPr algn="ctr"/>
            <a:r>
              <a:rPr lang="en-US" dirty="0" smtClean="0"/>
              <a:t>5 </a:t>
            </a:r>
          </a:p>
          <a:p>
            <a:pPr algn="ctr"/>
            <a:r>
              <a:rPr lang="en-US" dirty="0" smtClean="0"/>
              <a:t>finally </a:t>
            </a:r>
            <a:r>
              <a:rPr lang="en-US" dirty="0"/>
              <a:t>block is always executed rest of the code...</a:t>
            </a:r>
          </a:p>
        </p:txBody>
      </p:sp>
    </p:spTree>
    <p:extLst>
      <p:ext uri="{BB962C8B-B14F-4D97-AF65-F5344CB8AC3E}">
        <p14:creationId xmlns:p14="http://schemas.microsoft.com/office/powerpoint/2010/main" val="2963940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FF0000"/>
                </a:solidFill>
              </a:rPr>
              <a:t>Java throw keyword</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t>The </a:t>
            </a:r>
            <a:r>
              <a:rPr lang="en-US" dirty="0"/>
              <a:t>Java throw keyword is used to explicitly throw an exception.</a:t>
            </a:r>
          </a:p>
          <a:p>
            <a:r>
              <a:rPr lang="en-US" dirty="0"/>
              <a:t>We can throw either checked or </a:t>
            </a:r>
            <a:r>
              <a:rPr lang="en-US" dirty="0" err="1"/>
              <a:t>uncheked</a:t>
            </a:r>
            <a:r>
              <a:rPr lang="en-US" dirty="0"/>
              <a:t> exception in java by throw keyword. </a:t>
            </a:r>
            <a:endParaRPr lang="en-US" dirty="0" smtClean="0"/>
          </a:p>
          <a:p>
            <a:r>
              <a:rPr lang="en-US" dirty="0" smtClean="0"/>
              <a:t>The </a:t>
            </a:r>
            <a:r>
              <a:rPr lang="en-US" dirty="0"/>
              <a:t>throw keyword is mainly used to throw custom exception. </a:t>
            </a:r>
          </a:p>
          <a:p>
            <a:r>
              <a:rPr lang="en-US" dirty="0"/>
              <a:t>The syntax of java throw keyword is given below.</a:t>
            </a:r>
          </a:p>
          <a:p>
            <a:pPr marL="457200" lvl="1" indent="0">
              <a:buNone/>
            </a:pPr>
            <a:r>
              <a:rPr lang="en-US" b="1" dirty="0"/>
              <a:t>throw</a:t>
            </a:r>
            <a:r>
              <a:rPr lang="en-US" dirty="0"/>
              <a:t> exception;  </a:t>
            </a:r>
          </a:p>
          <a:p>
            <a:pPr marL="457200" lvl="1" indent="0">
              <a:buNone/>
            </a:pPr>
            <a:r>
              <a:rPr lang="en-US" b="1" dirty="0" smtClean="0"/>
              <a:t>throw</a:t>
            </a:r>
            <a:r>
              <a:rPr lang="en-US" dirty="0"/>
              <a:t> </a:t>
            </a:r>
            <a:r>
              <a:rPr lang="en-US" b="1" dirty="0"/>
              <a:t>new</a:t>
            </a:r>
            <a:r>
              <a:rPr lang="en-US" dirty="0"/>
              <a:t> </a:t>
            </a:r>
            <a:r>
              <a:rPr lang="en-US" dirty="0" err="1"/>
              <a:t>IOException</a:t>
            </a:r>
            <a:r>
              <a:rPr lang="en-US" dirty="0"/>
              <a:t>("sorry device </a:t>
            </a:r>
            <a:r>
              <a:rPr lang="en-US" dirty="0" smtClean="0"/>
              <a:t>error”);</a:t>
            </a:r>
            <a:r>
              <a:rPr lang="en-US" dirty="0"/>
              <a:t>  </a:t>
            </a:r>
          </a:p>
          <a:p>
            <a:pPr marL="457200" lvl="1" indent="0">
              <a:buNone/>
            </a:pPr>
            <a:endParaRPr lang="en-US" dirty="0"/>
          </a:p>
        </p:txBody>
      </p:sp>
    </p:spTree>
    <p:extLst>
      <p:ext uri="{BB962C8B-B14F-4D97-AF65-F5344CB8AC3E}">
        <p14:creationId xmlns:p14="http://schemas.microsoft.com/office/powerpoint/2010/main" val="2282675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75033"/>
          </a:xfrm>
        </p:spPr>
        <p:txBody>
          <a:bodyPr>
            <a:normAutofit fontScale="90000"/>
          </a:bodyPr>
          <a:lstStyle/>
          <a:p>
            <a:r>
              <a:rPr lang="en-US" dirty="0" smtClean="0"/>
              <a:t/>
            </a:r>
            <a:br>
              <a:rPr lang="en-US" dirty="0" smtClean="0"/>
            </a:br>
            <a:r>
              <a:rPr lang="en-US" dirty="0" smtClean="0">
                <a:solidFill>
                  <a:srgbClr val="FF0000"/>
                </a:solidFill>
              </a:rPr>
              <a:t>java </a:t>
            </a:r>
            <a:r>
              <a:rPr lang="en-US" dirty="0">
                <a:solidFill>
                  <a:srgbClr val="FF0000"/>
                </a:solidFill>
              </a:rPr>
              <a:t>throw keyword example</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628650" y="1004553"/>
            <a:ext cx="7886700" cy="5172411"/>
          </a:xfrm>
        </p:spPr>
        <p:txBody>
          <a:bodyPr>
            <a:normAutofit fontScale="77500" lnSpcReduction="20000"/>
          </a:bodyPr>
          <a:lstStyle/>
          <a:p>
            <a:pPr marL="0" lvl="0" indent="0">
              <a:buNone/>
            </a:pPr>
            <a:r>
              <a:rPr lang="en-US" b="1" dirty="0"/>
              <a:t>public</a:t>
            </a:r>
            <a:r>
              <a:rPr lang="en-US" dirty="0"/>
              <a:t> </a:t>
            </a:r>
            <a:r>
              <a:rPr lang="en-US" b="1" dirty="0"/>
              <a:t>class</a:t>
            </a:r>
            <a:r>
              <a:rPr lang="en-US" dirty="0"/>
              <a:t> TestThrow1{  </a:t>
            </a:r>
          </a:p>
          <a:p>
            <a:pPr marL="0" lvl="0" indent="0">
              <a:buNone/>
            </a:pPr>
            <a:r>
              <a:rPr lang="en-US" dirty="0"/>
              <a:t>   </a:t>
            </a:r>
            <a:r>
              <a:rPr lang="en-US" b="1" dirty="0"/>
              <a:t>static</a:t>
            </a:r>
            <a:r>
              <a:rPr lang="en-US" dirty="0"/>
              <a:t> </a:t>
            </a:r>
            <a:r>
              <a:rPr lang="en-US" b="1" dirty="0"/>
              <a:t>void</a:t>
            </a:r>
            <a:r>
              <a:rPr lang="en-US" dirty="0"/>
              <a:t> validate(</a:t>
            </a:r>
            <a:r>
              <a:rPr lang="en-US" b="1" dirty="0" err="1"/>
              <a:t>int</a:t>
            </a:r>
            <a:r>
              <a:rPr lang="en-US" dirty="0"/>
              <a:t> age){  </a:t>
            </a:r>
          </a:p>
          <a:p>
            <a:pPr marL="0" lvl="0" indent="0">
              <a:buNone/>
            </a:pPr>
            <a:r>
              <a:rPr lang="en-US" dirty="0"/>
              <a:t>     </a:t>
            </a:r>
            <a:r>
              <a:rPr lang="en-US" b="1" dirty="0"/>
              <a:t>if</a:t>
            </a:r>
            <a:r>
              <a:rPr lang="en-US" dirty="0"/>
              <a:t>(age&lt;18)  </a:t>
            </a:r>
          </a:p>
          <a:p>
            <a:pPr marL="0" lvl="0" indent="0">
              <a:buNone/>
            </a:pPr>
            <a:r>
              <a:rPr lang="en-US" dirty="0"/>
              <a:t>      </a:t>
            </a:r>
            <a:r>
              <a:rPr lang="en-US" b="1" dirty="0"/>
              <a:t>throw</a:t>
            </a:r>
            <a:r>
              <a:rPr lang="en-US" dirty="0"/>
              <a:t> </a:t>
            </a:r>
            <a:r>
              <a:rPr lang="en-US" b="1" dirty="0"/>
              <a:t>new</a:t>
            </a:r>
            <a:r>
              <a:rPr lang="en-US" dirty="0"/>
              <a:t> </a:t>
            </a:r>
            <a:r>
              <a:rPr lang="en-US" dirty="0" err="1"/>
              <a:t>ArithmeticException</a:t>
            </a:r>
            <a:r>
              <a:rPr lang="en-US" dirty="0"/>
              <a:t>("not valid");  </a:t>
            </a:r>
          </a:p>
          <a:p>
            <a:pPr marL="0" lvl="0" indent="0">
              <a:buNone/>
            </a:pPr>
            <a:r>
              <a:rPr lang="en-US" dirty="0"/>
              <a:t>     </a:t>
            </a:r>
            <a:r>
              <a:rPr lang="en-US" b="1" dirty="0"/>
              <a:t>else</a:t>
            </a:r>
            <a:r>
              <a:rPr lang="en-US" dirty="0"/>
              <a:t>  </a:t>
            </a:r>
          </a:p>
          <a:p>
            <a:pPr marL="0" lvl="0" indent="0">
              <a:buNone/>
            </a:pPr>
            <a:r>
              <a:rPr lang="en-US" dirty="0"/>
              <a:t>      </a:t>
            </a:r>
            <a:r>
              <a:rPr lang="en-US" dirty="0" err="1"/>
              <a:t>System.out.println</a:t>
            </a:r>
            <a:r>
              <a:rPr lang="en-US" dirty="0"/>
              <a:t>("welcome to vote");  </a:t>
            </a:r>
          </a:p>
          <a:p>
            <a:pPr marL="0" lvl="0" indent="0">
              <a:buNone/>
            </a:pPr>
            <a:r>
              <a:rPr lang="en-US" dirty="0"/>
              <a:t>   }  </a:t>
            </a:r>
          </a:p>
          <a:p>
            <a:pPr marL="0" lvl="0" indent="0">
              <a:buNone/>
            </a:pPr>
            <a:r>
              <a:rPr lang="en-US" dirty="0"/>
              <a:t>   </a:t>
            </a:r>
            <a:r>
              <a:rPr lang="en-US" b="1" dirty="0"/>
              <a:t>public</a:t>
            </a:r>
            <a:r>
              <a:rPr lang="en-US" dirty="0"/>
              <a:t> </a:t>
            </a:r>
            <a:r>
              <a:rPr lang="en-US" b="1" dirty="0"/>
              <a:t>static</a:t>
            </a:r>
            <a:r>
              <a:rPr lang="en-US" dirty="0"/>
              <a:t> </a:t>
            </a:r>
            <a:r>
              <a:rPr lang="en-US" b="1" dirty="0"/>
              <a:t>void</a:t>
            </a:r>
            <a:r>
              <a:rPr lang="en-US" dirty="0"/>
              <a:t> main(String </a:t>
            </a:r>
            <a:r>
              <a:rPr lang="en-US" dirty="0" err="1"/>
              <a:t>args</a:t>
            </a:r>
            <a:r>
              <a:rPr lang="en-US" dirty="0"/>
              <a:t>[]){  </a:t>
            </a:r>
          </a:p>
          <a:p>
            <a:pPr marL="0" lvl="0" indent="0">
              <a:buNone/>
            </a:pPr>
            <a:r>
              <a:rPr lang="en-US" dirty="0"/>
              <a:t>      validate(13);  </a:t>
            </a:r>
          </a:p>
          <a:p>
            <a:pPr marL="0" lvl="0" indent="0">
              <a:buNone/>
            </a:pPr>
            <a:r>
              <a:rPr lang="en-US" dirty="0"/>
              <a:t>         }  </a:t>
            </a:r>
          </a:p>
          <a:p>
            <a:pPr marL="0" lvl="0" indent="0">
              <a:buNone/>
            </a:pPr>
            <a:r>
              <a:rPr lang="en-US" dirty="0"/>
              <a:t>}  </a:t>
            </a:r>
          </a:p>
          <a:p>
            <a:pPr marL="0" lvl="0" indent="0">
              <a:buNone/>
            </a:pPr>
            <a:r>
              <a:rPr lang="en-US" dirty="0" smtClean="0">
                <a:solidFill>
                  <a:srgbClr val="FF0000"/>
                </a:solidFill>
              </a:rPr>
              <a:t>Output:</a:t>
            </a:r>
            <a:r>
              <a:rPr lang="en-US" dirty="0" smtClean="0"/>
              <a:t> Exception </a:t>
            </a:r>
            <a:r>
              <a:rPr lang="en-US" dirty="0"/>
              <a:t>in thread main </a:t>
            </a:r>
            <a:r>
              <a:rPr lang="en-US" dirty="0" err="1"/>
              <a:t>java.lang.ArithmeticException:not</a:t>
            </a:r>
            <a:r>
              <a:rPr lang="en-US" dirty="0"/>
              <a:t> valid</a:t>
            </a:r>
          </a:p>
          <a:p>
            <a:endParaRPr lang="en-US" dirty="0"/>
          </a:p>
        </p:txBody>
      </p:sp>
    </p:spTree>
    <p:extLst>
      <p:ext uri="{BB962C8B-B14F-4D97-AF65-F5344CB8AC3E}">
        <p14:creationId xmlns:p14="http://schemas.microsoft.com/office/powerpoint/2010/main" val="1238932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16700"/>
          </a:xfrm>
        </p:spPr>
        <p:txBody>
          <a:bodyPr>
            <a:normAutofit fontScale="90000"/>
          </a:bodyPr>
          <a:lstStyle/>
          <a:p>
            <a:r>
              <a:rPr lang="en-US" b="1" i="1" dirty="0" smtClean="0"/>
              <a:t/>
            </a:r>
            <a:br>
              <a:rPr lang="en-US" b="1" i="1" dirty="0" smtClean="0"/>
            </a:br>
            <a:r>
              <a:rPr lang="en-US" b="1" dirty="0" smtClean="0">
                <a:solidFill>
                  <a:srgbClr val="FF0000"/>
                </a:solidFill>
              </a:rPr>
              <a:t>Java </a:t>
            </a:r>
            <a:r>
              <a:rPr lang="en-US" b="1" dirty="0">
                <a:solidFill>
                  <a:srgbClr val="FF0000"/>
                </a:solidFill>
              </a:rPr>
              <a:t>throws keyword</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628650" y="1107583"/>
            <a:ext cx="7886700" cy="5069380"/>
          </a:xfrm>
        </p:spPr>
        <p:txBody>
          <a:bodyPr>
            <a:normAutofit fontScale="92500" lnSpcReduction="20000"/>
          </a:bodyPr>
          <a:lstStyle/>
          <a:p>
            <a:r>
              <a:rPr lang="en-US" dirty="0" smtClean="0"/>
              <a:t>The</a:t>
            </a:r>
            <a:r>
              <a:rPr lang="en-US" dirty="0"/>
              <a:t> </a:t>
            </a:r>
            <a:r>
              <a:rPr lang="en-US" b="1" dirty="0"/>
              <a:t>Java throws keyword</a:t>
            </a:r>
            <a:r>
              <a:rPr lang="en-US" dirty="0"/>
              <a:t> is used to declare an exception. </a:t>
            </a:r>
            <a:endParaRPr lang="en-US" dirty="0" smtClean="0"/>
          </a:p>
          <a:p>
            <a:r>
              <a:rPr lang="en-US" dirty="0" smtClean="0"/>
              <a:t>It </a:t>
            </a:r>
            <a:r>
              <a:rPr lang="en-US" dirty="0"/>
              <a:t>gives an information to the programmer that there may occur an exception so it is better for the programmer to provide the exception handling code so that normal flow can be maintained.</a:t>
            </a:r>
          </a:p>
          <a:p>
            <a:pPr marL="0" indent="0">
              <a:buNone/>
            </a:pPr>
            <a:r>
              <a:rPr lang="en-US" b="1" dirty="0"/>
              <a:t>Syntax of java throws</a:t>
            </a:r>
          </a:p>
          <a:p>
            <a:pPr marL="0" indent="0">
              <a:buNone/>
            </a:pPr>
            <a:r>
              <a:rPr lang="en-US" dirty="0" err="1"/>
              <a:t>return_type</a:t>
            </a:r>
            <a:r>
              <a:rPr lang="en-US" dirty="0"/>
              <a:t> </a:t>
            </a:r>
            <a:r>
              <a:rPr lang="en-US" dirty="0" err="1"/>
              <a:t>method_name</a:t>
            </a:r>
            <a:r>
              <a:rPr lang="en-US" dirty="0"/>
              <a:t>() </a:t>
            </a:r>
            <a:r>
              <a:rPr lang="en-US" b="1" dirty="0"/>
              <a:t>throws</a:t>
            </a:r>
            <a:r>
              <a:rPr lang="en-US" dirty="0"/>
              <a:t> </a:t>
            </a:r>
            <a:r>
              <a:rPr lang="en-US" dirty="0" err="1"/>
              <a:t>exception_class_name</a:t>
            </a:r>
            <a:r>
              <a:rPr lang="en-US" dirty="0"/>
              <a:t>{  </a:t>
            </a:r>
          </a:p>
          <a:p>
            <a:pPr marL="0" indent="0">
              <a:buNone/>
            </a:pPr>
            <a:r>
              <a:rPr lang="en-US" dirty="0"/>
              <a:t>//method code  </a:t>
            </a:r>
          </a:p>
          <a:p>
            <a:pPr marL="0" indent="0">
              <a:buNone/>
            </a:pPr>
            <a:r>
              <a:rPr lang="en-US" dirty="0"/>
              <a:t>}  </a:t>
            </a:r>
          </a:p>
        </p:txBody>
      </p:sp>
    </p:spTree>
    <p:extLst>
      <p:ext uri="{BB962C8B-B14F-4D97-AF65-F5344CB8AC3E}">
        <p14:creationId xmlns:p14="http://schemas.microsoft.com/office/powerpoint/2010/main" val="3819395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78064"/>
          </a:xfrm>
        </p:spPr>
        <p:txBody>
          <a:bodyPr>
            <a:normAutofit fontScale="90000"/>
          </a:bodyPr>
          <a:lstStyle/>
          <a:p>
            <a:r>
              <a:rPr lang="en-US" dirty="0" smtClean="0"/>
              <a:t/>
            </a:r>
            <a:br>
              <a:rPr lang="en-US" dirty="0" smtClean="0"/>
            </a:br>
            <a:r>
              <a:rPr lang="en-US" dirty="0" smtClean="0">
                <a:solidFill>
                  <a:srgbClr val="FF0000"/>
                </a:solidFill>
              </a:rPr>
              <a:t>Java </a:t>
            </a:r>
            <a:r>
              <a:rPr lang="en-US" dirty="0">
                <a:solidFill>
                  <a:srgbClr val="FF0000"/>
                </a:solidFill>
              </a:rPr>
              <a:t>throws example</a:t>
            </a:r>
            <a:r>
              <a:rPr lang="en-US" dirty="0"/>
              <a:t/>
            </a:r>
            <a:br>
              <a:rPr lang="en-US" dirty="0"/>
            </a:br>
            <a:endParaRPr lang="en-US" dirty="0"/>
          </a:p>
        </p:txBody>
      </p:sp>
      <p:sp>
        <p:nvSpPr>
          <p:cNvPr id="3" name="Content Placeholder 2"/>
          <p:cNvSpPr>
            <a:spLocks noGrp="1"/>
          </p:cNvSpPr>
          <p:nvPr>
            <p:ph idx="1"/>
          </p:nvPr>
        </p:nvSpPr>
        <p:spPr>
          <a:xfrm>
            <a:off x="628650" y="991673"/>
            <a:ext cx="7886700" cy="5653826"/>
          </a:xfrm>
        </p:spPr>
        <p:txBody>
          <a:bodyPr>
            <a:normAutofit fontScale="55000" lnSpcReduction="20000"/>
          </a:bodyPr>
          <a:lstStyle/>
          <a:p>
            <a:pPr marL="0" lvl="0" indent="0">
              <a:buNone/>
            </a:pPr>
            <a:r>
              <a:rPr lang="en-US" sz="3500" b="1" dirty="0"/>
              <a:t>import </a:t>
            </a:r>
            <a:r>
              <a:rPr lang="en-US" sz="3500" b="1" dirty="0" err="1"/>
              <a:t>java.io.IOException</a:t>
            </a:r>
            <a:r>
              <a:rPr lang="en-US" sz="3500" b="1" dirty="0"/>
              <a:t>;  </a:t>
            </a:r>
          </a:p>
          <a:p>
            <a:pPr marL="0" lvl="0" indent="0">
              <a:buNone/>
            </a:pPr>
            <a:r>
              <a:rPr lang="en-US" sz="3500" b="1" dirty="0"/>
              <a:t>class Testthrows1{  </a:t>
            </a:r>
          </a:p>
          <a:p>
            <a:pPr marL="0" lvl="0" indent="0">
              <a:buNone/>
            </a:pPr>
            <a:r>
              <a:rPr lang="en-US" sz="3500" b="1" dirty="0"/>
              <a:t>  void m()throws </a:t>
            </a:r>
            <a:r>
              <a:rPr lang="en-US" sz="3500" b="1" dirty="0" err="1"/>
              <a:t>IOException</a:t>
            </a:r>
            <a:r>
              <a:rPr lang="en-US" sz="3500" b="1" dirty="0"/>
              <a:t>{  </a:t>
            </a:r>
          </a:p>
          <a:p>
            <a:pPr marL="0" lvl="0" indent="0">
              <a:buNone/>
            </a:pPr>
            <a:r>
              <a:rPr lang="en-US" sz="3500" b="1" dirty="0"/>
              <a:t>    throw new </a:t>
            </a:r>
            <a:r>
              <a:rPr lang="en-US" sz="3500" b="1" dirty="0" err="1"/>
              <a:t>IOException</a:t>
            </a:r>
            <a:r>
              <a:rPr lang="en-US" sz="3500" b="1" dirty="0"/>
              <a:t>("device error");//checked exception  </a:t>
            </a:r>
          </a:p>
          <a:p>
            <a:pPr marL="0" lvl="0" indent="0">
              <a:buNone/>
            </a:pPr>
            <a:r>
              <a:rPr lang="en-US" sz="3500" b="1" dirty="0"/>
              <a:t>  }  </a:t>
            </a:r>
          </a:p>
          <a:p>
            <a:pPr marL="0" lvl="0" indent="0">
              <a:buNone/>
            </a:pPr>
            <a:r>
              <a:rPr lang="en-US" sz="3500" b="1" dirty="0"/>
              <a:t>  void n()throws </a:t>
            </a:r>
            <a:r>
              <a:rPr lang="en-US" sz="3500" b="1" dirty="0" err="1"/>
              <a:t>IOException</a:t>
            </a:r>
            <a:r>
              <a:rPr lang="en-US" sz="3500" b="1" dirty="0"/>
              <a:t>{  </a:t>
            </a:r>
          </a:p>
          <a:p>
            <a:pPr marL="0" lvl="0" indent="0">
              <a:buNone/>
            </a:pPr>
            <a:r>
              <a:rPr lang="en-US" sz="3500" b="1" dirty="0"/>
              <a:t>    m();  </a:t>
            </a:r>
          </a:p>
          <a:p>
            <a:pPr marL="0" lvl="0" indent="0">
              <a:buNone/>
            </a:pPr>
            <a:r>
              <a:rPr lang="en-US" sz="3500" b="1" dirty="0"/>
              <a:t>  }  </a:t>
            </a:r>
          </a:p>
          <a:p>
            <a:pPr marL="0" lvl="0" indent="0">
              <a:buNone/>
            </a:pPr>
            <a:r>
              <a:rPr lang="en-US" sz="3500" b="1" dirty="0"/>
              <a:t>  void p(){  </a:t>
            </a:r>
          </a:p>
          <a:p>
            <a:pPr marL="0" lvl="0" indent="0">
              <a:buNone/>
            </a:pPr>
            <a:r>
              <a:rPr lang="en-US" sz="3500" b="1" dirty="0"/>
              <a:t>   try{  </a:t>
            </a:r>
          </a:p>
          <a:p>
            <a:pPr marL="0" lvl="0" indent="0">
              <a:buNone/>
            </a:pPr>
            <a:r>
              <a:rPr lang="en-US" sz="3500" b="1" dirty="0"/>
              <a:t>    n();  </a:t>
            </a:r>
          </a:p>
          <a:p>
            <a:pPr marL="0" lvl="0" indent="0">
              <a:buNone/>
            </a:pPr>
            <a:r>
              <a:rPr lang="en-US" sz="3500" b="1" dirty="0"/>
              <a:t>   }catch(Exception e){</a:t>
            </a:r>
            <a:r>
              <a:rPr lang="en-US" sz="3500" b="1" dirty="0" err="1"/>
              <a:t>System.out.println</a:t>
            </a:r>
            <a:r>
              <a:rPr lang="en-US" sz="3500" b="1" dirty="0"/>
              <a:t>("exception handled");}  </a:t>
            </a:r>
          </a:p>
          <a:p>
            <a:pPr marL="0" lvl="0" indent="0">
              <a:buNone/>
            </a:pPr>
            <a:r>
              <a:rPr lang="en-US" sz="3500" b="1" dirty="0"/>
              <a:t>  }  </a:t>
            </a:r>
          </a:p>
          <a:p>
            <a:pPr marL="0" lvl="0" indent="0">
              <a:buNone/>
            </a:pPr>
            <a:r>
              <a:rPr lang="en-US" sz="3500" b="1" dirty="0"/>
              <a:t>  public static void main(String </a:t>
            </a:r>
            <a:r>
              <a:rPr lang="en-US" sz="3500" b="1" dirty="0" err="1"/>
              <a:t>args</a:t>
            </a:r>
            <a:r>
              <a:rPr lang="en-US" sz="3500" b="1" dirty="0"/>
              <a:t>[]){  </a:t>
            </a:r>
          </a:p>
          <a:p>
            <a:pPr marL="0" lvl="0" indent="0">
              <a:buNone/>
            </a:pPr>
            <a:r>
              <a:rPr lang="en-US" sz="3500" b="1" dirty="0"/>
              <a:t>   Testthrows1 </a:t>
            </a:r>
            <a:r>
              <a:rPr lang="en-US" sz="3500" b="1" dirty="0" err="1"/>
              <a:t>obj</a:t>
            </a:r>
            <a:r>
              <a:rPr lang="en-US" sz="3500" b="1" dirty="0"/>
              <a:t>=new Testthrows1();  </a:t>
            </a:r>
          </a:p>
          <a:p>
            <a:pPr marL="0" lvl="0" indent="0">
              <a:buNone/>
            </a:pPr>
            <a:r>
              <a:rPr lang="en-US" sz="3500" b="1" dirty="0"/>
              <a:t>   </a:t>
            </a:r>
            <a:r>
              <a:rPr lang="en-US" sz="3500" b="1" dirty="0" err="1"/>
              <a:t>obj.p</a:t>
            </a:r>
            <a:r>
              <a:rPr lang="en-US" sz="3500" b="1" dirty="0"/>
              <a:t>();  </a:t>
            </a:r>
          </a:p>
          <a:p>
            <a:pPr marL="0" lvl="0" indent="0">
              <a:buNone/>
            </a:pPr>
            <a:r>
              <a:rPr lang="en-US" sz="3500" b="1" dirty="0"/>
              <a:t>   </a:t>
            </a:r>
            <a:r>
              <a:rPr lang="en-US" sz="3500" b="1" dirty="0" err="1"/>
              <a:t>System.out.println</a:t>
            </a:r>
            <a:r>
              <a:rPr lang="en-US" sz="3500" b="1" dirty="0"/>
              <a:t>("normal flow...");  </a:t>
            </a:r>
          </a:p>
          <a:p>
            <a:pPr marL="0" lvl="0" indent="0">
              <a:buNone/>
            </a:pPr>
            <a:r>
              <a:rPr lang="en-US" sz="3500" b="1" dirty="0"/>
              <a:t>  }  </a:t>
            </a:r>
          </a:p>
          <a:p>
            <a:pPr marL="0" lvl="0" indent="0">
              <a:buNone/>
            </a:pPr>
            <a:r>
              <a:rPr lang="en-US" sz="3500" b="1" dirty="0"/>
              <a:t>}  </a:t>
            </a:r>
            <a:endParaRPr lang="en-US" sz="3500" b="1" dirty="0" smtClean="0"/>
          </a:p>
          <a:p>
            <a:pPr marL="0" lvl="0" indent="0">
              <a:buNone/>
            </a:pPr>
            <a:endParaRPr lang="en-US" sz="3500" b="1" dirty="0"/>
          </a:p>
          <a:p>
            <a:endParaRPr lang="en-US" dirty="0"/>
          </a:p>
        </p:txBody>
      </p:sp>
      <p:sp>
        <p:nvSpPr>
          <p:cNvPr id="4" name="Rectangle 3"/>
          <p:cNvSpPr/>
          <p:nvPr/>
        </p:nvSpPr>
        <p:spPr>
          <a:xfrm>
            <a:off x="5867400" y="4648200"/>
            <a:ext cx="2337516" cy="16098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rPr>
              <a:t>Output:</a:t>
            </a:r>
          </a:p>
          <a:p>
            <a:r>
              <a:rPr lang="en-US" sz="2400" b="1" dirty="0"/>
              <a:t>exception handled</a:t>
            </a:r>
          </a:p>
          <a:p>
            <a:r>
              <a:rPr lang="en-US" sz="2400" b="1" dirty="0"/>
              <a:t>normal flow...</a:t>
            </a:r>
          </a:p>
          <a:p>
            <a:pPr algn="ctr"/>
            <a:endParaRPr lang="en-US" dirty="0"/>
          </a:p>
        </p:txBody>
      </p:sp>
    </p:spTree>
    <p:extLst>
      <p:ext uri="{BB962C8B-B14F-4D97-AF65-F5344CB8AC3E}">
        <p14:creationId xmlns:p14="http://schemas.microsoft.com/office/powerpoint/2010/main" val="2922364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52400"/>
            <a:ext cx="8915400" cy="909883"/>
          </a:xfrm>
        </p:spPr>
        <p:txBody>
          <a:bodyPr>
            <a:normAutofit fontScale="90000"/>
          </a:bodyPr>
          <a:lstStyle/>
          <a:p>
            <a:r>
              <a:rPr lang="en-US" b="1" dirty="0" smtClean="0">
                <a:solidFill>
                  <a:srgbClr val="FF0000"/>
                </a:solidFill>
              </a:rPr>
              <a:t/>
            </a:r>
            <a:br>
              <a:rPr lang="en-US" b="1" dirty="0" smtClean="0">
                <a:solidFill>
                  <a:srgbClr val="FF0000"/>
                </a:solidFill>
              </a:rPr>
            </a:br>
            <a:r>
              <a:rPr lang="en-US" sz="4000" b="1" dirty="0" smtClean="0">
                <a:solidFill>
                  <a:srgbClr val="FF0000"/>
                </a:solidFill>
              </a:rPr>
              <a:t>Difference </a:t>
            </a:r>
            <a:r>
              <a:rPr lang="en-US" sz="4000" b="1" dirty="0">
                <a:solidFill>
                  <a:srgbClr val="FF0000"/>
                </a:solidFill>
              </a:rPr>
              <a:t>between throw and throws in Java</a:t>
            </a:r>
            <a:br>
              <a:rPr lang="en-US" sz="4000" b="1" dirty="0">
                <a:solidFill>
                  <a:srgbClr val="FF0000"/>
                </a:solidFill>
              </a:rPr>
            </a:b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9656125"/>
              </p:ext>
            </p:extLst>
          </p:nvPr>
        </p:nvGraphicFramePr>
        <p:xfrm>
          <a:off x="304800" y="1600200"/>
          <a:ext cx="8077199" cy="4684689"/>
        </p:xfrm>
        <a:graphic>
          <a:graphicData uri="http://schemas.openxmlformats.org/drawingml/2006/table">
            <a:tbl>
              <a:tblPr firstRow="1" firstCol="1" bandRow="1">
                <a:tableStyleId>{5C22544A-7EE6-4342-B048-85BDC9FD1C3A}</a:tableStyleId>
              </a:tblPr>
              <a:tblGrid>
                <a:gridCol w="1350217">
                  <a:extLst>
                    <a:ext uri="{9D8B030D-6E8A-4147-A177-3AD203B41FA5}">
                      <a16:colId xmlns="" xmlns:a16="http://schemas.microsoft.com/office/drawing/2014/main" val="20000"/>
                    </a:ext>
                  </a:extLst>
                </a:gridCol>
                <a:gridCol w="3544323">
                  <a:extLst>
                    <a:ext uri="{9D8B030D-6E8A-4147-A177-3AD203B41FA5}">
                      <a16:colId xmlns="" xmlns:a16="http://schemas.microsoft.com/office/drawing/2014/main" val="20001"/>
                    </a:ext>
                  </a:extLst>
                </a:gridCol>
                <a:gridCol w="3182659">
                  <a:extLst>
                    <a:ext uri="{9D8B030D-6E8A-4147-A177-3AD203B41FA5}">
                      <a16:colId xmlns="" xmlns:a16="http://schemas.microsoft.com/office/drawing/2014/main" val="20002"/>
                    </a:ext>
                  </a:extLst>
                </a:gridCol>
              </a:tblGrid>
              <a:tr h="723097">
                <a:tc>
                  <a:txBody>
                    <a:bodyPr/>
                    <a:lstStyle/>
                    <a:p>
                      <a:pPr marL="0" marR="0">
                        <a:lnSpc>
                          <a:spcPct val="107000"/>
                        </a:lnSpc>
                        <a:spcBef>
                          <a:spcPts val="0"/>
                        </a:spcBef>
                        <a:spcAft>
                          <a:spcPts val="800"/>
                        </a:spcAft>
                      </a:pPr>
                      <a:r>
                        <a:rPr lang="en-US" sz="2000" b="1" dirty="0">
                          <a:effectLst/>
                        </a:rPr>
                        <a:t>No.</a:t>
                      </a:r>
                      <a:endParaRPr lang="en-US" sz="1800" b="1" dirty="0">
                        <a:effectLst/>
                        <a:latin typeface="Calibri"/>
                        <a:ea typeface="Calibri"/>
                        <a:cs typeface="Times New Roman"/>
                      </a:endParaRPr>
                    </a:p>
                  </a:txBody>
                  <a:tcPr marL="85725" marR="85725" marT="114300" marB="114300"/>
                </a:tc>
                <a:tc>
                  <a:txBody>
                    <a:bodyPr/>
                    <a:lstStyle/>
                    <a:p>
                      <a:pPr marL="0" marR="0">
                        <a:lnSpc>
                          <a:spcPct val="107000"/>
                        </a:lnSpc>
                        <a:spcBef>
                          <a:spcPts val="0"/>
                        </a:spcBef>
                        <a:spcAft>
                          <a:spcPts val="800"/>
                        </a:spcAft>
                      </a:pPr>
                      <a:r>
                        <a:rPr lang="en-US" sz="2000" b="1">
                          <a:effectLst/>
                        </a:rPr>
                        <a:t>throw</a:t>
                      </a:r>
                      <a:endParaRPr lang="en-US" sz="1800" b="1">
                        <a:effectLst/>
                        <a:latin typeface="Calibri"/>
                        <a:ea typeface="Calibri"/>
                        <a:cs typeface="Times New Roman"/>
                      </a:endParaRPr>
                    </a:p>
                  </a:txBody>
                  <a:tcPr marL="85725" marR="85725" marT="114300" marB="114300"/>
                </a:tc>
                <a:tc>
                  <a:txBody>
                    <a:bodyPr/>
                    <a:lstStyle/>
                    <a:p>
                      <a:pPr marL="0" marR="0">
                        <a:lnSpc>
                          <a:spcPct val="107000"/>
                        </a:lnSpc>
                        <a:spcBef>
                          <a:spcPts val="0"/>
                        </a:spcBef>
                        <a:spcAft>
                          <a:spcPts val="800"/>
                        </a:spcAft>
                      </a:pPr>
                      <a:r>
                        <a:rPr lang="en-US" sz="2000" b="1">
                          <a:effectLst/>
                        </a:rPr>
                        <a:t>throws</a:t>
                      </a:r>
                      <a:endParaRPr lang="en-US" sz="1800" b="1">
                        <a:effectLst/>
                        <a:latin typeface="Calibri"/>
                        <a:ea typeface="Calibri"/>
                        <a:cs typeface="Times New Roman"/>
                      </a:endParaRPr>
                    </a:p>
                  </a:txBody>
                  <a:tcPr marL="85725" marR="85725" marT="114300" marB="114300"/>
                </a:tc>
                <a:extLst>
                  <a:ext uri="{0D108BD9-81ED-4DB2-BD59-A6C34878D82A}">
                    <a16:rowId xmlns="" xmlns:a16="http://schemas.microsoft.com/office/drawing/2014/main" val="10000"/>
                  </a:ext>
                </a:extLst>
              </a:tr>
              <a:tr h="933890">
                <a:tc>
                  <a:txBody>
                    <a:bodyPr/>
                    <a:lstStyle/>
                    <a:p>
                      <a:pPr marL="190500" marR="0" indent="0" algn="just">
                        <a:lnSpc>
                          <a:spcPts val="1725"/>
                        </a:lnSpc>
                        <a:spcBef>
                          <a:spcPts val="0"/>
                        </a:spcBef>
                        <a:spcAft>
                          <a:spcPts val="800"/>
                        </a:spcAft>
                        <a:buFont typeface="+mj-lt"/>
                        <a:buNone/>
                      </a:pPr>
                      <a:r>
                        <a:rPr lang="en-US" sz="1400" b="1" dirty="0">
                          <a:effectLst/>
                        </a:rPr>
                        <a:t>1)</a:t>
                      </a:r>
                      <a:endParaRPr lang="en-US" sz="1800" b="1" dirty="0">
                        <a:effectLst/>
                        <a:latin typeface="Calibri"/>
                        <a:ea typeface="Calibri"/>
                        <a:cs typeface="Times New Roman"/>
                      </a:endParaRPr>
                    </a:p>
                  </a:txBody>
                  <a:tcPr marL="57150" marR="57150" marT="76200" marB="76200"/>
                </a:tc>
                <a:tc>
                  <a:txBody>
                    <a:bodyPr/>
                    <a:lstStyle/>
                    <a:p>
                      <a:pPr marL="190500" marR="0" algn="just">
                        <a:lnSpc>
                          <a:spcPts val="1725"/>
                        </a:lnSpc>
                        <a:spcBef>
                          <a:spcPts val="0"/>
                        </a:spcBef>
                        <a:spcAft>
                          <a:spcPts val="800"/>
                        </a:spcAft>
                      </a:pPr>
                      <a:r>
                        <a:rPr lang="en-US" sz="1400" b="1" dirty="0">
                          <a:effectLst/>
                        </a:rPr>
                        <a:t>Java throw keyword is used to explicitly throw an exception.</a:t>
                      </a:r>
                      <a:endParaRPr lang="en-US" sz="1800" b="1" dirty="0">
                        <a:effectLst/>
                        <a:latin typeface="Calibri"/>
                        <a:ea typeface="Calibri"/>
                        <a:cs typeface="Times New Roman"/>
                      </a:endParaRPr>
                    </a:p>
                  </a:txBody>
                  <a:tcPr marL="57150" marR="57150" marT="76200" marB="76200"/>
                </a:tc>
                <a:tc>
                  <a:txBody>
                    <a:bodyPr/>
                    <a:lstStyle/>
                    <a:p>
                      <a:pPr marL="190500" marR="0" algn="just">
                        <a:lnSpc>
                          <a:spcPts val="1725"/>
                        </a:lnSpc>
                        <a:spcBef>
                          <a:spcPts val="0"/>
                        </a:spcBef>
                        <a:spcAft>
                          <a:spcPts val="800"/>
                        </a:spcAft>
                      </a:pPr>
                      <a:r>
                        <a:rPr lang="en-US" sz="1400" b="1" dirty="0">
                          <a:effectLst/>
                        </a:rPr>
                        <a:t>Java throws keyword is used to declare an exception.</a:t>
                      </a:r>
                      <a:endParaRPr lang="en-US" sz="1800" b="1" dirty="0">
                        <a:effectLst/>
                        <a:latin typeface="Calibri"/>
                        <a:ea typeface="Calibri"/>
                        <a:cs typeface="Times New Roman"/>
                      </a:endParaRPr>
                    </a:p>
                  </a:txBody>
                  <a:tcPr marL="57150" marR="57150" marT="76200" marB="76200"/>
                </a:tc>
                <a:extLst>
                  <a:ext uri="{0D108BD9-81ED-4DB2-BD59-A6C34878D82A}">
                    <a16:rowId xmlns="" xmlns:a16="http://schemas.microsoft.com/office/drawing/2014/main" val="10001"/>
                  </a:ext>
                </a:extLst>
              </a:tr>
              <a:tr h="576239">
                <a:tc>
                  <a:txBody>
                    <a:bodyPr/>
                    <a:lstStyle/>
                    <a:p>
                      <a:pPr marL="190500" marR="0" indent="0" algn="just">
                        <a:lnSpc>
                          <a:spcPts val="1725"/>
                        </a:lnSpc>
                        <a:spcBef>
                          <a:spcPts val="0"/>
                        </a:spcBef>
                        <a:spcAft>
                          <a:spcPts val="800"/>
                        </a:spcAft>
                        <a:buFont typeface="+mj-lt"/>
                        <a:buNone/>
                      </a:pPr>
                      <a:r>
                        <a:rPr lang="en-US" sz="1400" b="1" dirty="0" smtClean="0">
                          <a:effectLst/>
                        </a:rPr>
                        <a:t>2)</a:t>
                      </a:r>
                      <a:endParaRPr lang="en-US" sz="1800" b="1" dirty="0">
                        <a:effectLst/>
                        <a:latin typeface="Calibri"/>
                        <a:ea typeface="Calibri"/>
                        <a:cs typeface="Times New Roman"/>
                      </a:endParaRPr>
                    </a:p>
                  </a:txBody>
                  <a:tcPr marL="57150" marR="57150" marT="76200" marB="76200"/>
                </a:tc>
                <a:tc>
                  <a:txBody>
                    <a:bodyPr/>
                    <a:lstStyle/>
                    <a:p>
                      <a:pPr marL="190500" marR="0" algn="just">
                        <a:lnSpc>
                          <a:spcPts val="1725"/>
                        </a:lnSpc>
                        <a:spcBef>
                          <a:spcPts val="0"/>
                        </a:spcBef>
                        <a:spcAft>
                          <a:spcPts val="800"/>
                        </a:spcAft>
                      </a:pPr>
                      <a:r>
                        <a:rPr lang="en-US" sz="1400" b="1">
                          <a:effectLst/>
                        </a:rPr>
                        <a:t>Throw is followed by an instance.</a:t>
                      </a:r>
                      <a:endParaRPr lang="en-US" sz="1800" b="1">
                        <a:effectLst/>
                        <a:latin typeface="Calibri"/>
                        <a:ea typeface="Calibri"/>
                        <a:cs typeface="Times New Roman"/>
                      </a:endParaRPr>
                    </a:p>
                  </a:txBody>
                  <a:tcPr marL="57150" marR="57150" marT="76200" marB="76200"/>
                </a:tc>
                <a:tc>
                  <a:txBody>
                    <a:bodyPr/>
                    <a:lstStyle/>
                    <a:p>
                      <a:pPr marL="190500" marR="0" algn="just">
                        <a:lnSpc>
                          <a:spcPts val="1725"/>
                        </a:lnSpc>
                        <a:spcBef>
                          <a:spcPts val="0"/>
                        </a:spcBef>
                        <a:spcAft>
                          <a:spcPts val="800"/>
                        </a:spcAft>
                      </a:pPr>
                      <a:r>
                        <a:rPr lang="en-US" sz="1400" b="1">
                          <a:effectLst/>
                        </a:rPr>
                        <a:t>Throws is followed by class.</a:t>
                      </a:r>
                      <a:endParaRPr lang="en-US" sz="1800" b="1">
                        <a:effectLst/>
                        <a:latin typeface="Calibri"/>
                        <a:ea typeface="Calibri"/>
                        <a:cs typeface="Times New Roman"/>
                      </a:endParaRPr>
                    </a:p>
                  </a:txBody>
                  <a:tcPr marL="57150" marR="57150" marT="76200" marB="76200"/>
                </a:tc>
                <a:extLst>
                  <a:ext uri="{0D108BD9-81ED-4DB2-BD59-A6C34878D82A}">
                    <a16:rowId xmlns="" xmlns:a16="http://schemas.microsoft.com/office/drawing/2014/main" val="10002"/>
                  </a:ext>
                </a:extLst>
              </a:tr>
              <a:tr h="933890">
                <a:tc>
                  <a:txBody>
                    <a:bodyPr/>
                    <a:lstStyle/>
                    <a:p>
                      <a:pPr marL="190500" marR="0" indent="0" algn="just">
                        <a:lnSpc>
                          <a:spcPts val="1725"/>
                        </a:lnSpc>
                        <a:spcBef>
                          <a:spcPts val="0"/>
                        </a:spcBef>
                        <a:spcAft>
                          <a:spcPts val="800"/>
                        </a:spcAft>
                        <a:buFont typeface="+mj-lt"/>
                        <a:buNone/>
                      </a:pPr>
                      <a:r>
                        <a:rPr lang="en-US" sz="1400" b="1" dirty="0" smtClean="0">
                          <a:effectLst/>
                        </a:rPr>
                        <a:t>3)</a:t>
                      </a:r>
                      <a:endParaRPr lang="en-US" sz="1800" b="1" dirty="0">
                        <a:effectLst/>
                        <a:latin typeface="Calibri"/>
                        <a:ea typeface="Calibri"/>
                        <a:cs typeface="Times New Roman"/>
                      </a:endParaRPr>
                    </a:p>
                  </a:txBody>
                  <a:tcPr marL="57150" marR="57150" marT="76200" marB="76200"/>
                </a:tc>
                <a:tc>
                  <a:txBody>
                    <a:bodyPr/>
                    <a:lstStyle/>
                    <a:p>
                      <a:pPr marL="190500" marR="0" algn="just">
                        <a:lnSpc>
                          <a:spcPts val="1725"/>
                        </a:lnSpc>
                        <a:spcBef>
                          <a:spcPts val="0"/>
                        </a:spcBef>
                        <a:spcAft>
                          <a:spcPts val="800"/>
                        </a:spcAft>
                      </a:pPr>
                      <a:r>
                        <a:rPr lang="en-US" sz="1400" b="1">
                          <a:effectLst/>
                        </a:rPr>
                        <a:t>Throw is used within the method.</a:t>
                      </a:r>
                      <a:endParaRPr lang="en-US" sz="1800" b="1">
                        <a:effectLst/>
                        <a:latin typeface="Calibri"/>
                        <a:ea typeface="Calibri"/>
                        <a:cs typeface="Times New Roman"/>
                      </a:endParaRPr>
                    </a:p>
                  </a:txBody>
                  <a:tcPr marL="57150" marR="57150" marT="76200" marB="76200"/>
                </a:tc>
                <a:tc>
                  <a:txBody>
                    <a:bodyPr/>
                    <a:lstStyle/>
                    <a:p>
                      <a:pPr marL="190500" marR="0" algn="just">
                        <a:lnSpc>
                          <a:spcPts val="1725"/>
                        </a:lnSpc>
                        <a:spcBef>
                          <a:spcPts val="0"/>
                        </a:spcBef>
                        <a:spcAft>
                          <a:spcPts val="800"/>
                        </a:spcAft>
                      </a:pPr>
                      <a:r>
                        <a:rPr lang="en-US" sz="1400" b="1" dirty="0">
                          <a:effectLst/>
                        </a:rPr>
                        <a:t>Throws is used with the method signature.</a:t>
                      </a:r>
                      <a:endParaRPr lang="en-US" sz="1800" b="1" dirty="0">
                        <a:effectLst/>
                        <a:latin typeface="Calibri"/>
                        <a:ea typeface="Calibri"/>
                        <a:cs typeface="Times New Roman"/>
                      </a:endParaRPr>
                    </a:p>
                  </a:txBody>
                  <a:tcPr marL="57150" marR="57150" marT="76200" marB="76200"/>
                </a:tc>
                <a:extLst>
                  <a:ext uri="{0D108BD9-81ED-4DB2-BD59-A6C34878D82A}">
                    <a16:rowId xmlns="" xmlns:a16="http://schemas.microsoft.com/office/drawing/2014/main" val="10003"/>
                  </a:ext>
                </a:extLst>
              </a:tr>
              <a:tr h="1517573">
                <a:tc>
                  <a:txBody>
                    <a:bodyPr/>
                    <a:lstStyle/>
                    <a:p>
                      <a:pPr marL="190500" marR="0" indent="0" algn="just">
                        <a:lnSpc>
                          <a:spcPts val="1725"/>
                        </a:lnSpc>
                        <a:spcBef>
                          <a:spcPts val="0"/>
                        </a:spcBef>
                        <a:spcAft>
                          <a:spcPts val="800"/>
                        </a:spcAft>
                        <a:buFont typeface="+mj-lt"/>
                        <a:buNone/>
                      </a:pPr>
                      <a:r>
                        <a:rPr lang="en-US" sz="1400" b="1" dirty="0" smtClean="0">
                          <a:effectLst/>
                        </a:rPr>
                        <a:t>4)</a:t>
                      </a:r>
                      <a:endParaRPr lang="en-US" sz="1800" b="1" dirty="0">
                        <a:effectLst/>
                        <a:latin typeface="Calibri"/>
                        <a:ea typeface="Calibri"/>
                        <a:cs typeface="Times New Roman"/>
                      </a:endParaRPr>
                    </a:p>
                  </a:txBody>
                  <a:tcPr marL="57150" marR="57150" marT="76200" marB="76200"/>
                </a:tc>
                <a:tc>
                  <a:txBody>
                    <a:bodyPr/>
                    <a:lstStyle/>
                    <a:p>
                      <a:pPr marL="190500" marR="0" algn="just">
                        <a:lnSpc>
                          <a:spcPts val="1725"/>
                        </a:lnSpc>
                        <a:spcBef>
                          <a:spcPts val="0"/>
                        </a:spcBef>
                        <a:spcAft>
                          <a:spcPts val="800"/>
                        </a:spcAft>
                      </a:pPr>
                      <a:r>
                        <a:rPr lang="en-US" sz="1400" b="1" dirty="0">
                          <a:effectLst/>
                        </a:rPr>
                        <a:t>You cannot throw multiple exceptions.</a:t>
                      </a:r>
                      <a:endParaRPr lang="en-US" sz="1800" b="1" dirty="0">
                        <a:effectLst/>
                        <a:latin typeface="Calibri"/>
                        <a:ea typeface="Calibri"/>
                        <a:cs typeface="Times New Roman"/>
                      </a:endParaRPr>
                    </a:p>
                  </a:txBody>
                  <a:tcPr marL="57150" marR="57150" marT="76200" marB="76200"/>
                </a:tc>
                <a:tc>
                  <a:txBody>
                    <a:bodyPr/>
                    <a:lstStyle/>
                    <a:p>
                      <a:pPr marL="190500" marR="0" algn="just">
                        <a:lnSpc>
                          <a:spcPts val="1725"/>
                        </a:lnSpc>
                        <a:spcBef>
                          <a:spcPts val="0"/>
                        </a:spcBef>
                        <a:spcAft>
                          <a:spcPts val="800"/>
                        </a:spcAft>
                      </a:pPr>
                      <a:r>
                        <a:rPr lang="en-US" sz="1400" b="1" dirty="0">
                          <a:effectLst/>
                        </a:rPr>
                        <a:t>You can declare multiple exceptions e.g.</a:t>
                      </a:r>
                      <a:br>
                        <a:rPr lang="en-US" sz="1400" b="1" dirty="0">
                          <a:effectLst/>
                        </a:rPr>
                      </a:br>
                      <a:r>
                        <a:rPr lang="en-US" sz="1400" b="1" dirty="0">
                          <a:effectLst/>
                        </a:rPr>
                        <a:t>public void method()throws </a:t>
                      </a:r>
                      <a:r>
                        <a:rPr lang="en-US" sz="1400" b="1" dirty="0" err="1">
                          <a:effectLst/>
                        </a:rPr>
                        <a:t>IOException,SQLException</a:t>
                      </a:r>
                      <a:r>
                        <a:rPr lang="en-US" sz="1400" b="1" dirty="0">
                          <a:effectLst/>
                        </a:rPr>
                        <a:t>.</a:t>
                      </a:r>
                      <a:endParaRPr lang="en-US" sz="1800" b="1" dirty="0">
                        <a:effectLst/>
                        <a:latin typeface="Calibri"/>
                        <a:ea typeface="Calibri"/>
                        <a:cs typeface="Times New Roman"/>
                      </a:endParaRPr>
                    </a:p>
                  </a:txBody>
                  <a:tcPr marL="57150" marR="57150" marT="76200" marB="7620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071817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9818"/>
            <a:ext cx="7886700" cy="1345473"/>
          </a:xfrm>
        </p:spPr>
        <p:txBody>
          <a:bodyPr>
            <a:normAutofit fontScale="90000"/>
          </a:bodyPr>
          <a:lstStyle/>
          <a:p>
            <a:r>
              <a:rPr lang="en-IN" b="1" dirty="0" smtClean="0">
                <a:solidFill>
                  <a:srgbClr val="FF0000"/>
                </a:solidFill>
              </a:rPr>
              <a:t/>
            </a:r>
            <a:br>
              <a:rPr lang="en-IN" b="1" dirty="0" smtClean="0">
                <a:solidFill>
                  <a:srgbClr val="FF0000"/>
                </a:solidFill>
              </a:rPr>
            </a:br>
            <a:r>
              <a:rPr lang="en-IN" b="1" dirty="0" smtClean="0">
                <a:solidFill>
                  <a:srgbClr val="FF0000"/>
                </a:solidFill>
              </a:rPr>
              <a:t>Java’s </a:t>
            </a:r>
            <a:r>
              <a:rPr lang="en-IN" b="1" dirty="0">
                <a:solidFill>
                  <a:srgbClr val="FF0000"/>
                </a:solidFill>
              </a:rPr>
              <a:t>Built-in </a:t>
            </a:r>
            <a:r>
              <a:rPr lang="en-IN" b="1" dirty="0" smtClean="0">
                <a:solidFill>
                  <a:srgbClr val="FF0000"/>
                </a:solidFill>
              </a:rPr>
              <a:t>Exceptions</a:t>
            </a:r>
            <a:br>
              <a:rPr lang="en-IN" b="1" dirty="0" smtClean="0">
                <a:solidFill>
                  <a:srgbClr val="FF0000"/>
                </a:solidFill>
              </a:rPr>
            </a:br>
            <a:r>
              <a:rPr lang="en-IN" sz="3100" dirty="0" smtClean="0">
                <a:solidFill>
                  <a:srgbClr val="FF0000"/>
                </a:solidFill>
              </a:rPr>
              <a:t>Java’s </a:t>
            </a:r>
            <a:r>
              <a:rPr lang="en-IN" sz="3100" dirty="0">
                <a:solidFill>
                  <a:srgbClr val="FF0000"/>
                </a:solidFill>
              </a:rPr>
              <a:t>Unchecked </a:t>
            </a:r>
            <a:r>
              <a:rPr lang="en-IN" sz="3100" b="1" dirty="0" err="1">
                <a:solidFill>
                  <a:srgbClr val="FF0000"/>
                </a:solidFill>
              </a:rPr>
              <a:t>RuntimeException</a:t>
            </a:r>
            <a:r>
              <a:rPr lang="en-IN" sz="3100" b="1" dirty="0">
                <a:solidFill>
                  <a:srgbClr val="FF0000"/>
                </a:solidFill>
              </a:rPr>
              <a:t> </a:t>
            </a:r>
            <a:r>
              <a:rPr lang="en-IN" sz="3100" dirty="0">
                <a:solidFill>
                  <a:srgbClr val="FF0000"/>
                </a:solidFill>
              </a:rPr>
              <a:t>Subclasses Defined in </a:t>
            </a:r>
            <a:r>
              <a:rPr lang="en-IN" sz="3100" b="1" dirty="0" err="1">
                <a:solidFill>
                  <a:srgbClr val="FF0000"/>
                </a:solidFill>
              </a:rPr>
              <a:t>java.lang</a:t>
            </a:r>
            <a:endParaRPr lang="en-IN" sz="3100" dirty="0">
              <a:solidFill>
                <a:srgbClr val="FF0000"/>
              </a:solidFill>
            </a:endParaRPr>
          </a:p>
        </p:txBody>
      </p:sp>
      <p:pic>
        <p:nvPicPr>
          <p:cNvPr id="6" name="Content Placeholder 5"/>
          <p:cNvPicPr>
            <a:picLocks noGrp="1" noChangeAspect="1"/>
          </p:cNvPicPr>
          <p:nvPr>
            <p:ph idx="1"/>
          </p:nvPr>
        </p:nvPicPr>
        <p:blipFill>
          <a:blip r:embed="rId2"/>
          <a:stretch>
            <a:fillRect/>
          </a:stretch>
        </p:blipFill>
        <p:spPr>
          <a:xfrm>
            <a:off x="628651" y="1515291"/>
            <a:ext cx="8022227" cy="5094515"/>
          </a:xfrm>
          <a:prstGeom prst="rect">
            <a:avLst/>
          </a:prstGeom>
        </p:spPr>
      </p:pic>
    </p:spTree>
    <p:extLst>
      <p:ext uri="{BB962C8B-B14F-4D97-AF65-F5344CB8AC3E}">
        <p14:creationId xmlns:p14="http://schemas.microsoft.com/office/powerpoint/2010/main" val="10307644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28650" y="1219200"/>
            <a:ext cx="7886700" cy="4933406"/>
          </a:xfrm>
          <a:prstGeom prst="rect">
            <a:avLst/>
          </a:prstGeom>
        </p:spPr>
      </p:pic>
    </p:spTree>
    <p:extLst>
      <p:ext uri="{BB962C8B-B14F-4D97-AF65-F5344CB8AC3E}">
        <p14:creationId xmlns:p14="http://schemas.microsoft.com/office/powerpoint/2010/main" val="1332124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FF0000"/>
                </a:solidFill>
                <a:effectLst/>
              </a:rPr>
              <a:t>Advantage of Exception Handling</a:t>
            </a:r>
          </a:p>
        </p:txBody>
      </p:sp>
      <p:sp>
        <p:nvSpPr>
          <p:cNvPr id="3" name="Content Placeholder 2"/>
          <p:cNvSpPr>
            <a:spLocks noGrp="1"/>
          </p:cNvSpPr>
          <p:nvPr>
            <p:ph idx="1"/>
          </p:nvPr>
        </p:nvSpPr>
        <p:spPr>
          <a:xfrm>
            <a:off x="533400" y="762000"/>
            <a:ext cx="7981950" cy="5677437"/>
          </a:xfrm>
        </p:spPr>
        <p:txBody>
          <a:bodyPr/>
          <a:lstStyle/>
          <a:p>
            <a:r>
              <a:rPr lang="en-US" sz="2800" dirty="0" smtClean="0">
                <a:effectLst/>
              </a:rPr>
              <a:t>The core advantage of exception handling is </a:t>
            </a:r>
            <a:r>
              <a:rPr lang="en-US" sz="2800" b="1" dirty="0" smtClean="0">
                <a:effectLst/>
              </a:rPr>
              <a:t>to maintain the normal flow of the application</a:t>
            </a:r>
            <a:r>
              <a:rPr lang="en-US" sz="2800" dirty="0" smtClean="0">
                <a:effectLst/>
              </a:rPr>
              <a:t>. </a:t>
            </a:r>
          </a:p>
          <a:p>
            <a:r>
              <a:rPr lang="en-US" sz="2800" dirty="0" smtClean="0">
                <a:effectLst/>
              </a:rPr>
              <a:t>Exception normally disrupts the normal flow of the application that is why we use exception handling.</a:t>
            </a:r>
          </a:p>
          <a:p>
            <a:endParaRPr lang="en-US" dirty="0">
              <a:effectLst/>
            </a:endParaRPr>
          </a:p>
        </p:txBody>
      </p:sp>
      <p:sp>
        <p:nvSpPr>
          <p:cNvPr id="4" name="Rectangle 3"/>
          <p:cNvSpPr/>
          <p:nvPr/>
        </p:nvSpPr>
        <p:spPr>
          <a:xfrm>
            <a:off x="609600" y="2895600"/>
            <a:ext cx="2500648"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statement 1;  </a:t>
            </a:r>
          </a:p>
          <a:p>
            <a:r>
              <a:rPr lang="en-US" b="1" dirty="0"/>
              <a:t>statement 2;  </a:t>
            </a:r>
          </a:p>
          <a:p>
            <a:r>
              <a:rPr lang="en-US" b="1" dirty="0"/>
              <a:t>statement 3;  </a:t>
            </a:r>
          </a:p>
          <a:p>
            <a:r>
              <a:rPr lang="en-US" b="1" dirty="0"/>
              <a:t>statement 4;  </a:t>
            </a:r>
          </a:p>
          <a:p>
            <a:r>
              <a:rPr lang="en-US" b="1" dirty="0">
                <a:solidFill>
                  <a:srgbClr val="FF0000"/>
                </a:solidFill>
              </a:rPr>
              <a:t>statement 5;//exception occurs  </a:t>
            </a:r>
          </a:p>
          <a:p>
            <a:r>
              <a:rPr lang="en-US" b="1" dirty="0"/>
              <a:t>statement 6;  </a:t>
            </a:r>
          </a:p>
          <a:p>
            <a:r>
              <a:rPr lang="en-US" b="1" dirty="0"/>
              <a:t>statement 7;  </a:t>
            </a:r>
          </a:p>
          <a:p>
            <a:r>
              <a:rPr lang="en-US" b="1" dirty="0"/>
              <a:t>statement 8;  </a:t>
            </a:r>
          </a:p>
          <a:p>
            <a:r>
              <a:rPr lang="en-US" b="1" dirty="0"/>
              <a:t>statement 9;  </a:t>
            </a:r>
          </a:p>
          <a:p>
            <a:r>
              <a:rPr lang="en-US" b="1" dirty="0"/>
              <a:t>statement 10;  </a:t>
            </a:r>
          </a:p>
          <a:p>
            <a:pPr algn="ctr"/>
            <a:endParaRPr lang="en-US" dirty="0"/>
          </a:p>
        </p:txBody>
      </p:sp>
      <p:sp>
        <p:nvSpPr>
          <p:cNvPr id="5" name="Oval 4"/>
          <p:cNvSpPr/>
          <p:nvPr/>
        </p:nvSpPr>
        <p:spPr>
          <a:xfrm>
            <a:off x="4953000" y="3124200"/>
            <a:ext cx="3699456"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rPr>
              <a:t>Suppose there is 10 statements in your program and there occurs an exception at statement 5, rest of the code will not be executed i.e. statement 6 to 10 will not run. If we perform exception handling, rest of the statement will be executed.</a:t>
            </a:r>
            <a:endParaRPr lang="en-US" b="1" dirty="0"/>
          </a:p>
        </p:txBody>
      </p:sp>
    </p:spTree>
    <p:extLst>
      <p:ext uri="{BB962C8B-B14F-4D97-AF65-F5344CB8AC3E}">
        <p14:creationId xmlns:p14="http://schemas.microsoft.com/office/powerpoint/2010/main" val="2130149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rgbClr val="FF0000"/>
                </a:solidFill>
              </a:rPr>
              <a:t>Java’s Checked Exceptions Defined in </a:t>
            </a:r>
            <a:r>
              <a:rPr lang="en-IN" b="1" dirty="0" err="1">
                <a:solidFill>
                  <a:srgbClr val="FF0000"/>
                </a:solidFill>
              </a:rPr>
              <a:t>java.lang</a:t>
            </a:r>
            <a:endParaRPr lang="en-IN" dirty="0"/>
          </a:p>
        </p:txBody>
      </p:sp>
      <p:pic>
        <p:nvPicPr>
          <p:cNvPr id="4" name="Content Placeholder 3"/>
          <p:cNvPicPr>
            <a:picLocks noGrp="1" noChangeAspect="1"/>
          </p:cNvPicPr>
          <p:nvPr>
            <p:ph idx="1"/>
          </p:nvPr>
        </p:nvPicPr>
        <p:blipFill>
          <a:blip r:embed="rId2"/>
          <a:stretch>
            <a:fillRect/>
          </a:stretch>
        </p:blipFill>
        <p:spPr>
          <a:xfrm>
            <a:off x="628650" y="1867990"/>
            <a:ext cx="7886700" cy="4598124"/>
          </a:xfrm>
          <a:prstGeom prst="rect">
            <a:avLst/>
          </a:prstGeom>
        </p:spPr>
      </p:pic>
    </p:spTree>
    <p:extLst>
      <p:ext uri="{BB962C8B-B14F-4D97-AF65-F5344CB8AC3E}">
        <p14:creationId xmlns:p14="http://schemas.microsoft.com/office/powerpoint/2010/main" val="2205375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Java </a:t>
            </a:r>
            <a:r>
              <a:rPr lang="en-US" b="1" dirty="0">
                <a:solidFill>
                  <a:srgbClr val="FF0000"/>
                </a:solidFill>
              </a:rPr>
              <a:t>Custom </a:t>
            </a:r>
            <a:r>
              <a:rPr lang="en-US" b="1" dirty="0" smtClean="0">
                <a:solidFill>
                  <a:srgbClr val="FF0000"/>
                </a:solidFill>
              </a:rPr>
              <a:t>Exception (User Defined Exception)</a:t>
            </a:r>
            <a:r>
              <a:rPr lang="en-US" b="1" dirty="0">
                <a:solidFill>
                  <a:srgbClr val="FF0000"/>
                </a:solidFill>
              </a:rPr>
              <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IN" dirty="0"/>
              <a:t>Although Java’s built-in exceptions handle most common errors, </a:t>
            </a:r>
            <a:r>
              <a:rPr lang="en-IN" dirty="0" smtClean="0"/>
              <a:t>we </a:t>
            </a:r>
            <a:r>
              <a:rPr lang="en-IN" dirty="0"/>
              <a:t>will probably want </a:t>
            </a:r>
            <a:r>
              <a:rPr lang="en-IN" dirty="0" smtClean="0"/>
              <a:t>to create our </a:t>
            </a:r>
            <a:r>
              <a:rPr lang="en-IN" dirty="0"/>
              <a:t>own exception types to handle situations specific to </a:t>
            </a:r>
            <a:r>
              <a:rPr lang="en-IN" dirty="0" smtClean="0"/>
              <a:t>our </a:t>
            </a:r>
            <a:r>
              <a:rPr lang="en-IN" dirty="0"/>
              <a:t>applications. </a:t>
            </a:r>
            <a:endParaRPr lang="en-IN" dirty="0" smtClean="0"/>
          </a:p>
          <a:p>
            <a:r>
              <a:rPr lang="en-IN" dirty="0" smtClean="0"/>
              <a:t>This is quite </a:t>
            </a:r>
            <a:r>
              <a:rPr lang="en-IN" dirty="0"/>
              <a:t>easy to do: just define a subclass of </a:t>
            </a:r>
            <a:r>
              <a:rPr lang="en-IN" b="1" dirty="0" smtClean="0"/>
              <a:t>Exception.</a:t>
            </a:r>
            <a:endParaRPr lang="en-US" dirty="0" smtClean="0"/>
          </a:p>
          <a:p>
            <a:pPr algn="just"/>
            <a:r>
              <a:rPr lang="en-US" dirty="0" smtClean="0"/>
              <a:t>If we </a:t>
            </a:r>
            <a:r>
              <a:rPr lang="en-US" dirty="0"/>
              <a:t>are creating </a:t>
            </a:r>
            <a:r>
              <a:rPr lang="en-US" dirty="0" smtClean="0"/>
              <a:t>our </a:t>
            </a:r>
            <a:r>
              <a:rPr lang="en-US" dirty="0"/>
              <a:t>own Exception that is known as custom exception or user-defined exception. </a:t>
            </a:r>
            <a:endParaRPr lang="en-US" dirty="0" smtClean="0"/>
          </a:p>
          <a:p>
            <a:pPr algn="just"/>
            <a:r>
              <a:rPr lang="en-US" dirty="0" smtClean="0"/>
              <a:t>Java </a:t>
            </a:r>
            <a:r>
              <a:rPr lang="en-US" dirty="0"/>
              <a:t>custom exceptions are used to customize the exception according to user need.</a:t>
            </a:r>
          </a:p>
          <a:p>
            <a:pPr algn="just"/>
            <a:endParaRPr lang="en-US" dirty="0"/>
          </a:p>
        </p:txBody>
      </p:sp>
    </p:spTree>
    <p:extLst>
      <p:ext uri="{BB962C8B-B14F-4D97-AF65-F5344CB8AC3E}">
        <p14:creationId xmlns:p14="http://schemas.microsoft.com/office/powerpoint/2010/main" val="569304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78064"/>
          </a:xfrm>
        </p:spPr>
        <p:txBody>
          <a:bodyPr>
            <a:normAutofit fontScale="90000"/>
          </a:bodyPr>
          <a:lstStyle/>
          <a:p>
            <a:r>
              <a:rPr lang="en-US" b="1" dirty="0" smtClean="0">
                <a:solidFill>
                  <a:srgbClr val="FF0000"/>
                </a:solidFill>
              </a:rPr>
              <a:t>Example-I</a:t>
            </a:r>
            <a:endParaRPr lang="en-US" b="1" dirty="0">
              <a:solidFill>
                <a:srgbClr val="FF0000"/>
              </a:solidFill>
            </a:endParaRPr>
          </a:p>
        </p:txBody>
      </p:sp>
      <p:sp>
        <p:nvSpPr>
          <p:cNvPr id="3" name="Content Placeholder 2"/>
          <p:cNvSpPr>
            <a:spLocks noGrp="1"/>
          </p:cNvSpPr>
          <p:nvPr>
            <p:ph idx="1"/>
          </p:nvPr>
        </p:nvSpPr>
        <p:spPr>
          <a:xfrm>
            <a:off x="628650" y="991673"/>
            <a:ext cx="7886700" cy="5539756"/>
          </a:xfrm>
        </p:spPr>
        <p:txBody>
          <a:bodyPr>
            <a:noAutofit/>
          </a:bodyPr>
          <a:lstStyle/>
          <a:p>
            <a:pPr marL="0" lvl="0" indent="0">
              <a:buNone/>
            </a:pPr>
            <a:r>
              <a:rPr lang="en-US" sz="1200" b="1" dirty="0"/>
              <a:t>class </a:t>
            </a:r>
            <a:r>
              <a:rPr lang="en-US" sz="1200" b="1" dirty="0" err="1"/>
              <a:t>InvalidAgeException</a:t>
            </a:r>
            <a:r>
              <a:rPr lang="en-US" sz="1200" b="1" dirty="0"/>
              <a:t> extends Exception{  </a:t>
            </a:r>
          </a:p>
          <a:p>
            <a:pPr marL="0" lvl="0" indent="0">
              <a:buNone/>
            </a:pPr>
            <a:r>
              <a:rPr lang="en-US" sz="1200" b="1" dirty="0"/>
              <a:t> </a:t>
            </a:r>
            <a:r>
              <a:rPr lang="en-US" sz="1200" b="1" dirty="0" err="1"/>
              <a:t>InvalidAgeException</a:t>
            </a:r>
            <a:r>
              <a:rPr lang="en-US" sz="1200" b="1" dirty="0"/>
              <a:t>(String s){  </a:t>
            </a:r>
          </a:p>
          <a:p>
            <a:pPr marL="0" lvl="0" indent="0">
              <a:buNone/>
            </a:pPr>
            <a:r>
              <a:rPr lang="en-US" sz="1200" b="1" dirty="0"/>
              <a:t>  super(s);  </a:t>
            </a:r>
          </a:p>
          <a:p>
            <a:pPr marL="0" lvl="0" indent="0">
              <a:buNone/>
            </a:pPr>
            <a:r>
              <a:rPr lang="en-US" sz="1200" b="1" dirty="0"/>
              <a:t> }  </a:t>
            </a:r>
          </a:p>
          <a:p>
            <a:pPr marL="0" lvl="0" indent="0">
              <a:buNone/>
            </a:pPr>
            <a:r>
              <a:rPr lang="en-US" sz="1200" b="1" dirty="0"/>
              <a:t>}  </a:t>
            </a:r>
          </a:p>
          <a:p>
            <a:pPr marL="0" lvl="0" indent="0">
              <a:buNone/>
            </a:pPr>
            <a:r>
              <a:rPr lang="en-US" sz="1200" b="1" dirty="0"/>
              <a:t>class TestCustomException1</a:t>
            </a:r>
            <a:r>
              <a:rPr lang="en-US" sz="1200" b="1" dirty="0" smtClean="0"/>
              <a:t>{</a:t>
            </a:r>
            <a:endParaRPr lang="en-US" sz="1200" b="1" dirty="0"/>
          </a:p>
          <a:p>
            <a:pPr marL="0" lvl="0" indent="0">
              <a:buNone/>
            </a:pPr>
            <a:r>
              <a:rPr lang="en-US" sz="1200" b="1" dirty="0"/>
              <a:t>   static void validate(</a:t>
            </a:r>
            <a:r>
              <a:rPr lang="en-US" sz="1200" b="1" dirty="0" err="1"/>
              <a:t>int</a:t>
            </a:r>
            <a:r>
              <a:rPr lang="en-US" sz="1200" b="1" dirty="0"/>
              <a:t> age)throws </a:t>
            </a:r>
            <a:r>
              <a:rPr lang="en-US" sz="1200" b="1" dirty="0" err="1"/>
              <a:t>InvalidAgeException</a:t>
            </a:r>
            <a:r>
              <a:rPr lang="en-US" sz="1200" b="1" dirty="0"/>
              <a:t>{  </a:t>
            </a:r>
          </a:p>
          <a:p>
            <a:pPr marL="0" lvl="0" indent="0">
              <a:buNone/>
            </a:pPr>
            <a:r>
              <a:rPr lang="en-US" sz="1200" b="1" dirty="0"/>
              <a:t>     if(age&lt;18)  </a:t>
            </a:r>
          </a:p>
          <a:p>
            <a:pPr marL="0" lvl="0" indent="0">
              <a:buNone/>
            </a:pPr>
            <a:r>
              <a:rPr lang="en-US" sz="1200" b="1" dirty="0"/>
              <a:t>      throw new </a:t>
            </a:r>
            <a:r>
              <a:rPr lang="en-US" sz="1200" b="1" dirty="0" err="1"/>
              <a:t>InvalidAgeException</a:t>
            </a:r>
            <a:r>
              <a:rPr lang="en-US" sz="1200" b="1" dirty="0"/>
              <a:t>("not valid");  </a:t>
            </a:r>
          </a:p>
          <a:p>
            <a:pPr marL="0" lvl="0" indent="0">
              <a:buNone/>
            </a:pPr>
            <a:r>
              <a:rPr lang="en-US" sz="1200" b="1" dirty="0"/>
              <a:t>     else  </a:t>
            </a:r>
          </a:p>
          <a:p>
            <a:pPr marL="0" lvl="0" indent="0">
              <a:buNone/>
            </a:pPr>
            <a:r>
              <a:rPr lang="en-US" sz="1200" b="1" dirty="0"/>
              <a:t>      </a:t>
            </a:r>
            <a:r>
              <a:rPr lang="en-US" sz="1200" b="1" dirty="0" err="1"/>
              <a:t>System.out.println</a:t>
            </a:r>
            <a:r>
              <a:rPr lang="en-US" sz="1200" b="1" dirty="0"/>
              <a:t>("welcome to vote");  </a:t>
            </a:r>
          </a:p>
          <a:p>
            <a:pPr marL="0" lvl="0" indent="0">
              <a:buNone/>
            </a:pPr>
            <a:r>
              <a:rPr lang="en-US" sz="1200" b="1" dirty="0"/>
              <a:t>   }       </a:t>
            </a:r>
          </a:p>
          <a:p>
            <a:pPr marL="0" lvl="0" indent="0">
              <a:buNone/>
            </a:pPr>
            <a:r>
              <a:rPr lang="en-US" sz="1200" b="1" dirty="0"/>
              <a:t>   public static void main(String </a:t>
            </a:r>
            <a:r>
              <a:rPr lang="en-US" sz="1200" b="1" dirty="0" err="1"/>
              <a:t>args</a:t>
            </a:r>
            <a:r>
              <a:rPr lang="en-US" sz="1200" b="1" dirty="0"/>
              <a:t>[]){  </a:t>
            </a:r>
          </a:p>
          <a:p>
            <a:pPr marL="0" lvl="0" indent="0">
              <a:buNone/>
            </a:pPr>
            <a:r>
              <a:rPr lang="en-US" sz="1200" b="1" dirty="0"/>
              <a:t>      try{  </a:t>
            </a:r>
          </a:p>
          <a:p>
            <a:pPr marL="0" lvl="0" indent="0">
              <a:buNone/>
            </a:pPr>
            <a:r>
              <a:rPr lang="en-US" sz="1200" b="1" dirty="0"/>
              <a:t>      validate(13);  </a:t>
            </a:r>
          </a:p>
          <a:p>
            <a:pPr marL="0" lvl="0" indent="0">
              <a:buNone/>
            </a:pPr>
            <a:r>
              <a:rPr lang="en-US" sz="1200" b="1" dirty="0"/>
              <a:t>      }catch(Exception m){</a:t>
            </a:r>
            <a:r>
              <a:rPr lang="en-US" sz="1200" b="1" dirty="0" err="1"/>
              <a:t>System.out.println</a:t>
            </a:r>
            <a:r>
              <a:rPr lang="en-US" sz="1200" b="1" dirty="0"/>
              <a:t>("Exception </a:t>
            </a:r>
            <a:r>
              <a:rPr lang="en-US" sz="1200" b="1" dirty="0" err="1"/>
              <a:t>occured</a:t>
            </a:r>
            <a:r>
              <a:rPr lang="en-US" sz="1200" b="1" dirty="0"/>
              <a:t>: "+m);}    </a:t>
            </a:r>
          </a:p>
          <a:p>
            <a:pPr marL="0" lvl="0" indent="0">
              <a:buNone/>
            </a:pPr>
            <a:r>
              <a:rPr lang="en-US" sz="1200" b="1" dirty="0"/>
              <a:t>      </a:t>
            </a:r>
            <a:r>
              <a:rPr lang="en-US" sz="1200" b="1" dirty="0" err="1"/>
              <a:t>System.out.println</a:t>
            </a:r>
            <a:r>
              <a:rPr lang="en-US" sz="1200" b="1" dirty="0"/>
              <a:t>("rest of the code...");  </a:t>
            </a:r>
          </a:p>
          <a:p>
            <a:pPr marL="0" lvl="0" indent="0">
              <a:buNone/>
            </a:pPr>
            <a:r>
              <a:rPr lang="en-US" sz="1200" b="1" dirty="0"/>
              <a:t>  }  </a:t>
            </a:r>
          </a:p>
          <a:p>
            <a:pPr marL="0" lvl="0" indent="0">
              <a:buNone/>
            </a:pPr>
            <a:r>
              <a:rPr lang="en-US" sz="1200" b="1" dirty="0"/>
              <a:t>}  </a:t>
            </a:r>
          </a:p>
          <a:p>
            <a:pPr marL="0" indent="0">
              <a:buNone/>
            </a:pPr>
            <a:endParaRPr lang="en-US" sz="900" b="1" dirty="0"/>
          </a:p>
          <a:p>
            <a:pPr marL="0" indent="0">
              <a:buNone/>
            </a:pPr>
            <a:endParaRPr lang="en-US" sz="900" b="1" dirty="0"/>
          </a:p>
        </p:txBody>
      </p:sp>
      <p:sp>
        <p:nvSpPr>
          <p:cNvPr id="4" name="Rectangle 3"/>
          <p:cNvSpPr/>
          <p:nvPr/>
        </p:nvSpPr>
        <p:spPr>
          <a:xfrm>
            <a:off x="5580094" y="4396848"/>
            <a:ext cx="2820473" cy="1429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Output:</a:t>
            </a:r>
          </a:p>
          <a:p>
            <a:pPr algn="ctr"/>
            <a:r>
              <a:rPr lang="en-US" b="1" dirty="0" smtClean="0"/>
              <a:t>Exception </a:t>
            </a:r>
            <a:r>
              <a:rPr lang="en-US" b="1" dirty="0" err="1"/>
              <a:t>occured</a:t>
            </a:r>
            <a:r>
              <a:rPr lang="en-US" b="1" dirty="0"/>
              <a:t>: </a:t>
            </a:r>
            <a:r>
              <a:rPr lang="en-US" b="1" dirty="0" err="1"/>
              <a:t>InvalidAgeException:not</a:t>
            </a:r>
            <a:r>
              <a:rPr lang="en-US" b="1" dirty="0"/>
              <a:t> valid       </a:t>
            </a:r>
            <a:endParaRPr lang="en-US" b="1" dirty="0" smtClean="0"/>
          </a:p>
          <a:p>
            <a:pPr algn="ctr"/>
            <a:r>
              <a:rPr lang="en-US" b="1" dirty="0" smtClean="0"/>
              <a:t>rest </a:t>
            </a:r>
            <a:r>
              <a:rPr lang="en-US" b="1" dirty="0"/>
              <a:t>of the code...</a:t>
            </a:r>
            <a:endParaRPr lang="en-US" dirty="0"/>
          </a:p>
        </p:txBody>
      </p:sp>
    </p:spTree>
    <p:extLst>
      <p:ext uri="{BB962C8B-B14F-4D97-AF65-F5344CB8AC3E}">
        <p14:creationId xmlns:p14="http://schemas.microsoft.com/office/powerpoint/2010/main" val="1796834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45217"/>
          </a:xfrm>
        </p:spPr>
        <p:txBody>
          <a:bodyPr>
            <a:normAutofit fontScale="90000"/>
          </a:bodyPr>
          <a:lstStyle/>
          <a:p>
            <a:r>
              <a:rPr lang="en-US" b="1" dirty="0" smtClean="0">
                <a:solidFill>
                  <a:srgbClr val="FF0000"/>
                </a:solidFill>
              </a:rPr>
              <a:t>Example-II</a:t>
            </a:r>
            <a:endParaRPr lang="en-IN" dirty="0"/>
          </a:p>
        </p:txBody>
      </p:sp>
      <p:sp>
        <p:nvSpPr>
          <p:cNvPr id="3" name="Content Placeholder 2"/>
          <p:cNvSpPr>
            <a:spLocks noGrp="1"/>
          </p:cNvSpPr>
          <p:nvPr>
            <p:ph idx="1"/>
          </p:nvPr>
        </p:nvSpPr>
        <p:spPr>
          <a:xfrm>
            <a:off x="628650" y="1005841"/>
            <a:ext cx="7886700" cy="5721531"/>
          </a:xfrm>
        </p:spPr>
        <p:txBody>
          <a:bodyPr>
            <a:normAutofit fontScale="32500" lnSpcReduction="20000"/>
          </a:bodyPr>
          <a:lstStyle/>
          <a:p>
            <a:pPr marL="0" indent="0">
              <a:lnSpc>
                <a:spcPct val="120000"/>
              </a:lnSpc>
              <a:spcBef>
                <a:spcPts val="0"/>
              </a:spcBef>
              <a:buNone/>
            </a:pPr>
            <a:endParaRPr lang="en-IN" sz="4800" b="1" dirty="0" smtClean="0"/>
          </a:p>
          <a:p>
            <a:pPr marL="0" indent="0">
              <a:lnSpc>
                <a:spcPct val="120000"/>
              </a:lnSpc>
              <a:spcBef>
                <a:spcPts val="0"/>
              </a:spcBef>
              <a:buNone/>
            </a:pPr>
            <a:r>
              <a:rPr lang="en-IN" sz="4800" b="1" dirty="0" smtClean="0"/>
              <a:t>class </a:t>
            </a:r>
            <a:r>
              <a:rPr lang="en-IN" sz="4800" b="1" dirty="0" err="1"/>
              <a:t>MyException</a:t>
            </a:r>
            <a:r>
              <a:rPr lang="en-IN" sz="4800" b="1" dirty="0"/>
              <a:t> extends Exception{</a:t>
            </a:r>
          </a:p>
          <a:p>
            <a:pPr marL="0" indent="0">
              <a:lnSpc>
                <a:spcPct val="120000"/>
              </a:lnSpc>
              <a:spcBef>
                <a:spcPts val="0"/>
              </a:spcBef>
              <a:buNone/>
            </a:pPr>
            <a:r>
              <a:rPr lang="en-IN" sz="4800" b="1" dirty="0"/>
              <a:t>   String str1;</a:t>
            </a:r>
          </a:p>
          <a:p>
            <a:pPr marL="0" indent="0">
              <a:lnSpc>
                <a:spcPct val="120000"/>
              </a:lnSpc>
              <a:spcBef>
                <a:spcPts val="0"/>
              </a:spcBef>
              <a:buNone/>
            </a:pPr>
            <a:r>
              <a:rPr lang="en-IN" sz="4800" b="1" dirty="0"/>
              <a:t>   </a:t>
            </a:r>
            <a:r>
              <a:rPr lang="en-IN" sz="4800" b="1" dirty="0" err="1"/>
              <a:t>MyException</a:t>
            </a:r>
            <a:r>
              <a:rPr lang="en-IN" sz="4800" b="1" dirty="0"/>
              <a:t>(String str2) {</a:t>
            </a:r>
          </a:p>
          <a:p>
            <a:pPr marL="0" indent="0">
              <a:lnSpc>
                <a:spcPct val="120000"/>
              </a:lnSpc>
              <a:spcBef>
                <a:spcPts val="0"/>
              </a:spcBef>
              <a:buNone/>
            </a:pPr>
            <a:r>
              <a:rPr lang="en-IN" sz="4800" b="1" dirty="0"/>
              <a:t>	str1=str2;</a:t>
            </a:r>
          </a:p>
          <a:p>
            <a:pPr marL="0" indent="0">
              <a:lnSpc>
                <a:spcPct val="120000"/>
              </a:lnSpc>
              <a:spcBef>
                <a:spcPts val="0"/>
              </a:spcBef>
              <a:buNone/>
            </a:pPr>
            <a:r>
              <a:rPr lang="en-IN" sz="4800" b="1" dirty="0"/>
              <a:t>   }</a:t>
            </a:r>
          </a:p>
          <a:p>
            <a:pPr marL="0" indent="0">
              <a:lnSpc>
                <a:spcPct val="120000"/>
              </a:lnSpc>
              <a:spcBef>
                <a:spcPts val="0"/>
              </a:spcBef>
              <a:buNone/>
            </a:pPr>
            <a:r>
              <a:rPr lang="en-IN" sz="4800" b="1" dirty="0"/>
              <a:t>   public String </a:t>
            </a:r>
            <a:r>
              <a:rPr lang="en-IN" sz="4800" b="1" dirty="0" err="1"/>
              <a:t>toString</a:t>
            </a:r>
            <a:r>
              <a:rPr lang="en-IN" sz="4800" b="1" dirty="0"/>
              <a:t>(){ </a:t>
            </a:r>
          </a:p>
          <a:p>
            <a:pPr marL="0" indent="0">
              <a:lnSpc>
                <a:spcPct val="120000"/>
              </a:lnSpc>
              <a:spcBef>
                <a:spcPts val="0"/>
              </a:spcBef>
              <a:buNone/>
            </a:pPr>
            <a:r>
              <a:rPr lang="en-IN" sz="4800" b="1" dirty="0"/>
              <a:t>	return ("</a:t>
            </a:r>
            <a:r>
              <a:rPr lang="en-IN" sz="4800" b="1" dirty="0" err="1"/>
              <a:t>MyException</a:t>
            </a:r>
            <a:r>
              <a:rPr lang="en-IN" sz="4800" b="1" dirty="0"/>
              <a:t> Occurred: "+str1) ;</a:t>
            </a:r>
          </a:p>
          <a:p>
            <a:pPr marL="0" indent="0">
              <a:lnSpc>
                <a:spcPct val="120000"/>
              </a:lnSpc>
              <a:spcBef>
                <a:spcPts val="0"/>
              </a:spcBef>
              <a:buNone/>
            </a:pPr>
            <a:r>
              <a:rPr lang="en-IN" sz="4800" b="1" dirty="0"/>
              <a:t>   }</a:t>
            </a:r>
          </a:p>
          <a:p>
            <a:pPr marL="0" indent="0">
              <a:lnSpc>
                <a:spcPct val="120000"/>
              </a:lnSpc>
              <a:spcBef>
                <a:spcPts val="0"/>
              </a:spcBef>
              <a:buNone/>
            </a:pPr>
            <a:r>
              <a:rPr lang="en-IN" sz="4800" b="1" dirty="0"/>
              <a:t>}</a:t>
            </a:r>
          </a:p>
          <a:p>
            <a:pPr marL="0" indent="0">
              <a:lnSpc>
                <a:spcPct val="120000"/>
              </a:lnSpc>
              <a:spcBef>
                <a:spcPts val="0"/>
              </a:spcBef>
              <a:buNone/>
            </a:pPr>
            <a:r>
              <a:rPr lang="en-IN" sz="4800" b="1" dirty="0"/>
              <a:t>class Example1{</a:t>
            </a:r>
          </a:p>
          <a:p>
            <a:pPr marL="0" indent="0">
              <a:lnSpc>
                <a:spcPct val="120000"/>
              </a:lnSpc>
              <a:spcBef>
                <a:spcPts val="0"/>
              </a:spcBef>
              <a:buNone/>
            </a:pPr>
            <a:r>
              <a:rPr lang="en-IN" sz="4800" b="1" dirty="0"/>
              <a:t>   public static void main(String </a:t>
            </a:r>
            <a:r>
              <a:rPr lang="en-IN" sz="4800" b="1" dirty="0" err="1"/>
              <a:t>args</a:t>
            </a:r>
            <a:r>
              <a:rPr lang="en-IN" sz="4800" b="1" dirty="0"/>
              <a:t>[]){</a:t>
            </a:r>
          </a:p>
          <a:p>
            <a:pPr marL="0" indent="0">
              <a:lnSpc>
                <a:spcPct val="120000"/>
              </a:lnSpc>
              <a:spcBef>
                <a:spcPts val="0"/>
              </a:spcBef>
              <a:buNone/>
            </a:pPr>
            <a:r>
              <a:rPr lang="en-IN" sz="4800" b="1" dirty="0"/>
              <a:t>	try{</a:t>
            </a:r>
          </a:p>
          <a:p>
            <a:pPr marL="0" indent="0">
              <a:lnSpc>
                <a:spcPct val="120000"/>
              </a:lnSpc>
              <a:spcBef>
                <a:spcPts val="0"/>
              </a:spcBef>
              <a:buNone/>
            </a:pPr>
            <a:r>
              <a:rPr lang="en-IN" sz="4800" b="1" dirty="0"/>
              <a:t>		</a:t>
            </a:r>
            <a:r>
              <a:rPr lang="en-IN" sz="4800" b="1" dirty="0" err="1"/>
              <a:t>System.out.println</a:t>
            </a:r>
            <a:r>
              <a:rPr lang="en-IN" sz="4800" b="1" dirty="0"/>
              <a:t>("Starting of try block");</a:t>
            </a:r>
          </a:p>
          <a:p>
            <a:pPr marL="0" indent="0">
              <a:lnSpc>
                <a:spcPct val="120000"/>
              </a:lnSpc>
              <a:spcBef>
                <a:spcPts val="0"/>
              </a:spcBef>
              <a:buNone/>
            </a:pPr>
            <a:r>
              <a:rPr lang="en-IN" sz="4800" b="1" dirty="0"/>
              <a:t>		throw new </a:t>
            </a:r>
            <a:r>
              <a:rPr lang="en-IN" sz="4800" b="1" dirty="0" err="1"/>
              <a:t>MyException</a:t>
            </a:r>
            <a:r>
              <a:rPr lang="en-IN" sz="4800" b="1" dirty="0"/>
              <a:t>("This is My error Message");</a:t>
            </a:r>
          </a:p>
          <a:p>
            <a:pPr marL="0" indent="0">
              <a:lnSpc>
                <a:spcPct val="120000"/>
              </a:lnSpc>
              <a:spcBef>
                <a:spcPts val="0"/>
              </a:spcBef>
              <a:buNone/>
            </a:pPr>
            <a:r>
              <a:rPr lang="en-IN" sz="4800" b="1" dirty="0"/>
              <a:t>	}</a:t>
            </a:r>
          </a:p>
          <a:p>
            <a:pPr marL="0" indent="0">
              <a:lnSpc>
                <a:spcPct val="120000"/>
              </a:lnSpc>
              <a:spcBef>
                <a:spcPts val="0"/>
              </a:spcBef>
              <a:buNone/>
            </a:pPr>
            <a:r>
              <a:rPr lang="en-IN" sz="4800" b="1" dirty="0"/>
              <a:t>	catch(</a:t>
            </a:r>
            <a:r>
              <a:rPr lang="en-IN" sz="4800" b="1" dirty="0" err="1"/>
              <a:t>MyException</a:t>
            </a:r>
            <a:r>
              <a:rPr lang="en-IN" sz="4800" b="1" dirty="0"/>
              <a:t> </a:t>
            </a:r>
            <a:r>
              <a:rPr lang="en-IN" sz="4800" b="1" dirty="0" err="1"/>
              <a:t>exp</a:t>
            </a:r>
            <a:r>
              <a:rPr lang="en-IN" sz="4800" b="1" dirty="0"/>
              <a:t>){</a:t>
            </a:r>
          </a:p>
          <a:p>
            <a:pPr marL="0" indent="0">
              <a:lnSpc>
                <a:spcPct val="120000"/>
              </a:lnSpc>
              <a:spcBef>
                <a:spcPts val="0"/>
              </a:spcBef>
              <a:buNone/>
            </a:pPr>
            <a:r>
              <a:rPr lang="en-IN" sz="4800" b="1" dirty="0"/>
              <a:t>		</a:t>
            </a:r>
            <a:r>
              <a:rPr lang="en-IN" sz="4800" b="1" dirty="0" err="1"/>
              <a:t>System.out.println</a:t>
            </a:r>
            <a:r>
              <a:rPr lang="en-IN" sz="4800" b="1" dirty="0"/>
              <a:t>("Catch Block") ;</a:t>
            </a:r>
          </a:p>
          <a:p>
            <a:pPr marL="0" indent="0">
              <a:lnSpc>
                <a:spcPct val="120000"/>
              </a:lnSpc>
              <a:spcBef>
                <a:spcPts val="0"/>
              </a:spcBef>
              <a:buNone/>
            </a:pPr>
            <a:r>
              <a:rPr lang="en-IN" sz="4800" b="1" dirty="0"/>
              <a:t>		</a:t>
            </a:r>
            <a:r>
              <a:rPr lang="en-IN" sz="4800" b="1" dirty="0" err="1"/>
              <a:t>System.out.println</a:t>
            </a:r>
            <a:r>
              <a:rPr lang="en-IN" sz="4800" b="1" dirty="0"/>
              <a:t>(</a:t>
            </a:r>
            <a:r>
              <a:rPr lang="en-IN" sz="4800" b="1" dirty="0" err="1"/>
              <a:t>exp</a:t>
            </a:r>
            <a:r>
              <a:rPr lang="en-IN" sz="4800" b="1" dirty="0"/>
              <a:t>) ;</a:t>
            </a:r>
          </a:p>
          <a:p>
            <a:pPr marL="0" indent="0">
              <a:lnSpc>
                <a:spcPct val="120000"/>
              </a:lnSpc>
              <a:spcBef>
                <a:spcPts val="0"/>
              </a:spcBef>
              <a:buNone/>
            </a:pPr>
            <a:r>
              <a:rPr lang="en-IN" sz="4800" b="1" dirty="0"/>
              <a:t>	}</a:t>
            </a:r>
          </a:p>
          <a:p>
            <a:pPr marL="0" indent="0">
              <a:lnSpc>
                <a:spcPct val="120000"/>
              </a:lnSpc>
              <a:spcBef>
                <a:spcPts val="0"/>
              </a:spcBef>
              <a:buNone/>
            </a:pPr>
            <a:r>
              <a:rPr lang="en-IN" sz="4800" b="1" dirty="0"/>
              <a:t>   }</a:t>
            </a:r>
          </a:p>
          <a:p>
            <a:pPr marL="0" indent="0">
              <a:lnSpc>
                <a:spcPct val="120000"/>
              </a:lnSpc>
              <a:spcBef>
                <a:spcPts val="0"/>
              </a:spcBef>
              <a:buNone/>
            </a:pPr>
            <a:r>
              <a:rPr lang="en-IN" sz="4800" b="1" dirty="0"/>
              <a:t>}</a:t>
            </a:r>
          </a:p>
          <a:p>
            <a:pPr marL="0" indent="0">
              <a:buNone/>
            </a:pPr>
            <a:endParaRPr lang="en-IN" dirty="0"/>
          </a:p>
        </p:txBody>
      </p:sp>
    </p:spTree>
    <p:extLst>
      <p:ext uri="{BB962C8B-B14F-4D97-AF65-F5344CB8AC3E}">
        <p14:creationId xmlns:p14="http://schemas.microsoft.com/office/powerpoint/2010/main" val="12109367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10977"/>
          </a:xfrm>
        </p:spPr>
        <p:txBody>
          <a:bodyPr>
            <a:normAutofit/>
          </a:bodyPr>
          <a:lstStyle/>
          <a:p>
            <a:r>
              <a:rPr lang="en-US" b="1" dirty="0" smtClean="0">
                <a:solidFill>
                  <a:srgbClr val="FF0000"/>
                </a:solidFill>
              </a:rPr>
              <a:t>Example-III</a:t>
            </a:r>
            <a:endParaRPr lang="en-IN" dirty="0"/>
          </a:p>
        </p:txBody>
      </p:sp>
      <p:sp>
        <p:nvSpPr>
          <p:cNvPr id="3" name="Content Placeholder 2"/>
          <p:cNvSpPr>
            <a:spLocks noGrp="1"/>
          </p:cNvSpPr>
          <p:nvPr>
            <p:ph idx="1"/>
          </p:nvPr>
        </p:nvSpPr>
        <p:spPr>
          <a:xfrm>
            <a:off x="628650" y="1737360"/>
            <a:ext cx="7886700" cy="4439603"/>
          </a:xfrm>
        </p:spPr>
        <p:txBody>
          <a:bodyPr>
            <a:normAutofit fontScale="40000" lnSpcReduction="20000"/>
          </a:bodyPr>
          <a:lstStyle/>
          <a:p>
            <a:pPr marL="0" indent="0">
              <a:lnSpc>
                <a:spcPct val="120000"/>
              </a:lnSpc>
              <a:spcBef>
                <a:spcPts val="0"/>
              </a:spcBef>
              <a:buNone/>
            </a:pPr>
            <a:r>
              <a:rPr lang="en-IN" sz="6400" b="1" dirty="0"/>
              <a:t>class </a:t>
            </a:r>
            <a:r>
              <a:rPr lang="en-IN" sz="6400" b="1" dirty="0" err="1"/>
              <a:t>InvalidProductException</a:t>
            </a:r>
            <a:r>
              <a:rPr lang="en-IN" sz="6400" b="1" dirty="0"/>
              <a:t> extends Exception</a:t>
            </a:r>
          </a:p>
          <a:p>
            <a:pPr marL="0" indent="0">
              <a:lnSpc>
                <a:spcPct val="120000"/>
              </a:lnSpc>
              <a:spcBef>
                <a:spcPts val="0"/>
              </a:spcBef>
              <a:buNone/>
            </a:pPr>
            <a:r>
              <a:rPr lang="en-IN" sz="6400" b="1" dirty="0"/>
              <a:t>{</a:t>
            </a:r>
          </a:p>
          <a:p>
            <a:pPr marL="0" indent="0">
              <a:lnSpc>
                <a:spcPct val="120000"/>
              </a:lnSpc>
              <a:spcBef>
                <a:spcPts val="0"/>
              </a:spcBef>
              <a:buNone/>
            </a:pPr>
            <a:r>
              <a:rPr lang="en-IN" sz="6400" b="1" dirty="0"/>
              <a:t>    public </a:t>
            </a:r>
            <a:r>
              <a:rPr lang="en-IN" sz="6400" b="1" dirty="0" err="1"/>
              <a:t>InvalidProductException</a:t>
            </a:r>
            <a:r>
              <a:rPr lang="en-IN" sz="6400" b="1" dirty="0"/>
              <a:t>(String s)</a:t>
            </a:r>
          </a:p>
          <a:p>
            <a:pPr marL="0" indent="0">
              <a:lnSpc>
                <a:spcPct val="120000"/>
              </a:lnSpc>
              <a:spcBef>
                <a:spcPts val="0"/>
              </a:spcBef>
              <a:buNone/>
            </a:pPr>
            <a:r>
              <a:rPr lang="en-IN" sz="6400" b="1" dirty="0"/>
              <a:t>    {</a:t>
            </a:r>
          </a:p>
          <a:p>
            <a:pPr marL="0" indent="0">
              <a:lnSpc>
                <a:spcPct val="120000"/>
              </a:lnSpc>
              <a:spcBef>
                <a:spcPts val="0"/>
              </a:spcBef>
              <a:buNone/>
            </a:pPr>
            <a:r>
              <a:rPr lang="en-IN" sz="6400" b="1" dirty="0"/>
              <a:t>                super(s);</a:t>
            </a:r>
          </a:p>
          <a:p>
            <a:pPr marL="0" indent="0">
              <a:lnSpc>
                <a:spcPct val="120000"/>
              </a:lnSpc>
              <a:spcBef>
                <a:spcPts val="0"/>
              </a:spcBef>
              <a:buNone/>
            </a:pPr>
            <a:r>
              <a:rPr lang="en-IN" sz="6400" b="1" dirty="0"/>
              <a:t>    }</a:t>
            </a:r>
          </a:p>
          <a:p>
            <a:pPr marL="0" indent="0">
              <a:lnSpc>
                <a:spcPct val="120000"/>
              </a:lnSpc>
              <a:spcBef>
                <a:spcPts val="0"/>
              </a:spcBef>
              <a:buNone/>
            </a:pPr>
            <a:r>
              <a:rPr lang="en-IN" sz="6400" b="1" dirty="0"/>
              <a:t>}</a:t>
            </a:r>
          </a:p>
          <a:p>
            <a:pPr marL="0" indent="0">
              <a:lnSpc>
                <a:spcPct val="120000"/>
              </a:lnSpc>
              <a:spcBef>
                <a:spcPts val="0"/>
              </a:spcBef>
              <a:buNone/>
            </a:pPr>
            <a:r>
              <a:rPr lang="en-IN" sz="6400" b="1" dirty="0"/>
              <a:t> </a:t>
            </a:r>
          </a:p>
          <a:p>
            <a:pPr marL="0" indent="0">
              <a:lnSpc>
                <a:spcPct val="120000"/>
              </a:lnSpc>
              <a:spcBef>
                <a:spcPts val="0"/>
              </a:spcBef>
              <a:buNone/>
            </a:pPr>
            <a:endParaRPr lang="en-IN" sz="6400" b="1" dirty="0"/>
          </a:p>
          <a:p>
            <a:pPr marL="0" indent="0">
              <a:lnSpc>
                <a:spcPct val="120000"/>
              </a:lnSpc>
              <a:spcBef>
                <a:spcPts val="0"/>
              </a:spcBef>
              <a:buNone/>
            </a:pPr>
            <a:r>
              <a:rPr lang="en-IN" sz="6400" b="1" dirty="0"/>
              <a:t> </a:t>
            </a:r>
          </a:p>
          <a:p>
            <a:endParaRPr lang="en-IN" dirty="0"/>
          </a:p>
        </p:txBody>
      </p:sp>
    </p:spTree>
    <p:extLst>
      <p:ext uri="{BB962C8B-B14F-4D97-AF65-F5344CB8AC3E}">
        <p14:creationId xmlns:p14="http://schemas.microsoft.com/office/powerpoint/2010/main" val="13498813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18903"/>
            <a:ext cx="7886700" cy="5158060"/>
          </a:xfrm>
        </p:spPr>
        <p:txBody>
          <a:bodyPr>
            <a:normAutofit fontScale="47500" lnSpcReduction="20000"/>
          </a:bodyPr>
          <a:lstStyle/>
          <a:p>
            <a:pPr marL="0" indent="0">
              <a:lnSpc>
                <a:spcPct val="120000"/>
              </a:lnSpc>
              <a:spcBef>
                <a:spcPts val="0"/>
              </a:spcBef>
              <a:buNone/>
            </a:pPr>
            <a:r>
              <a:rPr lang="en-IN" b="1" dirty="0"/>
              <a:t>public class Example1</a:t>
            </a:r>
          </a:p>
          <a:p>
            <a:pPr marL="0" indent="0">
              <a:lnSpc>
                <a:spcPct val="120000"/>
              </a:lnSpc>
              <a:spcBef>
                <a:spcPts val="0"/>
              </a:spcBef>
              <a:buNone/>
            </a:pPr>
            <a:r>
              <a:rPr lang="en-IN" b="1" dirty="0"/>
              <a:t>{</a:t>
            </a:r>
          </a:p>
          <a:p>
            <a:pPr marL="0" indent="0">
              <a:lnSpc>
                <a:spcPct val="120000"/>
              </a:lnSpc>
              <a:spcBef>
                <a:spcPts val="0"/>
              </a:spcBef>
              <a:buNone/>
            </a:pPr>
            <a:r>
              <a:rPr lang="en-IN" b="1" dirty="0"/>
              <a:t>   void </a:t>
            </a:r>
            <a:r>
              <a:rPr lang="en-IN" b="1" dirty="0" err="1"/>
              <a:t>productCheck</a:t>
            </a:r>
            <a:r>
              <a:rPr lang="en-IN" b="1" dirty="0"/>
              <a:t>(</a:t>
            </a:r>
            <a:r>
              <a:rPr lang="en-IN" b="1" dirty="0" err="1"/>
              <a:t>int</a:t>
            </a:r>
            <a:r>
              <a:rPr lang="en-IN" b="1" dirty="0"/>
              <a:t> weight) throws </a:t>
            </a:r>
            <a:r>
              <a:rPr lang="en-IN" b="1" dirty="0" err="1"/>
              <a:t>InvalidProductException</a:t>
            </a:r>
            <a:r>
              <a:rPr lang="en-IN" b="1" dirty="0"/>
              <a:t>{</a:t>
            </a:r>
          </a:p>
          <a:p>
            <a:pPr marL="0" indent="0">
              <a:lnSpc>
                <a:spcPct val="120000"/>
              </a:lnSpc>
              <a:spcBef>
                <a:spcPts val="0"/>
              </a:spcBef>
              <a:buNone/>
            </a:pPr>
            <a:r>
              <a:rPr lang="en-IN" b="1" dirty="0"/>
              <a:t>	if(weight&lt;100){</a:t>
            </a:r>
          </a:p>
          <a:p>
            <a:pPr marL="0" indent="0">
              <a:lnSpc>
                <a:spcPct val="120000"/>
              </a:lnSpc>
              <a:spcBef>
                <a:spcPts val="0"/>
              </a:spcBef>
              <a:buNone/>
            </a:pPr>
            <a:r>
              <a:rPr lang="en-IN" b="1" dirty="0"/>
              <a:t>		throw new </a:t>
            </a:r>
            <a:r>
              <a:rPr lang="en-IN" b="1" dirty="0" err="1"/>
              <a:t>InvalidProductException</a:t>
            </a:r>
            <a:r>
              <a:rPr lang="en-IN" b="1" dirty="0"/>
              <a:t>("Product Invalid");</a:t>
            </a:r>
          </a:p>
          <a:p>
            <a:pPr marL="0" indent="0">
              <a:lnSpc>
                <a:spcPct val="120000"/>
              </a:lnSpc>
              <a:spcBef>
                <a:spcPts val="0"/>
              </a:spcBef>
              <a:buNone/>
            </a:pPr>
            <a:r>
              <a:rPr lang="en-IN" b="1" dirty="0"/>
              <a:t>	}</a:t>
            </a:r>
          </a:p>
          <a:p>
            <a:pPr marL="0" indent="0">
              <a:lnSpc>
                <a:spcPct val="120000"/>
              </a:lnSpc>
              <a:spcBef>
                <a:spcPts val="0"/>
              </a:spcBef>
              <a:buNone/>
            </a:pPr>
            <a:r>
              <a:rPr lang="en-IN" b="1" dirty="0"/>
              <a:t>   }</a:t>
            </a:r>
          </a:p>
          <a:p>
            <a:pPr marL="0" indent="0">
              <a:lnSpc>
                <a:spcPct val="120000"/>
              </a:lnSpc>
              <a:spcBef>
                <a:spcPts val="0"/>
              </a:spcBef>
              <a:buNone/>
            </a:pPr>
            <a:r>
              <a:rPr lang="en-IN" b="1" dirty="0"/>
              <a:t>   </a:t>
            </a:r>
          </a:p>
          <a:p>
            <a:pPr marL="0" indent="0">
              <a:lnSpc>
                <a:spcPct val="120000"/>
              </a:lnSpc>
              <a:spcBef>
                <a:spcPts val="0"/>
              </a:spcBef>
              <a:buNone/>
            </a:pPr>
            <a:r>
              <a:rPr lang="en-IN" b="1" dirty="0"/>
              <a:t>    public static void main(String </a:t>
            </a:r>
            <a:r>
              <a:rPr lang="en-IN" b="1" dirty="0" err="1"/>
              <a:t>args</a:t>
            </a:r>
            <a:r>
              <a:rPr lang="en-IN" b="1" dirty="0"/>
              <a:t>[])</a:t>
            </a:r>
          </a:p>
          <a:p>
            <a:pPr marL="0" indent="0">
              <a:lnSpc>
                <a:spcPct val="120000"/>
              </a:lnSpc>
              <a:spcBef>
                <a:spcPts val="0"/>
              </a:spcBef>
              <a:buNone/>
            </a:pPr>
            <a:r>
              <a:rPr lang="en-IN" b="1" dirty="0"/>
              <a:t>    {</a:t>
            </a:r>
          </a:p>
          <a:p>
            <a:pPr marL="0" indent="0">
              <a:lnSpc>
                <a:spcPct val="120000"/>
              </a:lnSpc>
              <a:spcBef>
                <a:spcPts val="0"/>
              </a:spcBef>
              <a:buNone/>
            </a:pPr>
            <a:r>
              <a:rPr lang="en-IN" b="1" dirty="0"/>
              <a:t>    	Example1 </a:t>
            </a:r>
            <a:r>
              <a:rPr lang="en-IN" b="1" dirty="0" err="1"/>
              <a:t>obj</a:t>
            </a:r>
            <a:r>
              <a:rPr lang="en-IN" b="1" dirty="0"/>
              <a:t> = new Example1();</a:t>
            </a:r>
          </a:p>
          <a:p>
            <a:pPr marL="0" indent="0">
              <a:lnSpc>
                <a:spcPct val="120000"/>
              </a:lnSpc>
              <a:spcBef>
                <a:spcPts val="0"/>
              </a:spcBef>
              <a:buNone/>
            </a:pPr>
            <a:r>
              <a:rPr lang="en-IN" b="1" dirty="0"/>
              <a:t>        try</a:t>
            </a:r>
          </a:p>
          <a:p>
            <a:pPr marL="0" indent="0">
              <a:lnSpc>
                <a:spcPct val="120000"/>
              </a:lnSpc>
              <a:spcBef>
                <a:spcPts val="0"/>
              </a:spcBef>
              <a:buNone/>
            </a:pPr>
            <a:r>
              <a:rPr lang="en-IN" b="1" dirty="0"/>
              <a:t>        {</a:t>
            </a:r>
          </a:p>
          <a:p>
            <a:pPr marL="0" indent="0">
              <a:lnSpc>
                <a:spcPct val="120000"/>
              </a:lnSpc>
              <a:spcBef>
                <a:spcPts val="0"/>
              </a:spcBef>
              <a:buNone/>
            </a:pPr>
            <a:r>
              <a:rPr lang="en-IN" b="1" dirty="0"/>
              <a:t>            </a:t>
            </a:r>
            <a:r>
              <a:rPr lang="en-IN" b="1" dirty="0" err="1"/>
              <a:t>obj.productCheck</a:t>
            </a:r>
            <a:r>
              <a:rPr lang="en-IN" b="1" dirty="0"/>
              <a:t>(60);</a:t>
            </a:r>
          </a:p>
          <a:p>
            <a:pPr marL="0" indent="0">
              <a:lnSpc>
                <a:spcPct val="120000"/>
              </a:lnSpc>
              <a:spcBef>
                <a:spcPts val="0"/>
              </a:spcBef>
              <a:buNone/>
            </a:pPr>
            <a:r>
              <a:rPr lang="en-IN" b="1" dirty="0"/>
              <a:t>        }</a:t>
            </a:r>
          </a:p>
          <a:p>
            <a:pPr marL="0" indent="0">
              <a:lnSpc>
                <a:spcPct val="120000"/>
              </a:lnSpc>
              <a:spcBef>
                <a:spcPts val="0"/>
              </a:spcBef>
              <a:buNone/>
            </a:pPr>
            <a:r>
              <a:rPr lang="en-IN" b="1" dirty="0"/>
              <a:t>        catch (</a:t>
            </a:r>
            <a:r>
              <a:rPr lang="en-IN" b="1" dirty="0" err="1"/>
              <a:t>InvalidProductException</a:t>
            </a:r>
            <a:r>
              <a:rPr lang="en-IN" b="1" dirty="0"/>
              <a:t> ex)</a:t>
            </a:r>
          </a:p>
          <a:p>
            <a:pPr marL="0" indent="0">
              <a:lnSpc>
                <a:spcPct val="120000"/>
              </a:lnSpc>
              <a:spcBef>
                <a:spcPts val="0"/>
              </a:spcBef>
              <a:buNone/>
            </a:pPr>
            <a:r>
              <a:rPr lang="en-IN" b="1" dirty="0"/>
              <a:t>        {</a:t>
            </a:r>
          </a:p>
          <a:p>
            <a:pPr marL="0" indent="0">
              <a:lnSpc>
                <a:spcPct val="120000"/>
              </a:lnSpc>
              <a:spcBef>
                <a:spcPts val="0"/>
              </a:spcBef>
              <a:buNone/>
            </a:pPr>
            <a:r>
              <a:rPr lang="en-IN" b="1" dirty="0"/>
              <a:t>            </a:t>
            </a:r>
            <a:r>
              <a:rPr lang="en-IN" b="1" dirty="0" err="1"/>
              <a:t>System.out.println</a:t>
            </a:r>
            <a:r>
              <a:rPr lang="en-IN" b="1" dirty="0"/>
              <a:t>("Caught the exception");</a:t>
            </a:r>
          </a:p>
          <a:p>
            <a:pPr marL="0" indent="0">
              <a:lnSpc>
                <a:spcPct val="120000"/>
              </a:lnSpc>
              <a:spcBef>
                <a:spcPts val="0"/>
              </a:spcBef>
              <a:buNone/>
            </a:pPr>
            <a:r>
              <a:rPr lang="en-IN" b="1" dirty="0"/>
              <a:t>            </a:t>
            </a:r>
            <a:r>
              <a:rPr lang="en-IN" b="1" dirty="0" err="1"/>
              <a:t>System.out.println</a:t>
            </a:r>
            <a:r>
              <a:rPr lang="en-IN" b="1" dirty="0"/>
              <a:t>(</a:t>
            </a:r>
            <a:r>
              <a:rPr lang="en-IN" b="1" dirty="0" err="1"/>
              <a:t>ex.getMessage</a:t>
            </a:r>
            <a:r>
              <a:rPr lang="en-IN" b="1" dirty="0"/>
              <a:t>());</a:t>
            </a:r>
          </a:p>
          <a:p>
            <a:pPr marL="0" indent="0">
              <a:lnSpc>
                <a:spcPct val="120000"/>
              </a:lnSpc>
              <a:spcBef>
                <a:spcPts val="0"/>
              </a:spcBef>
              <a:buNone/>
            </a:pPr>
            <a:r>
              <a:rPr lang="en-IN" b="1" dirty="0"/>
              <a:t>        }</a:t>
            </a:r>
          </a:p>
          <a:p>
            <a:pPr marL="0" indent="0">
              <a:lnSpc>
                <a:spcPct val="120000"/>
              </a:lnSpc>
              <a:spcBef>
                <a:spcPts val="0"/>
              </a:spcBef>
              <a:buNone/>
            </a:pPr>
            <a:r>
              <a:rPr lang="en-IN" b="1" dirty="0"/>
              <a:t>    }</a:t>
            </a:r>
          </a:p>
          <a:p>
            <a:pPr marL="0" indent="0">
              <a:lnSpc>
                <a:spcPct val="120000"/>
              </a:lnSpc>
              <a:spcBef>
                <a:spcPts val="0"/>
              </a:spcBef>
              <a:buNone/>
            </a:pPr>
            <a:r>
              <a:rPr lang="en-IN" b="1" dirty="0"/>
              <a:t>}</a:t>
            </a:r>
            <a:endParaRPr lang="en-IN" dirty="0"/>
          </a:p>
        </p:txBody>
      </p:sp>
    </p:spTree>
    <p:extLst>
      <p:ext uri="{BB962C8B-B14F-4D97-AF65-F5344CB8AC3E}">
        <p14:creationId xmlns:p14="http://schemas.microsoft.com/office/powerpoint/2010/main" val="330911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81000"/>
            <a:ext cx="8839200" cy="5745163"/>
          </a:xfrm>
        </p:spPr>
        <p:txBody>
          <a:bodyPr>
            <a:normAutofit/>
          </a:bodyPr>
          <a:lstStyle/>
          <a:p>
            <a:pPr marL="0" indent="0">
              <a:buNone/>
            </a:pPr>
            <a:r>
              <a:rPr lang="en-IN" dirty="0" smtClean="0">
                <a:solidFill>
                  <a:srgbClr val="FF0000"/>
                </a:solidFill>
              </a:rPr>
              <a:t>NOTE:</a:t>
            </a:r>
          </a:p>
          <a:p>
            <a:pPr marL="514350" indent="-514350">
              <a:buFont typeface="+mj-lt"/>
              <a:buAutoNum type="arabicPeriod"/>
            </a:pPr>
            <a:r>
              <a:rPr lang="en-IN" dirty="0" smtClean="0"/>
              <a:t>User-defined </a:t>
            </a:r>
            <a:r>
              <a:rPr lang="en-IN" dirty="0"/>
              <a:t>exception must extend Exception </a:t>
            </a:r>
            <a:r>
              <a:rPr lang="en-IN" dirty="0" smtClean="0"/>
              <a:t>class.</a:t>
            </a:r>
          </a:p>
          <a:p>
            <a:pPr marL="514350" indent="-514350">
              <a:buFont typeface="+mj-lt"/>
              <a:buAutoNum type="arabicPeriod"/>
            </a:pPr>
            <a:r>
              <a:rPr lang="en-IN" dirty="0" smtClean="0"/>
              <a:t>The </a:t>
            </a:r>
            <a:r>
              <a:rPr lang="en-IN" dirty="0"/>
              <a:t>exception is thrown using throw keyword</a:t>
            </a:r>
            <a:r>
              <a:rPr lang="en-IN" dirty="0" smtClean="0"/>
              <a:t>.</a:t>
            </a:r>
          </a:p>
          <a:p>
            <a:pPr marL="514350" indent="-514350">
              <a:buFont typeface="+mj-lt"/>
              <a:buAutoNum type="arabicPeriod"/>
            </a:pPr>
            <a:r>
              <a:rPr lang="en-IN" dirty="0" smtClean="0"/>
              <a:t>If we </a:t>
            </a:r>
            <a:r>
              <a:rPr lang="en-IN" dirty="0"/>
              <a:t>are throwing an exception from a </a:t>
            </a:r>
            <a:r>
              <a:rPr lang="en-IN" dirty="0" smtClean="0"/>
              <a:t>method, we </a:t>
            </a:r>
            <a:r>
              <a:rPr lang="en-IN" dirty="0"/>
              <a:t>should use throws clause in the method signature otherwise </a:t>
            </a:r>
            <a:r>
              <a:rPr lang="en-IN" dirty="0" smtClean="0"/>
              <a:t>we </a:t>
            </a:r>
            <a:r>
              <a:rPr lang="en-IN" dirty="0"/>
              <a:t>will get compilation error saying that “unhandled exception in method”.</a:t>
            </a:r>
            <a:endParaRPr lang="en-IN" dirty="0" smtClean="0"/>
          </a:p>
          <a:p>
            <a:pPr marL="0" indent="0">
              <a:buNone/>
            </a:pPr>
            <a:endParaRPr lang="en-IN" dirty="0"/>
          </a:p>
        </p:txBody>
      </p:sp>
    </p:spTree>
    <p:extLst>
      <p:ext uri="{BB962C8B-B14F-4D97-AF65-F5344CB8AC3E}">
        <p14:creationId xmlns:p14="http://schemas.microsoft.com/office/powerpoint/2010/main" val="16531257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553200"/>
          </a:xfrm>
        </p:spPr>
        <p:txBody>
          <a:bodyPr>
            <a:noAutofit/>
          </a:bodyPr>
          <a:lstStyle/>
          <a:p>
            <a:pPr marL="0" indent="0">
              <a:buNone/>
            </a:pPr>
            <a:r>
              <a:rPr lang="en-US" sz="1200" dirty="0"/>
              <a:t>class </a:t>
            </a:r>
            <a:r>
              <a:rPr lang="en-US" sz="1200" dirty="0" err="1"/>
              <a:t>MultipleExceptionExample</a:t>
            </a:r>
            <a:r>
              <a:rPr lang="en-US" sz="1200" dirty="0"/>
              <a:t> {</a:t>
            </a:r>
          </a:p>
          <a:p>
            <a:pPr marL="0" indent="0">
              <a:buNone/>
            </a:pPr>
            <a:r>
              <a:rPr lang="en-US" sz="1200" dirty="0"/>
              <a:t>    public static void main(String[] </a:t>
            </a:r>
            <a:r>
              <a:rPr lang="en-US" sz="1200" dirty="0" err="1"/>
              <a:t>args</a:t>
            </a:r>
            <a:r>
              <a:rPr lang="en-US" sz="1200" dirty="0"/>
              <a:t>) {</a:t>
            </a:r>
          </a:p>
          <a:p>
            <a:pPr marL="0" indent="0">
              <a:buNone/>
            </a:pPr>
            <a:r>
              <a:rPr lang="en-US" sz="1200" dirty="0"/>
              <a:t>        try </a:t>
            </a:r>
            <a:r>
              <a:rPr lang="en-US" sz="1200" dirty="0" smtClean="0"/>
              <a:t>{</a:t>
            </a:r>
          </a:p>
          <a:p>
            <a:pPr marL="0" indent="0">
              <a:buNone/>
            </a:pPr>
            <a:r>
              <a:rPr lang="en-US" sz="1200" dirty="0" smtClean="0"/>
              <a:t>        </a:t>
            </a:r>
            <a:r>
              <a:rPr lang="en-US" sz="1200" dirty="0" err="1" smtClean="0"/>
              <a:t>int</a:t>
            </a:r>
            <a:r>
              <a:rPr lang="en-US" sz="1200" dirty="0"/>
              <a:t>[] </a:t>
            </a:r>
            <a:r>
              <a:rPr lang="en-US" sz="1200" dirty="0" err="1"/>
              <a:t>arr</a:t>
            </a:r>
            <a:r>
              <a:rPr lang="en-US" sz="1200" dirty="0"/>
              <a:t> = new </a:t>
            </a:r>
            <a:r>
              <a:rPr lang="en-US" sz="1200" dirty="0" err="1"/>
              <a:t>int</a:t>
            </a:r>
            <a:r>
              <a:rPr lang="en-US" sz="1200" dirty="0"/>
              <a:t>[3];</a:t>
            </a:r>
          </a:p>
          <a:p>
            <a:pPr marL="0" indent="0">
              <a:buNone/>
            </a:pPr>
            <a:r>
              <a:rPr lang="en-US" sz="1200" dirty="0"/>
              <a:t>            </a:t>
            </a:r>
            <a:r>
              <a:rPr lang="en-US" sz="1200" dirty="0" err="1"/>
              <a:t>arr</a:t>
            </a:r>
            <a:r>
              <a:rPr lang="en-US" sz="1200" dirty="0"/>
              <a:t>[5] = 20</a:t>
            </a:r>
          </a:p>
          <a:p>
            <a:pPr marL="0" indent="0">
              <a:buNone/>
            </a:pPr>
            <a:r>
              <a:rPr lang="en-US" sz="1200" dirty="0"/>
              <a:t> </a:t>
            </a:r>
            <a:r>
              <a:rPr lang="en-US" sz="1200" dirty="0" smtClean="0"/>
              <a:t>             </a:t>
            </a:r>
            <a:r>
              <a:rPr lang="en-US" sz="1200" dirty="0" err="1" smtClean="0"/>
              <a:t>int</a:t>
            </a:r>
            <a:r>
              <a:rPr lang="en-US" sz="1200" dirty="0" smtClean="0"/>
              <a:t> </a:t>
            </a:r>
            <a:r>
              <a:rPr lang="en-US" sz="1200" dirty="0"/>
              <a:t>a = 10 / 0;</a:t>
            </a:r>
          </a:p>
          <a:p>
            <a:pPr marL="0" indent="0">
              <a:buNone/>
            </a:pPr>
            <a:r>
              <a:rPr lang="en-US" sz="1200" dirty="0" smtClean="0"/>
              <a:t>;</a:t>
            </a:r>
            <a:endParaRPr lang="en-US" sz="1200" dirty="0"/>
          </a:p>
          <a:p>
            <a:pPr marL="0" indent="0">
              <a:buNone/>
            </a:pPr>
            <a:r>
              <a:rPr lang="en-US" sz="1200" dirty="0" smtClean="0"/>
              <a:t>           String </a:t>
            </a:r>
            <a:r>
              <a:rPr lang="en-US" sz="1200" dirty="0"/>
              <a:t>s = null;</a:t>
            </a:r>
          </a:p>
          <a:p>
            <a:pPr marL="0" indent="0">
              <a:buNone/>
            </a:pPr>
            <a:r>
              <a:rPr lang="en-US" sz="1200" dirty="0"/>
              <a:t>            </a:t>
            </a:r>
            <a:r>
              <a:rPr lang="en-US" sz="1200" dirty="0" err="1"/>
              <a:t>System.out.println</a:t>
            </a:r>
            <a:r>
              <a:rPr lang="en-US" sz="1200" dirty="0"/>
              <a:t>(</a:t>
            </a:r>
            <a:r>
              <a:rPr lang="en-US" sz="1200" dirty="0" err="1"/>
              <a:t>s.length</a:t>
            </a:r>
            <a:r>
              <a:rPr lang="en-US" sz="1200" dirty="0"/>
              <a:t>());</a:t>
            </a:r>
          </a:p>
          <a:p>
            <a:pPr marL="0" indent="0">
              <a:buNone/>
            </a:pPr>
            <a:r>
              <a:rPr lang="en-US" sz="1200" dirty="0"/>
              <a:t>        } </a:t>
            </a:r>
          </a:p>
          <a:p>
            <a:pPr marL="0" indent="0">
              <a:buNone/>
            </a:pPr>
            <a:r>
              <a:rPr lang="en-US" sz="1200" dirty="0"/>
              <a:t>        catch (</a:t>
            </a:r>
            <a:r>
              <a:rPr lang="en-US" sz="1200" dirty="0" err="1"/>
              <a:t>ArithmeticException</a:t>
            </a:r>
            <a:r>
              <a:rPr lang="en-US" sz="1200" dirty="0"/>
              <a:t> e) {</a:t>
            </a:r>
          </a:p>
          <a:p>
            <a:pPr marL="0" indent="0">
              <a:buNone/>
            </a:pPr>
            <a:r>
              <a:rPr lang="en-US" sz="1200" dirty="0"/>
              <a:t>            </a:t>
            </a:r>
            <a:r>
              <a:rPr lang="en-US" sz="1200" dirty="0" err="1"/>
              <a:t>System.out.println</a:t>
            </a:r>
            <a:r>
              <a:rPr lang="en-US" sz="1200" dirty="0"/>
              <a:t>("Caught </a:t>
            </a:r>
            <a:r>
              <a:rPr lang="en-US" sz="1200" dirty="0" err="1"/>
              <a:t>ArithmeticException</a:t>
            </a:r>
            <a:r>
              <a:rPr lang="en-US" sz="1200" dirty="0"/>
              <a:t>: " + </a:t>
            </a:r>
            <a:r>
              <a:rPr lang="en-US" sz="1200" dirty="0" err="1"/>
              <a:t>e.getMessage</a:t>
            </a:r>
            <a:r>
              <a:rPr lang="en-US" sz="1200" dirty="0"/>
              <a:t>());</a:t>
            </a:r>
          </a:p>
          <a:p>
            <a:pPr marL="0" indent="0">
              <a:buNone/>
            </a:pPr>
            <a:r>
              <a:rPr lang="en-US" sz="1200" dirty="0"/>
              <a:t>        } </a:t>
            </a:r>
          </a:p>
          <a:p>
            <a:pPr marL="0" indent="0">
              <a:buNone/>
            </a:pPr>
            <a:r>
              <a:rPr lang="en-US" sz="1200" dirty="0"/>
              <a:t>        catch (</a:t>
            </a:r>
            <a:r>
              <a:rPr lang="en-US" sz="1200" dirty="0" err="1"/>
              <a:t>ArrayIndexOutOfBoundsException</a:t>
            </a:r>
            <a:r>
              <a:rPr lang="en-US" sz="1200" dirty="0"/>
              <a:t> e) {</a:t>
            </a:r>
          </a:p>
          <a:p>
            <a:pPr marL="0" indent="0">
              <a:buNone/>
            </a:pPr>
            <a:r>
              <a:rPr lang="en-US" sz="1200" dirty="0"/>
              <a:t>            </a:t>
            </a:r>
            <a:r>
              <a:rPr lang="en-US" sz="1200" dirty="0" err="1"/>
              <a:t>System.out.println</a:t>
            </a:r>
            <a:r>
              <a:rPr lang="en-US" sz="1200" dirty="0"/>
              <a:t>("Caught </a:t>
            </a:r>
            <a:r>
              <a:rPr lang="en-US" sz="1200" dirty="0" err="1"/>
              <a:t>ArrayIndexOutOfBoundsException</a:t>
            </a:r>
            <a:r>
              <a:rPr lang="en-US" sz="1200" dirty="0"/>
              <a:t>: " + </a:t>
            </a:r>
            <a:r>
              <a:rPr lang="en-US" sz="1200" dirty="0" err="1"/>
              <a:t>e.getMessage</a:t>
            </a:r>
            <a:r>
              <a:rPr lang="en-US" sz="1200" dirty="0"/>
              <a:t>());</a:t>
            </a:r>
          </a:p>
          <a:p>
            <a:pPr marL="0" indent="0">
              <a:buNone/>
            </a:pPr>
            <a:r>
              <a:rPr lang="en-US" sz="1200" dirty="0"/>
              <a:t>        } </a:t>
            </a:r>
          </a:p>
          <a:p>
            <a:pPr marL="0" indent="0">
              <a:buNone/>
            </a:pPr>
            <a:r>
              <a:rPr lang="en-US" sz="1200" dirty="0"/>
              <a:t>        catch (</a:t>
            </a:r>
            <a:r>
              <a:rPr lang="en-US" sz="1200" dirty="0" err="1"/>
              <a:t>NullPointerException</a:t>
            </a:r>
            <a:r>
              <a:rPr lang="en-US" sz="1200" dirty="0"/>
              <a:t> e) {</a:t>
            </a:r>
          </a:p>
          <a:p>
            <a:pPr marL="0" indent="0">
              <a:buNone/>
            </a:pPr>
            <a:r>
              <a:rPr lang="en-US" sz="1200" dirty="0"/>
              <a:t>            </a:t>
            </a:r>
            <a:r>
              <a:rPr lang="en-US" sz="1200" dirty="0" err="1"/>
              <a:t>System.out.println</a:t>
            </a:r>
            <a:r>
              <a:rPr lang="en-US" sz="1200" dirty="0"/>
              <a:t>("Caught </a:t>
            </a:r>
            <a:r>
              <a:rPr lang="en-US" sz="1200" dirty="0" err="1"/>
              <a:t>NullPointerException</a:t>
            </a:r>
            <a:r>
              <a:rPr lang="en-US" sz="1200" dirty="0"/>
              <a:t>: " + </a:t>
            </a:r>
            <a:r>
              <a:rPr lang="en-US" sz="1200" dirty="0" err="1"/>
              <a:t>e.getMessage</a:t>
            </a:r>
            <a:r>
              <a:rPr lang="en-US" sz="1200" dirty="0"/>
              <a:t>());</a:t>
            </a:r>
          </a:p>
          <a:p>
            <a:pPr marL="0" indent="0">
              <a:buNone/>
            </a:pPr>
            <a:r>
              <a:rPr lang="en-US" sz="1200" dirty="0"/>
              <a:t>        } </a:t>
            </a:r>
          </a:p>
          <a:p>
            <a:pPr marL="0" indent="0">
              <a:buNone/>
            </a:pPr>
            <a:r>
              <a:rPr lang="en-US" sz="1200" dirty="0"/>
              <a:t>        catch (Exception e) {</a:t>
            </a:r>
          </a:p>
          <a:p>
            <a:pPr marL="0" indent="0">
              <a:buNone/>
            </a:pPr>
            <a:r>
              <a:rPr lang="en-US" sz="1200" dirty="0"/>
              <a:t>            </a:t>
            </a:r>
            <a:r>
              <a:rPr lang="en-US" sz="1200" dirty="0" err="1"/>
              <a:t>System.out.println</a:t>
            </a:r>
            <a:r>
              <a:rPr lang="en-US" sz="1200" dirty="0"/>
              <a:t>("Caught General Exception: " + </a:t>
            </a:r>
            <a:r>
              <a:rPr lang="en-US" sz="1200" dirty="0" err="1"/>
              <a:t>e.getMessage</a:t>
            </a:r>
            <a:r>
              <a:rPr lang="en-US" sz="1200" dirty="0"/>
              <a:t>());</a:t>
            </a:r>
          </a:p>
          <a:p>
            <a:pPr marL="0" indent="0">
              <a:buNone/>
            </a:pPr>
            <a:r>
              <a:rPr lang="en-US" sz="1200" dirty="0"/>
              <a:t>        }</a:t>
            </a:r>
          </a:p>
          <a:p>
            <a:pPr marL="0" indent="0">
              <a:buNone/>
            </a:pPr>
            <a:r>
              <a:rPr lang="en-US" sz="1200" dirty="0"/>
              <a:t>        finally {</a:t>
            </a:r>
          </a:p>
          <a:p>
            <a:pPr marL="0" indent="0">
              <a:buNone/>
            </a:pPr>
            <a:r>
              <a:rPr lang="en-US" sz="1200" dirty="0"/>
              <a:t>            </a:t>
            </a:r>
            <a:r>
              <a:rPr lang="en-US" sz="1200" dirty="0" err="1"/>
              <a:t>System.out.println</a:t>
            </a:r>
            <a:r>
              <a:rPr lang="en-US" sz="1200" dirty="0"/>
              <a:t>("Finally block executed!");</a:t>
            </a:r>
          </a:p>
          <a:p>
            <a:pPr marL="0" indent="0">
              <a:buNone/>
            </a:pPr>
            <a:r>
              <a:rPr lang="en-US" sz="1200" dirty="0"/>
              <a:t>        }</a:t>
            </a:r>
          </a:p>
          <a:p>
            <a:pPr marL="0" indent="0">
              <a:buNone/>
            </a:pPr>
            <a:endParaRPr lang="en-US" sz="1200" dirty="0"/>
          </a:p>
          <a:p>
            <a:pPr marL="0" indent="0">
              <a:buNone/>
            </a:pPr>
            <a:r>
              <a:rPr lang="en-US" sz="1200" dirty="0"/>
              <a:t>        </a:t>
            </a:r>
            <a:r>
              <a:rPr lang="en-US" sz="1200" dirty="0" err="1"/>
              <a:t>System.out.println</a:t>
            </a:r>
            <a:r>
              <a:rPr lang="en-US" sz="1200" dirty="0"/>
              <a:t>("Program continues after exception handling...");</a:t>
            </a:r>
          </a:p>
          <a:p>
            <a:pPr marL="0" indent="0">
              <a:buNone/>
            </a:pPr>
            <a:r>
              <a:rPr lang="en-US" sz="1200" dirty="0"/>
              <a:t>    }</a:t>
            </a:r>
          </a:p>
          <a:p>
            <a:pPr marL="0" indent="0">
              <a:buNone/>
            </a:pPr>
            <a:r>
              <a:rPr lang="en-US" sz="1200" dirty="0"/>
              <a:t>}</a:t>
            </a:r>
          </a:p>
        </p:txBody>
      </p:sp>
    </p:spTree>
    <p:extLst>
      <p:ext uri="{BB962C8B-B14F-4D97-AF65-F5344CB8AC3E}">
        <p14:creationId xmlns:p14="http://schemas.microsoft.com/office/powerpoint/2010/main" val="20693104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7500" lnSpcReduction="20000"/>
          </a:bodyPr>
          <a:lstStyle/>
          <a:p>
            <a:pPr marL="0" indent="0">
              <a:buNone/>
            </a:pPr>
            <a:r>
              <a:rPr lang="en-US" dirty="0"/>
              <a:t>class </a:t>
            </a:r>
            <a:r>
              <a:rPr lang="en-US" dirty="0" err="1"/>
              <a:t>TryCatchDemo</a:t>
            </a:r>
            <a:r>
              <a:rPr lang="en-US" dirty="0"/>
              <a:t> { </a:t>
            </a:r>
            <a:endParaRPr lang="en-US" dirty="0" smtClean="0"/>
          </a:p>
          <a:p>
            <a:pPr marL="0" indent="0">
              <a:buNone/>
            </a:pPr>
            <a:r>
              <a:rPr lang="en-US" dirty="0" smtClean="0"/>
              <a:t>public </a:t>
            </a:r>
            <a:r>
              <a:rPr lang="en-US" dirty="0"/>
              <a:t>static void main(String </a:t>
            </a:r>
            <a:r>
              <a:rPr lang="en-US" dirty="0" err="1"/>
              <a:t>args</a:t>
            </a:r>
            <a:r>
              <a:rPr lang="en-US" dirty="0"/>
              <a:t>[]) { </a:t>
            </a:r>
            <a:endParaRPr lang="en-US" dirty="0" smtClean="0"/>
          </a:p>
          <a:p>
            <a:pPr marL="0" indent="0">
              <a:buNone/>
            </a:pPr>
            <a:r>
              <a:rPr lang="en-US" dirty="0" err="1" smtClean="0"/>
              <a:t>int</a:t>
            </a:r>
            <a:r>
              <a:rPr lang="en-US" dirty="0" smtClean="0"/>
              <a:t> </a:t>
            </a:r>
            <a:r>
              <a:rPr lang="en-US" dirty="0" err="1"/>
              <a:t>i</a:t>
            </a:r>
            <a:r>
              <a:rPr lang="en-US" dirty="0"/>
              <a:t>=6,j=0,k; </a:t>
            </a:r>
            <a:endParaRPr lang="en-US" dirty="0" smtClean="0"/>
          </a:p>
          <a:p>
            <a:pPr marL="0" indent="0">
              <a:buNone/>
            </a:pPr>
            <a:r>
              <a:rPr lang="en-US" dirty="0" smtClean="0"/>
              <a:t>try </a:t>
            </a:r>
            <a:r>
              <a:rPr lang="en-US" dirty="0"/>
              <a:t>{ </a:t>
            </a:r>
            <a:endParaRPr lang="en-US" dirty="0" smtClean="0"/>
          </a:p>
          <a:p>
            <a:pPr marL="0" indent="0">
              <a:buNone/>
            </a:pPr>
            <a:r>
              <a:rPr lang="en-US" dirty="0" err="1" smtClean="0"/>
              <a:t>System.out.println</a:t>
            </a:r>
            <a:r>
              <a:rPr lang="en-US" dirty="0"/>
              <a:t>("Entered try block"); </a:t>
            </a:r>
            <a:endParaRPr lang="en-US" dirty="0" smtClean="0"/>
          </a:p>
          <a:p>
            <a:pPr marL="0" indent="0">
              <a:buNone/>
            </a:pPr>
            <a:r>
              <a:rPr lang="en-US" dirty="0" smtClean="0"/>
              <a:t>k=</a:t>
            </a:r>
            <a:r>
              <a:rPr lang="en-US" dirty="0" err="1" smtClean="0"/>
              <a:t>i</a:t>
            </a:r>
            <a:r>
              <a:rPr lang="en-US" dirty="0" smtClean="0"/>
              <a:t>/j</a:t>
            </a:r>
            <a:r>
              <a:rPr lang="en-US" dirty="0"/>
              <a:t>; </a:t>
            </a:r>
            <a:endParaRPr lang="en-US" dirty="0" smtClean="0"/>
          </a:p>
          <a:p>
            <a:pPr marL="0" indent="0">
              <a:buNone/>
            </a:pPr>
            <a:r>
              <a:rPr lang="en-US" dirty="0" err="1" smtClean="0"/>
              <a:t>System.out.println</a:t>
            </a:r>
            <a:r>
              <a:rPr lang="en-US" dirty="0"/>
              <a:t>("Exiting try block"); </a:t>
            </a:r>
            <a:endParaRPr lang="en-US" dirty="0" smtClean="0"/>
          </a:p>
          <a:p>
            <a:pPr marL="0" indent="0">
              <a:buNone/>
            </a:pPr>
            <a:r>
              <a:rPr lang="en-US" dirty="0" smtClean="0"/>
              <a:t>} </a:t>
            </a:r>
          </a:p>
          <a:p>
            <a:pPr marL="0" indent="0">
              <a:buNone/>
            </a:pPr>
            <a:r>
              <a:rPr lang="en-US" dirty="0" smtClean="0"/>
              <a:t>catch </a:t>
            </a:r>
            <a:r>
              <a:rPr lang="en-US" dirty="0"/>
              <a:t>(</a:t>
            </a:r>
            <a:r>
              <a:rPr lang="en-US" dirty="0" err="1"/>
              <a:t>ArithmeticException</a:t>
            </a:r>
            <a:r>
              <a:rPr lang="en-US" dirty="0"/>
              <a:t> e) { </a:t>
            </a:r>
            <a:endParaRPr lang="en-US" dirty="0" smtClean="0"/>
          </a:p>
          <a:p>
            <a:pPr marL="0" indent="0">
              <a:buNone/>
            </a:pPr>
            <a:r>
              <a:rPr lang="en-US" dirty="0" err="1" smtClean="0"/>
              <a:t>System.out.println</a:t>
            </a:r>
            <a:r>
              <a:rPr lang="en-US" dirty="0"/>
              <a:t>("e = " + e); </a:t>
            </a:r>
            <a:endParaRPr lang="en-US" dirty="0" smtClean="0"/>
          </a:p>
          <a:p>
            <a:pPr marL="0" indent="0">
              <a:buNone/>
            </a:pPr>
            <a:r>
              <a:rPr lang="en-US" dirty="0" smtClean="0"/>
              <a:t>} </a:t>
            </a:r>
          </a:p>
          <a:p>
            <a:pPr marL="0" indent="0">
              <a:buNone/>
            </a:pPr>
            <a:r>
              <a:rPr lang="en-US" dirty="0" err="1" smtClean="0"/>
              <a:t>System.out.println</a:t>
            </a:r>
            <a:r>
              <a:rPr lang="en-US" dirty="0"/>
              <a:t>("End of the Program "); </a:t>
            </a:r>
            <a:endParaRPr lang="en-US" dirty="0" smtClean="0"/>
          </a:p>
          <a:p>
            <a:pPr marL="0" indent="0">
              <a:buNone/>
            </a:pPr>
            <a:r>
              <a:rPr lang="en-US" dirty="0" smtClean="0"/>
              <a:t>} </a:t>
            </a:r>
          </a:p>
          <a:p>
            <a:pPr marL="0" indent="0">
              <a:buNone/>
            </a:pPr>
            <a:r>
              <a:rPr lang="en-US" dirty="0" smtClean="0"/>
              <a:t>}</a:t>
            </a:r>
            <a:endParaRPr lang="en-US" dirty="0"/>
          </a:p>
        </p:txBody>
      </p:sp>
    </p:spTree>
    <p:extLst>
      <p:ext uri="{BB962C8B-B14F-4D97-AF65-F5344CB8AC3E}">
        <p14:creationId xmlns:p14="http://schemas.microsoft.com/office/powerpoint/2010/main" val="18397776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 xmlns:a16="http://schemas.microsoft.com/office/drawing/2014/main" id="{D3BF76A5-986F-4895-9943-B787C6188697}"/>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 xmlns:a16="http://schemas.microsoft.com/office/drawing/2014/main" id="{597A08C5-0AD7-4D84-92BF-648F6875FEC7}"/>
              </a:ext>
            </a:extLst>
          </p:cNvPr>
          <p:cNvCxnSpPr>
            <a:cxnSpLocks/>
          </p:cNvCxnSpPr>
          <p:nvPr/>
        </p:nvCxnSpPr>
        <p:spPr>
          <a:xfrm>
            <a:off x="3781845" y="876992"/>
            <a:ext cx="53621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 xmlns:a16="http://schemas.microsoft.com/office/drawing/2014/main" id="{F89A3FC9-142F-440A-B1DF-42B7FCBE6598}"/>
              </a:ext>
            </a:extLst>
          </p:cNvPr>
          <p:cNvSpPr/>
          <p:nvPr/>
        </p:nvSpPr>
        <p:spPr>
          <a:xfrm>
            <a:off x="441748" y="329464"/>
            <a:ext cx="5625899" cy="707886"/>
          </a:xfrm>
          <a:prstGeom prst="rect">
            <a:avLst/>
          </a:prstGeom>
          <a:noFill/>
        </p:spPr>
        <p:txBody>
          <a:bodyPr wrap="none" lIns="91440" tIns="45720" rIns="91440" bIns="45720">
            <a:spAutoFit/>
          </a:bodyPr>
          <a:lstStyle/>
          <a:p>
            <a:pPr algn="l" fontAlgn="base"/>
            <a:r>
              <a:rPr lang="en-US" sz="4000" b="1" spc="-5" dirty="0">
                <a:solidFill>
                  <a:srgbClr val="FF0000"/>
                </a:solidFill>
                <a:effectLst>
                  <a:outerShdw blurRad="38100" dist="38100" dir="2700000" algn="tl">
                    <a:srgbClr val="000000">
                      <a:alpha val="43137"/>
                    </a:srgbClr>
                  </a:outerShdw>
                </a:effectLst>
                <a:latin typeface="Sitka Heading Semibold" pitchFamily="2" charset="0"/>
              </a:rPr>
              <a:t>Multiple Try Catch Block</a:t>
            </a:r>
            <a:endParaRPr lang="en-US" sz="4000" b="1" i="0" dirty="0">
              <a:solidFill>
                <a:srgbClr val="FF0000"/>
              </a:solidFill>
              <a:effectLst>
                <a:outerShdw blurRad="38100" dist="38100" dir="2700000" algn="tl">
                  <a:srgbClr val="000000">
                    <a:alpha val="43137"/>
                  </a:srgbClr>
                </a:outerShdw>
              </a:effectLst>
              <a:latin typeface="Sitka Heading Semibold" pitchFamily="2" charset="0"/>
            </a:endParaRPr>
          </a:p>
        </p:txBody>
      </p:sp>
      <p:sp>
        <p:nvSpPr>
          <p:cNvPr id="16" name="TextBox 15">
            <a:extLst>
              <a:ext uri="{FF2B5EF4-FFF2-40B4-BE49-F238E27FC236}">
                <a16:creationId xmlns="" xmlns:a16="http://schemas.microsoft.com/office/drawing/2014/main" id="{7D9616A4-E4B0-4334-B4BF-7840C1B1AD12}"/>
              </a:ext>
            </a:extLst>
          </p:cNvPr>
          <p:cNvSpPr txBox="1"/>
          <p:nvPr/>
        </p:nvSpPr>
        <p:spPr>
          <a:xfrm>
            <a:off x="507369" y="1103156"/>
            <a:ext cx="8183179" cy="1938992"/>
          </a:xfrm>
          <a:prstGeom prst="rect">
            <a:avLst/>
          </a:prstGeom>
          <a:noFill/>
        </p:spPr>
        <p:txBody>
          <a:bodyPr wrap="square">
            <a:spAutoFit/>
          </a:bodyPr>
          <a:lstStyle/>
          <a:p>
            <a:pPr marL="342900" indent="-342900" algn="just">
              <a:buFont typeface="Arial" panose="020B0604020202020204" pitchFamily="34" charset="0"/>
              <a:buChar char="•"/>
            </a:pPr>
            <a:r>
              <a:rPr lang="en-US" sz="2400" b="0" i="0" dirty="0">
                <a:solidFill>
                  <a:srgbClr val="000000"/>
                </a:solidFill>
                <a:effectLst/>
                <a:latin typeface="Sitka Text" panose="02000505000000020004" pitchFamily="2" charset="0"/>
              </a:rPr>
              <a:t>At a time only one exception occurs and at a time only one catch block is executed.</a:t>
            </a:r>
          </a:p>
          <a:p>
            <a:pPr marL="342900" indent="-342900" algn="just">
              <a:buFont typeface="Arial" panose="020B0604020202020204" pitchFamily="34" charset="0"/>
              <a:buChar char="•"/>
            </a:pPr>
            <a:r>
              <a:rPr lang="en-US" sz="2400" b="0" i="0" dirty="0">
                <a:solidFill>
                  <a:srgbClr val="000000"/>
                </a:solidFill>
                <a:effectLst/>
                <a:latin typeface="Sitka Text" panose="02000505000000020004" pitchFamily="2" charset="0"/>
              </a:rPr>
              <a:t>All catch blocks must be ordered from most specific to most general, i.e. catch for </a:t>
            </a:r>
            <a:r>
              <a:rPr lang="en-US" sz="2400" b="0" i="0" dirty="0" err="1">
                <a:solidFill>
                  <a:srgbClr val="000000"/>
                </a:solidFill>
                <a:effectLst/>
                <a:latin typeface="Sitka Text" panose="02000505000000020004" pitchFamily="2" charset="0"/>
              </a:rPr>
              <a:t>ArithmeticException</a:t>
            </a:r>
            <a:r>
              <a:rPr lang="en-US" sz="2400" b="0" i="0" dirty="0">
                <a:solidFill>
                  <a:srgbClr val="000000"/>
                </a:solidFill>
                <a:effectLst/>
                <a:latin typeface="Sitka Text" panose="02000505000000020004" pitchFamily="2" charset="0"/>
              </a:rPr>
              <a:t> must come before catch for Exception.</a:t>
            </a:r>
          </a:p>
        </p:txBody>
      </p:sp>
      <p:pic>
        <p:nvPicPr>
          <p:cNvPr id="2050" name="Picture 2" descr="Java Catch Multiple Exceptions">
            <a:extLst>
              <a:ext uri="{FF2B5EF4-FFF2-40B4-BE49-F238E27FC236}">
                <a16:creationId xmlns="" xmlns:a16="http://schemas.microsoft.com/office/drawing/2014/main" id="{153C8E0E-8B09-4944-B2F3-232783E5B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694" y="2977414"/>
            <a:ext cx="42862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957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rgbClr val="FF0000"/>
                </a:solidFill>
              </a:rPr>
              <a:t>Hierarchy of Java Exception classes</a:t>
            </a:r>
            <a:br>
              <a:rPr lang="en-IN" dirty="0">
                <a:solidFill>
                  <a:srgbClr val="FF0000"/>
                </a:solidFill>
              </a:rPr>
            </a:br>
            <a:endParaRPr lang="en-IN" dirty="0">
              <a:solidFill>
                <a:srgbClr val="FF0000"/>
              </a:solidFill>
            </a:endParaRPr>
          </a:p>
        </p:txBody>
      </p:sp>
      <p:sp>
        <p:nvSpPr>
          <p:cNvPr id="3" name="Content Placeholder 2"/>
          <p:cNvSpPr>
            <a:spLocks noGrp="1"/>
          </p:cNvSpPr>
          <p:nvPr>
            <p:ph idx="1"/>
          </p:nvPr>
        </p:nvSpPr>
        <p:spPr/>
        <p:txBody>
          <a:bodyPr/>
          <a:lstStyle/>
          <a:p>
            <a:r>
              <a:rPr lang="en-IN" dirty="0"/>
              <a:t>The </a:t>
            </a:r>
            <a:r>
              <a:rPr lang="en-IN" dirty="0" err="1"/>
              <a:t>java.lang.Throwable</a:t>
            </a:r>
            <a:r>
              <a:rPr lang="en-IN" dirty="0"/>
              <a:t> class is the root class of Java Exception hierarchy which is inherited by two subclasses: Exception and Error. </a:t>
            </a:r>
          </a:p>
        </p:txBody>
      </p:sp>
    </p:spTree>
    <p:extLst>
      <p:ext uri="{BB962C8B-B14F-4D97-AF65-F5344CB8AC3E}">
        <p14:creationId xmlns:p14="http://schemas.microsoft.com/office/powerpoint/2010/main" val="23021379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20000"/>
          </a:bodyPr>
          <a:lstStyle/>
          <a:p>
            <a:pPr marL="0" indent="0">
              <a:buNone/>
            </a:pPr>
            <a:r>
              <a:rPr lang="en-US" dirty="0"/>
              <a:t>There are basically two models of exception handling. </a:t>
            </a:r>
            <a:endParaRPr lang="en-US" dirty="0" smtClean="0"/>
          </a:p>
          <a:p>
            <a:pPr marL="0" indent="0">
              <a:buNone/>
            </a:pPr>
            <a:r>
              <a:rPr lang="en-US" b="1" dirty="0" smtClean="0"/>
              <a:t>1</a:t>
            </a:r>
            <a:r>
              <a:rPr lang="en-US" b="1" dirty="0"/>
              <a:t>. Termination Model </a:t>
            </a:r>
            <a:endParaRPr lang="en-US" b="1" dirty="0" smtClean="0"/>
          </a:p>
          <a:p>
            <a:pPr marL="0" indent="0">
              <a:buNone/>
            </a:pPr>
            <a:r>
              <a:rPr lang="en-US" dirty="0" smtClean="0"/>
              <a:t>• </a:t>
            </a:r>
            <a:r>
              <a:rPr lang="en-US" dirty="0"/>
              <a:t>According to termination model, when the method encounters an exception, further processing in that method is terminated </a:t>
            </a:r>
            <a:endParaRPr lang="en-US" dirty="0" smtClean="0"/>
          </a:p>
          <a:p>
            <a:pPr marL="0" indent="0">
              <a:buNone/>
            </a:pPr>
            <a:r>
              <a:rPr lang="en-US" dirty="0" smtClean="0"/>
              <a:t>This </a:t>
            </a:r>
            <a:r>
              <a:rPr lang="en-US" dirty="0"/>
              <a:t>model is analogous to the real-life situation when the gas in the cylinder gets over while cooking. </a:t>
            </a:r>
            <a:endParaRPr lang="en-US" dirty="0" smtClean="0"/>
          </a:p>
          <a:p>
            <a:pPr marL="0" indent="0">
              <a:buNone/>
            </a:pPr>
            <a:r>
              <a:rPr lang="en-US" dirty="0" smtClean="0"/>
              <a:t> </a:t>
            </a:r>
            <a:r>
              <a:rPr lang="en-US" dirty="0"/>
              <a:t>Under the termination model, the cooking process will stop, </a:t>
            </a:r>
            <a:endParaRPr lang="en-US" dirty="0" smtClean="0"/>
          </a:p>
          <a:p>
            <a:pPr marL="0" indent="0">
              <a:buNone/>
            </a:pPr>
            <a:r>
              <a:rPr lang="en-US" b="1" dirty="0" smtClean="0"/>
              <a:t>2</a:t>
            </a:r>
            <a:r>
              <a:rPr lang="en-US" b="1" dirty="0"/>
              <a:t>. Resumption model </a:t>
            </a:r>
            <a:endParaRPr lang="en-US" b="1" dirty="0" smtClean="0"/>
          </a:p>
          <a:p>
            <a:pPr marL="0" indent="0">
              <a:buNone/>
            </a:pPr>
            <a:r>
              <a:rPr lang="en-US" dirty="0" smtClean="0"/>
              <a:t>Alternative </a:t>
            </a:r>
            <a:r>
              <a:rPr lang="en-US" dirty="0"/>
              <a:t>approach is based on the resumption model wherein the exception handler tries to rectify the exception situation and resume the program. </a:t>
            </a:r>
            <a:endParaRPr lang="en-US" dirty="0" smtClean="0"/>
          </a:p>
          <a:p>
            <a:pPr marL="0" indent="0">
              <a:buNone/>
            </a:pPr>
            <a:r>
              <a:rPr lang="en-US" dirty="0"/>
              <a:t>in resumption model, you would change the cylinder with a new one and continue with the cooking process. </a:t>
            </a:r>
          </a:p>
          <a:p>
            <a:endParaRPr lang="en-US" dirty="0"/>
          </a:p>
        </p:txBody>
      </p:sp>
    </p:spTree>
    <p:extLst>
      <p:ext uri="{BB962C8B-B14F-4D97-AF65-F5344CB8AC3E}">
        <p14:creationId xmlns:p14="http://schemas.microsoft.com/office/powerpoint/2010/main" val="3843623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pc="-5" dirty="0">
                <a:solidFill>
                  <a:srgbClr val="FF0000"/>
                </a:solidFill>
                <a:effectLst>
                  <a:outerShdw blurRad="38100" dist="38100" dir="2700000" algn="tl">
                    <a:srgbClr val="000000">
                      <a:alpha val="43137"/>
                    </a:srgbClr>
                  </a:outerShdw>
                </a:effectLst>
                <a:latin typeface="Sitka Heading Semibold" pitchFamily="2" charset="0"/>
              </a:rPr>
              <a:t>Finally </a:t>
            </a:r>
            <a:r>
              <a:rPr lang="en-US" b="1" spc="-5" dirty="0" smtClean="0">
                <a:solidFill>
                  <a:srgbClr val="FF0000"/>
                </a:solidFill>
                <a:effectLst>
                  <a:outerShdw blurRad="38100" dist="38100" dir="2700000" algn="tl">
                    <a:srgbClr val="000000">
                      <a:alpha val="43137"/>
                    </a:srgbClr>
                  </a:outerShdw>
                </a:effectLst>
                <a:latin typeface="Sitka Heading Semibold" pitchFamily="2" charset="0"/>
              </a:rPr>
              <a:t>block Flow Chart</a:t>
            </a:r>
            <a:r>
              <a:rPr lang="en-US" b="1" dirty="0">
                <a:solidFill>
                  <a:srgbClr val="FF0000"/>
                </a:solidFill>
                <a:effectLst>
                  <a:outerShdw blurRad="38100" dist="38100" dir="2700000" algn="tl">
                    <a:srgbClr val="000000">
                      <a:alpha val="43137"/>
                    </a:srgbClr>
                  </a:outerShdw>
                </a:effectLst>
                <a:latin typeface="Sitka Heading Semibold" pitchFamily="2" charset="0"/>
              </a:rPr>
              <a:t/>
            </a:r>
            <a:br>
              <a:rPr lang="en-US" b="1" dirty="0">
                <a:solidFill>
                  <a:srgbClr val="FF0000"/>
                </a:solidFill>
                <a:effectLst>
                  <a:outerShdw blurRad="38100" dist="38100" dir="2700000" algn="tl">
                    <a:srgbClr val="000000">
                      <a:alpha val="43137"/>
                    </a:srgbClr>
                  </a:outerShdw>
                </a:effectLst>
                <a:latin typeface="Sitka Heading Semibold" pitchFamily="2" charset="0"/>
              </a:rPr>
            </a:br>
            <a:endParaRPr lang="en-US" dirty="0">
              <a:solidFill>
                <a:srgbClr val="FF0000"/>
              </a:solidFill>
            </a:endParaRPr>
          </a:p>
        </p:txBody>
      </p:sp>
      <p:pic>
        <p:nvPicPr>
          <p:cNvPr id="4" name="Content Placeholder 3" descr="Java finally block">
            <a:extLst>
              <a:ext uri="{FF2B5EF4-FFF2-40B4-BE49-F238E27FC236}">
                <a16:creationId xmlns="" xmlns:a16="http://schemas.microsoft.com/office/drawing/2014/main" xmlns:lc="http://schemas.openxmlformats.org/drawingml/2006/lockedCanvas" id="{C6073B3C-F368-4E8F-9E35-286E1DF59D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2057400"/>
            <a:ext cx="4876800" cy="446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4222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659" t="33290" r="25592" b="21941"/>
          <a:stretch/>
        </p:blipFill>
        <p:spPr bwMode="auto">
          <a:xfrm>
            <a:off x="109026" y="1143000"/>
            <a:ext cx="8770426"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4811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22342417"/>
              </p:ext>
            </p:extLst>
          </p:nvPr>
        </p:nvGraphicFramePr>
        <p:xfrm>
          <a:off x="914400" y="1905000"/>
          <a:ext cx="8229600" cy="365760"/>
        </p:xfrm>
        <a:graphic>
          <a:graphicData uri="http://schemas.openxmlformats.org/drawingml/2006/table">
            <a:tbl>
              <a:tblPr/>
              <a:tblGrid>
                <a:gridCol w="4114800"/>
                <a:gridCol w="4114800"/>
              </a:tblGrid>
              <a:tr h="0">
                <a:tc>
                  <a:txBody>
                    <a:bodyPr/>
                    <a:lstStyle/>
                    <a:p>
                      <a:r>
                        <a:rPr lang="en-US" b="1" dirty="0"/>
                        <a:t>Situation</a:t>
                      </a:r>
                    </a:p>
                  </a:txBody>
                  <a:tcPr anchor="ctr">
                    <a:lnL>
                      <a:noFill/>
                    </a:lnL>
                    <a:lnR>
                      <a:noFill/>
                    </a:lnR>
                    <a:lnT>
                      <a:noFill/>
                    </a:lnT>
                    <a:lnB>
                      <a:noFill/>
                    </a:lnB>
                  </a:tcPr>
                </a:tc>
                <a:tc>
                  <a:txBody>
                    <a:bodyPr/>
                    <a:lstStyle/>
                    <a:p>
                      <a:r>
                        <a:rPr lang="en-US" b="1" dirty="0"/>
                        <a:t>Recommended</a:t>
                      </a:r>
                      <a:r>
                        <a:rPr lang="en-US" dirty="0"/>
                        <a:t> Method</a:t>
                      </a:r>
                    </a:p>
                  </a:txBody>
                  <a:tcPr anchor="ctr">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8123361"/>
              </p:ext>
            </p:extLst>
          </p:nvPr>
        </p:nvGraphicFramePr>
        <p:xfrm>
          <a:off x="762000" y="3200400"/>
          <a:ext cx="8229600" cy="365760"/>
        </p:xfrm>
        <a:graphic>
          <a:graphicData uri="http://schemas.openxmlformats.org/drawingml/2006/table">
            <a:tbl>
              <a:tblPr/>
              <a:tblGrid>
                <a:gridCol w="4114800"/>
                <a:gridCol w="4114800"/>
              </a:tblGrid>
              <a:tr h="0">
                <a:tc>
                  <a:txBody>
                    <a:bodyPr/>
                    <a:lstStyle/>
                    <a:p>
                      <a:r>
                        <a:rPr lang="en-US" dirty="0"/>
                        <a:t>You need only the </a:t>
                      </a:r>
                      <a:r>
                        <a:rPr lang="en-US" b="1" dirty="0"/>
                        <a:t>error reason</a:t>
                      </a:r>
                      <a:endParaRPr lang="en-US" dirty="0"/>
                    </a:p>
                  </a:txBody>
                  <a:tcPr anchor="ctr">
                    <a:lnL>
                      <a:noFill/>
                    </a:lnL>
                    <a:lnR>
                      <a:noFill/>
                    </a:lnR>
                    <a:lnT>
                      <a:noFill/>
                    </a:lnT>
                    <a:lnB>
                      <a:noFill/>
                    </a:lnB>
                  </a:tcPr>
                </a:tc>
                <a:tc>
                  <a:txBody>
                    <a:bodyPr/>
                    <a:lstStyle/>
                    <a:p>
                      <a:r>
                        <a:rPr lang="en-US" dirty="0" err="1"/>
                        <a:t>getMessage</a:t>
                      </a:r>
                      <a:r>
                        <a:rPr lang="en-US" dirty="0"/>
                        <a:t>()</a:t>
                      </a:r>
                    </a:p>
                  </a:txBody>
                  <a:tcPr anchor="ctr">
                    <a:lnL>
                      <a:noFill/>
                    </a:lnL>
                    <a:lnR>
                      <a:noFill/>
                    </a:lnR>
                    <a:lnT>
                      <a:noFill/>
                    </a:lnT>
                    <a:lnB>
                      <a:noFill/>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08310817"/>
              </p:ext>
            </p:extLst>
          </p:nvPr>
        </p:nvGraphicFramePr>
        <p:xfrm>
          <a:off x="762000" y="3810000"/>
          <a:ext cx="8229600" cy="365760"/>
        </p:xfrm>
        <a:graphic>
          <a:graphicData uri="http://schemas.openxmlformats.org/drawingml/2006/table">
            <a:tbl>
              <a:tblPr/>
              <a:tblGrid>
                <a:gridCol w="4114800"/>
                <a:gridCol w="4114800"/>
              </a:tblGrid>
              <a:tr h="0">
                <a:tc>
                  <a:txBody>
                    <a:bodyPr/>
                    <a:lstStyle/>
                    <a:p>
                      <a:r>
                        <a:rPr lang="en-US" dirty="0"/>
                        <a:t>You need a </a:t>
                      </a:r>
                      <a:r>
                        <a:rPr lang="en-US" b="1" dirty="0"/>
                        <a:t>short summary</a:t>
                      </a:r>
                      <a:r>
                        <a:rPr lang="en-US" dirty="0"/>
                        <a:t> for logs</a:t>
                      </a:r>
                    </a:p>
                  </a:txBody>
                  <a:tcPr anchor="ctr">
                    <a:lnL>
                      <a:noFill/>
                    </a:lnL>
                    <a:lnR>
                      <a:noFill/>
                    </a:lnR>
                    <a:lnT>
                      <a:noFill/>
                    </a:lnT>
                    <a:lnB>
                      <a:noFill/>
                    </a:lnB>
                  </a:tcPr>
                </a:tc>
                <a:tc>
                  <a:txBody>
                    <a:bodyPr/>
                    <a:lstStyle/>
                    <a:p>
                      <a:r>
                        <a:rPr lang="en-US" dirty="0" err="1"/>
                        <a:t>toString</a:t>
                      </a:r>
                      <a:r>
                        <a:rPr lang="en-US" dirty="0"/>
                        <a:t>()</a:t>
                      </a:r>
                    </a:p>
                  </a:txBody>
                  <a:tcPr anchor="ctr">
                    <a:lnL>
                      <a:noFill/>
                    </a:lnL>
                    <a:lnR>
                      <a:noFill/>
                    </a:lnR>
                    <a:lnT>
                      <a:noFill/>
                    </a:lnT>
                    <a:lnB>
                      <a:noFill/>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55826947"/>
              </p:ext>
            </p:extLst>
          </p:nvPr>
        </p:nvGraphicFramePr>
        <p:xfrm>
          <a:off x="685800" y="2514600"/>
          <a:ext cx="8229600" cy="365760"/>
        </p:xfrm>
        <a:graphic>
          <a:graphicData uri="http://schemas.openxmlformats.org/drawingml/2006/table">
            <a:tbl>
              <a:tblPr/>
              <a:tblGrid>
                <a:gridCol w="4114800"/>
                <a:gridCol w="4114800"/>
              </a:tblGrid>
              <a:tr h="0">
                <a:tc>
                  <a:txBody>
                    <a:bodyPr/>
                    <a:lstStyle/>
                    <a:p>
                      <a:r>
                        <a:rPr lang="en-US" dirty="0"/>
                        <a:t>You’re </a:t>
                      </a:r>
                      <a:r>
                        <a:rPr lang="en-US" b="1" dirty="0"/>
                        <a:t>debugging</a:t>
                      </a:r>
                      <a:r>
                        <a:rPr lang="en-US" dirty="0"/>
                        <a:t> and want full trace</a:t>
                      </a:r>
                    </a:p>
                  </a:txBody>
                  <a:tcPr anchor="ctr">
                    <a:lnL>
                      <a:noFill/>
                    </a:lnL>
                    <a:lnR>
                      <a:noFill/>
                    </a:lnR>
                    <a:lnT>
                      <a:noFill/>
                    </a:lnT>
                    <a:lnB>
                      <a:noFill/>
                    </a:lnB>
                  </a:tcPr>
                </a:tc>
                <a:tc>
                  <a:txBody>
                    <a:bodyPr/>
                    <a:lstStyle/>
                    <a:p>
                      <a:r>
                        <a:rPr lang="en-US" dirty="0" err="1"/>
                        <a:t>printStackTrace</a:t>
                      </a:r>
                      <a:r>
                        <a:rPr lang="en-US" dirty="0"/>
                        <a:t>()</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28953811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7500" lnSpcReduction="20000"/>
          </a:bodyPr>
          <a:lstStyle/>
          <a:p>
            <a:pPr marL="0" indent="0">
              <a:buNone/>
            </a:pPr>
            <a:r>
              <a:rPr lang="en-US" dirty="0"/>
              <a:t>class </a:t>
            </a:r>
            <a:r>
              <a:rPr lang="en-US" dirty="0" err="1"/>
              <a:t>ExceptionMethodsExample</a:t>
            </a:r>
            <a:r>
              <a:rPr lang="en-US" dirty="0"/>
              <a:t> {</a:t>
            </a:r>
          </a:p>
          <a:p>
            <a:pPr marL="0" indent="0">
              <a:buNone/>
            </a:pPr>
            <a:r>
              <a:rPr lang="en-US" dirty="0"/>
              <a:t>    public static void main(String[] </a:t>
            </a:r>
            <a:r>
              <a:rPr lang="en-US" dirty="0" err="1"/>
              <a:t>args</a:t>
            </a:r>
            <a:r>
              <a:rPr lang="en-US" dirty="0"/>
              <a:t>) {</a:t>
            </a:r>
          </a:p>
          <a:p>
            <a:pPr marL="0" indent="0">
              <a:buNone/>
            </a:pPr>
            <a:r>
              <a:rPr lang="en-US" dirty="0"/>
              <a:t>        try {</a:t>
            </a:r>
          </a:p>
          <a:p>
            <a:pPr marL="0" indent="0">
              <a:buNone/>
            </a:pPr>
            <a:r>
              <a:rPr lang="en-US" dirty="0"/>
              <a:t>            String </a:t>
            </a:r>
            <a:r>
              <a:rPr lang="en-US" dirty="0" err="1"/>
              <a:t>str</a:t>
            </a:r>
            <a:r>
              <a:rPr lang="en-US" dirty="0"/>
              <a:t> = null;</a:t>
            </a:r>
          </a:p>
          <a:p>
            <a:pPr marL="0" indent="0">
              <a:buNone/>
            </a:pPr>
            <a:r>
              <a:rPr lang="en-US" dirty="0"/>
              <a:t>            </a:t>
            </a:r>
            <a:r>
              <a:rPr lang="en-US" dirty="0" err="1"/>
              <a:t>System.out.println</a:t>
            </a:r>
            <a:r>
              <a:rPr lang="en-US" dirty="0"/>
              <a:t>(</a:t>
            </a:r>
            <a:r>
              <a:rPr lang="en-US" dirty="0" err="1"/>
              <a:t>str.length</a:t>
            </a:r>
            <a:r>
              <a:rPr lang="en-US" dirty="0"/>
              <a:t>()); </a:t>
            </a:r>
            <a:endParaRPr lang="en-US" dirty="0" smtClean="0"/>
          </a:p>
          <a:p>
            <a:pPr marL="0" indent="0">
              <a:buNone/>
            </a:pPr>
            <a:r>
              <a:rPr lang="en-US" dirty="0"/>
              <a:t> </a:t>
            </a:r>
            <a:r>
              <a:rPr lang="en-US" dirty="0" smtClean="0"/>
              <a:t>          } </a:t>
            </a:r>
          </a:p>
          <a:p>
            <a:pPr marL="0" indent="0">
              <a:buNone/>
            </a:pPr>
            <a:r>
              <a:rPr lang="en-US" dirty="0"/>
              <a:t> </a:t>
            </a:r>
            <a:r>
              <a:rPr lang="en-US" dirty="0" smtClean="0"/>
              <a:t>           catch </a:t>
            </a:r>
            <a:r>
              <a:rPr lang="en-US" dirty="0"/>
              <a:t>(</a:t>
            </a:r>
            <a:r>
              <a:rPr lang="en-US" dirty="0" err="1"/>
              <a:t>NullPointerException</a:t>
            </a:r>
            <a:r>
              <a:rPr lang="en-US" dirty="0"/>
              <a:t> e) {</a:t>
            </a:r>
          </a:p>
          <a:p>
            <a:pPr marL="0" indent="0">
              <a:buNone/>
            </a:pPr>
            <a:r>
              <a:rPr lang="en-US" dirty="0"/>
              <a:t>            </a:t>
            </a:r>
            <a:r>
              <a:rPr lang="en-US" dirty="0" err="1"/>
              <a:t>System.out.println</a:t>
            </a:r>
            <a:r>
              <a:rPr lang="en-US" dirty="0"/>
              <a:t>("</a:t>
            </a:r>
            <a:r>
              <a:rPr lang="en-US" dirty="0" err="1"/>
              <a:t>getMessage</a:t>
            </a:r>
            <a:r>
              <a:rPr lang="en-US" dirty="0"/>
              <a:t>(): " + </a:t>
            </a:r>
            <a:r>
              <a:rPr lang="en-US" dirty="0" err="1"/>
              <a:t>e.getMessage</a:t>
            </a:r>
            <a:r>
              <a:rPr lang="en-US" dirty="0"/>
              <a:t>());</a:t>
            </a:r>
          </a:p>
          <a:p>
            <a:pPr marL="0" indent="0">
              <a:buNone/>
            </a:pPr>
            <a:r>
              <a:rPr lang="en-US" dirty="0"/>
              <a:t>            </a:t>
            </a:r>
            <a:r>
              <a:rPr lang="en-US" dirty="0" err="1"/>
              <a:t>System.out.println</a:t>
            </a:r>
            <a:r>
              <a:rPr lang="en-US" dirty="0" smtClean="0"/>
              <a:t>(“\</a:t>
            </a:r>
            <a:r>
              <a:rPr lang="en-US" dirty="0" err="1" smtClean="0"/>
              <a:t>ntoString</a:t>
            </a:r>
            <a:r>
              <a:rPr lang="en-US" dirty="0"/>
              <a:t>(): " + </a:t>
            </a:r>
            <a:r>
              <a:rPr lang="en-US" dirty="0" err="1"/>
              <a:t>e.toString</a:t>
            </a:r>
            <a:r>
              <a:rPr lang="en-US" dirty="0"/>
              <a:t>());</a:t>
            </a:r>
          </a:p>
          <a:p>
            <a:pPr marL="0" indent="0">
              <a:buNone/>
            </a:pPr>
            <a:r>
              <a:rPr lang="en-US" dirty="0"/>
              <a:t>            </a:t>
            </a:r>
            <a:r>
              <a:rPr lang="en-US" dirty="0" err="1"/>
              <a:t>System.out.println</a:t>
            </a:r>
            <a:r>
              <a:rPr lang="en-US" dirty="0"/>
              <a:t>("\</a:t>
            </a:r>
            <a:r>
              <a:rPr lang="en-US" dirty="0" err="1"/>
              <a:t>nprintStackTrace</a:t>
            </a:r>
            <a:r>
              <a:rPr lang="en-US" dirty="0"/>
              <a:t>():");</a:t>
            </a:r>
          </a:p>
          <a:p>
            <a:pPr marL="0" indent="0">
              <a:buNone/>
            </a:pPr>
            <a:r>
              <a:rPr lang="en-US" dirty="0"/>
              <a:t>            </a:t>
            </a:r>
            <a:r>
              <a:rPr lang="en-US" dirty="0" err="1"/>
              <a:t>e.printStackTrace</a:t>
            </a:r>
            <a:r>
              <a:rPr lang="en-US" dirty="0"/>
              <a:t>();</a:t>
            </a:r>
          </a:p>
          <a:p>
            <a:pPr marL="0" indent="0">
              <a:buNone/>
            </a:pPr>
            <a:r>
              <a:rPr lang="en-US" dirty="0"/>
              <a:t>        }</a:t>
            </a:r>
          </a:p>
          <a:p>
            <a:pPr marL="0" indent="0">
              <a:buNone/>
            </a:pPr>
            <a:r>
              <a:rPr lang="en-US" dirty="0"/>
              <a:t>    }</a:t>
            </a:r>
          </a:p>
          <a:p>
            <a:pPr marL="0" indent="0">
              <a:buNone/>
            </a:pPr>
            <a:r>
              <a:rPr lang="en-US" dirty="0"/>
              <a:t>}</a:t>
            </a:r>
          </a:p>
        </p:txBody>
      </p:sp>
    </p:spTree>
    <p:extLst>
      <p:ext uri="{BB962C8B-B14F-4D97-AF65-F5344CB8AC3E}">
        <p14:creationId xmlns:p14="http://schemas.microsoft.com/office/powerpoint/2010/main" val="25162200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62500" lnSpcReduction="20000"/>
          </a:bodyPr>
          <a:lstStyle/>
          <a:p>
            <a:pPr marL="0" indent="0">
              <a:buNone/>
            </a:pPr>
            <a:r>
              <a:rPr lang="en-US" dirty="0"/>
              <a:t>class </a:t>
            </a:r>
            <a:r>
              <a:rPr lang="en-US" dirty="0" err="1"/>
              <a:t>StackTraceDemo</a:t>
            </a:r>
            <a:r>
              <a:rPr lang="en-US" dirty="0"/>
              <a:t> {</a:t>
            </a:r>
          </a:p>
          <a:p>
            <a:pPr marL="0" indent="0">
              <a:buNone/>
            </a:pPr>
            <a:r>
              <a:rPr lang="en-US" dirty="0" smtClean="0"/>
              <a:t>static </a:t>
            </a:r>
            <a:r>
              <a:rPr lang="en-US" dirty="0"/>
              <a:t>void method3() {</a:t>
            </a:r>
          </a:p>
          <a:p>
            <a:pPr marL="0" indent="0">
              <a:buNone/>
            </a:pPr>
            <a:r>
              <a:rPr lang="en-US" dirty="0"/>
              <a:t>        </a:t>
            </a:r>
            <a:r>
              <a:rPr lang="en-US" dirty="0" err="1"/>
              <a:t>int</a:t>
            </a:r>
            <a:r>
              <a:rPr lang="en-US" dirty="0"/>
              <a:t> a = 10 / 0; </a:t>
            </a:r>
            <a:endParaRPr lang="en-US" dirty="0" smtClean="0"/>
          </a:p>
          <a:p>
            <a:pPr marL="0" indent="0">
              <a:buNone/>
            </a:pPr>
            <a:r>
              <a:rPr lang="en-US" dirty="0" smtClean="0"/>
              <a:t>}</a:t>
            </a:r>
            <a:endParaRPr lang="en-US" dirty="0"/>
          </a:p>
          <a:p>
            <a:pPr marL="0" indent="0">
              <a:buNone/>
            </a:pPr>
            <a:r>
              <a:rPr lang="en-US" dirty="0" smtClean="0"/>
              <a:t>static </a:t>
            </a:r>
            <a:r>
              <a:rPr lang="en-US" dirty="0"/>
              <a:t>void method2() {</a:t>
            </a:r>
          </a:p>
          <a:p>
            <a:pPr marL="0" indent="0">
              <a:buNone/>
            </a:pPr>
            <a:r>
              <a:rPr lang="en-US" dirty="0"/>
              <a:t>        method3();   </a:t>
            </a:r>
          </a:p>
          <a:p>
            <a:pPr marL="0" indent="0">
              <a:buNone/>
            </a:pPr>
            <a:r>
              <a:rPr lang="en-US" dirty="0"/>
              <a:t>    }</a:t>
            </a:r>
          </a:p>
          <a:p>
            <a:pPr marL="0" indent="0">
              <a:buNone/>
            </a:pPr>
            <a:r>
              <a:rPr lang="en-US" dirty="0" smtClean="0"/>
              <a:t>static </a:t>
            </a:r>
            <a:r>
              <a:rPr lang="en-US" dirty="0"/>
              <a:t>void method1() {</a:t>
            </a:r>
          </a:p>
          <a:p>
            <a:pPr marL="0" indent="0">
              <a:buNone/>
            </a:pPr>
            <a:r>
              <a:rPr lang="en-US" dirty="0"/>
              <a:t>        method2();   </a:t>
            </a:r>
          </a:p>
          <a:p>
            <a:pPr marL="0" indent="0">
              <a:buNone/>
            </a:pPr>
            <a:r>
              <a:rPr lang="en-US" dirty="0"/>
              <a:t>    }</a:t>
            </a:r>
          </a:p>
          <a:p>
            <a:pPr marL="0" indent="0">
              <a:buNone/>
            </a:pPr>
            <a:r>
              <a:rPr lang="en-US" dirty="0" smtClean="0"/>
              <a:t>public </a:t>
            </a:r>
            <a:r>
              <a:rPr lang="en-US" dirty="0"/>
              <a:t>static void main(String[] </a:t>
            </a:r>
            <a:r>
              <a:rPr lang="en-US" dirty="0" err="1"/>
              <a:t>args</a:t>
            </a:r>
            <a:r>
              <a:rPr lang="en-US" dirty="0"/>
              <a:t>) {</a:t>
            </a:r>
          </a:p>
          <a:p>
            <a:pPr marL="0" indent="0">
              <a:buNone/>
            </a:pPr>
            <a:r>
              <a:rPr lang="en-US" dirty="0"/>
              <a:t>        try {</a:t>
            </a:r>
          </a:p>
          <a:p>
            <a:pPr marL="0" indent="0">
              <a:buNone/>
            </a:pPr>
            <a:r>
              <a:rPr lang="en-US" dirty="0"/>
              <a:t>            method1(); </a:t>
            </a:r>
            <a:endParaRPr lang="en-US" dirty="0" smtClean="0"/>
          </a:p>
          <a:p>
            <a:pPr marL="0" indent="0">
              <a:buNone/>
            </a:pPr>
            <a:r>
              <a:rPr lang="en-US" dirty="0"/>
              <a:t> </a:t>
            </a:r>
            <a:r>
              <a:rPr lang="en-US" dirty="0" smtClean="0"/>
              <a:t>          } </a:t>
            </a:r>
            <a:r>
              <a:rPr lang="en-US" dirty="0"/>
              <a:t>catch (</a:t>
            </a:r>
            <a:r>
              <a:rPr lang="en-US" dirty="0" err="1"/>
              <a:t>ArithmeticException</a:t>
            </a:r>
            <a:r>
              <a:rPr lang="en-US" dirty="0"/>
              <a:t> e) {</a:t>
            </a:r>
          </a:p>
          <a:p>
            <a:pPr marL="0" indent="0">
              <a:buNone/>
            </a:pPr>
            <a:r>
              <a:rPr lang="en-US" dirty="0"/>
              <a:t>            </a:t>
            </a:r>
            <a:r>
              <a:rPr lang="en-US" dirty="0" err="1"/>
              <a:t>System.out.println</a:t>
            </a:r>
            <a:r>
              <a:rPr lang="en-US" dirty="0"/>
              <a:t>("Exception caught!");</a:t>
            </a:r>
          </a:p>
          <a:p>
            <a:pPr marL="0" indent="0">
              <a:buNone/>
            </a:pPr>
            <a:r>
              <a:rPr lang="en-US" dirty="0"/>
              <a:t>            </a:t>
            </a:r>
            <a:r>
              <a:rPr lang="en-US" dirty="0" err="1"/>
              <a:t>e.printStackTrace</a:t>
            </a:r>
            <a:r>
              <a:rPr lang="en-US" dirty="0"/>
              <a:t>(); </a:t>
            </a:r>
            <a:endParaRPr lang="en-US" dirty="0" smtClean="0"/>
          </a:p>
          <a:p>
            <a:pPr marL="0" indent="0">
              <a:buNone/>
            </a:pPr>
            <a:r>
              <a:rPr lang="en-US" dirty="0" smtClean="0"/>
              <a:t>}</a:t>
            </a:r>
            <a:endParaRPr lang="en-US" dirty="0"/>
          </a:p>
          <a:p>
            <a:pPr marL="0" indent="0">
              <a:buNone/>
            </a:pPr>
            <a:r>
              <a:rPr lang="en-US" dirty="0"/>
              <a:t>    }</a:t>
            </a:r>
          </a:p>
          <a:p>
            <a:pPr marL="0" indent="0">
              <a:buNone/>
            </a:pPr>
            <a:r>
              <a:rPr lang="en-US" dirty="0"/>
              <a:t>}</a:t>
            </a:r>
          </a:p>
          <a:p>
            <a:pPr marL="0" indent="0">
              <a:buNone/>
            </a:pPr>
            <a:endParaRPr lang="en-US" dirty="0"/>
          </a:p>
        </p:txBody>
      </p:sp>
    </p:spTree>
    <p:extLst>
      <p:ext uri="{BB962C8B-B14F-4D97-AF65-F5344CB8AC3E}">
        <p14:creationId xmlns:p14="http://schemas.microsoft.com/office/powerpoint/2010/main" val="23709775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Class </a:t>
            </a:r>
            <a:r>
              <a:rPr lang="en-US" dirty="0" err="1">
                <a:solidFill>
                  <a:srgbClr val="FF0000"/>
                </a:solidFill>
              </a:rPr>
              <a:t>Throwable</a:t>
            </a:r>
            <a:endParaRPr lang="en-US" dirty="0">
              <a:solidFill>
                <a:srgbClr val="FF0000"/>
              </a:solidFill>
            </a:endParaRPr>
          </a:p>
        </p:txBody>
      </p:sp>
      <p:sp>
        <p:nvSpPr>
          <p:cNvPr id="3" name="Content Placeholder 2"/>
          <p:cNvSpPr>
            <a:spLocks noGrp="1"/>
          </p:cNvSpPr>
          <p:nvPr>
            <p:ph idx="1"/>
          </p:nvPr>
        </p:nvSpPr>
        <p:spPr>
          <a:xfrm>
            <a:off x="457200" y="1600200"/>
            <a:ext cx="8229600" cy="4724400"/>
          </a:xfrm>
        </p:spPr>
        <p:txBody>
          <a:bodyPr>
            <a:normAutofit fontScale="85000" lnSpcReduction="10000"/>
          </a:bodyPr>
          <a:lstStyle/>
          <a:p>
            <a:r>
              <a:rPr lang="en-US" dirty="0" smtClean="0"/>
              <a:t>The </a:t>
            </a:r>
            <a:r>
              <a:rPr lang="en-US" dirty="0"/>
              <a:t>class is declared as public class </a:t>
            </a:r>
            <a:r>
              <a:rPr lang="en-US" dirty="0" err="1"/>
              <a:t>Throwable</a:t>
            </a:r>
            <a:r>
              <a:rPr lang="en-US" dirty="0"/>
              <a:t> extends Object implements serializable </a:t>
            </a:r>
            <a:endParaRPr lang="en-US" dirty="0" smtClean="0"/>
          </a:p>
          <a:p>
            <a:r>
              <a:rPr lang="en-US" dirty="0" smtClean="0"/>
              <a:t>The </a:t>
            </a:r>
            <a:r>
              <a:rPr lang="en-US" dirty="0"/>
              <a:t>class </a:t>
            </a:r>
            <a:r>
              <a:rPr lang="en-US" dirty="0" err="1"/>
              <a:t>Throwable</a:t>
            </a:r>
            <a:r>
              <a:rPr lang="en-US" dirty="0"/>
              <a:t> is super class to all the error and exception classes. </a:t>
            </a:r>
            <a:endParaRPr lang="en-US" dirty="0" smtClean="0"/>
          </a:p>
          <a:p>
            <a:r>
              <a:rPr lang="en-US" dirty="0" smtClean="0"/>
              <a:t>The </a:t>
            </a:r>
            <a:r>
              <a:rPr lang="en-US" dirty="0"/>
              <a:t>program code can throw only objects of this class or objects of its subclasses. </a:t>
            </a:r>
            <a:endParaRPr lang="en-US" dirty="0" smtClean="0"/>
          </a:p>
          <a:p>
            <a:r>
              <a:rPr lang="en-US" dirty="0" smtClean="0"/>
              <a:t> </a:t>
            </a:r>
            <a:r>
              <a:rPr lang="en-US" dirty="0"/>
              <a:t>Only the object of </a:t>
            </a:r>
            <a:r>
              <a:rPr lang="en-US" dirty="0" err="1"/>
              <a:t>Throwable</a:t>
            </a:r>
            <a:r>
              <a:rPr lang="en-US" dirty="0"/>
              <a:t> class or its subclasses can be the arguments of catch clause. </a:t>
            </a:r>
            <a:endParaRPr lang="en-US" dirty="0" smtClean="0"/>
          </a:p>
          <a:p>
            <a:r>
              <a:rPr lang="en-US" dirty="0" smtClean="0"/>
              <a:t> </a:t>
            </a:r>
            <a:r>
              <a:rPr lang="en-US" dirty="0"/>
              <a:t>It would be a bad programming practice to throw </a:t>
            </a:r>
            <a:r>
              <a:rPr lang="en-US" dirty="0" err="1"/>
              <a:t>Throwable</a:t>
            </a:r>
            <a:r>
              <a:rPr lang="en-US" dirty="0"/>
              <a:t> or make </a:t>
            </a:r>
            <a:r>
              <a:rPr lang="en-US" dirty="0" err="1"/>
              <a:t>Throwable</a:t>
            </a:r>
            <a:r>
              <a:rPr lang="en-US" dirty="0"/>
              <a:t> as argument of catch blocks because it will hide desirable information.</a:t>
            </a:r>
          </a:p>
        </p:txBody>
      </p:sp>
    </p:spTree>
    <p:extLst>
      <p:ext uri="{BB962C8B-B14F-4D97-AF65-F5344CB8AC3E}">
        <p14:creationId xmlns:p14="http://schemas.microsoft.com/office/powerpoint/2010/main" val="1626380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Constructors of class </a:t>
            </a:r>
            <a:r>
              <a:rPr lang="en-US" b="1" dirty="0" err="1" smtClean="0">
                <a:solidFill>
                  <a:srgbClr val="FF0000"/>
                </a:solidFill>
              </a:rPr>
              <a:t>Throwable</a:t>
            </a:r>
            <a:endParaRPr lang="en-US" b="1" dirty="0">
              <a:solidFill>
                <a:srgbClr val="FF0000"/>
              </a:solidFill>
            </a:endParaRP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530" t="26403" r="27400" b="36634"/>
          <a:stretch/>
        </p:blipFill>
        <p:spPr bwMode="auto">
          <a:xfrm>
            <a:off x="504033" y="1447800"/>
            <a:ext cx="842412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2801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7500" lnSpcReduction="20000"/>
          </a:bodyPr>
          <a:lstStyle/>
          <a:p>
            <a:pPr marL="0" indent="0">
              <a:buNone/>
            </a:pPr>
            <a:r>
              <a:rPr lang="en-US" b="1" dirty="0"/>
              <a:t>Methods in </a:t>
            </a:r>
            <a:r>
              <a:rPr lang="en-US" b="1" dirty="0" err="1"/>
              <a:t>Throwable</a:t>
            </a:r>
            <a:r>
              <a:rPr lang="en-US" b="1" dirty="0"/>
              <a:t> Class</a:t>
            </a:r>
            <a:r>
              <a:rPr lang="en-US" b="1" dirty="0" smtClean="0"/>
              <a:t>:</a:t>
            </a:r>
          </a:p>
          <a:p>
            <a:r>
              <a:rPr lang="en-US" dirty="0" smtClean="0"/>
              <a:t> </a:t>
            </a:r>
            <a:r>
              <a:rPr lang="en-US" dirty="0"/>
              <a:t>void </a:t>
            </a:r>
            <a:r>
              <a:rPr lang="en-US" dirty="0" err="1"/>
              <a:t>addSuppressed</a:t>
            </a:r>
            <a:r>
              <a:rPr lang="en-US" dirty="0"/>
              <a:t> (</a:t>
            </a:r>
            <a:r>
              <a:rPr lang="en-US" dirty="0" err="1"/>
              <a:t>Throwable</a:t>
            </a:r>
            <a:r>
              <a:rPr lang="en-US" dirty="0"/>
              <a:t> exception) </a:t>
            </a:r>
            <a:endParaRPr lang="en-US" dirty="0" smtClean="0"/>
          </a:p>
          <a:p>
            <a:r>
              <a:rPr lang="en-US" dirty="0" err="1" smtClean="0"/>
              <a:t>Throwable</a:t>
            </a:r>
            <a:r>
              <a:rPr lang="en-US" dirty="0" smtClean="0"/>
              <a:t> </a:t>
            </a:r>
            <a:r>
              <a:rPr lang="en-US" dirty="0"/>
              <a:t>fill </a:t>
            </a:r>
            <a:r>
              <a:rPr lang="en-US" dirty="0" err="1"/>
              <a:t>InStackTrace</a:t>
            </a:r>
            <a:r>
              <a:rPr lang="en-US" dirty="0"/>
              <a:t>() </a:t>
            </a:r>
            <a:endParaRPr lang="en-US" dirty="0" smtClean="0"/>
          </a:p>
          <a:p>
            <a:r>
              <a:rPr lang="en-US" dirty="0" err="1" smtClean="0"/>
              <a:t>Throwable</a:t>
            </a:r>
            <a:r>
              <a:rPr lang="en-US" dirty="0" smtClean="0"/>
              <a:t> </a:t>
            </a:r>
            <a:r>
              <a:rPr lang="en-US" dirty="0" err="1"/>
              <a:t>getCause</a:t>
            </a:r>
            <a:r>
              <a:rPr lang="en-US" dirty="0"/>
              <a:t>() </a:t>
            </a:r>
            <a:endParaRPr lang="en-US" dirty="0" smtClean="0"/>
          </a:p>
          <a:p>
            <a:r>
              <a:rPr lang="en-US" dirty="0" smtClean="0"/>
              <a:t>String </a:t>
            </a:r>
            <a:r>
              <a:rPr lang="en-US" dirty="0" err="1"/>
              <a:t>getMessage</a:t>
            </a:r>
            <a:r>
              <a:rPr lang="en-US" dirty="0"/>
              <a:t> () </a:t>
            </a:r>
            <a:endParaRPr lang="en-US" dirty="0" smtClean="0"/>
          </a:p>
          <a:p>
            <a:r>
              <a:rPr lang="en-US" dirty="0" smtClean="0"/>
              <a:t>String </a:t>
            </a:r>
            <a:r>
              <a:rPr lang="en-US" dirty="0" err="1"/>
              <a:t>getLocalizedMessage</a:t>
            </a:r>
            <a:r>
              <a:rPr lang="en-US" dirty="0"/>
              <a:t>() </a:t>
            </a:r>
            <a:endParaRPr lang="en-US" dirty="0" smtClean="0"/>
          </a:p>
          <a:p>
            <a:r>
              <a:rPr lang="en-US" dirty="0" err="1" smtClean="0"/>
              <a:t>StackTraceElement</a:t>
            </a:r>
            <a:r>
              <a:rPr lang="en-US" dirty="0"/>
              <a:t>[] </a:t>
            </a:r>
            <a:r>
              <a:rPr lang="en-US" dirty="0" err="1"/>
              <a:t>getStackTrace</a:t>
            </a:r>
            <a:r>
              <a:rPr lang="en-US" dirty="0"/>
              <a:t>() </a:t>
            </a:r>
            <a:endParaRPr lang="en-US" dirty="0" smtClean="0"/>
          </a:p>
          <a:p>
            <a:r>
              <a:rPr lang="en-US" dirty="0" err="1" smtClean="0"/>
              <a:t>Throwable</a:t>
            </a:r>
            <a:r>
              <a:rPr lang="en-US" dirty="0" smtClean="0"/>
              <a:t> </a:t>
            </a:r>
            <a:r>
              <a:rPr lang="en-US" dirty="0"/>
              <a:t>[] get Suppressed() </a:t>
            </a:r>
            <a:endParaRPr lang="en-US" dirty="0" smtClean="0"/>
          </a:p>
          <a:p>
            <a:r>
              <a:rPr lang="en-US" dirty="0" err="1" smtClean="0"/>
              <a:t>Throwable</a:t>
            </a:r>
            <a:r>
              <a:rPr lang="en-US" dirty="0" smtClean="0"/>
              <a:t> </a:t>
            </a:r>
            <a:r>
              <a:rPr lang="en-US" dirty="0" err="1"/>
              <a:t>initCause</a:t>
            </a:r>
            <a:r>
              <a:rPr lang="en-US" dirty="0"/>
              <a:t> ( </a:t>
            </a:r>
            <a:r>
              <a:rPr lang="en-US" dirty="0" err="1"/>
              <a:t>Throwable</a:t>
            </a:r>
            <a:r>
              <a:rPr lang="en-US" dirty="0"/>
              <a:t> cause) </a:t>
            </a:r>
            <a:endParaRPr lang="en-US" dirty="0" smtClean="0"/>
          </a:p>
          <a:p>
            <a:r>
              <a:rPr lang="en-US" dirty="0" smtClean="0"/>
              <a:t>void </a:t>
            </a:r>
            <a:r>
              <a:rPr lang="en-US" dirty="0" err="1"/>
              <a:t>printStackTrace</a:t>
            </a:r>
            <a:r>
              <a:rPr lang="en-US" dirty="0"/>
              <a:t>() </a:t>
            </a:r>
            <a:endParaRPr lang="en-US" dirty="0" smtClean="0"/>
          </a:p>
          <a:p>
            <a:r>
              <a:rPr lang="en-US" dirty="0" smtClean="0"/>
              <a:t>void </a:t>
            </a:r>
            <a:r>
              <a:rPr lang="en-US" dirty="0" err="1"/>
              <a:t>printStackTrace</a:t>
            </a:r>
            <a:r>
              <a:rPr lang="en-US" dirty="0"/>
              <a:t>( </a:t>
            </a:r>
            <a:r>
              <a:rPr lang="en-US" dirty="0" err="1"/>
              <a:t>printStream</a:t>
            </a:r>
            <a:r>
              <a:rPr lang="en-US" dirty="0"/>
              <a:t> </a:t>
            </a:r>
            <a:r>
              <a:rPr lang="en-US" dirty="0" err="1"/>
              <a:t>strm</a:t>
            </a:r>
            <a:r>
              <a:rPr lang="en-US" dirty="0"/>
              <a:t>) </a:t>
            </a:r>
            <a:endParaRPr lang="en-US" dirty="0" smtClean="0"/>
          </a:p>
          <a:p>
            <a:r>
              <a:rPr lang="en-US" dirty="0" smtClean="0"/>
              <a:t>void </a:t>
            </a:r>
            <a:r>
              <a:rPr lang="en-US" dirty="0" err="1"/>
              <a:t>printStackTrace</a:t>
            </a:r>
            <a:r>
              <a:rPr lang="en-US" dirty="0"/>
              <a:t>( </a:t>
            </a:r>
            <a:r>
              <a:rPr lang="en-US" dirty="0" err="1"/>
              <a:t>printwriter</a:t>
            </a:r>
            <a:r>
              <a:rPr lang="en-US" dirty="0"/>
              <a:t> </a:t>
            </a:r>
            <a:r>
              <a:rPr lang="en-US" dirty="0" err="1"/>
              <a:t>strm</a:t>
            </a:r>
            <a:r>
              <a:rPr lang="en-US" dirty="0"/>
              <a:t>) </a:t>
            </a:r>
            <a:endParaRPr lang="en-US" dirty="0" smtClean="0"/>
          </a:p>
          <a:p>
            <a:r>
              <a:rPr lang="en-US" dirty="0" smtClean="0"/>
              <a:t>void </a:t>
            </a:r>
            <a:r>
              <a:rPr lang="en-US" dirty="0" err="1"/>
              <a:t>setStackTrace</a:t>
            </a:r>
            <a:r>
              <a:rPr lang="en-US" dirty="0"/>
              <a:t>( </a:t>
            </a:r>
            <a:r>
              <a:rPr lang="en-US" dirty="0" err="1"/>
              <a:t>StackTraceElement</a:t>
            </a:r>
            <a:r>
              <a:rPr lang="en-US" dirty="0"/>
              <a:t>[] </a:t>
            </a:r>
            <a:r>
              <a:rPr lang="en-US" dirty="0" err="1"/>
              <a:t>stackTrace</a:t>
            </a:r>
            <a:r>
              <a:rPr lang="en-US" dirty="0"/>
              <a:t>) </a:t>
            </a:r>
            <a:endParaRPr lang="en-US" dirty="0" smtClean="0"/>
          </a:p>
          <a:p>
            <a:r>
              <a:rPr lang="en-US" dirty="0" smtClean="0"/>
              <a:t>String </a:t>
            </a:r>
            <a:r>
              <a:rPr lang="en-US" dirty="0" err="1"/>
              <a:t>toString</a:t>
            </a:r>
            <a:r>
              <a:rPr lang="en-US" dirty="0"/>
              <a:t>()</a:t>
            </a:r>
          </a:p>
        </p:txBody>
      </p:sp>
    </p:spTree>
    <p:extLst>
      <p:ext uri="{BB962C8B-B14F-4D97-AF65-F5344CB8AC3E}">
        <p14:creationId xmlns:p14="http://schemas.microsoft.com/office/powerpoint/2010/main" val="25029946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Unchecked Exceptions </a:t>
            </a:r>
          </a:p>
        </p:txBody>
      </p:sp>
      <p:sp>
        <p:nvSpPr>
          <p:cNvPr id="3" name="Content Placeholder 2"/>
          <p:cNvSpPr>
            <a:spLocks noGrp="1"/>
          </p:cNvSpPr>
          <p:nvPr>
            <p:ph idx="1"/>
          </p:nvPr>
        </p:nvSpPr>
        <p:spPr/>
        <p:txBody>
          <a:bodyPr>
            <a:normAutofit lnSpcReduction="10000"/>
          </a:bodyPr>
          <a:lstStyle/>
          <a:p>
            <a:r>
              <a:rPr lang="en-US" dirty="0"/>
              <a:t>The unchecked exception classes are subclasses of class </a:t>
            </a:r>
            <a:r>
              <a:rPr lang="en-US" dirty="0" smtClean="0"/>
              <a:t> </a:t>
            </a:r>
            <a:r>
              <a:rPr lang="en-US" dirty="0" err="1"/>
              <a:t>RuntimeException</a:t>
            </a:r>
            <a:r>
              <a:rPr lang="en-US" dirty="0"/>
              <a:t>, which is further a subclass of class Exception. </a:t>
            </a:r>
            <a:endParaRPr lang="en-US" dirty="0" smtClean="0"/>
          </a:p>
          <a:p>
            <a:r>
              <a:rPr lang="en-US" dirty="0" smtClean="0"/>
              <a:t>The </a:t>
            </a:r>
            <a:r>
              <a:rPr lang="en-US" dirty="0"/>
              <a:t>runtime exceptions are not checked by the compiler. </a:t>
            </a:r>
            <a:endParaRPr lang="en-US" dirty="0" smtClean="0"/>
          </a:p>
          <a:p>
            <a:r>
              <a:rPr lang="en-US" dirty="0" smtClean="0"/>
              <a:t>These </a:t>
            </a:r>
            <a:r>
              <a:rPr lang="en-US" dirty="0"/>
              <a:t>exceptions form a subgroup of classes that are subclasses of class Exception. </a:t>
            </a:r>
            <a:endParaRPr lang="en-US" dirty="0" smtClean="0"/>
          </a:p>
          <a:p>
            <a:r>
              <a:rPr lang="en-US" dirty="0" smtClean="0"/>
              <a:t>It </a:t>
            </a:r>
            <a:r>
              <a:rPr lang="en-US" dirty="0"/>
              <a:t>is not checked by the compiler whether the programmer has handled them or not.</a:t>
            </a:r>
          </a:p>
        </p:txBody>
      </p:sp>
    </p:spTree>
    <p:extLst>
      <p:ext uri="{BB962C8B-B14F-4D97-AF65-F5344CB8AC3E}">
        <p14:creationId xmlns:p14="http://schemas.microsoft.com/office/powerpoint/2010/main" val="2981946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3400" y="-6806"/>
            <a:ext cx="8316645" cy="6504754"/>
          </a:xfrm>
          <a:prstGeom prst="rect">
            <a:avLst/>
          </a:prstGeom>
        </p:spPr>
      </p:pic>
      <p:sp>
        <p:nvSpPr>
          <p:cNvPr id="2" name="TextBox 1"/>
          <p:cNvSpPr txBox="1"/>
          <p:nvPr/>
        </p:nvSpPr>
        <p:spPr>
          <a:xfrm>
            <a:off x="4873336" y="3487882"/>
            <a:ext cx="3886200" cy="1107996"/>
          </a:xfrm>
          <a:prstGeom prst="rect">
            <a:avLst/>
          </a:prstGeom>
          <a:noFill/>
        </p:spPr>
        <p:txBody>
          <a:bodyPr wrap="square" rtlCol="0">
            <a:spAutoFit/>
          </a:bodyPr>
          <a:lstStyle/>
          <a:p>
            <a:pPr marL="0" lvl="1"/>
            <a:r>
              <a:rPr lang="en-US" sz="2400" b="1" dirty="0"/>
              <a:t>Exception is an abnormal condition</a:t>
            </a:r>
            <a:r>
              <a:rPr lang="en-US" dirty="0"/>
              <a:t>.</a:t>
            </a:r>
          </a:p>
          <a:p>
            <a:endParaRPr lang="en-US" dirty="0"/>
          </a:p>
        </p:txBody>
      </p:sp>
      <p:sp>
        <p:nvSpPr>
          <p:cNvPr id="3" name="TextBox 2"/>
          <p:cNvSpPr txBox="1"/>
          <p:nvPr/>
        </p:nvSpPr>
        <p:spPr>
          <a:xfrm>
            <a:off x="5126181" y="4742765"/>
            <a:ext cx="3657600" cy="1200329"/>
          </a:xfrm>
          <a:prstGeom prst="rect">
            <a:avLst/>
          </a:prstGeom>
          <a:noFill/>
        </p:spPr>
        <p:txBody>
          <a:bodyPr wrap="square" rtlCol="0">
            <a:spAutoFit/>
          </a:bodyPr>
          <a:lstStyle/>
          <a:p>
            <a:r>
              <a:rPr lang="en-US" sz="2400" b="1" dirty="0"/>
              <a:t>Exception Handling is a mechanism to handle </a:t>
            </a:r>
            <a:r>
              <a:rPr lang="en-US" sz="2400" b="1" dirty="0" smtClean="0"/>
              <a:t>runtime errors</a:t>
            </a:r>
            <a:endParaRPr lang="en-US" sz="2400" b="1" dirty="0"/>
          </a:p>
        </p:txBody>
      </p:sp>
      <p:sp>
        <p:nvSpPr>
          <p:cNvPr id="5" name="TextBox 4"/>
          <p:cNvSpPr txBox="1"/>
          <p:nvPr/>
        </p:nvSpPr>
        <p:spPr>
          <a:xfrm>
            <a:off x="5943600" y="27709"/>
            <a:ext cx="3200400" cy="1908215"/>
          </a:xfrm>
          <a:prstGeom prst="rect">
            <a:avLst/>
          </a:prstGeom>
          <a:noFill/>
        </p:spPr>
        <p:txBody>
          <a:bodyPr wrap="square" rtlCol="0">
            <a:spAutoFit/>
          </a:bodyPr>
          <a:lstStyle/>
          <a:p>
            <a:r>
              <a:rPr lang="en-US" sz="2000" b="1" dirty="0">
                <a:latin typeface="Sitka Text" panose="02000505000000020004" pitchFamily="2" charset="0"/>
              </a:rPr>
              <a:t>Errors are problems that arise beyond the control of the  programmer or the user</a:t>
            </a:r>
          </a:p>
          <a:p>
            <a:endParaRPr lang="en-US" dirty="0"/>
          </a:p>
        </p:txBody>
      </p:sp>
    </p:spTree>
    <p:extLst>
      <p:ext uri="{BB962C8B-B14F-4D97-AF65-F5344CB8AC3E}">
        <p14:creationId xmlns:p14="http://schemas.microsoft.com/office/powerpoint/2010/main" val="26812211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Unchecked subclasses of Runtime Exception</a:t>
            </a:r>
            <a:endParaRPr lang="en-US" dirty="0">
              <a:solidFill>
                <a:srgbClr val="FF0000"/>
              </a:solidFill>
            </a:endParaRPr>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854" t="20469" r="24688" b="37095"/>
          <a:stretch/>
        </p:blipFill>
        <p:spPr bwMode="auto">
          <a:xfrm>
            <a:off x="402862" y="1519084"/>
            <a:ext cx="8571004" cy="4500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2317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Checked Exceptions </a:t>
            </a:r>
          </a:p>
        </p:txBody>
      </p:sp>
      <p:sp>
        <p:nvSpPr>
          <p:cNvPr id="3" name="Content Placeholder 2"/>
          <p:cNvSpPr>
            <a:spLocks noGrp="1"/>
          </p:cNvSpPr>
          <p:nvPr>
            <p:ph idx="1"/>
          </p:nvPr>
        </p:nvSpPr>
        <p:spPr/>
        <p:txBody>
          <a:bodyPr/>
          <a:lstStyle/>
          <a:p>
            <a:r>
              <a:rPr lang="en-US" dirty="0"/>
              <a:t>Checked exceptions are direct subclasses of the Exception class and are not subclasses of the class </a:t>
            </a:r>
            <a:r>
              <a:rPr lang="en-US" dirty="0" err="1"/>
              <a:t>RuntimeException</a:t>
            </a:r>
            <a:r>
              <a:rPr lang="en-US" dirty="0"/>
              <a:t>. </a:t>
            </a:r>
            <a:endParaRPr lang="en-US" dirty="0" smtClean="0"/>
          </a:p>
          <a:p>
            <a:r>
              <a:rPr lang="en-US" dirty="0" smtClean="0"/>
              <a:t>These </a:t>
            </a:r>
            <a:r>
              <a:rPr lang="en-US" dirty="0"/>
              <a:t>are called so because the compiler ensures (checks) that the methods that throw checked exceptions deal with </a:t>
            </a:r>
            <a:r>
              <a:rPr lang="en-US" dirty="0" smtClean="0"/>
              <a:t>them.</a:t>
            </a:r>
            <a:endParaRPr lang="en-US" dirty="0"/>
          </a:p>
        </p:txBody>
      </p:sp>
    </p:spTree>
    <p:extLst>
      <p:ext uri="{BB962C8B-B14F-4D97-AF65-F5344CB8AC3E}">
        <p14:creationId xmlns:p14="http://schemas.microsoft.com/office/powerpoint/2010/main" val="36873358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208" t="25025" r="24042" b="34339"/>
          <a:stretch/>
        </p:blipFill>
        <p:spPr bwMode="auto">
          <a:xfrm>
            <a:off x="533400" y="1600200"/>
            <a:ext cx="8544478" cy="417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762000"/>
            <a:ext cx="4953000" cy="584775"/>
          </a:xfrm>
          <a:prstGeom prst="rect">
            <a:avLst/>
          </a:prstGeom>
          <a:noFill/>
        </p:spPr>
        <p:txBody>
          <a:bodyPr wrap="square" rtlCol="0">
            <a:spAutoFit/>
          </a:bodyPr>
          <a:lstStyle/>
          <a:p>
            <a:r>
              <a:rPr lang="en-US" sz="3200" dirty="0" smtClean="0">
                <a:solidFill>
                  <a:srgbClr val="FF0000"/>
                </a:solidFill>
              </a:rPr>
              <a:t>Checked Exceptions are:</a:t>
            </a:r>
            <a:endParaRPr lang="en-US" sz="3200" dirty="0">
              <a:solidFill>
                <a:srgbClr val="FF0000"/>
              </a:solidFill>
            </a:endParaRPr>
          </a:p>
        </p:txBody>
      </p:sp>
    </p:spTree>
    <p:extLst>
      <p:ext uri="{BB962C8B-B14F-4D97-AF65-F5344CB8AC3E}">
        <p14:creationId xmlns:p14="http://schemas.microsoft.com/office/powerpoint/2010/main" val="25600707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 xmlns:a16="http://schemas.microsoft.com/office/drawing/2014/main" id="{D3BF76A5-986F-4895-9943-B787C6188697}"/>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 xmlns:a16="http://schemas.microsoft.com/office/drawing/2014/main" id="{597A08C5-0AD7-4D84-92BF-648F6875FEC7}"/>
              </a:ext>
            </a:extLst>
          </p:cNvPr>
          <p:cNvCxnSpPr>
            <a:cxnSpLocks/>
          </p:cNvCxnSpPr>
          <p:nvPr/>
        </p:nvCxnSpPr>
        <p:spPr>
          <a:xfrm>
            <a:off x="1765092" y="876992"/>
            <a:ext cx="7378908"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 xmlns:a16="http://schemas.microsoft.com/office/drawing/2014/main" id="{F89A3FC9-142F-440A-B1DF-42B7FCBE6598}"/>
              </a:ext>
            </a:extLst>
          </p:cNvPr>
          <p:cNvSpPr/>
          <p:nvPr/>
        </p:nvSpPr>
        <p:spPr>
          <a:xfrm>
            <a:off x="441748" y="329464"/>
            <a:ext cx="1627369" cy="707886"/>
          </a:xfrm>
          <a:prstGeom prst="rect">
            <a:avLst/>
          </a:prstGeom>
          <a:noFill/>
        </p:spPr>
        <p:txBody>
          <a:bodyPr wrap="none" lIns="91440" tIns="45720" rIns="91440" bIns="45720">
            <a:spAutoFit/>
          </a:bodyPr>
          <a:lstStyle/>
          <a:p>
            <a:pPr algn="l" fontAlgn="base"/>
            <a:r>
              <a:rPr lang="en-US" sz="4000" b="1" dirty="0">
                <a:effectLst>
                  <a:outerShdw blurRad="38100" dist="38100" dir="2700000" algn="tl">
                    <a:srgbClr val="000000">
                      <a:alpha val="43137"/>
                    </a:srgbClr>
                  </a:outerShdw>
                </a:effectLst>
                <a:latin typeface="Sitka Heading Semibold" pitchFamily="2" charset="0"/>
              </a:rPr>
              <a:t>Errors</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6" name="TextBox 15">
            <a:extLst>
              <a:ext uri="{FF2B5EF4-FFF2-40B4-BE49-F238E27FC236}">
                <a16:creationId xmlns="" xmlns:a16="http://schemas.microsoft.com/office/drawing/2014/main" id="{7D9616A4-E4B0-4334-B4BF-7840C1B1AD12}"/>
              </a:ext>
            </a:extLst>
          </p:cNvPr>
          <p:cNvSpPr txBox="1"/>
          <p:nvPr/>
        </p:nvSpPr>
        <p:spPr>
          <a:xfrm>
            <a:off x="652072" y="1289990"/>
            <a:ext cx="8139659" cy="4955203"/>
          </a:xfrm>
          <a:prstGeom prst="rect">
            <a:avLst/>
          </a:prstGeom>
          <a:noFill/>
        </p:spPr>
        <p:txBody>
          <a:bodyPr wrap="square">
            <a:spAutoFit/>
          </a:bodyPr>
          <a:lstStyle/>
          <a:p>
            <a:pPr marL="354965" indent="-342900">
              <a:lnSpc>
                <a:spcPct val="100000"/>
              </a:lnSpc>
              <a:spcBef>
                <a:spcPts val="1200"/>
              </a:spcBef>
              <a:spcAft>
                <a:spcPts val="1200"/>
              </a:spcAft>
              <a:buClr>
                <a:srgbClr val="00AFEF"/>
              </a:buClr>
              <a:buFont typeface="Arial" panose="020B0604020202020204" pitchFamily="34" charset="0"/>
              <a:buChar char="•"/>
              <a:tabLst>
                <a:tab pos="244475" algn="l"/>
              </a:tabLst>
            </a:pPr>
            <a:r>
              <a:rPr lang="en-US" sz="2400" dirty="0">
                <a:latin typeface="Sitka Text" panose="02000505000000020004" pitchFamily="2" charset="0"/>
              </a:rPr>
              <a:t>Error is not considered as an Exception</a:t>
            </a:r>
          </a:p>
          <a:p>
            <a:pPr marL="354965" indent="-342900">
              <a:lnSpc>
                <a:spcPct val="100000"/>
              </a:lnSpc>
              <a:spcBef>
                <a:spcPts val="1200"/>
              </a:spcBef>
              <a:spcAft>
                <a:spcPts val="1200"/>
              </a:spcAft>
              <a:buClr>
                <a:srgbClr val="00AFEF"/>
              </a:buClr>
              <a:buFont typeface="Arial" panose="020B0604020202020204" pitchFamily="34" charset="0"/>
              <a:buChar char="•"/>
              <a:tabLst>
                <a:tab pos="244475" algn="l"/>
              </a:tabLst>
            </a:pPr>
            <a:r>
              <a:rPr lang="en-US" sz="2400" dirty="0">
                <a:latin typeface="Sitka Text" panose="02000505000000020004" pitchFamily="2" charset="0"/>
              </a:rPr>
              <a:t>Errors are problems that arise beyond the control of the  programmer or the user</a:t>
            </a:r>
          </a:p>
          <a:p>
            <a:pPr marL="354965" indent="-342900">
              <a:lnSpc>
                <a:spcPct val="100000"/>
              </a:lnSpc>
              <a:spcBef>
                <a:spcPts val="1200"/>
              </a:spcBef>
              <a:spcAft>
                <a:spcPts val="1200"/>
              </a:spcAft>
              <a:buClr>
                <a:srgbClr val="00AFEF"/>
              </a:buClr>
              <a:buFont typeface="Arial" panose="020B0604020202020204" pitchFamily="34" charset="0"/>
              <a:buChar char="•"/>
              <a:tabLst>
                <a:tab pos="244475" algn="l"/>
              </a:tabLst>
            </a:pPr>
            <a:r>
              <a:rPr lang="en-US" sz="2400" dirty="0">
                <a:latin typeface="Sitka Text" panose="02000505000000020004" pitchFamily="2" charset="0"/>
              </a:rPr>
              <a:t>A programmer can rarely do anything about an Error that  occurs during the execution of a program</a:t>
            </a:r>
          </a:p>
          <a:p>
            <a:pPr marL="354965" indent="-342900">
              <a:lnSpc>
                <a:spcPct val="100000"/>
              </a:lnSpc>
              <a:spcBef>
                <a:spcPts val="1200"/>
              </a:spcBef>
              <a:spcAft>
                <a:spcPts val="1200"/>
              </a:spcAft>
              <a:buClr>
                <a:srgbClr val="00AFEF"/>
              </a:buClr>
              <a:buFont typeface="Arial" panose="020B0604020202020204" pitchFamily="34" charset="0"/>
              <a:buChar char="•"/>
              <a:tabLst>
                <a:tab pos="244475" algn="l"/>
              </a:tabLst>
            </a:pPr>
            <a:r>
              <a:rPr lang="en-US" sz="2400" dirty="0">
                <a:latin typeface="Sitka Text" panose="02000505000000020004" pitchFamily="2" charset="0"/>
              </a:rPr>
              <a:t>This is the precise reason Errors are typically ignored in the code</a:t>
            </a:r>
          </a:p>
          <a:p>
            <a:pPr marL="354965" indent="-342900">
              <a:lnSpc>
                <a:spcPct val="100000"/>
              </a:lnSpc>
              <a:spcBef>
                <a:spcPts val="1200"/>
              </a:spcBef>
              <a:spcAft>
                <a:spcPts val="1200"/>
              </a:spcAft>
              <a:buClr>
                <a:srgbClr val="00AFEF"/>
              </a:buClr>
              <a:buFont typeface="Arial" panose="020B0604020202020204" pitchFamily="34" charset="0"/>
              <a:buChar char="•"/>
              <a:tabLst>
                <a:tab pos="244475" algn="l"/>
              </a:tabLst>
            </a:pPr>
            <a:r>
              <a:rPr lang="en-US" sz="2400" dirty="0">
                <a:latin typeface="Sitka Text" panose="02000505000000020004" pitchFamily="2" charset="0"/>
              </a:rPr>
              <a:t>Errors are also ignored by the compiler</a:t>
            </a:r>
          </a:p>
          <a:p>
            <a:pPr marL="354965" indent="-342900">
              <a:lnSpc>
                <a:spcPct val="100000"/>
              </a:lnSpc>
              <a:spcBef>
                <a:spcPts val="1200"/>
              </a:spcBef>
              <a:spcAft>
                <a:spcPts val="1200"/>
              </a:spcAft>
              <a:buClr>
                <a:srgbClr val="00AFEF"/>
              </a:buClr>
              <a:buFont typeface="Arial" panose="020B0604020202020204" pitchFamily="34" charset="0"/>
              <a:buChar char="•"/>
              <a:tabLst>
                <a:tab pos="244475" algn="l"/>
              </a:tabLst>
            </a:pPr>
            <a:r>
              <a:rPr lang="en-US" sz="2400" dirty="0">
                <a:latin typeface="Sitka Text" panose="02000505000000020004" pitchFamily="2" charset="0"/>
              </a:rPr>
              <a:t>Ex : Stack Overflow</a:t>
            </a:r>
          </a:p>
        </p:txBody>
      </p:sp>
    </p:spTree>
    <p:extLst>
      <p:ext uri="{BB962C8B-B14F-4D97-AF65-F5344CB8AC3E}">
        <p14:creationId xmlns:p14="http://schemas.microsoft.com/office/powerpoint/2010/main" val="18524091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Uncaught Exception</a:t>
            </a:r>
            <a:endParaRPr lang="en-US" dirty="0">
              <a:solidFill>
                <a:srgbClr val="FF0000"/>
              </a:solidFill>
            </a:endParaRPr>
          </a:p>
        </p:txBody>
      </p:sp>
      <p:sp>
        <p:nvSpPr>
          <p:cNvPr id="3" name="Content Placeholder 2"/>
          <p:cNvSpPr>
            <a:spLocks noGrp="1"/>
          </p:cNvSpPr>
          <p:nvPr>
            <p:ph idx="1"/>
          </p:nvPr>
        </p:nvSpPr>
        <p:spPr>
          <a:xfrm>
            <a:off x="457200" y="1295400"/>
            <a:ext cx="8229600" cy="5410200"/>
          </a:xfrm>
        </p:spPr>
        <p:txBody>
          <a:bodyPr>
            <a:normAutofit fontScale="55000" lnSpcReduction="20000"/>
          </a:bodyPr>
          <a:lstStyle/>
          <a:p>
            <a:pPr marL="0" indent="0">
              <a:buNone/>
            </a:pPr>
            <a:r>
              <a:rPr lang="en-US" dirty="0"/>
              <a:t>class </a:t>
            </a:r>
            <a:r>
              <a:rPr lang="en-US" dirty="0" err="1"/>
              <a:t>Finlex</a:t>
            </a:r>
            <a:endParaRPr lang="en-US" dirty="0"/>
          </a:p>
          <a:p>
            <a:pPr marL="0" indent="0">
              <a:buNone/>
            </a:pPr>
            <a:r>
              <a:rPr lang="en-US" dirty="0"/>
              <a:t>{</a:t>
            </a:r>
          </a:p>
          <a:p>
            <a:pPr marL="0" indent="0">
              <a:buNone/>
            </a:pPr>
            <a:r>
              <a:rPr lang="en-US" dirty="0"/>
              <a:t>public static void main(String </a:t>
            </a:r>
            <a:r>
              <a:rPr lang="en-US" dirty="0" err="1"/>
              <a:t>args</a:t>
            </a:r>
            <a:r>
              <a:rPr lang="en-US" dirty="0"/>
              <a:t>[]) </a:t>
            </a:r>
          </a:p>
          <a:p>
            <a:pPr marL="0" indent="0">
              <a:buNone/>
            </a:pPr>
            <a:r>
              <a:rPr lang="en-US" dirty="0"/>
              <a:t>{ </a:t>
            </a:r>
            <a:r>
              <a:rPr lang="en-US" dirty="0" err="1"/>
              <a:t>int</a:t>
            </a:r>
            <a:r>
              <a:rPr lang="en-US" dirty="0"/>
              <a:t> </a:t>
            </a:r>
            <a:r>
              <a:rPr lang="en-US" dirty="0" err="1"/>
              <a:t>i</a:t>
            </a:r>
            <a:r>
              <a:rPr lang="en-US" dirty="0"/>
              <a:t>=8,m=2;</a:t>
            </a:r>
          </a:p>
          <a:p>
            <a:pPr marL="0" indent="0">
              <a:buNone/>
            </a:pPr>
            <a:r>
              <a:rPr lang="en-US" dirty="0" err="1"/>
              <a:t>int</a:t>
            </a:r>
            <a:r>
              <a:rPr lang="en-US" dirty="0"/>
              <a:t> j=0,k;</a:t>
            </a:r>
          </a:p>
          <a:p>
            <a:pPr marL="0" indent="0">
              <a:buNone/>
            </a:pPr>
            <a:r>
              <a:rPr lang="en-US" dirty="0"/>
              <a:t>try{</a:t>
            </a:r>
          </a:p>
          <a:p>
            <a:pPr marL="0" indent="0">
              <a:buNone/>
            </a:pPr>
            <a:r>
              <a:rPr lang="en-US" dirty="0" err="1"/>
              <a:t>System.out.println</a:t>
            </a:r>
            <a:r>
              <a:rPr lang="en-US" dirty="0"/>
              <a:t>("Entered try block");</a:t>
            </a:r>
          </a:p>
          <a:p>
            <a:pPr marL="0" indent="0">
              <a:buNone/>
            </a:pPr>
            <a:r>
              <a:rPr lang="en-US" dirty="0"/>
              <a:t>k=</a:t>
            </a:r>
            <a:r>
              <a:rPr lang="en-US" dirty="0" err="1"/>
              <a:t>i</a:t>
            </a:r>
            <a:r>
              <a:rPr lang="en-US" dirty="0"/>
              <a:t>/j;</a:t>
            </a:r>
          </a:p>
          <a:p>
            <a:pPr marL="0" indent="0">
              <a:buNone/>
            </a:pPr>
            <a:r>
              <a:rPr lang="en-US" dirty="0" err="1"/>
              <a:t>System.out.println</a:t>
            </a:r>
            <a:r>
              <a:rPr lang="en-US" dirty="0"/>
              <a:t>("k="+k);</a:t>
            </a:r>
          </a:p>
          <a:p>
            <a:pPr marL="0" indent="0">
              <a:buNone/>
            </a:pPr>
            <a:r>
              <a:rPr lang="en-US" dirty="0" err="1"/>
              <a:t>System.out.println</a:t>
            </a:r>
            <a:r>
              <a:rPr lang="en-US" dirty="0"/>
              <a:t>("Exiting try block:");</a:t>
            </a:r>
          </a:p>
          <a:p>
            <a:pPr marL="0" indent="0">
              <a:buNone/>
            </a:pPr>
            <a:r>
              <a:rPr lang="en-US" dirty="0"/>
              <a:t>}</a:t>
            </a:r>
          </a:p>
          <a:p>
            <a:pPr marL="0" indent="0">
              <a:buNone/>
            </a:pPr>
            <a:r>
              <a:rPr lang="en-US" dirty="0"/>
              <a:t>finally {</a:t>
            </a:r>
          </a:p>
          <a:p>
            <a:pPr marL="0" indent="0">
              <a:buNone/>
            </a:pPr>
            <a:r>
              <a:rPr lang="en-US" dirty="0" err="1"/>
              <a:t>System.out.println</a:t>
            </a:r>
            <a:r>
              <a:rPr lang="en-US" dirty="0"/>
              <a:t>("Entered finally block");</a:t>
            </a:r>
          </a:p>
          <a:p>
            <a:pPr marL="0" indent="0">
              <a:buNone/>
            </a:pPr>
            <a:r>
              <a:rPr lang="en-US" dirty="0" err="1"/>
              <a:t>System.out.println</a:t>
            </a:r>
            <a:r>
              <a:rPr lang="en-US" dirty="0"/>
              <a:t>("</a:t>
            </a:r>
            <a:r>
              <a:rPr lang="en-US" dirty="0" err="1"/>
              <a:t>i</a:t>
            </a:r>
            <a:r>
              <a:rPr lang="en-US" dirty="0"/>
              <a:t>/m="+</a:t>
            </a:r>
            <a:r>
              <a:rPr lang="en-US" dirty="0" err="1"/>
              <a:t>i</a:t>
            </a:r>
            <a:r>
              <a:rPr lang="en-US" dirty="0"/>
              <a:t>/m);</a:t>
            </a:r>
          </a:p>
          <a:p>
            <a:pPr marL="0" indent="0">
              <a:buNone/>
            </a:pPr>
            <a:r>
              <a:rPr lang="en-US" dirty="0" err="1"/>
              <a:t>System.out.println</a:t>
            </a:r>
            <a:r>
              <a:rPr lang="en-US" dirty="0"/>
              <a:t>("Exiting finally block");</a:t>
            </a:r>
          </a:p>
          <a:p>
            <a:pPr marL="0" indent="0">
              <a:buNone/>
            </a:pPr>
            <a:r>
              <a:rPr lang="en-US" dirty="0"/>
              <a:t>}</a:t>
            </a:r>
          </a:p>
          <a:p>
            <a:pPr marL="0" indent="0">
              <a:buNone/>
            </a:pPr>
            <a:r>
              <a:rPr lang="en-US" dirty="0"/>
              <a:t>}</a:t>
            </a:r>
          </a:p>
          <a:p>
            <a:pPr marL="0" indent="0">
              <a:buNone/>
            </a:pPr>
            <a:r>
              <a:rPr lang="en-US" dirty="0"/>
              <a:t>}</a:t>
            </a:r>
          </a:p>
          <a:p>
            <a:pPr marL="0" indent="0">
              <a:buNone/>
            </a:pPr>
            <a:endParaRPr lang="en-US" dirty="0"/>
          </a:p>
        </p:txBody>
      </p:sp>
      <p:sp>
        <p:nvSpPr>
          <p:cNvPr id="4" name="TextBox 3"/>
          <p:cNvSpPr txBox="1"/>
          <p:nvPr/>
        </p:nvSpPr>
        <p:spPr>
          <a:xfrm>
            <a:off x="5105400" y="3505200"/>
            <a:ext cx="4038600" cy="2308324"/>
          </a:xfrm>
          <a:prstGeom prst="rect">
            <a:avLst/>
          </a:prstGeom>
          <a:noFill/>
        </p:spPr>
        <p:txBody>
          <a:bodyPr wrap="square" rtlCol="0">
            <a:spAutoFit/>
          </a:bodyPr>
          <a:lstStyle/>
          <a:p>
            <a:r>
              <a:rPr lang="en-US" dirty="0" smtClean="0">
                <a:solidFill>
                  <a:srgbClr val="FF0000"/>
                </a:solidFill>
              </a:rPr>
              <a:t>Output:</a:t>
            </a:r>
          </a:p>
          <a:p>
            <a:r>
              <a:rPr lang="en-US" dirty="0"/>
              <a:t>Entered try block</a:t>
            </a:r>
          </a:p>
          <a:p>
            <a:r>
              <a:rPr lang="en-US" dirty="0"/>
              <a:t>Entered finally block</a:t>
            </a:r>
          </a:p>
          <a:p>
            <a:r>
              <a:rPr lang="en-US" dirty="0" err="1"/>
              <a:t>i</a:t>
            </a:r>
            <a:r>
              <a:rPr lang="en-US" dirty="0"/>
              <a:t>/m=4</a:t>
            </a:r>
          </a:p>
          <a:p>
            <a:r>
              <a:rPr lang="en-US" dirty="0"/>
              <a:t>Exiting finally block</a:t>
            </a:r>
          </a:p>
          <a:p>
            <a:r>
              <a:rPr lang="en-US" dirty="0"/>
              <a:t>Exception in thread "main" </a:t>
            </a:r>
            <a:r>
              <a:rPr lang="en-US" dirty="0" err="1"/>
              <a:t>java.lang.ArithmeticException</a:t>
            </a:r>
            <a:r>
              <a:rPr lang="en-US" dirty="0"/>
              <a:t>: / by zero</a:t>
            </a:r>
          </a:p>
          <a:p>
            <a:r>
              <a:rPr lang="en-US" dirty="0"/>
              <a:t>        at </a:t>
            </a:r>
            <a:r>
              <a:rPr lang="en-US" dirty="0" err="1"/>
              <a:t>Finlex.main</a:t>
            </a:r>
            <a:r>
              <a:rPr lang="en-US" dirty="0"/>
              <a:t>(Finlex.java:8)</a:t>
            </a:r>
          </a:p>
        </p:txBody>
      </p:sp>
    </p:spTree>
    <p:extLst>
      <p:ext uri="{BB962C8B-B14F-4D97-AF65-F5344CB8AC3E}">
        <p14:creationId xmlns:p14="http://schemas.microsoft.com/office/powerpoint/2010/main" val="18744722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Finalize() in Exception Handling</a:t>
            </a:r>
          </a:p>
        </p:txBody>
      </p:sp>
      <p:sp>
        <p:nvSpPr>
          <p:cNvPr id="3" name="Content Placeholder 2"/>
          <p:cNvSpPr>
            <a:spLocks noGrp="1"/>
          </p:cNvSpPr>
          <p:nvPr>
            <p:ph idx="1"/>
          </p:nvPr>
        </p:nvSpPr>
        <p:spPr>
          <a:xfrm>
            <a:off x="457200" y="1371600"/>
            <a:ext cx="8229600" cy="5257800"/>
          </a:xfrm>
        </p:spPr>
        <p:txBody>
          <a:bodyPr>
            <a:normAutofit fontScale="77500" lnSpcReduction="20000"/>
          </a:bodyPr>
          <a:lstStyle/>
          <a:p>
            <a:r>
              <a:rPr lang="en-US" dirty="0" smtClean="0"/>
              <a:t>finalize</a:t>
            </a:r>
            <a:r>
              <a:rPr lang="en-US" dirty="0"/>
              <a:t>() method releases system resources before the garbage collector runs for a specific object. </a:t>
            </a:r>
            <a:endParaRPr lang="en-US" dirty="0" smtClean="0"/>
          </a:p>
          <a:p>
            <a:r>
              <a:rPr lang="en-US" dirty="0" smtClean="0"/>
              <a:t>JVM </a:t>
            </a:r>
            <a:r>
              <a:rPr lang="en-US" dirty="0"/>
              <a:t>allows finalize() to be invoked only once per object </a:t>
            </a:r>
            <a:endParaRPr lang="en-US" dirty="0" smtClean="0"/>
          </a:p>
          <a:p>
            <a:r>
              <a:rPr lang="en-US" dirty="0" smtClean="0"/>
              <a:t>The </a:t>
            </a:r>
            <a:r>
              <a:rPr lang="en-US" dirty="0"/>
              <a:t>syntax for using finalize() method is given as follows: </a:t>
            </a:r>
            <a:endParaRPr lang="en-US" dirty="0" smtClean="0"/>
          </a:p>
          <a:p>
            <a:pPr marL="457200" lvl="1" indent="0">
              <a:buNone/>
            </a:pPr>
            <a:r>
              <a:rPr lang="en-US" dirty="0" smtClean="0"/>
              <a:t>protected </a:t>
            </a:r>
            <a:r>
              <a:rPr lang="en-US" dirty="0"/>
              <a:t>void finalize() throws </a:t>
            </a:r>
            <a:r>
              <a:rPr lang="en-US" dirty="0" err="1"/>
              <a:t>Throwable</a:t>
            </a:r>
            <a:r>
              <a:rPr lang="en-US" dirty="0"/>
              <a:t> </a:t>
            </a:r>
            <a:endParaRPr lang="en-US" dirty="0" smtClean="0"/>
          </a:p>
          <a:p>
            <a:pPr marL="457200" lvl="1" indent="0">
              <a:buNone/>
            </a:pPr>
            <a:r>
              <a:rPr lang="en-US" dirty="0" smtClean="0"/>
              <a:t>{ </a:t>
            </a:r>
          </a:p>
          <a:p>
            <a:pPr marL="457200" lvl="1" indent="0">
              <a:buNone/>
            </a:pPr>
            <a:r>
              <a:rPr lang="en-US" dirty="0" smtClean="0"/>
              <a:t>try</a:t>
            </a:r>
            <a:r>
              <a:rPr lang="en-US" dirty="0"/>
              <a:t>{ </a:t>
            </a:r>
            <a:endParaRPr lang="en-US" dirty="0" smtClean="0"/>
          </a:p>
          <a:p>
            <a:pPr marL="457200" lvl="1" indent="0">
              <a:buNone/>
            </a:pPr>
            <a:r>
              <a:rPr lang="en-US" dirty="0" smtClean="0"/>
              <a:t>………………. </a:t>
            </a:r>
          </a:p>
          <a:p>
            <a:pPr marL="457200" lvl="1" indent="0">
              <a:buNone/>
            </a:pPr>
            <a:r>
              <a:rPr lang="en-US" dirty="0" smtClean="0"/>
              <a:t>}  catch(</a:t>
            </a:r>
            <a:r>
              <a:rPr lang="en-US" dirty="0" err="1" smtClean="0"/>
              <a:t>Throwable</a:t>
            </a:r>
            <a:r>
              <a:rPr lang="en-US" dirty="0" smtClean="0"/>
              <a:t> </a:t>
            </a:r>
            <a:r>
              <a:rPr lang="en-US" dirty="0"/>
              <a:t>t) { </a:t>
            </a:r>
            <a:endParaRPr lang="en-US" dirty="0" smtClean="0"/>
          </a:p>
          <a:p>
            <a:pPr marL="457200" lvl="1" indent="0">
              <a:buNone/>
            </a:pPr>
            <a:r>
              <a:rPr lang="en-US" dirty="0" smtClean="0"/>
              <a:t>throw </a:t>
            </a:r>
            <a:r>
              <a:rPr lang="en-US" dirty="0"/>
              <a:t>t; </a:t>
            </a:r>
            <a:endParaRPr lang="en-US" dirty="0" smtClean="0"/>
          </a:p>
          <a:p>
            <a:pPr marL="457200" lvl="1" indent="0">
              <a:buNone/>
            </a:pPr>
            <a:r>
              <a:rPr lang="en-US" dirty="0" smtClean="0"/>
              <a:t>}</a:t>
            </a:r>
          </a:p>
          <a:p>
            <a:pPr marL="457200" lvl="1" indent="0">
              <a:buNone/>
            </a:pPr>
            <a:r>
              <a:rPr lang="en-US" dirty="0" smtClean="0"/>
              <a:t>finally</a:t>
            </a:r>
            <a:r>
              <a:rPr lang="en-US" dirty="0"/>
              <a:t>{ </a:t>
            </a:r>
            <a:endParaRPr lang="en-US" dirty="0" smtClean="0"/>
          </a:p>
          <a:p>
            <a:pPr marL="457200" lvl="1" indent="0">
              <a:buNone/>
            </a:pPr>
            <a:r>
              <a:rPr lang="en-US" dirty="0" err="1" smtClean="0"/>
              <a:t>super.finalize</a:t>
            </a:r>
            <a:r>
              <a:rPr lang="en-US" dirty="0" smtClean="0"/>
              <a:t>();</a:t>
            </a:r>
          </a:p>
          <a:p>
            <a:pPr marL="457200" lvl="1" indent="0">
              <a:buNone/>
            </a:pPr>
            <a:r>
              <a:rPr lang="en-US" dirty="0" smtClean="0"/>
              <a:t> </a:t>
            </a:r>
            <a:r>
              <a:rPr lang="en-US" dirty="0"/>
              <a:t>} </a:t>
            </a:r>
            <a:endParaRPr lang="en-US" dirty="0" smtClean="0"/>
          </a:p>
          <a:p>
            <a:pPr marL="457200" lvl="1" indent="0">
              <a:buNone/>
            </a:pPr>
            <a:r>
              <a:rPr lang="en-US" dirty="0" smtClean="0"/>
              <a:t>} </a:t>
            </a:r>
            <a:endParaRPr lang="en-US" dirty="0"/>
          </a:p>
        </p:txBody>
      </p:sp>
    </p:spTree>
    <p:extLst>
      <p:ext uri="{BB962C8B-B14F-4D97-AF65-F5344CB8AC3E}">
        <p14:creationId xmlns:p14="http://schemas.microsoft.com/office/powerpoint/2010/main" val="1042902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rPr>
              <a:t>Types of Exception</a:t>
            </a:r>
          </a:p>
        </p:txBody>
      </p:sp>
      <p:sp>
        <p:nvSpPr>
          <p:cNvPr id="3" name="Content Placeholder 2"/>
          <p:cNvSpPr>
            <a:spLocks noGrp="1"/>
          </p:cNvSpPr>
          <p:nvPr>
            <p:ph idx="1"/>
          </p:nvPr>
        </p:nvSpPr>
        <p:spPr/>
        <p:txBody>
          <a:bodyPr>
            <a:normAutofit fontScale="92500" lnSpcReduction="20000"/>
          </a:bodyPr>
          <a:lstStyle/>
          <a:p>
            <a:r>
              <a:rPr lang="en-US" dirty="0" smtClean="0">
                <a:effectLst/>
              </a:rPr>
              <a:t>There are mainly two types of exceptions: checked and unchecked </a:t>
            </a:r>
          </a:p>
          <a:p>
            <a:pPr marL="0" indent="0">
              <a:buNone/>
            </a:pPr>
            <a:r>
              <a:rPr lang="en-US" dirty="0" smtClean="0">
                <a:effectLst/>
              </a:rPr>
              <a:t>Checked Exception</a:t>
            </a:r>
          </a:p>
          <a:p>
            <a:r>
              <a:rPr lang="en-US" dirty="0" smtClean="0">
                <a:effectLst/>
              </a:rPr>
              <a:t>Checked exceptions are checked at compile-time. </a:t>
            </a:r>
          </a:p>
          <a:p>
            <a:r>
              <a:rPr lang="en-US" dirty="0" smtClean="0">
                <a:effectLst/>
              </a:rPr>
              <a:t> </a:t>
            </a:r>
            <a:r>
              <a:rPr lang="en-US" dirty="0" err="1" smtClean="0">
                <a:effectLst/>
              </a:rPr>
              <a:t>e.g</a:t>
            </a:r>
            <a:r>
              <a:rPr lang="en-US" dirty="0" smtClean="0">
                <a:effectLst/>
              </a:rPr>
              <a:t>: </a:t>
            </a:r>
            <a:r>
              <a:rPr lang="en-US" dirty="0" err="1" smtClean="0">
                <a:effectLst/>
              </a:rPr>
              <a:t>IOException</a:t>
            </a:r>
            <a:r>
              <a:rPr lang="en-US" dirty="0" smtClean="0">
                <a:effectLst/>
              </a:rPr>
              <a:t>, </a:t>
            </a:r>
            <a:r>
              <a:rPr lang="en-US" dirty="0" err="1" smtClean="0">
                <a:effectLst/>
              </a:rPr>
              <a:t>SQLException</a:t>
            </a:r>
            <a:r>
              <a:rPr lang="en-US" dirty="0" smtClean="0">
                <a:effectLst/>
              </a:rPr>
              <a:t> etc. </a:t>
            </a:r>
          </a:p>
          <a:p>
            <a:pPr marL="0" indent="0">
              <a:buNone/>
            </a:pPr>
            <a:r>
              <a:rPr lang="en-US" dirty="0" smtClean="0">
                <a:effectLst/>
              </a:rPr>
              <a:t>Unchecked Exception</a:t>
            </a:r>
          </a:p>
          <a:p>
            <a:r>
              <a:rPr lang="en-US" dirty="0" smtClean="0">
                <a:effectLst/>
              </a:rPr>
              <a:t>Unchecked exceptions are not checked at compile-time rather they are checked at runtime. </a:t>
            </a:r>
          </a:p>
          <a:p>
            <a:r>
              <a:rPr lang="en-US" dirty="0" smtClean="0">
                <a:effectLst/>
              </a:rPr>
              <a:t>E.g.  </a:t>
            </a:r>
            <a:r>
              <a:rPr lang="en-US" dirty="0" err="1" smtClean="0">
                <a:effectLst/>
              </a:rPr>
              <a:t>ArithmeticException</a:t>
            </a:r>
            <a:r>
              <a:rPr lang="en-US" dirty="0" smtClean="0">
                <a:effectLst/>
              </a:rPr>
              <a:t>, </a:t>
            </a:r>
            <a:r>
              <a:rPr lang="en-US" dirty="0" err="1" smtClean="0">
                <a:effectLst/>
              </a:rPr>
              <a:t>NullPointerException</a:t>
            </a:r>
            <a:r>
              <a:rPr lang="en-US" dirty="0" smtClean="0">
                <a:effectLst/>
              </a:rPr>
              <a:t>, </a:t>
            </a:r>
            <a:r>
              <a:rPr lang="en-US" dirty="0" err="1" smtClean="0">
                <a:effectLst/>
              </a:rPr>
              <a:t>ArrayIndexOutOfBoundsException</a:t>
            </a:r>
            <a:r>
              <a:rPr lang="en-US" dirty="0" smtClean="0">
                <a:effectLst/>
              </a:rPr>
              <a:t> etc. </a:t>
            </a:r>
          </a:p>
          <a:p>
            <a:endParaRPr lang="en-US" dirty="0">
              <a:effectLst/>
            </a:endParaRPr>
          </a:p>
        </p:txBody>
      </p:sp>
    </p:spTree>
    <p:extLst>
      <p:ext uri="{BB962C8B-B14F-4D97-AF65-F5344CB8AC3E}">
        <p14:creationId xmlns:p14="http://schemas.microsoft.com/office/powerpoint/2010/main" val="2204519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8991600" cy="762000"/>
          </a:xfrm>
        </p:spPr>
        <p:txBody>
          <a:bodyPr>
            <a:normAutofit fontScale="90000"/>
          </a:bodyPr>
          <a:lstStyle/>
          <a:p>
            <a:r>
              <a:rPr lang="en-US" sz="4000" b="1" dirty="0" smtClean="0">
                <a:solidFill>
                  <a:srgbClr val="FF0000"/>
                </a:solidFill>
                <a:effectLst/>
              </a:rPr>
              <a:t>Common scenarios where exceptions may occur</a:t>
            </a:r>
            <a:endParaRPr lang="en-US" sz="4000" dirty="0">
              <a:solidFill>
                <a:srgbClr val="FF0000"/>
              </a:solidFill>
            </a:endParaRPr>
          </a:p>
        </p:txBody>
      </p:sp>
      <p:sp>
        <p:nvSpPr>
          <p:cNvPr id="3" name="Content Placeholder 2"/>
          <p:cNvSpPr>
            <a:spLocks noGrp="1"/>
          </p:cNvSpPr>
          <p:nvPr>
            <p:ph idx="1"/>
          </p:nvPr>
        </p:nvSpPr>
        <p:spPr>
          <a:xfrm>
            <a:off x="628650" y="746975"/>
            <a:ext cx="7886700" cy="5429988"/>
          </a:xfrm>
        </p:spPr>
        <p:txBody>
          <a:bodyPr>
            <a:normAutofit fontScale="92500" lnSpcReduction="10000"/>
          </a:bodyPr>
          <a:lstStyle/>
          <a:p>
            <a:pPr marL="0" indent="0">
              <a:buNone/>
            </a:pPr>
            <a:r>
              <a:rPr lang="en-US" b="1" dirty="0" smtClean="0">
                <a:effectLst/>
              </a:rPr>
              <a:t>1) Scenario where </a:t>
            </a:r>
            <a:r>
              <a:rPr lang="en-US" b="1" dirty="0" err="1" smtClean="0">
                <a:effectLst/>
              </a:rPr>
              <a:t>ArithmeticException</a:t>
            </a:r>
            <a:r>
              <a:rPr lang="en-US" b="1" dirty="0" smtClean="0">
                <a:effectLst/>
              </a:rPr>
              <a:t> occurs</a:t>
            </a:r>
          </a:p>
          <a:p>
            <a:r>
              <a:rPr lang="en-US" dirty="0" smtClean="0">
                <a:effectLst/>
              </a:rPr>
              <a:t>If we divide any number by zero, there occurs an </a:t>
            </a:r>
            <a:r>
              <a:rPr lang="en-US" dirty="0" err="1" smtClean="0">
                <a:effectLst/>
              </a:rPr>
              <a:t>ArithmeticException</a:t>
            </a:r>
            <a:r>
              <a:rPr lang="en-US" dirty="0" smtClean="0">
                <a:effectLst/>
              </a:rPr>
              <a:t>.</a:t>
            </a:r>
          </a:p>
          <a:p>
            <a:pPr lvl="1"/>
            <a:r>
              <a:rPr lang="en-US" dirty="0" err="1">
                <a:solidFill>
                  <a:srgbClr val="FF0000"/>
                </a:solidFill>
              </a:rPr>
              <a:t>int</a:t>
            </a:r>
            <a:r>
              <a:rPr lang="en-US" dirty="0">
                <a:solidFill>
                  <a:srgbClr val="FF0000"/>
                </a:solidFill>
              </a:rPr>
              <a:t> a=50/0;//</a:t>
            </a:r>
            <a:r>
              <a:rPr lang="en-US" dirty="0" err="1">
                <a:solidFill>
                  <a:srgbClr val="FF0000"/>
                </a:solidFill>
              </a:rPr>
              <a:t>ArithmeticException</a:t>
            </a:r>
            <a:r>
              <a:rPr lang="en-US" dirty="0"/>
              <a:t>  </a:t>
            </a:r>
            <a:endParaRPr lang="en-US" dirty="0" smtClean="0"/>
          </a:p>
          <a:p>
            <a:pPr marL="457200" lvl="1" indent="0">
              <a:buNone/>
            </a:pPr>
            <a:endParaRPr lang="en-US" dirty="0" smtClean="0"/>
          </a:p>
          <a:p>
            <a:pPr marL="0" indent="0">
              <a:buNone/>
            </a:pPr>
            <a:r>
              <a:rPr lang="en-US" b="1" dirty="0" smtClean="0">
                <a:effectLst/>
              </a:rPr>
              <a:t>2) Scenario where </a:t>
            </a:r>
            <a:r>
              <a:rPr lang="en-US" b="1" dirty="0" err="1" smtClean="0">
                <a:effectLst/>
              </a:rPr>
              <a:t>NullPointerException</a:t>
            </a:r>
            <a:r>
              <a:rPr lang="en-US" b="1" dirty="0" smtClean="0">
                <a:effectLst/>
              </a:rPr>
              <a:t> occurs</a:t>
            </a:r>
          </a:p>
          <a:p>
            <a:r>
              <a:rPr lang="en-US" dirty="0" smtClean="0">
                <a:effectLst/>
              </a:rPr>
              <a:t>If we have null value in any variable, performing any operation by the variable occurs an </a:t>
            </a:r>
            <a:r>
              <a:rPr lang="en-US" dirty="0" err="1" smtClean="0">
                <a:effectLst/>
              </a:rPr>
              <a:t>NullPointerException</a:t>
            </a:r>
            <a:r>
              <a:rPr lang="en-US" dirty="0" smtClean="0">
                <a:effectLst/>
              </a:rPr>
              <a:t>. </a:t>
            </a:r>
          </a:p>
          <a:p>
            <a:pPr lvl="1"/>
            <a:r>
              <a:rPr lang="en-US" dirty="0">
                <a:solidFill>
                  <a:srgbClr val="FF0000"/>
                </a:solidFill>
              </a:rPr>
              <a:t>String s=null;  </a:t>
            </a:r>
          </a:p>
          <a:p>
            <a:pPr lvl="1"/>
            <a:r>
              <a:rPr lang="en-US" dirty="0" err="1">
                <a:solidFill>
                  <a:srgbClr val="FF0000"/>
                </a:solidFill>
              </a:rPr>
              <a:t>System.out.println</a:t>
            </a:r>
            <a:r>
              <a:rPr lang="en-US" dirty="0">
                <a:solidFill>
                  <a:srgbClr val="FF0000"/>
                </a:solidFill>
              </a:rPr>
              <a:t>(</a:t>
            </a:r>
            <a:r>
              <a:rPr lang="en-US" dirty="0" err="1">
                <a:solidFill>
                  <a:srgbClr val="FF0000"/>
                </a:solidFill>
              </a:rPr>
              <a:t>s.length</a:t>
            </a:r>
            <a:r>
              <a:rPr lang="en-US" dirty="0">
                <a:solidFill>
                  <a:srgbClr val="FF0000"/>
                </a:solidFill>
              </a:rPr>
              <a:t>());//</a:t>
            </a:r>
            <a:r>
              <a:rPr lang="en-US" dirty="0" err="1">
                <a:solidFill>
                  <a:srgbClr val="FF0000"/>
                </a:solidFill>
              </a:rPr>
              <a:t>NullPointerException</a:t>
            </a:r>
            <a:r>
              <a:rPr lang="en-US" dirty="0">
                <a:solidFill>
                  <a:srgbClr val="FF0000"/>
                </a:solidFill>
              </a:rPr>
              <a:t>  </a:t>
            </a:r>
          </a:p>
          <a:p>
            <a:pPr marL="0" indent="0">
              <a:buNone/>
            </a:pPr>
            <a:endParaRPr lang="en-US" dirty="0"/>
          </a:p>
        </p:txBody>
      </p:sp>
    </p:spTree>
    <p:extLst>
      <p:ext uri="{BB962C8B-B14F-4D97-AF65-F5344CB8AC3E}">
        <p14:creationId xmlns:p14="http://schemas.microsoft.com/office/powerpoint/2010/main" val="2779099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12125"/>
            <a:ext cx="7886700" cy="5764839"/>
          </a:xfrm>
        </p:spPr>
        <p:txBody>
          <a:bodyPr>
            <a:normAutofit fontScale="77500" lnSpcReduction="20000"/>
          </a:bodyPr>
          <a:lstStyle/>
          <a:p>
            <a:pPr marL="0" indent="0">
              <a:buNone/>
            </a:pPr>
            <a:r>
              <a:rPr lang="en-US" b="1" dirty="0" smtClean="0">
                <a:effectLst/>
              </a:rPr>
              <a:t>3) Scenario where </a:t>
            </a:r>
            <a:r>
              <a:rPr lang="en-US" b="1" dirty="0" err="1" smtClean="0">
                <a:effectLst/>
              </a:rPr>
              <a:t>NumberFormatException</a:t>
            </a:r>
            <a:r>
              <a:rPr lang="en-US" b="1" dirty="0" smtClean="0">
                <a:effectLst/>
              </a:rPr>
              <a:t> occurs</a:t>
            </a:r>
          </a:p>
          <a:p>
            <a:pPr algn="just"/>
            <a:r>
              <a:rPr lang="en-US" dirty="0" smtClean="0">
                <a:effectLst/>
              </a:rPr>
              <a:t>The wrong formatting of any value, may occur </a:t>
            </a:r>
            <a:r>
              <a:rPr lang="en-US" dirty="0" err="1" smtClean="0">
                <a:effectLst/>
              </a:rPr>
              <a:t>NumberFormatException</a:t>
            </a:r>
            <a:r>
              <a:rPr lang="en-US" dirty="0" smtClean="0">
                <a:effectLst/>
              </a:rPr>
              <a:t>. </a:t>
            </a:r>
          </a:p>
          <a:p>
            <a:pPr algn="just"/>
            <a:r>
              <a:rPr lang="en-US" dirty="0" smtClean="0">
                <a:effectLst/>
              </a:rPr>
              <a:t>Suppose if we have a string variable that have characters, converting this variable into digit will occur </a:t>
            </a:r>
            <a:r>
              <a:rPr lang="en-US" dirty="0" err="1" smtClean="0">
                <a:effectLst/>
              </a:rPr>
              <a:t>NumberFormatException</a:t>
            </a:r>
            <a:r>
              <a:rPr lang="en-US" dirty="0" smtClean="0">
                <a:effectLst/>
              </a:rPr>
              <a:t>. </a:t>
            </a:r>
          </a:p>
          <a:p>
            <a:pPr lvl="1"/>
            <a:r>
              <a:rPr lang="en-US" dirty="0">
                <a:solidFill>
                  <a:srgbClr val="FF0000"/>
                </a:solidFill>
              </a:rPr>
              <a:t>String s="</a:t>
            </a:r>
            <a:r>
              <a:rPr lang="en-US" dirty="0" err="1">
                <a:solidFill>
                  <a:srgbClr val="FF0000"/>
                </a:solidFill>
              </a:rPr>
              <a:t>abc</a:t>
            </a:r>
            <a:r>
              <a:rPr lang="en-US" dirty="0">
                <a:solidFill>
                  <a:srgbClr val="FF0000"/>
                </a:solidFill>
              </a:rPr>
              <a:t>";  </a:t>
            </a:r>
          </a:p>
          <a:p>
            <a:pPr lvl="1"/>
            <a:r>
              <a:rPr lang="en-US" dirty="0" err="1">
                <a:solidFill>
                  <a:srgbClr val="FF0000"/>
                </a:solidFill>
              </a:rPr>
              <a:t>int</a:t>
            </a:r>
            <a:r>
              <a:rPr lang="en-US" dirty="0">
                <a:solidFill>
                  <a:srgbClr val="FF0000"/>
                </a:solidFill>
              </a:rPr>
              <a:t> </a:t>
            </a:r>
            <a:r>
              <a:rPr lang="en-US" dirty="0" err="1">
                <a:solidFill>
                  <a:srgbClr val="FF0000"/>
                </a:solidFill>
              </a:rPr>
              <a:t>i</a:t>
            </a:r>
            <a:r>
              <a:rPr lang="en-US" dirty="0">
                <a:solidFill>
                  <a:srgbClr val="FF0000"/>
                </a:solidFill>
              </a:rPr>
              <a:t>=</a:t>
            </a:r>
            <a:r>
              <a:rPr lang="en-US" dirty="0" err="1">
                <a:solidFill>
                  <a:srgbClr val="FF0000"/>
                </a:solidFill>
              </a:rPr>
              <a:t>Integer.parseInt</a:t>
            </a:r>
            <a:r>
              <a:rPr lang="en-US" dirty="0">
                <a:solidFill>
                  <a:srgbClr val="FF0000"/>
                </a:solidFill>
              </a:rPr>
              <a:t>(s);//</a:t>
            </a:r>
            <a:r>
              <a:rPr lang="en-US" dirty="0" err="1" smtClean="0">
                <a:solidFill>
                  <a:srgbClr val="FF0000"/>
                </a:solidFill>
              </a:rPr>
              <a:t>NumberFormatException</a:t>
            </a:r>
            <a:endParaRPr lang="en-US" dirty="0" smtClean="0">
              <a:solidFill>
                <a:srgbClr val="FF0000"/>
              </a:solidFill>
            </a:endParaRPr>
          </a:p>
          <a:p>
            <a:pPr marL="0" indent="0">
              <a:buNone/>
            </a:pPr>
            <a:r>
              <a:rPr lang="en-US" b="1" dirty="0" smtClean="0">
                <a:effectLst/>
              </a:rPr>
              <a:t>4) Scenario where </a:t>
            </a:r>
            <a:r>
              <a:rPr lang="en-US" b="1" dirty="0" err="1" smtClean="0">
                <a:effectLst/>
              </a:rPr>
              <a:t>ArrayIndexOutOfBoundsException</a:t>
            </a:r>
            <a:r>
              <a:rPr lang="en-US" b="1" dirty="0" smtClean="0">
                <a:effectLst/>
              </a:rPr>
              <a:t> occurs</a:t>
            </a:r>
          </a:p>
          <a:p>
            <a:r>
              <a:rPr lang="en-US" dirty="0" smtClean="0">
                <a:effectLst/>
              </a:rPr>
              <a:t>If we are inserting any value in the wrong index, it would result </a:t>
            </a:r>
            <a:r>
              <a:rPr lang="en-US" dirty="0" err="1" smtClean="0">
                <a:effectLst/>
              </a:rPr>
              <a:t>ArrayIndexOutOfBoundsException</a:t>
            </a:r>
            <a:r>
              <a:rPr lang="en-US" dirty="0" smtClean="0">
                <a:effectLst/>
              </a:rPr>
              <a:t> as shown below: </a:t>
            </a:r>
          </a:p>
          <a:p>
            <a:pPr lvl="1"/>
            <a:r>
              <a:rPr lang="en-US" dirty="0" err="1">
                <a:solidFill>
                  <a:srgbClr val="FF0000"/>
                </a:solidFill>
              </a:rPr>
              <a:t>int</a:t>
            </a:r>
            <a:r>
              <a:rPr lang="en-US" dirty="0">
                <a:solidFill>
                  <a:srgbClr val="FF0000"/>
                </a:solidFill>
              </a:rPr>
              <a:t> a[]=new </a:t>
            </a:r>
            <a:r>
              <a:rPr lang="en-US" dirty="0" err="1">
                <a:solidFill>
                  <a:srgbClr val="FF0000"/>
                </a:solidFill>
              </a:rPr>
              <a:t>int</a:t>
            </a:r>
            <a:r>
              <a:rPr lang="en-US" dirty="0">
                <a:solidFill>
                  <a:srgbClr val="FF0000"/>
                </a:solidFill>
              </a:rPr>
              <a:t>[5];  </a:t>
            </a:r>
          </a:p>
          <a:p>
            <a:pPr lvl="1"/>
            <a:r>
              <a:rPr lang="en-US" dirty="0">
                <a:solidFill>
                  <a:srgbClr val="FF0000"/>
                </a:solidFill>
              </a:rPr>
              <a:t>a[10]=50; //</a:t>
            </a:r>
            <a:r>
              <a:rPr lang="en-US" dirty="0" err="1">
                <a:solidFill>
                  <a:srgbClr val="FF0000"/>
                </a:solidFill>
              </a:rPr>
              <a:t>ArrayIndexOutOfBoundsException</a:t>
            </a:r>
            <a:r>
              <a:rPr lang="en-US" dirty="0"/>
              <a:t>  </a:t>
            </a:r>
          </a:p>
          <a:p>
            <a:pPr marL="457200" lvl="1" indent="0">
              <a:buNone/>
            </a:pPr>
            <a:r>
              <a:rPr lang="en-US" dirty="0">
                <a:solidFill>
                  <a:srgbClr val="FF0000"/>
                </a:solidFill>
              </a:rPr>
              <a:t>  </a:t>
            </a:r>
          </a:p>
        </p:txBody>
      </p:sp>
    </p:spTree>
    <p:extLst>
      <p:ext uri="{BB962C8B-B14F-4D97-AF65-F5344CB8AC3E}">
        <p14:creationId xmlns:p14="http://schemas.microsoft.com/office/powerpoint/2010/main" val="1343305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rPr>
              <a:t>Java Exception Handling Keywords</a:t>
            </a:r>
          </a:p>
        </p:txBody>
      </p:sp>
      <p:sp>
        <p:nvSpPr>
          <p:cNvPr id="3" name="Content Placeholder 2"/>
          <p:cNvSpPr>
            <a:spLocks noGrp="1"/>
          </p:cNvSpPr>
          <p:nvPr>
            <p:ph idx="1"/>
          </p:nvPr>
        </p:nvSpPr>
        <p:spPr/>
        <p:txBody>
          <a:bodyPr/>
          <a:lstStyle/>
          <a:p>
            <a:pPr marL="0" indent="0">
              <a:buNone/>
            </a:pPr>
            <a:r>
              <a:rPr lang="en-US" dirty="0" smtClean="0">
                <a:effectLst/>
              </a:rPr>
              <a:t>There are 5 keywords used in java exception handling.</a:t>
            </a:r>
          </a:p>
          <a:p>
            <a:pPr lvl="1"/>
            <a:r>
              <a:rPr lang="en-US" dirty="0" smtClean="0">
                <a:effectLst/>
              </a:rPr>
              <a:t>try</a:t>
            </a:r>
          </a:p>
          <a:p>
            <a:pPr lvl="1"/>
            <a:r>
              <a:rPr lang="en-US" dirty="0" smtClean="0">
                <a:effectLst/>
              </a:rPr>
              <a:t>catch</a:t>
            </a:r>
          </a:p>
          <a:p>
            <a:pPr lvl="1"/>
            <a:r>
              <a:rPr lang="en-US" dirty="0" smtClean="0">
                <a:effectLst/>
              </a:rPr>
              <a:t>finally</a:t>
            </a:r>
          </a:p>
          <a:p>
            <a:pPr lvl="1"/>
            <a:r>
              <a:rPr lang="en-US" dirty="0" smtClean="0">
                <a:effectLst/>
              </a:rPr>
              <a:t>throw</a:t>
            </a:r>
          </a:p>
          <a:p>
            <a:pPr lvl="1"/>
            <a:r>
              <a:rPr lang="en-US" dirty="0" smtClean="0">
                <a:effectLst/>
              </a:rPr>
              <a:t>throws</a:t>
            </a:r>
            <a:endParaRPr lang="en-US" dirty="0">
              <a:effectLst/>
            </a:endParaRPr>
          </a:p>
        </p:txBody>
      </p:sp>
    </p:spTree>
    <p:extLst>
      <p:ext uri="{BB962C8B-B14F-4D97-AF65-F5344CB8AC3E}">
        <p14:creationId xmlns:p14="http://schemas.microsoft.com/office/powerpoint/2010/main" val="846931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11793</TotalTime>
  <Words>2146</Words>
  <Application>Microsoft Office PowerPoint</Application>
  <PresentationFormat>On-screen Show (4:3)</PresentationFormat>
  <Paragraphs>558</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Exception Handling</vt:lpstr>
      <vt:lpstr>PowerPoint Presentation</vt:lpstr>
      <vt:lpstr>Advantage of Exception Handling</vt:lpstr>
      <vt:lpstr>Hierarchy of Java Exception classes </vt:lpstr>
      <vt:lpstr>PowerPoint Presentation</vt:lpstr>
      <vt:lpstr>Types of Exception</vt:lpstr>
      <vt:lpstr>Common scenarios where exceptions may occur</vt:lpstr>
      <vt:lpstr>PowerPoint Presentation</vt:lpstr>
      <vt:lpstr>Java Exception Handling Keywords</vt:lpstr>
      <vt:lpstr> General form of an exception-handling block </vt:lpstr>
      <vt:lpstr>Java try-catch</vt:lpstr>
      <vt:lpstr>PowerPoint Presentation</vt:lpstr>
      <vt:lpstr>Problem without exception handling</vt:lpstr>
      <vt:lpstr>Solution by exception handling</vt:lpstr>
      <vt:lpstr>Java Multi catch block</vt:lpstr>
      <vt:lpstr>Note</vt:lpstr>
      <vt:lpstr>Guess output?</vt:lpstr>
      <vt:lpstr>Java Nested try block</vt:lpstr>
      <vt:lpstr> Syntax: </vt:lpstr>
      <vt:lpstr>Java nested try example</vt:lpstr>
      <vt:lpstr>Java finally block</vt:lpstr>
      <vt:lpstr>Usage of Java finally</vt:lpstr>
      <vt:lpstr>Java throw keyword </vt:lpstr>
      <vt:lpstr> java throw keyword example </vt:lpstr>
      <vt:lpstr> Java throws keyword </vt:lpstr>
      <vt:lpstr> Java throws example </vt:lpstr>
      <vt:lpstr> Difference between throw and throws in Java </vt:lpstr>
      <vt:lpstr> Java’s Built-in Exceptions Java’s Unchecked RuntimeException Subclasses Defined in java.lang</vt:lpstr>
      <vt:lpstr>PowerPoint Presentation</vt:lpstr>
      <vt:lpstr>Java’s Checked Exceptions Defined in java.lang</vt:lpstr>
      <vt:lpstr> Java Custom Exception (User Defined Exception) </vt:lpstr>
      <vt:lpstr>Example-I</vt:lpstr>
      <vt:lpstr>Example-II</vt:lpstr>
      <vt:lpstr>Example-III</vt:lpstr>
      <vt:lpstr>PowerPoint Presentation</vt:lpstr>
      <vt:lpstr>PowerPoint Presentation</vt:lpstr>
      <vt:lpstr>PowerPoint Presentation</vt:lpstr>
      <vt:lpstr>PowerPoint Presentation</vt:lpstr>
      <vt:lpstr>PowerPoint Presentation</vt:lpstr>
      <vt:lpstr>PowerPoint Presentation</vt:lpstr>
      <vt:lpstr>Finally block Flow Chart </vt:lpstr>
      <vt:lpstr>PowerPoint Presentation</vt:lpstr>
      <vt:lpstr>PowerPoint Presentation</vt:lpstr>
      <vt:lpstr>PowerPoint Presentation</vt:lpstr>
      <vt:lpstr>PowerPoint Presentation</vt:lpstr>
      <vt:lpstr>Class Throwable</vt:lpstr>
      <vt:lpstr>Constructors of class Throwable</vt:lpstr>
      <vt:lpstr>PowerPoint Presentation</vt:lpstr>
      <vt:lpstr>Unchecked Exceptions </vt:lpstr>
      <vt:lpstr>Unchecked subclasses of Runtime Exception</vt:lpstr>
      <vt:lpstr>Checked Exceptions </vt:lpstr>
      <vt:lpstr>PowerPoint Presentation</vt:lpstr>
      <vt:lpstr>PowerPoint Presentation</vt:lpstr>
      <vt:lpstr>Uncaught Exception</vt:lpstr>
      <vt:lpstr>Finalize() in Exception Handling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Exception Handling</dc:title>
  <dc:creator>MANASA</dc:creator>
  <cp:lastModifiedBy>MANASA</cp:lastModifiedBy>
  <cp:revision>34</cp:revision>
  <dcterms:created xsi:type="dcterms:W3CDTF">2006-08-16T00:00:00Z</dcterms:created>
  <dcterms:modified xsi:type="dcterms:W3CDTF">2025-11-02T18:08:34Z</dcterms:modified>
</cp:coreProperties>
</file>