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6" r:id="rId9"/>
    <p:sldId id="262" r:id="rId10"/>
    <p:sldId id="264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56"/>
  </p:normalViewPr>
  <p:slideViewPr>
    <p:cSldViewPr>
      <p:cViewPr varScale="1">
        <p:scale>
          <a:sx n="107" d="100"/>
          <a:sy n="107" d="100"/>
        </p:scale>
        <p:origin x="1760" y="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3C1B1-6A20-4420-A24D-3DB512CD1C71}" type="datetimeFigureOut">
              <a:rPr lang="en-IN" smtClean="0"/>
              <a:t>15/09/25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86EE-5698-4D79-B2EB-ED99C66D844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64450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3C1B1-6A20-4420-A24D-3DB512CD1C71}" type="datetimeFigureOut">
              <a:rPr lang="en-IN" smtClean="0"/>
              <a:t>15/09/25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86EE-5698-4D79-B2EB-ED99C66D844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540957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3C1B1-6A20-4420-A24D-3DB512CD1C71}" type="datetimeFigureOut">
              <a:rPr lang="en-IN" smtClean="0"/>
              <a:t>15/09/25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86EE-5698-4D79-B2EB-ED99C66D844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94197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3C1B1-6A20-4420-A24D-3DB512CD1C71}" type="datetimeFigureOut">
              <a:rPr lang="en-IN" smtClean="0"/>
              <a:t>15/09/25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86EE-5698-4D79-B2EB-ED99C66D844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4244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3C1B1-6A20-4420-A24D-3DB512CD1C71}" type="datetimeFigureOut">
              <a:rPr lang="en-IN" smtClean="0"/>
              <a:t>15/09/25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86EE-5698-4D79-B2EB-ED99C66D844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1108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3C1B1-6A20-4420-A24D-3DB512CD1C71}" type="datetimeFigureOut">
              <a:rPr lang="en-IN" smtClean="0"/>
              <a:t>15/09/25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86EE-5698-4D79-B2EB-ED99C66D844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46529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3C1B1-6A20-4420-A24D-3DB512CD1C71}" type="datetimeFigureOut">
              <a:rPr lang="en-IN" smtClean="0"/>
              <a:t>15/09/25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86EE-5698-4D79-B2EB-ED99C66D844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548052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3C1B1-6A20-4420-A24D-3DB512CD1C71}" type="datetimeFigureOut">
              <a:rPr lang="en-IN" smtClean="0"/>
              <a:t>15/09/25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86EE-5698-4D79-B2EB-ED99C66D844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90432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3C1B1-6A20-4420-A24D-3DB512CD1C71}" type="datetimeFigureOut">
              <a:rPr lang="en-IN" smtClean="0"/>
              <a:t>15/09/25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86EE-5698-4D79-B2EB-ED99C66D844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967679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3C1B1-6A20-4420-A24D-3DB512CD1C71}" type="datetimeFigureOut">
              <a:rPr lang="en-IN" smtClean="0"/>
              <a:t>15/09/25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86EE-5698-4D79-B2EB-ED99C66D844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94667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3C1B1-6A20-4420-A24D-3DB512CD1C71}" type="datetimeFigureOut">
              <a:rPr lang="en-IN" smtClean="0"/>
              <a:t>15/09/25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86EE-5698-4D79-B2EB-ED99C66D844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72282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13C1B1-6A20-4420-A24D-3DB512CD1C71}" type="datetimeFigureOut">
              <a:rPr lang="en-IN" smtClean="0"/>
              <a:t>15/09/25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ED86EE-5698-4D79-B2EB-ED99C66D844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34299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Multilayer Perceptron</a:t>
            </a:r>
            <a:endParaRPr lang="en-IN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0275888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27427B-F243-3923-F062-4C43B5FA90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EBDBD96-8B1C-65CF-F59A-0D0CCAFC18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68" y="0"/>
            <a:ext cx="5974278" cy="3670244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4C0751D-0063-67EE-2D13-77E040A770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1539876"/>
            <a:ext cx="3352800" cy="13081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0B51F3C-9CCC-2DC0-01BD-9278AF42116F}"/>
              </a:ext>
            </a:extLst>
          </p:cNvPr>
          <p:cNvSpPr txBox="1"/>
          <p:nvPr/>
        </p:nvSpPr>
        <p:spPr>
          <a:xfrm>
            <a:off x="4464132" y="1030493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dirty="0"/>
              <a:t>Apply </a:t>
            </a:r>
            <a:r>
              <a:rPr lang="en-IN" b="1" dirty="0"/>
              <a:t>Cross-Entropy Loss Formula</a:t>
            </a:r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E3204FA-8EF8-0133-AB25-3B7D824C52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3421082"/>
            <a:ext cx="8001000" cy="3360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0943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4B26DF-940C-6BB2-BB32-3960915F8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What is an Activation Function?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C30D74A-33A6-4850-6A6C-6C1ACBF56B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600200"/>
            <a:ext cx="8229600" cy="2191803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682845-1393-9ACD-7941-AB7FF4B9D37A}"/>
              </a:ext>
            </a:extLst>
          </p:cNvPr>
          <p:cNvSpPr txBox="1"/>
          <p:nvPr/>
        </p:nvSpPr>
        <p:spPr>
          <a:xfrm>
            <a:off x="475012" y="3939929"/>
            <a:ext cx="8668987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2000" dirty="0">
                <a:latin typeface="Gill Sans MT" panose="020B0502020104020203" pitchFamily="34" charset="77"/>
              </a:rPr>
              <a:t>Why Do We Need Activation Functions?</a:t>
            </a:r>
          </a:p>
          <a:p>
            <a:pPr marL="742950" lvl="1" indent="-285750">
              <a:buFont typeface="+mj-lt"/>
              <a:buAutoNum type="arabicPeriod"/>
            </a:pPr>
            <a:r>
              <a:rPr lang="en-IN" sz="2000" dirty="0">
                <a:latin typeface="Gill Sans MT" panose="020B0502020104020203" pitchFamily="34" charset="77"/>
              </a:rPr>
              <a:t>Without activation functions, neural networks are just linear models (no matter how many layers you stack).</a:t>
            </a:r>
          </a:p>
          <a:p>
            <a:pPr marL="742950" lvl="1" indent="-285750">
              <a:buFont typeface="+mj-lt"/>
              <a:buAutoNum type="arabicPeriod"/>
            </a:pPr>
            <a:r>
              <a:rPr lang="en-IN" sz="2000" dirty="0">
                <a:latin typeface="Gill Sans MT" panose="020B0502020104020203" pitchFamily="34" charset="77"/>
              </a:rPr>
              <a:t>Non-linearity allows the network to learn complex patterns like images, speech, language.</a:t>
            </a:r>
          </a:p>
        </p:txBody>
      </p:sp>
    </p:spTree>
    <p:extLst>
      <p:ext uri="{BB962C8B-B14F-4D97-AF65-F5344CB8AC3E}">
        <p14:creationId xmlns:p14="http://schemas.microsoft.com/office/powerpoint/2010/main" val="21088390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124"/>
            <a:ext cx="8153400" cy="821076"/>
          </a:xfrm>
        </p:spPr>
        <p:txBody>
          <a:bodyPr/>
          <a:lstStyle/>
          <a:p>
            <a:r>
              <a:rPr 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Single Layer Perceptron</a:t>
            </a:r>
            <a:endParaRPr lang="en-IN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914400"/>
            <a:ext cx="8839200" cy="5638800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A perceptron is a single "neuron":</a:t>
            </a:r>
          </a:p>
          <a:p>
            <a:pPr lvl="1"/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Takes inputs x</a:t>
            </a:r>
            <a:r>
              <a:rPr lang="en-US" sz="2000" baseline="-25000" dirty="0"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,x</a:t>
            </a:r>
            <a:r>
              <a:rPr lang="en-US" sz="2000" baseline="-25000" dirty="0"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,…, </a:t>
            </a:r>
            <a:r>
              <a:rPr lang="en-US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x</a:t>
            </a:r>
            <a:r>
              <a:rPr lang="en-US" sz="2000" baseline="-25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n</a:t>
            </a: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​.</a:t>
            </a:r>
          </a:p>
          <a:p>
            <a:pPr lvl="1"/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Multiplies each by a weight w</a:t>
            </a:r>
            <a:r>
              <a:rPr lang="en-US" sz="2000" baseline="-25000" dirty="0"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,w</a:t>
            </a:r>
            <a:r>
              <a:rPr lang="en-US" sz="2000" baseline="-25000" dirty="0"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,…, </a:t>
            </a:r>
            <a:r>
              <a:rPr lang="en-US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w</a:t>
            </a:r>
            <a:r>
              <a:rPr lang="en-US" sz="2000" baseline="-25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n</a:t>
            </a:r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1"/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Adds them up, plus a bias b.</a:t>
            </a:r>
          </a:p>
          <a:p>
            <a:pPr lvl="1"/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Applies an activation function (e.g., step function).</a:t>
            </a:r>
          </a:p>
          <a:p>
            <a:r>
              <a:rPr lang="en-IN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Output = </a:t>
            </a:r>
            <a:r>
              <a:rPr lang="en-IN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activation( ∑</a:t>
            </a:r>
            <a:r>
              <a:rPr lang="en-IN" sz="20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w</a:t>
            </a:r>
            <a:r>
              <a:rPr lang="en-IN" sz="2000" b="1" baseline="-25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i</a:t>
            </a:r>
            <a:r>
              <a:rPr lang="en-IN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​x</a:t>
            </a:r>
            <a:r>
              <a:rPr lang="en-IN" sz="2000" b="1" baseline="-25000" dirty="0">
                <a:latin typeface="Tahoma" pitchFamily="34" charset="0"/>
                <a:ea typeface="Tahoma" pitchFamily="34" charset="0"/>
                <a:cs typeface="Tahoma" pitchFamily="34" charset="0"/>
              </a:rPr>
              <a:t>i​</a:t>
            </a:r>
            <a:r>
              <a:rPr lang="en-IN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+b )</a:t>
            </a:r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Output is 0 or 1 (like AND/OR gates).</a:t>
            </a:r>
          </a:p>
          <a:p>
            <a:pPr marL="0" indent="0">
              <a:buNone/>
            </a:pP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Limitation:</a:t>
            </a:r>
          </a:p>
          <a:p>
            <a:pPr marL="0" indent="0">
              <a:buNone/>
            </a:pP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A single perceptron can only separate data with a straight line (linear). It fails for problems like XOR or images where patterns are complex.</a:t>
            </a:r>
          </a:p>
          <a:p>
            <a:endParaRPr lang="en-IN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2622" y="4648199"/>
            <a:ext cx="3321978" cy="2173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01654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Multilayer Perceptron(MLP)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71600"/>
            <a:ext cx="8534400" cy="4754563"/>
          </a:xfrm>
        </p:spPr>
        <p:txBody>
          <a:bodyPr/>
          <a:lstStyle/>
          <a:p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Why? </a:t>
            </a:r>
          </a:p>
          <a:p>
            <a:pPr marL="0" indent="0">
              <a:buNone/>
            </a:pPr>
            <a:endParaRPr lang="en-US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To solve </a:t>
            </a:r>
            <a:r>
              <a:rPr lang="en-US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complex problems (nonlinear boundaries)</a:t>
            </a:r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need:</a:t>
            </a:r>
          </a:p>
          <a:p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More than one layer of neurons.</a:t>
            </a:r>
          </a:p>
          <a:p>
            <a:r>
              <a:rPr lang="en-US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Nonlinear activation functions</a:t>
            </a:r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like sigmoid, </a:t>
            </a:r>
            <a:r>
              <a:rPr lang="en-US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tanh</a:t>
            </a:r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or </a:t>
            </a:r>
            <a:r>
              <a:rPr lang="en-US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ReLU</a:t>
            </a:r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marL="0" indent="0">
              <a:buNone/>
            </a:pPr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	This combination lets the network learn </a:t>
            </a:r>
            <a:r>
              <a:rPr lang="en-US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curved decision boundaries</a:t>
            </a:r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and solve XOR, circles, spirals, etc.</a:t>
            </a: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2617118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Multilayer Perceptron(MLP)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95400"/>
            <a:ext cx="8534400" cy="5334000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en-US" sz="4500" dirty="0">
                <a:latin typeface="Tahoma" pitchFamily="34" charset="0"/>
                <a:ea typeface="Tahoma" pitchFamily="34" charset="0"/>
                <a:cs typeface="Tahoma" pitchFamily="34" charset="0"/>
              </a:rPr>
              <a:t>Structure</a:t>
            </a:r>
          </a:p>
          <a:p>
            <a:r>
              <a:rPr 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An </a:t>
            </a:r>
            <a:r>
              <a:rPr lang="en-US" b="1" dirty="0">
                <a:latin typeface="Tahoma" pitchFamily="34" charset="0"/>
                <a:ea typeface="Tahoma" pitchFamily="34" charset="0"/>
                <a:cs typeface="Tahoma" pitchFamily="34" charset="0"/>
              </a:rPr>
              <a:t>MLP</a:t>
            </a:r>
            <a:r>
              <a:rPr 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 has 3 main parts:</a:t>
            </a:r>
          </a:p>
          <a:p>
            <a:r>
              <a:rPr lang="en-US" b="1" dirty="0">
                <a:latin typeface="Tahoma" pitchFamily="34" charset="0"/>
                <a:ea typeface="Tahoma" pitchFamily="34" charset="0"/>
                <a:cs typeface="Tahoma" pitchFamily="34" charset="0"/>
              </a:rPr>
              <a:t>Input layer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1"/>
            <a:r>
              <a:rPr 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Just passes the raw features into the next layer.</a:t>
            </a:r>
          </a:p>
          <a:p>
            <a:pPr lvl="1"/>
            <a:r>
              <a:rPr 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Example: If input has 2 features (like height and weight), then 2 input neurons.</a:t>
            </a:r>
          </a:p>
          <a:p>
            <a:r>
              <a:rPr lang="en-US" b="1" dirty="0">
                <a:latin typeface="Tahoma" pitchFamily="34" charset="0"/>
                <a:ea typeface="Tahoma" pitchFamily="34" charset="0"/>
                <a:cs typeface="Tahoma" pitchFamily="34" charset="0"/>
              </a:rPr>
              <a:t>Hidden layers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1"/>
            <a:r>
              <a:rPr 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Each hidden neuron combines inputs in different ways → creates </a:t>
            </a:r>
            <a:r>
              <a:rPr lang="en-US" b="1" dirty="0">
                <a:latin typeface="Tahoma" pitchFamily="34" charset="0"/>
                <a:ea typeface="Tahoma" pitchFamily="34" charset="0"/>
                <a:cs typeface="Tahoma" pitchFamily="34" charset="0"/>
              </a:rPr>
              <a:t>new features</a:t>
            </a:r>
            <a:r>
              <a:rPr 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lvl="1"/>
            <a:r>
              <a:rPr 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Example: One neuron might detect "tall &amp; slim", another "short &amp; heavy".</a:t>
            </a:r>
          </a:p>
          <a:p>
            <a:r>
              <a:rPr lang="en-US" b="1" dirty="0">
                <a:latin typeface="Tahoma" pitchFamily="34" charset="0"/>
                <a:ea typeface="Tahoma" pitchFamily="34" charset="0"/>
                <a:cs typeface="Tahoma" pitchFamily="34" charset="0"/>
              </a:rPr>
              <a:t>Output layer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1"/>
            <a:r>
              <a:rPr 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Produces the final prediction.</a:t>
            </a:r>
          </a:p>
          <a:p>
            <a:pPr lvl="1"/>
            <a:r>
              <a:rPr 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Example: For binary classification → 1 neuron with sigmoid output (yes/no).</a:t>
            </a:r>
          </a:p>
          <a:p>
            <a:pPr lvl="1"/>
            <a:r>
              <a:rPr 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For multiple classes → several neurons with </a:t>
            </a:r>
            <a:r>
              <a:rPr lang="en-US" dirty="0" err="1">
                <a:latin typeface="Tahoma" pitchFamily="34" charset="0"/>
                <a:ea typeface="Tahoma" pitchFamily="34" charset="0"/>
                <a:cs typeface="Tahoma" pitchFamily="34" charset="0"/>
              </a:rPr>
              <a:t>softmax</a:t>
            </a:r>
            <a:r>
              <a:rPr 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 output.</a:t>
            </a:r>
          </a:p>
        </p:txBody>
      </p:sp>
    </p:spTree>
    <p:extLst>
      <p:ext uri="{BB962C8B-B14F-4D97-AF65-F5344CB8AC3E}">
        <p14:creationId xmlns:p14="http://schemas.microsoft.com/office/powerpoint/2010/main" val="28685750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1962" y="-152400"/>
            <a:ext cx="8229600" cy="1143000"/>
          </a:xfrm>
        </p:spPr>
        <p:txBody>
          <a:bodyPr/>
          <a:lstStyle/>
          <a:p>
            <a:r>
              <a:rPr 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Multilayer Perceptron(MLP)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838200"/>
            <a:ext cx="8839200" cy="4830763"/>
          </a:xfrm>
        </p:spPr>
        <p:txBody>
          <a:bodyPr>
            <a:normAutofit/>
          </a:bodyPr>
          <a:lstStyle/>
          <a:p>
            <a:r>
              <a:rPr lang="en-US" sz="2200" dirty="0">
                <a:latin typeface="Tahoma" pitchFamily="34" charset="0"/>
                <a:ea typeface="Tahoma" pitchFamily="34" charset="0"/>
                <a:cs typeface="Tahoma" pitchFamily="34" charset="0"/>
              </a:rPr>
              <a:t>Forward Pass Propagation makes predictions.</a:t>
            </a:r>
          </a:p>
          <a:p>
            <a:r>
              <a:rPr lang="en-US" sz="2200" dirty="0">
                <a:latin typeface="Tahoma" pitchFamily="34" charset="0"/>
                <a:ea typeface="Tahoma" pitchFamily="34" charset="0"/>
                <a:cs typeface="Tahoma" pitchFamily="34" charset="0"/>
              </a:rPr>
              <a:t>Inputs enter the first layer.</a:t>
            </a:r>
          </a:p>
          <a:p>
            <a:r>
              <a:rPr lang="en-US" sz="2200" dirty="0">
                <a:latin typeface="Tahoma" pitchFamily="34" charset="0"/>
                <a:ea typeface="Tahoma" pitchFamily="34" charset="0"/>
                <a:cs typeface="Tahoma" pitchFamily="34" charset="0"/>
              </a:rPr>
              <a:t>Each neuron computes weighted sum → applies activation → passes result forward.</a:t>
            </a:r>
          </a:p>
          <a:p>
            <a:r>
              <a:rPr lang="en-US" sz="2200" dirty="0">
                <a:latin typeface="Tahoma" pitchFamily="34" charset="0"/>
                <a:ea typeface="Tahoma" pitchFamily="34" charset="0"/>
                <a:cs typeface="Tahoma" pitchFamily="34" charset="0"/>
              </a:rPr>
              <a:t>Hidden layer outputs become inputs for the next layer.</a:t>
            </a:r>
          </a:p>
          <a:p>
            <a:r>
              <a:rPr lang="en-US" sz="2200" dirty="0">
                <a:latin typeface="Tahoma" pitchFamily="34" charset="0"/>
                <a:ea typeface="Tahoma" pitchFamily="34" charset="0"/>
                <a:cs typeface="Tahoma" pitchFamily="34" charset="0"/>
              </a:rPr>
              <a:t>Final layer gives the prediction.</a:t>
            </a:r>
          </a:p>
          <a:p>
            <a:r>
              <a:rPr lang="en-US" sz="2200" dirty="0">
                <a:latin typeface="Tahoma" pitchFamily="34" charset="0"/>
                <a:ea typeface="Tahoma" pitchFamily="34" charset="0"/>
                <a:cs typeface="Tahoma" pitchFamily="34" charset="0"/>
              </a:rPr>
              <a:t>This is called the </a:t>
            </a:r>
            <a:r>
              <a:rPr lang="en-US" sz="2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forward pass</a:t>
            </a:r>
            <a:r>
              <a:rPr lang="en-US" sz="2200" dirty="0">
                <a:latin typeface="Tahoma" pitchFamily="34" charset="0"/>
                <a:ea typeface="Tahoma" pitchFamily="34" charset="0"/>
                <a:cs typeface="Tahoma" pitchFamily="34" charset="0"/>
              </a:rPr>
              <a:t> (data flows forward through the network).</a:t>
            </a:r>
          </a:p>
          <a:p>
            <a:endParaRPr lang="en-IN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1562" y="4093930"/>
            <a:ext cx="4924425" cy="277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961733"/>
            <a:ext cx="4500562" cy="287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22043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69"/>
            <a:ext cx="8229600" cy="1143000"/>
          </a:xfrm>
        </p:spPr>
        <p:txBody>
          <a:bodyPr/>
          <a:lstStyle/>
          <a:p>
            <a:r>
              <a:rPr 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Multilayer Perceptron(MLP)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382000" cy="4983163"/>
          </a:xfrm>
        </p:spPr>
        <p:txBody>
          <a:bodyPr>
            <a:normAutofit/>
          </a:bodyPr>
          <a:lstStyle/>
          <a:p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How does it learn?</a:t>
            </a:r>
          </a:p>
          <a:p>
            <a:r>
              <a:rPr lang="en-US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Forward pass</a:t>
            </a:r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: Network predicts an output.</a:t>
            </a:r>
          </a:p>
          <a:p>
            <a:r>
              <a:rPr lang="en-US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Loss function</a:t>
            </a:r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: Compare prediction with the correct answer (e.g., error = predicted – actual).</a:t>
            </a:r>
          </a:p>
          <a:p>
            <a:r>
              <a:rPr lang="en-US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Backward pass (</a:t>
            </a:r>
            <a:r>
              <a:rPr lang="en-US" sz="24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Backpropagation</a:t>
            </a:r>
            <a:r>
              <a:rPr lang="en-US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</a:p>
          <a:p>
            <a:pPr lvl="1"/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Calculate how much each weight contributed to the error.</a:t>
            </a:r>
          </a:p>
          <a:p>
            <a:pPr lvl="1"/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Update weights using </a:t>
            </a:r>
            <a:r>
              <a:rPr lang="en-US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gradient descent</a:t>
            </a:r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Repeat for many examples until errors become small.</a:t>
            </a: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9566879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6F6308-A5E9-7BB1-9FEC-461DE39D3A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8A642C-479C-8B85-6DB7-CC99C1F62E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76200"/>
            <a:ext cx="8229600" cy="6507162"/>
          </a:xfrm>
        </p:spPr>
        <p:txBody>
          <a:bodyPr>
            <a:normAutofit/>
          </a:bodyPr>
          <a:lstStyle/>
          <a:p>
            <a:r>
              <a:rPr lang="en-IN" sz="2400" b="1" dirty="0">
                <a:latin typeface="Gill Sans MT" panose="020B0502020104020203" pitchFamily="34" charset="77"/>
              </a:rPr>
              <a:t>What is a Loss Function?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sz="2400" dirty="0">
                <a:latin typeface="Gill Sans MT" panose="020B0502020104020203" pitchFamily="34" charset="77"/>
              </a:rPr>
              <a:t>A loss function is like a scorecard for the model.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sz="2400" dirty="0">
                <a:latin typeface="Gill Sans MT" panose="020B0502020104020203" pitchFamily="34" charset="77"/>
              </a:rPr>
              <a:t>It tells the model how wrong its prediction is compared to the actual answer.</a:t>
            </a:r>
          </a:p>
          <a:p>
            <a:r>
              <a:rPr lang="en-IN" sz="2400" b="1" dirty="0">
                <a:latin typeface="Gill Sans MT" panose="020B0502020104020203" pitchFamily="34" charset="77"/>
              </a:rPr>
              <a:t>Why do we need it?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sz="2400" dirty="0">
                <a:latin typeface="Gill Sans MT" panose="020B0502020104020203" pitchFamily="34" charset="77"/>
              </a:rPr>
              <a:t>Without a loss function, the model would not know whether it is doing well or badly.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sz="2400" dirty="0">
                <a:latin typeface="Gill Sans MT" panose="020B0502020104020203" pitchFamily="34" charset="77"/>
              </a:rPr>
              <a:t>The computer cannot “see” mistakes the way humans can, so the loss value is the signal that guides learning.</a:t>
            </a:r>
          </a:p>
          <a:p>
            <a:r>
              <a:rPr lang="en-IN" sz="2400" b="1" dirty="0">
                <a:latin typeface="Gill Sans MT" panose="020B0502020104020203" pitchFamily="34" charset="77"/>
              </a:rPr>
              <a:t>Where do we use it?</a:t>
            </a:r>
          </a:p>
          <a:p>
            <a:r>
              <a:rPr lang="en-IN" sz="2400" dirty="0">
                <a:latin typeface="Gill Sans MT" panose="020B0502020104020203" pitchFamily="34" charset="77"/>
              </a:rPr>
              <a:t>After the model makes predictions, we calculate the loss.</a:t>
            </a:r>
          </a:p>
          <a:p>
            <a:r>
              <a:rPr lang="en-IN" sz="2400" dirty="0">
                <a:latin typeface="Gill Sans MT" panose="020B0502020104020203" pitchFamily="34" charset="77"/>
              </a:rPr>
              <a:t>Then we use that loss to adjust the model’s weights (this is called training).</a:t>
            </a:r>
          </a:p>
          <a:p>
            <a:r>
              <a:rPr lang="en-IN" sz="2400" dirty="0">
                <a:latin typeface="Gill Sans MT" panose="020B0502020104020203" pitchFamily="34" charset="77"/>
              </a:rPr>
              <a:t>The goal is always to reduce the loss → smaller loss means better predictions.</a:t>
            </a:r>
          </a:p>
          <a:p>
            <a:pPr>
              <a:buFont typeface="Arial" panose="020B0604020202020204" pitchFamily="34" charset="0"/>
              <a:buChar char="•"/>
            </a:pPr>
            <a:endParaRPr lang="en-IN" sz="2400" dirty="0">
              <a:latin typeface="Gill Sans MT" panose="020B0502020104020203" pitchFamily="34" charset="77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IN" sz="2400" dirty="0">
              <a:latin typeface="Gill Sans MT" panose="020B0502020104020203" pitchFamily="34" charset="77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09848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8E9565-B0EF-5641-B836-64EB84182C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5D2411-9A75-AB81-E6B9-EB9E1D8783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74638"/>
            <a:ext cx="8229600" cy="6583362"/>
          </a:xfrm>
        </p:spPr>
        <p:txBody>
          <a:bodyPr>
            <a:normAutofit fontScale="92500" lnSpcReduction="10000"/>
          </a:bodyPr>
          <a:lstStyle/>
          <a:p>
            <a:r>
              <a:rPr lang="en-IN" sz="2000" b="1" dirty="0">
                <a:latin typeface="Gill Sans MT" panose="020B0502020104020203" pitchFamily="34" charset="77"/>
              </a:rPr>
              <a:t>What is an Optimizer?</a:t>
            </a:r>
          </a:p>
          <a:p>
            <a:r>
              <a:rPr lang="en-IN" sz="2000" dirty="0">
                <a:latin typeface="Gill Sans MT" panose="020B0502020104020203" pitchFamily="34" charset="77"/>
              </a:rPr>
              <a:t>An optimizer is an algorithm that updates the weights (parameters) of a model in order to minimize the loss function.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sz="2000" dirty="0">
                <a:solidFill>
                  <a:srgbClr val="FF0000"/>
                </a:solidFill>
                <a:latin typeface="Gill Sans MT" panose="020B0502020104020203" pitchFamily="34" charset="77"/>
              </a:rPr>
              <a:t>The loss function tells us </a:t>
            </a:r>
            <a:r>
              <a:rPr lang="en-IN" sz="2000" i="1" dirty="0">
                <a:solidFill>
                  <a:srgbClr val="FF0000"/>
                </a:solidFill>
                <a:latin typeface="Gill Sans MT" panose="020B0502020104020203" pitchFamily="34" charset="77"/>
              </a:rPr>
              <a:t>how wrong</a:t>
            </a:r>
            <a:r>
              <a:rPr lang="en-IN" sz="2000" dirty="0">
                <a:solidFill>
                  <a:srgbClr val="FF0000"/>
                </a:solidFill>
                <a:latin typeface="Gill Sans MT" panose="020B0502020104020203" pitchFamily="34" charset="77"/>
              </a:rPr>
              <a:t> the model is.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sz="2000" dirty="0">
                <a:solidFill>
                  <a:srgbClr val="FF0000"/>
                </a:solidFill>
                <a:latin typeface="Gill Sans MT" panose="020B0502020104020203" pitchFamily="34" charset="77"/>
              </a:rPr>
              <a:t>The optimizer tells us </a:t>
            </a:r>
            <a:r>
              <a:rPr lang="en-IN" sz="2000" i="1" dirty="0">
                <a:solidFill>
                  <a:srgbClr val="FF0000"/>
                </a:solidFill>
                <a:latin typeface="Gill Sans MT" panose="020B0502020104020203" pitchFamily="34" charset="77"/>
              </a:rPr>
              <a:t>how to change the weights</a:t>
            </a:r>
            <a:r>
              <a:rPr lang="en-IN" sz="2000" dirty="0">
                <a:solidFill>
                  <a:srgbClr val="FF0000"/>
                </a:solidFill>
                <a:latin typeface="Gill Sans MT" panose="020B0502020104020203" pitchFamily="34" charset="77"/>
              </a:rPr>
              <a:t> to make the model less wrong.</a:t>
            </a:r>
          </a:p>
          <a:p>
            <a:r>
              <a:rPr lang="en-IN" sz="2000" b="1" dirty="0">
                <a:latin typeface="Gill Sans MT" panose="020B0502020104020203" pitchFamily="34" charset="77"/>
              </a:rPr>
              <a:t>Why Do We Need an Optimizer?</a:t>
            </a:r>
          </a:p>
          <a:p>
            <a:r>
              <a:rPr lang="en-IN" sz="2000" dirty="0">
                <a:latin typeface="Gill Sans MT" panose="020B0502020104020203" pitchFamily="34" charset="77"/>
              </a:rPr>
              <a:t>When we train a model (perceptron, neural network, etc.):</a:t>
            </a:r>
          </a:p>
          <a:p>
            <a:pPr>
              <a:buFont typeface="+mj-lt"/>
              <a:buAutoNum type="arabicPeriod"/>
            </a:pPr>
            <a:r>
              <a:rPr lang="en-IN" sz="2000" dirty="0">
                <a:latin typeface="Gill Sans MT" panose="020B0502020104020203" pitchFamily="34" charset="77"/>
              </a:rPr>
              <a:t>We start with random weights.</a:t>
            </a:r>
          </a:p>
          <a:p>
            <a:pPr>
              <a:buFont typeface="+mj-lt"/>
              <a:buAutoNum type="arabicPeriod"/>
            </a:pPr>
            <a:r>
              <a:rPr lang="en-IN" sz="2000" dirty="0">
                <a:latin typeface="Gill Sans MT" panose="020B0502020104020203" pitchFamily="34" charset="77"/>
              </a:rPr>
              <a:t>We compute the </a:t>
            </a:r>
            <a:r>
              <a:rPr lang="en-IN" sz="2000" dirty="0">
                <a:solidFill>
                  <a:srgbClr val="FF0000"/>
                </a:solidFill>
                <a:latin typeface="Gill Sans MT" panose="020B0502020104020203" pitchFamily="34" charset="77"/>
              </a:rPr>
              <a:t>loss</a:t>
            </a:r>
            <a:r>
              <a:rPr lang="en-IN" sz="2000" dirty="0">
                <a:latin typeface="Gill Sans MT" panose="020B0502020104020203" pitchFamily="34" charset="77"/>
              </a:rPr>
              <a:t> (error between predictions and true labels).</a:t>
            </a:r>
          </a:p>
          <a:p>
            <a:pPr>
              <a:buFont typeface="+mj-lt"/>
              <a:buAutoNum type="arabicPeriod"/>
            </a:pPr>
            <a:r>
              <a:rPr lang="en-IN" sz="2000" dirty="0">
                <a:latin typeface="Gill Sans MT" panose="020B0502020104020203" pitchFamily="34" charset="77"/>
              </a:rPr>
              <a:t>We need to adjust the weights so that the loss decreases.</a:t>
            </a:r>
          </a:p>
          <a:p>
            <a:r>
              <a:rPr lang="en-IN" sz="2000" dirty="0">
                <a:latin typeface="Gill Sans MT" panose="020B0502020104020203" pitchFamily="34" charset="77"/>
              </a:rPr>
              <a:t> </a:t>
            </a:r>
            <a:r>
              <a:rPr lang="en-IN" sz="2000" dirty="0">
                <a:solidFill>
                  <a:srgbClr val="FF0000"/>
                </a:solidFill>
                <a:latin typeface="Gill Sans MT" panose="020B0502020104020203" pitchFamily="34" charset="77"/>
              </a:rPr>
              <a:t>The optimizer decides how much and in what direction to update the weights.</a:t>
            </a:r>
          </a:p>
          <a:p>
            <a:r>
              <a:rPr lang="en-IN" sz="1900" dirty="0">
                <a:solidFill>
                  <a:srgbClr val="FF0000"/>
                </a:solidFill>
                <a:latin typeface="Gill Sans MT" panose="020B0502020104020203" pitchFamily="34" charset="77"/>
              </a:rPr>
              <a:t>Optimizers are used in </a:t>
            </a:r>
            <a:r>
              <a:rPr lang="en-IN" sz="1900" b="1" dirty="0">
                <a:solidFill>
                  <a:srgbClr val="FF0000"/>
                </a:solidFill>
                <a:latin typeface="Gill Sans MT" panose="020B0502020104020203" pitchFamily="34" charset="77"/>
              </a:rPr>
              <a:t>training any machine learning or deep learning model</a:t>
            </a:r>
            <a:r>
              <a:rPr lang="en-IN" sz="1900" dirty="0">
                <a:solidFill>
                  <a:srgbClr val="FF0000"/>
                </a:solidFill>
                <a:latin typeface="Gill Sans MT" panose="020B0502020104020203" pitchFamily="34" charset="77"/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sz="1900" dirty="0">
                <a:latin typeface="Gill Sans MT" panose="020B0502020104020203" pitchFamily="34" charset="77"/>
              </a:rPr>
              <a:t>Perceptron → uses a very simple optimizer (rule-based weight updates).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sz="1900" dirty="0">
                <a:latin typeface="Gill Sans MT" panose="020B0502020104020203" pitchFamily="34" charset="77"/>
              </a:rPr>
              <a:t>Logistic Regression / Linear Regression → uses Gradient Descent.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sz="1900" dirty="0">
                <a:latin typeface="Gill Sans MT" panose="020B0502020104020203" pitchFamily="34" charset="77"/>
              </a:rPr>
              <a:t>Neural Networks / Deep Learning → uses advanced optimizers like: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sz="1900" dirty="0">
                <a:latin typeface="Gill Sans MT" panose="020B0502020104020203" pitchFamily="34" charset="77"/>
              </a:rPr>
              <a:t>SGD (Stochastic Gradient Descent)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sz="1900" dirty="0">
                <a:latin typeface="Gill Sans MT" panose="020B0502020104020203" pitchFamily="34" charset="77"/>
              </a:rPr>
              <a:t>Momentum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sz="1900" dirty="0" err="1">
                <a:latin typeface="Gill Sans MT" panose="020B0502020104020203" pitchFamily="34" charset="77"/>
              </a:rPr>
              <a:t>RMSProp</a:t>
            </a:r>
            <a:endParaRPr lang="en-IN" sz="1900" dirty="0">
              <a:latin typeface="Gill Sans MT" panose="020B0502020104020203" pitchFamily="34" charset="77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sz="1900" dirty="0">
                <a:latin typeface="Gill Sans MT" panose="020B0502020104020203" pitchFamily="34" charset="77"/>
              </a:rPr>
              <a:t>Adam</a:t>
            </a:r>
          </a:p>
          <a:p>
            <a:pPr>
              <a:buFont typeface="Arial" panose="020B0604020202020204" pitchFamily="34" charset="0"/>
              <a:buChar char="•"/>
            </a:pPr>
            <a:endParaRPr lang="en-IN" sz="2000" dirty="0">
              <a:solidFill>
                <a:srgbClr val="FF0000"/>
              </a:solidFill>
              <a:latin typeface="Gill Sans MT" panose="020B0502020104020203" pitchFamily="34" charset="77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34519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>
                <a:latin typeface="Gill Sans MT" panose="020B0502020104020203" pitchFamily="34" charset="77"/>
              </a:rPr>
              <a:t>Cross-entropy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IN" dirty="0">
                <a:latin typeface="Gill Sans MT" panose="020B0502020104020203" pitchFamily="34" charset="77"/>
              </a:rPr>
              <a:t>Cross-entropy is a way to </a:t>
            </a:r>
            <a:r>
              <a:rPr lang="en-IN" b="1" dirty="0">
                <a:latin typeface="Gill Sans MT" panose="020B0502020104020203" pitchFamily="34" charset="77"/>
              </a:rPr>
              <a:t>measure how different two probability distributions are</a:t>
            </a:r>
            <a:r>
              <a:rPr lang="en-IN" dirty="0">
                <a:latin typeface="Gill Sans MT" panose="020B0502020104020203" pitchFamily="34" charset="77"/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dirty="0">
                <a:latin typeface="Gill Sans MT" panose="020B0502020104020203" pitchFamily="34" charset="77"/>
              </a:rPr>
              <a:t>In machine learning: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dirty="0">
                <a:latin typeface="Gill Sans MT" panose="020B0502020104020203" pitchFamily="34" charset="77"/>
              </a:rPr>
              <a:t>One distribution = </a:t>
            </a:r>
            <a:r>
              <a:rPr lang="en-IN" b="1" dirty="0">
                <a:latin typeface="Gill Sans MT" panose="020B0502020104020203" pitchFamily="34" charset="77"/>
              </a:rPr>
              <a:t>true labels</a:t>
            </a:r>
            <a:r>
              <a:rPr lang="en-IN" dirty="0">
                <a:latin typeface="Gill Sans MT" panose="020B0502020104020203" pitchFamily="34" charset="77"/>
              </a:rPr>
              <a:t> (like one-hot vectors).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dirty="0">
                <a:latin typeface="Gill Sans MT" panose="020B0502020104020203" pitchFamily="34" charset="77"/>
              </a:rPr>
              <a:t>Other distribution = </a:t>
            </a:r>
            <a:r>
              <a:rPr lang="en-IN" b="1" dirty="0">
                <a:latin typeface="Gill Sans MT" panose="020B0502020104020203" pitchFamily="34" charset="77"/>
              </a:rPr>
              <a:t>predicted probabilities</a:t>
            </a:r>
            <a:r>
              <a:rPr lang="en-IN" dirty="0">
                <a:latin typeface="Gill Sans MT" panose="020B0502020104020203" pitchFamily="34" charset="77"/>
              </a:rPr>
              <a:t> from the model.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dirty="0">
                <a:latin typeface="Gill Sans MT" panose="020B0502020104020203" pitchFamily="34" charset="77"/>
              </a:rPr>
              <a:t>If predictions match the true labels perfectly → cross-entropy = </a:t>
            </a:r>
            <a:r>
              <a:rPr lang="en-IN" b="1" dirty="0">
                <a:latin typeface="Gill Sans MT" panose="020B0502020104020203" pitchFamily="34" charset="77"/>
              </a:rPr>
              <a:t>0</a:t>
            </a:r>
            <a:r>
              <a:rPr lang="en-IN" dirty="0">
                <a:latin typeface="Gill Sans MT" panose="020B0502020104020203" pitchFamily="34" charset="77"/>
              </a:rPr>
              <a:t> (perfect score).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dirty="0">
                <a:latin typeface="Gill Sans MT" panose="020B0502020104020203" pitchFamily="34" charset="77"/>
              </a:rPr>
              <a:t>If predictions are wrong → cross-entropy increases.</a:t>
            </a:r>
          </a:p>
          <a:p>
            <a:endParaRPr lang="en-IN" dirty="0">
              <a:latin typeface="Gill Sans MT" panose="020B050202010402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694556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809</Words>
  <Application>Microsoft Macintosh PowerPoint</Application>
  <PresentationFormat>On-screen Show (4:3)</PresentationFormat>
  <Paragraphs>89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Gill Sans MT</vt:lpstr>
      <vt:lpstr>Tahoma</vt:lpstr>
      <vt:lpstr>Office Theme</vt:lpstr>
      <vt:lpstr>Multilayer Perceptron</vt:lpstr>
      <vt:lpstr>Single Layer Perceptron</vt:lpstr>
      <vt:lpstr>Multilayer Perceptron(MLP)</vt:lpstr>
      <vt:lpstr>Multilayer Perceptron(MLP)</vt:lpstr>
      <vt:lpstr>Multilayer Perceptron(MLP)</vt:lpstr>
      <vt:lpstr>Multilayer Perceptron(MLP)</vt:lpstr>
      <vt:lpstr> </vt:lpstr>
      <vt:lpstr> </vt:lpstr>
      <vt:lpstr>Cross-entropy</vt:lpstr>
      <vt:lpstr>PowerPoint Presentation</vt:lpstr>
      <vt:lpstr>What is an Activation Function?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Madhuri</dc:creator>
  <cp:lastModifiedBy>Uddagiri Sirisha 20PHD7077</cp:lastModifiedBy>
  <cp:revision>7</cp:revision>
  <dcterms:created xsi:type="dcterms:W3CDTF">2025-09-15T14:33:13Z</dcterms:created>
  <dcterms:modified xsi:type="dcterms:W3CDTF">2025-09-15T16:44:49Z</dcterms:modified>
</cp:coreProperties>
</file>