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7" r:id="rId3"/>
    <p:sldId id="661" r:id="rId4"/>
    <p:sldId id="709" r:id="rId5"/>
    <p:sldId id="713" r:id="rId6"/>
    <p:sldId id="710" r:id="rId7"/>
    <p:sldId id="711" r:id="rId8"/>
    <p:sldId id="712" r:id="rId9"/>
    <p:sldId id="714" r:id="rId10"/>
    <p:sldId id="715" r:id="rId11"/>
    <p:sldId id="716" r:id="rId12"/>
    <p:sldId id="717" r:id="rId13"/>
    <p:sldId id="718" r:id="rId14"/>
    <p:sldId id="719" r:id="rId15"/>
    <p:sldId id="72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9900FF"/>
    <a:srgbClr val="005024"/>
    <a:srgbClr val="0000CC"/>
    <a:srgbClr val="FF0066"/>
    <a:srgbClr val="7166FC"/>
    <a:srgbClr val="EF73E0"/>
    <a:srgbClr val="0000FF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6172200" cy="26590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UNIT-V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FF0066"/>
                </a:solidFill>
                <a:latin typeface="Book Antiqua" pitchFamily="18" charset="0"/>
                <a:ea typeface="+mn-ea"/>
                <a:cs typeface="Arial" pitchFamily="34" charset="0"/>
              </a:rPr>
              <a:t>(Deep Learning Applications)</a:t>
            </a:r>
            <a:endParaRPr lang="en-US" dirty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AutoShape 2" descr="5 Deep Learning Trends that will Rule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5 Deep Learning Trends that will Rule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6" descr="5 Deep Learning Trends that will Rule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95250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607874"/>
            <a:ext cx="8654468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For Example:  The model has to learn how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handle sharp turns, different textures,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different boarders of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the road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Examples of images recorded with the central camera in different frames, which is presented in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road map characteristics.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9939"/>
            <a:ext cx="8229599" cy="204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607874"/>
            <a:ext cx="8654468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In order to have good quality samples, the slight difference in the filed of view per each central, left and right camera leads to better generalization of the model.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6" y="2590800"/>
            <a:ext cx="807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457200"/>
            <a:ext cx="86544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2. Data Preprocessing: </a:t>
            </a:r>
            <a:r>
              <a:rPr lang="en-US" sz="2400" dirty="0" smtClean="0">
                <a:latin typeface="Book Antiqua" panose="02040602050305030304" pitchFamily="18" charset="0"/>
              </a:rPr>
              <a:t>For training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</a:rPr>
              <a:t>Deep Neural Networks, all images are captured for training CNN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In </a:t>
            </a:r>
            <a:r>
              <a:rPr lang="en-US" sz="2400" b="1" dirty="0" smtClean="0">
                <a:latin typeface="Book Antiqua" panose="02040602050305030304" pitchFamily="18" charset="0"/>
              </a:rPr>
              <a:t>data Preprocessing, </a:t>
            </a:r>
            <a:r>
              <a:rPr lang="en-US" sz="2400" dirty="0" smtClean="0">
                <a:latin typeface="Book Antiqua" panose="02040602050305030304" pitchFamily="18" charset="0"/>
              </a:rPr>
              <a:t>Here 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Cropping was used </a:t>
            </a:r>
            <a:r>
              <a:rPr lang="en-US" sz="2400" dirty="0">
                <a:latin typeface="Book Antiqua" panose="02040602050305030304" pitchFamily="18" charset="0"/>
              </a:rPr>
              <a:t>in order to remove the parts of the image that do not have valuable </a:t>
            </a:r>
            <a:r>
              <a:rPr lang="en-US" sz="2400" dirty="0" smtClean="0">
                <a:latin typeface="Book Antiqua" panose="02040602050305030304" pitchFamily="18" charset="0"/>
              </a:rPr>
              <a:t>information for </a:t>
            </a:r>
            <a:r>
              <a:rPr lang="en-US" sz="2400" dirty="0">
                <a:latin typeface="Book Antiqua" panose="02040602050305030304" pitchFamily="18" charset="0"/>
              </a:rPr>
              <a:t>autonomous driving, so as to remove the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sky threes and hills on the top of image and the part of the part of hood of the vehicle on the image bottom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An example of the image after cropping is </a:t>
            </a:r>
            <a:r>
              <a:rPr lang="en-I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presented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53" y="4981514"/>
            <a:ext cx="4008147" cy="172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9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663476"/>
            <a:ext cx="8654468" cy="22495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images from dataset were normalized by dividing each pixel of the image by 255, which </a:t>
            </a:r>
            <a:r>
              <a:rPr lang="en-US" sz="2400" dirty="0" smtClean="0">
                <a:latin typeface="Book Antiqua" panose="02040602050305030304" pitchFamily="18" charset="0"/>
              </a:rPr>
              <a:t>is the </a:t>
            </a:r>
            <a:r>
              <a:rPr lang="en-US" sz="2400" dirty="0">
                <a:latin typeface="Book Antiqua" panose="02040602050305030304" pitchFamily="18" charset="0"/>
              </a:rPr>
              <a:t>maximum value of an image pixel. Once the image was normalized to a range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between 0 and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1.</a:t>
            </a:r>
            <a:r>
              <a:rPr lang="en-US" sz="2400" dirty="0" smtClean="0"/>
              <a:t>.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381000"/>
            <a:ext cx="865446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3. Using Convolutional Neural Network</a:t>
            </a:r>
            <a:r>
              <a:rPr lang="en-US" sz="2400" dirty="0" smtClean="0">
                <a:latin typeface="Book Antiqua" panose="0204060205030503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2" y="1143000"/>
            <a:ext cx="8858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953000"/>
            <a:ext cx="8382000" cy="114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</a:rPr>
              <a:t>By taking the quality images, Using CNN it takes the decision where we need to go to different roots.</a:t>
            </a:r>
          </a:p>
        </p:txBody>
      </p:sp>
    </p:spTree>
    <p:extLst>
      <p:ext uri="{BB962C8B-B14F-4D97-AF65-F5344CB8AC3E}">
        <p14:creationId xmlns:p14="http://schemas.microsoft.com/office/powerpoint/2010/main" val="10910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60932" y="2209800"/>
            <a:ext cx="865446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870581"/>
                </a:solidFill>
                <a:latin typeface="Berlin Sans FB Demi" panose="020E0802020502020306" pitchFamily="34" charset="0"/>
              </a:rPr>
              <a:t>THANK YOU</a:t>
            </a:r>
            <a:endParaRPr lang="en-US" sz="80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56388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What is Decision Making in DL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Example : Self Driving Car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marL="109728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IN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Deep Learning Applications</a:t>
            </a:r>
            <a:endParaRPr lang="en-US" sz="4800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84666"/>
            <a:ext cx="8527467" cy="4104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What  is Decision Making?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57246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Decision Making is the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process of making </a:t>
            </a:r>
            <a:r>
              <a:rPr lang="en-US" sz="2400" b="1" dirty="0" smtClean="0">
                <a:solidFill>
                  <a:srgbClr val="9900FF"/>
                </a:solidFill>
                <a:latin typeface="Book Antiqua" panose="02040602050305030304" pitchFamily="18" charset="0"/>
              </a:rPr>
              <a:t>choices </a:t>
            </a:r>
            <a:r>
              <a:rPr lang="en-US" sz="2400" dirty="0">
                <a:latin typeface="Book Antiqua" panose="02040602050305030304" pitchFamily="18" charset="0"/>
              </a:rPr>
              <a:t>by identifying 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decision, gathering information and assessing alternative solutions</a:t>
            </a:r>
            <a:r>
              <a:rPr lang="en-US" sz="2400" b="1" dirty="0" smtClean="0">
                <a:solidFill>
                  <a:srgbClr val="7166FC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Decision Making applied in Deep Leaning by using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CNN,RNN </a:t>
            </a:r>
            <a:r>
              <a:rPr lang="en-US" sz="2400" dirty="0" smtClean="0">
                <a:latin typeface="Book Antiqua" panose="02040602050305030304" pitchFamily="18" charset="0"/>
              </a:rPr>
              <a:t>etc.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Decision making is applied in several areas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000" b="1" dirty="0">
                <a:solidFill>
                  <a:srgbClr val="870581"/>
                </a:solidFill>
                <a:latin typeface="Book Antiqua" panose="02040602050305030304" pitchFamily="18" charset="0"/>
              </a:rPr>
              <a:t>Self Driving Car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</a:rPr>
              <a:t>Facial Recognition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</a:rPr>
              <a:t>Handwritten Digit Recognition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</a:rPr>
              <a:t>Smart Home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870581"/>
                </a:solidFill>
                <a:latin typeface="Book Antiqua" panose="02040602050305030304" pitchFamily="18" charset="0"/>
              </a:rPr>
              <a:t>Healthcare etc</a:t>
            </a:r>
            <a:r>
              <a:rPr lang="en-US" sz="20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351566"/>
            <a:ext cx="8527467" cy="4104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Example :  </a:t>
            </a:r>
            <a:r>
              <a:rPr lang="en-US" sz="4000" dirty="0" smtClean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Self Driving Car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37132" y="1190685"/>
            <a:ext cx="86544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Self-driving vehicles are cars or trucks in which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</a:rPr>
              <a:t>human drivers are never required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latin typeface="Book Antiqua" panose="02040602050305030304" pitchFamily="18" charset="0"/>
              </a:rPr>
              <a:t>take control to safely operate the vehicle.</a:t>
            </a:r>
            <a:r>
              <a:rPr lang="en-US" sz="2400" dirty="0">
                <a:latin typeface="Book Antiqua" panose="02040602050305030304" pitchFamily="18" charset="0"/>
              </a:rPr>
              <a:t> Also known as autonomous or “driverless” cars, they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combine sensors and software to control, navigate, and drive the vehicle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</a:rPr>
              <a:t>Autonomous Driving System can be generally divided in to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4 blocks.ie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Sensors, Perception subsystem, planning subsystem, and control of the </a:t>
            </a:r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vehicle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Example :  </a:t>
            </a:r>
            <a:r>
              <a:rPr lang="en-US" sz="4000" dirty="0" smtClean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Self Driving Car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3" y="1078468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6031468"/>
            <a:ext cx="6759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66"/>
                </a:solidFill>
              </a:rPr>
              <a:t>Figure: Autonomous </a:t>
            </a:r>
            <a:r>
              <a:rPr lang="en-IN" sz="2000" b="1" dirty="0">
                <a:solidFill>
                  <a:srgbClr val="FF0066"/>
                </a:solidFill>
              </a:rPr>
              <a:t>vehicle system block diagram</a:t>
            </a:r>
            <a:r>
              <a:rPr lang="en-I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0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654468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vehicle is sensing the </a:t>
            </a:r>
            <a:r>
              <a:rPr lang="en-US" sz="2400" dirty="0" smtClean="0">
                <a:latin typeface="Book Antiqua" panose="02040602050305030304" pitchFamily="18" charset="0"/>
              </a:rPr>
              <a:t>world using </a:t>
            </a:r>
            <a:r>
              <a:rPr lang="en-US" sz="2400" dirty="0">
                <a:latin typeface="Book Antiqua" panose="02040602050305030304" pitchFamily="18" charset="0"/>
              </a:rPr>
              <a:t>many different sensors mounted on the vehicle. The information from the sensors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processed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a perception block</a:t>
            </a:r>
            <a:r>
              <a:rPr lang="en-US" sz="2400" dirty="0">
                <a:latin typeface="Book Antiqua" panose="02040602050305030304" pitchFamily="18" charset="0"/>
              </a:rPr>
              <a:t>, whose components combine sensor data into meaningful information.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planning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subsystem </a:t>
            </a:r>
            <a:r>
              <a:rPr lang="en-US" sz="2400" dirty="0">
                <a:latin typeface="Book Antiqua" panose="02040602050305030304" pitchFamily="18" charset="0"/>
              </a:rPr>
              <a:t>uses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output from the perception block for behavior planning and for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both short-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and long-range path planning.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control module </a:t>
            </a:r>
            <a:r>
              <a:rPr lang="en-US" sz="2400" dirty="0">
                <a:latin typeface="Book Antiqua" panose="02040602050305030304" pitchFamily="18" charset="0"/>
              </a:rPr>
              <a:t>ensures that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vehicle follows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path provided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by the planning subsystem and sends control commands to the vehicle.</a:t>
            </a:r>
          </a:p>
        </p:txBody>
      </p:sp>
    </p:spTree>
    <p:extLst>
      <p:ext uri="{BB962C8B-B14F-4D97-AF65-F5344CB8AC3E}">
        <p14:creationId xmlns:p14="http://schemas.microsoft.com/office/powerpoint/2010/main" val="3544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15876"/>
            <a:ext cx="8654468" cy="23083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An end-to-end deep </a:t>
            </a:r>
            <a:r>
              <a:rPr lang="en-US" sz="2400" dirty="0" smtClean="0">
                <a:latin typeface="Book Antiqua" panose="02040602050305030304" pitchFamily="18" charset="0"/>
              </a:rPr>
              <a:t>neural </a:t>
            </a:r>
            <a:r>
              <a:rPr lang="en-US" sz="2400" dirty="0">
                <a:latin typeface="Book Antiqua" panose="02040602050305030304" pitchFamily="18" charset="0"/>
              </a:rPr>
              <a:t>network we designed for autonomous driving uses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camera images </a:t>
            </a:r>
            <a:r>
              <a:rPr lang="en-US" sz="2400" dirty="0" smtClean="0">
                <a:latin typeface="Book Antiqua" panose="02040602050305030304" pitchFamily="18" charset="0"/>
              </a:rPr>
              <a:t>as an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input</a:t>
            </a:r>
            <a:r>
              <a:rPr lang="en-US" sz="2400" dirty="0">
                <a:latin typeface="Book Antiqua" panose="02040602050305030304" pitchFamily="18" charset="0"/>
              </a:rPr>
              <a:t>, which is a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raw signal (i.e., pixel), </a:t>
            </a:r>
            <a:r>
              <a:rPr lang="en-US" sz="2400" dirty="0">
                <a:latin typeface="Book Antiqua" panose="02040602050305030304" pitchFamily="18" charset="0"/>
              </a:rPr>
              <a:t>and </a:t>
            </a:r>
            <a:r>
              <a:rPr lang="en-US" sz="2400" b="1" dirty="0" smtClean="0">
                <a:solidFill>
                  <a:srgbClr val="7166FC"/>
                </a:solidFill>
                <a:latin typeface="Book Antiqua" panose="02040602050305030304" pitchFamily="18" charset="0"/>
              </a:rPr>
              <a:t>steering angle predictions</a:t>
            </a:r>
            <a:r>
              <a:rPr lang="en-US" sz="2400" dirty="0" smtClean="0">
                <a:latin typeface="Book Antiqua" panose="02040602050305030304" pitchFamily="18" charset="0"/>
              </a:rPr>
              <a:t> as </a:t>
            </a:r>
            <a:r>
              <a:rPr lang="en-US" sz="2400" dirty="0">
                <a:latin typeface="Book Antiqua" panose="02040602050305030304" pitchFamily="18" charset="0"/>
              </a:rPr>
              <a:t>an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output</a:t>
            </a:r>
            <a:r>
              <a:rPr lang="en-US" sz="2400" dirty="0">
                <a:latin typeface="Book Antiqua" panose="02040602050305030304" pitchFamily="18" charset="0"/>
              </a:rPr>
              <a:t> to control </a:t>
            </a:r>
            <a:r>
              <a:rPr lang="en-US" sz="2400" dirty="0" smtClean="0">
                <a:latin typeface="Book Antiqua" panose="02040602050305030304" pitchFamily="18" charset="0"/>
              </a:rPr>
              <a:t>the vehicle.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69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76200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457200"/>
            <a:ext cx="8654468" cy="35932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>
                <a:latin typeface="Book Antiqua" panose="02040602050305030304" pitchFamily="18" charset="0"/>
              </a:rPr>
              <a:t>The purpose of  end to end learning is the system </a:t>
            </a:r>
            <a:r>
              <a:rPr lang="en-IN" sz="2200" b="1" dirty="0">
                <a:solidFill>
                  <a:srgbClr val="870581"/>
                </a:solidFill>
                <a:latin typeface="Book Antiqua" panose="02040602050305030304" pitchFamily="18" charset="0"/>
              </a:rPr>
              <a:t>automatically learns internal representations </a:t>
            </a:r>
            <a:r>
              <a:rPr lang="en-IN" sz="2200" dirty="0">
                <a:latin typeface="Book Antiqua" panose="02040602050305030304" pitchFamily="18" charset="0"/>
              </a:rPr>
              <a:t>of the necessary processing steps, such as such as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</a:rPr>
              <a:t>detection of useful road characteristics</a:t>
            </a:r>
            <a:r>
              <a:rPr lang="en-US" sz="2200" dirty="0">
                <a:latin typeface="Book Antiqua" panose="02040602050305030304" pitchFamily="18" charset="0"/>
              </a:rPr>
              <a:t>, based only on the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</a:rPr>
              <a:t>input 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signal.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</a:rPr>
              <a:t>Here The input in our autonomous driving system is only the 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</a:rPr>
              <a:t>camera image, the </a:t>
            </a:r>
            <a:r>
              <a:rPr lang="en-US" sz="22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raw pixel</a:t>
            </a:r>
            <a:r>
              <a:rPr lang="en-US" sz="2200" b="1" dirty="0">
                <a:solidFill>
                  <a:srgbClr val="FF0066"/>
                </a:solidFill>
                <a:latin typeface="Book Antiqua" panose="02040602050305030304" pitchFamily="18" charset="0"/>
              </a:rPr>
              <a:t>.</a:t>
            </a:r>
            <a:r>
              <a:rPr lang="en-US" sz="2200" dirty="0">
                <a:latin typeface="Book Antiqua" panose="02040602050305030304" pitchFamily="18" charset="0"/>
              </a:rPr>
              <a:t> Output is </a:t>
            </a:r>
            <a:r>
              <a:rPr lang="en-US" sz="2200" b="1" dirty="0">
                <a:solidFill>
                  <a:srgbClr val="005024"/>
                </a:solidFill>
                <a:latin typeface="Book Antiqua" panose="02040602050305030304" pitchFamily="18" charset="0"/>
              </a:rPr>
              <a:t>steering angle prediction</a:t>
            </a:r>
            <a:r>
              <a:rPr lang="en-US" sz="2200" b="1" dirty="0">
                <a:solidFill>
                  <a:srgbClr val="005024"/>
                </a:solidFill>
              </a:rPr>
              <a:t>.</a:t>
            </a:r>
            <a:endParaRPr lang="en-US" sz="2200" b="1" dirty="0" smtClean="0">
              <a:solidFill>
                <a:srgbClr val="005024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4038599"/>
            <a:ext cx="9051634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15876"/>
            <a:ext cx="8654468" cy="28623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</a:rPr>
              <a:t>1. Data Collection: </a:t>
            </a:r>
            <a:r>
              <a:rPr lang="en-US" sz="2400" dirty="0" smtClean="0">
                <a:latin typeface="Book Antiqua" panose="02040602050305030304" pitchFamily="18" charset="0"/>
              </a:rPr>
              <a:t>Here </a:t>
            </a:r>
            <a:r>
              <a:rPr lang="en-US" sz="2400" dirty="0">
                <a:latin typeface="Book Antiqua" panose="02040602050305030304" pitchFamily="18" charset="0"/>
              </a:rPr>
              <a:t>first we have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collect the data</a:t>
            </a:r>
            <a:r>
              <a:rPr lang="en-US" sz="2400" dirty="0">
                <a:latin typeface="Book Antiqua" panose="02040602050305030304" pitchFamily="18" charset="0"/>
              </a:rPr>
              <a:t>.  The same representative track was used for driving in the autonomous driving </a:t>
            </a:r>
            <a:r>
              <a:rPr lang="en-US" sz="2400" dirty="0" smtClean="0">
                <a:latin typeface="Book Antiqua" panose="02040602050305030304" pitchFamily="18" charset="0"/>
              </a:rPr>
              <a:t>mode. where </a:t>
            </a:r>
            <a:r>
              <a:rPr lang="en-US" sz="2400" dirty="0">
                <a:latin typeface="Book Antiqua" panose="02040602050305030304" pitchFamily="18" charset="0"/>
              </a:rPr>
              <a:t>the decision about steering angle was made by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real-time image from the camera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mounted </a:t>
            </a:r>
            <a:r>
              <a:rPr lang="en-IN" sz="24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on </a:t>
            </a:r>
            <a:r>
              <a:rPr lang="en-IN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the vehicle.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78198"/>
            <a:ext cx="6052394" cy="310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6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23995</TotalTime>
  <Words>601</Words>
  <Application>Microsoft Office PowerPoint</Application>
  <PresentationFormat>On-screen Show (4:3)</PresentationFormat>
  <Paragraphs>78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  UNIT-V (Deep Learning Applications)</vt:lpstr>
      <vt:lpstr>Deep Learning Applications</vt:lpstr>
      <vt:lpstr>What  is Decision Making?</vt:lpstr>
      <vt:lpstr>Example :  Self Driving Car</vt:lpstr>
      <vt:lpstr>Example :  Self Driving Car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Surekha-Vanam</cp:lastModifiedBy>
  <cp:revision>1802</cp:revision>
  <dcterms:created xsi:type="dcterms:W3CDTF">2013-11-07T06:07:38Z</dcterms:created>
  <dcterms:modified xsi:type="dcterms:W3CDTF">2021-06-09T05:25:53Z</dcterms:modified>
</cp:coreProperties>
</file>