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824" r:id="rId4"/>
    <p:sldId id="832" r:id="rId5"/>
    <p:sldId id="833" r:id="rId6"/>
    <p:sldId id="879" r:id="rId7"/>
    <p:sldId id="880" r:id="rId8"/>
    <p:sldId id="856" r:id="rId9"/>
    <p:sldId id="857" r:id="rId10"/>
    <p:sldId id="860" r:id="rId11"/>
    <p:sldId id="861" r:id="rId12"/>
    <p:sldId id="845" r:id="rId13"/>
    <p:sldId id="846" r:id="rId14"/>
    <p:sldId id="862" r:id="rId15"/>
    <p:sldId id="863" r:id="rId16"/>
    <p:sldId id="864" r:id="rId17"/>
    <p:sldId id="865" r:id="rId18"/>
    <p:sldId id="849" r:id="rId19"/>
    <p:sldId id="854" r:id="rId20"/>
    <p:sldId id="855" r:id="rId21"/>
    <p:sldId id="866" r:id="rId22"/>
    <p:sldId id="867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62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FF0066"/>
    <a:srgbClr val="0000CC"/>
    <a:srgbClr val="009900"/>
    <a:srgbClr val="005024"/>
    <a:srgbClr val="990000"/>
    <a:srgbClr val="0000FF"/>
    <a:srgbClr val="FF0000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(Support Vector Machine)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382000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he kernel function is a function that may be expressed as the </a:t>
            </a:r>
            <a:r>
              <a:rPr lang="en-US" sz="2400" b="1" dirty="0">
                <a:solidFill>
                  <a:srgbClr val="009900"/>
                </a:solidFill>
              </a:rPr>
              <a:t>dot product of the mapping function </a:t>
            </a:r>
            <a:r>
              <a:rPr lang="en-US" sz="2400" dirty="0"/>
              <a:t>(kernel method) and looks like this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870581"/>
                </a:solidFill>
              </a:rPr>
              <a:t>K(</a:t>
            </a:r>
            <a:r>
              <a:rPr lang="en-US" sz="2400" b="1" dirty="0" err="1">
                <a:solidFill>
                  <a:srgbClr val="870581"/>
                </a:solidFill>
              </a:rPr>
              <a:t>x</a:t>
            </a:r>
            <a:r>
              <a:rPr lang="en-US" sz="2400" b="1" baseline="-25000" dirty="0" err="1">
                <a:solidFill>
                  <a:srgbClr val="870581"/>
                </a:solidFill>
              </a:rPr>
              <a:t>i</a:t>
            </a:r>
            <a:r>
              <a:rPr lang="en-US" sz="2400" b="1" dirty="0" err="1">
                <a:solidFill>
                  <a:srgbClr val="870581"/>
                </a:solidFill>
              </a:rPr>
              <a:t>,x</a:t>
            </a:r>
            <a:r>
              <a:rPr lang="en-US" sz="2400" b="1" baseline="-25000" dirty="0" err="1">
                <a:solidFill>
                  <a:srgbClr val="870581"/>
                </a:solidFill>
              </a:rPr>
              <a:t>j</a:t>
            </a:r>
            <a:r>
              <a:rPr lang="en-US" sz="2400" b="1" dirty="0">
                <a:solidFill>
                  <a:srgbClr val="870581"/>
                </a:solidFill>
              </a:rPr>
              <a:t>) = Ø(x</a:t>
            </a:r>
            <a:r>
              <a:rPr lang="en-US" sz="2400" b="1" baseline="-25000" dirty="0">
                <a:solidFill>
                  <a:srgbClr val="870581"/>
                </a:solidFill>
              </a:rPr>
              <a:t>i</a:t>
            </a:r>
            <a:r>
              <a:rPr lang="en-US" sz="2400" b="1" dirty="0">
                <a:solidFill>
                  <a:srgbClr val="870581"/>
                </a:solidFill>
              </a:rPr>
              <a:t>)</a:t>
            </a:r>
            <a:r>
              <a:rPr lang="en-US" sz="2400" b="1" baseline="-25000" dirty="0">
                <a:solidFill>
                  <a:srgbClr val="870581"/>
                </a:solidFill>
              </a:rPr>
              <a:t> </a:t>
            </a:r>
            <a:r>
              <a:rPr lang="en-US" sz="2400" b="1" dirty="0">
                <a:solidFill>
                  <a:srgbClr val="870581"/>
                </a:solidFill>
              </a:rPr>
              <a:t>.</a:t>
            </a:r>
            <a:r>
              <a:rPr lang="en-US" sz="2400" b="1" baseline="-25000" dirty="0">
                <a:solidFill>
                  <a:srgbClr val="870581"/>
                </a:solidFill>
              </a:rPr>
              <a:t> </a:t>
            </a:r>
            <a:r>
              <a:rPr lang="en-US" sz="2400" b="1" dirty="0">
                <a:solidFill>
                  <a:srgbClr val="870581"/>
                </a:solidFill>
              </a:rPr>
              <a:t>Ø(</a:t>
            </a:r>
            <a:r>
              <a:rPr lang="en-US" sz="2400" b="1" dirty="0" err="1">
                <a:solidFill>
                  <a:srgbClr val="870581"/>
                </a:solidFill>
              </a:rPr>
              <a:t>x</a:t>
            </a:r>
            <a:r>
              <a:rPr lang="en-US" sz="2400" b="1" baseline="-25000" dirty="0" err="1">
                <a:solidFill>
                  <a:srgbClr val="870581"/>
                </a:solidFill>
              </a:rPr>
              <a:t>j</a:t>
            </a:r>
            <a:r>
              <a:rPr lang="en-US" sz="2400" b="1" dirty="0">
                <a:solidFill>
                  <a:srgbClr val="870581"/>
                </a:solidFill>
              </a:rPr>
              <a:t>)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different types of Kernels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 available to convert non linear to linear.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u'*v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(gamma*u'*v + coef0)^degree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radial basis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(RBF)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(-gamma*|u-v|^2)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sigmoid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(gamma*u'*v + coef0)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RBF </a:t>
            </a:r>
            <a:r>
              <a:rPr lang="en-US" sz="2400" b="1" dirty="0">
                <a:solidFill>
                  <a:srgbClr val="870581"/>
                </a:solidFill>
              </a:rPr>
              <a:t>is generally the most popular one.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24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4" y="2155371"/>
            <a:ext cx="841828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2" y="69808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,we need to plot the data points 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438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" y="1752600"/>
            <a:ext cx="8001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 by using the Mapping Function RBF.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384995"/>
            <a:ext cx="8502068" cy="501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we can draw the Hyper plane by using updated Data Point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0" y="1219200"/>
            <a:ext cx="716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11943"/>
            <a:ext cx="7137400" cy="442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need to calculate the 3 Variables. </a:t>
            </a:r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e, α1, α2.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Which will be used to </a:t>
            </a:r>
            <a:r>
              <a:rPr lang="en-US" sz="2000" b="1" dirty="0" smtClean="0">
                <a:solidFill>
                  <a:srgbClr val="870581"/>
                </a:solidFill>
              </a:rPr>
              <a:t>calculate the </a:t>
            </a:r>
            <a:r>
              <a:rPr lang="en-US" sz="2000" b="1" dirty="0" smtClean="0">
                <a:solidFill>
                  <a:srgbClr val="009900"/>
                </a:solidFill>
              </a:rPr>
              <a:t>Weight Vector.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6029"/>
            <a:ext cx="8077200" cy="406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2 variables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after that we need to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Weight Vector.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6314"/>
            <a:ext cx="792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Support Vector Machine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 Non Linear </a:t>
            </a:r>
            <a:r>
              <a:rPr lang="en-IN" sz="2400" b="1" dirty="0">
                <a:solidFill>
                  <a:srgbClr val="990000"/>
                </a:solidFill>
              </a:rPr>
              <a:t>Support Vector Machines</a:t>
            </a:r>
            <a:r>
              <a:rPr lang="en-IN" sz="2400" b="1" dirty="0" smtClean="0">
                <a:solidFill>
                  <a:srgbClr val="990000"/>
                </a:solidFill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IN" sz="2400" b="1" dirty="0">
                <a:solidFill>
                  <a:srgbClr val="990000"/>
                </a:solidFill>
              </a:rPr>
              <a:t> </a:t>
            </a:r>
            <a:r>
              <a:rPr lang="en-IN" sz="2400" b="1" dirty="0" smtClean="0">
                <a:solidFill>
                  <a:srgbClr val="990000"/>
                </a:solidFill>
              </a:rPr>
              <a:t>Example</a:t>
            </a: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we get, the line is (1,0) ie, the line is parallel to Y- Axis.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, If the Line is (0,1) ie, the line is parallel to X- Axis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line is (1,1) , ie, the line is parallel to 45 Degrees. 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4" y="1938992"/>
            <a:ext cx="6451600" cy="461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Example-2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477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 by using the Mapping Function RBF.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80" y="1752600"/>
            <a:ext cx="5562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29"/>
            <a:ext cx="81534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6229"/>
            <a:ext cx="7391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57287"/>
            <a:ext cx="7839075" cy="454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Draw the Hyper Plane by using updated Data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66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11200"/>
            <a:ext cx="8439150" cy="492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1626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8466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70581"/>
                </a:solidFill>
              </a:rPr>
              <a:t>Here we will add the Bias value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482600"/>
            <a:ext cx="8487554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858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Non Linear SVM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452431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If </a:t>
            </a:r>
            <a:r>
              <a:rPr lang="en-US" sz="2400" b="1" dirty="0" smtClean="0">
                <a:solidFill>
                  <a:srgbClr val="FF0000"/>
                </a:solidFill>
              </a:rPr>
              <a:t>data is linearly arranged</a:t>
            </a:r>
            <a:r>
              <a:rPr lang="en-US" sz="2400" dirty="0" smtClean="0"/>
              <a:t>, </a:t>
            </a:r>
            <a:r>
              <a:rPr lang="en-US" sz="2400" dirty="0"/>
              <a:t>then we can </a:t>
            </a:r>
            <a:r>
              <a:rPr lang="en-US" sz="2400" b="1" dirty="0"/>
              <a:t>separate it by using a </a:t>
            </a:r>
            <a:r>
              <a:rPr lang="en-US" sz="2400" b="1" dirty="0">
                <a:solidFill>
                  <a:srgbClr val="0000CC"/>
                </a:solidFill>
              </a:rPr>
              <a:t>straight line</a:t>
            </a:r>
            <a:r>
              <a:rPr lang="en-US" sz="2400" dirty="0"/>
              <a:t>, but for </a:t>
            </a:r>
            <a:r>
              <a:rPr lang="en-US" sz="2400" b="1" dirty="0">
                <a:solidFill>
                  <a:srgbClr val="FF0066"/>
                </a:solidFill>
              </a:rPr>
              <a:t>non-linear data, </a:t>
            </a:r>
            <a:r>
              <a:rPr lang="en-US" sz="2400" dirty="0"/>
              <a:t>we </a:t>
            </a:r>
            <a:r>
              <a:rPr lang="en-US" sz="2400" b="1" dirty="0">
                <a:solidFill>
                  <a:srgbClr val="870581"/>
                </a:solidFill>
              </a:rPr>
              <a:t>cannot draw a single straight line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Imagine a case </a:t>
            </a:r>
            <a:r>
              <a:rPr lang="en-US" sz="2400" dirty="0"/>
              <a:t>- if there is no straight line (or </a:t>
            </a:r>
            <a:r>
              <a:rPr lang="en-US" sz="2400" dirty="0" smtClean="0"/>
              <a:t>hyper plane) </a:t>
            </a:r>
            <a:r>
              <a:rPr lang="en-US" sz="2400" dirty="0"/>
              <a:t>which can separate two classes? In the </a:t>
            </a:r>
            <a:r>
              <a:rPr lang="en-US" sz="2400" b="1" dirty="0"/>
              <a:t>image shown below</a:t>
            </a:r>
            <a:r>
              <a:rPr lang="en-US" sz="2400" dirty="0"/>
              <a:t>, there is a </a:t>
            </a:r>
            <a:r>
              <a:rPr lang="en-US" sz="2400" b="1" dirty="0">
                <a:solidFill>
                  <a:srgbClr val="870581"/>
                </a:solidFill>
              </a:rPr>
              <a:t>circle in 2D with red and blue data points </a:t>
            </a:r>
            <a:r>
              <a:rPr lang="en-US" sz="2400" dirty="0"/>
              <a:t>all over it such that </a:t>
            </a:r>
            <a:r>
              <a:rPr lang="en-US" sz="2400" b="1" dirty="0">
                <a:solidFill>
                  <a:srgbClr val="009900"/>
                </a:solidFill>
              </a:rPr>
              <a:t>adjacent data points are of different colors.</a:t>
            </a: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696200" cy="470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6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93314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2.bp.blogspot.com/-dKxEL7GksNQ/WHJLJL-nYjI/AAAAAAAAFzw/H2SmlQJHHrk-0H512A6AZBpzICyaD2-rgCLcB/s1600/SVM%2BNon%2Bsepar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799"/>
            <a:ext cx="3545114" cy="309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v2/resize:fit:491/1*QA6Nb2zrZLPYpvpY_oPW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799"/>
            <a:ext cx="3463634" cy="273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 linearly Separ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057525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49695847.v2.pressablecdn.com/wp-content/uploads/2021/10/Kernel-trick-ph-from-a-Input-Space-to-b-Feature-Space-an-unsupervised-learning-approa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4024"/>
            <a:ext cx="4653942" cy="2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74030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 to </a:t>
            </a:r>
            <a:r>
              <a:rPr lang="en-US" sz="2400" b="1" dirty="0"/>
              <a:t>separate these data points</a:t>
            </a:r>
            <a:r>
              <a:rPr lang="en-US" sz="2400" dirty="0"/>
              <a:t>, we need </a:t>
            </a:r>
            <a:r>
              <a:rPr lang="en-US" sz="2400" b="1" dirty="0">
                <a:solidFill>
                  <a:srgbClr val="009900"/>
                </a:solidFill>
              </a:rPr>
              <a:t>to add one more dimension.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For </a:t>
            </a:r>
            <a:r>
              <a:rPr lang="en-US" sz="2400" b="1" dirty="0">
                <a:solidFill>
                  <a:srgbClr val="0000CC"/>
                </a:solidFill>
              </a:rPr>
              <a:t>linear data</a:t>
            </a:r>
            <a:r>
              <a:rPr lang="en-US" sz="2400" dirty="0"/>
              <a:t>, we have used </a:t>
            </a:r>
            <a:r>
              <a:rPr lang="en-US" sz="2400" b="1" dirty="0">
                <a:solidFill>
                  <a:srgbClr val="990000"/>
                </a:solidFill>
              </a:rPr>
              <a:t>two dimensions x and y, </a:t>
            </a:r>
            <a:r>
              <a:rPr lang="en-US" sz="2400" dirty="0"/>
              <a:t>so for </a:t>
            </a:r>
            <a:r>
              <a:rPr lang="en-US" sz="2400" b="1" dirty="0">
                <a:solidFill>
                  <a:srgbClr val="0000CC"/>
                </a:solidFill>
              </a:rPr>
              <a:t>non-linear data</a:t>
            </a:r>
            <a:r>
              <a:rPr lang="en-US" sz="2400" dirty="0"/>
              <a:t>, we will </a:t>
            </a:r>
            <a:r>
              <a:rPr lang="en-US" sz="2400" b="1" dirty="0">
                <a:solidFill>
                  <a:srgbClr val="FF0066"/>
                </a:solidFill>
              </a:rPr>
              <a:t>add a third dimension z.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So ,here we use a</a:t>
            </a:r>
            <a:r>
              <a:rPr lang="en-US" sz="2400" dirty="0"/>
              <a:t> </a:t>
            </a:r>
            <a:r>
              <a:rPr lang="en-US" sz="2400" b="1" u="sng" dirty="0">
                <a:solidFill>
                  <a:srgbClr val="870581"/>
                </a:solidFill>
              </a:rPr>
              <a:t>kernel function</a:t>
            </a:r>
            <a:r>
              <a:rPr lang="en-US" sz="2400" dirty="0"/>
              <a:t> to handle </a:t>
            </a:r>
            <a:r>
              <a:rPr lang="en-US" sz="2400" b="1" dirty="0"/>
              <a:t>non-linear separable data</a:t>
            </a:r>
            <a:r>
              <a:rPr lang="en-US" sz="2400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</a:rPr>
              <a:t>Kernels </a:t>
            </a:r>
            <a:r>
              <a:rPr lang="en-US" sz="2400" dirty="0"/>
              <a:t>are used by </a:t>
            </a:r>
            <a:r>
              <a:rPr lang="en-US" sz="2400" b="1" dirty="0">
                <a:solidFill>
                  <a:srgbClr val="009900"/>
                </a:solidFill>
              </a:rPr>
              <a:t>classification algorithms </a:t>
            </a:r>
            <a:r>
              <a:rPr lang="en-US" sz="2400" dirty="0"/>
              <a:t>to solve </a:t>
            </a:r>
            <a:r>
              <a:rPr lang="en-US" sz="2400" b="1" dirty="0">
                <a:solidFill>
                  <a:srgbClr val="005024"/>
                </a:solidFill>
              </a:rPr>
              <a:t>non-linear classification problems</a:t>
            </a:r>
            <a:r>
              <a:rPr lang="en-US" sz="2400" b="1" dirty="0" smtClean="0">
                <a:solidFill>
                  <a:srgbClr val="005024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kernel function transforms the </a:t>
            </a:r>
            <a:r>
              <a:rPr lang="en-US" sz="2400" b="1" dirty="0">
                <a:solidFill>
                  <a:srgbClr val="870581"/>
                </a:solidFill>
              </a:rPr>
              <a:t>data into a higher dimensional feature space</a:t>
            </a:r>
            <a:r>
              <a:rPr lang="en-US" sz="2400" dirty="0"/>
              <a:t> to make it possible to </a:t>
            </a:r>
            <a:r>
              <a:rPr lang="en-US" sz="2400" b="1" dirty="0">
                <a:solidFill>
                  <a:srgbClr val="0000CC"/>
                </a:solidFill>
              </a:rPr>
              <a:t>perform the linear separation.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5024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685800"/>
            <a:ext cx="8382000" cy="46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2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3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 descr="https://d3i71xaburhd42.cloudfront.net/e383031d32e3d44fcc6d50b6863dd5c8e145ddcf/1-Figure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1828"/>
            <a:ext cx="8382000" cy="571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Example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 descr="Mapping dataset into higher dim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50629" cy="413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25391</TotalTime>
  <Words>489</Words>
  <Application>Microsoft Office PowerPoint</Application>
  <PresentationFormat>On-screen Show (4:3)</PresentationFormat>
  <Paragraphs>121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  UNIT-IV (Support Vector Machine)</vt:lpstr>
      <vt:lpstr>PowerPoint Presentation</vt:lpstr>
      <vt:lpstr>Non Linear SVM</vt:lpstr>
      <vt:lpstr>Contd..</vt:lpstr>
      <vt:lpstr>Contd..</vt:lpstr>
      <vt:lpstr>PowerPoint Presentation</vt:lpstr>
      <vt:lpstr>PowerPoint Presentation</vt:lpstr>
      <vt:lpstr>Contd..</vt:lpstr>
      <vt:lpstr>Example</vt:lpstr>
      <vt:lpstr>Contd..</vt:lpstr>
      <vt:lpstr>Contd..</vt:lpstr>
      <vt:lpstr>Example</vt:lpstr>
      <vt:lpstr>Contd..</vt:lpstr>
      <vt:lpstr>PowerPoint Presentation</vt:lpstr>
      <vt:lpstr>PowerPoint Presentation</vt:lpstr>
      <vt:lpstr>PowerPoint Presentation</vt:lpstr>
      <vt:lpstr>Contd..</vt:lpstr>
      <vt:lpstr>PowerPoint Presentation</vt:lpstr>
      <vt:lpstr>PowerPoint Presentation</vt:lpstr>
      <vt:lpstr>PowerPoint Presentation</vt:lpstr>
      <vt:lpstr>Example-2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1918</cp:revision>
  <dcterms:created xsi:type="dcterms:W3CDTF">2013-11-07T06:07:38Z</dcterms:created>
  <dcterms:modified xsi:type="dcterms:W3CDTF">2024-04-15T18:36:07Z</dcterms:modified>
</cp:coreProperties>
</file>