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70" r:id="rId16"/>
    <p:sldId id="271" r:id="rId17"/>
    <p:sldId id="272" r:id="rId18"/>
    <p:sldId id="274" r:id="rId19"/>
    <p:sldId id="273" r:id="rId20"/>
    <p:sldId id="269" r:id="rId21"/>
    <p:sldId id="327" r:id="rId22"/>
    <p:sldId id="328" r:id="rId23"/>
    <p:sldId id="276" r:id="rId24"/>
    <p:sldId id="324" r:id="rId25"/>
    <p:sldId id="313" r:id="rId26"/>
    <p:sldId id="329" r:id="rId27"/>
    <p:sldId id="330" r:id="rId28"/>
    <p:sldId id="331" r:id="rId29"/>
    <p:sldId id="332" r:id="rId30"/>
    <p:sldId id="314" r:id="rId31"/>
    <p:sldId id="315" r:id="rId32"/>
    <p:sldId id="320" r:id="rId33"/>
    <p:sldId id="316" r:id="rId34"/>
    <p:sldId id="317" r:id="rId35"/>
    <p:sldId id="319" r:id="rId36"/>
    <p:sldId id="333" r:id="rId37"/>
    <p:sldId id="284" r:id="rId38"/>
    <p:sldId id="277" r:id="rId39"/>
    <p:sldId id="334" r:id="rId40"/>
    <p:sldId id="278" r:id="rId41"/>
    <p:sldId id="279" r:id="rId42"/>
    <p:sldId id="280" r:id="rId43"/>
    <p:sldId id="281" r:id="rId44"/>
    <p:sldId id="282" r:id="rId45"/>
    <p:sldId id="283" r:id="rId46"/>
    <p:sldId id="285" r:id="rId47"/>
    <p:sldId id="286" r:id="rId48"/>
    <p:sldId id="287" r:id="rId49"/>
    <p:sldId id="289" r:id="rId50"/>
    <p:sldId id="288" r:id="rId51"/>
    <p:sldId id="290" r:id="rId52"/>
    <p:sldId id="291" r:id="rId53"/>
    <p:sldId id="292" r:id="rId54"/>
    <p:sldId id="298" r:id="rId55"/>
    <p:sldId id="300" r:id="rId56"/>
    <p:sldId id="299" r:id="rId57"/>
    <p:sldId id="301" r:id="rId58"/>
    <p:sldId id="302" r:id="rId59"/>
    <p:sldId id="303" r:id="rId60"/>
    <p:sldId id="304" r:id="rId61"/>
    <p:sldId id="305" r:id="rId62"/>
    <p:sldId id="293" r:id="rId63"/>
    <p:sldId id="294" r:id="rId64"/>
    <p:sldId id="295" r:id="rId65"/>
    <p:sldId id="306" r:id="rId66"/>
    <p:sldId id="307" r:id="rId67"/>
    <p:sldId id="308" r:id="rId68"/>
    <p:sldId id="309" r:id="rId69"/>
    <p:sldId id="310" r:id="rId70"/>
    <p:sldId id="311" r:id="rId71"/>
    <p:sldId id="312" r:id="rId72"/>
    <p:sldId id="296" r:id="rId73"/>
    <p:sldId id="297" r:id="rId74"/>
    <p:sldId id="321" r:id="rId75"/>
    <p:sldId id="322" r:id="rId76"/>
    <p:sldId id="323" r:id="rId77"/>
    <p:sldId id="325" r:id="rId78"/>
    <p:sldId id="326" r:id="rId79"/>
  </p:sldIdLst>
  <p:sldSz cx="12192000" cy="6858000"/>
  <p:notesSz cx="120523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2BBF-3168-7808-3E87-5C7045AD5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2DBEC48-B538-8CFE-7841-E75549C9F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28C3D2C-D7CC-B04A-0978-B05333F96688}"/>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5" name="Footer Placeholder 4">
            <a:extLst>
              <a:ext uri="{FF2B5EF4-FFF2-40B4-BE49-F238E27FC236}">
                <a16:creationId xmlns:a16="http://schemas.microsoft.com/office/drawing/2014/main" id="{0B0DA9A8-13B2-1C14-B4C4-B5FA016448B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7014E9-B86B-66B8-BB6F-1F5BEC97ED37}"/>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106581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3EB5-5AB9-AC99-3E7A-E6B5B71DF0D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B240D6C-1530-33A2-78D7-65E41690B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2EC1D4-2E56-7E86-E334-C6F204F9815C}"/>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5" name="Footer Placeholder 4">
            <a:extLst>
              <a:ext uri="{FF2B5EF4-FFF2-40B4-BE49-F238E27FC236}">
                <a16:creationId xmlns:a16="http://schemas.microsoft.com/office/drawing/2014/main" id="{743462DD-5D8E-621A-1442-8527AF1435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031C74-7473-7587-2A07-38F7E5A4F443}"/>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16870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46098-4C3D-2118-C56F-465F78AC96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72DFBE-132B-3336-B77D-3B2A8CA00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559C2F-87D6-218B-0FD9-8DA0E802C177}"/>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5" name="Footer Placeholder 4">
            <a:extLst>
              <a:ext uri="{FF2B5EF4-FFF2-40B4-BE49-F238E27FC236}">
                <a16:creationId xmlns:a16="http://schemas.microsoft.com/office/drawing/2014/main" id="{F4B0F7CF-5FC8-F807-6128-D371A2D1E8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F92F9B-A032-D6A8-D6B8-DB2C5F3CD0ED}"/>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293418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B943-50CE-C29A-81CA-0883754B48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FBA6A5-3671-1168-57AF-17054D912B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29DC12-9CD0-559C-05F4-E5805BE63C19}"/>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5" name="Footer Placeholder 4">
            <a:extLst>
              <a:ext uri="{FF2B5EF4-FFF2-40B4-BE49-F238E27FC236}">
                <a16:creationId xmlns:a16="http://schemas.microsoft.com/office/drawing/2014/main" id="{8BC7AE55-3281-2233-03FA-3EE11896C0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7018E6-9513-EE37-C18C-9E65E0C7B0D3}"/>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165320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7E02-99CF-17ED-4208-0B712F4C5F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5DD504B-27DC-A289-1AF8-E7FB6C264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6BDC0-4B2A-6031-BFAE-1824F4922D5C}"/>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5" name="Footer Placeholder 4">
            <a:extLst>
              <a:ext uri="{FF2B5EF4-FFF2-40B4-BE49-F238E27FC236}">
                <a16:creationId xmlns:a16="http://schemas.microsoft.com/office/drawing/2014/main" id="{2A827320-23D2-F000-80E0-35B043057D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5B3ACC-0405-DECC-CF10-491B8C0D71C0}"/>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45988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F4AB-CC65-DBFD-37A0-FF2302456C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8927455-D0D0-92F8-133D-FCF15EAE6F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2361B53-A2C3-4A52-8103-A92602AF50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80965D6-7A30-DFD9-3D75-1AF5E7A2494A}"/>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6" name="Footer Placeholder 5">
            <a:extLst>
              <a:ext uri="{FF2B5EF4-FFF2-40B4-BE49-F238E27FC236}">
                <a16:creationId xmlns:a16="http://schemas.microsoft.com/office/drawing/2014/main" id="{BA1A6229-4AA6-9518-E906-657B267FB8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93C991-FE18-B66F-35C3-F38071E79A12}"/>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133580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C434-ABB2-76AE-B579-24081EAE30E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0DDBC2E-3556-D764-8778-F30C2B1AD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EA32B-961F-C92C-3184-0847DF3C7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332698-84F7-EFC4-9891-2588BB393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39F80D-548A-137A-B10D-065DBB63D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36D69C-8DDA-A365-ACF8-53258FEE7B3F}"/>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8" name="Footer Placeholder 7">
            <a:extLst>
              <a:ext uri="{FF2B5EF4-FFF2-40B4-BE49-F238E27FC236}">
                <a16:creationId xmlns:a16="http://schemas.microsoft.com/office/drawing/2014/main" id="{B6DBB83A-BB6A-C768-F7FF-0994AF7F49A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564F322-EC96-282A-37AE-B297E2FDE55B}"/>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318594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3421-25E6-50A9-918B-C41CCFD449C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410D902-9C9D-BD25-30DB-FBBA6544C260}"/>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4" name="Footer Placeholder 3">
            <a:extLst>
              <a:ext uri="{FF2B5EF4-FFF2-40B4-BE49-F238E27FC236}">
                <a16:creationId xmlns:a16="http://schemas.microsoft.com/office/drawing/2014/main" id="{6333FF83-0A7F-FCD4-D1A1-84D810DBEA1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D3DEB81-997D-FFFA-5132-85EF0610BE98}"/>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125248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3CAE5-0D33-7BD4-754E-9FCF655F290F}"/>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3" name="Footer Placeholder 2">
            <a:extLst>
              <a:ext uri="{FF2B5EF4-FFF2-40B4-BE49-F238E27FC236}">
                <a16:creationId xmlns:a16="http://schemas.microsoft.com/office/drawing/2014/main" id="{72A39CC9-4842-1087-001A-0A581B284A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99E4DA3-6FDC-4F01-E476-636688EF2D6C}"/>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125778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B254-50D4-D3A6-2BD1-FC44EC69F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957BA82-7246-69B4-3FBE-41D573044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5026DA2-1832-C02C-681A-3F6CD5E36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CE742-7DD6-E5BC-B452-CAE47816F27D}"/>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6" name="Footer Placeholder 5">
            <a:extLst>
              <a:ext uri="{FF2B5EF4-FFF2-40B4-BE49-F238E27FC236}">
                <a16:creationId xmlns:a16="http://schemas.microsoft.com/office/drawing/2014/main" id="{C3C06D17-6EA2-1F1E-C0AB-EF3F410523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B55449-D6DC-EA2A-C182-26DF03DD442B}"/>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320627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BF94-CD2E-04B7-3CB0-AC5465910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A5EB95C-5335-26EE-9FE7-589D07886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8DE2DFD-E831-A426-F6BA-2ED4A8C2C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CAAFF-FA27-10B4-4FAA-61D1DCA1A203}"/>
              </a:ext>
            </a:extLst>
          </p:cNvPr>
          <p:cNvSpPr>
            <a:spLocks noGrp="1"/>
          </p:cNvSpPr>
          <p:nvPr>
            <p:ph type="dt" sz="half" idx="10"/>
          </p:nvPr>
        </p:nvSpPr>
        <p:spPr/>
        <p:txBody>
          <a:bodyPr/>
          <a:lstStyle/>
          <a:p>
            <a:fld id="{0A9594A0-4E29-4F8A-9136-06D07DB6B1CB}" type="datetimeFigureOut">
              <a:rPr lang="en-IN" smtClean="0"/>
              <a:t>25-07-2025</a:t>
            </a:fld>
            <a:endParaRPr lang="en-IN"/>
          </a:p>
        </p:txBody>
      </p:sp>
      <p:sp>
        <p:nvSpPr>
          <p:cNvPr id="6" name="Footer Placeholder 5">
            <a:extLst>
              <a:ext uri="{FF2B5EF4-FFF2-40B4-BE49-F238E27FC236}">
                <a16:creationId xmlns:a16="http://schemas.microsoft.com/office/drawing/2014/main" id="{30C683C6-0E38-79FA-46BC-D0EC6EA7A7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D29B557-C7E7-1FA2-F7A8-D763B7D827B0}"/>
              </a:ext>
            </a:extLst>
          </p:cNvPr>
          <p:cNvSpPr>
            <a:spLocks noGrp="1"/>
          </p:cNvSpPr>
          <p:nvPr>
            <p:ph type="sldNum" sz="quarter" idx="12"/>
          </p:nvPr>
        </p:nvSpPr>
        <p:spPr/>
        <p:txBody>
          <a:bodyPr/>
          <a:lstStyle/>
          <a:p>
            <a:fld id="{61076BAF-540F-4CE4-864E-8A11370A3AF5}" type="slidenum">
              <a:rPr lang="en-IN" smtClean="0"/>
              <a:t>‹#›</a:t>
            </a:fld>
            <a:endParaRPr lang="en-IN"/>
          </a:p>
        </p:txBody>
      </p:sp>
    </p:spTree>
    <p:extLst>
      <p:ext uri="{BB962C8B-B14F-4D97-AF65-F5344CB8AC3E}">
        <p14:creationId xmlns:p14="http://schemas.microsoft.com/office/powerpoint/2010/main" val="213319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2E43A-F92E-EFF0-F95A-BC1758D7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F8CD8C6-B84C-D262-6860-C0CC4056D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72DFAE-70AD-8F47-235B-1ADB34D5B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594A0-4E29-4F8A-9136-06D07DB6B1CB}" type="datetimeFigureOut">
              <a:rPr lang="en-IN" smtClean="0"/>
              <a:t>25-07-2025</a:t>
            </a:fld>
            <a:endParaRPr lang="en-IN"/>
          </a:p>
        </p:txBody>
      </p:sp>
      <p:sp>
        <p:nvSpPr>
          <p:cNvPr id="5" name="Footer Placeholder 4">
            <a:extLst>
              <a:ext uri="{FF2B5EF4-FFF2-40B4-BE49-F238E27FC236}">
                <a16:creationId xmlns:a16="http://schemas.microsoft.com/office/drawing/2014/main" id="{73C08D89-E30C-10B5-7F5A-DCBFEE06C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38EA4EA-CF53-3F99-BB64-18C929448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76BAF-540F-4CE4-864E-8A11370A3AF5}" type="slidenum">
              <a:rPr lang="en-IN" smtClean="0"/>
              <a:t>‹#›</a:t>
            </a:fld>
            <a:endParaRPr lang="en-IN"/>
          </a:p>
        </p:txBody>
      </p:sp>
    </p:spTree>
    <p:extLst>
      <p:ext uri="{BB962C8B-B14F-4D97-AF65-F5344CB8AC3E}">
        <p14:creationId xmlns:p14="http://schemas.microsoft.com/office/powerpoint/2010/main" val="245458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localhost:808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localhost:8080/summe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digitalocean.com/community/tutorials/how-to-work-with-strings-in-javascrip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geeksforgeeks.org/how-to-build-a-simple-web-server-with-node-js/#using-express-module" TargetMode="External"/><Relationship Id="rId7" Type="http://schemas.openxmlformats.org/officeDocument/2006/relationships/image" Target="../media/image6.png"/><Relationship Id="rId2" Type="http://schemas.openxmlformats.org/officeDocument/2006/relationships/hyperlink" Target="https://www.geeksforgeeks.org/how-to-build-a-simple-web-server-with-node-js/#using-builtin-http-module" TargetMode="Externa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image" Target="../media/image6.png"/><Relationship Id="rId4" Type="http://schemas.openxmlformats.org/officeDocument/2006/relationships/hyperlink" Target="https://www.geeksforgeeks.org/https-in-node-j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geeksforgeeks.org/express-js/"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expressjs.com/en/5x/api.html#app.all" TargetMode="External"/><Relationship Id="rId2" Type="http://schemas.openxmlformats.org/officeDocument/2006/relationships/hyperlink" Target="https://expressjs.com/en/5x/api.html#app.METHOD" TargetMode="External"/><Relationship Id="rId1" Type="http://schemas.openxmlformats.org/officeDocument/2006/relationships/slideLayout" Target="../slideLayouts/slideLayout7.xml"/><Relationship Id="rId4" Type="http://schemas.openxmlformats.org/officeDocument/2006/relationships/hyperlink" Target="https://expressjs.com/en/5x/api.html#app.us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nodejs.org/api/http.html#http_http_method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localhost:3000/plantae/Prunus.persica"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s://expressjs.com/en/guide/using-middleware.htm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11B0-5170-6379-9854-6E7AFFA7EDF2}"/>
              </a:ext>
            </a:extLst>
          </p:cNvPr>
          <p:cNvSpPr>
            <a:spLocks noGrp="1"/>
          </p:cNvSpPr>
          <p:nvPr>
            <p:ph type="ctrTitle"/>
          </p:nvPr>
        </p:nvSpPr>
        <p:spPr/>
        <p:txBody>
          <a:bodyPr/>
          <a:lstStyle/>
          <a:p>
            <a:r>
              <a:rPr lang="en-IN" dirty="0"/>
              <a:t>Unit -III</a:t>
            </a:r>
          </a:p>
        </p:txBody>
      </p:sp>
      <p:sp>
        <p:nvSpPr>
          <p:cNvPr id="3" name="Subtitle 2">
            <a:extLst>
              <a:ext uri="{FF2B5EF4-FFF2-40B4-BE49-F238E27FC236}">
                <a16:creationId xmlns:a16="http://schemas.microsoft.com/office/drawing/2014/main" id="{25908B76-18E8-8972-81A0-C57F459B22EC}"/>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57859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D1229-74E1-EF53-B412-27D9D04DE291}"/>
              </a:ext>
            </a:extLst>
          </p:cNvPr>
          <p:cNvSpPr txBox="1"/>
          <p:nvPr/>
        </p:nvSpPr>
        <p:spPr>
          <a:xfrm>
            <a:off x="3048000" y="690249"/>
            <a:ext cx="6096000" cy="346698"/>
          </a:xfrm>
          <a:prstGeom prst="rect">
            <a:avLst/>
          </a:prstGeom>
          <a:noFill/>
        </p:spPr>
        <p:txBody>
          <a:bodyPr wrap="square">
            <a:spAutoFit/>
          </a:bodyPr>
          <a:lstStyle/>
          <a:p>
            <a:pPr algn="l">
              <a:lnSpc>
                <a:spcPts val="1800"/>
              </a:lnSpc>
            </a:pPr>
            <a:r>
              <a:rPr lang="en-US" sz="2400" b="1" i="0" dirty="0">
                <a:solidFill>
                  <a:srgbClr val="242424"/>
                </a:solidFill>
                <a:effectLst/>
                <a:latin typeface="sohne"/>
              </a:rPr>
              <a:t>Example: Parsing a Query String</a:t>
            </a:r>
          </a:p>
        </p:txBody>
      </p:sp>
      <p:sp>
        <p:nvSpPr>
          <p:cNvPr id="5" name="TextBox 4">
            <a:extLst>
              <a:ext uri="{FF2B5EF4-FFF2-40B4-BE49-F238E27FC236}">
                <a16:creationId xmlns:a16="http://schemas.microsoft.com/office/drawing/2014/main" id="{20EEC15F-B123-714C-6A5E-CB572718F099}"/>
              </a:ext>
            </a:extLst>
          </p:cNvPr>
          <p:cNvSpPr txBox="1"/>
          <p:nvPr/>
        </p:nvSpPr>
        <p:spPr>
          <a:xfrm>
            <a:off x="95793" y="1446018"/>
            <a:ext cx="11321143" cy="4524315"/>
          </a:xfrm>
          <a:prstGeom prst="rect">
            <a:avLst/>
          </a:prstGeom>
          <a:noFill/>
        </p:spPr>
        <p:txBody>
          <a:bodyPr wrap="square">
            <a:spAutoFit/>
          </a:bodyPr>
          <a:lstStyle/>
          <a:p>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url</a:t>
            </a:r>
            <a:r>
              <a:rPr lang="en-IN" sz="2400" b="0" i="0" dirty="0">
                <a:solidFill>
                  <a:srgbClr val="242424"/>
                </a:solidFill>
                <a:effectLst/>
                <a:latin typeface="source-code-pro"/>
              </a:rPr>
              <a:t> = </a:t>
            </a:r>
            <a:r>
              <a:rPr lang="en-IN" sz="2400" b="0" i="0" dirty="0">
                <a:solidFill>
                  <a:srgbClr val="5C2699"/>
                </a:solidFill>
                <a:effectLst/>
                <a:latin typeface="source-code-pro"/>
              </a:rPr>
              <a:t>require</a:t>
            </a:r>
            <a:r>
              <a:rPr lang="en-IN" sz="2400" b="0" i="0" dirty="0">
                <a:solidFill>
                  <a:srgbClr val="242424"/>
                </a:solidFill>
                <a:effectLst/>
                <a:latin typeface="source-code-pro"/>
              </a:rPr>
              <a:t>(</a:t>
            </a:r>
            <a:r>
              <a:rPr lang="en-IN" sz="2400" b="0" i="0" dirty="0">
                <a:solidFill>
                  <a:srgbClr val="C41A16"/>
                </a:solidFill>
                <a:effectLst/>
                <a:latin typeface="source-code-pro"/>
              </a:rPr>
              <a:t>'</a:t>
            </a:r>
            <a:r>
              <a:rPr lang="en-IN" sz="2400" b="0" i="0" dirty="0" err="1">
                <a:solidFill>
                  <a:srgbClr val="C41A16"/>
                </a:solidFill>
                <a:effectLst/>
                <a:latin typeface="source-code-pro"/>
              </a:rPr>
              <a:t>url</a:t>
            </a:r>
            <a:r>
              <a:rPr lang="en-IN" sz="2400" b="0" i="0" dirty="0">
                <a:solidFill>
                  <a:srgbClr val="C41A16"/>
                </a:solidFill>
                <a:effectLst/>
                <a:latin typeface="source-code-pro"/>
              </a:rPr>
              <a:t>'</a:t>
            </a:r>
            <a:r>
              <a:rPr lang="en-IN" sz="2400" b="0" i="0" dirty="0">
                <a:solidFill>
                  <a:srgbClr val="242424"/>
                </a:solidFill>
                <a:effectLst/>
                <a:latin typeface="source-code-pro"/>
              </a:rPr>
              <a:t>);</a:t>
            </a: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querystring</a:t>
            </a:r>
            <a:r>
              <a:rPr lang="en-IN" sz="2400" b="0" i="0" dirty="0">
                <a:solidFill>
                  <a:srgbClr val="242424"/>
                </a:solidFill>
                <a:effectLst/>
                <a:latin typeface="source-code-pro"/>
              </a:rPr>
              <a:t> = </a:t>
            </a:r>
            <a:r>
              <a:rPr lang="en-IN" sz="2400" b="0" i="0" dirty="0">
                <a:solidFill>
                  <a:srgbClr val="5C2699"/>
                </a:solidFill>
                <a:effectLst/>
                <a:latin typeface="source-code-pro"/>
              </a:rPr>
              <a:t>require</a:t>
            </a:r>
            <a:r>
              <a:rPr lang="en-IN" sz="2400" b="0" i="0" dirty="0">
                <a:solidFill>
                  <a:srgbClr val="242424"/>
                </a:solidFill>
                <a:effectLst/>
                <a:latin typeface="source-code-pro"/>
              </a:rPr>
              <a:t>(</a:t>
            </a:r>
            <a:r>
              <a:rPr lang="en-IN" sz="2400" b="0" i="0" dirty="0">
                <a:solidFill>
                  <a:srgbClr val="C41A16"/>
                </a:solidFill>
                <a:effectLst/>
                <a:latin typeface="source-code-pro"/>
              </a:rPr>
              <a:t>'</a:t>
            </a:r>
            <a:r>
              <a:rPr lang="en-IN" sz="2400" b="0" i="0" dirty="0" err="1">
                <a:solidFill>
                  <a:srgbClr val="C41A16"/>
                </a:solidFill>
                <a:effectLst/>
                <a:latin typeface="source-code-pro"/>
              </a:rPr>
              <a:t>querystring</a:t>
            </a:r>
            <a:r>
              <a:rPr lang="en-IN" sz="2400" b="0" i="0" dirty="0">
                <a:solidFill>
                  <a:srgbClr val="C41A16"/>
                </a:solidFill>
                <a:effectLst/>
                <a:latin typeface="source-code-pro"/>
              </a:rPr>
              <a:t>'</a:t>
            </a:r>
            <a:r>
              <a:rPr lang="en-IN" sz="2400" b="0" i="0" dirty="0">
                <a:solidFill>
                  <a:srgbClr val="242424"/>
                </a:solidFill>
                <a:effectLst/>
                <a:latin typeface="source-code-pro"/>
              </a:rPr>
              <a:t>);</a:t>
            </a:r>
            <a:br>
              <a:rPr lang="en-IN" sz="2400" dirty="0"/>
            </a:b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myURL</a:t>
            </a:r>
            <a:r>
              <a:rPr lang="en-IN" sz="2400" b="0" i="0" dirty="0">
                <a:solidFill>
                  <a:srgbClr val="242424"/>
                </a:solidFill>
                <a:effectLst/>
                <a:latin typeface="source-code-pro"/>
              </a:rPr>
              <a:t> = </a:t>
            </a:r>
            <a:r>
              <a:rPr lang="en-IN" sz="2400" b="0" i="0" dirty="0">
                <a:solidFill>
                  <a:srgbClr val="C41A16"/>
                </a:solidFill>
                <a:effectLst/>
                <a:latin typeface="source-code-pro"/>
              </a:rPr>
              <a:t>'https://www.example.com/pathname?search=query&amp;name=John'</a:t>
            </a:r>
            <a:r>
              <a:rPr lang="en-IN" sz="2400" b="0" i="0" dirty="0">
                <a:solidFill>
                  <a:srgbClr val="242424"/>
                </a:solidFill>
                <a:effectLst/>
                <a:latin typeface="source-code-pro"/>
              </a:rPr>
              <a:t>;</a:t>
            </a:r>
            <a:br>
              <a:rPr lang="en-IN" sz="2400" dirty="0"/>
            </a:br>
            <a:br>
              <a:rPr lang="en-IN" sz="2400" dirty="0"/>
            </a:br>
            <a:r>
              <a:rPr lang="en-IN" sz="2400" b="0" i="0" dirty="0">
                <a:solidFill>
                  <a:srgbClr val="007400"/>
                </a:solidFill>
                <a:effectLst/>
                <a:latin typeface="source-code-pro"/>
              </a:rPr>
              <a:t>// Parse the URL</a:t>
            </a: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parsedURL</a:t>
            </a:r>
            <a:r>
              <a:rPr lang="en-IN" sz="2400" b="0" i="0" dirty="0">
                <a:solidFill>
                  <a:srgbClr val="242424"/>
                </a:solidFill>
                <a:effectLst/>
                <a:latin typeface="source-code-pro"/>
              </a:rPr>
              <a:t> = </a:t>
            </a:r>
            <a:r>
              <a:rPr lang="en-IN" sz="2400" b="0" i="0" dirty="0" err="1">
                <a:solidFill>
                  <a:srgbClr val="242424"/>
                </a:solidFill>
                <a:effectLst/>
                <a:latin typeface="source-code-pro"/>
              </a:rPr>
              <a:t>url.parse</a:t>
            </a:r>
            <a:r>
              <a:rPr lang="en-IN" sz="2400" b="0" i="0" dirty="0">
                <a:solidFill>
                  <a:srgbClr val="242424"/>
                </a:solidFill>
                <a:effectLst/>
                <a:latin typeface="source-code-pro"/>
              </a:rPr>
              <a:t>(</a:t>
            </a:r>
            <a:r>
              <a:rPr lang="en-IN" sz="2400" b="0" i="0" dirty="0" err="1">
                <a:solidFill>
                  <a:srgbClr val="242424"/>
                </a:solidFill>
                <a:effectLst/>
                <a:latin typeface="source-code-pro"/>
              </a:rPr>
              <a:t>myURL</a:t>
            </a:r>
            <a:r>
              <a:rPr lang="en-IN" sz="2400" b="0" i="0" dirty="0">
                <a:solidFill>
                  <a:srgbClr val="242424"/>
                </a:solidFill>
                <a:effectLst/>
                <a:latin typeface="source-code-pro"/>
              </a:rPr>
              <a:t>);</a:t>
            </a:r>
            <a:br>
              <a:rPr lang="en-IN" sz="2400" dirty="0"/>
            </a:br>
            <a:br>
              <a:rPr lang="en-IN" sz="2400" dirty="0"/>
            </a:br>
            <a:r>
              <a:rPr lang="en-IN" sz="2400" b="0" i="0" dirty="0">
                <a:solidFill>
                  <a:srgbClr val="007400"/>
                </a:solidFill>
                <a:effectLst/>
                <a:latin typeface="source-code-pro"/>
              </a:rPr>
              <a:t>// Parse the query string</a:t>
            </a: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parsedQuery</a:t>
            </a:r>
            <a:r>
              <a:rPr lang="en-IN" sz="2400" b="0" i="0" dirty="0">
                <a:solidFill>
                  <a:srgbClr val="242424"/>
                </a:solidFill>
                <a:effectLst/>
                <a:latin typeface="source-code-pro"/>
              </a:rPr>
              <a:t> = </a:t>
            </a:r>
            <a:r>
              <a:rPr lang="en-IN" sz="2400" b="0" i="0" dirty="0" err="1">
                <a:solidFill>
                  <a:srgbClr val="242424"/>
                </a:solidFill>
                <a:effectLst/>
                <a:latin typeface="source-code-pro"/>
              </a:rPr>
              <a:t>querystring.parse</a:t>
            </a:r>
            <a:r>
              <a:rPr lang="en-IN" sz="2400" b="0" i="0" dirty="0">
                <a:solidFill>
                  <a:srgbClr val="242424"/>
                </a:solidFill>
                <a:effectLst/>
                <a:latin typeface="source-code-pro"/>
              </a:rPr>
              <a:t>(</a:t>
            </a:r>
            <a:r>
              <a:rPr lang="en-IN" sz="2400" b="0" i="0" dirty="0" err="1">
                <a:solidFill>
                  <a:srgbClr val="242424"/>
                </a:solidFill>
                <a:effectLst/>
                <a:latin typeface="source-code-pro"/>
              </a:rPr>
              <a:t>parsedURL.query</a:t>
            </a:r>
            <a:r>
              <a:rPr lang="en-IN" sz="2400" b="0" i="0" dirty="0">
                <a:solidFill>
                  <a:srgbClr val="242424"/>
                </a:solidFill>
                <a:effectLst/>
                <a:latin typeface="source-code-pro"/>
              </a:rPr>
              <a:t>);</a:t>
            </a:r>
            <a:br>
              <a:rPr lang="en-IN" sz="2400" dirty="0"/>
            </a:br>
            <a:br>
              <a:rPr lang="en-IN" sz="2400" dirty="0"/>
            </a:br>
            <a:r>
              <a:rPr lang="en-IN" sz="2400" b="0" i="0" dirty="0">
                <a:solidFill>
                  <a:srgbClr val="242424"/>
                </a:solidFill>
                <a:effectLst/>
                <a:latin typeface="source-code-pro"/>
              </a:rPr>
              <a:t>console.log(</a:t>
            </a:r>
            <a:r>
              <a:rPr lang="en-IN" sz="2400" b="0" i="0" dirty="0" err="1">
                <a:solidFill>
                  <a:srgbClr val="242424"/>
                </a:solidFill>
                <a:effectLst/>
                <a:latin typeface="source-code-pro"/>
              </a:rPr>
              <a:t>parsedQuery</a:t>
            </a:r>
            <a:r>
              <a:rPr lang="en-IN" sz="2400" b="0" i="0" dirty="0">
                <a:solidFill>
                  <a:srgbClr val="242424"/>
                </a:solidFill>
                <a:effectLst/>
                <a:latin typeface="source-code-pro"/>
              </a:rPr>
              <a:t>);</a:t>
            </a:r>
            <a:endParaRPr lang="en-IN" sz="2400" dirty="0"/>
          </a:p>
        </p:txBody>
      </p:sp>
      <p:sp>
        <p:nvSpPr>
          <p:cNvPr id="7" name="TextBox 6">
            <a:extLst>
              <a:ext uri="{FF2B5EF4-FFF2-40B4-BE49-F238E27FC236}">
                <a16:creationId xmlns:a16="http://schemas.microsoft.com/office/drawing/2014/main" id="{B5B38FFB-C788-F037-9753-B3F2E74AE243}"/>
              </a:ext>
            </a:extLst>
          </p:cNvPr>
          <p:cNvSpPr txBox="1"/>
          <p:nvPr/>
        </p:nvSpPr>
        <p:spPr>
          <a:xfrm>
            <a:off x="8899737" y="3479802"/>
            <a:ext cx="6096000" cy="1200329"/>
          </a:xfrm>
          <a:prstGeom prst="rect">
            <a:avLst/>
          </a:prstGeom>
          <a:noFill/>
        </p:spPr>
        <p:txBody>
          <a:bodyPr wrap="square">
            <a:spAutoFit/>
          </a:bodyPr>
          <a:lstStyle/>
          <a:p>
            <a:r>
              <a:rPr lang="en-IN" b="0" i="0" dirty="0">
                <a:solidFill>
                  <a:srgbClr val="242424"/>
                </a:solidFill>
                <a:effectLst/>
                <a:latin typeface="source-code-pro"/>
              </a:rPr>
              <a:t>{</a:t>
            </a:r>
            <a:br>
              <a:rPr lang="en-IN" dirty="0"/>
            </a:br>
            <a:r>
              <a:rPr lang="en-IN" b="0" i="0" dirty="0">
                <a:solidFill>
                  <a:srgbClr val="242424"/>
                </a:solidFill>
                <a:effectLst/>
                <a:latin typeface="source-code-pro"/>
              </a:rPr>
              <a:t>search: </a:t>
            </a:r>
            <a:r>
              <a:rPr lang="en-IN" b="0" i="0" dirty="0">
                <a:solidFill>
                  <a:srgbClr val="C41A16"/>
                </a:solidFill>
                <a:effectLst/>
                <a:latin typeface="source-code-pro"/>
              </a:rPr>
              <a:t>'query'</a:t>
            </a:r>
            <a:r>
              <a:rPr lang="en-IN" b="0" i="0" dirty="0">
                <a:solidFill>
                  <a:srgbClr val="242424"/>
                </a:solidFill>
                <a:effectLst/>
                <a:latin typeface="source-code-pro"/>
              </a:rPr>
              <a:t>,</a:t>
            </a:r>
            <a:br>
              <a:rPr lang="en-IN" dirty="0"/>
            </a:br>
            <a:r>
              <a:rPr lang="en-IN" b="0" i="0" dirty="0">
                <a:solidFill>
                  <a:srgbClr val="242424"/>
                </a:solidFill>
                <a:effectLst/>
                <a:latin typeface="source-code-pro"/>
              </a:rPr>
              <a:t>name: </a:t>
            </a:r>
            <a:r>
              <a:rPr lang="en-IN" b="0" i="0" dirty="0">
                <a:solidFill>
                  <a:srgbClr val="C41A16"/>
                </a:solidFill>
                <a:effectLst/>
                <a:latin typeface="source-code-pro"/>
              </a:rPr>
              <a:t>'John'</a:t>
            </a:r>
            <a:br>
              <a:rPr lang="en-IN" dirty="0"/>
            </a:br>
            <a:r>
              <a:rPr lang="en-IN" b="0" i="0" dirty="0">
                <a:solidFill>
                  <a:srgbClr val="242424"/>
                </a:solidFill>
                <a:effectLst/>
                <a:latin typeface="source-code-pro"/>
              </a:rPr>
              <a:t>}</a:t>
            </a:r>
            <a:endParaRPr lang="en-IN" dirty="0"/>
          </a:p>
        </p:txBody>
      </p:sp>
    </p:spTree>
    <p:extLst>
      <p:ext uri="{BB962C8B-B14F-4D97-AF65-F5344CB8AC3E}">
        <p14:creationId xmlns:p14="http://schemas.microsoft.com/office/powerpoint/2010/main" val="130426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C7C48C-AB85-98E1-7B2A-BB3A4AD2726D}"/>
              </a:ext>
            </a:extLst>
          </p:cNvPr>
          <p:cNvSpPr>
            <a:spLocks noChangeArrowheads="1"/>
          </p:cNvSpPr>
          <p:nvPr/>
        </p:nvSpPr>
        <p:spPr bwMode="auto">
          <a:xfrm>
            <a:off x="104501" y="609349"/>
            <a:ext cx="11747863" cy="371471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465"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42424"/>
                </a:solidFill>
                <a:effectLst/>
                <a:latin typeface="sohne"/>
              </a:rPr>
              <a:t>Formatting a URL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242424"/>
              </a:solidFill>
              <a:effectLst/>
              <a:latin typeface="so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42424"/>
                </a:solidFill>
                <a:effectLst/>
                <a:latin typeface="source-serif-pro"/>
              </a:rPr>
              <a:t>Sometimes you’ll need to </a:t>
            </a:r>
            <a:r>
              <a:rPr kumimoji="0" lang="en-US" altLang="en-US" sz="2800" b="1" i="0" u="none" strike="noStrike" cap="none" normalizeH="0" baseline="0" dirty="0">
                <a:ln>
                  <a:noFill/>
                </a:ln>
                <a:solidFill>
                  <a:srgbClr val="242424"/>
                </a:solidFill>
                <a:effectLst/>
                <a:latin typeface="source-serif-pro"/>
              </a:rPr>
              <a:t>create</a:t>
            </a:r>
            <a:r>
              <a:rPr kumimoji="0" lang="en-US" altLang="en-US" sz="2800" b="0" i="0" u="none" strike="noStrike" cap="none" normalizeH="0" baseline="0" dirty="0">
                <a:ln>
                  <a:noFill/>
                </a:ln>
                <a:solidFill>
                  <a:srgbClr val="242424"/>
                </a:solidFill>
                <a:effectLst/>
                <a:latin typeface="source-serif-pro"/>
              </a:rPr>
              <a:t> or </a:t>
            </a:r>
            <a:r>
              <a:rPr kumimoji="0" lang="en-US" altLang="en-US" sz="2800" b="1" i="0" u="none" strike="noStrike" cap="none" normalizeH="0" baseline="0" dirty="0">
                <a:ln>
                  <a:noFill/>
                </a:ln>
                <a:solidFill>
                  <a:srgbClr val="242424"/>
                </a:solidFill>
                <a:effectLst/>
                <a:latin typeface="source-serif-pro"/>
              </a:rPr>
              <a:t>format</a:t>
            </a:r>
            <a:r>
              <a:rPr kumimoji="0" lang="en-US" altLang="en-US" sz="2800" b="0" i="0" u="none" strike="noStrike" cap="none" normalizeH="0" baseline="0" dirty="0">
                <a:ln>
                  <a:noFill/>
                </a:ln>
                <a:solidFill>
                  <a:srgbClr val="242424"/>
                </a:solidFill>
                <a:effectLst/>
                <a:latin typeface="source-serif-pro"/>
              </a:rPr>
              <a:t> a URL from its parts.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242424"/>
              </a:solidFill>
              <a:effectLst/>
              <a:latin typeface="source-serif-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42424"/>
                </a:solidFill>
                <a:effectLst/>
                <a:latin typeface="source-serif-pro"/>
              </a:rPr>
              <a:t> For this, you can use the </a:t>
            </a:r>
            <a:r>
              <a:rPr kumimoji="0" lang="en-US" altLang="en-US" sz="2800" b="1" i="0" u="none" strike="noStrike" cap="none" normalizeH="0" baseline="0" dirty="0" err="1">
                <a:ln>
                  <a:noFill/>
                </a:ln>
                <a:solidFill>
                  <a:srgbClr val="242424"/>
                </a:solidFill>
                <a:effectLst/>
                <a:latin typeface="inherit"/>
              </a:rPr>
              <a:t>url.format</a:t>
            </a:r>
            <a:r>
              <a:rPr kumimoji="0" lang="en-US" altLang="en-US" sz="2800" b="1" i="0" u="none" strike="noStrike" cap="none" normalizeH="0" baseline="0" dirty="0">
                <a:ln>
                  <a:noFill/>
                </a:ln>
                <a:solidFill>
                  <a:srgbClr val="242424"/>
                </a:solidFill>
                <a:effectLst/>
                <a:latin typeface="inherit"/>
              </a:rPr>
              <a:t>()</a:t>
            </a:r>
            <a:r>
              <a:rPr kumimoji="0" lang="en-US" altLang="en-US" sz="2800" b="0" i="0" u="none" strike="noStrike" cap="none" normalizeH="0" baseline="0" dirty="0">
                <a:ln>
                  <a:noFill/>
                </a:ln>
                <a:solidFill>
                  <a:srgbClr val="242424"/>
                </a:solidFill>
                <a:effectLst/>
                <a:latin typeface="source-serif-pro"/>
              </a:rPr>
              <a:t> method.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242424"/>
              </a:solidFill>
              <a:effectLst/>
              <a:latin typeface="source-serif-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42424"/>
                </a:solidFill>
                <a:effectLst/>
                <a:latin typeface="source-serif-pro"/>
              </a:rPr>
              <a:t>This takes an object with URL components (like </a:t>
            </a:r>
            <a:r>
              <a:rPr kumimoji="0" lang="en-US" altLang="en-US" sz="2800" b="0" i="0" u="none" strike="noStrike" cap="none" normalizeH="0" baseline="0" dirty="0">
                <a:ln>
                  <a:noFill/>
                </a:ln>
                <a:solidFill>
                  <a:srgbClr val="242424"/>
                </a:solidFill>
                <a:effectLst/>
                <a:latin typeface="source-code-pro"/>
              </a:rPr>
              <a:t>protocol</a:t>
            </a:r>
            <a:r>
              <a:rPr kumimoji="0" lang="en-US" altLang="en-US" sz="2800" b="0" i="0" u="none" strike="noStrike" cap="none" normalizeH="0" baseline="0" dirty="0">
                <a:ln>
                  <a:noFill/>
                </a:ln>
                <a:solidFill>
                  <a:srgbClr val="242424"/>
                </a:solidFill>
                <a:effectLst/>
                <a:latin typeface="source-serif-pro"/>
              </a:rPr>
              <a:t>, </a:t>
            </a:r>
            <a:r>
              <a:rPr kumimoji="0" lang="en-US" altLang="en-US" sz="2800" b="0" i="0" u="none" strike="noStrike" cap="none" normalizeH="0" baseline="0" dirty="0">
                <a:ln>
                  <a:noFill/>
                </a:ln>
                <a:solidFill>
                  <a:srgbClr val="242424"/>
                </a:solidFill>
                <a:effectLst/>
                <a:latin typeface="source-code-pro"/>
              </a:rPr>
              <a:t>hostname</a:t>
            </a:r>
            <a:r>
              <a:rPr kumimoji="0" lang="en-US" altLang="en-US" sz="2800" b="0" i="0" u="none" strike="noStrike" cap="none" normalizeH="0" baseline="0" dirty="0">
                <a:ln>
                  <a:noFill/>
                </a:ln>
                <a:solidFill>
                  <a:srgbClr val="242424"/>
                </a:solidFill>
                <a:effectLst/>
                <a:latin typeface="source-serif-pro"/>
              </a:rPr>
              <a:t>, and </a:t>
            </a:r>
            <a:r>
              <a:rPr kumimoji="0" lang="en-US" altLang="en-US" sz="2800" b="0" i="0" u="none" strike="noStrike" cap="none" normalizeH="0" baseline="0" dirty="0">
                <a:ln>
                  <a:noFill/>
                </a:ln>
                <a:solidFill>
                  <a:srgbClr val="242424"/>
                </a:solidFill>
                <a:effectLst/>
                <a:latin typeface="source-code-pro"/>
              </a:rPr>
              <a:t>pathname</a:t>
            </a:r>
            <a:r>
              <a:rPr kumimoji="0" lang="en-US" altLang="en-US" sz="2800" b="0" i="0" u="none" strike="noStrike" cap="none" normalizeH="0" baseline="0" dirty="0">
                <a:ln>
                  <a:noFill/>
                </a:ln>
                <a:solidFill>
                  <a:srgbClr val="242424"/>
                </a:solidFill>
                <a:effectLst/>
                <a:latin typeface="source-serif-pro"/>
              </a:rPr>
              <a:t>) and returns a complete URL.</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6749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7754F4-97E1-3DB7-13DC-963FD8CD5466}"/>
              </a:ext>
            </a:extLst>
          </p:cNvPr>
          <p:cNvSpPr txBox="1"/>
          <p:nvPr/>
        </p:nvSpPr>
        <p:spPr>
          <a:xfrm>
            <a:off x="391880" y="557352"/>
            <a:ext cx="9509760" cy="5262979"/>
          </a:xfrm>
          <a:prstGeom prst="rect">
            <a:avLst/>
          </a:prstGeom>
          <a:noFill/>
        </p:spPr>
        <p:txBody>
          <a:bodyPr wrap="square">
            <a:spAutoFit/>
          </a:bodyPr>
          <a:lstStyle/>
          <a:p>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url</a:t>
            </a:r>
            <a:r>
              <a:rPr lang="en-IN" sz="2400" b="0" i="0" dirty="0">
                <a:solidFill>
                  <a:srgbClr val="242424"/>
                </a:solidFill>
                <a:effectLst/>
                <a:latin typeface="source-code-pro"/>
              </a:rPr>
              <a:t> = </a:t>
            </a:r>
            <a:r>
              <a:rPr lang="en-IN" sz="2400" b="0" i="0" dirty="0">
                <a:solidFill>
                  <a:srgbClr val="AA0D91"/>
                </a:solidFill>
                <a:effectLst/>
                <a:latin typeface="source-code-pro"/>
              </a:rPr>
              <a:t>require</a:t>
            </a:r>
            <a:r>
              <a:rPr lang="en-IN" sz="2400" b="0" i="0" dirty="0">
                <a:solidFill>
                  <a:srgbClr val="242424"/>
                </a:solidFill>
                <a:effectLst/>
                <a:latin typeface="source-code-pro"/>
              </a:rPr>
              <a:t>(</a:t>
            </a:r>
            <a:r>
              <a:rPr lang="en-IN" sz="2400" b="0" i="0" dirty="0">
                <a:solidFill>
                  <a:srgbClr val="C41A16"/>
                </a:solidFill>
                <a:effectLst/>
                <a:latin typeface="source-code-pro"/>
              </a:rPr>
              <a:t>'</a:t>
            </a:r>
            <a:r>
              <a:rPr lang="en-IN" sz="2400" b="0" i="0" dirty="0" err="1">
                <a:solidFill>
                  <a:srgbClr val="C41A16"/>
                </a:solidFill>
                <a:effectLst/>
                <a:latin typeface="source-code-pro"/>
              </a:rPr>
              <a:t>url</a:t>
            </a:r>
            <a:r>
              <a:rPr lang="en-IN" sz="2400" b="0" i="0" dirty="0">
                <a:solidFill>
                  <a:srgbClr val="C41A16"/>
                </a:solidFill>
                <a:effectLst/>
                <a:latin typeface="source-code-pro"/>
              </a:rPr>
              <a:t>'</a:t>
            </a:r>
            <a:r>
              <a:rPr lang="en-IN" sz="2400" b="0" i="0" dirty="0">
                <a:solidFill>
                  <a:srgbClr val="242424"/>
                </a:solidFill>
                <a:effectLst/>
                <a:latin typeface="source-code-pro"/>
              </a:rPr>
              <a:t>);</a:t>
            </a:r>
            <a:br>
              <a:rPr lang="en-IN" sz="2400" dirty="0"/>
            </a:b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a:t>
            </a:r>
            <a:r>
              <a:rPr lang="en-IN" sz="2400" b="0" i="0" dirty="0" err="1">
                <a:solidFill>
                  <a:srgbClr val="242424"/>
                </a:solidFill>
                <a:effectLst/>
                <a:latin typeface="source-code-pro"/>
              </a:rPr>
              <a:t>formattedURL</a:t>
            </a:r>
            <a:r>
              <a:rPr lang="en-IN" sz="2400" b="0" i="0" dirty="0">
                <a:solidFill>
                  <a:srgbClr val="242424"/>
                </a:solidFill>
                <a:effectLst/>
                <a:latin typeface="source-code-pro"/>
              </a:rPr>
              <a:t> = </a:t>
            </a:r>
            <a:r>
              <a:rPr lang="en-IN" sz="2400" b="0" i="0" dirty="0" err="1">
                <a:solidFill>
                  <a:srgbClr val="242424"/>
                </a:solidFill>
                <a:effectLst/>
                <a:latin typeface="source-code-pro"/>
              </a:rPr>
              <a:t>url.format</a:t>
            </a:r>
            <a:r>
              <a:rPr lang="en-IN" sz="2400" b="0" i="0" dirty="0">
                <a:solidFill>
                  <a:srgbClr val="242424"/>
                </a:solidFill>
                <a:effectLst/>
                <a:latin typeface="source-code-pro"/>
              </a:rPr>
              <a:t>({</a:t>
            </a:r>
            <a:br>
              <a:rPr lang="en-IN" sz="2400" dirty="0"/>
            </a:br>
            <a:r>
              <a:rPr lang="en-IN" sz="2400" b="0" i="0" dirty="0">
                <a:solidFill>
                  <a:srgbClr val="836C28"/>
                </a:solidFill>
                <a:effectLst/>
                <a:latin typeface="source-code-pro"/>
              </a:rPr>
              <a:t>protocol</a:t>
            </a:r>
            <a:r>
              <a:rPr lang="en-IN" sz="2400" b="0" i="0" dirty="0">
                <a:solidFill>
                  <a:srgbClr val="242424"/>
                </a:solidFill>
                <a:effectLst/>
                <a:latin typeface="source-code-pro"/>
              </a:rPr>
              <a:t>: </a:t>
            </a:r>
            <a:r>
              <a:rPr lang="en-IN" sz="2400" b="0" i="0" dirty="0">
                <a:solidFill>
                  <a:srgbClr val="C41A16"/>
                </a:solidFill>
                <a:effectLst/>
                <a:latin typeface="source-code-pro"/>
              </a:rPr>
              <a:t>'https'</a:t>
            </a:r>
            <a:r>
              <a:rPr lang="en-IN" sz="2400" b="0" i="0" dirty="0">
                <a:solidFill>
                  <a:srgbClr val="242424"/>
                </a:solidFill>
                <a:effectLst/>
                <a:latin typeface="source-code-pro"/>
              </a:rPr>
              <a:t>,</a:t>
            </a:r>
            <a:br>
              <a:rPr lang="en-IN" sz="2400" dirty="0"/>
            </a:br>
            <a:r>
              <a:rPr lang="en-IN" sz="2400" b="0" i="0" dirty="0">
                <a:solidFill>
                  <a:srgbClr val="836C28"/>
                </a:solidFill>
                <a:effectLst/>
                <a:latin typeface="source-code-pro"/>
              </a:rPr>
              <a:t>hostname</a:t>
            </a:r>
            <a:r>
              <a:rPr lang="en-IN" sz="2400" b="0" i="0" dirty="0">
                <a:solidFill>
                  <a:srgbClr val="242424"/>
                </a:solidFill>
                <a:effectLst/>
                <a:latin typeface="source-code-pro"/>
              </a:rPr>
              <a:t>: </a:t>
            </a:r>
            <a:r>
              <a:rPr lang="en-IN" sz="2400" b="0" i="0" dirty="0">
                <a:solidFill>
                  <a:srgbClr val="C41A16"/>
                </a:solidFill>
                <a:effectLst/>
                <a:latin typeface="source-code-pro"/>
              </a:rPr>
              <a:t>'www.example.com'</a:t>
            </a:r>
            <a:r>
              <a:rPr lang="en-IN" sz="2400" b="0" i="0" dirty="0">
                <a:solidFill>
                  <a:srgbClr val="242424"/>
                </a:solidFill>
                <a:effectLst/>
                <a:latin typeface="source-code-pro"/>
              </a:rPr>
              <a:t>,</a:t>
            </a:r>
            <a:br>
              <a:rPr lang="en-IN" sz="2400" dirty="0"/>
            </a:br>
            <a:r>
              <a:rPr lang="en-IN" sz="2400" b="0" i="0" dirty="0">
                <a:solidFill>
                  <a:srgbClr val="836C28"/>
                </a:solidFill>
                <a:effectLst/>
                <a:latin typeface="source-code-pro"/>
              </a:rPr>
              <a:t>port</a:t>
            </a:r>
            <a:r>
              <a:rPr lang="en-IN" sz="2400" b="0" i="0" dirty="0">
                <a:solidFill>
                  <a:srgbClr val="242424"/>
                </a:solidFill>
                <a:effectLst/>
                <a:latin typeface="source-code-pro"/>
              </a:rPr>
              <a:t>: </a:t>
            </a:r>
            <a:r>
              <a:rPr lang="en-IN" sz="2400" b="0" i="0" dirty="0">
                <a:solidFill>
                  <a:srgbClr val="C41A16"/>
                </a:solidFill>
                <a:effectLst/>
                <a:latin typeface="source-code-pro"/>
              </a:rPr>
              <a:t>'8080'</a:t>
            </a:r>
            <a:r>
              <a:rPr lang="en-IN" sz="2400" b="0" i="0" dirty="0">
                <a:solidFill>
                  <a:srgbClr val="242424"/>
                </a:solidFill>
                <a:effectLst/>
                <a:latin typeface="source-code-pro"/>
              </a:rPr>
              <a:t>,</a:t>
            </a:r>
            <a:br>
              <a:rPr lang="en-IN" sz="2400" dirty="0"/>
            </a:br>
            <a:r>
              <a:rPr lang="en-IN" sz="2400" b="0" i="0" dirty="0">
                <a:solidFill>
                  <a:srgbClr val="836C28"/>
                </a:solidFill>
                <a:effectLst/>
                <a:latin typeface="source-code-pro"/>
              </a:rPr>
              <a:t>pathname</a:t>
            </a:r>
            <a:r>
              <a:rPr lang="en-IN" sz="2400" b="0" i="0" dirty="0">
                <a:solidFill>
                  <a:srgbClr val="242424"/>
                </a:solidFill>
                <a:effectLst/>
                <a:latin typeface="source-code-pro"/>
              </a:rPr>
              <a:t>: </a:t>
            </a:r>
            <a:r>
              <a:rPr lang="en-IN" sz="2400" b="0" i="0" dirty="0">
                <a:solidFill>
                  <a:srgbClr val="C41A16"/>
                </a:solidFill>
                <a:effectLst/>
                <a:latin typeface="source-code-pro"/>
              </a:rPr>
              <a:t>'/pathname'</a:t>
            </a:r>
            <a:r>
              <a:rPr lang="en-IN" sz="2400" b="0" i="0" dirty="0">
                <a:solidFill>
                  <a:srgbClr val="242424"/>
                </a:solidFill>
                <a:effectLst/>
                <a:latin typeface="source-code-pro"/>
              </a:rPr>
              <a:t>,</a:t>
            </a:r>
            <a:br>
              <a:rPr lang="en-IN" sz="2400" dirty="0"/>
            </a:br>
            <a:r>
              <a:rPr lang="en-IN" sz="2400" b="0" i="0" dirty="0">
                <a:solidFill>
                  <a:srgbClr val="836C28"/>
                </a:solidFill>
                <a:effectLst/>
                <a:latin typeface="source-code-pro"/>
              </a:rPr>
              <a:t>query</a:t>
            </a:r>
            <a:r>
              <a:rPr lang="en-IN" sz="2400" b="0" i="0" dirty="0">
                <a:solidFill>
                  <a:srgbClr val="242424"/>
                </a:solidFill>
                <a:effectLst/>
                <a:latin typeface="source-code-pro"/>
              </a:rPr>
              <a:t>: {</a:t>
            </a:r>
            <a:br>
              <a:rPr lang="en-IN" sz="2400" dirty="0"/>
            </a:br>
            <a:r>
              <a:rPr lang="en-IN" sz="2400" b="0" i="0" dirty="0">
                <a:solidFill>
                  <a:srgbClr val="836C28"/>
                </a:solidFill>
                <a:effectLst/>
                <a:latin typeface="source-code-pro"/>
              </a:rPr>
              <a:t>search</a:t>
            </a:r>
            <a:r>
              <a:rPr lang="en-IN" sz="2400" b="0" i="0" dirty="0">
                <a:solidFill>
                  <a:srgbClr val="242424"/>
                </a:solidFill>
                <a:effectLst/>
                <a:latin typeface="source-code-pro"/>
              </a:rPr>
              <a:t>: </a:t>
            </a:r>
            <a:r>
              <a:rPr lang="en-IN" sz="2400" b="0" i="0" dirty="0">
                <a:solidFill>
                  <a:srgbClr val="C41A16"/>
                </a:solidFill>
                <a:effectLst/>
                <a:latin typeface="source-code-pro"/>
              </a:rPr>
              <a:t>'query'</a:t>
            </a:r>
            <a:r>
              <a:rPr lang="en-IN" sz="2400" b="0" i="0" dirty="0">
                <a:solidFill>
                  <a:srgbClr val="242424"/>
                </a:solidFill>
                <a:effectLst/>
                <a:latin typeface="source-code-pro"/>
              </a:rPr>
              <a:t>,</a:t>
            </a:r>
            <a:br>
              <a:rPr lang="en-IN" sz="2400" dirty="0"/>
            </a:br>
            <a:r>
              <a:rPr lang="en-IN" sz="2400" b="0" i="0" dirty="0">
                <a:solidFill>
                  <a:srgbClr val="836C28"/>
                </a:solidFill>
                <a:effectLst/>
                <a:latin typeface="source-code-pro"/>
              </a:rPr>
              <a:t>name</a:t>
            </a:r>
            <a:r>
              <a:rPr lang="en-IN" sz="2400" b="0" i="0" dirty="0">
                <a:solidFill>
                  <a:srgbClr val="242424"/>
                </a:solidFill>
                <a:effectLst/>
                <a:latin typeface="source-code-pro"/>
              </a:rPr>
              <a:t>: </a:t>
            </a:r>
            <a:r>
              <a:rPr lang="en-IN" sz="2400" b="0" i="0" dirty="0">
                <a:solidFill>
                  <a:srgbClr val="C41A16"/>
                </a:solidFill>
                <a:effectLst/>
                <a:latin typeface="source-code-pro"/>
              </a:rPr>
              <a:t>'John'</a:t>
            </a:r>
            <a:br>
              <a:rPr lang="en-IN" sz="2400" dirty="0"/>
            </a:br>
            <a:r>
              <a:rPr lang="en-IN" sz="2400" b="0" i="0" dirty="0">
                <a:solidFill>
                  <a:srgbClr val="242424"/>
                </a:solidFill>
                <a:effectLst/>
                <a:latin typeface="source-code-pro"/>
              </a:rPr>
              <a:t>}</a:t>
            </a:r>
            <a:br>
              <a:rPr lang="en-IN" sz="2400" dirty="0"/>
            </a:br>
            <a:r>
              <a:rPr lang="en-IN" sz="2400" b="0" i="0" dirty="0">
                <a:solidFill>
                  <a:srgbClr val="242424"/>
                </a:solidFill>
                <a:effectLst/>
                <a:latin typeface="source-code-pro"/>
              </a:rPr>
              <a:t>});</a:t>
            </a:r>
            <a:br>
              <a:rPr lang="en-IN" sz="2400" dirty="0"/>
            </a:br>
            <a:br>
              <a:rPr lang="en-IN" sz="2400" dirty="0"/>
            </a:br>
            <a:r>
              <a:rPr lang="en-IN" sz="2400" b="0" i="0" dirty="0">
                <a:solidFill>
                  <a:srgbClr val="242424"/>
                </a:solidFill>
                <a:effectLst/>
                <a:latin typeface="source-code-pro"/>
              </a:rPr>
              <a:t>console.log(</a:t>
            </a:r>
            <a:r>
              <a:rPr lang="en-IN" sz="2400" b="0" i="0" dirty="0" err="1">
                <a:solidFill>
                  <a:srgbClr val="242424"/>
                </a:solidFill>
                <a:effectLst/>
                <a:latin typeface="source-code-pro"/>
              </a:rPr>
              <a:t>formattedURL</a:t>
            </a:r>
            <a:r>
              <a:rPr lang="en-IN" sz="2400" b="0" i="0" dirty="0">
                <a:solidFill>
                  <a:srgbClr val="242424"/>
                </a:solidFill>
                <a:effectLst/>
                <a:latin typeface="source-code-pro"/>
              </a:rPr>
              <a:t>);</a:t>
            </a:r>
            <a:endParaRPr lang="en-IN" sz="2400" dirty="0"/>
          </a:p>
        </p:txBody>
      </p:sp>
      <p:sp>
        <p:nvSpPr>
          <p:cNvPr id="5" name="TextBox 4">
            <a:extLst>
              <a:ext uri="{FF2B5EF4-FFF2-40B4-BE49-F238E27FC236}">
                <a16:creationId xmlns:a16="http://schemas.microsoft.com/office/drawing/2014/main" id="{38CDE060-C1E1-65B3-7789-F3A66686CE7A}"/>
              </a:ext>
            </a:extLst>
          </p:cNvPr>
          <p:cNvSpPr txBox="1"/>
          <p:nvPr/>
        </p:nvSpPr>
        <p:spPr>
          <a:xfrm>
            <a:off x="4493624" y="3108012"/>
            <a:ext cx="8029303" cy="369332"/>
          </a:xfrm>
          <a:prstGeom prst="rect">
            <a:avLst/>
          </a:prstGeom>
          <a:noFill/>
        </p:spPr>
        <p:txBody>
          <a:bodyPr wrap="square">
            <a:spAutoFit/>
          </a:bodyPr>
          <a:lstStyle/>
          <a:p>
            <a:r>
              <a:rPr lang="en-IN" b="0" i="0" dirty="0">
                <a:solidFill>
                  <a:srgbClr val="242424"/>
                </a:solidFill>
                <a:effectLst/>
                <a:latin typeface="source-code-pro"/>
              </a:rPr>
              <a:t>https://www.example.com:8080/pathname?search=query&amp;name=John</a:t>
            </a:r>
            <a:endParaRPr lang="en-IN" dirty="0"/>
          </a:p>
        </p:txBody>
      </p:sp>
    </p:spTree>
    <p:extLst>
      <p:ext uri="{BB962C8B-B14F-4D97-AF65-F5344CB8AC3E}">
        <p14:creationId xmlns:p14="http://schemas.microsoft.com/office/powerpoint/2010/main" val="390806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CEEFE2-BE74-AB6C-607C-8F21B05E8A37}"/>
              </a:ext>
            </a:extLst>
          </p:cNvPr>
          <p:cNvSpPr txBox="1"/>
          <p:nvPr/>
        </p:nvSpPr>
        <p:spPr>
          <a:xfrm>
            <a:off x="461553" y="407510"/>
            <a:ext cx="10563497" cy="584775"/>
          </a:xfrm>
          <a:prstGeom prst="rect">
            <a:avLst/>
          </a:prstGeom>
          <a:noFill/>
        </p:spPr>
        <p:txBody>
          <a:bodyPr wrap="square">
            <a:spAutoFit/>
          </a:bodyPr>
          <a:lstStyle/>
          <a:p>
            <a:r>
              <a:rPr lang="en-US" sz="3200" b="1" i="1" dirty="0">
                <a:effectLst/>
                <a:latin typeface="Times New Roman" panose="02020603050405020304" pitchFamily="18" charset="0"/>
                <a:ea typeface="Calibri" panose="020F0502020204030204" pitchFamily="34" charset="0"/>
              </a:rPr>
              <a:t>Understanding Request, Response, and Server</a:t>
            </a:r>
            <a:r>
              <a:rPr lang="en-US" sz="3200" dirty="0">
                <a:effectLst/>
                <a:latin typeface="Times New Roman" panose="02020603050405020304" pitchFamily="18" charset="0"/>
                <a:ea typeface="Calibri" panose="020F0502020204030204" pitchFamily="34" charset="0"/>
              </a:rPr>
              <a:t> </a:t>
            </a:r>
            <a:r>
              <a:rPr lang="en-US" sz="3200" b="1" i="1" dirty="0">
                <a:effectLst/>
                <a:latin typeface="Times New Roman" panose="02020603050405020304" pitchFamily="18" charset="0"/>
                <a:ea typeface="Calibri" panose="020F0502020204030204" pitchFamily="34" charset="0"/>
              </a:rPr>
              <a:t>Objects</a:t>
            </a:r>
            <a:r>
              <a:rPr lang="en-US" sz="3200" dirty="0">
                <a:effectLst/>
                <a:latin typeface="Times New Roman" panose="02020603050405020304" pitchFamily="18" charset="0"/>
                <a:ea typeface="Calibri" panose="020F0502020204030204" pitchFamily="34" charset="0"/>
              </a:rPr>
              <a: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IN" sz="3200" dirty="0"/>
          </a:p>
        </p:txBody>
      </p:sp>
      <p:sp>
        <p:nvSpPr>
          <p:cNvPr id="5" name="TextBox 4">
            <a:extLst>
              <a:ext uri="{FF2B5EF4-FFF2-40B4-BE49-F238E27FC236}">
                <a16:creationId xmlns:a16="http://schemas.microsoft.com/office/drawing/2014/main" id="{69AFBE9C-D5D4-D557-C65C-877DBB190EA7}"/>
              </a:ext>
            </a:extLst>
          </p:cNvPr>
          <p:cNvSpPr txBox="1"/>
          <p:nvPr/>
        </p:nvSpPr>
        <p:spPr>
          <a:xfrm>
            <a:off x="339634" y="1570411"/>
            <a:ext cx="11025052" cy="3906198"/>
          </a:xfrm>
          <a:prstGeom prst="rect">
            <a:avLst/>
          </a:prstGeom>
          <a:noFill/>
        </p:spPr>
        <p:txBody>
          <a:bodyPr wrap="square">
            <a:spAutoFit/>
          </a:bodyPr>
          <a:lstStyle/>
          <a:p>
            <a:pPr algn="l" fontAlgn="ctr">
              <a:spcAft>
                <a:spcPts val="750"/>
              </a:spcAft>
            </a:pPr>
            <a:r>
              <a:rPr lang="en-US" sz="2400" b="0" i="0" dirty="0">
                <a:effectLst/>
                <a:latin typeface="Google Sans"/>
              </a:rPr>
              <a:t>HTTP requests and responses are messages that clients and servers exchange to communicate on the web: </a:t>
            </a:r>
          </a:p>
          <a:p>
            <a:pPr algn="l">
              <a:spcBef>
                <a:spcPts val="750"/>
              </a:spcBef>
              <a:spcAft>
                <a:spcPts val="600"/>
              </a:spcAft>
              <a:buFont typeface="Arial" panose="020B0604020202020204" pitchFamily="34" charset="0"/>
              <a:buChar char="•"/>
            </a:pPr>
            <a:r>
              <a:rPr lang="en-US" sz="2400" b="1" i="0" dirty="0">
                <a:effectLst/>
                <a:latin typeface="Google Sans"/>
              </a:rPr>
              <a:t>HTTP requests</a:t>
            </a:r>
            <a:endParaRPr lang="en-US" sz="2400" b="0" i="0" dirty="0">
              <a:effectLst/>
              <a:latin typeface="Google Sans"/>
            </a:endParaRPr>
          </a:p>
          <a:p>
            <a:pPr algn="l">
              <a:spcBef>
                <a:spcPts val="750"/>
              </a:spcBef>
              <a:spcAft>
                <a:spcPts val="600"/>
              </a:spcAft>
              <a:buFont typeface="Arial" panose="020B0604020202020204" pitchFamily="34" charset="0"/>
              <a:buChar char="•"/>
            </a:pPr>
            <a:r>
              <a:rPr lang="en-US" sz="2400" b="0" i="0" dirty="0">
                <a:effectLst/>
                <a:latin typeface="Google Sans"/>
              </a:rPr>
              <a:t>Messages sent by a client, such as a browser, to a server. Requests include the resource being requested, the data being requested, and other options.</a:t>
            </a:r>
          </a:p>
          <a:p>
            <a:pPr algn="l">
              <a:spcBef>
                <a:spcPts val="750"/>
              </a:spcBef>
              <a:spcAft>
                <a:spcPts val="1500"/>
              </a:spcAft>
              <a:buFont typeface="Arial" panose="020B0604020202020204" pitchFamily="34" charset="0"/>
              <a:buChar char="•"/>
            </a:pPr>
            <a:r>
              <a:rPr lang="en-US" sz="2400" b="1" i="0" dirty="0">
                <a:effectLst/>
                <a:latin typeface="Google Sans"/>
              </a:rPr>
              <a:t>HTTP responses</a:t>
            </a:r>
            <a:endParaRPr lang="en-US" sz="2400" b="0" i="0" dirty="0">
              <a:effectLst/>
              <a:latin typeface="Google Sans"/>
            </a:endParaRPr>
          </a:p>
          <a:p>
            <a:pPr algn="l">
              <a:spcBef>
                <a:spcPts val="750"/>
              </a:spcBef>
              <a:spcAft>
                <a:spcPts val="1500"/>
              </a:spcAft>
              <a:buFont typeface="Arial" panose="020B0604020202020204" pitchFamily="34" charset="0"/>
              <a:buChar char="•"/>
            </a:pPr>
            <a:r>
              <a:rPr lang="en-US" sz="2400" b="0" i="0" dirty="0">
                <a:effectLst/>
                <a:latin typeface="Google Sans"/>
              </a:rPr>
              <a:t>Messages sent by a server to a client in response to an HTTP request. Responses include a response code and may include resource data.</a:t>
            </a:r>
          </a:p>
        </p:txBody>
      </p:sp>
    </p:spTree>
    <p:extLst>
      <p:ext uri="{BB962C8B-B14F-4D97-AF65-F5344CB8AC3E}">
        <p14:creationId xmlns:p14="http://schemas.microsoft.com/office/powerpoint/2010/main" val="317806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49A91-6523-1ED1-2995-0A2270263964}"/>
              </a:ext>
            </a:extLst>
          </p:cNvPr>
          <p:cNvSpPr txBox="1"/>
          <p:nvPr/>
        </p:nvSpPr>
        <p:spPr>
          <a:xfrm>
            <a:off x="409303" y="1072716"/>
            <a:ext cx="10789920" cy="3970318"/>
          </a:xfrm>
          <a:prstGeom prst="rect">
            <a:avLst/>
          </a:prstGeom>
          <a:noFill/>
        </p:spPr>
        <p:txBody>
          <a:bodyPr wrap="square">
            <a:spAutoFit/>
          </a:bodyPr>
          <a:lstStyle/>
          <a:p>
            <a:r>
              <a:rPr lang="en-US" sz="2800" b="0" i="0" dirty="0">
                <a:solidFill>
                  <a:srgbClr val="273239"/>
                </a:solidFill>
                <a:effectLst/>
                <a:latin typeface="Nunito" pitchFamily="2" charset="0"/>
              </a:rPr>
              <a:t>You can handle HTTP requests and responses by accessing the request and response objects within the callback function of </a:t>
            </a:r>
            <a:r>
              <a:rPr lang="en-US" sz="2800" b="0" i="0" dirty="0" err="1">
                <a:solidFill>
                  <a:srgbClr val="273239"/>
                </a:solidFill>
                <a:effectLst/>
                <a:latin typeface="Nunito" pitchFamily="2" charset="0"/>
              </a:rPr>
              <a:t>createServer</a:t>
            </a:r>
            <a:r>
              <a:rPr lang="en-US" sz="2800" b="0" i="0" dirty="0">
                <a:solidFill>
                  <a:srgbClr val="273239"/>
                </a:solidFill>
                <a:effectLst/>
                <a:latin typeface="Nunito" pitchFamily="2" charset="0"/>
              </a:rPr>
              <a:t>(). </a:t>
            </a:r>
          </a:p>
          <a:p>
            <a:r>
              <a:rPr lang="en-US" sz="2800" b="0" i="0" dirty="0">
                <a:solidFill>
                  <a:srgbClr val="273239"/>
                </a:solidFill>
                <a:effectLst/>
                <a:latin typeface="Nunito" pitchFamily="2" charset="0"/>
              </a:rPr>
              <a:t>The request object contains data from the client, while the response object is used to send data back.</a:t>
            </a:r>
          </a:p>
          <a:p>
            <a:r>
              <a:rPr lang="en-US" sz="2800" b="0" i="0" dirty="0">
                <a:solidFill>
                  <a:srgbClr val="273239"/>
                </a:solidFill>
                <a:effectLst/>
                <a:latin typeface="Nunito" pitchFamily="2" charset="0"/>
              </a:rPr>
              <a:t>The HTTP module also provides methods for making HTTP requests from a Node.js application. </a:t>
            </a:r>
          </a:p>
          <a:p>
            <a:r>
              <a:rPr lang="en-US" sz="2800" b="0" i="0" dirty="0">
                <a:solidFill>
                  <a:srgbClr val="273239"/>
                </a:solidFill>
                <a:effectLst/>
                <a:latin typeface="Nunito" pitchFamily="2" charset="0"/>
              </a:rPr>
              <a:t>You can use </a:t>
            </a:r>
            <a:r>
              <a:rPr lang="en-US" sz="2800" b="0" i="0" dirty="0" err="1">
                <a:solidFill>
                  <a:srgbClr val="273239"/>
                </a:solidFill>
                <a:effectLst/>
                <a:latin typeface="Nunito" pitchFamily="2" charset="0"/>
              </a:rPr>
              <a:t>http.request</a:t>
            </a:r>
            <a:r>
              <a:rPr lang="en-US" sz="2800" b="0" i="0" dirty="0">
                <a:solidFill>
                  <a:srgbClr val="273239"/>
                </a:solidFill>
                <a:effectLst/>
                <a:latin typeface="Nunito" pitchFamily="2" charset="0"/>
              </a:rPr>
              <a:t>() or </a:t>
            </a:r>
            <a:r>
              <a:rPr lang="en-US" sz="2800" b="0" i="0" dirty="0" err="1">
                <a:solidFill>
                  <a:srgbClr val="273239"/>
                </a:solidFill>
                <a:effectLst/>
                <a:latin typeface="Nunito" pitchFamily="2" charset="0"/>
              </a:rPr>
              <a:t>http.get</a:t>
            </a:r>
            <a:r>
              <a:rPr lang="en-US" sz="2800" b="0" i="0" dirty="0">
                <a:solidFill>
                  <a:srgbClr val="273239"/>
                </a:solidFill>
                <a:effectLst/>
                <a:latin typeface="Nunito" pitchFamily="2" charset="0"/>
              </a:rPr>
              <a:t>() to send requests to other servers and handle their responses.</a:t>
            </a:r>
            <a:endParaRPr lang="en-IN" sz="2800" dirty="0"/>
          </a:p>
        </p:txBody>
      </p:sp>
    </p:spTree>
    <p:extLst>
      <p:ext uri="{BB962C8B-B14F-4D97-AF65-F5344CB8AC3E}">
        <p14:creationId xmlns:p14="http://schemas.microsoft.com/office/powerpoint/2010/main" val="403639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38574-ED87-19B8-9444-3F53C1FBC544}"/>
              </a:ext>
            </a:extLst>
          </p:cNvPr>
          <p:cNvSpPr>
            <a:spLocks noChangeArrowheads="1"/>
          </p:cNvSpPr>
          <p:nvPr/>
        </p:nvSpPr>
        <p:spPr bwMode="auto">
          <a:xfrm>
            <a:off x="235130" y="353571"/>
            <a:ext cx="11817531" cy="19620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7132"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Node.js as a Web Server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Verdana" panose="020B0604030504040204" pitchFamily="34" charset="0"/>
              </a:rPr>
              <a:t>The HTTP module can create an HTTP server that listens to server ports and gives a response back to the client.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Verdana" panose="020B0604030504040204" pitchFamily="34" charset="0"/>
              </a:rPr>
              <a:t>Use the </a:t>
            </a:r>
            <a:r>
              <a:rPr kumimoji="0" lang="en-US" altLang="en-US" sz="2400" b="0" i="0" u="none" strike="noStrike" cap="none" normalizeH="0" baseline="0" dirty="0" err="1">
                <a:ln>
                  <a:noFill/>
                </a:ln>
                <a:solidFill>
                  <a:srgbClr val="DC143C"/>
                </a:solidFill>
                <a:effectLst/>
                <a:latin typeface="Consolas" panose="020B0609020204030204" pitchFamily="49" charset="0"/>
              </a:rPr>
              <a:t>createServer</a:t>
            </a:r>
            <a:r>
              <a:rPr kumimoji="0" lang="en-US" altLang="en-US" sz="2400" b="0" i="0" u="none" strike="noStrike" cap="none" normalizeH="0" baseline="0" dirty="0">
                <a:ln>
                  <a:noFill/>
                </a:ln>
                <a:solidFill>
                  <a:srgbClr val="DC143C"/>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Verdana" panose="020B0604030504040204" pitchFamily="34" charset="0"/>
              </a:rPr>
              <a:t> method to create an HTTP server:</a:t>
            </a:r>
            <a:endParaRPr kumimoji="0" lang="en-US" altLang="en-US" sz="24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98C79321-F08D-E969-EFD7-29F847CB70C3}"/>
              </a:ext>
            </a:extLst>
          </p:cNvPr>
          <p:cNvSpPr txBox="1"/>
          <p:nvPr/>
        </p:nvSpPr>
        <p:spPr>
          <a:xfrm>
            <a:off x="618309" y="2878745"/>
            <a:ext cx="8551816" cy="2031325"/>
          </a:xfrm>
          <a:prstGeom prst="rect">
            <a:avLst/>
          </a:prstGeom>
          <a:noFill/>
        </p:spPr>
        <p:txBody>
          <a:bodyPr wrap="square">
            <a:spAutoFit/>
          </a:bodyPr>
          <a:lstStyle/>
          <a:p>
            <a:r>
              <a:rPr lang="en-US" b="0" i="0" dirty="0">
                <a:solidFill>
                  <a:srgbClr val="0000CD"/>
                </a:solidFill>
                <a:effectLst/>
                <a:latin typeface="Consolas" panose="020B0609020204030204" pitchFamily="49" charset="0"/>
              </a:rPr>
              <a:t>var</a:t>
            </a:r>
            <a:r>
              <a:rPr lang="en-US" b="0" i="0" dirty="0">
                <a:solidFill>
                  <a:srgbClr val="000000"/>
                </a:solidFill>
                <a:effectLst/>
                <a:latin typeface="Consolas" panose="020B0609020204030204" pitchFamily="49" charset="0"/>
              </a:rPr>
              <a:t> http = require(</a:t>
            </a:r>
            <a:r>
              <a:rPr lang="en-US" b="0" i="0" dirty="0">
                <a:solidFill>
                  <a:srgbClr val="A52A2A"/>
                </a:solidFill>
                <a:effectLst/>
                <a:latin typeface="Consolas" panose="020B0609020204030204" pitchFamily="49" charset="0"/>
              </a:rPr>
              <a:t>'http'</a:t>
            </a:r>
            <a:r>
              <a:rPr lang="en-US" b="0" i="0" dirty="0">
                <a:solidFill>
                  <a:srgbClr val="000000"/>
                </a:solidFill>
                <a:effectLst/>
                <a:latin typeface="Consolas" panose="020B0609020204030204" pitchFamily="49" charset="0"/>
              </a:rPr>
              <a:t>);</a:t>
            </a:r>
            <a:br>
              <a:rPr lang="en-US" dirty="0"/>
            </a:br>
            <a:br>
              <a:rPr lang="en-US" dirty="0"/>
            </a:br>
            <a:r>
              <a:rPr lang="en-US" b="0" i="0" dirty="0">
                <a:solidFill>
                  <a:srgbClr val="008000"/>
                </a:solidFill>
                <a:effectLst/>
                <a:latin typeface="Consolas" panose="020B0609020204030204" pitchFamily="49" charset="0"/>
              </a:rPr>
              <a:t>//create a server object:</a:t>
            </a:r>
            <a:br>
              <a:rPr lang="en-US" b="0" i="0" dirty="0">
                <a:solidFill>
                  <a:srgbClr val="008000"/>
                </a:solidFill>
                <a:effectLst/>
                <a:latin typeface="Consolas" panose="020B0609020204030204" pitchFamily="49" charset="0"/>
              </a:rPr>
            </a:br>
            <a:r>
              <a:rPr lang="en-US" b="0" i="0" dirty="0" err="1">
                <a:solidFill>
                  <a:srgbClr val="000000"/>
                </a:solidFill>
                <a:effectLst/>
                <a:latin typeface="Consolas" panose="020B0609020204030204" pitchFamily="49" charset="0"/>
              </a:rPr>
              <a:t>http.createServer</a:t>
            </a:r>
            <a:r>
              <a:rPr lang="en-US" b="0" i="0" dirty="0">
                <a:solidFill>
                  <a:srgbClr val="000000"/>
                </a:solidFill>
                <a:effectLst/>
                <a:latin typeface="Consolas" panose="020B0609020204030204" pitchFamily="49" charset="0"/>
              </a:rPr>
              <a:t>(</a:t>
            </a:r>
            <a:r>
              <a:rPr lang="en-US" b="0" i="0" dirty="0">
                <a:solidFill>
                  <a:srgbClr val="0000CD"/>
                </a:solidFill>
                <a:effectLst/>
                <a:latin typeface="Consolas" panose="020B0609020204030204" pitchFamily="49" charset="0"/>
              </a:rPr>
              <a:t>function</a:t>
            </a:r>
            <a:r>
              <a:rPr lang="en-US" b="0" i="0" dirty="0">
                <a:solidFill>
                  <a:srgbClr val="000000"/>
                </a:solidFill>
                <a:effectLst/>
                <a:latin typeface="Consolas" panose="020B0609020204030204" pitchFamily="49" charset="0"/>
              </a:rPr>
              <a:t> (req, res) {</a:t>
            </a:r>
            <a:br>
              <a:rPr lang="en-US" dirty="0"/>
            </a:br>
            <a:r>
              <a:rPr lang="en-US" b="0" i="0" dirty="0">
                <a:solidFill>
                  <a:srgbClr val="000000"/>
                </a:solidFill>
                <a:effectLst/>
                <a:latin typeface="Consolas" panose="020B0609020204030204" pitchFamily="49" charset="0"/>
              </a:rPr>
              <a:t>  </a:t>
            </a:r>
            <a:r>
              <a:rPr lang="en-US" b="0" i="0" dirty="0" err="1">
                <a:solidFill>
                  <a:srgbClr val="000000"/>
                </a:solidFill>
                <a:effectLst/>
                <a:latin typeface="Consolas" panose="020B0609020204030204" pitchFamily="49" charset="0"/>
              </a:rPr>
              <a:t>res.write</a:t>
            </a:r>
            <a:r>
              <a:rPr lang="en-US" b="0" i="0" dirty="0">
                <a:solidFill>
                  <a:srgbClr val="000000"/>
                </a:solidFill>
                <a:effectLst/>
                <a:latin typeface="Consolas" panose="020B0609020204030204" pitchFamily="49" charset="0"/>
              </a:rPr>
              <a:t>(</a:t>
            </a:r>
            <a:r>
              <a:rPr lang="en-US" b="0" i="0" dirty="0">
                <a:solidFill>
                  <a:srgbClr val="A52A2A"/>
                </a:solidFill>
                <a:effectLst/>
                <a:latin typeface="Consolas" panose="020B0609020204030204" pitchFamily="49" charset="0"/>
              </a:rPr>
              <a:t>'Hello World!'</a:t>
            </a:r>
            <a:r>
              <a:rPr lang="en-US" b="0" i="0" dirty="0">
                <a:solidFill>
                  <a:srgbClr val="000000"/>
                </a:solidFill>
                <a:effectLst/>
                <a:latin typeface="Consolas" panose="020B0609020204030204" pitchFamily="49" charset="0"/>
              </a:rPr>
              <a:t>); </a:t>
            </a:r>
            <a:r>
              <a:rPr lang="en-US" b="0" i="0" dirty="0">
                <a:solidFill>
                  <a:srgbClr val="008000"/>
                </a:solidFill>
                <a:effectLst/>
                <a:latin typeface="Consolas" panose="020B0609020204030204" pitchFamily="49" charset="0"/>
              </a:rPr>
              <a:t>//write a response to the client</a:t>
            </a:r>
            <a:br>
              <a:rPr lang="en-US" b="0" i="0" dirty="0">
                <a:solidFill>
                  <a:srgbClr val="008000"/>
                </a:solidFill>
                <a:effectLst/>
                <a:latin typeface="Consolas" panose="020B0609020204030204" pitchFamily="49" charset="0"/>
              </a:rPr>
            </a:br>
            <a:r>
              <a:rPr lang="en-US" b="0" i="0" dirty="0">
                <a:solidFill>
                  <a:srgbClr val="000000"/>
                </a:solidFill>
                <a:effectLst/>
                <a:latin typeface="Consolas" panose="020B0609020204030204" pitchFamily="49" charset="0"/>
              </a:rPr>
              <a:t>  </a:t>
            </a:r>
            <a:r>
              <a:rPr lang="en-US" b="0" i="0" dirty="0" err="1">
                <a:solidFill>
                  <a:srgbClr val="000000"/>
                </a:solidFill>
                <a:effectLst/>
                <a:latin typeface="Consolas" panose="020B0609020204030204" pitchFamily="49" charset="0"/>
              </a:rPr>
              <a:t>res.end</a:t>
            </a:r>
            <a:r>
              <a:rPr lang="en-US" b="0" i="0" dirty="0">
                <a:solidFill>
                  <a:srgbClr val="000000"/>
                </a:solidFill>
                <a:effectLst/>
                <a:latin typeface="Consolas" panose="020B0609020204030204" pitchFamily="49" charset="0"/>
              </a:rPr>
              <a:t>(); </a:t>
            </a:r>
            <a:r>
              <a:rPr lang="en-US" b="0" i="0" dirty="0">
                <a:solidFill>
                  <a:srgbClr val="008000"/>
                </a:solidFill>
                <a:effectLst/>
                <a:latin typeface="Consolas" panose="020B0609020204030204" pitchFamily="49" charset="0"/>
              </a:rPr>
              <a:t>//end the response</a:t>
            </a:r>
            <a:br>
              <a:rPr lang="en-US" b="0" i="0" dirty="0">
                <a:solidFill>
                  <a:srgbClr val="008000"/>
                </a:solidFill>
                <a:effectLst/>
                <a:latin typeface="Consolas" panose="020B0609020204030204" pitchFamily="49" charset="0"/>
              </a:rPr>
            </a:br>
            <a:r>
              <a:rPr lang="en-US" b="0" i="0" dirty="0">
                <a:solidFill>
                  <a:srgbClr val="000000"/>
                </a:solidFill>
                <a:effectLst/>
                <a:latin typeface="Consolas" panose="020B0609020204030204" pitchFamily="49" charset="0"/>
              </a:rPr>
              <a:t>}).listen(</a:t>
            </a:r>
            <a:r>
              <a:rPr lang="en-US" b="0" i="0" dirty="0">
                <a:solidFill>
                  <a:srgbClr val="FF0000"/>
                </a:solidFill>
                <a:effectLst/>
                <a:latin typeface="Consolas" panose="020B0609020204030204" pitchFamily="49" charset="0"/>
              </a:rPr>
              <a:t>8080</a:t>
            </a:r>
            <a:r>
              <a:rPr lang="en-US" b="0" i="0" dirty="0">
                <a:solidFill>
                  <a:srgbClr val="000000"/>
                </a:solidFill>
                <a:effectLst/>
                <a:latin typeface="Consolas" panose="020B0609020204030204" pitchFamily="49" charset="0"/>
              </a:rPr>
              <a:t>); </a:t>
            </a:r>
            <a:r>
              <a:rPr lang="en-US" b="0" i="0" dirty="0">
                <a:solidFill>
                  <a:srgbClr val="008000"/>
                </a:solidFill>
                <a:effectLst/>
                <a:latin typeface="Consolas" panose="020B0609020204030204" pitchFamily="49" charset="0"/>
              </a:rPr>
              <a:t>//the server object listens on port 8080</a:t>
            </a:r>
            <a:endParaRPr lang="en-IN" dirty="0"/>
          </a:p>
        </p:txBody>
      </p:sp>
      <p:sp>
        <p:nvSpPr>
          <p:cNvPr id="6" name="TextBox 5">
            <a:extLst>
              <a:ext uri="{FF2B5EF4-FFF2-40B4-BE49-F238E27FC236}">
                <a16:creationId xmlns:a16="http://schemas.microsoft.com/office/drawing/2014/main" id="{7D785273-F788-8920-A7AD-B2A2910FBF57}"/>
              </a:ext>
            </a:extLst>
          </p:cNvPr>
          <p:cNvSpPr txBox="1"/>
          <p:nvPr/>
        </p:nvSpPr>
        <p:spPr>
          <a:xfrm>
            <a:off x="3056709" y="5650082"/>
            <a:ext cx="6113416" cy="369332"/>
          </a:xfrm>
          <a:prstGeom prst="rect">
            <a:avLst/>
          </a:prstGeom>
          <a:noFill/>
        </p:spPr>
        <p:txBody>
          <a:bodyPr wrap="square">
            <a:spAutoFit/>
          </a:bodyPr>
          <a:lstStyle/>
          <a:p>
            <a:r>
              <a:rPr lang="en-IN" b="0" i="0" dirty="0">
                <a:solidFill>
                  <a:srgbClr val="000000"/>
                </a:solidFill>
                <a:effectLst/>
                <a:latin typeface="consolas" panose="020B0609020204030204" pitchFamily="49" charset="0"/>
                <a:hlinkClick r:id="rId2"/>
              </a:rPr>
              <a:t>http://localhost:8080</a:t>
            </a:r>
            <a:r>
              <a:rPr lang="en-IN" b="0" i="0" dirty="0">
                <a:solidFill>
                  <a:srgbClr val="000000"/>
                </a:solidFill>
                <a:effectLst/>
                <a:latin typeface="consolas" panose="020B0609020204030204" pitchFamily="49" charset="0"/>
              </a:rPr>
              <a:t>    in browser</a:t>
            </a:r>
            <a:endParaRPr lang="en-IN" dirty="0"/>
          </a:p>
        </p:txBody>
      </p:sp>
      <p:sp>
        <p:nvSpPr>
          <p:cNvPr id="8" name="TextBox 7">
            <a:extLst>
              <a:ext uri="{FF2B5EF4-FFF2-40B4-BE49-F238E27FC236}">
                <a16:creationId xmlns:a16="http://schemas.microsoft.com/office/drawing/2014/main" id="{20712E97-654C-3140-6560-2B2D20A8724F}"/>
              </a:ext>
            </a:extLst>
          </p:cNvPr>
          <p:cNvSpPr txBox="1"/>
          <p:nvPr/>
        </p:nvSpPr>
        <p:spPr>
          <a:xfrm>
            <a:off x="7167153" y="2166183"/>
            <a:ext cx="5791209" cy="1892826"/>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Save the code above in a file called "demo_http.js", and initiate the file:</a:t>
            </a:r>
          </a:p>
          <a:p>
            <a:pPr algn="l">
              <a:spcBef>
                <a:spcPts val="1800"/>
              </a:spcBef>
              <a:spcAft>
                <a:spcPts val="1800"/>
              </a:spcAft>
            </a:pPr>
            <a:r>
              <a:rPr lang="en-US" b="0" i="0" dirty="0">
                <a:solidFill>
                  <a:srgbClr val="FF0000"/>
                </a:solidFill>
                <a:effectLst/>
                <a:latin typeface="Verdana" panose="020B0604030504040204" pitchFamily="34" charset="0"/>
              </a:rPr>
              <a:t>Initiate demo_http.js:</a:t>
            </a:r>
          </a:p>
          <a:p>
            <a:pPr algn="l">
              <a:spcBef>
                <a:spcPts val="1800"/>
              </a:spcBef>
              <a:spcAft>
                <a:spcPts val="1800"/>
              </a:spcAft>
            </a:pPr>
            <a:r>
              <a:rPr lang="en-US" b="0" i="0" dirty="0">
                <a:solidFill>
                  <a:srgbClr val="FF0000"/>
                </a:solidFill>
                <a:effectLst/>
                <a:latin typeface="Consolas" panose="020B0609020204030204" pitchFamily="49" charset="0"/>
              </a:rPr>
              <a:t>C:\Users\</a:t>
            </a:r>
            <a:r>
              <a:rPr lang="en-US" b="0" i="1" dirty="0">
                <a:solidFill>
                  <a:srgbClr val="FF0000"/>
                </a:solidFill>
                <a:effectLst/>
                <a:latin typeface="Consolas" panose="020B0609020204030204" pitchFamily="49" charset="0"/>
              </a:rPr>
              <a:t>Your Name</a:t>
            </a:r>
            <a:r>
              <a:rPr lang="en-US" b="0" i="0" dirty="0">
                <a:solidFill>
                  <a:srgbClr val="FF0000"/>
                </a:solidFill>
                <a:effectLst/>
                <a:latin typeface="Consolas" panose="020B0609020204030204" pitchFamily="49" charset="0"/>
              </a:rPr>
              <a:t>&gt;node demo_http.js</a:t>
            </a:r>
          </a:p>
        </p:txBody>
      </p:sp>
    </p:spTree>
    <p:extLst>
      <p:ext uri="{BB962C8B-B14F-4D97-AF65-F5344CB8AC3E}">
        <p14:creationId xmlns:p14="http://schemas.microsoft.com/office/powerpoint/2010/main" val="395441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A73CA-4BD3-648A-694D-8D7CB52E4C31}"/>
              </a:ext>
            </a:extLst>
          </p:cNvPr>
          <p:cNvSpPr txBox="1"/>
          <p:nvPr/>
        </p:nvSpPr>
        <p:spPr>
          <a:xfrm>
            <a:off x="278674" y="637404"/>
            <a:ext cx="11207932" cy="1672253"/>
          </a:xfrm>
          <a:prstGeom prst="rect">
            <a:avLst/>
          </a:prstGeom>
          <a:noFill/>
        </p:spPr>
        <p:txBody>
          <a:bodyPr wrap="square">
            <a:spAutoFit/>
          </a:bodyPr>
          <a:lstStyle/>
          <a:p>
            <a:pPr algn="l">
              <a:spcBef>
                <a:spcPts val="750"/>
              </a:spcBef>
              <a:spcAft>
                <a:spcPts val="750"/>
              </a:spcAft>
            </a:pPr>
            <a:r>
              <a:rPr lang="en-US" sz="2400" b="0" i="0" dirty="0">
                <a:solidFill>
                  <a:srgbClr val="000000"/>
                </a:solidFill>
                <a:effectLst/>
                <a:latin typeface="Segoe UI" panose="020B0502040204020203" pitchFamily="34" charset="0"/>
              </a:rPr>
              <a:t>Add an HTTP Header</a:t>
            </a:r>
          </a:p>
          <a:p>
            <a:pPr algn="l"/>
            <a:r>
              <a:rPr lang="en-US" sz="2400" b="0" i="0" dirty="0">
                <a:solidFill>
                  <a:srgbClr val="000000"/>
                </a:solidFill>
                <a:effectLst/>
                <a:latin typeface="Verdana" panose="020B0604030504040204" pitchFamily="34" charset="0"/>
              </a:rPr>
              <a:t>If the response from the HTTP server is supposed to be displayed as HTML, you should include an HTTP header with the correct content type:</a:t>
            </a:r>
          </a:p>
        </p:txBody>
      </p:sp>
      <p:sp>
        <p:nvSpPr>
          <p:cNvPr id="5" name="TextBox 4">
            <a:extLst>
              <a:ext uri="{FF2B5EF4-FFF2-40B4-BE49-F238E27FC236}">
                <a16:creationId xmlns:a16="http://schemas.microsoft.com/office/drawing/2014/main" id="{8D9E0363-40BD-1998-C945-726AB3D40825}"/>
              </a:ext>
            </a:extLst>
          </p:cNvPr>
          <p:cNvSpPr txBox="1"/>
          <p:nvPr/>
        </p:nvSpPr>
        <p:spPr>
          <a:xfrm>
            <a:off x="1942009" y="2920613"/>
            <a:ext cx="7637419" cy="1754326"/>
          </a:xfrm>
          <a:prstGeom prst="rect">
            <a:avLst/>
          </a:prstGeom>
          <a:noFill/>
        </p:spPr>
        <p:txBody>
          <a:bodyPr wrap="square">
            <a:spAutoFit/>
          </a:bodyPr>
          <a:lstStyle/>
          <a:p>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http = require(</a:t>
            </a:r>
            <a:r>
              <a:rPr lang="en-IN" b="0" i="0" dirty="0">
                <a:solidFill>
                  <a:srgbClr val="A52A2A"/>
                </a:solidFill>
                <a:effectLst/>
                <a:latin typeface="Consolas" panose="020B0609020204030204" pitchFamily="49" charset="0"/>
              </a:rPr>
              <a:t>'http'</a:t>
            </a:r>
            <a:r>
              <a:rPr lang="en-IN" b="0" i="0" dirty="0">
                <a:solidFill>
                  <a:srgbClr val="000000"/>
                </a:solidFill>
                <a:effectLst/>
                <a:latin typeface="Consolas" panose="020B0609020204030204" pitchFamily="49" charset="0"/>
              </a:rPr>
              <a:t>);</a:t>
            </a:r>
            <a:br>
              <a:rPr lang="en-IN" dirty="0"/>
            </a:br>
            <a:r>
              <a:rPr lang="en-IN" b="0" i="0" dirty="0" err="1">
                <a:solidFill>
                  <a:srgbClr val="000000"/>
                </a:solidFill>
                <a:effectLst/>
                <a:latin typeface="Consolas" panose="020B0609020204030204" pitchFamily="49" charset="0"/>
              </a:rPr>
              <a:t>http.createServer</a:t>
            </a:r>
            <a:r>
              <a:rPr lang="en-IN" b="0" i="0" dirty="0">
                <a:solidFill>
                  <a:srgbClr val="000000"/>
                </a:solidFill>
                <a:effectLst/>
                <a:latin typeface="Consolas" panose="020B0609020204030204" pitchFamily="49" charset="0"/>
              </a:rPr>
              <a:t>(</a:t>
            </a:r>
            <a:r>
              <a:rPr lang="en-IN" b="0" i="0" dirty="0">
                <a:solidFill>
                  <a:srgbClr val="0000CD"/>
                </a:solidFill>
                <a:effectLst/>
                <a:latin typeface="Consolas" panose="020B0609020204030204" pitchFamily="49" charset="0"/>
              </a:rPr>
              <a:t>function</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req</a:t>
            </a:r>
            <a:r>
              <a:rPr lang="en-IN" b="0" i="0" dirty="0">
                <a:solidFill>
                  <a:srgbClr val="000000"/>
                </a:solidFill>
                <a:effectLst/>
                <a:latin typeface="Consolas" panose="020B0609020204030204" pitchFamily="49" charset="0"/>
              </a:rPr>
              <a:t>, res) {</a:t>
            </a:r>
            <a:br>
              <a:rPr lang="en-IN" dirty="0"/>
            </a:br>
            <a:r>
              <a:rPr lang="en-IN" b="1" i="0" dirty="0">
                <a:solidFill>
                  <a:srgbClr val="000000"/>
                </a:solidFill>
                <a:effectLst/>
                <a:latin typeface="Consolas" panose="020B0609020204030204" pitchFamily="49" charset="0"/>
              </a:rPr>
              <a:t>  </a:t>
            </a:r>
            <a:r>
              <a:rPr lang="en-IN" b="1" i="0" dirty="0" err="1">
                <a:solidFill>
                  <a:srgbClr val="000000"/>
                </a:solidFill>
                <a:effectLst/>
                <a:latin typeface="Consolas" panose="020B0609020204030204" pitchFamily="49" charset="0"/>
              </a:rPr>
              <a:t>res.writeHead</a:t>
            </a:r>
            <a:r>
              <a:rPr lang="en-IN" b="1" i="0" dirty="0">
                <a:solidFill>
                  <a:srgbClr val="000000"/>
                </a:solidFill>
                <a:effectLst/>
                <a:latin typeface="Consolas" panose="020B0609020204030204" pitchFamily="49" charset="0"/>
              </a:rPr>
              <a:t>(</a:t>
            </a:r>
            <a:r>
              <a:rPr lang="en-IN" b="1" i="0" dirty="0">
                <a:solidFill>
                  <a:srgbClr val="FF0000"/>
                </a:solidFill>
                <a:effectLst/>
                <a:latin typeface="Consolas" panose="020B0609020204030204" pitchFamily="49" charset="0"/>
              </a:rPr>
              <a:t>200</a:t>
            </a:r>
            <a:r>
              <a:rPr lang="en-IN" b="1" i="0" dirty="0">
                <a:solidFill>
                  <a:srgbClr val="000000"/>
                </a:solidFill>
                <a:effectLst/>
                <a:latin typeface="Consolas" panose="020B0609020204030204" pitchFamily="49" charset="0"/>
              </a:rPr>
              <a:t>, {</a:t>
            </a:r>
            <a:r>
              <a:rPr lang="en-IN" b="1" i="0" dirty="0">
                <a:solidFill>
                  <a:srgbClr val="A52A2A"/>
                </a:solidFill>
                <a:effectLst/>
                <a:latin typeface="Consolas" panose="020B0609020204030204" pitchFamily="49" charset="0"/>
              </a:rPr>
              <a:t>'Content-Type'</a:t>
            </a:r>
            <a:r>
              <a:rPr lang="en-IN" b="1" i="0" dirty="0">
                <a:solidFill>
                  <a:srgbClr val="000000"/>
                </a:solidFill>
                <a:effectLst/>
                <a:latin typeface="Consolas" panose="020B0609020204030204" pitchFamily="49" charset="0"/>
              </a:rPr>
              <a:t>: </a:t>
            </a:r>
            <a:r>
              <a:rPr lang="en-IN" b="1" i="0" dirty="0">
                <a:solidFill>
                  <a:srgbClr val="A52A2A"/>
                </a:solidFill>
                <a:effectLst/>
                <a:latin typeface="Consolas" panose="020B0609020204030204" pitchFamily="49" charset="0"/>
              </a:rPr>
              <a:t>'text/html'</a:t>
            </a:r>
            <a:r>
              <a:rPr lang="en-IN" b="1" i="0" dirty="0">
                <a:solidFill>
                  <a:srgbClr val="000000"/>
                </a:solidFill>
                <a:effectLst/>
                <a:latin typeface="Consolas" panose="020B0609020204030204" pitchFamily="49" charset="0"/>
              </a:rPr>
              <a:t>});</a:t>
            </a:r>
            <a:br>
              <a:rPr lang="en-IN" b="1" i="0" dirty="0">
                <a:solidFill>
                  <a:srgbClr val="000000"/>
                </a:solidFill>
                <a:effectLst/>
                <a:latin typeface="Consolas" panose="020B0609020204030204" pitchFamily="49" charset="0"/>
              </a:rPr>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'Hello World!'</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res.end</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}).listen(</a:t>
            </a:r>
            <a:r>
              <a:rPr lang="en-IN" b="0" i="0" dirty="0">
                <a:solidFill>
                  <a:srgbClr val="FF0000"/>
                </a:solidFill>
                <a:effectLst/>
                <a:latin typeface="Consolas" panose="020B0609020204030204" pitchFamily="49" charset="0"/>
              </a:rPr>
              <a:t>8080</a:t>
            </a:r>
            <a:r>
              <a:rPr lang="en-IN" b="0" i="0" dirty="0">
                <a:solidFill>
                  <a:srgbClr val="000000"/>
                </a:solidFill>
                <a:effectLst/>
                <a:latin typeface="Consolas" panose="020B0609020204030204" pitchFamily="49" charset="0"/>
              </a:rPr>
              <a:t>);</a:t>
            </a:r>
            <a:endParaRPr lang="en-IN" dirty="0"/>
          </a:p>
        </p:txBody>
      </p:sp>
      <p:sp>
        <p:nvSpPr>
          <p:cNvPr id="6" name="Rectangle 1">
            <a:extLst>
              <a:ext uri="{FF2B5EF4-FFF2-40B4-BE49-F238E27FC236}">
                <a16:creationId xmlns:a16="http://schemas.microsoft.com/office/drawing/2014/main" id="{95FF15E3-BF5B-CAF4-3AAF-09EEE7B07157}"/>
              </a:ext>
            </a:extLst>
          </p:cNvPr>
          <p:cNvSpPr>
            <a:spLocks noChangeArrowheads="1"/>
          </p:cNvSpPr>
          <p:nvPr/>
        </p:nvSpPr>
        <p:spPr bwMode="auto">
          <a:xfrm rot="10800000" flipV="1">
            <a:off x="-1" y="5169273"/>
            <a:ext cx="119394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Verdana" panose="020B0604030504040204" pitchFamily="34" charset="0"/>
              </a:rPr>
              <a:t>The first argument of the </a:t>
            </a:r>
            <a:r>
              <a:rPr kumimoji="0" lang="en-US" altLang="en-US" sz="2400" b="0" i="0" u="none" strike="noStrike" cap="none" normalizeH="0" baseline="0">
                <a:ln>
                  <a:noFill/>
                </a:ln>
                <a:solidFill>
                  <a:srgbClr val="DC143C"/>
                </a:solidFill>
                <a:effectLst/>
                <a:latin typeface="Consolas" panose="020B0609020204030204" pitchFamily="49" charset="0"/>
              </a:rPr>
              <a:t>res.writeHead()</a:t>
            </a:r>
            <a:r>
              <a:rPr kumimoji="0" lang="en-US" altLang="en-US" sz="2400" b="0" i="0" u="none" strike="noStrike" cap="none" normalizeH="0" baseline="0">
                <a:ln>
                  <a:noFill/>
                </a:ln>
                <a:solidFill>
                  <a:srgbClr val="000000"/>
                </a:solidFill>
                <a:effectLst/>
                <a:latin typeface="Verdana" panose="020B0604030504040204" pitchFamily="34" charset="0"/>
              </a:rPr>
              <a:t> method is the status code, 200 means that all is OK, the second argument is an object containing the response headers.</a:t>
            </a:r>
            <a:r>
              <a:rPr kumimoji="0" lang="en-US" altLang="en-US" sz="2400" b="0" i="0" u="none" strike="noStrike" cap="none" normalizeH="0" baseline="0">
                <a:ln>
                  <a:noFill/>
                </a:ln>
                <a:solidFill>
                  <a:schemeClr val="tx1"/>
                </a:solidFill>
                <a:effectLst/>
              </a:rPr>
              <a:t> </a:t>
            </a:r>
          </a:p>
        </p:txBody>
      </p:sp>
    </p:spTree>
    <p:extLst>
      <p:ext uri="{BB962C8B-B14F-4D97-AF65-F5344CB8AC3E}">
        <p14:creationId xmlns:p14="http://schemas.microsoft.com/office/powerpoint/2010/main" val="353870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63A4CE-5D4E-9A2F-1334-089EEEAF5C0B}"/>
              </a:ext>
            </a:extLst>
          </p:cNvPr>
          <p:cNvSpPr>
            <a:spLocks noChangeArrowheads="1"/>
          </p:cNvSpPr>
          <p:nvPr/>
        </p:nvSpPr>
        <p:spPr bwMode="auto">
          <a:xfrm>
            <a:off x="191590" y="428974"/>
            <a:ext cx="10570464" cy="25775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7132"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Read the Query String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The function passed into the </a:t>
            </a:r>
            <a:r>
              <a:rPr kumimoji="0" lang="en-US" altLang="en-US" sz="2000" b="0" i="0" u="none" strike="noStrike" cap="none" normalizeH="0" baseline="0" dirty="0" err="1">
                <a:ln>
                  <a:noFill/>
                </a:ln>
                <a:solidFill>
                  <a:srgbClr val="DC143C"/>
                </a:solidFill>
                <a:effectLst/>
                <a:latin typeface="Consolas" panose="020B0609020204030204" pitchFamily="49" charset="0"/>
              </a:rPr>
              <a:t>http.createServer</a:t>
            </a:r>
            <a:r>
              <a:rPr kumimoji="0" lang="en-US" altLang="en-US" sz="2000" b="0" i="0" u="none" strike="noStrike" cap="none" normalizeH="0" baseline="0" dirty="0">
                <a:ln>
                  <a:noFill/>
                </a:ln>
                <a:solidFill>
                  <a:srgbClr val="DC143C"/>
                </a:solidFill>
                <a:effectLst/>
                <a:latin typeface="Consolas" panose="020B0609020204030204" pitchFamily="49" charset="0"/>
              </a:rPr>
              <a:t>()</a:t>
            </a:r>
            <a:r>
              <a:rPr kumimoji="0" lang="en-US" altLang="en-US" sz="2000" b="0" i="0" u="none" strike="noStrike" cap="none" normalizeH="0" baseline="0" dirty="0">
                <a:ln>
                  <a:noFill/>
                </a:ln>
                <a:solidFill>
                  <a:srgbClr val="000000"/>
                </a:solidFill>
                <a:effectLst/>
                <a:latin typeface="Verdana" panose="020B0604030504040204" pitchFamily="34" charset="0"/>
              </a:rPr>
              <a:t> has a </a:t>
            </a:r>
            <a:r>
              <a:rPr kumimoji="0" lang="en-US" altLang="en-US" sz="2000" b="0" i="0" u="none" strike="noStrike" cap="none" normalizeH="0" baseline="0" dirty="0">
                <a:ln>
                  <a:noFill/>
                </a:ln>
                <a:solidFill>
                  <a:srgbClr val="DC143C"/>
                </a:solidFill>
                <a:effectLst/>
                <a:latin typeface="Consolas" panose="020B0609020204030204" pitchFamily="49" charset="0"/>
              </a:rPr>
              <a:t>req</a:t>
            </a:r>
            <a:r>
              <a:rPr kumimoji="0" lang="en-US" altLang="en-US" sz="2000" b="0" i="0" u="none" strike="noStrike" cap="none" normalizeH="0" baseline="0" dirty="0">
                <a:ln>
                  <a:noFill/>
                </a:ln>
                <a:solidFill>
                  <a:srgbClr val="000000"/>
                </a:solidFill>
                <a:effectLst/>
                <a:latin typeface="Verdana" panose="020B0604030504040204" pitchFamily="34" charset="0"/>
              </a:rPr>
              <a:t> argument that represents the request from the client, as an object (</a:t>
            </a:r>
            <a:r>
              <a:rPr kumimoji="0" lang="en-US" altLang="en-US" sz="2000" b="0" i="0" u="none" strike="noStrike" cap="none" normalizeH="0" baseline="0" dirty="0" err="1">
                <a:ln>
                  <a:noFill/>
                </a:ln>
                <a:solidFill>
                  <a:srgbClr val="000000"/>
                </a:solidFill>
                <a:effectLst/>
                <a:latin typeface="Verdana" panose="020B0604030504040204" pitchFamily="34" charset="0"/>
              </a:rPr>
              <a:t>http.IncomingMessage</a:t>
            </a:r>
            <a:r>
              <a:rPr kumimoji="0" lang="en-US" altLang="en-US" sz="2000" b="0" i="0" u="none" strike="noStrike" cap="none" normalizeH="0" baseline="0" dirty="0">
                <a:ln>
                  <a:noFill/>
                </a:ln>
                <a:solidFill>
                  <a:srgbClr val="000000"/>
                </a:solidFill>
                <a:effectLst/>
                <a:latin typeface="Verdana" panose="020B0604030504040204" pitchFamily="34" charset="0"/>
              </a:rPr>
              <a:t> object).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This object has a property called "</a:t>
            </a:r>
            <a:r>
              <a:rPr kumimoji="0" lang="en-US" altLang="en-US" sz="2000" b="0" i="0" u="none" strike="noStrike" cap="none" normalizeH="0" baseline="0" dirty="0" err="1">
                <a:ln>
                  <a:noFill/>
                </a:ln>
                <a:solidFill>
                  <a:srgbClr val="000000"/>
                </a:solidFill>
                <a:effectLst/>
                <a:latin typeface="Verdana" panose="020B0604030504040204" pitchFamily="34" charset="0"/>
              </a:rPr>
              <a:t>url</a:t>
            </a:r>
            <a:r>
              <a:rPr kumimoji="0" lang="en-US" altLang="en-US" sz="2000" b="0" i="0" u="none" strike="noStrike" cap="none" normalizeH="0" baseline="0" dirty="0">
                <a:ln>
                  <a:noFill/>
                </a:ln>
                <a:solidFill>
                  <a:srgbClr val="000000"/>
                </a:solidFill>
                <a:effectLst/>
                <a:latin typeface="Verdana" panose="020B0604030504040204" pitchFamily="34" charset="0"/>
              </a:rPr>
              <a:t>" which holds the part of the </a:t>
            </a:r>
            <a:r>
              <a:rPr kumimoji="0" lang="en-US" altLang="en-US" sz="2000" b="0" i="0" u="none" strike="noStrike" cap="none" normalizeH="0" baseline="0" dirty="0" err="1">
                <a:ln>
                  <a:noFill/>
                </a:ln>
                <a:solidFill>
                  <a:srgbClr val="000000"/>
                </a:solidFill>
                <a:effectLst/>
                <a:latin typeface="Verdana" panose="020B0604030504040204" pitchFamily="34" charset="0"/>
              </a:rPr>
              <a:t>url</a:t>
            </a:r>
            <a:r>
              <a:rPr kumimoji="0" lang="en-US" altLang="en-US" sz="2000" b="0" i="0" u="none" strike="noStrike" cap="none" normalizeH="0" baseline="0" dirty="0">
                <a:ln>
                  <a:noFill/>
                </a:ln>
                <a:solidFill>
                  <a:srgbClr val="000000"/>
                </a:solidFill>
                <a:effectLst/>
                <a:latin typeface="Verdana" panose="020B0604030504040204" pitchFamily="34" charset="0"/>
              </a:rPr>
              <a:t> that comes after the domain name:</a:t>
            </a:r>
            <a:endParaRPr kumimoji="0" lang="en-US" altLang="en-US" sz="20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76F93D28-308B-5B88-50AD-CBBC09B3F4E0}"/>
              </a:ext>
            </a:extLst>
          </p:cNvPr>
          <p:cNvSpPr txBox="1"/>
          <p:nvPr/>
        </p:nvSpPr>
        <p:spPr>
          <a:xfrm>
            <a:off x="1689461" y="3016407"/>
            <a:ext cx="8116390" cy="1754326"/>
          </a:xfrm>
          <a:prstGeom prst="rect">
            <a:avLst/>
          </a:prstGeom>
          <a:noFill/>
        </p:spPr>
        <p:txBody>
          <a:bodyPr wrap="square">
            <a:spAutoFit/>
          </a:bodyPr>
          <a:lstStyle/>
          <a:p>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http = require(</a:t>
            </a:r>
            <a:r>
              <a:rPr lang="en-IN" b="0" i="0" dirty="0">
                <a:solidFill>
                  <a:srgbClr val="A52A2A"/>
                </a:solidFill>
                <a:effectLst/>
                <a:latin typeface="Consolas" panose="020B0609020204030204" pitchFamily="49" charset="0"/>
              </a:rPr>
              <a:t>'http'</a:t>
            </a:r>
            <a:r>
              <a:rPr lang="en-IN" b="0" i="0" dirty="0">
                <a:solidFill>
                  <a:srgbClr val="000000"/>
                </a:solidFill>
                <a:effectLst/>
                <a:latin typeface="Consolas" panose="020B0609020204030204" pitchFamily="49" charset="0"/>
              </a:rPr>
              <a:t>);</a:t>
            </a:r>
            <a:br>
              <a:rPr lang="en-IN" dirty="0"/>
            </a:br>
            <a:r>
              <a:rPr lang="en-IN" b="0" i="0" dirty="0" err="1">
                <a:solidFill>
                  <a:srgbClr val="000000"/>
                </a:solidFill>
                <a:effectLst/>
                <a:latin typeface="Consolas" panose="020B0609020204030204" pitchFamily="49" charset="0"/>
              </a:rPr>
              <a:t>http.createServer</a:t>
            </a:r>
            <a:r>
              <a:rPr lang="en-IN" b="0" i="0" dirty="0">
                <a:solidFill>
                  <a:srgbClr val="000000"/>
                </a:solidFill>
                <a:effectLst/>
                <a:latin typeface="Consolas" panose="020B0609020204030204" pitchFamily="49" charset="0"/>
              </a:rPr>
              <a:t>(</a:t>
            </a:r>
            <a:r>
              <a:rPr lang="en-IN" b="0" i="0" dirty="0">
                <a:solidFill>
                  <a:srgbClr val="0000CD"/>
                </a:solidFill>
                <a:effectLst/>
                <a:latin typeface="Consolas" panose="020B0609020204030204" pitchFamily="49" charset="0"/>
              </a:rPr>
              <a:t>function</a:t>
            </a:r>
            <a:r>
              <a:rPr lang="en-IN" b="0" i="0" dirty="0">
                <a:solidFill>
                  <a:srgbClr val="000000"/>
                </a:solidFill>
                <a:effectLst/>
                <a:latin typeface="Consolas" panose="020B0609020204030204" pitchFamily="49" charset="0"/>
              </a:rPr>
              <a:t> (</a:t>
            </a:r>
            <a:r>
              <a:rPr lang="en-IN" b="1" i="0" dirty="0" err="1">
                <a:solidFill>
                  <a:srgbClr val="000000"/>
                </a:solidFill>
                <a:effectLst/>
                <a:latin typeface="Consolas" panose="020B0609020204030204" pitchFamily="49" charset="0"/>
              </a:rPr>
              <a:t>req</a:t>
            </a:r>
            <a:r>
              <a:rPr lang="en-IN" b="0" i="0" dirty="0">
                <a:solidFill>
                  <a:srgbClr val="000000"/>
                </a:solidFill>
                <a:effectLst/>
                <a:latin typeface="Consolas" panose="020B0609020204030204" pitchFamily="49" charset="0"/>
              </a:rPr>
              <a:t>, res) {</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res.writeHead</a:t>
            </a:r>
            <a:r>
              <a:rPr lang="en-IN" b="0" i="0" dirty="0">
                <a:solidFill>
                  <a:srgbClr val="000000"/>
                </a:solidFill>
                <a:effectLst/>
                <a:latin typeface="Consolas" panose="020B0609020204030204" pitchFamily="49" charset="0"/>
              </a:rPr>
              <a:t>(</a:t>
            </a:r>
            <a:r>
              <a:rPr lang="en-IN" b="0" i="0" dirty="0">
                <a:solidFill>
                  <a:srgbClr val="FF0000"/>
                </a:solidFill>
                <a:effectLst/>
                <a:latin typeface="Consolas" panose="020B0609020204030204" pitchFamily="49" charset="0"/>
              </a:rPr>
              <a:t>200</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'Content-Type'</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'text/html'</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a:t>
            </a:r>
            <a:r>
              <a:rPr lang="en-IN" b="0" i="0" dirty="0">
                <a:solidFill>
                  <a:srgbClr val="000000"/>
                </a:solidFill>
                <a:effectLst/>
                <a:latin typeface="Consolas" panose="020B0609020204030204" pitchFamily="49" charset="0"/>
              </a:rPr>
              <a:t>(</a:t>
            </a:r>
            <a:r>
              <a:rPr lang="en-IN" b="1" i="0" dirty="0">
                <a:solidFill>
                  <a:srgbClr val="000000"/>
                </a:solidFill>
                <a:effectLst/>
                <a:latin typeface="Consolas" panose="020B0609020204030204" pitchFamily="49" charset="0"/>
              </a:rPr>
              <a:t>req.url</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res.end</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}).listen(</a:t>
            </a:r>
            <a:r>
              <a:rPr lang="en-IN" b="0" i="0" dirty="0">
                <a:solidFill>
                  <a:srgbClr val="FF0000"/>
                </a:solidFill>
                <a:effectLst/>
                <a:latin typeface="Consolas" panose="020B0609020204030204" pitchFamily="49" charset="0"/>
              </a:rPr>
              <a:t>8080</a:t>
            </a:r>
            <a:r>
              <a:rPr lang="en-IN" b="0" i="0" dirty="0">
                <a:solidFill>
                  <a:srgbClr val="000000"/>
                </a:solidFill>
                <a:effectLst/>
                <a:latin typeface="Consolas" panose="020B0609020204030204" pitchFamily="49" charset="0"/>
              </a:rPr>
              <a:t>);</a:t>
            </a:r>
            <a:endParaRPr lang="en-IN" dirty="0"/>
          </a:p>
        </p:txBody>
      </p:sp>
      <p:sp>
        <p:nvSpPr>
          <p:cNvPr id="6" name="TextBox 5">
            <a:extLst>
              <a:ext uri="{FF2B5EF4-FFF2-40B4-BE49-F238E27FC236}">
                <a16:creationId xmlns:a16="http://schemas.microsoft.com/office/drawing/2014/main" id="{AD03BC47-9183-9076-085D-A57C5B84DABA}"/>
              </a:ext>
            </a:extLst>
          </p:cNvPr>
          <p:cNvSpPr txBox="1"/>
          <p:nvPr/>
        </p:nvSpPr>
        <p:spPr>
          <a:xfrm>
            <a:off x="827312" y="5207541"/>
            <a:ext cx="10358321" cy="1538883"/>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Save the code above in a file called "demo_http_url.js" and initiate the file:</a:t>
            </a:r>
          </a:p>
          <a:p>
            <a:pPr algn="l">
              <a:spcBef>
                <a:spcPts val="1800"/>
              </a:spcBef>
              <a:spcAft>
                <a:spcPts val="1800"/>
              </a:spcAft>
            </a:pPr>
            <a:r>
              <a:rPr lang="en-US" b="0" i="0" dirty="0">
                <a:solidFill>
                  <a:srgbClr val="000000"/>
                </a:solidFill>
                <a:effectLst/>
                <a:latin typeface="Verdana" panose="020B0604030504040204" pitchFamily="34" charset="0"/>
              </a:rPr>
              <a:t>Initiate </a:t>
            </a:r>
            <a:r>
              <a:rPr lang="en-US" b="0" i="0" dirty="0" err="1">
                <a:solidFill>
                  <a:srgbClr val="000000"/>
                </a:solidFill>
                <a:effectLst/>
                <a:latin typeface="Verdana" panose="020B0604030504040204" pitchFamily="34" charset="0"/>
              </a:rPr>
              <a:t>demo_http_url.js:</a:t>
            </a:r>
            <a:r>
              <a:rPr lang="en-US" b="0" i="0" dirty="0" err="1">
                <a:solidFill>
                  <a:srgbClr val="FF0000"/>
                </a:solidFill>
                <a:effectLst/>
                <a:latin typeface="Consolas" panose="020B0609020204030204" pitchFamily="49" charset="0"/>
              </a:rPr>
              <a:t>C</a:t>
            </a:r>
            <a:r>
              <a:rPr lang="en-US" b="0" i="0" dirty="0">
                <a:solidFill>
                  <a:srgbClr val="FF0000"/>
                </a:solidFill>
                <a:effectLst/>
                <a:latin typeface="Consolas" panose="020B0609020204030204" pitchFamily="49" charset="0"/>
              </a:rPr>
              <a:t>:\Users\</a:t>
            </a:r>
            <a:r>
              <a:rPr lang="en-US" b="0" i="1" dirty="0">
                <a:solidFill>
                  <a:srgbClr val="FF0000"/>
                </a:solidFill>
                <a:effectLst/>
                <a:latin typeface="Consolas" panose="020B0609020204030204" pitchFamily="49" charset="0"/>
              </a:rPr>
              <a:t>Your Name</a:t>
            </a:r>
            <a:r>
              <a:rPr lang="en-US" b="0" i="0" dirty="0">
                <a:solidFill>
                  <a:srgbClr val="FF0000"/>
                </a:solidFill>
                <a:effectLst/>
                <a:latin typeface="Consolas" panose="020B0609020204030204" pitchFamily="49" charset="0"/>
              </a:rPr>
              <a:t>&gt;node demo_http_url.js</a:t>
            </a:r>
            <a:endParaRPr lang="en-US" b="0" i="0" dirty="0">
              <a:solidFill>
                <a:srgbClr val="FF0000"/>
              </a:solidFill>
              <a:effectLst/>
              <a:latin typeface="Verdana" panose="020B0604030504040204" pitchFamily="34" charset="0"/>
            </a:endParaRPr>
          </a:p>
          <a:p>
            <a:pPr algn="l">
              <a:spcBef>
                <a:spcPts val="1200"/>
              </a:spcBef>
              <a:spcAft>
                <a:spcPts val="1200"/>
              </a:spcAft>
            </a:pPr>
            <a:r>
              <a:rPr lang="en-US" b="0" i="0" dirty="0">
                <a:solidFill>
                  <a:srgbClr val="FFFFFF"/>
                </a:solidFill>
                <a:effectLst/>
                <a:latin typeface="Consolas" panose="020B0609020204030204" pitchFamily="49" charset="0"/>
              </a:rPr>
              <a:t>C:\Users\</a:t>
            </a:r>
            <a:r>
              <a:rPr lang="en-US" b="0" i="1" dirty="0">
                <a:solidFill>
                  <a:srgbClr val="FFFFFF"/>
                </a:solidFill>
                <a:effectLst/>
                <a:latin typeface="Consolas" panose="020B0609020204030204" pitchFamily="49" charset="0"/>
              </a:rPr>
              <a:t>Your Name</a:t>
            </a:r>
            <a:r>
              <a:rPr lang="en-US" b="0" i="0" dirty="0">
                <a:solidFill>
                  <a:srgbClr val="FFFFFF"/>
                </a:solidFill>
                <a:effectLst/>
                <a:latin typeface="Consolas" panose="020B0609020204030204" pitchFamily="49" charset="0"/>
              </a:rPr>
              <a:t>&gt;node demo_http_url.js</a:t>
            </a:r>
          </a:p>
        </p:txBody>
      </p:sp>
      <p:sp>
        <p:nvSpPr>
          <p:cNvPr id="8" name="TextBox 7">
            <a:extLst>
              <a:ext uri="{FF2B5EF4-FFF2-40B4-BE49-F238E27FC236}">
                <a16:creationId xmlns:a16="http://schemas.microsoft.com/office/drawing/2014/main" id="{35DD78EE-8C0E-3FDD-E6A5-1EB207CB78A3}"/>
              </a:ext>
            </a:extLst>
          </p:cNvPr>
          <p:cNvSpPr txBox="1"/>
          <p:nvPr/>
        </p:nvSpPr>
        <p:spPr>
          <a:xfrm>
            <a:off x="6409517" y="4134786"/>
            <a:ext cx="6096000" cy="646331"/>
          </a:xfrm>
          <a:prstGeom prst="rect">
            <a:avLst/>
          </a:prstGeom>
          <a:noFill/>
        </p:spPr>
        <p:txBody>
          <a:bodyPr wrap="square">
            <a:spAutoFit/>
          </a:bodyPr>
          <a:lstStyle/>
          <a:p>
            <a:r>
              <a:rPr lang="en-IN" dirty="0">
                <a:hlinkClick r:id="rId2"/>
              </a:rPr>
              <a:t>http://localhost:8080/summer</a:t>
            </a:r>
            <a:endParaRPr lang="en-IN" dirty="0"/>
          </a:p>
          <a:p>
            <a:r>
              <a:rPr lang="en-IN" dirty="0"/>
              <a:t>http://localhost:8080/winter</a:t>
            </a:r>
          </a:p>
        </p:txBody>
      </p:sp>
    </p:spTree>
    <p:extLst>
      <p:ext uri="{BB962C8B-B14F-4D97-AF65-F5344CB8AC3E}">
        <p14:creationId xmlns:p14="http://schemas.microsoft.com/office/powerpoint/2010/main" val="149203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97311-EE57-514C-A595-7EC9EA1AE626}"/>
              </a:ext>
            </a:extLst>
          </p:cNvPr>
          <p:cNvSpPr txBox="1"/>
          <p:nvPr/>
        </p:nvSpPr>
        <p:spPr>
          <a:xfrm>
            <a:off x="635726" y="338948"/>
            <a:ext cx="8508274" cy="3016210"/>
          </a:xfrm>
          <a:prstGeom prst="rect">
            <a:avLst/>
          </a:prstGeom>
          <a:noFill/>
        </p:spPr>
        <p:txBody>
          <a:bodyPr wrap="square">
            <a:spAutoFit/>
          </a:bodyPr>
          <a:lstStyle/>
          <a:p>
            <a:pPr algn="l"/>
            <a:r>
              <a:rPr lang="en-IN" b="0" i="0" dirty="0">
                <a:solidFill>
                  <a:srgbClr val="000000"/>
                </a:solidFill>
                <a:effectLst/>
                <a:latin typeface="Verdana" panose="020B0604030504040204" pitchFamily="34" charset="0"/>
              </a:rPr>
              <a:t>Split the query string into readable parts:</a:t>
            </a:r>
          </a:p>
          <a:p>
            <a:pPr algn="l">
              <a:spcBef>
                <a:spcPts val="1200"/>
              </a:spcBef>
              <a:spcAft>
                <a:spcPts val="1200"/>
              </a:spcAft>
            </a:pP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http = require(</a:t>
            </a:r>
            <a:r>
              <a:rPr lang="en-IN" b="0" i="0" dirty="0">
                <a:solidFill>
                  <a:srgbClr val="A52A2A"/>
                </a:solidFill>
                <a:effectLst/>
                <a:latin typeface="Consolas" panose="020B0609020204030204" pitchFamily="49" charset="0"/>
              </a:rPr>
              <a:t>'http'</a:t>
            </a:r>
            <a:r>
              <a:rPr lang="en-IN" b="0" i="0" dirty="0">
                <a:solidFill>
                  <a:srgbClr val="000000"/>
                </a:solidFill>
                <a:effectLst/>
                <a:latin typeface="Consolas" panose="020B0609020204030204" pitchFamily="49" charset="0"/>
              </a:rPr>
              <a:t>);</a:t>
            </a:r>
            <a:br>
              <a:rPr lang="en-IN" b="0" i="0" dirty="0">
                <a:solidFill>
                  <a:srgbClr val="000000"/>
                </a:solidFill>
                <a:effectLst/>
                <a:latin typeface="Consolas" panose="020B0609020204030204" pitchFamily="49" charset="0"/>
              </a:rPr>
            </a:br>
            <a:r>
              <a:rPr lang="en-IN" b="1" i="0" dirty="0">
                <a:solidFill>
                  <a:srgbClr val="0000CD"/>
                </a:solidFill>
                <a:effectLst/>
                <a:latin typeface="Consolas" panose="020B0609020204030204" pitchFamily="49" charset="0"/>
              </a:rPr>
              <a:t>var</a:t>
            </a:r>
            <a:r>
              <a:rPr lang="en-IN" b="1" i="0" dirty="0">
                <a:solidFill>
                  <a:srgbClr val="000000"/>
                </a:solidFill>
                <a:effectLst/>
                <a:latin typeface="Consolas" panose="020B0609020204030204" pitchFamily="49" charset="0"/>
              </a:rPr>
              <a:t> </a:t>
            </a:r>
            <a:r>
              <a:rPr lang="en-IN" b="1" i="0" dirty="0" err="1">
                <a:solidFill>
                  <a:srgbClr val="000000"/>
                </a:solidFill>
                <a:effectLst/>
                <a:latin typeface="Consolas" panose="020B0609020204030204" pitchFamily="49" charset="0"/>
              </a:rPr>
              <a:t>url</a:t>
            </a:r>
            <a:r>
              <a:rPr lang="en-IN" b="1" i="0" dirty="0">
                <a:solidFill>
                  <a:srgbClr val="000000"/>
                </a:solidFill>
                <a:effectLst/>
                <a:latin typeface="Consolas" panose="020B0609020204030204" pitchFamily="49" charset="0"/>
              </a:rPr>
              <a:t> = require(</a:t>
            </a:r>
            <a:r>
              <a:rPr lang="en-IN" b="1" i="0" dirty="0">
                <a:solidFill>
                  <a:srgbClr val="A52A2A"/>
                </a:solidFill>
                <a:effectLst/>
                <a:latin typeface="Consolas" panose="020B0609020204030204" pitchFamily="49" charset="0"/>
              </a:rPr>
              <a:t>'</a:t>
            </a:r>
            <a:r>
              <a:rPr lang="en-IN" b="1" i="0" dirty="0" err="1">
                <a:solidFill>
                  <a:srgbClr val="A52A2A"/>
                </a:solidFill>
                <a:effectLst/>
                <a:latin typeface="Consolas" panose="020B0609020204030204" pitchFamily="49" charset="0"/>
              </a:rPr>
              <a:t>url</a:t>
            </a:r>
            <a:r>
              <a:rPr lang="en-IN" b="1" i="0" dirty="0">
                <a:solidFill>
                  <a:srgbClr val="A52A2A"/>
                </a:solidFill>
                <a:effectLst/>
                <a:latin typeface="Consolas" panose="020B0609020204030204" pitchFamily="49" charset="0"/>
              </a:rPr>
              <a:t>'</a:t>
            </a:r>
            <a:r>
              <a:rPr lang="en-IN" b="1" i="0" dirty="0">
                <a:solidFill>
                  <a:srgbClr val="000000"/>
                </a:solidFill>
                <a:effectLst/>
                <a:latin typeface="Consolas" panose="020B0609020204030204" pitchFamily="49" charset="0"/>
              </a:rPr>
              <a:t>);</a:t>
            </a:r>
            <a:br>
              <a:rPr lang="en-IN" b="1" i="0" dirty="0">
                <a:solidFill>
                  <a:srgbClr val="000000"/>
                </a:solidFill>
                <a:effectLst/>
                <a:latin typeface="Consolas" panose="020B0609020204030204" pitchFamily="49" charset="0"/>
              </a:rPr>
            </a:br>
            <a:br>
              <a:rPr lang="en-IN" b="0" i="0" dirty="0">
                <a:solidFill>
                  <a:srgbClr val="000000"/>
                </a:solidFill>
                <a:effectLst/>
                <a:latin typeface="Consolas" panose="020B0609020204030204" pitchFamily="49" charset="0"/>
              </a:rPr>
            </a:br>
            <a:r>
              <a:rPr lang="en-IN" b="0" i="0" dirty="0" err="1">
                <a:solidFill>
                  <a:srgbClr val="000000"/>
                </a:solidFill>
                <a:effectLst/>
                <a:latin typeface="Consolas" panose="020B0609020204030204" pitchFamily="49" charset="0"/>
              </a:rPr>
              <a:t>http.createServer</a:t>
            </a:r>
            <a:r>
              <a:rPr lang="en-IN" b="0" i="0" dirty="0">
                <a:solidFill>
                  <a:srgbClr val="000000"/>
                </a:solidFill>
                <a:effectLst/>
                <a:latin typeface="Consolas" panose="020B0609020204030204" pitchFamily="49" charset="0"/>
              </a:rPr>
              <a:t>(</a:t>
            </a:r>
            <a:r>
              <a:rPr lang="en-IN" b="0" i="0" dirty="0">
                <a:solidFill>
                  <a:srgbClr val="0000CD"/>
                </a:solidFill>
                <a:effectLst/>
                <a:latin typeface="Consolas" panose="020B0609020204030204" pitchFamily="49" charset="0"/>
              </a:rPr>
              <a:t>function</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req</a:t>
            </a:r>
            <a:r>
              <a:rPr lang="en-IN" b="0" i="0" dirty="0">
                <a:solidFill>
                  <a:srgbClr val="000000"/>
                </a:solidFill>
                <a:effectLst/>
                <a:latin typeface="Consolas" panose="020B0609020204030204" pitchFamily="49" charset="0"/>
              </a:rPr>
              <a:t>, res) {</a:t>
            </a:r>
            <a:br>
              <a:rPr lang="en-IN" b="0" i="0" dirty="0">
                <a:solidFill>
                  <a:srgbClr val="000000"/>
                </a:solidFill>
                <a:effectLst/>
                <a:latin typeface="Consolas" panose="020B0609020204030204" pitchFamily="49" charset="0"/>
              </a:rPr>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res.writeHead</a:t>
            </a:r>
            <a:r>
              <a:rPr lang="en-IN" b="0" i="0" dirty="0">
                <a:solidFill>
                  <a:srgbClr val="000000"/>
                </a:solidFill>
                <a:effectLst/>
                <a:latin typeface="Consolas" panose="020B0609020204030204" pitchFamily="49" charset="0"/>
              </a:rPr>
              <a:t>(</a:t>
            </a:r>
            <a:r>
              <a:rPr lang="en-IN" b="0" i="0" dirty="0">
                <a:solidFill>
                  <a:srgbClr val="FF0000"/>
                </a:solidFill>
                <a:effectLst/>
                <a:latin typeface="Consolas" panose="020B0609020204030204" pitchFamily="49" charset="0"/>
              </a:rPr>
              <a:t>200</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'Content-Type'</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'text/html'</a:t>
            </a:r>
            <a:r>
              <a:rPr lang="en-IN" b="0" i="0" dirty="0">
                <a:solidFill>
                  <a:srgbClr val="000000"/>
                </a:solidFill>
                <a:effectLst/>
                <a:latin typeface="Consolas" panose="020B0609020204030204" pitchFamily="49" charset="0"/>
              </a:rPr>
              <a:t>});</a:t>
            </a:r>
            <a:br>
              <a:rPr lang="en-IN" b="0" i="0" dirty="0">
                <a:solidFill>
                  <a:srgbClr val="000000"/>
                </a:solidFill>
                <a:effectLst/>
                <a:latin typeface="Consolas" panose="020B0609020204030204" pitchFamily="49" charset="0"/>
              </a:rPr>
            </a:br>
            <a:r>
              <a:rPr lang="en-IN" b="1" i="0" dirty="0">
                <a:solidFill>
                  <a:srgbClr val="000000"/>
                </a:solidFill>
                <a:effectLst/>
                <a:latin typeface="Consolas" panose="020B0609020204030204" pitchFamily="49" charset="0"/>
              </a:rPr>
              <a:t>  </a:t>
            </a:r>
            <a:r>
              <a:rPr lang="en-IN" b="1" i="0" dirty="0">
                <a:solidFill>
                  <a:srgbClr val="0000CD"/>
                </a:solidFill>
                <a:effectLst/>
                <a:latin typeface="Consolas" panose="020B0609020204030204" pitchFamily="49" charset="0"/>
              </a:rPr>
              <a:t>var</a:t>
            </a:r>
            <a:r>
              <a:rPr lang="en-IN" b="1" i="0" dirty="0">
                <a:solidFill>
                  <a:srgbClr val="000000"/>
                </a:solidFill>
                <a:effectLst/>
                <a:latin typeface="Consolas" panose="020B0609020204030204" pitchFamily="49" charset="0"/>
              </a:rPr>
              <a:t> q = </a:t>
            </a:r>
            <a:r>
              <a:rPr lang="en-IN" b="1" i="0" dirty="0" err="1">
                <a:solidFill>
                  <a:srgbClr val="000000"/>
                </a:solidFill>
                <a:effectLst/>
                <a:latin typeface="Consolas" panose="020B0609020204030204" pitchFamily="49" charset="0"/>
              </a:rPr>
              <a:t>url.parse</a:t>
            </a:r>
            <a:r>
              <a:rPr lang="en-IN" b="1" i="0" dirty="0">
                <a:solidFill>
                  <a:srgbClr val="000000"/>
                </a:solidFill>
                <a:effectLst/>
                <a:latin typeface="Consolas" panose="020B0609020204030204" pitchFamily="49" charset="0"/>
              </a:rPr>
              <a:t>(req.url, </a:t>
            </a:r>
            <a:r>
              <a:rPr lang="en-IN" b="1" i="0" dirty="0">
                <a:solidFill>
                  <a:srgbClr val="0000CD"/>
                </a:solidFill>
                <a:effectLst/>
                <a:latin typeface="Consolas" panose="020B0609020204030204" pitchFamily="49" charset="0"/>
              </a:rPr>
              <a:t>true</a:t>
            </a:r>
            <a:r>
              <a:rPr lang="en-IN" b="1" i="0" dirty="0">
                <a:solidFill>
                  <a:srgbClr val="000000"/>
                </a:solidFill>
                <a:effectLst/>
                <a:latin typeface="Consolas" panose="020B0609020204030204" pitchFamily="49" charset="0"/>
              </a:rPr>
              <a:t>).query;</a:t>
            </a:r>
            <a:br>
              <a:rPr lang="en-IN" b="1" i="0" dirty="0">
                <a:solidFill>
                  <a:srgbClr val="000000"/>
                </a:solidFill>
                <a:effectLst/>
                <a:latin typeface="Consolas" panose="020B0609020204030204" pitchFamily="49" charset="0"/>
              </a:rPr>
            </a:b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txt = </a:t>
            </a:r>
            <a:r>
              <a:rPr lang="en-IN" b="1" i="0" dirty="0" err="1">
                <a:solidFill>
                  <a:srgbClr val="000000"/>
                </a:solidFill>
                <a:effectLst/>
                <a:latin typeface="Consolas" panose="020B0609020204030204" pitchFamily="49" charset="0"/>
              </a:rPr>
              <a:t>q.year</a:t>
            </a:r>
            <a:r>
              <a:rPr lang="en-IN" b="0" i="0" dirty="0">
                <a:solidFill>
                  <a:srgbClr val="000000"/>
                </a:solidFill>
                <a:effectLst/>
                <a:latin typeface="Consolas" panose="020B0609020204030204" pitchFamily="49" charset="0"/>
              </a:rPr>
              <a:t> + </a:t>
            </a:r>
            <a:r>
              <a:rPr lang="en-IN" b="0" i="0" dirty="0">
                <a:solidFill>
                  <a:srgbClr val="A52A2A"/>
                </a:solidFill>
                <a:effectLst/>
                <a:latin typeface="Consolas" panose="020B0609020204030204" pitchFamily="49" charset="0"/>
              </a:rPr>
              <a:t>" "</a:t>
            </a:r>
            <a:r>
              <a:rPr lang="en-IN" b="0" i="0" dirty="0">
                <a:solidFill>
                  <a:srgbClr val="000000"/>
                </a:solidFill>
                <a:effectLst/>
                <a:latin typeface="Consolas" panose="020B0609020204030204" pitchFamily="49" charset="0"/>
              </a:rPr>
              <a:t> + </a:t>
            </a:r>
            <a:r>
              <a:rPr lang="en-IN" b="1" i="0" dirty="0" err="1">
                <a:solidFill>
                  <a:srgbClr val="000000"/>
                </a:solidFill>
                <a:effectLst/>
                <a:latin typeface="Consolas" panose="020B0609020204030204" pitchFamily="49" charset="0"/>
              </a:rPr>
              <a:t>q.month</a:t>
            </a:r>
            <a:r>
              <a:rPr lang="en-IN" b="0" i="0" dirty="0">
                <a:solidFill>
                  <a:srgbClr val="000000"/>
                </a:solidFill>
                <a:effectLst/>
                <a:latin typeface="Consolas" panose="020B0609020204030204" pitchFamily="49" charset="0"/>
              </a:rPr>
              <a:t>;</a:t>
            </a:r>
            <a:br>
              <a:rPr lang="en-IN" b="0" i="0" dirty="0">
                <a:solidFill>
                  <a:srgbClr val="000000"/>
                </a:solidFill>
                <a:effectLst/>
                <a:latin typeface="Consolas" panose="020B0609020204030204" pitchFamily="49" charset="0"/>
              </a:rPr>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res.end</a:t>
            </a:r>
            <a:r>
              <a:rPr lang="en-IN" b="0" i="0" dirty="0">
                <a:solidFill>
                  <a:srgbClr val="000000"/>
                </a:solidFill>
                <a:effectLst/>
                <a:latin typeface="Consolas" panose="020B0609020204030204" pitchFamily="49" charset="0"/>
              </a:rPr>
              <a:t>(txt);</a:t>
            </a:r>
            <a:br>
              <a:rPr lang="en-IN" b="0" i="0" dirty="0">
                <a:solidFill>
                  <a:srgbClr val="000000"/>
                </a:solidFill>
                <a:effectLst/>
                <a:latin typeface="Consolas" panose="020B0609020204030204" pitchFamily="49" charset="0"/>
              </a:rPr>
            </a:br>
            <a:r>
              <a:rPr lang="en-IN" b="0" i="0" dirty="0">
                <a:solidFill>
                  <a:srgbClr val="000000"/>
                </a:solidFill>
                <a:effectLst/>
                <a:latin typeface="Consolas" panose="020B0609020204030204" pitchFamily="49" charset="0"/>
              </a:rPr>
              <a:t>}).listen(</a:t>
            </a:r>
            <a:r>
              <a:rPr lang="en-IN" b="0" i="0" dirty="0">
                <a:solidFill>
                  <a:srgbClr val="FF0000"/>
                </a:solidFill>
                <a:effectLst/>
                <a:latin typeface="Consolas" panose="020B0609020204030204" pitchFamily="49" charset="0"/>
              </a:rPr>
              <a:t>8080</a:t>
            </a:r>
            <a:r>
              <a:rPr lang="en-IN" b="0" i="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82E6379E-7818-6E0C-6A3C-44ACC3363CC8}"/>
              </a:ext>
            </a:extLst>
          </p:cNvPr>
          <p:cNvSpPr txBox="1"/>
          <p:nvPr/>
        </p:nvSpPr>
        <p:spPr>
          <a:xfrm>
            <a:off x="3048000" y="4692136"/>
            <a:ext cx="6096000" cy="369332"/>
          </a:xfrm>
          <a:prstGeom prst="rect">
            <a:avLst/>
          </a:prstGeom>
          <a:noFill/>
        </p:spPr>
        <p:txBody>
          <a:bodyPr wrap="square">
            <a:spAutoFit/>
          </a:bodyPr>
          <a:lstStyle/>
          <a:p>
            <a:r>
              <a:rPr lang="en-IN" dirty="0"/>
              <a:t>http://localhost:8080/?year=2017&amp;month=July</a:t>
            </a:r>
          </a:p>
        </p:txBody>
      </p:sp>
      <p:sp>
        <p:nvSpPr>
          <p:cNvPr id="7" name="TextBox 6">
            <a:extLst>
              <a:ext uri="{FF2B5EF4-FFF2-40B4-BE49-F238E27FC236}">
                <a16:creationId xmlns:a16="http://schemas.microsoft.com/office/drawing/2014/main" id="{5E5B530F-33EF-FF08-0650-3FB0E1118356}"/>
              </a:ext>
            </a:extLst>
          </p:cNvPr>
          <p:cNvSpPr txBox="1"/>
          <p:nvPr/>
        </p:nvSpPr>
        <p:spPr>
          <a:xfrm>
            <a:off x="3117670" y="5475910"/>
            <a:ext cx="6096000" cy="369332"/>
          </a:xfrm>
          <a:prstGeom prst="rect">
            <a:avLst/>
          </a:prstGeom>
          <a:noFill/>
        </p:spPr>
        <p:txBody>
          <a:bodyPr wrap="square">
            <a:spAutoFit/>
          </a:bodyPr>
          <a:lstStyle/>
          <a:p>
            <a:r>
              <a:rPr lang="en-IN" b="0" i="0" dirty="0">
                <a:solidFill>
                  <a:srgbClr val="000000"/>
                </a:solidFill>
                <a:effectLst/>
                <a:latin typeface="Consolas" panose="020B0609020204030204" pitchFamily="49" charset="0"/>
              </a:rPr>
              <a:t>2017 July</a:t>
            </a:r>
            <a:endParaRPr lang="en-IN" dirty="0"/>
          </a:p>
        </p:txBody>
      </p:sp>
    </p:spTree>
    <p:extLst>
      <p:ext uri="{BB962C8B-B14F-4D97-AF65-F5344CB8AC3E}">
        <p14:creationId xmlns:p14="http://schemas.microsoft.com/office/powerpoint/2010/main" val="42316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031BF-0BBD-1118-A170-1D3DDED4B0CF}"/>
              </a:ext>
            </a:extLst>
          </p:cNvPr>
          <p:cNvSpPr txBox="1"/>
          <p:nvPr/>
        </p:nvSpPr>
        <p:spPr>
          <a:xfrm>
            <a:off x="513805" y="478855"/>
            <a:ext cx="11477897" cy="646331"/>
          </a:xfrm>
          <a:prstGeom prst="rect">
            <a:avLst/>
          </a:prstGeom>
          <a:noFill/>
        </p:spPr>
        <p:txBody>
          <a:bodyPr wrap="square">
            <a:spAutoFit/>
          </a:bodyPr>
          <a:lstStyle/>
          <a:p>
            <a:r>
              <a:rPr lang="en-US" b="0" i="0" dirty="0">
                <a:solidFill>
                  <a:srgbClr val="000000"/>
                </a:solidFill>
                <a:effectLst/>
                <a:latin typeface="Verdana" panose="020B0604030504040204" pitchFamily="34" charset="0"/>
              </a:rPr>
              <a:t>Create a Node.js file that opens the requested file and returns the content to the client. If anything goes wrong, throw a 404 error:</a:t>
            </a:r>
            <a:endParaRPr lang="en-IN" dirty="0"/>
          </a:p>
        </p:txBody>
      </p:sp>
      <p:sp>
        <p:nvSpPr>
          <p:cNvPr id="5" name="TextBox 4">
            <a:extLst>
              <a:ext uri="{FF2B5EF4-FFF2-40B4-BE49-F238E27FC236}">
                <a16:creationId xmlns:a16="http://schemas.microsoft.com/office/drawing/2014/main" id="{B1593A1E-AAED-57B5-738C-360593CE1F67}"/>
              </a:ext>
            </a:extLst>
          </p:cNvPr>
          <p:cNvSpPr txBox="1"/>
          <p:nvPr/>
        </p:nvSpPr>
        <p:spPr>
          <a:xfrm>
            <a:off x="740229" y="1032194"/>
            <a:ext cx="8403771" cy="4801314"/>
          </a:xfrm>
          <a:prstGeom prst="rect">
            <a:avLst/>
          </a:prstGeom>
          <a:noFill/>
        </p:spPr>
        <p:txBody>
          <a:bodyPr wrap="square">
            <a:spAutoFit/>
          </a:bodyPr>
          <a:lstStyle/>
          <a:p>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http = require(</a:t>
            </a:r>
            <a:r>
              <a:rPr lang="en-IN" b="0" i="0" dirty="0">
                <a:solidFill>
                  <a:srgbClr val="A52A2A"/>
                </a:solidFill>
                <a:effectLst/>
                <a:latin typeface="Consolas" panose="020B0609020204030204" pitchFamily="49" charset="0"/>
              </a:rPr>
              <a:t>'http'</a:t>
            </a:r>
            <a:r>
              <a:rPr lang="en-IN" b="0" i="0" dirty="0">
                <a:solidFill>
                  <a:srgbClr val="000000"/>
                </a:solidFill>
                <a:effectLst/>
                <a:latin typeface="Consolas" panose="020B0609020204030204" pitchFamily="49" charset="0"/>
              </a:rPr>
              <a:t>);</a:t>
            </a:r>
            <a:br>
              <a:rPr lang="en-IN" dirty="0"/>
            </a:b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url</a:t>
            </a:r>
            <a:r>
              <a:rPr lang="en-IN" b="0" i="0" dirty="0">
                <a:solidFill>
                  <a:srgbClr val="000000"/>
                </a:solidFill>
                <a:effectLst/>
                <a:latin typeface="Consolas" panose="020B0609020204030204" pitchFamily="49" charset="0"/>
              </a:rPr>
              <a:t> = require(</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url</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br>
              <a:rPr lang="en-IN" dirty="0"/>
            </a:b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fs = require(</a:t>
            </a:r>
            <a:r>
              <a:rPr lang="en-IN" b="0" i="0" dirty="0">
                <a:solidFill>
                  <a:srgbClr val="A52A2A"/>
                </a:solidFill>
                <a:effectLst/>
                <a:latin typeface="Consolas" panose="020B0609020204030204" pitchFamily="49" charset="0"/>
              </a:rPr>
              <a:t>'fs'</a:t>
            </a:r>
            <a:r>
              <a:rPr lang="en-IN" b="0" i="0" dirty="0">
                <a:solidFill>
                  <a:srgbClr val="000000"/>
                </a:solidFill>
                <a:effectLst/>
                <a:latin typeface="Consolas" panose="020B0609020204030204" pitchFamily="49" charset="0"/>
              </a:rPr>
              <a:t>);</a:t>
            </a:r>
            <a:br>
              <a:rPr lang="en-IN" dirty="0"/>
            </a:br>
            <a:br>
              <a:rPr lang="en-IN" dirty="0"/>
            </a:br>
            <a:r>
              <a:rPr lang="en-IN" b="0" i="0" dirty="0" err="1">
                <a:solidFill>
                  <a:srgbClr val="000000"/>
                </a:solidFill>
                <a:effectLst/>
                <a:latin typeface="Consolas" panose="020B0609020204030204" pitchFamily="49" charset="0"/>
              </a:rPr>
              <a:t>http.createServer</a:t>
            </a:r>
            <a:r>
              <a:rPr lang="en-IN" b="0" i="0" dirty="0">
                <a:solidFill>
                  <a:srgbClr val="000000"/>
                </a:solidFill>
                <a:effectLst/>
                <a:latin typeface="Consolas" panose="020B0609020204030204" pitchFamily="49" charset="0"/>
              </a:rPr>
              <a:t>(</a:t>
            </a:r>
            <a:r>
              <a:rPr lang="en-IN" b="0" i="0" dirty="0">
                <a:solidFill>
                  <a:srgbClr val="0000CD"/>
                </a:solidFill>
                <a:effectLst/>
                <a:latin typeface="Consolas" panose="020B0609020204030204" pitchFamily="49" charset="0"/>
              </a:rPr>
              <a:t>function</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req</a:t>
            </a:r>
            <a:r>
              <a:rPr lang="en-IN" b="0" i="0" dirty="0">
                <a:solidFill>
                  <a:srgbClr val="000000"/>
                </a:solidFill>
                <a:effectLst/>
                <a:latin typeface="Consolas" panose="020B0609020204030204" pitchFamily="49" charset="0"/>
              </a:rPr>
              <a:t>, res) {</a:t>
            </a:r>
            <a:br>
              <a:rPr lang="en-IN" dirty="0"/>
            </a:b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q = </a:t>
            </a:r>
            <a:r>
              <a:rPr lang="en-IN" b="0" i="0" dirty="0" err="1">
                <a:solidFill>
                  <a:srgbClr val="000000"/>
                </a:solidFill>
                <a:effectLst/>
                <a:latin typeface="Consolas" panose="020B0609020204030204" pitchFamily="49" charset="0"/>
              </a:rPr>
              <a:t>url.parse</a:t>
            </a:r>
            <a:r>
              <a:rPr lang="en-IN" b="0" i="0" dirty="0">
                <a:solidFill>
                  <a:srgbClr val="000000"/>
                </a:solidFill>
                <a:effectLst/>
                <a:latin typeface="Consolas" panose="020B0609020204030204" pitchFamily="49" charset="0"/>
              </a:rPr>
              <a:t>(req.url, </a:t>
            </a:r>
            <a:r>
              <a:rPr lang="en-IN" b="0" i="0" dirty="0">
                <a:solidFill>
                  <a:srgbClr val="0000CD"/>
                </a:solidFill>
                <a:effectLst/>
                <a:latin typeface="Consolas" panose="020B0609020204030204" pitchFamily="49" charset="0"/>
              </a:rPr>
              <a:t>true</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filename = </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 + </a:t>
            </a:r>
            <a:r>
              <a:rPr lang="en-IN" b="0" i="0" dirty="0" err="1">
                <a:solidFill>
                  <a:srgbClr val="000000"/>
                </a:solidFill>
                <a:effectLst/>
                <a:latin typeface="Consolas" panose="020B0609020204030204" pitchFamily="49" charset="0"/>
              </a:rPr>
              <a:t>q.pathname</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fs.readFile</a:t>
            </a:r>
            <a:r>
              <a:rPr lang="en-IN" b="0" i="0" dirty="0">
                <a:solidFill>
                  <a:srgbClr val="000000"/>
                </a:solidFill>
                <a:effectLst/>
                <a:latin typeface="Consolas" panose="020B0609020204030204" pitchFamily="49" charset="0"/>
              </a:rPr>
              <a:t>(filename, </a:t>
            </a:r>
            <a:r>
              <a:rPr lang="en-IN" b="0" i="0" dirty="0">
                <a:solidFill>
                  <a:srgbClr val="0000CD"/>
                </a:solidFill>
                <a:effectLst/>
                <a:latin typeface="Consolas" panose="020B0609020204030204" pitchFamily="49" charset="0"/>
              </a:rPr>
              <a:t>function</a:t>
            </a:r>
            <a:r>
              <a:rPr lang="en-IN" b="0" i="0" dirty="0">
                <a:solidFill>
                  <a:srgbClr val="000000"/>
                </a:solidFill>
                <a:effectLst/>
                <a:latin typeface="Consolas" panose="020B0609020204030204" pitchFamily="49" charset="0"/>
              </a:rPr>
              <a:t>(err, data) {</a:t>
            </a:r>
            <a:br>
              <a:rPr lang="en-IN" dirty="0"/>
            </a:b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if</a:t>
            </a:r>
            <a:r>
              <a:rPr lang="en-IN" b="0" i="0" dirty="0">
                <a:solidFill>
                  <a:srgbClr val="000000"/>
                </a:solidFill>
                <a:effectLst/>
                <a:latin typeface="Consolas" panose="020B0609020204030204" pitchFamily="49" charset="0"/>
              </a:rPr>
              <a:t> (err) {</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res.writeHead</a:t>
            </a:r>
            <a:r>
              <a:rPr lang="en-IN" b="0" i="0" dirty="0">
                <a:solidFill>
                  <a:srgbClr val="000000"/>
                </a:solidFill>
                <a:effectLst/>
                <a:latin typeface="Consolas" panose="020B0609020204030204" pitchFamily="49" charset="0"/>
              </a:rPr>
              <a:t>(</a:t>
            </a:r>
            <a:r>
              <a:rPr lang="en-IN" b="0" i="0" dirty="0">
                <a:solidFill>
                  <a:srgbClr val="FF0000"/>
                </a:solidFill>
                <a:effectLst/>
                <a:latin typeface="Consolas" panose="020B0609020204030204" pitchFamily="49" charset="0"/>
              </a:rPr>
              <a:t>404</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'Content-Type'</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'text/html'</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return</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res.end</a:t>
            </a:r>
            <a:r>
              <a:rPr lang="en-IN" b="0" i="0" dirty="0">
                <a:solidFill>
                  <a:srgbClr val="000000"/>
                </a:solidFill>
                <a:effectLst/>
                <a:latin typeface="Consolas" panose="020B0609020204030204" pitchFamily="49" charset="0"/>
              </a:rPr>
              <a:t>(</a:t>
            </a:r>
            <a:r>
              <a:rPr lang="en-IN" b="0" i="0" dirty="0">
                <a:solidFill>
                  <a:srgbClr val="A52A2A"/>
                </a:solidFill>
                <a:effectLst/>
                <a:latin typeface="Consolas" panose="020B0609020204030204" pitchFamily="49" charset="0"/>
              </a:rPr>
              <a:t>"404 Not Found"</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 </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res.writeHead</a:t>
            </a:r>
            <a:r>
              <a:rPr lang="en-IN" b="0" i="0" dirty="0">
                <a:solidFill>
                  <a:srgbClr val="000000"/>
                </a:solidFill>
                <a:effectLst/>
                <a:latin typeface="Consolas" panose="020B0609020204030204" pitchFamily="49" charset="0"/>
              </a:rPr>
              <a:t>(</a:t>
            </a:r>
            <a:r>
              <a:rPr lang="en-IN" b="0" i="0" dirty="0">
                <a:solidFill>
                  <a:srgbClr val="FF0000"/>
                </a:solidFill>
                <a:effectLst/>
                <a:latin typeface="Consolas" panose="020B0609020204030204" pitchFamily="49" charset="0"/>
              </a:rPr>
              <a:t>200</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'Content-Type'</a:t>
            </a:r>
            <a:r>
              <a:rPr lang="en-IN" b="0" i="0" dirty="0">
                <a:solidFill>
                  <a:srgbClr val="000000"/>
                </a:solidFill>
                <a:effectLst/>
                <a:latin typeface="Consolas" panose="020B0609020204030204" pitchFamily="49" charset="0"/>
              </a:rPr>
              <a:t>: </a:t>
            </a:r>
            <a:r>
              <a:rPr lang="en-IN" b="0" i="0" dirty="0">
                <a:solidFill>
                  <a:srgbClr val="A52A2A"/>
                </a:solidFill>
                <a:effectLst/>
                <a:latin typeface="Consolas" panose="020B0609020204030204" pitchFamily="49" charset="0"/>
              </a:rPr>
              <a:t>'text/html'</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res.write</a:t>
            </a:r>
            <a:r>
              <a:rPr lang="en-IN" b="0" i="0" dirty="0">
                <a:solidFill>
                  <a:srgbClr val="000000"/>
                </a:solidFill>
                <a:effectLst/>
                <a:latin typeface="Consolas" panose="020B0609020204030204" pitchFamily="49" charset="0"/>
              </a:rPr>
              <a:t>(data);</a:t>
            </a:r>
            <a:br>
              <a:rPr lang="en-IN" dirty="0"/>
            </a:b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return</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res.end</a:t>
            </a:r>
            <a:r>
              <a:rPr lang="en-IN" b="0" i="0" dirty="0">
                <a:solidFill>
                  <a:srgbClr val="000000"/>
                </a:solidFill>
                <a:effectLst/>
                <a:latin typeface="Consolas" panose="020B0609020204030204" pitchFamily="49" charset="0"/>
              </a:rPr>
              <a:t>();</a:t>
            </a:r>
            <a:br>
              <a:rPr lang="en-IN" dirty="0"/>
            </a:br>
            <a:r>
              <a:rPr lang="en-IN" b="0" i="0" dirty="0">
                <a:solidFill>
                  <a:srgbClr val="000000"/>
                </a:solidFill>
                <a:effectLst/>
                <a:latin typeface="Consolas" panose="020B0609020204030204" pitchFamily="49" charset="0"/>
              </a:rPr>
              <a:t>  });</a:t>
            </a:r>
            <a:br>
              <a:rPr lang="en-IN" dirty="0"/>
            </a:br>
            <a:r>
              <a:rPr lang="en-IN" b="0" i="0" dirty="0">
                <a:solidFill>
                  <a:srgbClr val="000000"/>
                </a:solidFill>
                <a:effectLst/>
                <a:latin typeface="Consolas" panose="020B0609020204030204" pitchFamily="49" charset="0"/>
              </a:rPr>
              <a:t>}).listen(</a:t>
            </a:r>
            <a:r>
              <a:rPr lang="en-IN" b="0" i="0" dirty="0">
                <a:solidFill>
                  <a:srgbClr val="FF0000"/>
                </a:solidFill>
                <a:effectLst/>
                <a:latin typeface="Consolas" panose="020B0609020204030204" pitchFamily="49" charset="0"/>
              </a:rPr>
              <a:t>8080</a:t>
            </a:r>
            <a:r>
              <a:rPr lang="en-IN" b="0" i="0" dirty="0">
                <a:solidFill>
                  <a:srgbClr val="000000"/>
                </a:solidFill>
                <a:effectLst/>
                <a:latin typeface="Consolas" panose="020B0609020204030204" pitchFamily="49" charset="0"/>
              </a:rPr>
              <a:t>);</a:t>
            </a:r>
            <a:endParaRPr lang="en-IN" dirty="0"/>
          </a:p>
        </p:txBody>
      </p:sp>
      <p:sp>
        <p:nvSpPr>
          <p:cNvPr id="7" name="TextBox 6">
            <a:extLst>
              <a:ext uri="{FF2B5EF4-FFF2-40B4-BE49-F238E27FC236}">
                <a16:creationId xmlns:a16="http://schemas.microsoft.com/office/drawing/2014/main" id="{F23379EE-F2DE-E179-1C05-4EDB6BFEC29E}"/>
              </a:ext>
            </a:extLst>
          </p:cNvPr>
          <p:cNvSpPr txBox="1"/>
          <p:nvPr/>
        </p:nvSpPr>
        <p:spPr>
          <a:xfrm>
            <a:off x="4232367" y="5650082"/>
            <a:ext cx="6096000" cy="646331"/>
          </a:xfrm>
          <a:prstGeom prst="rect">
            <a:avLst/>
          </a:prstGeom>
          <a:noFill/>
        </p:spPr>
        <p:txBody>
          <a:bodyPr wrap="square">
            <a:spAutoFit/>
          </a:bodyPr>
          <a:lstStyle/>
          <a:p>
            <a:r>
              <a:rPr lang="en-US" b="0" i="0" dirty="0">
                <a:solidFill>
                  <a:srgbClr val="FF0000"/>
                </a:solidFill>
                <a:effectLst/>
                <a:latin typeface="Consolas" panose="020B0609020204030204" pitchFamily="49" charset="0"/>
              </a:rPr>
              <a:t>C:\Users\</a:t>
            </a:r>
            <a:r>
              <a:rPr lang="en-US" b="0" i="1" dirty="0">
                <a:solidFill>
                  <a:srgbClr val="FF0000"/>
                </a:solidFill>
                <a:effectLst/>
                <a:latin typeface="Consolas" panose="020B0609020204030204" pitchFamily="49" charset="0"/>
              </a:rPr>
              <a:t>Your Name</a:t>
            </a:r>
            <a:r>
              <a:rPr lang="en-US" b="0" i="0" dirty="0">
                <a:solidFill>
                  <a:srgbClr val="FF0000"/>
                </a:solidFill>
                <a:effectLst/>
                <a:latin typeface="Consolas" panose="020B0609020204030204" pitchFamily="49" charset="0"/>
              </a:rPr>
              <a:t>&gt;node demo_fileserver.js</a:t>
            </a:r>
          </a:p>
          <a:p>
            <a:r>
              <a:rPr lang="en-IN" dirty="0">
                <a:solidFill>
                  <a:srgbClr val="FF0000"/>
                </a:solidFill>
              </a:rPr>
              <a:t>http://localhost:8080/summer.html</a:t>
            </a:r>
          </a:p>
        </p:txBody>
      </p:sp>
    </p:spTree>
    <p:extLst>
      <p:ext uri="{BB962C8B-B14F-4D97-AF65-F5344CB8AC3E}">
        <p14:creationId xmlns:p14="http://schemas.microsoft.com/office/powerpoint/2010/main" val="124076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71EF3-C34C-DDA1-88CA-CBFF0C0C4915}"/>
              </a:ext>
            </a:extLst>
          </p:cNvPr>
          <p:cNvSpPr txBox="1"/>
          <p:nvPr/>
        </p:nvSpPr>
        <p:spPr>
          <a:xfrm>
            <a:off x="2151019" y="494596"/>
            <a:ext cx="7306491" cy="584775"/>
          </a:xfrm>
          <a:prstGeom prst="rect">
            <a:avLst/>
          </a:prstGeom>
          <a:noFill/>
        </p:spPr>
        <p:txBody>
          <a:bodyPr wrap="square">
            <a:spAutoFit/>
          </a:bodyPr>
          <a:lstStyle/>
          <a:p>
            <a:pPr algn="ctr"/>
            <a:r>
              <a:rPr lang="en-US" sz="3200" b="0" i="0" dirty="0">
                <a:solidFill>
                  <a:srgbClr val="FF0000"/>
                </a:solidFill>
                <a:effectLst/>
                <a:latin typeface="TimesNewRomanPS-BoldMT_b_1"/>
              </a:rPr>
              <a:t>Implementing HTTP Services in Node.js </a:t>
            </a:r>
            <a:endParaRPr lang="en-IN" sz="3200" dirty="0">
              <a:solidFill>
                <a:srgbClr val="FF0000"/>
              </a:solidFill>
            </a:endParaRPr>
          </a:p>
        </p:txBody>
      </p:sp>
      <p:sp>
        <p:nvSpPr>
          <p:cNvPr id="5" name="TextBox 4">
            <a:extLst>
              <a:ext uri="{FF2B5EF4-FFF2-40B4-BE49-F238E27FC236}">
                <a16:creationId xmlns:a16="http://schemas.microsoft.com/office/drawing/2014/main" id="{8340E158-C740-460F-CCE8-16C5752EBB07}"/>
              </a:ext>
            </a:extLst>
          </p:cNvPr>
          <p:cNvSpPr txBox="1"/>
          <p:nvPr/>
        </p:nvSpPr>
        <p:spPr>
          <a:xfrm>
            <a:off x="1062446" y="1812946"/>
            <a:ext cx="10519954" cy="2677656"/>
          </a:xfrm>
          <a:prstGeom prst="rect">
            <a:avLst/>
          </a:prstGeom>
          <a:noFill/>
        </p:spPr>
        <p:txBody>
          <a:bodyPr wrap="square">
            <a:spAutoFit/>
          </a:bodyPr>
          <a:lstStyle/>
          <a:p>
            <a:r>
              <a:rPr lang="en-US" sz="2800" b="0" i="0" dirty="0">
                <a:solidFill>
                  <a:srgbClr val="000000"/>
                </a:solidFill>
                <a:effectLst/>
                <a:latin typeface="TimesNewRomanPSMT_g_1"/>
              </a:rPr>
              <a:t>One of the most important aspects of Node.js is the ability to quickly implement HTTP and HTTPS servers and services. </a:t>
            </a:r>
          </a:p>
          <a:p>
            <a:endParaRPr lang="en-US" sz="2800" dirty="0">
              <a:solidFill>
                <a:srgbClr val="000000"/>
              </a:solidFill>
              <a:latin typeface="TimesNewRomanPSMT_g_1"/>
            </a:endParaRPr>
          </a:p>
          <a:p>
            <a:r>
              <a:rPr lang="en-US" sz="2800" b="0" i="0" dirty="0">
                <a:solidFill>
                  <a:srgbClr val="000000"/>
                </a:solidFill>
                <a:effectLst/>
                <a:latin typeface="TimesNewRomanPSMT_g_1"/>
              </a:rPr>
              <a:t>Node.js provides the </a:t>
            </a:r>
            <a:r>
              <a:rPr lang="en-US" sz="2800" b="0" i="0" dirty="0" err="1">
                <a:solidFill>
                  <a:srgbClr val="000000"/>
                </a:solidFill>
                <a:effectLst/>
                <a:latin typeface="CourierNewPSMT_l_1"/>
              </a:rPr>
              <a:t>http</a:t>
            </a:r>
            <a:r>
              <a:rPr lang="en-US" sz="2800" b="0" i="0" dirty="0" err="1">
                <a:solidFill>
                  <a:srgbClr val="000000"/>
                </a:solidFill>
                <a:effectLst/>
                <a:latin typeface="TimesNewRomanPSMT_g_1"/>
              </a:rPr>
              <a:t>and</a:t>
            </a:r>
            <a:r>
              <a:rPr lang="en-US" sz="2800" b="0" i="0" dirty="0">
                <a:solidFill>
                  <a:srgbClr val="000000"/>
                </a:solidFill>
                <a:effectLst/>
                <a:latin typeface="TimesNewRomanPSMT_g_1"/>
              </a:rPr>
              <a:t> </a:t>
            </a:r>
            <a:r>
              <a:rPr lang="en-US" sz="2800" b="0" i="0" dirty="0">
                <a:solidFill>
                  <a:srgbClr val="000000"/>
                </a:solidFill>
                <a:effectLst/>
                <a:latin typeface="CourierNewPSMT_l_1"/>
              </a:rPr>
              <a:t>https </a:t>
            </a:r>
            <a:r>
              <a:rPr lang="en-US" sz="2800" b="0" i="0" dirty="0">
                <a:solidFill>
                  <a:srgbClr val="000000"/>
                </a:solidFill>
                <a:effectLst/>
                <a:latin typeface="TimesNewRomanPSMT_g_1"/>
              </a:rPr>
              <a:t>modules out of the box, and they provide the basic framework to do most everything you need from an HTTP and HTTPS standpoint. </a:t>
            </a:r>
            <a:endParaRPr lang="en-IN" sz="2800" dirty="0"/>
          </a:p>
        </p:txBody>
      </p:sp>
    </p:spTree>
    <p:extLst>
      <p:ext uri="{BB962C8B-B14F-4D97-AF65-F5344CB8AC3E}">
        <p14:creationId xmlns:p14="http://schemas.microsoft.com/office/powerpoint/2010/main" val="237182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5AD2C9-0667-FB10-1885-729EFFC67E9A}"/>
              </a:ext>
            </a:extLst>
          </p:cNvPr>
          <p:cNvSpPr txBox="1"/>
          <p:nvPr/>
        </p:nvSpPr>
        <p:spPr>
          <a:xfrm>
            <a:off x="679269" y="1030520"/>
            <a:ext cx="9518468" cy="4801314"/>
          </a:xfrm>
          <a:prstGeom prst="rect">
            <a:avLst/>
          </a:prstGeom>
          <a:noFill/>
        </p:spPr>
        <p:txBody>
          <a:bodyPr wrap="square">
            <a:spAutoFit/>
          </a:bodyPr>
          <a:lstStyle/>
          <a:p>
            <a:r>
              <a:rPr lang="en-IN" dirty="0"/>
              <a:t>// Filename: max.js</a:t>
            </a:r>
          </a:p>
          <a:p>
            <a:endParaRPr lang="en-IN" dirty="0"/>
          </a:p>
          <a:p>
            <a:r>
              <a:rPr lang="en-IN" dirty="0" err="1"/>
              <a:t>const</a:t>
            </a:r>
            <a:r>
              <a:rPr lang="en-IN" dirty="0"/>
              <a:t> http = require('http');</a:t>
            </a:r>
          </a:p>
          <a:p>
            <a:endParaRPr lang="en-IN" dirty="0"/>
          </a:p>
          <a:p>
            <a:r>
              <a:rPr lang="en-IN" dirty="0"/>
              <a:t>// Create a server</a:t>
            </a:r>
          </a:p>
          <a:p>
            <a:r>
              <a:rPr lang="en-IN" dirty="0" err="1"/>
              <a:t>http.createServer</a:t>
            </a:r>
            <a:r>
              <a:rPr lang="en-IN" dirty="0"/>
              <a:t>((request, response) =&gt; {</a:t>
            </a:r>
          </a:p>
          <a:p>
            <a:endParaRPr lang="en-IN" dirty="0"/>
          </a:p>
          <a:p>
            <a:r>
              <a:rPr lang="en-IN" dirty="0"/>
              <a:t>    // Sends a chunk of the response body</a:t>
            </a:r>
          </a:p>
          <a:p>
            <a:r>
              <a:rPr lang="en-IN" dirty="0"/>
              <a:t>    </a:t>
            </a:r>
            <a:r>
              <a:rPr lang="en-IN" dirty="0" err="1"/>
              <a:t>response.write</a:t>
            </a:r>
            <a:r>
              <a:rPr lang="en-IN" dirty="0"/>
              <a:t>('Hello World!');</a:t>
            </a:r>
          </a:p>
          <a:p>
            <a:endParaRPr lang="en-IN" dirty="0"/>
          </a:p>
          <a:p>
            <a:r>
              <a:rPr lang="en-IN" dirty="0"/>
              <a:t>    // Signals the server that all of</a:t>
            </a:r>
          </a:p>
          <a:p>
            <a:r>
              <a:rPr lang="en-IN" dirty="0"/>
              <a:t>    // the response headers and body</a:t>
            </a:r>
          </a:p>
          <a:p>
            <a:r>
              <a:rPr lang="en-IN" dirty="0"/>
              <a:t>    // have been sent</a:t>
            </a:r>
          </a:p>
          <a:p>
            <a:r>
              <a:rPr lang="en-IN" dirty="0"/>
              <a:t>    </a:t>
            </a:r>
            <a:r>
              <a:rPr lang="en-IN" dirty="0" err="1"/>
              <a:t>response.end</a:t>
            </a:r>
            <a:r>
              <a:rPr lang="en-IN" dirty="0"/>
              <a:t>();</a:t>
            </a:r>
          </a:p>
          <a:p>
            <a:r>
              <a:rPr lang="en-IN" dirty="0"/>
              <a:t>}).listen(3000); // Server listening on port 3000</a:t>
            </a:r>
          </a:p>
          <a:p>
            <a:endParaRPr lang="en-IN" dirty="0"/>
          </a:p>
          <a:p>
            <a:r>
              <a:rPr lang="en-IN" dirty="0"/>
              <a:t>console.log("Server started on port 3000");</a:t>
            </a:r>
          </a:p>
        </p:txBody>
      </p:sp>
      <p:sp>
        <p:nvSpPr>
          <p:cNvPr id="4" name="Rectangle 1">
            <a:extLst>
              <a:ext uri="{FF2B5EF4-FFF2-40B4-BE49-F238E27FC236}">
                <a16:creationId xmlns:a16="http://schemas.microsoft.com/office/drawing/2014/main" id="{98CD2E4A-6198-B816-78DE-B637506BE32B}"/>
              </a:ext>
            </a:extLst>
          </p:cNvPr>
          <p:cNvSpPr>
            <a:spLocks noChangeArrowheads="1"/>
          </p:cNvSpPr>
          <p:nvPr/>
        </p:nvSpPr>
        <p:spPr bwMode="auto">
          <a:xfrm>
            <a:off x="6348549" y="3308945"/>
            <a:ext cx="5347062" cy="611688"/>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Consolas" panose="020B0609020204030204" pitchFamily="49" charset="0"/>
              </a:rPr>
              <a:t>node max.js</a:t>
            </a:r>
            <a:r>
              <a:rPr kumimoji="0" lang="en-US" altLang="en-US" sz="3600" b="0" i="0" u="none" strike="noStrike" cap="none" normalizeH="0" baseline="0">
                <a:ln>
                  <a:noFill/>
                </a:ln>
                <a:solidFill>
                  <a:schemeClr val="tx1"/>
                </a:solidFill>
                <a:effectLst/>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340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BDB6F-1155-1D30-9360-DBC006E1C772}"/>
              </a:ext>
            </a:extLst>
          </p:cNvPr>
          <p:cNvSpPr txBox="1"/>
          <p:nvPr/>
        </p:nvSpPr>
        <p:spPr>
          <a:xfrm>
            <a:off x="3048657" y="154279"/>
            <a:ext cx="6097314" cy="400110"/>
          </a:xfrm>
          <a:prstGeom prst="rect">
            <a:avLst/>
          </a:prstGeom>
          <a:noFill/>
        </p:spPr>
        <p:txBody>
          <a:bodyPr wrap="square">
            <a:spAutoFit/>
          </a:bodyPr>
          <a:lstStyle/>
          <a:p>
            <a:pPr algn="ctr" fontAlgn="base"/>
            <a:r>
              <a:rPr lang="en-IN" sz="2000" b="1" i="0" dirty="0">
                <a:solidFill>
                  <a:srgbClr val="273239"/>
                </a:solidFill>
                <a:effectLst/>
                <a:latin typeface="Source Sans 3"/>
              </a:rPr>
              <a:t>Node.js http Client Request method API</a:t>
            </a:r>
          </a:p>
        </p:txBody>
      </p:sp>
      <p:sp>
        <p:nvSpPr>
          <p:cNvPr id="5" name="TextBox 4">
            <a:extLst>
              <a:ext uri="{FF2B5EF4-FFF2-40B4-BE49-F238E27FC236}">
                <a16:creationId xmlns:a16="http://schemas.microsoft.com/office/drawing/2014/main" id="{C7DB1FDC-CBE7-95A0-677D-672FD5286749}"/>
              </a:ext>
            </a:extLst>
          </p:cNvPr>
          <p:cNvSpPr txBox="1"/>
          <p:nvPr/>
        </p:nvSpPr>
        <p:spPr>
          <a:xfrm>
            <a:off x="275893" y="1031557"/>
            <a:ext cx="10026869" cy="646331"/>
          </a:xfrm>
          <a:prstGeom prst="rect">
            <a:avLst/>
          </a:prstGeom>
          <a:noFill/>
        </p:spPr>
        <p:txBody>
          <a:bodyPr wrap="square">
            <a:spAutoFit/>
          </a:bodyPr>
          <a:lstStyle/>
          <a:p>
            <a:r>
              <a:rPr lang="en-US" b="0" i="0" dirty="0">
                <a:solidFill>
                  <a:srgbClr val="273239"/>
                </a:solidFill>
                <a:effectLst/>
                <a:latin typeface="Nunito" pitchFamily="2" charset="0"/>
              </a:rPr>
              <a:t>The </a:t>
            </a:r>
            <a:r>
              <a:rPr lang="en-US" b="1" i="0" dirty="0" err="1">
                <a:solidFill>
                  <a:srgbClr val="273239"/>
                </a:solidFill>
                <a:effectLst/>
                <a:latin typeface="Nunito" pitchFamily="2" charset="0"/>
              </a:rPr>
              <a:t>http.ClientRequest.method</a:t>
            </a:r>
            <a:r>
              <a:rPr lang="en-US" b="0" i="0" dirty="0">
                <a:solidFill>
                  <a:srgbClr val="273239"/>
                </a:solidFill>
                <a:effectLst/>
                <a:latin typeface="Nunito" pitchFamily="2" charset="0"/>
              </a:rPr>
              <a:t> is an inbuilt application programming interface of class </a:t>
            </a:r>
            <a:r>
              <a:rPr lang="en-US" b="0" i="0" dirty="0" err="1">
                <a:solidFill>
                  <a:srgbClr val="273239"/>
                </a:solidFill>
                <a:effectLst/>
                <a:latin typeface="Nunito" pitchFamily="2" charset="0"/>
              </a:rPr>
              <a:t>ClientRequest</a:t>
            </a:r>
            <a:r>
              <a:rPr lang="en-US" b="0" i="0" dirty="0">
                <a:solidFill>
                  <a:srgbClr val="273239"/>
                </a:solidFill>
                <a:effectLst/>
                <a:latin typeface="Nunito" pitchFamily="2" charset="0"/>
              </a:rPr>
              <a:t> within http module which is used to get the object of client request method.</a:t>
            </a:r>
            <a:endParaRPr lang="en-IN" dirty="0"/>
          </a:p>
        </p:txBody>
      </p:sp>
      <p:sp>
        <p:nvSpPr>
          <p:cNvPr id="6" name="Rectangle 1">
            <a:extLst>
              <a:ext uri="{FF2B5EF4-FFF2-40B4-BE49-F238E27FC236}">
                <a16:creationId xmlns:a16="http://schemas.microsoft.com/office/drawing/2014/main" id="{3B49F20B-5D4B-6899-1D32-0C35796E104B}"/>
              </a:ext>
            </a:extLst>
          </p:cNvPr>
          <p:cNvSpPr>
            <a:spLocks noChangeArrowheads="1"/>
          </p:cNvSpPr>
          <p:nvPr/>
        </p:nvSpPr>
        <p:spPr bwMode="auto">
          <a:xfrm>
            <a:off x="283781" y="1985033"/>
            <a:ext cx="2878993" cy="365466"/>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nsolas" panose="020B0609020204030204" pitchFamily="49" charset="0"/>
              </a:rPr>
              <a:t>const request.method</a:t>
            </a:r>
            <a:r>
              <a:rPr kumimoji="0" lang="en-US" altLang="en-US" sz="2000" b="0" i="0" u="none" strike="noStrike" cap="none" normalizeH="0" baseline="0">
                <a:ln>
                  <a:noFill/>
                </a:ln>
                <a:solidFill>
                  <a:schemeClr val="tx1"/>
                </a:solidFill>
                <a:effectLst/>
              </a:rPr>
              <a:t> </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8643399-560C-468B-C298-B43A6EDFFFFD}"/>
              </a:ext>
            </a:extLst>
          </p:cNvPr>
          <p:cNvSpPr txBox="1"/>
          <p:nvPr/>
        </p:nvSpPr>
        <p:spPr>
          <a:xfrm>
            <a:off x="165538" y="2533173"/>
            <a:ext cx="8980433" cy="748923"/>
          </a:xfrm>
          <a:prstGeom prst="rect">
            <a:avLst/>
          </a:prstGeom>
          <a:noFill/>
        </p:spPr>
        <p:txBody>
          <a:bodyPr wrap="square">
            <a:spAutoFit/>
          </a:bodyPr>
          <a:lstStyle/>
          <a:p>
            <a:pPr algn="l" fontAlgn="base">
              <a:spcAft>
                <a:spcPts val="750"/>
              </a:spcAft>
            </a:pPr>
            <a:r>
              <a:rPr lang="en-US" b="1" i="0" dirty="0">
                <a:solidFill>
                  <a:srgbClr val="273239"/>
                </a:solidFill>
                <a:effectLst/>
                <a:latin typeface="Nunito" pitchFamily="2" charset="0"/>
              </a:rPr>
              <a:t>Parameters:</a:t>
            </a:r>
            <a:r>
              <a:rPr lang="en-US" b="0" i="0" dirty="0">
                <a:solidFill>
                  <a:srgbClr val="273239"/>
                </a:solidFill>
                <a:effectLst/>
                <a:latin typeface="Nunito" pitchFamily="2" charset="0"/>
              </a:rPr>
              <a:t> This </a:t>
            </a:r>
            <a:r>
              <a:rPr lang="en-US" b="1" i="0" dirty="0">
                <a:solidFill>
                  <a:srgbClr val="273239"/>
                </a:solidFill>
                <a:effectLst/>
                <a:latin typeface="Nunito" pitchFamily="2" charset="0"/>
              </a:rPr>
              <a:t>API</a:t>
            </a:r>
            <a:r>
              <a:rPr lang="en-US" b="0" i="0" dirty="0">
                <a:solidFill>
                  <a:srgbClr val="273239"/>
                </a:solidFill>
                <a:effectLst/>
                <a:latin typeface="Nunito" pitchFamily="2" charset="0"/>
              </a:rPr>
              <a:t> does not accept any argument as parameter.</a:t>
            </a:r>
          </a:p>
          <a:p>
            <a:pPr algn="l" fontAlgn="base">
              <a:spcAft>
                <a:spcPts val="750"/>
              </a:spcAft>
            </a:pPr>
            <a:r>
              <a:rPr lang="en-US" b="1" i="0" dirty="0">
                <a:solidFill>
                  <a:srgbClr val="273239"/>
                </a:solidFill>
                <a:effectLst/>
                <a:latin typeface="Nunito" pitchFamily="2" charset="0"/>
              </a:rPr>
              <a:t>Return Value</a:t>
            </a:r>
            <a:r>
              <a:rPr lang="en-US" b="0" i="0" dirty="0">
                <a:solidFill>
                  <a:srgbClr val="273239"/>
                </a:solidFill>
                <a:effectLst/>
                <a:latin typeface="Nunito" pitchFamily="2" charset="0"/>
              </a:rPr>
              <a:t> : This method returns the object of client request method.</a:t>
            </a:r>
          </a:p>
        </p:txBody>
      </p:sp>
      <p:sp>
        <p:nvSpPr>
          <p:cNvPr id="9" name="Rectangle 2">
            <a:extLst>
              <a:ext uri="{FF2B5EF4-FFF2-40B4-BE49-F238E27FC236}">
                <a16:creationId xmlns:a16="http://schemas.microsoft.com/office/drawing/2014/main" id="{81E8992A-D5A4-B6D3-84A7-DE601FA9D829}"/>
              </a:ext>
            </a:extLst>
          </p:cNvPr>
          <p:cNvSpPr>
            <a:spLocks noChangeArrowheads="1"/>
          </p:cNvSpPr>
          <p:nvPr/>
        </p:nvSpPr>
        <p:spPr bwMode="auto">
          <a:xfrm>
            <a:off x="362608" y="3392267"/>
            <a:ext cx="11663853" cy="861774"/>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7F8FB"/>
                </a:solidFill>
                <a:effectLst/>
                <a:latin typeface="Courier New" panose="02070309020205020404" pitchFamily="49" charset="0"/>
                <a:cs typeface="Courier New" panose="02070309020205020404" pitchFamily="49" charset="0"/>
              </a:rPr>
              <a:t>https.</a:t>
            </a:r>
            <a:r>
              <a:rPr kumimoji="0" lang="en-US" altLang="en-US" sz="2800" b="0" i="0" u="none" strike="noStrike" cap="none" normalizeH="0" baseline="0">
                <a:ln>
                  <a:noFill/>
                </a:ln>
                <a:solidFill>
                  <a:srgbClr val="FFAF8C"/>
                </a:solidFill>
                <a:effectLst/>
                <a:latin typeface="Courier New" panose="02070309020205020404" pitchFamily="49" charset="0"/>
                <a:cs typeface="Courier New" panose="02070309020205020404" pitchFamily="49" charset="0"/>
              </a:rPr>
              <a:t>request</a:t>
            </a:r>
            <a:r>
              <a:rPr kumimoji="0" lang="en-US" altLang="en-US" sz="2800" b="0" i="0" u="none" strike="noStrike" cap="none" normalizeH="0" baseline="0">
                <a:ln>
                  <a:noFill/>
                </a:ln>
                <a:solidFill>
                  <a:srgbClr val="F7F8FB"/>
                </a:solidFill>
                <a:effectLst/>
                <a:latin typeface="Courier New" panose="02070309020205020404" pitchFamily="49" charset="0"/>
                <a:cs typeface="Courier New" panose="02070309020205020404" pitchFamily="49" charset="0"/>
              </a:rPr>
              <a:t>(URL_String, Options_Object, Callback_Function) { Action }</a:t>
            </a:r>
            <a:r>
              <a:rPr kumimoji="0" lang="en-US" altLang="en-US" sz="2800" b="0" i="0" u="none" strike="noStrike" cap="none" normalizeH="0" baseline="0">
                <a:ln>
                  <a:noFill/>
                </a:ln>
                <a:solidFill>
                  <a:schemeClr val="tx1"/>
                </a:solidFill>
                <a:effectLst/>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77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E67C7F-A34E-5FCE-15DC-C050846A8D4D}"/>
              </a:ext>
            </a:extLst>
          </p:cNvPr>
          <p:cNvSpPr>
            <a:spLocks noChangeArrowheads="1"/>
          </p:cNvSpPr>
          <p:nvPr/>
        </p:nvSpPr>
        <p:spPr bwMode="auto">
          <a:xfrm>
            <a:off x="0" y="251779"/>
            <a:ext cx="6605752"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8200"/>
                </a:solidFill>
                <a:effectLst/>
                <a:latin typeface="Consolas" panose="020B0609020204030204" pitchFamily="49" charset="0"/>
              </a:rPr>
              <a:t>// Node.js program to demonstrate the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8200"/>
                </a:solidFill>
                <a:effectLst/>
                <a:latin typeface="Consolas" panose="020B0609020204030204" pitchFamily="49" charset="0"/>
              </a:rPr>
              <a:t>// </a:t>
            </a:r>
            <a:r>
              <a:rPr kumimoji="0" lang="en-US" altLang="en-US" sz="1600" b="0" i="0" u="none" strike="noStrike" cap="none" normalizeH="0" baseline="0" dirty="0" err="1">
                <a:ln>
                  <a:noFill/>
                </a:ln>
                <a:solidFill>
                  <a:srgbClr val="008200"/>
                </a:solidFill>
                <a:effectLst/>
                <a:latin typeface="Consolas" panose="020B0609020204030204" pitchFamily="49" charset="0"/>
              </a:rPr>
              <a:t>request.method</a:t>
            </a:r>
            <a:r>
              <a:rPr kumimoji="0" lang="en-US" altLang="en-US" sz="1600" b="0" i="0" u="none" strike="noStrike" cap="none" normalizeH="0" baseline="0" dirty="0">
                <a:ln>
                  <a:noFill/>
                </a:ln>
                <a:solidFill>
                  <a:srgbClr val="008200"/>
                </a:solidFill>
                <a:effectLst/>
                <a:latin typeface="Consolas" panose="020B0609020204030204" pitchFamily="49" charset="0"/>
              </a:rPr>
              <a:t> </a:t>
            </a:r>
            <a:r>
              <a:rPr kumimoji="0" lang="en-US" altLang="en-US" sz="1600" b="0" i="0" u="none" strike="noStrike" cap="none" normalizeH="0" baseline="0" dirty="0" err="1">
                <a:ln>
                  <a:noFill/>
                </a:ln>
                <a:solidFill>
                  <a:srgbClr val="008200"/>
                </a:solidFill>
                <a:effectLst/>
                <a:latin typeface="Consolas" panose="020B0609020204030204" pitchFamily="49" charset="0"/>
              </a:rPr>
              <a:t>APi</a:t>
            </a:r>
            <a:r>
              <a:rPr kumimoji="0" lang="en-US" altLang="en-US" sz="1600" b="0" i="0" u="none" strike="noStrike" cap="none" normalizeH="0" baseline="0" dirty="0">
                <a:ln>
                  <a:noFill/>
                </a:ln>
                <a:solidFill>
                  <a:srgbClr val="0082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8200"/>
                </a:solidFill>
                <a:effectLst/>
                <a:latin typeface="Consolas" panose="020B0609020204030204" pitchFamily="49" charset="0"/>
              </a:rPr>
              <a:t>// Importing http module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onsolas" panose="020B0609020204030204" pitchFamily="49" charset="0"/>
              </a:rPr>
              <a:t>const http = require(</a:t>
            </a:r>
            <a:r>
              <a:rPr kumimoji="0" lang="en-US" altLang="en-US" sz="1600" b="0" i="0" u="none" strike="noStrike" cap="none" normalizeH="0" baseline="0" dirty="0">
                <a:ln>
                  <a:noFill/>
                </a:ln>
                <a:solidFill>
                  <a:srgbClr val="0000FF"/>
                </a:solidFill>
                <a:effectLst/>
                <a:latin typeface="Consolas" panose="020B0609020204030204" pitchFamily="49" charset="0"/>
              </a:rPr>
              <a:t>'http'</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8200"/>
                </a:solidFill>
                <a:effectLst/>
                <a:latin typeface="Consolas" panose="020B0609020204030204" pitchFamily="49" charset="0"/>
              </a:rPr>
              <a:t>// Create an HTTP server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onsolas" panose="020B0609020204030204" pitchFamily="49" charset="0"/>
              </a:rPr>
              <a:t>const server = </a:t>
            </a:r>
            <a:r>
              <a:rPr kumimoji="0" lang="en-US" altLang="en-US" sz="1600" b="0" i="0" u="none" strike="noStrike" cap="none" normalizeH="0" baseline="0" dirty="0" err="1">
                <a:ln>
                  <a:noFill/>
                </a:ln>
                <a:solidFill>
                  <a:srgbClr val="000000"/>
                </a:solidFill>
                <a:effectLst/>
                <a:latin typeface="Consolas" panose="020B0609020204030204" pitchFamily="49" charset="0"/>
              </a:rPr>
              <a:t>http.createServer</a:t>
            </a:r>
            <a:r>
              <a:rPr kumimoji="0" lang="en-US" altLang="en-US" sz="1600" b="0" i="0" u="none" strike="noStrike" cap="none" normalizeH="0" baseline="0" dirty="0">
                <a:ln>
                  <a:noFill/>
                </a:ln>
                <a:solidFill>
                  <a:srgbClr val="000000"/>
                </a:solidFill>
                <a:effectLst/>
                <a:latin typeface="Consolas" panose="020B0609020204030204" pitchFamily="49" charset="0"/>
              </a:rPr>
              <a:t>((req, res) =&gt; {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err="1">
                <a:ln>
                  <a:noFill/>
                </a:ln>
                <a:solidFill>
                  <a:srgbClr val="000000"/>
                </a:solidFill>
                <a:effectLst/>
                <a:latin typeface="Consolas" panose="020B0609020204030204" pitchFamily="49" charset="0"/>
              </a:rPr>
              <a:t>res.writeHead</a:t>
            </a:r>
            <a:r>
              <a:rPr kumimoji="0" lang="en-US" altLang="en-US" sz="1600" b="0" i="0" u="none" strike="noStrike" cap="none" normalizeH="0" baseline="0" dirty="0">
                <a:ln>
                  <a:noFill/>
                </a:ln>
                <a:solidFill>
                  <a:srgbClr val="000000"/>
                </a:solidFill>
                <a:effectLst/>
                <a:latin typeface="Consolas" panose="020B0609020204030204" pitchFamily="49" charset="0"/>
              </a:rPr>
              <a:t>(200, { </a:t>
            </a:r>
            <a:r>
              <a:rPr kumimoji="0" lang="en-US" altLang="en-US" sz="1600" b="0" i="0" u="none" strike="noStrike" cap="none" normalizeH="0" baseline="0" dirty="0">
                <a:ln>
                  <a:noFill/>
                </a:ln>
                <a:solidFill>
                  <a:srgbClr val="0000FF"/>
                </a:solidFill>
                <a:effectLst/>
                <a:latin typeface="Consolas" panose="020B0609020204030204" pitchFamily="49" charset="0"/>
              </a:rPr>
              <a:t>'Content-Type'</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0" i="0" u="none" strike="noStrike" cap="none" normalizeH="0" baseline="0" dirty="0">
                <a:ln>
                  <a:noFill/>
                </a:ln>
                <a:solidFill>
                  <a:srgbClr val="0000FF"/>
                </a:solidFill>
                <a:effectLst/>
                <a:latin typeface="Consolas" panose="020B0609020204030204" pitchFamily="49" charset="0"/>
              </a:rPr>
              <a:t>'text/plain'</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err="1">
                <a:ln>
                  <a:noFill/>
                </a:ln>
                <a:solidFill>
                  <a:srgbClr val="000000"/>
                </a:solidFill>
                <a:effectLst/>
                <a:latin typeface="Consolas" panose="020B0609020204030204" pitchFamily="49" charset="0"/>
              </a:rPr>
              <a:t>res.end</a:t>
            </a:r>
            <a:r>
              <a:rPr kumimoji="0" lang="en-US" altLang="en-US" sz="1600" b="0" i="0" u="none" strike="noStrike" cap="none" normalizeH="0" baseline="0" dirty="0">
                <a:ln>
                  <a:noFill/>
                </a:ln>
                <a:solidFill>
                  <a:srgbClr val="000000"/>
                </a:solidFill>
                <a:effectLst/>
                <a:latin typeface="Consolas" panose="020B0609020204030204" pitchFamily="49" charset="0"/>
              </a:rPr>
              <a:t>(</a:t>
            </a:r>
            <a:r>
              <a:rPr kumimoji="0" lang="en-US" altLang="en-US" sz="1600" b="0" i="0" u="none" strike="noStrike" cap="none" normalizeH="0" baseline="0" dirty="0">
                <a:ln>
                  <a:noFill/>
                </a:ln>
                <a:solidFill>
                  <a:srgbClr val="0000FF"/>
                </a:solidFill>
                <a:effectLst/>
                <a:latin typeface="Consolas" panose="020B0609020204030204" pitchFamily="49" charset="0"/>
              </a:rPr>
              <a:t>'okay'</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8200"/>
                </a:solidFill>
                <a:effectLst/>
                <a:latin typeface="Consolas" panose="020B0609020204030204" pitchFamily="49" charset="0"/>
              </a:rPr>
              <a:t>// Now that server is running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Consolas" panose="020B0609020204030204" pitchFamily="49" charset="0"/>
              </a:rPr>
              <a:t>server.listen</a:t>
            </a:r>
            <a:r>
              <a:rPr kumimoji="0" lang="en-US" altLang="en-US" sz="1600" b="0" i="0" u="none" strike="noStrike" cap="none" normalizeH="0" baseline="0" dirty="0">
                <a:ln>
                  <a:noFill/>
                </a:ln>
                <a:solidFill>
                  <a:srgbClr val="000000"/>
                </a:solidFill>
                <a:effectLst/>
                <a:latin typeface="Consolas" panose="020B0609020204030204" pitchFamily="49" charset="0"/>
              </a:rPr>
              <a:t>(3000, </a:t>
            </a:r>
            <a:r>
              <a:rPr kumimoji="0" lang="en-US" altLang="en-US" sz="1600" b="0" i="0" u="none" strike="noStrike" cap="none" normalizeH="0" baseline="0" dirty="0">
                <a:ln>
                  <a:noFill/>
                </a:ln>
                <a:solidFill>
                  <a:srgbClr val="0000FF"/>
                </a:solidFill>
                <a:effectLst/>
                <a:latin typeface="Consolas" panose="020B0609020204030204" pitchFamily="49" charset="0"/>
              </a:rPr>
              <a:t>'127.0.0.1'</a:t>
            </a:r>
            <a:r>
              <a:rPr kumimoji="0" lang="en-US" altLang="en-US" sz="1600" b="0" i="0" u="none" strike="noStrike" cap="none" normalizeH="0" baseline="0" dirty="0">
                <a:ln>
                  <a:noFill/>
                </a:ln>
                <a:solidFill>
                  <a:srgbClr val="000000"/>
                </a:solidFill>
                <a:effectLst/>
                <a:latin typeface="Consolas" panose="020B0609020204030204" pitchFamily="49" charset="0"/>
              </a:rPr>
              <a:t>, () =&gt; {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make a request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const options = {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port: 3000,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host: </a:t>
            </a:r>
            <a:r>
              <a:rPr kumimoji="0" lang="en-US" altLang="en-US" sz="1600" b="0" i="0" u="none" strike="noStrike" cap="none" normalizeH="0" baseline="0" dirty="0">
                <a:ln>
                  <a:noFill/>
                </a:ln>
                <a:solidFill>
                  <a:srgbClr val="0000FF"/>
                </a:solidFill>
                <a:effectLst/>
                <a:latin typeface="Consolas" panose="020B0609020204030204" pitchFamily="49" charset="0"/>
              </a:rPr>
              <a:t>'127.0.0.1'</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headers: {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FF"/>
                </a:solidFill>
                <a:effectLst/>
                <a:latin typeface="Consolas" panose="020B0609020204030204" pitchFamily="49" charset="0"/>
              </a:rPr>
              <a:t>'Connection'</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0" i="0" u="none" strike="noStrike" cap="none" normalizeH="0" baseline="0" dirty="0">
                <a:ln>
                  <a:noFill/>
                </a:ln>
                <a:solidFill>
                  <a:srgbClr val="0000FF"/>
                </a:solidFill>
                <a:effectLst/>
                <a:latin typeface="Consolas" panose="020B0609020204030204" pitchFamily="49" charset="0"/>
              </a:rPr>
              <a:t>'Upgrade'</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FF"/>
                </a:solidFill>
                <a:effectLst/>
                <a:latin typeface="Consolas" panose="020B0609020204030204" pitchFamily="49" charset="0"/>
              </a:rPr>
              <a:t>'Upgrade'</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0" i="0" u="none" strike="noStrike" cap="none" normalizeH="0" baseline="0" dirty="0">
                <a:ln>
                  <a:noFill/>
                </a:ln>
                <a:solidFill>
                  <a:srgbClr val="0000FF"/>
                </a:solidFill>
                <a:effectLst/>
                <a:latin typeface="Consolas" panose="020B0609020204030204" pitchFamily="49" charset="0"/>
              </a:rPr>
              <a:t>'</a:t>
            </a:r>
            <a:r>
              <a:rPr kumimoji="0" lang="en-US" altLang="en-US" sz="1600" b="0" i="0" u="none" strike="noStrike" cap="none" normalizeH="0" baseline="0" dirty="0" err="1">
                <a:ln>
                  <a:noFill/>
                </a:ln>
                <a:solidFill>
                  <a:srgbClr val="0000FF"/>
                </a:solidFill>
                <a:effectLst/>
                <a:latin typeface="Consolas" panose="020B0609020204030204" pitchFamily="49" charset="0"/>
              </a:rPr>
              <a:t>websocket</a:t>
            </a:r>
            <a:r>
              <a:rPr kumimoji="0" lang="en-US" altLang="en-US" sz="1600" b="0" i="0" u="none" strike="noStrike" cap="none" normalizeH="0" baseline="0" dirty="0">
                <a:ln>
                  <a:noFill/>
                </a:ln>
                <a:solidFill>
                  <a:srgbClr val="0000FF"/>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24F6E35C-9F67-BFEC-9E8B-2540D12A8604}"/>
              </a:ext>
            </a:extLst>
          </p:cNvPr>
          <p:cNvSpPr txBox="1"/>
          <p:nvPr/>
        </p:nvSpPr>
        <p:spPr>
          <a:xfrm>
            <a:off x="6154478" y="1720840"/>
            <a:ext cx="5598715" cy="34163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8200"/>
                </a:solidFill>
                <a:effectLst/>
                <a:latin typeface="Consolas" panose="020B0609020204030204" pitchFamily="49" charset="0"/>
              </a:rPr>
              <a:t>// getting client request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0000"/>
                </a:solidFill>
                <a:effectLst/>
                <a:latin typeface="Consolas" panose="020B0609020204030204" pitchFamily="49" charset="0"/>
              </a:rPr>
              <a:t>const req = </a:t>
            </a:r>
            <a:r>
              <a:rPr kumimoji="0" lang="en-US" altLang="en-US" sz="1800" b="0" i="0" u="none" strike="noStrike" cap="none" normalizeH="0" baseline="0" dirty="0" err="1">
                <a:ln>
                  <a:noFill/>
                </a:ln>
                <a:solidFill>
                  <a:srgbClr val="000000"/>
                </a:solidFill>
                <a:effectLst/>
                <a:latin typeface="Consolas" panose="020B0609020204030204" pitchFamily="49" charset="0"/>
              </a:rPr>
              <a:t>http.request</a:t>
            </a:r>
            <a:r>
              <a:rPr kumimoji="0" lang="en-US" altLang="en-US" sz="1800" b="0" i="0" u="none" strike="noStrike" cap="none" normalizeH="0" baseline="0" dirty="0">
                <a:ln>
                  <a:noFill/>
                </a:ln>
                <a:solidFill>
                  <a:srgbClr val="000000"/>
                </a:solidFill>
                <a:effectLst/>
                <a:latin typeface="Consolas" panose="020B0609020204030204" pitchFamily="49" charset="0"/>
              </a:rPr>
              <a:t>(options);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8200"/>
                </a:solidFill>
                <a:effectLst/>
                <a:latin typeface="Consolas" panose="020B0609020204030204" pitchFamily="49" charset="0"/>
              </a:rPr>
              <a:t>// getting method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8200"/>
                </a:solidFill>
                <a:effectLst/>
                <a:latin typeface="Consolas" panose="020B0609020204030204" pitchFamily="49" charset="0"/>
              </a:rPr>
              <a:t>// by using method </a:t>
            </a:r>
            <a:r>
              <a:rPr kumimoji="0" lang="en-US" altLang="en-US" sz="1800" b="0" i="0" u="none" strike="noStrike" cap="none" normalizeH="0" baseline="0" dirty="0" err="1">
                <a:ln>
                  <a:noFill/>
                </a:ln>
                <a:solidFill>
                  <a:srgbClr val="008200"/>
                </a:solidFill>
                <a:effectLst/>
                <a:latin typeface="Consolas" panose="020B0609020204030204" pitchFamily="49" charset="0"/>
              </a:rPr>
              <a:t>api</a:t>
            </a:r>
            <a:r>
              <a:rPr kumimoji="0" lang="en-US" altLang="en-US" sz="1800" b="0" i="0" u="none" strike="noStrike" cap="none" normalizeH="0" baseline="0" dirty="0">
                <a:ln>
                  <a:noFill/>
                </a:ln>
                <a:solidFill>
                  <a:srgbClr val="008200"/>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0000"/>
                </a:solidFill>
                <a:effectLst/>
                <a:latin typeface="Consolas" panose="020B0609020204030204" pitchFamily="49" charset="0"/>
              </a:rPr>
              <a:t>const v = </a:t>
            </a:r>
            <a:r>
              <a:rPr kumimoji="0" lang="en-US" altLang="en-US" sz="1800" b="0" i="0" u="none" strike="noStrike" cap="none" normalizeH="0" baseline="0" dirty="0" err="1">
                <a:ln>
                  <a:noFill/>
                </a:ln>
                <a:solidFill>
                  <a:srgbClr val="000000"/>
                </a:solidFill>
                <a:effectLst/>
                <a:latin typeface="Consolas" panose="020B0609020204030204" pitchFamily="49" charset="0"/>
              </a:rPr>
              <a:t>req.method</a:t>
            </a:r>
            <a:r>
              <a:rPr kumimoji="0" lang="en-US" altLang="en-US" sz="1800" b="0" i="0" u="none" strike="noStrike" cap="none" normalizeH="0" baseline="0" dirty="0">
                <a:ln>
                  <a:noFill/>
                </a:ln>
                <a:solidFill>
                  <a:srgbClr val="000000"/>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8200"/>
                </a:solidFill>
                <a:effectLst/>
                <a:latin typeface="Consolas" panose="020B0609020204030204" pitchFamily="49" charset="0"/>
              </a:rPr>
              <a:t>// display the result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0000"/>
                </a:solidFill>
                <a:effectLst/>
                <a:latin typeface="Consolas" panose="020B0609020204030204" pitchFamily="49" charset="0"/>
              </a:rPr>
              <a:t>console.log(</a:t>
            </a:r>
            <a:r>
              <a:rPr kumimoji="0" lang="en-US" altLang="en-US" sz="1800" b="0" i="0" u="none" strike="noStrike" cap="none" normalizeH="0" baseline="0" dirty="0">
                <a:ln>
                  <a:noFill/>
                </a:ln>
                <a:solidFill>
                  <a:srgbClr val="0000FF"/>
                </a:solidFill>
                <a:effectLst/>
                <a:latin typeface="Consolas" panose="020B0609020204030204" pitchFamily="49" charset="0"/>
              </a:rPr>
              <a:t>"method :- "</a:t>
            </a: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a:ln>
                  <a:noFill/>
                </a:ln>
                <a:solidFill>
                  <a:srgbClr val="000000"/>
                </a:solidFill>
                <a:effectLst/>
                <a:latin typeface="Consolas" panose="020B0609020204030204" pitchFamily="49" charset="0"/>
              </a:rPr>
              <a:t>+ v)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73239"/>
                </a:solidFill>
                <a:effectLst/>
                <a:latin typeface="Consolas" panose="020B0609020204030204" pitchFamily="49" charset="0"/>
              </a:rPr>
              <a:t>  </a:t>
            </a:r>
            <a:r>
              <a:rPr kumimoji="0" lang="en-US" altLang="en-US" sz="1800" b="0" i="0" u="none" strike="noStrike" cap="none" normalizeH="0" baseline="0" dirty="0" err="1">
                <a:ln>
                  <a:noFill/>
                </a:ln>
                <a:solidFill>
                  <a:srgbClr val="000000"/>
                </a:solidFill>
                <a:effectLst/>
                <a:latin typeface="Consolas" panose="020B0609020204030204" pitchFamily="49" charset="0"/>
              </a:rPr>
              <a:t>process.exit</a:t>
            </a:r>
            <a:r>
              <a:rPr kumimoji="0" lang="en-US" altLang="en-US" sz="1800" b="0" i="0" u="none" strike="noStrike" cap="none" normalizeH="0" baseline="0" dirty="0">
                <a:ln>
                  <a:noFill/>
                </a:ln>
                <a:solidFill>
                  <a:srgbClr val="000000"/>
                </a:solidFill>
                <a:effectLst/>
                <a:latin typeface="Consolas" panose="020B0609020204030204" pitchFamily="49" charset="0"/>
              </a:rPr>
              <a:t>(0)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rPr>
              <a:t>});</a:t>
            </a:r>
            <a:endParaRPr lang="en-IN" dirty="0"/>
          </a:p>
        </p:txBody>
      </p:sp>
    </p:spTree>
    <p:extLst>
      <p:ext uri="{BB962C8B-B14F-4D97-AF65-F5344CB8AC3E}">
        <p14:creationId xmlns:p14="http://schemas.microsoft.com/office/powerpoint/2010/main" val="12586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D76F5-4435-CCBF-5DF1-BD40E0E45F75}"/>
              </a:ext>
            </a:extLst>
          </p:cNvPr>
          <p:cNvSpPr txBox="1"/>
          <p:nvPr/>
        </p:nvSpPr>
        <p:spPr>
          <a:xfrm>
            <a:off x="3048000" y="546849"/>
            <a:ext cx="6096000" cy="523220"/>
          </a:xfrm>
          <a:prstGeom prst="rect">
            <a:avLst/>
          </a:prstGeom>
          <a:noFill/>
        </p:spPr>
        <p:txBody>
          <a:bodyPr wrap="square">
            <a:spAutoFit/>
          </a:bodyPr>
          <a:lstStyle/>
          <a:p>
            <a:pPr algn="ctr" fontAlgn="base"/>
            <a:r>
              <a:rPr lang="en-US" sz="2800" b="1" i="0" dirty="0">
                <a:solidFill>
                  <a:srgbClr val="273239"/>
                </a:solidFill>
                <a:effectLst/>
                <a:latin typeface="Source Sans 3"/>
              </a:rPr>
              <a:t>HTTP  Requests  types</a:t>
            </a:r>
          </a:p>
        </p:txBody>
      </p:sp>
      <p:sp>
        <p:nvSpPr>
          <p:cNvPr id="5" name="TextBox 4">
            <a:extLst>
              <a:ext uri="{FF2B5EF4-FFF2-40B4-BE49-F238E27FC236}">
                <a16:creationId xmlns:a16="http://schemas.microsoft.com/office/drawing/2014/main" id="{F44BEF69-04E6-DEB6-BDA4-64E2E8B21788}"/>
              </a:ext>
            </a:extLst>
          </p:cNvPr>
          <p:cNvSpPr txBox="1"/>
          <p:nvPr/>
        </p:nvSpPr>
        <p:spPr>
          <a:xfrm>
            <a:off x="252549" y="1168512"/>
            <a:ext cx="10284823" cy="5314275"/>
          </a:xfrm>
          <a:prstGeom prst="rect">
            <a:avLst/>
          </a:prstGeom>
          <a:noFill/>
        </p:spPr>
        <p:txBody>
          <a:bodyPr wrap="square">
            <a:spAutoFit/>
          </a:bodyPr>
          <a:lstStyle/>
          <a:p>
            <a:r>
              <a:rPr lang="en-US" b="1" i="0" dirty="0">
                <a:solidFill>
                  <a:srgbClr val="273239"/>
                </a:solidFill>
                <a:effectLst/>
                <a:latin typeface="Nunito" pitchFamily="2" charset="0"/>
              </a:rPr>
              <a:t>HTTP (Hypertext Transfer Protocol) </a:t>
            </a:r>
            <a:r>
              <a:rPr lang="en-US" b="0" i="0" dirty="0">
                <a:solidFill>
                  <a:srgbClr val="273239"/>
                </a:solidFill>
                <a:effectLst/>
                <a:latin typeface="Nunito" pitchFamily="2" charset="0"/>
              </a:rPr>
              <a:t>specifies a collection of request methods to specify what action is to be performed on a particular resource. </a:t>
            </a:r>
          </a:p>
          <a:p>
            <a:r>
              <a:rPr lang="en-US" b="0" i="0" dirty="0">
                <a:solidFill>
                  <a:srgbClr val="273239"/>
                </a:solidFill>
                <a:effectLst/>
                <a:latin typeface="Nunito" pitchFamily="2" charset="0"/>
              </a:rPr>
              <a:t>The most commonly used HTTP request methods are </a:t>
            </a:r>
            <a:r>
              <a:rPr lang="en-US" b="1" i="0" dirty="0">
                <a:solidFill>
                  <a:srgbClr val="273239"/>
                </a:solidFill>
                <a:effectLst/>
                <a:latin typeface="Nunito" pitchFamily="2" charset="0"/>
              </a:rPr>
              <a:t>GET</a:t>
            </a:r>
            <a:r>
              <a:rPr lang="en-US" b="0" i="0" dirty="0">
                <a:solidFill>
                  <a:srgbClr val="273239"/>
                </a:solidFill>
                <a:effectLst/>
                <a:latin typeface="Nunito" pitchFamily="2" charset="0"/>
              </a:rPr>
              <a:t>, </a:t>
            </a:r>
            <a:r>
              <a:rPr lang="en-US" b="1" i="0" dirty="0">
                <a:solidFill>
                  <a:srgbClr val="273239"/>
                </a:solidFill>
                <a:effectLst/>
                <a:latin typeface="Nunito" pitchFamily="2" charset="0"/>
              </a:rPr>
              <a:t>POST</a:t>
            </a:r>
            <a:r>
              <a:rPr lang="en-US" b="0" i="0" dirty="0">
                <a:solidFill>
                  <a:srgbClr val="273239"/>
                </a:solidFill>
                <a:effectLst/>
                <a:latin typeface="Nunito" pitchFamily="2" charset="0"/>
              </a:rPr>
              <a:t>, </a:t>
            </a:r>
            <a:r>
              <a:rPr lang="en-US" b="1" i="0" dirty="0">
                <a:solidFill>
                  <a:srgbClr val="273239"/>
                </a:solidFill>
                <a:effectLst/>
                <a:latin typeface="Nunito" pitchFamily="2" charset="0"/>
              </a:rPr>
              <a:t>PUT</a:t>
            </a:r>
            <a:r>
              <a:rPr lang="en-US" b="0" i="0" dirty="0">
                <a:solidFill>
                  <a:srgbClr val="273239"/>
                </a:solidFill>
                <a:effectLst/>
                <a:latin typeface="Nunito" pitchFamily="2" charset="0"/>
              </a:rPr>
              <a:t>, HEAD, and </a:t>
            </a:r>
            <a:r>
              <a:rPr lang="en-US" b="1" i="0" dirty="0">
                <a:solidFill>
                  <a:srgbClr val="273239"/>
                </a:solidFill>
                <a:effectLst/>
                <a:latin typeface="Nunito" pitchFamily="2" charset="0"/>
              </a:rPr>
              <a:t>DELETE, TRACE, CONNECT</a:t>
            </a:r>
            <a:r>
              <a:rPr lang="en-US" b="0" i="0" dirty="0">
                <a:solidFill>
                  <a:srgbClr val="273239"/>
                </a:solidFill>
                <a:effectLst/>
                <a:latin typeface="Nunito" pitchFamily="2" charset="0"/>
              </a:rPr>
              <a:t>.</a:t>
            </a:r>
          </a:p>
          <a:p>
            <a:endParaRPr lang="en-US" dirty="0">
              <a:solidFill>
                <a:srgbClr val="273239"/>
              </a:solidFill>
              <a:latin typeface="Nunito" pitchFamily="2" charset="0"/>
            </a:endParaRPr>
          </a:p>
          <a:p>
            <a:pPr algn="l" fontAlgn="base"/>
            <a:r>
              <a:rPr lang="en-US" b="1" i="0" dirty="0">
                <a:solidFill>
                  <a:srgbClr val="273239"/>
                </a:solidFill>
                <a:effectLst/>
                <a:latin typeface="Nunito" pitchFamily="2" charset="0"/>
              </a:rPr>
              <a:t>HTTP GET:</a:t>
            </a:r>
          </a:p>
          <a:p>
            <a:pPr algn="l" fontAlgn="base"/>
            <a:endParaRPr lang="en-US" b="1" i="0" dirty="0">
              <a:solidFill>
                <a:srgbClr val="273239"/>
              </a:solidFill>
              <a:effectLst/>
              <a:latin typeface="Nunito" pitchFamily="2" charset="0"/>
            </a:endParaRPr>
          </a:p>
          <a:p>
            <a:pPr marL="285750" indent="-285750" algn="l" rtl="0" fontAlgn="base">
              <a:spcAft>
                <a:spcPts val="750"/>
              </a:spcAft>
              <a:buFont typeface="Arial" panose="020B0604020202020204" pitchFamily="34" charset="0"/>
              <a:buChar char="•"/>
            </a:pPr>
            <a:r>
              <a:rPr lang="en-US" b="0" i="0" dirty="0">
                <a:solidFill>
                  <a:srgbClr val="273239"/>
                </a:solidFill>
                <a:effectLst/>
                <a:latin typeface="Nunito" pitchFamily="2" charset="0"/>
              </a:rPr>
              <a:t>The HTTP GET method requests data from a server without altering its state. </a:t>
            </a:r>
          </a:p>
          <a:p>
            <a:pPr marL="285750" indent="-285750" algn="l" rtl="0" fontAlgn="base">
              <a:spcAft>
                <a:spcPts val="750"/>
              </a:spcAft>
              <a:buFont typeface="Arial" panose="020B0604020202020204" pitchFamily="34" charset="0"/>
              <a:buChar char="•"/>
            </a:pPr>
            <a:r>
              <a:rPr lang="en-US" b="0" i="0" dirty="0">
                <a:solidFill>
                  <a:srgbClr val="273239"/>
                </a:solidFill>
                <a:effectLst/>
                <a:latin typeface="Nunito" pitchFamily="2" charset="0"/>
              </a:rPr>
              <a:t>It appends parameters to the URL, making it suitable for retrieving non-sensitive data. </a:t>
            </a:r>
          </a:p>
          <a:p>
            <a:pPr marL="285750" indent="-285750" algn="l" rtl="0" fontAlgn="base">
              <a:spcAft>
                <a:spcPts val="750"/>
              </a:spcAft>
              <a:buFont typeface="Arial" panose="020B0604020202020204" pitchFamily="34" charset="0"/>
              <a:buChar char="•"/>
            </a:pPr>
            <a:r>
              <a:rPr lang="en-US" b="0" i="0" dirty="0">
                <a:solidFill>
                  <a:srgbClr val="273239"/>
                </a:solidFill>
                <a:effectLst/>
                <a:latin typeface="Nunito" pitchFamily="2" charset="0"/>
              </a:rPr>
              <a:t>Commonly used for viewing content, GET is ideal for requests that don’t involve data modification.</a:t>
            </a:r>
          </a:p>
          <a:p>
            <a:pPr marL="285750" indent="-285750" algn="l" rtl="0" fontAlgn="base">
              <a:spcAft>
                <a:spcPts val="750"/>
              </a:spcAft>
              <a:buFont typeface="Arial" panose="020B0604020202020204" pitchFamily="34" charset="0"/>
              <a:buChar char="•"/>
            </a:pPr>
            <a:r>
              <a:rPr lang="en-US" b="0" i="0" dirty="0">
                <a:solidFill>
                  <a:srgbClr val="2C2C2C"/>
                </a:solidFill>
                <a:effectLst/>
                <a:latin typeface="Inter"/>
              </a:rPr>
              <a:t>The GET method is one of the most commonly used methods of HTTP. It is usually implemented to </a:t>
            </a:r>
            <a:r>
              <a:rPr lang="en-US" b="0" i="0" dirty="0">
                <a:solidFill>
                  <a:srgbClr val="000000"/>
                </a:solidFill>
                <a:effectLst/>
                <a:latin typeface="Inter"/>
              </a:rPr>
              <a:t>request a particular resource data</a:t>
            </a:r>
            <a:r>
              <a:rPr lang="en-US" b="0" i="0" dirty="0">
                <a:solidFill>
                  <a:srgbClr val="2C2C2C"/>
                </a:solidFill>
                <a:effectLst/>
                <a:latin typeface="Inter"/>
              </a:rPr>
              <a:t> from the Web server by specifying the parameters as a </a:t>
            </a:r>
            <a:r>
              <a:rPr lang="en-US" b="0" i="0" dirty="0">
                <a:solidFill>
                  <a:srgbClr val="000000"/>
                </a:solidFill>
                <a:effectLst/>
                <a:latin typeface="Inter"/>
              </a:rPr>
              <a:t>query string</a:t>
            </a:r>
            <a:r>
              <a:rPr lang="en-US" b="0" i="0" dirty="0">
                <a:solidFill>
                  <a:srgbClr val="2C2C2C"/>
                </a:solidFill>
                <a:effectLst/>
                <a:latin typeface="Inter"/>
              </a:rPr>
              <a:t> (name and value pairs) in the URL part of the request.</a:t>
            </a:r>
          </a:p>
          <a:p>
            <a:pPr algn="l" rtl="0" fontAlgn="base">
              <a:spcAft>
                <a:spcPts val="750"/>
              </a:spcAft>
            </a:pPr>
            <a:endParaRPr lang="en-US" b="0" i="0" dirty="0">
              <a:solidFill>
                <a:srgbClr val="273239"/>
              </a:solidFill>
              <a:effectLst/>
              <a:latin typeface="Nunito" pitchFamily="2" charset="0"/>
            </a:endParaRPr>
          </a:p>
          <a:p>
            <a:endParaRPr lang="en-US" dirty="0">
              <a:solidFill>
                <a:srgbClr val="273239"/>
              </a:solidFill>
              <a:latin typeface="Nunito" pitchFamily="2" charset="0"/>
            </a:endParaRPr>
          </a:p>
          <a:p>
            <a:pPr algn="l" fontAlgn="base"/>
            <a:endParaRPr lang="en-IN" dirty="0"/>
          </a:p>
        </p:txBody>
      </p:sp>
      <p:sp>
        <p:nvSpPr>
          <p:cNvPr id="2" name="Rectangle 1">
            <a:extLst>
              <a:ext uri="{FF2B5EF4-FFF2-40B4-BE49-F238E27FC236}">
                <a16:creationId xmlns:a16="http://schemas.microsoft.com/office/drawing/2014/main" id="{CDB163B9-BA02-E6DE-0277-148E56142E52}"/>
              </a:ext>
            </a:extLst>
          </p:cNvPr>
          <p:cNvSpPr>
            <a:spLocks noChangeArrowheads="1"/>
          </p:cNvSpPr>
          <p:nvPr/>
        </p:nvSpPr>
        <p:spPr bwMode="auto">
          <a:xfrm>
            <a:off x="1358539" y="5361844"/>
            <a:ext cx="829259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var(--bs-font-monospace)"/>
              </a:rPr>
              <a:t>http://example.com/category/index.php?category_name=HTML&amp;lesson=introduction</a:t>
            </a:r>
            <a:r>
              <a:rPr kumimoji="0" lang="en-US" altLang="en-US" b="0" i="0" u="none" strike="noStrike" cap="none" normalizeH="0" baseline="0" dirty="0">
                <a:ln>
                  <a:noFill/>
                </a:ln>
                <a:solidFill>
                  <a:srgbClr val="FF0000"/>
                </a:solidFill>
                <a:effectLst/>
              </a:rPr>
              <a:t> </a:t>
            </a:r>
            <a:endParaRPr kumimoji="0" lang="en-US" altLang="en-US"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63686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3738F-6A0E-A925-D388-D3E4F290A389}"/>
              </a:ext>
            </a:extLst>
          </p:cNvPr>
          <p:cNvPicPr>
            <a:picLocks noChangeAspect="1"/>
          </p:cNvPicPr>
          <p:nvPr/>
        </p:nvPicPr>
        <p:blipFill>
          <a:blip r:embed="rId2"/>
          <a:stretch>
            <a:fillRect/>
          </a:stretch>
        </p:blipFill>
        <p:spPr>
          <a:xfrm>
            <a:off x="0" y="898585"/>
            <a:ext cx="12192000" cy="5060830"/>
          </a:xfrm>
          <a:prstGeom prst="rect">
            <a:avLst/>
          </a:prstGeom>
        </p:spPr>
      </p:pic>
    </p:spTree>
    <p:extLst>
      <p:ext uri="{BB962C8B-B14F-4D97-AF65-F5344CB8AC3E}">
        <p14:creationId xmlns:p14="http://schemas.microsoft.com/office/powerpoint/2010/main" val="189898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2957FB-8C7A-66A3-7BD2-090BB69156D8}"/>
              </a:ext>
            </a:extLst>
          </p:cNvPr>
          <p:cNvSpPr txBox="1"/>
          <p:nvPr/>
        </p:nvSpPr>
        <p:spPr>
          <a:xfrm>
            <a:off x="418011" y="76441"/>
            <a:ext cx="11321143" cy="5632311"/>
          </a:xfrm>
          <a:prstGeom prst="rect">
            <a:avLst/>
          </a:prstGeom>
          <a:noFill/>
        </p:spPr>
        <p:txBody>
          <a:bodyPr wrap="square">
            <a:spAutoFit/>
          </a:bodyPr>
          <a:lstStyle/>
          <a:p>
            <a:pPr algn="l">
              <a:buFont typeface="Arial" panose="020B0604020202020204" pitchFamily="34" charset="0"/>
              <a:buChar char="•"/>
            </a:pPr>
            <a:r>
              <a:rPr lang="en-US" sz="2400" b="0" i="0" dirty="0">
                <a:solidFill>
                  <a:srgbClr val="2C2C2C"/>
                </a:solidFill>
                <a:effectLst/>
                <a:latin typeface="Inter"/>
              </a:rPr>
              <a:t>The GET requests can be bookmarked as they appear in the URL.</a:t>
            </a:r>
          </a:p>
          <a:p>
            <a:pPr algn="l">
              <a:buFont typeface="Arial" panose="020B0604020202020204" pitchFamily="34" charset="0"/>
              <a:buChar char="•"/>
            </a:pPr>
            <a:r>
              <a:rPr lang="en-US" sz="2400" b="0" i="0" dirty="0">
                <a:solidFill>
                  <a:srgbClr val="2C2C2C"/>
                </a:solidFill>
                <a:effectLst/>
                <a:latin typeface="Inter"/>
              </a:rPr>
              <a:t>The GET request can be cached.</a:t>
            </a:r>
          </a:p>
          <a:p>
            <a:pPr algn="l">
              <a:buFont typeface="Arial" panose="020B0604020202020204" pitchFamily="34" charset="0"/>
              <a:buChar char="•"/>
            </a:pPr>
            <a:r>
              <a:rPr lang="en-US" sz="2400" b="0" i="0" dirty="0">
                <a:solidFill>
                  <a:srgbClr val="2C2C2C"/>
                </a:solidFill>
                <a:effectLst/>
                <a:latin typeface="Inter"/>
              </a:rPr>
              <a:t>The GET request is saved in the browser history if it is executed using a web browser.</a:t>
            </a:r>
          </a:p>
          <a:p>
            <a:pPr algn="l">
              <a:buFont typeface="Arial" panose="020B0604020202020204" pitchFamily="34" charset="0"/>
              <a:buChar char="•"/>
            </a:pPr>
            <a:r>
              <a:rPr lang="en-US" sz="2400" b="0" i="0" dirty="0">
                <a:solidFill>
                  <a:srgbClr val="2C2C2C"/>
                </a:solidFill>
                <a:effectLst/>
                <a:latin typeface="Inter"/>
              </a:rPr>
              <a:t>There are character length restrictions (2048 characters maximum) for this method as they appear in the URL.</a:t>
            </a:r>
          </a:p>
          <a:p>
            <a:pPr algn="l">
              <a:buFont typeface="Arial" panose="020B0604020202020204" pitchFamily="34" charset="0"/>
              <a:buChar char="•"/>
            </a:pPr>
            <a:r>
              <a:rPr lang="en-US" sz="2400" b="0" i="0" dirty="0">
                <a:solidFill>
                  <a:srgbClr val="2C2C2C"/>
                </a:solidFill>
                <a:effectLst/>
                <a:latin typeface="Inter"/>
              </a:rPr>
              <a:t>The GET method cannot be used to send binary data such as images and Word documents.</a:t>
            </a:r>
          </a:p>
          <a:p>
            <a:pPr algn="l">
              <a:buFont typeface="Arial" panose="020B0604020202020204" pitchFamily="34" charset="0"/>
              <a:buChar char="•"/>
            </a:pPr>
            <a:r>
              <a:rPr lang="en-US" sz="2400" b="0" i="0" dirty="0">
                <a:solidFill>
                  <a:srgbClr val="2C2C2C"/>
                </a:solidFill>
                <a:effectLst/>
                <a:latin typeface="Inter"/>
              </a:rPr>
              <a:t>The data can only be retrieved from requests that use the GET method and have no other effect.</a:t>
            </a:r>
          </a:p>
          <a:p>
            <a:pPr algn="l">
              <a:buFont typeface="Arial" panose="020B0604020202020204" pitchFamily="34" charset="0"/>
              <a:buChar char="•"/>
            </a:pPr>
            <a:r>
              <a:rPr lang="en-US" sz="2400" b="0" i="0" dirty="0">
                <a:solidFill>
                  <a:srgbClr val="2C2C2C"/>
                </a:solidFill>
                <a:effectLst/>
                <a:latin typeface="Inter"/>
              </a:rPr>
              <a:t>When communicating sensitive data such as login credentials, a GET request should not be used as it appears in the URL, making it less secure.</a:t>
            </a:r>
          </a:p>
          <a:p>
            <a:pPr algn="l">
              <a:buFont typeface="Arial" panose="020B0604020202020204" pitchFamily="34" charset="0"/>
              <a:buChar char="•"/>
            </a:pPr>
            <a:r>
              <a:rPr lang="en-US" sz="2400" b="0" i="0" dirty="0">
                <a:solidFill>
                  <a:srgbClr val="2C2C2C"/>
                </a:solidFill>
                <a:effectLst/>
                <a:latin typeface="Inter"/>
              </a:rPr>
              <a:t>Another example of the 'GET' method is Google search, where the search parameter appears on the URL when a user searches for a keyword. It helps display search results on different pages using pagination, and individual page URLs can also be bookmarked for later use.</a:t>
            </a:r>
          </a:p>
        </p:txBody>
      </p:sp>
      <p:sp>
        <p:nvSpPr>
          <p:cNvPr id="2" name="Rectangle 1">
            <a:extLst>
              <a:ext uri="{FF2B5EF4-FFF2-40B4-BE49-F238E27FC236}">
                <a16:creationId xmlns:a16="http://schemas.microsoft.com/office/drawing/2014/main" id="{5D618DD9-22BA-6447-D567-8ED36EB97AF9}"/>
              </a:ext>
            </a:extLst>
          </p:cNvPr>
          <p:cNvSpPr>
            <a:spLocks noChangeArrowheads="1"/>
          </p:cNvSpPr>
          <p:nvPr/>
        </p:nvSpPr>
        <p:spPr bwMode="auto">
          <a:xfrm>
            <a:off x="457203" y="5554761"/>
            <a:ext cx="11036676" cy="430887"/>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https.</a:t>
            </a:r>
            <a:r>
              <a:rPr kumimoji="0" lang="en-US" altLang="en-US" sz="28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get</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URL_String</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Callback_Function</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Action }</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1BC8404-CD3A-F016-3724-5D67988AF229}"/>
              </a:ext>
            </a:extLst>
          </p:cNvPr>
          <p:cNvSpPr txBox="1"/>
          <p:nvPr/>
        </p:nvSpPr>
        <p:spPr>
          <a:xfrm>
            <a:off x="591207" y="6120453"/>
            <a:ext cx="10972800" cy="646331"/>
          </a:xfrm>
          <a:prstGeom prst="rect">
            <a:avLst/>
          </a:prstGeom>
          <a:noFill/>
        </p:spPr>
        <p:txBody>
          <a:bodyPr wrap="square">
            <a:spAutoFit/>
          </a:bodyPr>
          <a:lstStyle/>
          <a:p>
            <a:r>
              <a:rPr lang="en-US" b="0" i="0" dirty="0">
                <a:solidFill>
                  <a:srgbClr val="4D5B7C"/>
                </a:solidFill>
                <a:effectLst/>
                <a:latin typeface="__Inter_1fc7a2"/>
              </a:rPr>
              <a:t>The first is the API URL you are making the request to in </a:t>
            </a:r>
            <a:r>
              <a:rPr lang="en-US" b="0" i="0" u="none" strike="noStrike" dirty="0">
                <a:solidFill>
                  <a:srgbClr val="0069FF"/>
                </a:solidFill>
                <a:effectLst/>
                <a:latin typeface="__Inter_1fc7a2"/>
                <a:hlinkClick r:id="rId2"/>
              </a:rPr>
              <a:t>string</a:t>
            </a:r>
            <a:r>
              <a:rPr lang="en-US" b="0" i="0" dirty="0">
                <a:solidFill>
                  <a:srgbClr val="4D5B7C"/>
                </a:solidFill>
                <a:effectLst/>
                <a:latin typeface="__Inter_1fc7a2"/>
              </a:rPr>
              <a:t> format and the second is a callback to handle the HTTP response.</a:t>
            </a:r>
            <a:endParaRPr lang="en-IN" dirty="0"/>
          </a:p>
        </p:txBody>
      </p:sp>
    </p:spTree>
    <p:extLst>
      <p:ext uri="{BB962C8B-B14F-4D97-AF65-F5344CB8AC3E}">
        <p14:creationId xmlns:p14="http://schemas.microsoft.com/office/powerpoint/2010/main" val="210400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F9FA4-4D86-7139-F61E-50C999BD3383}"/>
              </a:ext>
            </a:extLst>
          </p:cNvPr>
          <p:cNvSpPr>
            <a:spLocks noChangeArrowheads="1"/>
          </p:cNvSpPr>
          <p:nvPr/>
        </p:nvSpPr>
        <p:spPr bwMode="auto">
          <a:xfrm>
            <a:off x="141891" y="799002"/>
            <a:ext cx="11627068" cy="4739759"/>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https = </a:t>
            </a:r>
            <a:r>
              <a:rPr kumimoji="0" lang="en-US" altLang="en-US" sz="28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require</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let</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request = </a:t>
            </a: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https.</a:t>
            </a:r>
            <a:r>
              <a:rPr kumimoji="0" lang="en-US" altLang="en-US" sz="28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get</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'https://jsonplaceholder.typicode.com/</a:t>
            </a:r>
            <a:r>
              <a:rPr kumimoji="0" lang="en-US" altLang="en-US" sz="2800" b="0" i="0" u="none" strike="noStrike" cap="none" normalizeH="0" baseline="0" dirty="0" err="1">
                <a:ln>
                  <a:noFill/>
                </a:ln>
                <a:solidFill>
                  <a:srgbClr val="B1E490"/>
                </a:solidFill>
                <a:effectLst/>
                <a:latin typeface="Courier New" panose="02070309020205020404" pitchFamily="49" charset="0"/>
                <a:cs typeface="Courier New" panose="02070309020205020404" pitchFamily="49" charset="0"/>
              </a:rPr>
              <a:t>users?_limit</a:t>
            </a:r>
            <a:r>
              <a:rPr kumimoji="0" lang="en-US" altLang="en-US" sz="28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=2'</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(res) =&gt;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if</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res.statusCode</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r>
              <a:rPr kumimoji="0" lang="en-US" altLang="en-US" sz="2800" b="0" i="0" u="none" strike="noStrike" cap="none" normalizeH="0" baseline="0" dirty="0">
                <a:ln>
                  <a:noFill/>
                </a:ln>
                <a:solidFill>
                  <a:srgbClr val="0BE1FF"/>
                </a:solidFill>
                <a:effectLst/>
                <a:latin typeface="Courier New" panose="02070309020205020404" pitchFamily="49" charset="0"/>
                <a:cs typeface="Courier New" panose="02070309020205020404" pitchFamily="49" charset="0"/>
              </a:rPr>
              <a:t>200</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console.</a:t>
            </a:r>
            <a:r>
              <a:rPr kumimoji="0" lang="en-US" altLang="en-US" sz="28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error</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`Did not get an OK from the server. Code: </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res.statusCode</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sz="28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resume</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return</a:t>
            </a: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4B37709-E213-4ED5-AE4E-ED0DD041BE01}"/>
              </a:ext>
            </a:extLst>
          </p:cNvPr>
          <p:cNvSpPr txBox="1"/>
          <p:nvPr/>
        </p:nvSpPr>
        <p:spPr>
          <a:xfrm>
            <a:off x="2995448" y="5856930"/>
            <a:ext cx="6132786" cy="923330"/>
          </a:xfrm>
          <a:prstGeom prst="rect">
            <a:avLst/>
          </a:prstGeom>
          <a:noFill/>
        </p:spPr>
        <p:txBody>
          <a:bodyPr wrap="square">
            <a:spAutoFit/>
          </a:bodyPr>
          <a:lstStyle/>
          <a:p>
            <a:r>
              <a:rPr lang="en-US" b="0" i="0" dirty="0">
                <a:solidFill>
                  <a:srgbClr val="4D5B7C"/>
                </a:solidFill>
                <a:effectLst/>
                <a:latin typeface="__Inter_1fc7a2"/>
              </a:rPr>
              <a:t>Status codes between 200 and 299 are positive responses, while codes between 400 and 599 are errors</a:t>
            </a:r>
          </a:p>
          <a:p>
            <a:r>
              <a:rPr lang="en-US" b="0" i="0" dirty="0">
                <a:solidFill>
                  <a:srgbClr val="4D5B7C"/>
                </a:solidFill>
                <a:effectLst/>
                <a:latin typeface="__Inter_1fc7a2"/>
              </a:rPr>
              <a:t>a successful response would have a 200 status code</a:t>
            </a:r>
            <a:endParaRPr lang="en-IN" dirty="0"/>
          </a:p>
        </p:txBody>
      </p:sp>
    </p:spTree>
    <p:extLst>
      <p:ext uri="{BB962C8B-B14F-4D97-AF65-F5344CB8AC3E}">
        <p14:creationId xmlns:p14="http://schemas.microsoft.com/office/powerpoint/2010/main" val="3171600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E421A2-A25B-1B13-3AB3-DFB1D53F6287}"/>
              </a:ext>
            </a:extLst>
          </p:cNvPr>
          <p:cNvSpPr>
            <a:spLocks noChangeArrowheads="1"/>
          </p:cNvSpPr>
          <p:nvPr/>
        </p:nvSpPr>
        <p:spPr bwMode="auto">
          <a:xfrm>
            <a:off x="220718" y="229929"/>
            <a:ext cx="11971282" cy="4616648"/>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https = </a:t>
            </a:r>
            <a:r>
              <a:rPr kumimoji="0" lang="en-US" altLang="en-US" sz="20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require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let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request = </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https.</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get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'https://jsonplaceholder.typicode.com/</a:t>
            </a:r>
            <a:r>
              <a:rPr kumimoji="0" lang="en-US" altLang="en-US" sz="2000" b="0" i="0" u="none" strike="noStrike" cap="none" normalizeH="0" baseline="0" dirty="0" err="1">
                <a:ln>
                  <a:noFill/>
                </a:ln>
                <a:solidFill>
                  <a:srgbClr val="B1E490"/>
                </a:solidFill>
                <a:effectLst/>
                <a:latin typeface="Courier New" panose="02070309020205020404" pitchFamily="49" charset="0"/>
                <a:cs typeface="Courier New" panose="02070309020205020404" pitchFamily="49" charset="0"/>
              </a:rPr>
              <a:t>users?_limit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=2'</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(res) =&gt;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if</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res.statusCode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r>
              <a:rPr kumimoji="0" lang="en-US" altLang="en-US" sz="2000" b="0" i="0" u="none" strike="noStrike" cap="none" normalizeH="0" baseline="0" dirty="0">
                <a:ln>
                  <a:noFill/>
                </a:ln>
                <a:solidFill>
                  <a:srgbClr val="0BE1FF"/>
                </a:solidFill>
                <a:effectLst/>
                <a:latin typeface="Courier New" panose="02070309020205020404" pitchFamily="49" charset="0"/>
                <a:cs typeface="Courier New" panose="02070309020205020404" pitchFamily="49" charset="0"/>
              </a:rPr>
              <a:t>200</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console.</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error</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`Did not get an OK from the server. Code: </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res.statusCode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resume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return</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let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data = </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on</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'data'</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(chunk) =&gt; { data += chunk; }); </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on</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'close'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=&gt;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console.</a:t>
            </a:r>
            <a:r>
              <a:rPr kumimoji="0" lang="en-US" altLang="en-US" sz="20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log</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'Retrieved all data’</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console.</a:t>
            </a:r>
            <a:r>
              <a:rPr kumimoji="0" lang="en-US" altLang="en-US" sz="20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log</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err="1">
                <a:ln>
                  <a:noFill/>
                </a:ln>
                <a:solidFill>
                  <a:srgbClr val="9FDDFF"/>
                </a:solidFill>
                <a:effectLst/>
                <a:latin typeface="Courier New" panose="02070309020205020404" pitchFamily="49" charset="0"/>
                <a:cs typeface="Courier New" panose="02070309020205020404" pitchFamily="49" charset="0"/>
              </a:rPr>
              <a:t>JSON</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parse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(data));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9D35588-3F7D-E190-B5AE-7D182954966C}"/>
              </a:ext>
            </a:extLst>
          </p:cNvPr>
          <p:cNvSpPr>
            <a:spLocks noChangeArrowheads="1"/>
          </p:cNvSpPr>
          <p:nvPr/>
        </p:nvSpPr>
        <p:spPr bwMode="auto">
          <a:xfrm>
            <a:off x="362609" y="5828402"/>
            <a:ext cx="6050311" cy="246221"/>
          </a:xfrm>
          <a:prstGeom prst="rect">
            <a:avLst/>
          </a:prstGeom>
          <a:solidFill>
            <a:srgbClr val="E3E8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D5B7C"/>
                </a:solidFill>
                <a:effectLst/>
                <a:latin typeface="__Inter_1fc7a2"/>
              </a:rPr>
              <a:t>The </a:t>
            </a:r>
            <a:r>
              <a:rPr kumimoji="0" lang="en-US" altLang="en-US" sz="1600" b="0" i="0" u="none" strike="noStrike" cap="none" normalizeH="0" baseline="0" dirty="0" err="1">
                <a:ln>
                  <a:noFill/>
                </a:ln>
                <a:solidFill>
                  <a:srgbClr val="24335A"/>
                </a:solidFill>
                <a:effectLst/>
                <a:latin typeface="Courier New" panose="02070309020205020404" pitchFamily="49" charset="0"/>
                <a:cs typeface="Courier New" panose="02070309020205020404" pitchFamily="49" charset="0"/>
              </a:rPr>
              <a:t>res.resume</a:t>
            </a:r>
            <a:r>
              <a:rPr kumimoji="0" lang="en-US" altLang="en-US" sz="1600" b="0" i="0" u="none" strike="noStrike" cap="none" normalizeH="0" baseline="0" dirty="0">
                <a:ln>
                  <a:noFill/>
                </a:ln>
                <a:solidFill>
                  <a:srgbClr val="24335A"/>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4D5B7C"/>
                </a:solidFill>
                <a:effectLst/>
                <a:latin typeface="__Inter_1fc7a2"/>
              </a:rPr>
              <a:t> method tells Node.js to ignore the stream’s data, </a:t>
            </a:r>
            <a:r>
              <a:rPr kumimoji="0" lang="en-US" altLang="en-US" sz="1600" b="0" i="0" u="none" strike="noStrike" cap="none" normalizeH="0" baseline="0" dirty="0">
                <a:ln>
                  <a:noFill/>
                </a:ln>
                <a:solidFill>
                  <a:schemeClr val="tx1"/>
                </a:solidFill>
                <a:effectLst/>
              </a:rPr>
              <a:t> </a:t>
            </a:r>
          </a:p>
        </p:txBody>
      </p:sp>
      <p:sp>
        <p:nvSpPr>
          <p:cNvPr id="4" name="Rectangle 3">
            <a:extLst>
              <a:ext uri="{FF2B5EF4-FFF2-40B4-BE49-F238E27FC236}">
                <a16:creationId xmlns:a16="http://schemas.microsoft.com/office/drawing/2014/main" id="{E79736D1-481B-026B-4EFE-28D4CCFB4CAE}"/>
              </a:ext>
            </a:extLst>
          </p:cNvPr>
          <p:cNvSpPr>
            <a:spLocks noChangeArrowheads="1"/>
          </p:cNvSpPr>
          <p:nvPr/>
        </p:nvSpPr>
        <p:spPr bwMode="auto">
          <a:xfrm>
            <a:off x="181305" y="4346841"/>
            <a:ext cx="12076385" cy="923330"/>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request.</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on</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'error'</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(err) =&gt;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console.</a:t>
            </a:r>
            <a:r>
              <a:rPr kumimoji="0" lang="en-US" altLang="en-US" sz="20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error</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`Encountered an error trying to make a request: </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err.message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1900F9B-E620-6D50-B012-E4037761163A}"/>
              </a:ext>
            </a:extLst>
          </p:cNvPr>
          <p:cNvSpPr>
            <a:spLocks noChangeArrowheads="1"/>
          </p:cNvSpPr>
          <p:nvPr/>
        </p:nvSpPr>
        <p:spPr bwMode="auto">
          <a:xfrm>
            <a:off x="1789393" y="6128699"/>
            <a:ext cx="7468839" cy="307777"/>
          </a:xfrm>
          <a:prstGeom prst="rect">
            <a:avLst/>
          </a:prstGeom>
          <a:solidFill>
            <a:srgbClr val="E3E8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D5B7C"/>
                </a:solidFill>
                <a:effectLst/>
                <a:latin typeface="__Inter_1fc7a2"/>
              </a:rPr>
              <a:t>Node.js provides a </a:t>
            </a:r>
            <a:r>
              <a:rPr kumimoji="0" lang="en-US" altLang="en-US" sz="2000" b="0" i="0" u="none" strike="noStrike" cap="none" normalizeH="0" baseline="0" dirty="0">
                <a:ln>
                  <a:noFill/>
                </a:ln>
                <a:solidFill>
                  <a:srgbClr val="24335A"/>
                </a:solidFill>
                <a:effectLst/>
                <a:latin typeface="Courier New" panose="02070309020205020404" pitchFamily="49" charset="0"/>
                <a:cs typeface="Courier New" panose="02070309020205020404" pitchFamily="49" charset="0"/>
              </a:rPr>
              <a:t>request()</a:t>
            </a:r>
            <a:r>
              <a:rPr kumimoji="0" lang="en-US" altLang="en-US" sz="2000" b="0" i="0" u="none" strike="noStrike" cap="none" normalizeH="0" baseline="0" dirty="0">
                <a:ln>
                  <a:noFill/>
                </a:ln>
                <a:solidFill>
                  <a:srgbClr val="4D5B7C"/>
                </a:solidFill>
                <a:effectLst/>
                <a:latin typeface="__Inter_1fc7a2"/>
              </a:rPr>
              <a:t> method to make a request of any type</a:t>
            </a:r>
            <a:r>
              <a:rPr kumimoji="0" lang="en-US" altLang="en-US" sz="20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747188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742B8-3CDE-B3B7-922E-947BE8BAE63B}"/>
              </a:ext>
            </a:extLst>
          </p:cNvPr>
          <p:cNvSpPr>
            <a:spLocks noChangeArrowheads="1"/>
          </p:cNvSpPr>
          <p:nvPr/>
        </p:nvSpPr>
        <p:spPr bwMode="auto">
          <a:xfrm>
            <a:off x="47296" y="306390"/>
            <a:ext cx="12036973" cy="1846659"/>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https = </a:t>
            </a:r>
            <a:r>
              <a:rPr kumimoji="0" lang="en-US" altLang="en-US" sz="20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require</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options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method</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'GET’</a:t>
            </a: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C3BBBF5-1F1F-2C1A-EFEA-0A00273A0B7A}"/>
              </a:ext>
            </a:extLst>
          </p:cNvPr>
          <p:cNvSpPr>
            <a:spLocks noChangeArrowheads="1"/>
          </p:cNvSpPr>
          <p:nvPr/>
        </p:nvSpPr>
        <p:spPr bwMode="auto">
          <a:xfrm>
            <a:off x="7882" y="1590297"/>
            <a:ext cx="12131528" cy="4985980"/>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let</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request = </a:t>
            </a: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https.</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request</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'https://jsonplaceholder.typicode.com/</a:t>
            </a:r>
            <a:r>
              <a:rPr kumimoji="0" lang="en-US" altLang="en-US" b="0" i="0" u="none" strike="noStrike" cap="none" normalizeH="0" baseline="0" dirty="0" err="1">
                <a:ln>
                  <a:noFill/>
                </a:ln>
                <a:solidFill>
                  <a:srgbClr val="B1E490"/>
                </a:solidFill>
                <a:effectLst/>
                <a:latin typeface="Courier New" panose="02070309020205020404" pitchFamily="49" charset="0"/>
                <a:cs typeface="Courier New" panose="02070309020205020404" pitchFamily="49" charset="0"/>
              </a:rPr>
              <a:t>users?_limit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=2'</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options, (res) =&gt;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if</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res.statusCode</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a:ln>
                  <a:noFill/>
                </a:ln>
                <a:solidFill>
                  <a:srgbClr val="0BE1FF"/>
                </a:solidFill>
                <a:effectLst/>
                <a:latin typeface="Courier New" panose="02070309020205020404" pitchFamily="49" charset="0"/>
                <a:cs typeface="Courier New" panose="02070309020205020404" pitchFamily="49" charset="0"/>
              </a:rPr>
              <a:t>200</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console.</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error</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`Did not get an OK from the server. Code: </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res.statusCode</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resume</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let</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data = </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on</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'data'</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(chunk) =&gt;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data += chunk;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res.</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on</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'close'</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console.</a:t>
            </a:r>
            <a:r>
              <a:rPr kumimoji="0" lang="en-US" altLang="en-US"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log</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'Retrieved all data’</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console.</a:t>
            </a:r>
            <a:r>
              <a:rPr kumimoji="0" lang="en-US" altLang="en-US"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log</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rgbClr val="9FDDFF"/>
                </a:solidFill>
                <a:effectLst/>
                <a:latin typeface="Courier New" panose="02070309020205020404" pitchFamily="49" charset="0"/>
                <a:cs typeface="Courier New" panose="02070309020205020404" pitchFamily="49" charset="0"/>
              </a:rPr>
              <a:t>JSON</a:t>
            </a: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parse</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(data));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request.</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end</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request.</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on</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'error'</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(err) =&gt;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console.</a:t>
            </a:r>
            <a:r>
              <a:rPr kumimoji="0" lang="en-US" altLang="en-US"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error</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`Encountered an error trying to make a request: </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err.message</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10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02D53C-F019-A91D-09CB-BB8FC13EC263}"/>
              </a:ext>
            </a:extLst>
          </p:cNvPr>
          <p:cNvSpPr>
            <a:spLocks noChangeArrowheads="1"/>
          </p:cNvSpPr>
          <p:nvPr/>
        </p:nvSpPr>
        <p:spPr bwMode="auto">
          <a:xfrm>
            <a:off x="1040525" y="1099184"/>
            <a:ext cx="11288110" cy="2215991"/>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https = </a:t>
            </a:r>
            <a:r>
              <a:rPr kumimoji="0" lang="en-US" altLang="en-US" sz="24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require</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options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host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'jsonplaceholder.typicode.com’</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path</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sz="2400" b="0" i="0" u="none" strike="noStrike" cap="none" normalizeH="0" baseline="0" dirty="0" err="1">
                <a:ln>
                  <a:noFill/>
                </a:ln>
                <a:solidFill>
                  <a:srgbClr val="B1E490"/>
                </a:solidFill>
                <a:effectLst/>
                <a:latin typeface="Courier New" panose="02070309020205020404" pitchFamily="49" charset="0"/>
                <a:cs typeface="Courier New" panose="02070309020205020404" pitchFamily="49" charset="0"/>
              </a:rPr>
              <a:t>users?_limit</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=2’</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method</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'GET'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let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request = </a:t>
            </a:r>
            <a:r>
              <a:rPr kumimoji="0" lang="en-US" altLang="en-US" sz="2400" b="0" i="0" u="none" strike="noStrike" cap="none" normalizeH="0" baseline="0" dirty="0" err="1">
                <a:ln>
                  <a:noFill/>
                </a:ln>
                <a:solidFill>
                  <a:srgbClr val="F7F8FB"/>
                </a:solidFill>
                <a:effectLst/>
                <a:latin typeface="Courier New" panose="02070309020205020404" pitchFamily="49" charset="0"/>
                <a:cs typeface="Courier New" panose="02070309020205020404" pitchFamily="49" charset="0"/>
              </a:rPr>
              <a:t>https.</a:t>
            </a:r>
            <a:r>
              <a:rPr kumimoji="0" lang="en-US" altLang="en-US" sz="2400" b="0" i="0" u="none" strike="noStrike" cap="none" normalizeH="0" baseline="0" dirty="0" err="1">
                <a:ln>
                  <a:noFill/>
                </a:ln>
                <a:solidFill>
                  <a:srgbClr val="FFAF8C"/>
                </a:solidFill>
                <a:effectLst/>
                <a:latin typeface="Courier New" panose="02070309020205020404" pitchFamily="49" charset="0"/>
                <a:cs typeface="Courier New" panose="02070309020205020404" pitchFamily="49" charset="0"/>
              </a:rPr>
              <a:t>request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(options, (res) =&gt; {</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15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DA5812-86B8-305B-D6D6-D67DD7002303}"/>
              </a:ext>
            </a:extLst>
          </p:cNvPr>
          <p:cNvSpPr txBox="1"/>
          <p:nvPr/>
        </p:nvSpPr>
        <p:spPr>
          <a:xfrm>
            <a:off x="783771" y="255853"/>
            <a:ext cx="11112138" cy="4178067"/>
          </a:xfrm>
          <a:prstGeom prst="rect">
            <a:avLst/>
          </a:prstGeom>
          <a:noFill/>
        </p:spPr>
        <p:txBody>
          <a:bodyPr wrap="square">
            <a:spAutoFit/>
          </a:bodyPr>
          <a:lstStyle/>
          <a:p>
            <a:pPr algn="ctr">
              <a:spcAft>
                <a:spcPts val="1500"/>
              </a:spcAft>
            </a:pPr>
            <a:r>
              <a:rPr lang="en-US" sz="3200" b="0" i="0" dirty="0">
                <a:solidFill>
                  <a:srgbClr val="FF0000"/>
                </a:solidFill>
                <a:effectLst/>
                <a:latin typeface="TimesNewRomanPS-BoldMT_b_1"/>
              </a:rPr>
              <a:t>Processing URLs </a:t>
            </a:r>
          </a:p>
          <a:p>
            <a:pPr marL="457200" indent="-457200" algn="l">
              <a:spcAft>
                <a:spcPts val="1500"/>
              </a:spcAft>
              <a:buFont typeface="Arial" panose="020B0604020202020204" pitchFamily="34" charset="0"/>
              <a:buChar char="•"/>
            </a:pPr>
            <a:r>
              <a:rPr lang="en-US" sz="2800" b="0" i="0" dirty="0">
                <a:solidFill>
                  <a:srgbClr val="000000"/>
                </a:solidFill>
                <a:effectLst/>
                <a:latin typeface="TimesNewRomanPSMT_g_1"/>
              </a:rPr>
              <a:t>The Uniform Resource Locator (URL) acts as an address label for the HTTP server to handle requests from the client. </a:t>
            </a:r>
          </a:p>
          <a:p>
            <a:pPr marL="457200" indent="-457200" algn="l">
              <a:spcAft>
                <a:spcPts val="1500"/>
              </a:spcAft>
              <a:buFont typeface="Arial" panose="020B0604020202020204" pitchFamily="34" charset="0"/>
              <a:buChar char="•"/>
            </a:pPr>
            <a:r>
              <a:rPr lang="en-US" sz="2800" b="0" i="0" dirty="0">
                <a:solidFill>
                  <a:srgbClr val="000000"/>
                </a:solidFill>
                <a:effectLst/>
                <a:latin typeface="TimesNewRomanPSMT_g_1"/>
              </a:rPr>
              <a:t>It provides all the information needed to get the </a:t>
            </a:r>
            <a:r>
              <a:rPr lang="en-US" sz="2800" b="0" i="0" dirty="0">
                <a:solidFill>
                  <a:srgbClr val="000000"/>
                </a:solidFill>
                <a:effectLst/>
                <a:latin typeface="TimesNewRomanPSMT_g_2"/>
              </a:rPr>
              <a:t>request to the correct server on a specific port and access the proper data. </a:t>
            </a:r>
          </a:p>
          <a:p>
            <a:pPr marL="457200" indent="-457200" algn="l">
              <a:spcAft>
                <a:spcPts val="1500"/>
              </a:spcAft>
              <a:buFont typeface="Arial" panose="020B0604020202020204" pitchFamily="34" charset="0"/>
              <a:buChar char="•"/>
            </a:pPr>
            <a:r>
              <a:rPr lang="en-US" sz="2800" b="0" i="0" dirty="0">
                <a:solidFill>
                  <a:srgbClr val="000000"/>
                </a:solidFill>
                <a:effectLst/>
                <a:latin typeface="TimesNewRomanPSMT_g_2"/>
              </a:rPr>
              <a:t>The URL can be broken down into several different components, each providing a basic piece of information for the webserver on how to route and handle the HTTP request from the client.</a:t>
            </a:r>
            <a:endParaRPr lang="en-US" sz="2800" b="0" i="0" dirty="0">
              <a:solidFill>
                <a:srgbClr val="000000"/>
              </a:solidFill>
              <a:effectLst/>
              <a:latin typeface="Haas Grot Text Web"/>
            </a:endParaRPr>
          </a:p>
        </p:txBody>
      </p:sp>
    </p:spTree>
    <p:extLst>
      <p:ext uri="{BB962C8B-B14F-4D97-AF65-F5344CB8AC3E}">
        <p14:creationId xmlns:p14="http://schemas.microsoft.com/office/powerpoint/2010/main" val="202951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E3D72-9500-13B7-1731-C435FBC208C1}"/>
              </a:ext>
            </a:extLst>
          </p:cNvPr>
          <p:cNvSpPr txBox="1"/>
          <p:nvPr/>
        </p:nvSpPr>
        <p:spPr>
          <a:xfrm>
            <a:off x="322217" y="657335"/>
            <a:ext cx="11556274" cy="6555641"/>
          </a:xfrm>
          <a:prstGeom prst="rect">
            <a:avLst/>
          </a:prstGeom>
          <a:noFill/>
        </p:spPr>
        <p:txBody>
          <a:bodyPr wrap="square">
            <a:spAutoFit/>
          </a:bodyPr>
          <a:lstStyle/>
          <a:p>
            <a:pPr algn="l" fontAlgn="base"/>
            <a:r>
              <a:rPr lang="en-US" sz="2000" b="1" i="0" dirty="0">
                <a:solidFill>
                  <a:srgbClr val="273239"/>
                </a:solidFill>
                <a:effectLst/>
                <a:latin typeface="Nunito" pitchFamily="2" charset="0"/>
              </a:rPr>
              <a:t>HTTP POST</a:t>
            </a:r>
          </a:p>
          <a:p>
            <a:pPr marL="342900" indent="-342900" algn="l" rtl="0" fontAlgn="base">
              <a:spcAft>
                <a:spcPts val="750"/>
              </a:spcAft>
              <a:buFont typeface="Arial" panose="020B0604020202020204" pitchFamily="34" charset="0"/>
              <a:buChar char="•"/>
            </a:pPr>
            <a:r>
              <a:rPr lang="en-US" sz="2000" b="0" i="0" dirty="0">
                <a:solidFill>
                  <a:srgbClr val="273239"/>
                </a:solidFill>
                <a:effectLst/>
                <a:latin typeface="Nunito" pitchFamily="2" charset="0"/>
              </a:rPr>
              <a:t>The HTTP POST method sends data from the client to the server to create or update resources, storing data in the request body. </a:t>
            </a:r>
          </a:p>
          <a:p>
            <a:pPr marL="342900" indent="-342900" algn="l" rtl="0" fontAlgn="base">
              <a:spcAft>
                <a:spcPts val="750"/>
              </a:spcAft>
              <a:buFont typeface="Arial" panose="020B0604020202020204" pitchFamily="34" charset="0"/>
              <a:buChar char="•"/>
            </a:pPr>
            <a:r>
              <a:rPr lang="en-US" sz="2000" b="0" i="0" dirty="0">
                <a:solidFill>
                  <a:srgbClr val="273239"/>
                </a:solidFill>
                <a:effectLst/>
                <a:latin typeface="Nunito" pitchFamily="2" charset="0"/>
              </a:rPr>
              <a:t>It’s suitable for secure data transfer, like images or documents, with security relying on encryption (HTTPS), authentication, and validation.</a:t>
            </a:r>
          </a:p>
          <a:p>
            <a:pPr marL="342900" indent="-342900" algn="l">
              <a:buFont typeface="Arial" panose="020B0604020202020204" pitchFamily="34" charset="0"/>
              <a:buChar char="•"/>
            </a:pPr>
            <a:r>
              <a:rPr lang="en-US" sz="2000" b="0" i="0" dirty="0">
                <a:solidFill>
                  <a:srgbClr val="2C2C2C"/>
                </a:solidFill>
                <a:effectLst/>
                <a:latin typeface="Inter"/>
              </a:rPr>
              <a:t>The POST method is a commonly used HTTP method that </a:t>
            </a:r>
            <a:r>
              <a:rPr lang="en-US" sz="2000" b="0" i="0" dirty="0">
                <a:solidFill>
                  <a:srgbClr val="000000"/>
                </a:solidFill>
                <a:effectLst/>
                <a:latin typeface="Inter"/>
              </a:rPr>
              <a:t>sends data to the Web server in the request body of HTTP</a:t>
            </a:r>
            <a:r>
              <a:rPr lang="en-US" sz="2000" b="0" i="0" dirty="0">
                <a:solidFill>
                  <a:srgbClr val="2C2C2C"/>
                </a:solidFill>
                <a:effectLst/>
                <a:latin typeface="Inter"/>
              </a:rPr>
              <a:t>. </a:t>
            </a:r>
          </a:p>
          <a:p>
            <a:pPr lvl="1"/>
            <a:r>
              <a:rPr lang="en-US" sz="2000" b="0" i="0" dirty="0">
                <a:solidFill>
                  <a:srgbClr val="2C2C2C"/>
                </a:solidFill>
                <a:effectLst/>
                <a:latin typeface="Inter"/>
              </a:rPr>
              <a:t>The various characteristics of the POST method are:</a:t>
            </a:r>
          </a:p>
          <a:p>
            <a:pPr lvl="1"/>
            <a:endParaRPr lang="en-US" sz="2000" b="0" i="0" dirty="0">
              <a:solidFill>
                <a:srgbClr val="2C2C2C"/>
              </a:solidFill>
              <a:effectLst/>
              <a:latin typeface="Inter"/>
            </a:endParaRPr>
          </a:p>
          <a:p>
            <a:pPr marL="342900" indent="-342900" algn="l">
              <a:buFont typeface="Arial" panose="020B0604020202020204" pitchFamily="34" charset="0"/>
              <a:buChar char="•"/>
            </a:pPr>
            <a:r>
              <a:rPr lang="en-US" sz="2000" b="0" i="0" dirty="0">
                <a:solidFill>
                  <a:srgbClr val="2C2C2C"/>
                </a:solidFill>
                <a:effectLst/>
                <a:latin typeface="Inter"/>
              </a:rPr>
              <a:t>The POST requests cannot be bookmarked as they do not appear in the URL.</a:t>
            </a:r>
          </a:p>
          <a:p>
            <a:pPr marL="342900" indent="-342900" algn="l">
              <a:buFont typeface="Arial" panose="020B0604020202020204" pitchFamily="34" charset="0"/>
              <a:buChar char="•"/>
            </a:pPr>
            <a:r>
              <a:rPr lang="en-US" sz="2000" b="0" i="0" dirty="0">
                <a:solidFill>
                  <a:srgbClr val="2C2C2C"/>
                </a:solidFill>
                <a:effectLst/>
                <a:latin typeface="Inter"/>
              </a:rPr>
              <a:t>The POST requests do not get cached.</a:t>
            </a:r>
          </a:p>
          <a:p>
            <a:pPr marL="342900" indent="-342900" algn="l">
              <a:buFont typeface="Arial" panose="020B0604020202020204" pitchFamily="34" charset="0"/>
              <a:buChar char="•"/>
            </a:pPr>
            <a:r>
              <a:rPr lang="en-US" sz="2000" b="0" i="0" dirty="0">
                <a:solidFill>
                  <a:srgbClr val="2C2C2C"/>
                </a:solidFill>
                <a:effectLst/>
                <a:latin typeface="Inter"/>
              </a:rPr>
              <a:t>The POST requests are not saved as history by the web browsers.</a:t>
            </a:r>
          </a:p>
          <a:p>
            <a:pPr marL="342900" indent="-342900" algn="l">
              <a:buFont typeface="Arial" panose="020B0604020202020204" pitchFamily="34" charset="0"/>
              <a:buChar char="•"/>
            </a:pPr>
            <a:r>
              <a:rPr lang="en-US" sz="2000" b="0" i="0" dirty="0">
                <a:solidFill>
                  <a:srgbClr val="2C2C2C"/>
                </a:solidFill>
                <a:effectLst/>
                <a:latin typeface="Inter"/>
              </a:rPr>
              <a:t>There is no restriction on the amount of data to be sent in a POST request.</a:t>
            </a:r>
          </a:p>
          <a:p>
            <a:pPr marL="342900" indent="-342900" algn="l">
              <a:buFont typeface="Arial" panose="020B0604020202020204" pitchFamily="34" charset="0"/>
              <a:buChar char="•"/>
            </a:pPr>
            <a:r>
              <a:rPr lang="en-US" sz="2000" b="0" i="0" dirty="0">
                <a:solidFill>
                  <a:srgbClr val="2C2C2C"/>
                </a:solidFill>
                <a:effectLst/>
                <a:latin typeface="Inter"/>
              </a:rPr>
              <a:t>The POST method can be used to send ASCII as well as binary data.</a:t>
            </a:r>
          </a:p>
          <a:p>
            <a:pPr marL="342900" indent="-342900" algn="l">
              <a:buFont typeface="Arial" panose="020B0604020202020204" pitchFamily="34" charset="0"/>
              <a:buChar char="•"/>
            </a:pPr>
            <a:r>
              <a:rPr lang="en-US" sz="2000" b="0" i="0" dirty="0">
                <a:solidFill>
                  <a:srgbClr val="2C2C2C"/>
                </a:solidFill>
                <a:effectLst/>
                <a:latin typeface="Inter"/>
              </a:rPr>
              <a:t>When communicating sensitive data, such as when submitting an HTML form, a POST request must be used.</a:t>
            </a:r>
          </a:p>
          <a:p>
            <a:pPr marL="342900" indent="-342900" algn="l">
              <a:buFont typeface="Arial" panose="020B0604020202020204" pitchFamily="34" charset="0"/>
              <a:buChar char="•"/>
            </a:pPr>
            <a:r>
              <a:rPr lang="en-US" sz="2000" b="0" i="0" dirty="0">
                <a:solidFill>
                  <a:srgbClr val="2C2C2C"/>
                </a:solidFill>
                <a:effectLst/>
                <a:latin typeface="Inter"/>
              </a:rPr>
              <a:t>The data sent by the POST method goes through the HTTP header, so security depends on the HTTP protocol. By using secure HTTP (HTTPS), you can ensure that your information is protected.</a:t>
            </a:r>
          </a:p>
          <a:p>
            <a:pPr algn="l" rtl="0" fontAlgn="base">
              <a:spcAft>
                <a:spcPts val="750"/>
              </a:spcAft>
            </a:pPr>
            <a:endParaRPr lang="en-US" sz="2000" b="0" i="0" dirty="0">
              <a:solidFill>
                <a:srgbClr val="273239"/>
              </a:solidFill>
              <a:effectLst/>
              <a:latin typeface="Nunito" pitchFamily="2" charset="0"/>
            </a:endParaRPr>
          </a:p>
          <a:p>
            <a:r>
              <a:rPr lang="en-US" sz="2000" b="0" i="0" dirty="0">
                <a:solidFill>
                  <a:srgbClr val="273239"/>
                </a:solidFill>
                <a:effectLst/>
                <a:latin typeface="Nunito" pitchFamily="2" charset="0"/>
              </a:rPr>
              <a:t> </a:t>
            </a:r>
            <a:endParaRPr lang="en-IN" sz="2000" dirty="0"/>
          </a:p>
        </p:txBody>
      </p:sp>
    </p:spTree>
    <p:extLst>
      <p:ext uri="{BB962C8B-B14F-4D97-AF65-F5344CB8AC3E}">
        <p14:creationId xmlns:p14="http://schemas.microsoft.com/office/powerpoint/2010/main" val="384075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5C05EC-1483-53D5-0E0F-2E726B58D089}"/>
              </a:ext>
            </a:extLst>
          </p:cNvPr>
          <p:cNvSpPr txBox="1"/>
          <p:nvPr/>
        </p:nvSpPr>
        <p:spPr>
          <a:xfrm>
            <a:off x="295114" y="80007"/>
            <a:ext cx="9396548" cy="3139321"/>
          </a:xfrm>
          <a:prstGeom prst="rect">
            <a:avLst/>
          </a:prstGeom>
          <a:noFill/>
        </p:spPr>
        <p:txBody>
          <a:bodyPr wrap="square">
            <a:spAutoFit/>
          </a:bodyPr>
          <a:lstStyle/>
          <a:p>
            <a:r>
              <a:rPr lang="en-IN" dirty="0"/>
              <a:t>&lt;html&gt;</a:t>
            </a:r>
          </a:p>
          <a:p>
            <a:r>
              <a:rPr lang="en-IN" dirty="0"/>
              <a:t>&lt;body&gt;</a:t>
            </a:r>
          </a:p>
          <a:p>
            <a:endParaRPr lang="en-IN" dirty="0"/>
          </a:p>
          <a:p>
            <a:r>
              <a:rPr lang="en-IN" dirty="0"/>
              <a:t>    &lt;form action="registration.html" method="post"&gt;</a:t>
            </a:r>
          </a:p>
          <a:p>
            <a:r>
              <a:rPr lang="en-IN" dirty="0"/>
              <a:t>        Name: &lt;input type="text" name="name"&gt;</a:t>
            </a:r>
          </a:p>
          <a:p>
            <a:r>
              <a:rPr lang="en-IN" dirty="0"/>
              <a:t>        Email: &lt;input type="text" name="email"&gt;</a:t>
            </a:r>
          </a:p>
          <a:p>
            <a:r>
              <a:rPr lang="en-IN" dirty="0"/>
              <a:t>        &lt;input type="submit"&gt;</a:t>
            </a:r>
          </a:p>
          <a:p>
            <a:r>
              <a:rPr lang="en-IN" dirty="0"/>
              <a:t>    &lt;/form&gt;</a:t>
            </a:r>
          </a:p>
          <a:p>
            <a:endParaRPr lang="en-IN" dirty="0"/>
          </a:p>
          <a:p>
            <a:r>
              <a:rPr lang="en-IN" dirty="0"/>
              <a:t>&lt;/body&gt;</a:t>
            </a:r>
          </a:p>
          <a:p>
            <a:r>
              <a:rPr lang="en-IN" dirty="0"/>
              <a:t>&lt;/html&gt;</a:t>
            </a:r>
          </a:p>
        </p:txBody>
      </p:sp>
      <p:sp>
        <p:nvSpPr>
          <p:cNvPr id="2" name="Rectangle 1">
            <a:extLst>
              <a:ext uri="{FF2B5EF4-FFF2-40B4-BE49-F238E27FC236}">
                <a16:creationId xmlns:a16="http://schemas.microsoft.com/office/drawing/2014/main" id="{FBC7A268-25E9-CE05-6035-4CC32B2875BB}"/>
              </a:ext>
            </a:extLst>
          </p:cNvPr>
          <p:cNvSpPr>
            <a:spLocks noChangeArrowheads="1"/>
          </p:cNvSpPr>
          <p:nvPr/>
        </p:nvSpPr>
        <p:spPr bwMode="auto">
          <a:xfrm>
            <a:off x="1560792" y="2346989"/>
            <a:ext cx="10255466" cy="3693319"/>
          </a:xfrm>
          <a:prstGeom prst="rect">
            <a:avLst/>
          </a:prstGeom>
          <a:solidFill>
            <a:srgbClr val="1119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https = </a:t>
            </a:r>
            <a:r>
              <a:rPr kumimoji="0" lang="en-US" altLang="en-US" sz="2400" b="0" i="0" u="none" strike="noStrike" cap="none" normalizeH="0" baseline="0" dirty="0">
                <a:ln>
                  <a:noFill/>
                </a:ln>
                <a:solidFill>
                  <a:srgbClr val="FFAF8C"/>
                </a:solidFill>
                <a:effectLst/>
                <a:latin typeface="Courier New" panose="02070309020205020404" pitchFamily="49" charset="0"/>
                <a:cs typeface="Courier New" panose="02070309020205020404" pitchFamily="49" charset="0"/>
              </a:rPr>
              <a:t>require</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'https’</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options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host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'jsonplaceholder.typicode.com’</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path</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'/users’</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method</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'POST’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headers</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'Accept'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'application/</a:t>
            </a:r>
            <a:r>
              <a:rPr kumimoji="0" lang="en-US" altLang="en-US" sz="2400" b="0" i="0" u="none" strike="noStrike" cap="none" normalizeH="0" baseline="0" dirty="0" err="1">
                <a:ln>
                  <a:noFill/>
                </a:ln>
                <a:solidFill>
                  <a:srgbClr val="B1E490"/>
                </a:solidFill>
                <a:effectLst/>
                <a:latin typeface="Courier New" panose="02070309020205020404" pitchFamily="49" charset="0"/>
                <a:cs typeface="Courier New" panose="02070309020205020404" pitchFamily="49" charset="0"/>
              </a:rPr>
              <a:t>json</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FDDFF"/>
                </a:solidFill>
                <a:effectLst/>
                <a:latin typeface="Courier New" panose="02070309020205020404" pitchFamily="49" charset="0"/>
                <a:cs typeface="Courier New" panose="02070309020205020404" pitchFamily="49" charset="0"/>
              </a:rPr>
              <a:t>'Content-Type'</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'application/</a:t>
            </a:r>
            <a:r>
              <a:rPr kumimoji="0" lang="en-US" altLang="en-US" sz="2400" b="0" i="0" u="none" strike="noStrike" cap="none" normalizeH="0" baseline="0" dirty="0" err="1">
                <a:ln>
                  <a:noFill/>
                </a:ln>
                <a:solidFill>
                  <a:srgbClr val="B1E490"/>
                </a:solidFill>
                <a:effectLst/>
                <a:latin typeface="Courier New" panose="02070309020205020404" pitchFamily="49" charset="0"/>
                <a:cs typeface="Courier New" panose="02070309020205020404" pitchFamily="49" charset="0"/>
              </a:rPr>
              <a:t>json</a:t>
            </a:r>
            <a:r>
              <a:rPr kumimoji="0" lang="en-US" altLang="en-US" sz="2400" b="0" i="0" u="none" strike="noStrike" cap="none" normalizeH="0" baseline="0" dirty="0">
                <a:ln>
                  <a:noFill/>
                </a:ln>
                <a:solidFill>
                  <a:srgbClr val="B1E490"/>
                </a:solidFill>
                <a:effectLst/>
                <a:latin typeface="Courier New" panose="02070309020205020404" pitchFamily="49" charset="0"/>
                <a:cs typeface="Courier New" panose="02070309020205020404" pitchFamily="49" charset="0"/>
              </a:rPr>
              <a:t>; charset=UTF-8’</a:t>
            </a: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7F8FB"/>
                </a:solidFill>
                <a:effectLst/>
                <a:latin typeface="Courier New" panose="02070309020205020404" pitchFamily="49" charset="0"/>
                <a:cs typeface="Courier New" panose="02070309020205020404" pitchFamily="49"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24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64257-D3E3-C886-3AA4-1943A3A93A51}"/>
              </a:ext>
            </a:extLst>
          </p:cNvPr>
          <p:cNvPicPr>
            <a:picLocks noChangeAspect="1"/>
          </p:cNvPicPr>
          <p:nvPr/>
        </p:nvPicPr>
        <p:blipFill>
          <a:blip r:embed="rId2"/>
          <a:stretch>
            <a:fillRect/>
          </a:stretch>
        </p:blipFill>
        <p:spPr>
          <a:xfrm>
            <a:off x="1928231" y="380574"/>
            <a:ext cx="8335538" cy="6096851"/>
          </a:xfrm>
          <a:prstGeom prst="rect">
            <a:avLst/>
          </a:prstGeom>
        </p:spPr>
      </p:pic>
    </p:spTree>
    <p:extLst>
      <p:ext uri="{BB962C8B-B14F-4D97-AF65-F5344CB8AC3E}">
        <p14:creationId xmlns:p14="http://schemas.microsoft.com/office/powerpoint/2010/main" val="1987578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06FCA5-59DB-7AA8-BEB4-966447B8E164}"/>
              </a:ext>
            </a:extLst>
          </p:cNvPr>
          <p:cNvSpPr txBox="1"/>
          <p:nvPr/>
        </p:nvSpPr>
        <p:spPr>
          <a:xfrm>
            <a:off x="139337" y="708632"/>
            <a:ext cx="11573692" cy="3046988"/>
          </a:xfrm>
          <a:prstGeom prst="rect">
            <a:avLst/>
          </a:prstGeom>
          <a:noFill/>
        </p:spPr>
        <p:txBody>
          <a:bodyPr wrap="square">
            <a:spAutoFit/>
          </a:bodyPr>
          <a:lstStyle/>
          <a:p>
            <a:r>
              <a:rPr lang="en-US" sz="2400" b="0" i="0" dirty="0">
                <a:solidFill>
                  <a:srgbClr val="2C2C2C"/>
                </a:solidFill>
                <a:effectLst/>
                <a:latin typeface="Inter"/>
              </a:rPr>
              <a:t>3. PUT method:</a:t>
            </a:r>
          </a:p>
          <a:p>
            <a:endParaRPr lang="en-US" sz="2400" b="0" i="0" dirty="0">
              <a:solidFill>
                <a:srgbClr val="2C2C2C"/>
              </a:solidFill>
              <a:effectLst/>
              <a:latin typeface="Inter"/>
            </a:endParaRPr>
          </a:p>
          <a:p>
            <a:pPr marL="342900" indent="-342900">
              <a:buFont typeface="Arial" panose="020B0604020202020204" pitchFamily="34" charset="0"/>
              <a:buChar char="•"/>
            </a:pPr>
            <a:r>
              <a:rPr lang="en-US" sz="2400" b="0" i="0" dirty="0">
                <a:solidFill>
                  <a:srgbClr val="2C2C2C"/>
                </a:solidFill>
                <a:effectLst/>
                <a:latin typeface="Inter"/>
              </a:rPr>
              <a:t>The HTTP PUT request method is used to </a:t>
            </a:r>
            <a:r>
              <a:rPr lang="en-US" sz="2400" b="0" i="0" dirty="0">
                <a:solidFill>
                  <a:srgbClr val="000000"/>
                </a:solidFill>
                <a:effectLst/>
                <a:latin typeface="Inter"/>
              </a:rPr>
              <a:t>update existing resources with uploaded content</a:t>
            </a:r>
            <a:r>
              <a:rPr lang="en-US" sz="2400" b="0" i="0" dirty="0">
                <a:solidFill>
                  <a:srgbClr val="2C2C2C"/>
                </a:solidFill>
                <a:effectLst/>
                <a:latin typeface="Inter"/>
              </a:rPr>
              <a:t> or to </a:t>
            </a:r>
            <a:r>
              <a:rPr lang="en-US" sz="2400" b="0" i="0" dirty="0">
                <a:solidFill>
                  <a:srgbClr val="000000"/>
                </a:solidFill>
                <a:effectLst/>
                <a:latin typeface="Inter"/>
              </a:rPr>
              <a:t>create a new resource</a:t>
            </a:r>
            <a:r>
              <a:rPr lang="en-US" sz="2400" b="0" i="0" dirty="0">
                <a:solidFill>
                  <a:srgbClr val="2C2C2C"/>
                </a:solidFill>
                <a:effectLst/>
                <a:latin typeface="Inter"/>
              </a:rPr>
              <a:t> if the target resource is not found. </a:t>
            </a:r>
          </a:p>
          <a:p>
            <a:pPr marL="342900" indent="-342900">
              <a:buFont typeface="Arial" panose="020B0604020202020204" pitchFamily="34" charset="0"/>
              <a:buChar char="•"/>
            </a:pPr>
            <a:r>
              <a:rPr lang="en-US" sz="2400" b="0" i="0" dirty="0">
                <a:solidFill>
                  <a:srgbClr val="2C2C2C"/>
                </a:solidFill>
                <a:effectLst/>
                <a:latin typeface="Inter"/>
              </a:rPr>
              <a:t>The difference between POST and PUT is that PUT requests are static, which means calling the same PUT method multiple times will not yield a different result because it will update the same content each time while POST Request Will create new content each time.</a:t>
            </a:r>
            <a:endParaRPr lang="en-IN" sz="2400" dirty="0"/>
          </a:p>
        </p:txBody>
      </p:sp>
    </p:spTree>
    <p:extLst>
      <p:ext uri="{BB962C8B-B14F-4D97-AF65-F5344CB8AC3E}">
        <p14:creationId xmlns:p14="http://schemas.microsoft.com/office/powerpoint/2010/main" val="278342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4E193-BD89-0F93-60D8-333A47D1F628}"/>
              </a:ext>
            </a:extLst>
          </p:cNvPr>
          <p:cNvSpPr txBox="1"/>
          <p:nvPr/>
        </p:nvSpPr>
        <p:spPr>
          <a:xfrm>
            <a:off x="78377" y="344547"/>
            <a:ext cx="12026537" cy="4893647"/>
          </a:xfrm>
          <a:prstGeom prst="rect">
            <a:avLst/>
          </a:prstGeom>
          <a:noFill/>
        </p:spPr>
        <p:txBody>
          <a:bodyPr wrap="square">
            <a:spAutoFit/>
          </a:bodyPr>
          <a:lstStyle/>
          <a:p>
            <a:pPr algn="l"/>
            <a:r>
              <a:rPr lang="en-US" b="0" i="0" dirty="0">
                <a:solidFill>
                  <a:srgbClr val="2C2C2C"/>
                </a:solidFill>
                <a:effectLst/>
                <a:latin typeface="Inter"/>
              </a:rPr>
              <a:t>4</a:t>
            </a:r>
            <a:r>
              <a:rPr lang="en-US" sz="2400" b="0" i="0" dirty="0">
                <a:solidFill>
                  <a:srgbClr val="2C2C2C"/>
                </a:solidFill>
                <a:effectLst/>
                <a:latin typeface="Inter"/>
              </a:rPr>
              <a:t>. HEAD method:</a:t>
            </a:r>
          </a:p>
          <a:p>
            <a:pPr algn="l"/>
            <a:endParaRPr lang="en-US" sz="2400" b="0" i="0" dirty="0">
              <a:solidFill>
                <a:srgbClr val="2C2C2C"/>
              </a:solidFill>
              <a:effectLst/>
              <a:latin typeface="Inter"/>
            </a:endParaRPr>
          </a:p>
          <a:p>
            <a:pPr marL="342900" indent="-342900" algn="l">
              <a:buFont typeface="Arial" panose="020B0604020202020204" pitchFamily="34" charset="0"/>
              <a:buChar char="•"/>
            </a:pPr>
            <a:r>
              <a:rPr lang="en-US" sz="2400" b="0" i="0" dirty="0">
                <a:solidFill>
                  <a:srgbClr val="2C2C2C"/>
                </a:solidFill>
                <a:effectLst/>
                <a:latin typeface="Inter"/>
              </a:rPr>
              <a:t>The HTTP HEAD method is almost identical to the GET method, but the only difference is that it will </a:t>
            </a:r>
            <a:r>
              <a:rPr lang="en-US" sz="2400" b="0" i="0" dirty="0">
                <a:solidFill>
                  <a:srgbClr val="000000"/>
                </a:solidFill>
                <a:effectLst/>
                <a:latin typeface="Inter"/>
              </a:rPr>
              <a:t>not return any response body</a:t>
            </a:r>
            <a:r>
              <a:rPr lang="en-US" sz="2400" b="0" i="0" dirty="0">
                <a:solidFill>
                  <a:srgbClr val="2C2C2C"/>
                </a:solidFill>
                <a:effectLst/>
                <a:latin typeface="Inter"/>
              </a:rPr>
              <a:t>. </a:t>
            </a:r>
          </a:p>
          <a:p>
            <a:pPr marL="342900" indent="-342900" algn="l">
              <a:buFont typeface="Arial" panose="020B0604020202020204" pitchFamily="34" charset="0"/>
              <a:buChar char="•"/>
            </a:pPr>
            <a:r>
              <a:rPr lang="en-US" sz="2400" b="0" i="0" dirty="0">
                <a:solidFill>
                  <a:srgbClr val="2C2C2C"/>
                </a:solidFill>
                <a:effectLst/>
                <a:latin typeface="Inter"/>
              </a:rPr>
              <a:t>For example, if GET/users return a record of users, then HEAD/users make the same request, but it will not return any of the users' records.</a:t>
            </a:r>
          </a:p>
          <a:p>
            <a:pPr marL="342900" indent="-342900" algn="l">
              <a:buFont typeface="Arial" panose="020B0604020202020204" pitchFamily="34" charset="0"/>
              <a:buChar char="•"/>
            </a:pPr>
            <a:r>
              <a:rPr lang="en-US" sz="2400" b="0" i="0" dirty="0">
                <a:solidFill>
                  <a:srgbClr val="2C2C2C"/>
                </a:solidFill>
                <a:effectLst/>
                <a:latin typeface="Inter"/>
              </a:rPr>
              <a:t>The HEAD request becomes useful for testing whether the GET request will actually respond before making the actual GET request. </a:t>
            </a:r>
          </a:p>
          <a:p>
            <a:pPr marL="342900" indent="-342900" algn="l">
              <a:buFont typeface="Arial" panose="020B0604020202020204" pitchFamily="34" charset="0"/>
              <a:buChar char="•"/>
            </a:pPr>
            <a:r>
              <a:rPr lang="en-US" sz="2400" b="0" i="0" dirty="0">
                <a:solidFill>
                  <a:srgbClr val="2C2C2C"/>
                </a:solidFill>
                <a:effectLst/>
                <a:latin typeface="Inter"/>
              </a:rPr>
              <a:t>Sometimes this will be useful in some situations, such as checking the response of a URL before downloading a file.</a:t>
            </a:r>
          </a:p>
          <a:p>
            <a:pPr marL="342900" indent="-342900" algn="l">
              <a:buFont typeface="Arial" panose="020B0604020202020204" pitchFamily="34" charset="0"/>
              <a:buChar char="•"/>
            </a:pPr>
            <a:endParaRPr lang="en-US" sz="2400" dirty="0">
              <a:solidFill>
                <a:srgbClr val="2C2C2C"/>
              </a:solidFill>
              <a:latin typeface="Inter"/>
            </a:endParaRPr>
          </a:p>
          <a:p>
            <a:pPr marL="342900" indent="-342900" algn="l">
              <a:buFont typeface="Arial" panose="020B0604020202020204" pitchFamily="34" charset="0"/>
              <a:buChar char="•"/>
            </a:pPr>
            <a:endParaRPr lang="en-US" sz="2400" b="0" i="0" dirty="0">
              <a:solidFill>
                <a:srgbClr val="2C2C2C"/>
              </a:solidFill>
              <a:effectLst/>
              <a:latin typeface="Inter"/>
            </a:endParaRPr>
          </a:p>
          <a:p>
            <a:pPr marL="342900" indent="-342900" algn="l">
              <a:buFont typeface="Arial" panose="020B0604020202020204" pitchFamily="34" charset="0"/>
              <a:buChar char="•"/>
            </a:pPr>
            <a:endParaRPr lang="en-US" sz="2400" b="0" i="0" dirty="0">
              <a:solidFill>
                <a:srgbClr val="2C2C2C"/>
              </a:solidFill>
              <a:effectLst/>
              <a:latin typeface="Inter"/>
            </a:endParaRPr>
          </a:p>
        </p:txBody>
      </p:sp>
      <p:sp>
        <p:nvSpPr>
          <p:cNvPr id="4" name="TextBox 3">
            <a:extLst>
              <a:ext uri="{FF2B5EF4-FFF2-40B4-BE49-F238E27FC236}">
                <a16:creationId xmlns:a16="http://schemas.microsoft.com/office/drawing/2014/main" id="{D2F69569-60BC-265D-F33B-C9E0CCE04694}"/>
              </a:ext>
            </a:extLst>
          </p:cNvPr>
          <p:cNvSpPr txBox="1"/>
          <p:nvPr/>
        </p:nvSpPr>
        <p:spPr>
          <a:xfrm>
            <a:off x="139336" y="4588474"/>
            <a:ext cx="11286308" cy="954107"/>
          </a:xfrm>
          <a:prstGeom prst="rect">
            <a:avLst/>
          </a:prstGeom>
          <a:noFill/>
        </p:spPr>
        <p:txBody>
          <a:bodyPr wrap="square">
            <a:spAutoFit/>
          </a:bodyPr>
          <a:lstStyle/>
          <a:p>
            <a:r>
              <a:rPr lang="en-US" sz="2800" b="0" i="0" dirty="0">
                <a:solidFill>
                  <a:srgbClr val="2C2C2C"/>
                </a:solidFill>
                <a:effectLst/>
                <a:latin typeface="Inter"/>
              </a:rPr>
              <a:t>5. DELETE Method</a:t>
            </a:r>
          </a:p>
          <a:p>
            <a:r>
              <a:rPr lang="en-US" sz="2800" b="0" i="0" dirty="0">
                <a:solidFill>
                  <a:srgbClr val="2C2C2C"/>
                </a:solidFill>
                <a:effectLst/>
                <a:latin typeface="Inter"/>
              </a:rPr>
              <a:t>The HTTP DELETE method is </a:t>
            </a:r>
            <a:r>
              <a:rPr lang="en-US" sz="2800" b="0" i="0" dirty="0">
                <a:solidFill>
                  <a:srgbClr val="000000"/>
                </a:solidFill>
                <a:effectLst/>
                <a:latin typeface="Inter"/>
              </a:rPr>
              <a:t>used to delete any specific resource</a:t>
            </a:r>
            <a:r>
              <a:rPr lang="en-US" sz="2800" b="0" i="0" dirty="0">
                <a:solidFill>
                  <a:srgbClr val="2C2C2C"/>
                </a:solidFill>
                <a:effectLst/>
                <a:latin typeface="Inter"/>
              </a:rPr>
              <a:t>.</a:t>
            </a:r>
            <a:endParaRPr lang="en-IN" sz="2800" dirty="0"/>
          </a:p>
        </p:txBody>
      </p:sp>
    </p:spTree>
    <p:extLst>
      <p:ext uri="{BB962C8B-B14F-4D97-AF65-F5344CB8AC3E}">
        <p14:creationId xmlns:p14="http://schemas.microsoft.com/office/powerpoint/2010/main" val="157115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8EB1A5A0-A5F9-3CDE-AA85-1616FECBF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891" y="0"/>
            <a:ext cx="66446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5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4941AE-0C88-171C-CFA4-EFCF7855CC52}"/>
              </a:ext>
            </a:extLst>
          </p:cNvPr>
          <p:cNvPicPr>
            <a:picLocks noChangeAspect="1"/>
          </p:cNvPicPr>
          <p:nvPr/>
        </p:nvPicPr>
        <p:blipFill>
          <a:blip r:embed="rId2"/>
          <a:stretch>
            <a:fillRect/>
          </a:stretch>
        </p:blipFill>
        <p:spPr>
          <a:xfrm>
            <a:off x="1393631" y="0"/>
            <a:ext cx="9404738" cy="6858000"/>
          </a:xfrm>
          <a:prstGeom prst="rect">
            <a:avLst/>
          </a:prstGeom>
        </p:spPr>
      </p:pic>
    </p:spTree>
    <p:extLst>
      <p:ext uri="{BB962C8B-B14F-4D97-AF65-F5344CB8AC3E}">
        <p14:creationId xmlns:p14="http://schemas.microsoft.com/office/powerpoint/2010/main" val="2235012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2A2D49-6CCC-4DD8-51A9-BE3B10C6DD39}"/>
              </a:ext>
            </a:extLst>
          </p:cNvPr>
          <p:cNvSpPr txBox="1"/>
          <p:nvPr/>
        </p:nvSpPr>
        <p:spPr>
          <a:xfrm>
            <a:off x="287383" y="1100520"/>
            <a:ext cx="10633166" cy="3970318"/>
          </a:xfrm>
          <a:prstGeom prst="rect">
            <a:avLst/>
          </a:prstGeom>
          <a:noFill/>
        </p:spPr>
        <p:txBody>
          <a:bodyPr wrap="square">
            <a:spAutoFit/>
          </a:bodyPr>
          <a:lstStyle/>
          <a:p>
            <a:pPr algn="l"/>
            <a:r>
              <a:rPr lang="en-US" sz="3600" dirty="0">
                <a:solidFill>
                  <a:srgbClr val="171717"/>
                </a:solidFill>
                <a:latin typeface="-apple-system"/>
              </a:rPr>
              <a:t>T</a:t>
            </a:r>
            <a:r>
              <a:rPr lang="en-US" sz="3600" b="0" i="0" dirty="0">
                <a:solidFill>
                  <a:srgbClr val="171717"/>
                </a:solidFill>
                <a:effectLst/>
                <a:latin typeface="-apple-system"/>
              </a:rPr>
              <a:t>o make HTTP requests in Node.js via the following five methods:</a:t>
            </a:r>
          </a:p>
          <a:p>
            <a:pPr algn="l">
              <a:buFont typeface="+mj-lt"/>
              <a:buAutoNum type="arabicPeriod"/>
            </a:pPr>
            <a:r>
              <a:rPr lang="en-US" sz="3600" b="0" i="0" dirty="0">
                <a:solidFill>
                  <a:srgbClr val="171717"/>
                </a:solidFill>
                <a:effectLst/>
                <a:latin typeface="-apple-system"/>
              </a:rPr>
              <a:t>Standard Library (HTTP Module)</a:t>
            </a:r>
          </a:p>
          <a:p>
            <a:pPr algn="l">
              <a:buFont typeface="+mj-lt"/>
              <a:buAutoNum type="arabicPeriod"/>
            </a:pPr>
            <a:r>
              <a:rPr lang="en-US" sz="3600" b="0" i="0" dirty="0">
                <a:solidFill>
                  <a:srgbClr val="171717"/>
                </a:solidFill>
                <a:effectLst/>
                <a:latin typeface="-apple-system"/>
              </a:rPr>
              <a:t>Standard Library (HTTPS Module)</a:t>
            </a:r>
          </a:p>
          <a:p>
            <a:pPr algn="l">
              <a:buFont typeface="+mj-lt"/>
              <a:buAutoNum type="arabicPeriod"/>
            </a:pPr>
            <a:r>
              <a:rPr lang="en-US" sz="3600" b="0" i="0" dirty="0">
                <a:solidFill>
                  <a:srgbClr val="171717"/>
                </a:solidFill>
                <a:effectLst/>
                <a:latin typeface="-apple-system"/>
              </a:rPr>
              <a:t>Axios</a:t>
            </a:r>
          </a:p>
          <a:p>
            <a:pPr algn="l">
              <a:buFont typeface="+mj-lt"/>
              <a:buAutoNum type="arabicPeriod"/>
            </a:pPr>
            <a:r>
              <a:rPr lang="en-US" sz="3600" b="0" i="0" dirty="0">
                <a:solidFill>
                  <a:srgbClr val="171717"/>
                </a:solidFill>
                <a:effectLst/>
                <a:latin typeface="-apple-system"/>
              </a:rPr>
              <a:t>Node Fetch</a:t>
            </a:r>
          </a:p>
          <a:p>
            <a:pPr algn="l">
              <a:buFont typeface="+mj-lt"/>
              <a:buAutoNum type="arabicPeriod"/>
            </a:pPr>
            <a:r>
              <a:rPr lang="en-US" sz="3600" b="0" i="0" dirty="0" err="1">
                <a:solidFill>
                  <a:srgbClr val="171717"/>
                </a:solidFill>
                <a:effectLst/>
                <a:latin typeface="-apple-system"/>
              </a:rPr>
              <a:t>SuperAgent</a:t>
            </a:r>
            <a:endParaRPr lang="en-US" sz="3600" b="0" i="0" dirty="0">
              <a:solidFill>
                <a:srgbClr val="171717"/>
              </a:solidFill>
              <a:effectLst/>
              <a:latin typeface="-apple-system"/>
            </a:endParaRPr>
          </a:p>
        </p:txBody>
      </p:sp>
    </p:spTree>
    <p:extLst>
      <p:ext uri="{BB962C8B-B14F-4D97-AF65-F5344CB8AC3E}">
        <p14:creationId xmlns:p14="http://schemas.microsoft.com/office/powerpoint/2010/main" val="244162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EB6DE-E443-A6F1-A4FF-898378FD2132}"/>
              </a:ext>
            </a:extLst>
          </p:cNvPr>
          <p:cNvSpPr txBox="1"/>
          <p:nvPr/>
        </p:nvSpPr>
        <p:spPr>
          <a:xfrm>
            <a:off x="496389" y="199523"/>
            <a:ext cx="9544594" cy="6186309"/>
          </a:xfrm>
          <a:prstGeom prst="rect">
            <a:avLst/>
          </a:prstGeom>
          <a:noFill/>
        </p:spPr>
        <p:txBody>
          <a:bodyPr wrap="square">
            <a:spAutoFit/>
          </a:bodyPr>
          <a:lstStyle/>
          <a:p>
            <a:pPr algn="l" fontAlgn="base"/>
            <a:r>
              <a:rPr lang="en-IN" b="0" i="0" dirty="0">
                <a:solidFill>
                  <a:srgbClr val="9999AA"/>
                </a:solidFill>
                <a:effectLst/>
                <a:latin typeface="inherit"/>
              </a:rPr>
              <a:t>// Include http ,fs and </a:t>
            </a:r>
            <a:r>
              <a:rPr lang="en-IN" b="0" i="0" dirty="0" err="1">
                <a:solidFill>
                  <a:srgbClr val="9999AA"/>
                </a:solidFill>
                <a:effectLst/>
                <a:latin typeface="inherit"/>
              </a:rPr>
              <a:t>url</a:t>
            </a:r>
            <a:r>
              <a:rPr lang="en-IN" b="0" i="0" dirty="0">
                <a:solidFill>
                  <a:srgbClr val="9999AA"/>
                </a:solidFill>
                <a:effectLst/>
                <a:latin typeface="inherit"/>
              </a:rPr>
              <a:t> module.</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var http = </a:t>
            </a:r>
            <a:r>
              <a:rPr lang="en-IN" b="0" i="0" dirty="0">
                <a:solidFill>
                  <a:srgbClr val="0086B3"/>
                </a:solidFill>
                <a:effectLst/>
                <a:latin typeface="inherit"/>
              </a:rPr>
              <a:t>require</a:t>
            </a:r>
            <a:r>
              <a:rPr lang="en-IN" b="0" i="0" dirty="0">
                <a:solidFill>
                  <a:srgbClr val="777777"/>
                </a:solidFill>
                <a:effectLst/>
                <a:latin typeface="inherit"/>
              </a:rPr>
              <a:t>(</a:t>
            </a:r>
            <a:r>
              <a:rPr lang="en-IN" b="0" i="0" dirty="0">
                <a:solidFill>
                  <a:srgbClr val="DD1144"/>
                </a:solidFill>
                <a:effectLst/>
                <a:latin typeface="inherit"/>
              </a:rPr>
              <a:t>'http'</a:t>
            </a:r>
            <a:r>
              <a:rPr lang="en-IN" b="0" i="0" dirty="0">
                <a:solidFill>
                  <a:srgbClr val="777777"/>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var </a:t>
            </a:r>
            <a:r>
              <a:rPr lang="en-IN" b="0" i="0" dirty="0" err="1">
                <a:solidFill>
                  <a:srgbClr val="000000"/>
                </a:solidFill>
                <a:effectLst/>
                <a:latin typeface="inherit"/>
              </a:rPr>
              <a:t>requestOptions</a:t>
            </a:r>
            <a:r>
              <a:rPr lang="en-IN" b="0" i="0" dirty="0">
                <a:solidFill>
                  <a:srgbClr val="000000"/>
                </a:solidFill>
                <a:effectLst/>
                <a:latin typeface="inherit"/>
              </a:rPr>
              <a:t> = </a:t>
            </a:r>
            <a:r>
              <a:rPr lang="en-IN" b="0" i="0" dirty="0">
                <a:solidFill>
                  <a:srgbClr val="777777"/>
                </a:solidFill>
                <a:effectLst/>
                <a:latin typeface="inherit"/>
              </a:rPr>
              <a:t>{ </a:t>
            </a:r>
          </a:p>
          <a:p>
            <a:pPr algn="l" fontAlgn="base"/>
            <a:r>
              <a:rPr lang="en-IN" dirty="0">
                <a:solidFill>
                  <a:srgbClr val="777777"/>
                </a:solidFill>
                <a:latin typeface="inherit"/>
              </a:rPr>
              <a:t>	</a:t>
            </a:r>
            <a:r>
              <a:rPr lang="en-IN" b="0" i="0" dirty="0" err="1">
                <a:solidFill>
                  <a:srgbClr val="000000"/>
                </a:solidFill>
                <a:effectLst/>
                <a:latin typeface="inherit"/>
              </a:rPr>
              <a:t>hostname:</a:t>
            </a:r>
            <a:r>
              <a:rPr lang="en-IN" b="0" i="0" dirty="0" err="1">
                <a:solidFill>
                  <a:srgbClr val="DD1144"/>
                </a:solidFill>
                <a:effectLst/>
                <a:latin typeface="inherit"/>
              </a:rPr>
              <a:t>'localhost</a:t>
            </a:r>
            <a:r>
              <a:rPr lang="en-IN" b="0" i="0" dirty="0">
                <a:solidFill>
                  <a:srgbClr val="DD1144"/>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	port:</a:t>
            </a:r>
            <a:r>
              <a:rPr lang="en-IN" b="0" i="0" dirty="0">
                <a:solidFill>
                  <a:srgbClr val="DD1144"/>
                </a:solidFill>
                <a:effectLst/>
                <a:latin typeface="inherit"/>
              </a:rPr>
              <a:t>'8888’</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	</a:t>
            </a:r>
            <a:r>
              <a:rPr lang="en-IN" b="0" i="0" dirty="0" err="1">
                <a:solidFill>
                  <a:srgbClr val="000000"/>
                </a:solidFill>
                <a:effectLst/>
                <a:latin typeface="inherit"/>
              </a:rPr>
              <a:t>method:</a:t>
            </a:r>
            <a:r>
              <a:rPr lang="en-IN" b="0" i="0" dirty="0" err="1">
                <a:solidFill>
                  <a:srgbClr val="DD1144"/>
                </a:solidFill>
                <a:effectLst/>
                <a:latin typeface="inherit"/>
              </a:rPr>
              <a:t>'get</a:t>
            </a:r>
            <a:r>
              <a:rPr lang="en-IN" b="0" i="0" dirty="0">
                <a:solidFill>
                  <a:srgbClr val="DD1144"/>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	path:</a:t>
            </a:r>
            <a:r>
              <a:rPr lang="en-IN" b="0" i="0" dirty="0">
                <a:solidFill>
                  <a:srgbClr val="DD1144"/>
                </a:solidFill>
                <a:effectLst/>
                <a:latin typeface="inherit"/>
              </a:rPr>
              <a:t>'/http_get_static_file_server.js'</a:t>
            </a:r>
            <a:endParaRPr lang="en-IN" b="0" i="0" dirty="0">
              <a:solidFill>
                <a:srgbClr val="AAAAAA"/>
              </a:solidFill>
              <a:effectLst/>
              <a:latin typeface="Source Code Pro" panose="020B0509030403020204" pitchFamily="49" charset="0"/>
            </a:endParaRPr>
          </a:p>
          <a:p>
            <a:pPr algn="l" fontAlgn="base"/>
            <a:r>
              <a:rPr lang="en-IN" b="0" i="0" dirty="0">
                <a:solidFill>
                  <a:srgbClr val="777777"/>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9999AA"/>
                </a:solidFill>
                <a:effectLst/>
                <a:latin typeface="inherit"/>
              </a:rPr>
              <a:t>// Create a </a:t>
            </a:r>
            <a:r>
              <a:rPr lang="en-IN" b="0" i="0" dirty="0" err="1">
                <a:solidFill>
                  <a:srgbClr val="9999AA"/>
                </a:solidFill>
                <a:effectLst/>
                <a:latin typeface="inherit"/>
              </a:rPr>
              <a:t>http.ClientRequest</a:t>
            </a:r>
            <a:r>
              <a:rPr lang="en-IN" b="0" i="0" dirty="0">
                <a:solidFill>
                  <a:srgbClr val="9999AA"/>
                </a:solidFill>
                <a:effectLst/>
                <a:latin typeface="inherit"/>
              </a:rPr>
              <a:t> object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var request = </a:t>
            </a:r>
            <a:r>
              <a:rPr lang="en-IN" b="0" i="0" dirty="0" err="1">
                <a:solidFill>
                  <a:srgbClr val="000000"/>
                </a:solidFill>
                <a:effectLst/>
                <a:latin typeface="inherit"/>
              </a:rPr>
              <a:t>http.</a:t>
            </a:r>
            <a:r>
              <a:rPr lang="en-IN" b="0" i="0" dirty="0" err="1">
                <a:solidFill>
                  <a:srgbClr val="0086B3"/>
                </a:solidFill>
                <a:effectLst/>
                <a:latin typeface="inherit"/>
              </a:rPr>
              <a:t>request</a:t>
            </a:r>
            <a:r>
              <a:rPr lang="en-IN" b="0" i="0" dirty="0">
                <a:solidFill>
                  <a:srgbClr val="777777"/>
                </a:solidFill>
                <a:effectLst/>
                <a:latin typeface="inherit"/>
              </a:rPr>
              <a:t>(</a:t>
            </a:r>
            <a:r>
              <a:rPr lang="en-IN" b="0" i="0" dirty="0" err="1">
                <a:solidFill>
                  <a:srgbClr val="000000"/>
                </a:solidFill>
                <a:effectLst/>
                <a:latin typeface="inherit"/>
              </a:rPr>
              <a:t>requestOptions</a:t>
            </a:r>
            <a:r>
              <a:rPr lang="en-IN" b="0" i="0" dirty="0">
                <a:solidFill>
                  <a:srgbClr val="000000"/>
                </a:solidFill>
                <a:effectLst/>
                <a:latin typeface="inherit"/>
              </a:rPr>
              <a:t>, </a:t>
            </a:r>
            <a:r>
              <a:rPr lang="en-IN" b="1" i="0" dirty="0">
                <a:solidFill>
                  <a:srgbClr val="286491"/>
                </a:solidFill>
                <a:effectLst/>
                <a:latin typeface="inherit"/>
              </a:rPr>
              <a:t>function</a:t>
            </a:r>
            <a:r>
              <a:rPr lang="en-IN" b="0" i="0" dirty="0">
                <a:solidFill>
                  <a:srgbClr val="000000"/>
                </a:solidFill>
                <a:effectLst/>
                <a:latin typeface="inherit"/>
              </a:rPr>
              <a:t> </a:t>
            </a:r>
            <a:r>
              <a:rPr lang="en-IN" b="0" i="0" dirty="0">
                <a:solidFill>
                  <a:srgbClr val="777777"/>
                </a:solidFill>
                <a:effectLst/>
                <a:latin typeface="inherit"/>
              </a:rPr>
              <a:t>(</a:t>
            </a:r>
            <a:r>
              <a:rPr lang="en-IN" b="0" i="0" dirty="0" err="1">
                <a:solidFill>
                  <a:srgbClr val="000000"/>
                </a:solidFill>
                <a:effectLst/>
                <a:latin typeface="inherit"/>
              </a:rPr>
              <a:t>resp</a:t>
            </a:r>
            <a:r>
              <a:rPr lang="en-IN" b="0" i="0" dirty="0">
                <a:solidFill>
                  <a:srgbClr val="777777"/>
                </a:solidFill>
                <a:effectLst/>
                <a:latin typeface="inherit"/>
              </a:rPr>
              <a:t>)</a:t>
            </a:r>
            <a:r>
              <a:rPr lang="en-IN" b="0" i="0" dirty="0">
                <a:solidFill>
                  <a:srgbClr val="000000"/>
                </a:solidFill>
                <a:effectLst/>
                <a:latin typeface="inherit"/>
              </a:rPr>
              <a:t> </a:t>
            </a:r>
            <a:r>
              <a:rPr lang="en-IN" b="0" i="0" dirty="0">
                <a:solidFill>
                  <a:srgbClr val="777777"/>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var </a:t>
            </a:r>
            <a:r>
              <a:rPr lang="en-IN" b="0" i="0" dirty="0" err="1">
                <a:solidFill>
                  <a:srgbClr val="000000"/>
                </a:solidFill>
                <a:effectLst/>
                <a:latin typeface="inherit"/>
              </a:rPr>
              <a:t>returnData</a:t>
            </a:r>
            <a:r>
              <a:rPr lang="en-IN" b="0" i="0" dirty="0">
                <a:solidFill>
                  <a:srgbClr val="000000"/>
                </a:solidFill>
                <a:effectLst/>
                <a:latin typeface="inherit"/>
              </a:rPr>
              <a:t> = </a:t>
            </a:r>
            <a:r>
              <a:rPr lang="en-IN" b="0" i="0" dirty="0">
                <a:solidFill>
                  <a:srgbClr val="DD1144"/>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9999AA"/>
                </a:solidFill>
                <a:effectLst/>
                <a:latin typeface="inherit"/>
              </a:rPr>
              <a:t>// When server return any data.</a:t>
            </a:r>
            <a:endParaRPr lang="en-IN" b="0" i="0" dirty="0">
              <a:solidFill>
                <a:srgbClr val="AAAAAA"/>
              </a:solidFill>
              <a:effectLst/>
              <a:latin typeface="Source Code Pro" panose="020B0509030403020204" pitchFamily="49" charset="0"/>
            </a:endParaRPr>
          </a:p>
          <a:p>
            <a:pPr algn="l" fontAlgn="base"/>
            <a:r>
              <a:rPr lang="en-IN" b="0" i="0" dirty="0" err="1">
                <a:solidFill>
                  <a:srgbClr val="000000"/>
                </a:solidFill>
                <a:effectLst/>
                <a:latin typeface="inherit"/>
              </a:rPr>
              <a:t>resp.</a:t>
            </a:r>
            <a:r>
              <a:rPr lang="en-IN" b="0" i="0" dirty="0" err="1">
                <a:solidFill>
                  <a:srgbClr val="0086B3"/>
                </a:solidFill>
                <a:effectLst/>
                <a:latin typeface="inherit"/>
              </a:rPr>
              <a:t>on</a:t>
            </a:r>
            <a:r>
              <a:rPr lang="en-IN" b="0" i="0" dirty="0">
                <a:solidFill>
                  <a:srgbClr val="777777"/>
                </a:solidFill>
                <a:effectLst/>
                <a:latin typeface="inherit"/>
              </a:rPr>
              <a:t>(</a:t>
            </a:r>
            <a:r>
              <a:rPr lang="en-IN" b="0" i="0" dirty="0">
                <a:solidFill>
                  <a:srgbClr val="DD1144"/>
                </a:solidFill>
                <a:effectLst/>
                <a:latin typeface="inherit"/>
              </a:rPr>
              <a:t>'data'</a:t>
            </a:r>
            <a:r>
              <a:rPr lang="en-IN" b="0" i="0" dirty="0">
                <a:solidFill>
                  <a:srgbClr val="000000"/>
                </a:solidFill>
                <a:effectLst/>
                <a:latin typeface="inherit"/>
              </a:rPr>
              <a:t>, </a:t>
            </a:r>
            <a:r>
              <a:rPr lang="en-IN" b="1" i="0" dirty="0">
                <a:solidFill>
                  <a:srgbClr val="286491"/>
                </a:solidFill>
                <a:effectLst/>
                <a:latin typeface="inherit"/>
              </a:rPr>
              <a:t>function</a:t>
            </a:r>
            <a:r>
              <a:rPr lang="en-IN" b="0" i="0" dirty="0">
                <a:solidFill>
                  <a:srgbClr val="000000"/>
                </a:solidFill>
                <a:effectLst/>
                <a:latin typeface="inherit"/>
              </a:rPr>
              <a:t> </a:t>
            </a:r>
            <a:r>
              <a:rPr lang="en-IN" b="0" i="0" dirty="0">
                <a:solidFill>
                  <a:srgbClr val="777777"/>
                </a:solidFill>
                <a:effectLst/>
                <a:latin typeface="inherit"/>
              </a:rPr>
              <a:t>(</a:t>
            </a:r>
            <a:r>
              <a:rPr lang="en-IN" b="0" i="0" dirty="0">
                <a:solidFill>
                  <a:srgbClr val="000000"/>
                </a:solidFill>
                <a:effectLst/>
                <a:latin typeface="inherit"/>
              </a:rPr>
              <a:t>data</a:t>
            </a:r>
            <a:r>
              <a:rPr lang="en-IN" b="0" i="0" dirty="0">
                <a:solidFill>
                  <a:srgbClr val="777777"/>
                </a:solidFill>
                <a:effectLst/>
                <a:latin typeface="inherit"/>
              </a:rPr>
              <a:t>)</a:t>
            </a:r>
            <a:r>
              <a:rPr lang="en-IN" b="0" i="0" dirty="0">
                <a:solidFill>
                  <a:srgbClr val="000000"/>
                </a:solidFill>
                <a:effectLst/>
                <a:latin typeface="inherit"/>
              </a:rPr>
              <a:t> </a:t>
            </a:r>
            <a:r>
              <a:rPr lang="en-IN" b="0" i="0" dirty="0">
                <a:solidFill>
                  <a:srgbClr val="777777"/>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err="1">
                <a:solidFill>
                  <a:srgbClr val="000000"/>
                </a:solidFill>
                <a:effectLst/>
                <a:latin typeface="inherit"/>
              </a:rPr>
              <a:t>returnData</a:t>
            </a:r>
            <a:r>
              <a:rPr lang="en-IN" b="0" i="0" dirty="0">
                <a:solidFill>
                  <a:srgbClr val="000000"/>
                </a:solidFill>
                <a:effectLst/>
                <a:latin typeface="inherit"/>
              </a:rPr>
              <a:t> += data;</a:t>
            </a:r>
            <a:endParaRPr lang="en-IN" b="0" i="0" dirty="0">
              <a:solidFill>
                <a:srgbClr val="AAAAAA"/>
              </a:solidFill>
              <a:effectLst/>
              <a:latin typeface="Source Code Pro" panose="020B0509030403020204" pitchFamily="49" charset="0"/>
            </a:endParaRPr>
          </a:p>
          <a:p>
            <a:pPr algn="l" fontAlgn="base"/>
            <a:r>
              <a:rPr lang="en-IN" b="0" i="0" dirty="0">
                <a:solidFill>
                  <a:srgbClr val="777777"/>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9999AA"/>
                </a:solidFill>
                <a:effectLst/>
                <a:latin typeface="inherit"/>
              </a:rPr>
              <a:t>// When server return data complete.</a:t>
            </a:r>
            <a:endParaRPr lang="en-IN" b="0" i="0" dirty="0">
              <a:solidFill>
                <a:srgbClr val="AAAAAA"/>
              </a:solidFill>
              <a:effectLst/>
              <a:latin typeface="Source Code Pro" panose="020B0509030403020204" pitchFamily="49" charset="0"/>
            </a:endParaRPr>
          </a:p>
          <a:p>
            <a:pPr algn="l" fontAlgn="base"/>
            <a:r>
              <a:rPr lang="en-IN" b="0" i="0" dirty="0" err="1">
                <a:solidFill>
                  <a:srgbClr val="000000"/>
                </a:solidFill>
                <a:effectLst/>
                <a:latin typeface="inherit"/>
              </a:rPr>
              <a:t>resp.</a:t>
            </a:r>
            <a:r>
              <a:rPr lang="en-IN" b="0" i="0" dirty="0" err="1">
                <a:solidFill>
                  <a:srgbClr val="0086B3"/>
                </a:solidFill>
                <a:effectLst/>
                <a:latin typeface="inherit"/>
              </a:rPr>
              <a:t>on</a:t>
            </a:r>
            <a:r>
              <a:rPr lang="en-IN" b="0" i="0" dirty="0">
                <a:solidFill>
                  <a:srgbClr val="777777"/>
                </a:solidFill>
                <a:effectLst/>
                <a:latin typeface="inherit"/>
              </a:rPr>
              <a:t>(</a:t>
            </a:r>
            <a:r>
              <a:rPr lang="en-IN" b="0" i="0" dirty="0">
                <a:solidFill>
                  <a:srgbClr val="DD1144"/>
                </a:solidFill>
                <a:effectLst/>
                <a:latin typeface="inherit"/>
              </a:rPr>
              <a:t>'end'</a:t>
            </a:r>
            <a:r>
              <a:rPr lang="en-IN" b="0" i="0" dirty="0">
                <a:solidFill>
                  <a:srgbClr val="000000"/>
                </a:solidFill>
                <a:effectLst/>
                <a:latin typeface="inherit"/>
              </a:rPr>
              <a:t>, </a:t>
            </a:r>
            <a:r>
              <a:rPr lang="en-IN" b="1" i="0" dirty="0">
                <a:solidFill>
                  <a:srgbClr val="286491"/>
                </a:solidFill>
                <a:effectLst/>
                <a:latin typeface="inherit"/>
              </a:rPr>
              <a:t>function</a:t>
            </a:r>
            <a:r>
              <a:rPr lang="en-IN" b="0" i="0" dirty="0">
                <a:solidFill>
                  <a:srgbClr val="000000"/>
                </a:solidFill>
                <a:effectLst/>
                <a:latin typeface="inherit"/>
              </a:rPr>
              <a:t> </a:t>
            </a:r>
            <a:r>
              <a:rPr lang="en-IN" b="0" i="0" dirty="0">
                <a:solidFill>
                  <a:srgbClr val="777777"/>
                </a:solidFill>
                <a:effectLst/>
                <a:latin typeface="inherit"/>
              </a:rPr>
              <a:t>()</a:t>
            </a:r>
            <a:r>
              <a:rPr lang="en-IN" b="0" i="0" dirty="0">
                <a:solidFill>
                  <a:srgbClr val="000000"/>
                </a:solidFill>
                <a:effectLst/>
                <a:latin typeface="inherit"/>
              </a:rPr>
              <a:t> </a:t>
            </a:r>
            <a:r>
              <a:rPr lang="en-IN" b="0" i="0" dirty="0">
                <a:solidFill>
                  <a:srgbClr val="777777"/>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000000"/>
                </a:solidFill>
                <a:effectLst/>
                <a:latin typeface="inherit"/>
              </a:rPr>
              <a:t>console.</a:t>
            </a:r>
            <a:r>
              <a:rPr lang="en-IN" b="0" i="0" dirty="0">
                <a:solidFill>
                  <a:srgbClr val="0086B3"/>
                </a:solidFill>
                <a:effectLst/>
                <a:latin typeface="inherit"/>
              </a:rPr>
              <a:t>log</a:t>
            </a:r>
            <a:r>
              <a:rPr lang="en-IN" b="0" i="0" dirty="0">
                <a:solidFill>
                  <a:srgbClr val="777777"/>
                </a:solidFill>
                <a:effectLst/>
                <a:latin typeface="inherit"/>
              </a:rPr>
              <a:t>(</a:t>
            </a:r>
            <a:r>
              <a:rPr lang="en-IN" b="0" i="0" dirty="0" err="1">
                <a:solidFill>
                  <a:srgbClr val="000000"/>
                </a:solidFill>
                <a:effectLst/>
                <a:latin typeface="inherit"/>
              </a:rPr>
              <a:t>returnData</a:t>
            </a:r>
            <a:r>
              <a:rPr lang="en-IN" b="0" i="0" dirty="0">
                <a:solidFill>
                  <a:srgbClr val="777777"/>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777777"/>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777777"/>
                </a:solidFill>
                <a:effectLst/>
                <a:latin typeface="inherit"/>
              </a:rPr>
              <a:t>})</a:t>
            </a:r>
            <a:r>
              <a:rPr lang="en-IN" b="0" i="0" dirty="0">
                <a:solidFill>
                  <a:srgbClr val="000000"/>
                </a:solidFill>
                <a:effectLst/>
                <a:latin typeface="inherit"/>
              </a:rPr>
              <a:t>;</a:t>
            </a:r>
            <a:endParaRPr lang="en-IN" b="0" i="0" dirty="0">
              <a:solidFill>
                <a:srgbClr val="AAAAAA"/>
              </a:solidFill>
              <a:effectLst/>
              <a:latin typeface="Source Code Pro" panose="020B0509030403020204" pitchFamily="49" charset="0"/>
            </a:endParaRPr>
          </a:p>
          <a:p>
            <a:pPr algn="l" fontAlgn="base"/>
            <a:r>
              <a:rPr lang="en-IN" b="0" i="0" dirty="0">
                <a:solidFill>
                  <a:srgbClr val="9999AA"/>
                </a:solidFill>
                <a:effectLst/>
                <a:latin typeface="inherit"/>
              </a:rPr>
              <a:t>// Finish sending the request. Then serve will process this request.</a:t>
            </a:r>
            <a:endParaRPr lang="en-IN" b="0" i="0" dirty="0">
              <a:solidFill>
                <a:srgbClr val="AAAAAA"/>
              </a:solidFill>
              <a:effectLst/>
              <a:latin typeface="Source Code Pro" panose="020B0509030403020204" pitchFamily="49" charset="0"/>
            </a:endParaRPr>
          </a:p>
          <a:p>
            <a:pPr algn="l" fontAlgn="base"/>
            <a:r>
              <a:rPr lang="en-IN" b="0" i="0" dirty="0" err="1">
                <a:solidFill>
                  <a:srgbClr val="000000"/>
                </a:solidFill>
                <a:effectLst/>
                <a:latin typeface="inherit"/>
              </a:rPr>
              <a:t>request.</a:t>
            </a:r>
            <a:r>
              <a:rPr lang="en-IN" b="0" i="0" dirty="0" err="1">
                <a:solidFill>
                  <a:srgbClr val="0086B3"/>
                </a:solidFill>
                <a:effectLst/>
                <a:latin typeface="inherit"/>
              </a:rPr>
              <a:t>end</a:t>
            </a:r>
            <a:r>
              <a:rPr lang="en-IN" b="0" i="0" dirty="0">
                <a:solidFill>
                  <a:srgbClr val="777777"/>
                </a:solidFill>
                <a:effectLst/>
                <a:latin typeface="inherit"/>
              </a:rPr>
              <a:t>()</a:t>
            </a:r>
            <a:r>
              <a:rPr lang="en-IN" b="0" i="0" dirty="0">
                <a:solidFill>
                  <a:srgbClr val="000000"/>
                </a:solidFill>
                <a:effectLst/>
                <a:latin typeface="inherit"/>
              </a:rPr>
              <a:t>;</a:t>
            </a:r>
            <a:endParaRPr lang="en-IN" b="0" i="0" dirty="0">
              <a:solidFill>
                <a:srgbClr val="444444"/>
              </a:solidFill>
              <a:effectLst/>
              <a:latin typeface="Source Code Pro" panose="020B0509030403020204" pitchFamily="49" charset="0"/>
            </a:endParaRPr>
          </a:p>
        </p:txBody>
      </p:sp>
    </p:spTree>
    <p:extLst>
      <p:ext uri="{BB962C8B-B14F-4D97-AF65-F5344CB8AC3E}">
        <p14:creationId xmlns:p14="http://schemas.microsoft.com/office/powerpoint/2010/main" val="2729355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FB18E-E423-46D1-827C-F0F5575C8EB6}"/>
              </a:ext>
            </a:extLst>
          </p:cNvPr>
          <p:cNvSpPr txBox="1"/>
          <p:nvPr/>
        </p:nvSpPr>
        <p:spPr>
          <a:xfrm>
            <a:off x="906517" y="2463940"/>
            <a:ext cx="9098675" cy="707886"/>
          </a:xfrm>
          <a:prstGeom prst="rect">
            <a:avLst/>
          </a:prstGeom>
          <a:noFill/>
        </p:spPr>
        <p:txBody>
          <a:bodyPr wrap="square">
            <a:spAutoFit/>
          </a:bodyPr>
          <a:lstStyle/>
          <a:p>
            <a:r>
              <a:rPr lang="en-US" sz="4000" b="1" i="0" dirty="0">
                <a:solidFill>
                  <a:srgbClr val="FF0000"/>
                </a:solidFill>
                <a:effectLst/>
                <a:latin typeface="Source Sans 3"/>
              </a:rPr>
              <a:t>How to build a Web Server with Node.js </a:t>
            </a:r>
            <a:endParaRPr lang="en-IN" sz="4000" dirty="0">
              <a:solidFill>
                <a:srgbClr val="FF0000"/>
              </a:solidFill>
            </a:endParaRPr>
          </a:p>
        </p:txBody>
      </p:sp>
    </p:spTree>
    <p:extLst>
      <p:ext uri="{BB962C8B-B14F-4D97-AF65-F5344CB8AC3E}">
        <p14:creationId xmlns:p14="http://schemas.microsoft.com/office/powerpoint/2010/main" val="156463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parts of URL (Functions)">
            <a:extLst>
              <a:ext uri="{FF2B5EF4-FFF2-40B4-BE49-F238E27FC236}">
                <a16:creationId xmlns:a16="http://schemas.microsoft.com/office/drawing/2014/main" id="{D8B09C70-70F5-5180-797F-0A4BD670D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6" y="209005"/>
            <a:ext cx="11382103" cy="4798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9569AA-7160-9CC6-4A89-551A43961464}"/>
              </a:ext>
            </a:extLst>
          </p:cNvPr>
          <p:cNvSpPr txBox="1"/>
          <p:nvPr/>
        </p:nvSpPr>
        <p:spPr>
          <a:xfrm>
            <a:off x="1863632" y="5214652"/>
            <a:ext cx="8238309" cy="584775"/>
          </a:xfrm>
          <a:prstGeom prst="rect">
            <a:avLst/>
          </a:prstGeom>
          <a:noFill/>
        </p:spPr>
        <p:txBody>
          <a:bodyPr wrap="square">
            <a:spAutoFit/>
          </a:bodyPr>
          <a:lstStyle/>
          <a:p>
            <a:r>
              <a:rPr lang="en-US" sz="3200" b="0" i="0" dirty="0">
                <a:solidFill>
                  <a:srgbClr val="000000"/>
                </a:solidFill>
                <a:effectLst/>
                <a:latin typeface="TimesNewRomanPSMT_g_3"/>
              </a:rPr>
              <a:t>Basic components that can be included in a URL</a:t>
            </a:r>
            <a:endParaRPr lang="en-IN" sz="3200" dirty="0"/>
          </a:p>
        </p:txBody>
      </p:sp>
    </p:spTree>
    <p:extLst>
      <p:ext uri="{BB962C8B-B14F-4D97-AF65-F5344CB8AC3E}">
        <p14:creationId xmlns:p14="http://schemas.microsoft.com/office/powerpoint/2010/main" val="1030477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00A8D-9F80-6364-70BB-C7A6DA8FD00B}"/>
              </a:ext>
            </a:extLst>
          </p:cNvPr>
          <p:cNvSpPr txBox="1"/>
          <p:nvPr/>
        </p:nvSpPr>
        <p:spPr>
          <a:xfrm>
            <a:off x="2351316" y="407510"/>
            <a:ext cx="7062651" cy="523220"/>
          </a:xfrm>
          <a:prstGeom prst="rect">
            <a:avLst/>
          </a:prstGeom>
          <a:noFill/>
        </p:spPr>
        <p:txBody>
          <a:bodyPr wrap="square">
            <a:spAutoFit/>
          </a:bodyPr>
          <a:lstStyle/>
          <a:p>
            <a:pPr algn="ctr" fontAlgn="base"/>
            <a:r>
              <a:rPr lang="en-US" sz="2800" b="1" i="0" dirty="0">
                <a:solidFill>
                  <a:srgbClr val="273239"/>
                </a:solidFill>
                <a:effectLst/>
                <a:latin typeface="Source Sans 3"/>
              </a:rPr>
              <a:t>Build a Simple Web Server with Node.js </a:t>
            </a:r>
          </a:p>
        </p:txBody>
      </p:sp>
      <p:sp>
        <p:nvSpPr>
          <p:cNvPr id="5" name="TextBox 4">
            <a:extLst>
              <a:ext uri="{FF2B5EF4-FFF2-40B4-BE49-F238E27FC236}">
                <a16:creationId xmlns:a16="http://schemas.microsoft.com/office/drawing/2014/main" id="{FA14479A-2A39-274C-4ECF-50515B783418}"/>
              </a:ext>
            </a:extLst>
          </p:cNvPr>
          <p:cNvSpPr txBox="1"/>
          <p:nvPr/>
        </p:nvSpPr>
        <p:spPr>
          <a:xfrm>
            <a:off x="949234" y="1328250"/>
            <a:ext cx="9971315" cy="6135013"/>
          </a:xfrm>
          <a:prstGeom prst="rect">
            <a:avLst/>
          </a:prstGeom>
          <a:noFill/>
        </p:spPr>
        <p:txBody>
          <a:bodyPr wrap="square">
            <a:spAutoFit/>
          </a:bodyPr>
          <a:lstStyle/>
          <a:p>
            <a:pPr algn="just" rtl="0" fontAlgn="base">
              <a:spcAft>
                <a:spcPts val="750"/>
              </a:spcAft>
            </a:pPr>
            <a:r>
              <a:rPr lang="en-US" sz="2800" b="0" i="0" dirty="0">
                <a:effectLst/>
                <a:latin typeface="Nunito" pitchFamily="2" charset="0"/>
              </a:rPr>
              <a:t>There are mainly two ways as follows.</a:t>
            </a:r>
          </a:p>
          <a:p>
            <a:pPr algn="l" fontAlgn="base">
              <a:spcAft>
                <a:spcPts val="1800"/>
              </a:spcAft>
              <a:buFont typeface="Arial" panose="020B0604020202020204" pitchFamily="34" charset="0"/>
              <a:buChar char="•"/>
            </a:pPr>
            <a:r>
              <a:rPr lang="en-US" sz="2800" b="0" i="0" u="sng" dirty="0">
                <a:effectLst/>
                <a:latin typeface="Nunito" pitchFamily="2" charset="0"/>
                <a:hlinkClick r:id="rId2">
                  <a:extLst>
                    <a:ext uri="{A12FA001-AC4F-418D-AE19-62706E023703}">
                      <ahyp:hlinkClr xmlns:ahyp="http://schemas.microsoft.com/office/drawing/2018/hyperlinkcolor" val="tx"/>
                    </a:ext>
                  </a:extLst>
                </a:hlinkClick>
              </a:rPr>
              <a:t>Using Built-in HTTP module</a:t>
            </a:r>
            <a:endParaRPr lang="en-US" sz="2800" b="0" i="0" u="sng" dirty="0">
              <a:effectLst/>
              <a:latin typeface="Nunito" pitchFamily="2" charset="0"/>
            </a:endParaRPr>
          </a:p>
          <a:p>
            <a:pPr algn="l" fontAlgn="base">
              <a:spcAft>
                <a:spcPts val="1800"/>
              </a:spcAft>
              <a:buFont typeface="Arial" panose="020B0604020202020204" pitchFamily="34" charset="0"/>
              <a:buChar char="•"/>
            </a:pPr>
            <a:r>
              <a:rPr lang="en-US" sz="2800" b="0" i="0" u="sng" dirty="0">
                <a:effectLst/>
                <a:latin typeface="Nunito" pitchFamily="2" charset="0"/>
                <a:hlinkClick r:id="rId3">
                  <a:extLst>
                    <a:ext uri="{A12FA001-AC4F-418D-AE19-62706E023703}">
                      <ahyp:hlinkClr xmlns:ahyp="http://schemas.microsoft.com/office/drawing/2018/hyperlinkcolor" val="tx"/>
                    </a:ext>
                  </a:extLst>
                </a:hlinkClick>
              </a:rPr>
              <a:t>Using Express Module</a:t>
            </a:r>
            <a:endParaRPr lang="en-US" sz="2800" b="0" i="0" u="sng" dirty="0">
              <a:effectLst/>
              <a:latin typeface="Nunito" pitchFamily="2" charset="0"/>
            </a:endParaRPr>
          </a:p>
          <a:p>
            <a:pPr algn="l" fontAlgn="base"/>
            <a:r>
              <a:rPr lang="en-US" sz="2800" b="1" i="0" dirty="0">
                <a:solidFill>
                  <a:srgbClr val="273239"/>
                </a:solidFill>
                <a:effectLst/>
                <a:latin typeface="Nunito" pitchFamily="2" charset="0"/>
              </a:rPr>
              <a:t>Using Built-in HTTP module:</a:t>
            </a:r>
          </a:p>
          <a:p>
            <a:pPr algn="l" rtl="0" fontAlgn="base">
              <a:spcAft>
                <a:spcPts val="750"/>
              </a:spcAft>
            </a:pPr>
            <a:r>
              <a:rPr lang="en-US" sz="2800" b="0" i="0" dirty="0">
                <a:solidFill>
                  <a:srgbClr val="273239"/>
                </a:solidFill>
                <a:effectLst/>
                <a:latin typeface="Nunito" pitchFamily="2" charset="0"/>
              </a:rPr>
              <a:t>HTTP and HTTPS, these two inbuilt modules are used to create a simple server. </a:t>
            </a:r>
          </a:p>
          <a:p>
            <a:pPr algn="l" rtl="0" fontAlgn="base">
              <a:spcAft>
                <a:spcPts val="750"/>
              </a:spcAft>
            </a:pPr>
            <a:r>
              <a:rPr lang="en-US" sz="2800" b="0" i="0" dirty="0">
                <a:solidFill>
                  <a:srgbClr val="273239"/>
                </a:solidFill>
                <a:effectLst/>
                <a:latin typeface="Nunito" pitchFamily="2" charset="0"/>
              </a:rPr>
              <a:t>The </a:t>
            </a:r>
            <a:r>
              <a:rPr lang="en-US" sz="2800" b="0" i="0" u="sng" dirty="0">
                <a:solidFill>
                  <a:srgbClr val="273239"/>
                </a:solidFill>
                <a:effectLst/>
                <a:latin typeface="Nunito" pitchFamily="2" charset="0"/>
                <a:hlinkClick r:id="rId4"/>
              </a:rPr>
              <a:t>HTTPS module</a:t>
            </a:r>
            <a:r>
              <a:rPr lang="en-US" sz="2800" b="0" i="0" dirty="0">
                <a:solidFill>
                  <a:srgbClr val="273239"/>
                </a:solidFill>
                <a:effectLst/>
                <a:latin typeface="Nunito" pitchFamily="2" charset="0"/>
              </a:rPr>
              <a:t> provides the feature of the encryption of communication with the help of the secure layer feature of this module. </a:t>
            </a:r>
          </a:p>
          <a:p>
            <a:pPr algn="l" rtl="0" fontAlgn="base">
              <a:spcAft>
                <a:spcPts val="750"/>
              </a:spcAft>
            </a:pPr>
            <a:r>
              <a:rPr lang="en-US" sz="2800" b="0" i="0" dirty="0">
                <a:solidFill>
                  <a:srgbClr val="273239"/>
                </a:solidFill>
                <a:effectLst/>
                <a:latin typeface="Nunito" pitchFamily="2" charset="0"/>
              </a:rPr>
              <a:t>Whereas the HTTP module doesn’t provide the encryption of the data.</a:t>
            </a:r>
          </a:p>
          <a:p>
            <a:pPr algn="l" fontAlgn="base">
              <a:spcAft>
                <a:spcPts val="1800"/>
              </a:spcAft>
            </a:pPr>
            <a:endParaRPr lang="en-US" sz="2800" b="0" i="0" u="sng" dirty="0">
              <a:effectLst/>
              <a:latin typeface="Nunito" pitchFamily="2" charset="0"/>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1749591B-F9CB-AA26-5116-012A5DC74DD7}"/>
                  </a:ext>
                </a:extLst>
              </p:cNvPr>
              <p:cNvGraphicFramePr>
                <a:graphicFrameLocks noChangeAspect="1"/>
              </p:cNvGraphicFramePr>
              <p:nvPr>
                <p:extLst>
                  <p:ext uri="{D42A27DB-BD31-4B8C-83A1-F6EECF244321}">
                    <p14:modId xmlns:p14="http://schemas.microsoft.com/office/powerpoint/2010/main" val="3422378060"/>
                  </p:ext>
                </p:extLst>
              </p:nvPr>
            </p:nvGraphicFramePr>
            <p:xfrm>
              <a:off x="7681078" y="1933247"/>
              <a:ext cx="3048000" cy="1714500"/>
            </p:xfrm>
            <a:graphic>
              <a:graphicData uri="http://schemas.microsoft.com/office/powerpoint/2016/slidezoom">
                <pslz:sldZm>
                  <pslz:sldZmObj sldId="334" cId="1564633411">
                    <pslz:zmPr id="{A6E7CF2A-EED3-46A4-8D8F-C12B2E2A8159}"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hlinkClick r:id="rId6" action="ppaction://hlinksldjump"/>
                <a:extLst>
                  <a:ext uri="{FF2B5EF4-FFF2-40B4-BE49-F238E27FC236}">
                    <a16:creationId xmlns:a16="http://schemas.microsoft.com/office/drawing/2014/main" id="{1749591B-F9CB-AA26-5116-012A5DC74DD7}"/>
                  </a:ext>
                </a:extLst>
              </p:cNvPr>
              <p:cNvPicPr>
                <a:picLocks noGrp="1" noRot="1" noChangeAspect="1" noMove="1" noResize="1" noEditPoints="1" noAdjustHandles="1" noChangeArrowheads="1" noChangeShapeType="1"/>
              </p:cNvPicPr>
              <p:nvPr/>
            </p:nvPicPr>
            <p:blipFill>
              <a:blip r:embed="rId7"/>
              <a:stretch>
                <a:fillRect/>
              </a:stretch>
            </p:blipFill>
            <p:spPr>
              <a:xfrm>
                <a:off x="7681078" y="193324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01293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5E10C-1E92-587A-2914-589E3D115EB4}"/>
              </a:ext>
            </a:extLst>
          </p:cNvPr>
          <p:cNvPicPr>
            <a:picLocks noChangeAspect="1"/>
          </p:cNvPicPr>
          <p:nvPr/>
        </p:nvPicPr>
        <p:blipFill>
          <a:blip r:embed="rId2"/>
          <a:stretch>
            <a:fillRect/>
          </a:stretch>
        </p:blipFill>
        <p:spPr>
          <a:xfrm>
            <a:off x="2301293" y="3270227"/>
            <a:ext cx="7049484" cy="2762636"/>
          </a:xfrm>
          <a:prstGeom prst="rect">
            <a:avLst/>
          </a:prstGeom>
        </p:spPr>
      </p:pic>
      <p:sp>
        <p:nvSpPr>
          <p:cNvPr id="5" name="TextBox 4">
            <a:extLst>
              <a:ext uri="{FF2B5EF4-FFF2-40B4-BE49-F238E27FC236}">
                <a16:creationId xmlns:a16="http://schemas.microsoft.com/office/drawing/2014/main" id="{05E11089-7189-DA90-4CA8-E21DCC8B3740}"/>
              </a:ext>
            </a:extLst>
          </p:cNvPr>
          <p:cNvSpPr txBox="1"/>
          <p:nvPr/>
        </p:nvSpPr>
        <p:spPr>
          <a:xfrm>
            <a:off x="1341116" y="957300"/>
            <a:ext cx="9727477" cy="1800493"/>
          </a:xfrm>
          <a:prstGeom prst="rect">
            <a:avLst/>
          </a:prstGeom>
          <a:noFill/>
        </p:spPr>
        <p:txBody>
          <a:bodyPr wrap="square">
            <a:spAutoFit/>
          </a:bodyPr>
          <a:lstStyle/>
          <a:p>
            <a:pPr algn="l" fontAlgn="base">
              <a:spcBef>
                <a:spcPts val="1800"/>
              </a:spcBef>
              <a:spcAft>
                <a:spcPts val="1800"/>
              </a:spcAft>
            </a:pPr>
            <a:r>
              <a:rPr lang="en-US" sz="2400" b="1" i="0" dirty="0">
                <a:solidFill>
                  <a:srgbClr val="273239"/>
                </a:solidFill>
                <a:effectLst/>
                <a:latin typeface="Nunito" pitchFamily="2" charset="0"/>
              </a:rPr>
              <a:t>Approach</a:t>
            </a:r>
          </a:p>
          <a:p>
            <a:pPr algn="l" rtl="0" fontAlgn="base">
              <a:spcAft>
                <a:spcPts val="750"/>
              </a:spcAft>
            </a:pPr>
            <a:r>
              <a:rPr lang="en-US" sz="2400" b="0" i="0" dirty="0">
                <a:solidFill>
                  <a:srgbClr val="273239"/>
                </a:solidFill>
                <a:effectLst/>
                <a:latin typeface="Nunito" pitchFamily="2" charset="0"/>
              </a:rPr>
              <a:t>Building a simple Node.js web server with the http module by using </a:t>
            </a:r>
            <a:r>
              <a:rPr lang="en-US" sz="2400" b="0" i="0" dirty="0" err="1">
                <a:solidFill>
                  <a:srgbClr val="273239"/>
                </a:solidFill>
                <a:effectLst/>
                <a:latin typeface="Nunito" pitchFamily="2" charset="0"/>
              </a:rPr>
              <a:t>http.createServer</a:t>
            </a:r>
            <a:r>
              <a:rPr lang="en-US" sz="2400" b="0" i="0" dirty="0">
                <a:solidFill>
                  <a:srgbClr val="273239"/>
                </a:solidFill>
                <a:effectLst/>
                <a:latin typeface="Nunito" pitchFamily="2" charset="0"/>
              </a:rPr>
              <a:t>(), which listens for requests, sends responses, and is ideal for understanding core server functionality.</a:t>
            </a:r>
          </a:p>
        </p:txBody>
      </p:sp>
    </p:spTree>
    <p:extLst>
      <p:ext uri="{BB962C8B-B14F-4D97-AF65-F5344CB8AC3E}">
        <p14:creationId xmlns:p14="http://schemas.microsoft.com/office/powerpoint/2010/main" val="729364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D0AD9-95D4-BD93-A9C2-D626B14C8B9B}"/>
              </a:ext>
            </a:extLst>
          </p:cNvPr>
          <p:cNvSpPr txBox="1"/>
          <p:nvPr/>
        </p:nvSpPr>
        <p:spPr>
          <a:xfrm>
            <a:off x="330925" y="533521"/>
            <a:ext cx="11051177" cy="5601533"/>
          </a:xfrm>
          <a:prstGeom prst="rect">
            <a:avLst/>
          </a:prstGeom>
          <a:noFill/>
        </p:spPr>
        <p:txBody>
          <a:bodyPr wrap="square">
            <a:spAutoFit/>
          </a:bodyPr>
          <a:lstStyle/>
          <a:p>
            <a:pPr algn="l" fontAlgn="base"/>
            <a:r>
              <a:rPr lang="en-US" sz="2800" b="1" i="0" dirty="0">
                <a:solidFill>
                  <a:srgbClr val="273239"/>
                </a:solidFill>
                <a:effectLst/>
                <a:latin typeface="Nunito" pitchFamily="2" charset="0"/>
              </a:rPr>
              <a:t>Using Express Module</a:t>
            </a:r>
          </a:p>
          <a:p>
            <a:pPr algn="l" rtl="0" fontAlgn="base">
              <a:spcAft>
                <a:spcPts val="750"/>
              </a:spcAft>
            </a:pPr>
            <a:r>
              <a:rPr lang="en-US" sz="2800" b="0" i="0" dirty="0">
                <a:solidFill>
                  <a:srgbClr val="273239"/>
                </a:solidFill>
                <a:effectLst/>
                <a:latin typeface="Nunito" pitchFamily="2" charset="0"/>
              </a:rPr>
              <a:t>The </a:t>
            </a:r>
            <a:r>
              <a:rPr lang="en-US" sz="2800" b="1" i="1" u="sng" dirty="0">
                <a:solidFill>
                  <a:srgbClr val="273239"/>
                </a:solidFill>
                <a:effectLst/>
                <a:latin typeface="Nunito" pitchFamily="2" charset="0"/>
                <a:hlinkClick r:id="rId2"/>
              </a:rPr>
              <a:t>express.js</a:t>
            </a:r>
            <a:r>
              <a:rPr lang="en-US" sz="2800" b="1" i="0" u="sng" dirty="0">
                <a:solidFill>
                  <a:srgbClr val="273239"/>
                </a:solidFill>
                <a:effectLst/>
                <a:latin typeface="Nunito" pitchFamily="2" charset="0"/>
                <a:hlinkClick r:id="rId2"/>
              </a:rPr>
              <a:t> </a:t>
            </a:r>
            <a:r>
              <a:rPr lang="en-US" sz="2800" b="0" i="0" dirty="0">
                <a:solidFill>
                  <a:srgbClr val="273239"/>
                </a:solidFill>
                <a:effectLst/>
                <a:latin typeface="Nunito" pitchFamily="2" charset="0"/>
              </a:rPr>
              <a:t>is one of the most powerful frameworks of the node.js that works on the upper layer of the http module. </a:t>
            </a:r>
          </a:p>
          <a:p>
            <a:pPr algn="l" rtl="0" fontAlgn="base">
              <a:spcAft>
                <a:spcPts val="750"/>
              </a:spcAft>
            </a:pPr>
            <a:r>
              <a:rPr lang="en-US" sz="2800" b="0" i="0" dirty="0">
                <a:solidFill>
                  <a:srgbClr val="273239"/>
                </a:solidFill>
                <a:effectLst/>
                <a:latin typeface="Nunito" pitchFamily="2" charset="0"/>
              </a:rPr>
              <a:t>The main advantage of using </a:t>
            </a:r>
            <a:r>
              <a:rPr lang="en-US" sz="2800" b="0" i="1" dirty="0">
                <a:solidFill>
                  <a:srgbClr val="273239"/>
                </a:solidFill>
                <a:effectLst/>
                <a:latin typeface="Nunito" pitchFamily="2" charset="0"/>
              </a:rPr>
              <a:t>express.js</a:t>
            </a:r>
            <a:r>
              <a:rPr lang="en-US" sz="2800" b="0" i="0" dirty="0">
                <a:solidFill>
                  <a:srgbClr val="273239"/>
                </a:solidFill>
                <a:effectLst/>
                <a:latin typeface="Nunito" pitchFamily="2" charset="0"/>
              </a:rPr>
              <a:t> server is filtering the incoming requests by clients.</a:t>
            </a:r>
          </a:p>
          <a:p>
            <a:pPr algn="l" fontAlgn="base">
              <a:spcBef>
                <a:spcPts val="1800"/>
              </a:spcBef>
              <a:spcAft>
                <a:spcPts val="1800"/>
              </a:spcAft>
            </a:pPr>
            <a:r>
              <a:rPr lang="en-US" sz="2800" b="1" i="0" dirty="0">
                <a:solidFill>
                  <a:srgbClr val="273239"/>
                </a:solidFill>
                <a:effectLst/>
                <a:latin typeface="Nunito" pitchFamily="2" charset="0"/>
              </a:rPr>
              <a:t>Approach</a:t>
            </a:r>
          </a:p>
          <a:p>
            <a:pPr algn="l" rtl="0" fontAlgn="base">
              <a:spcAft>
                <a:spcPts val="750"/>
              </a:spcAft>
            </a:pPr>
            <a:r>
              <a:rPr lang="en-US" sz="2800" b="0" i="0" dirty="0">
                <a:solidFill>
                  <a:srgbClr val="273239"/>
                </a:solidFill>
                <a:effectLst/>
                <a:latin typeface="Nunito" pitchFamily="2" charset="0"/>
              </a:rPr>
              <a:t>To create a web server with Express initialize an app with express(), defining routes with </a:t>
            </a:r>
            <a:r>
              <a:rPr lang="en-US" sz="2800" b="0" i="0" dirty="0" err="1">
                <a:solidFill>
                  <a:srgbClr val="273239"/>
                </a:solidFill>
                <a:effectLst/>
                <a:latin typeface="Nunito" pitchFamily="2" charset="0"/>
              </a:rPr>
              <a:t>app.get</a:t>
            </a:r>
            <a:r>
              <a:rPr lang="en-US" sz="2800" b="0" i="0" dirty="0">
                <a:solidFill>
                  <a:srgbClr val="273239"/>
                </a:solidFill>
                <a:effectLst/>
                <a:latin typeface="Nunito" pitchFamily="2" charset="0"/>
              </a:rPr>
              <a:t>(), and sending responses using </a:t>
            </a:r>
            <a:r>
              <a:rPr lang="en-US" sz="2800" b="0" i="0" dirty="0" err="1">
                <a:solidFill>
                  <a:srgbClr val="273239"/>
                </a:solidFill>
                <a:effectLst/>
                <a:latin typeface="Nunito" pitchFamily="2" charset="0"/>
              </a:rPr>
              <a:t>res.send</a:t>
            </a:r>
            <a:r>
              <a:rPr lang="en-US" sz="2800" b="0" i="0" dirty="0">
                <a:solidFill>
                  <a:srgbClr val="273239"/>
                </a:solidFill>
                <a:effectLst/>
                <a:latin typeface="Nunito" pitchFamily="2" charset="0"/>
              </a:rPr>
              <a:t>(). </a:t>
            </a:r>
          </a:p>
          <a:p>
            <a:pPr algn="l" rtl="0" fontAlgn="base">
              <a:spcAft>
                <a:spcPts val="750"/>
              </a:spcAft>
            </a:pPr>
            <a:r>
              <a:rPr lang="en-US" sz="2800" b="0" i="0" dirty="0">
                <a:solidFill>
                  <a:srgbClr val="273239"/>
                </a:solidFill>
                <a:effectLst/>
                <a:latin typeface="Nunito" pitchFamily="2" charset="0"/>
              </a:rPr>
              <a:t>Express simplifies development with built-in features and middleware</a:t>
            </a:r>
            <a:r>
              <a:rPr lang="en-US" b="0" i="0" dirty="0">
                <a:solidFill>
                  <a:srgbClr val="273239"/>
                </a:solidFill>
                <a:effectLst/>
                <a:latin typeface="Nunito" pitchFamily="2" charset="0"/>
              </a:rPr>
              <a:t>.</a:t>
            </a:r>
          </a:p>
        </p:txBody>
      </p:sp>
    </p:spTree>
    <p:extLst>
      <p:ext uri="{BB962C8B-B14F-4D97-AF65-F5344CB8AC3E}">
        <p14:creationId xmlns:p14="http://schemas.microsoft.com/office/powerpoint/2010/main" val="1347429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F8FAD5-50DD-B4C3-AB8E-438BF3C334AE}"/>
              </a:ext>
            </a:extLst>
          </p:cNvPr>
          <p:cNvSpPr>
            <a:spLocks noChangeArrowheads="1"/>
          </p:cNvSpPr>
          <p:nvPr/>
        </p:nvSpPr>
        <p:spPr bwMode="auto">
          <a:xfrm>
            <a:off x="522515" y="685542"/>
            <a:ext cx="10189028" cy="1350351"/>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273239"/>
                </a:solidFill>
                <a:effectLst/>
                <a:latin typeface="Nunito" pitchFamily="2" charset="0"/>
              </a:rPr>
              <a:t>Installing module: </a:t>
            </a:r>
            <a:r>
              <a:rPr kumimoji="0" lang="en-US" altLang="en-US" sz="2800" b="0" i="0" u="none" strike="noStrike" cap="none" normalizeH="0" baseline="0">
                <a:ln>
                  <a:noFill/>
                </a:ln>
                <a:solidFill>
                  <a:srgbClr val="273239"/>
                </a:solidFill>
                <a:effectLst/>
                <a:latin typeface="Nunito" pitchFamily="2" charset="0"/>
              </a:rPr>
              <a:t>Install the required module using the following command.</a:t>
            </a:r>
            <a:endParaRPr kumimoji="0" lang="en-US" altLang="en-US" sz="2800" b="0" i="0" u="none" strike="noStrike" cap="none" normalizeH="0" baseline="0">
              <a:ln>
                <a:noFill/>
              </a:ln>
              <a:solidFill>
                <a:schemeClr val="tx1"/>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Consolas" panose="020B0609020204030204" pitchFamily="49" charset="0"/>
              </a:rPr>
              <a:t>npm install express</a:t>
            </a:r>
            <a:r>
              <a:rPr kumimoji="0" lang="en-US" altLang="en-US" sz="2800" b="0" i="0" u="none" strike="noStrike" cap="none" normalizeH="0" baseline="0">
                <a:ln>
                  <a:noFill/>
                </a:ln>
                <a:solidFill>
                  <a:schemeClr val="tx1"/>
                </a:solidFill>
                <a:effectLst/>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410106C6-9ED4-A58A-72EF-5071813408C5}"/>
              </a:ext>
            </a:extLst>
          </p:cNvPr>
          <p:cNvPicPr>
            <a:picLocks noChangeAspect="1"/>
          </p:cNvPicPr>
          <p:nvPr/>
        </p:nvPicPr>
        <p:blipFill>
          <a:blip r:embed="rId2"/>
          <a:stretch>
            <a:fillRect/>
          </a:stretch>
        </p:blipFill>
        <p:spPr>
          <a:xfrm>
            <a:off x="2066447" y="2518232"/>
            <a:ext cx="6839905" cy="2553056"/>
          </a:xfrm>
          <a:prstGeom prst="rect">
            <a:avLst/>
          </a:prstGeom>
        </p:spPr>
      </p:pic>
      <p:sp>
        <p:nvSpPr>
          <p:cNvPr id="3" name="Rectangle 1">
            <a:extLst>
              <a:ext uri="{FF2B5EF4-FFF2-40B4-BE49-F238E27FC236}">
                <a16:creationId xmlns:a16="http://schemas.microsoft.com/office/drawing/2014/main" id="{B9C345C8-667B-6D12-1667-DDE9B2B9F075}"/>
              </a:ext>
            </a:extLst>
          </p:cNvPr>
          <p:cNvSpPr>
            <a:spLocks noChangeArrowheads="1"/>
          </p:cNvSpPr>
          <p:nvPr/>
        </p:nvSpPr>
        <p:spPr bwMode="auto">
          <a:xfrm>
            <a:off x="879567" y="3447952"/>
            <a:ext cx="3561804" cy="981020"/>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Consolas" panose="020B0609020204030204" pitchFamily="49" charset="0"/>
              </a:rPr>
              <a:t>Npm</a:t>
            </a:r>
            <a:r>
              <a:rPr kumimoji="0" lang="en-US" altLang="en-US" sz="1200" b="0" i="0" u="none" strike="noStrike" cap="none" normalizeH="0" baseline="0" dirty="0">
                <a:ln>
                  <a:noFill/>
                </a:ln>
                <a:solidFill>
                  <a:schemeClr val="tx1"/>
                </a:solidFill>
                <a:effectLst/>
                <a:latin typeface="Consolas" panose="020B0609020204030204" pitchFamily="49" charset="0"/>
              </a:rPr>
              <a:t> install express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Consolas" panose="020B0609020204030204" pitchFamily="49" charset="0"/>
              </a:rPr>
              <a:t>npm</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init</a:t>
            </a:r>
            <a:r>
              <a:rPr kumimoji="0" lang="en-US" altLang="en-US" sz="1200" b="0" i="0" u="none" strike="noStrike" cap="none" normalizeH="0" baseline="0" dirty="0">
                <a:ln>
                  <a:noFill/>
                </a:ln>
                <a:solidFill>
                  <a:schemeClr val="tx1"/>
                </a:solidFill>
                <a:effectLst/>
                <a:latin typeface="Consolas" panose="020B0609020204030204" pitchFamily="49" charset="0"/>
              </a:rPr>
              <a:t> -y</a:t>
            </a:r>
            <a:r>
              <a:rPr kumimoji="0" lang="en-US" altLang="en-US" sz="8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Npm</a:t>
            </a:r>
            <a:r>
              <a:rPr kumimoji="0" lang="en-US" altLang="en-US" sz="1800" b="0" i="0" u="none" strike="noStrike" cap="none" normalizeH="0" baseline="0" dirty="0">
                <a:ln>
                  <a:noFill/>
                </a:ln>
                <a:solidFill>
                  <a:schemeClr val="tx1"/>
                </a:solidFill>
                <a:effectLst/>
                <a:latin typeface="Arial" panose="020B0604020202020204" pitchFamily="34" charset="0"/>
              </a:rPr>
              <a:t> I express body-parser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Npm</a:t>
            </a:r>
            <a:r>
              <a:rPr kumimoji="0" lang="en-US" altLang="en-US" sz="1800" b="0" i="0" u="none" strike="noStrike" cap="none" normalizeH="0" baseline="0" dirty="0">
                <a:ln>
                  <a:noFill/>
                </a:ln>
                <a:solidFill>
                  <a:schemeClr val="tx1"/>
                </a:solidFill>
                <a:effectLst/>
                <a:latin typeface="Arial" panose="020B0604020202020204" pitchFamily="34" charset="0"/>
              </a:rPr>
              <a:t> install request</a:t>
            </a:r>
          </a:p>
        </p:txBody>
      </p:sp>
    </p:spTree>
    <p:extLst>
      <p:ext uri="{BB962C8B-B14F-4D97-AF65-F5344CB8AC3E}">
        <p14:creationId xmlns:p14="http://schemas.microsoft.com/office/powerpoint/2010/main" val="719437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08127B-D87B-ABB9-B5DA-BBD4562BBDF5}"/>
              </a:ext>
            </a:extLst>
          </p:cNvPr>
          <p:cNvSpPr txBox="1"/>
          <p:nvPr/>
        </p:nvSpPr>
        <p:spPr>
          <a:xfrm>
            <a:off x="853440" y="615022"/>
            <a:ext cx="4563291" cy="5632311"/>
          </a:xfrm>
          <a:prstGeom prst="rect">
            <a:avLst/>
          </a:prstGeom>
          <a:noFill/>
        </p:spPr>
        <p:txBody>
          <a:bodyPr wrap="square">
            <a:spAutoFit/>
          </a:bodyPr>
          <a:lstStyle/>
          <a:p>
            <a:r>
              <a:rPr lang="en-IN" dirty="0"/>
              <a:t>// Filename - index.js</a:t>
            </a:r>
          </a:p>
          <a:p>
            <a:endParaRPr lang="en-IN" dirty="0"/>
          </a:p>
          <a:p>
            <a:r>
              <a:rPr lang="en-IN" dirty="0"/>
              <a:t>// Importing express module</a:t>
            </a:r>
          </a:p>
          <a:p>
            <a:r>
              <a:rPr lang="en-IN" dirty="0" err="1"/>
              <a:t>const</a:t>
            </a:r>
            <a:r>
              <a:rPr lang="en-IN" dirty="0"/>
              <a:t> express = require("express")</a:t>
            </a:r>
          </a:p>
          <a:p>
            <a:r>
              <a:rPr lang="en-IN" dirty="0" err="1"/>
              <a:t>const</a:t>
            </a:r>
            <a:r>
              <a:rPr lang="en-IN" dirty="0"/>
              <a:t> app = express()</a:t>
            </a:r>
          </a:p>
          <a:p>
            <a:endParaRPr lang="en-IN" dirty="0"/>
          </a:p>
          <a:p>
            <a:r>
              <a:rPr lang="en-IN" dirty="0"/>
              <a:t>// Handling GET / request</a:t>
            </a:r>
          </a:p>
          <a:p>
            <a:r>
              <a:rPr lang="en-IN" dirty="0" err="1"/>
              <a:t>app.use</a:t>
            </a:r>
            <a:r>
              <a:rPr lang="en-IN" dirty="0"/>
              <a:t>("/", (</a:t>
            </a:r>
            <a:r>
              <a:rPr lang="en-IN" dirty="0" err="1"/>
              <a:t>req</a:t>
            </a:r>
            <a:r>
              <a:rPr lang="en-IN" dirty="0"/>
              <a:t>, res, next) =&gt; {</a:t>
            </a:r>
          </a:p>
          <a:p>
            <a:r>
              <a:rPr lang="en-IN" dirty="0"/>
              <a:t>    </a:t>
            </a:r>
            <a:r>
              <a:rPr lang="en-IN" dirty="0" err="1"/>
              <a:t>res.send</a:t>
            </a:r>
            <a:r>
              <a:rPr lang="en-IN" dirty="0"/>
              <a:t>("This is the express server")</a:t>
            </a:r>
          </a:p>
          <a:p>
            <a:r>
              <a:rPr lang="en-IN" dirty="0"/>
              <a:t>})</a:t>
            </a:r>
          </a:p>
          <a:p>
            <a:endParaRPr lang="en-IN" dirty="0"/>
          </a:p>
          <a:p>
            <a:r>
              <a:rPr lang="en-IN" dirty="0"/>
              <a:t>// Handling GET /hello request</a:t>
            </a:r>
          </a:p>
          <a:p>
            <a:r>
              <a:rPr lang="en-IN" dirty="0" err="1"/>
              <a:t>app.get</a:t>
            </a:r>
            <a:r>
              <a:rPr lang="en-IN" dirty="0"/>
              <a:t>("/hello", (</a:t>
            </a:r>
            <a:r>
              <a:rPr lang="en-IN" dirty="0" err="1"/>
              <a:t>req</a:t>
            </a:r>
            <a:r>
              <a:rPr lang="en-IN" dirty="0"/>
              <a:t>, res, next) =&gt; {</a:t>
            </a:r>
          </a:p>
          <a:p>
            <a:r>
              <a:rPr lang="en-IN" dirty="0"/>
              <a:t>    </a:t>
            </a:r>
            <a:r>
              <a:rPr lang="en-IN" dirty="0" err="1"/>
              <a:t>res.send</a:t>
            </a:r>
            <a:r>
              <a:rPr lang="en-IN" dirty="0"/>
              <a:t>("This is the hello response");</a:t>
            </a:r>
          </a:p>
          <a:p>
            <a:r>
              <a:rPr lang="en-IN" dirty="0"/>
              <a:t>})</a:t>
            </a:r>
          </a:p>
          <a:p>
            <a:endParaRPr lang="en-IN" dirty="0"/>
          </a:p>
          <a:p>
            <a:r>
              <a:rPr lang="en-IN" dirty="0"/>
              <a:t>// Server setup</a:t>
            </a:r>
          </a:p>
          <a:p>
            <a:r>
              <a:rPr lang="en-IN" dirty="0" err="1"/>
              <a:t>app.listen</a:t>
            </a:r>
            <a:r>
              <a:rPr lang="en-IN" dirty="0"/>
              <a:t>(3000, () =&gt; {</a:t>
            </a:r>
          </a:p>
          <a:p>
            <a:r>
              <a:rPr lang="en-IN" dirty="0"/>
              <a:t>    console.log("Server is Running")</a:t>
            </a:r>
          </a:p>
          <a:p>
            <a:r>
              <a:rPr lang="en-IN" dirty="0"/>
              <a:t>})</a:t>
            </a:r>
          </a:p>
        </p:txBody>
      </p:sp>
      <p:sp>
        <p:nvSpPr>
          <p:cNvPr id="5" name="Rectangle 2">
            <a:extLst>
              <a:ext uri="{FF2B5EF4-FFF2-40B4-BE49-F238E27FC236}">
                <a16:creationId xmlns:a16="http://schemas.microsoft.com/office/drawing/2014/main" id="{B86A981A-FD59-0AFD-CD90-D50FE5BC4170}"/>
              </a:ext>
            </a:extLst>
          </p:cNvPr>
          <p:cNvSpPr>
            <a:spLocks noChangeArrowheads="1"/>
          </p:cNvSpPr>
          <p:nvPr/>
        </p:nvSpPr>
        <p:spPr bwMode="auto">
          <a:xfrm>
            <a:off x="5364495" y="1691195"/>
            <a:ext cx="3553082" cy="488577"/>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Consolas" panose="020B0609020204030204" pitchFamily="49" charset="0"/>
              </a:rPr>
              <a:t>node index.js</a:t>
            </a:r>
            <a:r>
              <a:rPr kumimoji="0" lang="en-US" altLang="en-US" sz="2800" b="0" i="0" u="none" strike="noStrike" cap="none" normalizeH="0" baseline="0">
                <a:ln>
                  <a:noFill/>
                </a:ln>
                <a:solidFill>
                  <a:schemeClr val="tx1"/>
                </a:solidFill>
                <a:effectLst/>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7F204BD-2D06-313B-BD2C-8E4D4040FE2E}"/>
              </a:ext>
            </a:extLst>
          </p:cNvPr>
          <p:cNvSpPr txBox="1"/>
          <p:nvPr/>
        </p:nvSpPr>
        <p:spPr>
          <a:xfrm>
            <a:off x="5625743" y="2969512"/>
            <a:ext cx="6705594" cy="646331"/>
          </a:xfrm>
          <a:prstGeom prst="rect">
            <a:avLst/>
          </a:prstGeom>
          <a:noFill/>
        </p:spPr>
        <p:txBody>
          <a:bodyPr wrap="square">
            <a:spAutoFit/>
          </a:bodyPr>
          <a:lstStyle/>
          <a:p>
            <a:r>
              <a:rPr lang="en-US" b="1" i="0" dirty="0">
                <a:solidFill>
                  <a:srgbClr val="273239"/>
                </a:solidFill>
                <a:effectLst/>
                <a:latin typeface="Nunito" pitchFamily="2" charset="0"/>
              </a:rPr>
              <a:t>Output: </a:t>
            </a:r>
            <a:r>
              <a:rPr lang="en-US" b="0" i="0" dirty="0">
                <a:solidFill>
                  <a:srgbClr val="273239"/>
                </a:solidFill>
                <a:effectLst/>
                <a:latin typeface="Nunito" pitchFamily="2" charset="0"/>
              </a:rPr>
              <a:t>Now open your browser and </a:t>
            </a:r>
            <a:r>
              <a:rPr lang="en-US" b="0" i="0" dirty="0" err="1">
                <a:solidFill>
                  <a:srgbClr val="273239"/>
                </a:solidFill>
                <a:effectLst/>
                <a:latin typeface="Nunito" pitchFamily="2" charset="0"/>
              </a:rPr>
              <a:t>goto</a:t>
            </a:r>
            <a:r>
              <a:rPr lang="en-US" b="1" i="1" dirty="0">
                <a:solidFill>
                  <a:srgbClr val="273239"/>
                </a:solidFill>
                <a:effectLst/>
                <a:latin typeface="Nunito" pitchFamily="2" charset="0"/>
              </a:rPr>
              <a:t> http://localhost:3000/</a:t>
            </a:r>
            <a:r>
              <a:rPr lang="en-US" b="0" i="0" dirty="0">
                <a:solidFill>
                  <a:srgbClr val="273239"/>
                </a:solidFill>
                <a:effectLst/>
                <a:latin typeface="Nunito" pitchFamily="2" charset="0"/>
              </a:rPr>
              <a:t>, you will see the following output:</a:t>
            </a:r>
            <a:endParaRPr lang="en-IN" dirty="0"/>
          </a:p>
        </p:txBody>
      </p:sp>
      <p:pic>
        <p:nvPicPr>
          <p:cNvPr id="9" name="Picture 8">
            <a:extLst>
              <a:ext uri="{FF2B5EF4-FFF2-40B4-BE49-F238E27FC236}">
                <a16:creationId xmlns:a16="http://schemas.microsoft.com/office/drawing/2014/main" id="{22494C74-035B-7EED-B1AF-AD58C5B07E4E}"/>
              </a:ext>
            </a:extLst>
          </p:cNvPr>
          <p:cNvPicPr>
            <a:picLocks noChangeAspect="1"/>
          </p:cNvPicPr>
          <p:nvPr/>
        </p:nvPicPr>
        <p:blipFill>
          <a:blip r:embed="rId2"/>
          <a:stretch>
            <a:fillRect/>
          </a:stretch>
        </p:blipFill>
        <p:spPr>
          <a:xfrm>
            <a:off x="4799563" y="3690474"/>
            <a:ext cx="6538997" cy="2734057"/>
          </a:xfrm>
          <a:prstGeom prst="rect">
            <a:avLst/>
          </a:prstGeom>
        </p:spPr>
      </p:pic>
    </p:spTree>
    <p:extLst>
      <p:ext uri="{BB962C8B-B14F-4D97-AF65-F5344CB8AC3E}">
        <p14:creationId xmlns:p14="http://schemas.microsoft.com/office/powerpoint/2010/main" val="1741665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521430-38EA-498F-EA69-084E20091E97}"/>
              </a:ext>
            </a:extLst>
          </p:cNvPr>
          <p:cNvSpPr txBox="1"/>
          <p:nvPr/>
        </p:nvSpPr>
        <p:spPr>
          <a:xfrm>
            <a:off x="1088571" y="3072339"/>
            <a:ext cx="9631679" cy="923330"/>
          </a:xfrm>
          <a:prstGeom prst="rect">
            <a:avLst/>
          </a:prstGeom>
          <a:noFill/>
        </p:spPr>
        <p:txBody>
          <a:bodyPr wrap="square">
            <a:spAutoFit/>
          </a:bodyPr>
          <a:lstStyle/>
          <a:p>
            <a:r>
              <a:rPr lang="en-US" sz="5400" b="1" i="1" dirty="0">
                <a:effectLst/>
                <a:latin typeface="Times New Roman" panose="02020603050405020304" pitchFamily="18" charset="0"/>
                <a:ea typeface="Calibri" panose="020F0502020204030204" pitchFamily="34" charset="0"/>
              </a:rPr>
              <a:t>Getting Started with Express</a:t>
            </a:r>
            <a:r>
              <a:rPr lang="en-US" sz="5400" dirty="0">
                <a:effectLst/>
                <a:latin typeface="Times New Roman" panose="02020603050405020304" pitchFamily="18" charset="0"/>
                <a:ea typeface="Calibri" panose="020F0502020204030204" pitchFamily="34" charset="0"/>
              </a:rPr>
              <a:t>-</a:t>
            </a:r>
            <a:r>
              <a:rPr lang="en-US" sz="5400" dirty="0">
                <a:effectLst/>
                <a:latin typeface="Calibri" panose="020F0502020204030204" pitchFamily="34" charset="0"/>
                <a:ea typeface="Calibri" panose="020F0502020204030204" pitchFamily="34" charset="0"/>
                <a:cs typeface="Times New Roman" panose="02020603050405020304" pitchFamily="18" charset="0"/>
              </a:rPr>
              <a:t> </a:t>
            </a:r>
            <a:endParaRPr lang="en-IN" sz="5400" dirty="0"/>
          </a:p>
        </p:txBody>
      </p:sp>
    </p:spTree>
    <p:extLst>
      <p:ext uri="{BB962C8B-B14F-4D97-AF65-F5344CB8AC3E}">
        <p14:creationId xmlns:p14="http://schemas.microsoft.com/office/powerpoint/2010/main" val="3542970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BA1945-49F4-B7AC-FA39-CF41483109D1}"/>
              </a:ext>
            </a:extLst>
          </p:cNvPr>
          <p:cNvSpPr txBox="1"/>
          <p:nvPr/>
        </p:nvSpPr>
        <p:spPr>
          <a:xfrm>
            <a:off x="1724296" y="467338"/>
            <a:ext cx="9187544" cy="602857"/>
          </a:xfrm>
          <a:prstGeom prst="rect">
            <a:avLst/>
          </a:prstGeom>
          <a:noFill/>
        </p:spPr>
        <p:txBody>
          <a:bodyPr wrap="square">
            <a:spAutoFit/>
          </a:bodyPr>
          <a:lstStyle/>
          <a:p>
            <a:pPr algn="l">
              <a:lnSpc>
                <a:spcPts val="3900"/>
              </a:lnSpc>
              <a:spcAft>
                <a:spcPts val="2400"/>
              </a:spcAft>
            </a:pPr>
            <a:r>
              <a:rPr lang="en-US" sz="4000" b="1" i="0" dirty="0">
                <a:solidFill>
                  <a:srgbClr val="242424"/>
                </a:solidFill>
                <a:effectLst/>
                <a:latin typeface="sohne"/>
              </a:rPr>
              <a:t>Setting up Your First Express.js Server</a:t>
            </a:r>
          </a:p>
        </p:txBody>
      </p:sp>
      <p:sp>
        <p:nvSpPr>
          <p:cNvPr id="5" name="TextBox 4">
            <a:extLst>
              <a:ext uri="{FF2B5EF4-FFF2-40B4-BE49-F238E27FC236}">
                <a16:creationId xmlns:a16="http://schemas.microsoft.com/office/drawing/2014/main" id="{5F7BDD64-08C0-B628-017F-D701A83E8D57}"/>
              </a:ext>
            </a:extLst>
          </p:cNvPr>
          <p:cNvSpPr txBox="1"/>
          <p:nvPr/>
        </p:nvSpPr>
        <p:spPr>
          <a:xfrm>
            <a:off x="130628" y="1338260"/>
            <a:ext cx="11904617" cy="1302088"/>
          </a:xfrm>
          <a:prstGeom prst="rect">
            <a:avLst/>
          </a:prstGeom>
          <a:noFill/>
        </p:spPr>
        <p:txBody>
          <a:bodyPr wrap="square">
            <a:spAutoFit/>
          </a:bodyPr>
          <a:lstStyle/>
          <a:p>
            <a:pPr marL="457200" indent="-457200" algn="l">
              <a:lnSpc>
                <a:spcPts val="2250"/>
              </a:lnSpc>
              <a:buAutoNum type="arabicPeriod"/>
            </a:pPr>
            <a:r>
              <a:rPr lang="en-US" sz="2400" b="1" i="0" dirty="0">
                <a:solidFill>
                  <a:srgbClr val="242424"/>
                </a:solidFill>
                <a:effectLst/>
                <a:latin typeface="sohne"/>
              </a:rPr>
              <a:t>Installation: Getting Node.js and Express.js</a:t>
            </a:r>
          </a:p>
          <a:p>
            <a:pPr algn="l">
              <a:lnSpc>
                <a:spcPts val="2250"/>
              </a:lnSpc>
            </a:pPr>
            <a:endParaRPr lang="en-US" sz="2400" b="1" i="0" dirty="0">
              <a:solidFill>
                <a:srgbClr val="242424"/>
              </a:solidFill>
              <a:effectLst/>
              <a:latin typeface="sohne"/>
            </a:endParaRPr>
          </a:p>
          <a:p>
            <a:pPr algn="l">
              <a:lnSpc>
                <a:spcPts val="2400"/>
              </a:lnSpc>
            </a:pPr>
            <a:r>
              <a:rPr lang="en-US" sz="2400" b="0" i="0" dirty="0">
                <a:solidFill>
                  <a:srgbClr val="242424"/>
                </a:solidFill>
                <a:effectLst/>
                <a:latin typeface="source-serif-pro"/>
              </a:rPr>
              <a:t>Before we can set up an Express server, we need Node.js and the Node Package Manager (</a:t>
            </a:r>
            <a:r>
              <a:rPr lang="en-US" sz="2400" b="0" i="0" dirty="0" err="1">
                <a:solidFill>
                  <a:srgbClr val="242424"/>
                </a:solidFill>
                <a:effectLst/>
                <a:latin typeface="source-serif-pro"/>
              </a:rPr>
              <a:t>npm</a:t>
            </a:r>
            <a:r>
              <a:rPr lang="en-US" sz="2400" b="0" i="0" dirty="0">
                <a:solidFill>
                  <a:srgbClr val="242424"/>
                </a:solidFill>
                <a:effectLst/>
                <a:latin typeface="source-serif-pro"/>
              </a:rPr>
              <a:t>) installed. They are the foundational building blocks upon which Express.js operates.</a:t>
            </a:r>
          </a:p>
        </p:txBody>
      </p:sp>
      <p:sp>
        <p:nvSpPr>
          <p:cNvPr id="7" name="TextBox 6">
            <a:extLst>
              <a:ext uri="{FF2B5EF4-FFF2-40B4-BE49-F238E27FC236}">
                <a16:creationId xmlns:a16="http://schemas.microsoft.com/office/drawing/2014/main" id="{0559B285-2567-1E33-DD08-FD9AF38B6CFB}"/>
              </a:ext>
            </a:extLst>
          </p:cNvPr>
          <p:cNvSpPr txBox="1"/>
          <p:nvPr/>
        </p:nvSpPr>
        <p:spPr>
          <a:xfrm>
            <a:off x="3048000" y="2882427"/>
            <a:ext cx="6096000" cy="923330"/>
          </a:xfrm>
          <a:prstGeom prst="rect">
            <a:avLst/>
          </a:prstGeom>
          <a:noFill/>
        </p:spPr>
        <p:txBody>
          <a:bodyPr wrap="square">
            <a:spAutoFit/>
          </a:bodyPr>
          <a:lstStyle/>
          <a:p>
            <a:r>
              <a:rPr lang="en-US" b="0" i="0" dirty="0">
                <a:solidFill>
                  <a:srgbClr val="007400"/>
                </a:solidFill>
                <a:effectLst/>
                <a:latin typeface="source-code-pro"/>
              </a:rPr>
              <a:t># Check if Node.js and </a:t>
            </a:r>
            <a:r>
              <a:rPr lang="en-US" b="0" i="0" dirty="0" err="1">
                <a:solidFill>
                  <a:srgbClr val="007400"/>
                </a:solidFill>
                <a:effectLst/>
                <a:latin typeface="source-code-pro"/>
              </a:rPr>
              <a:t>npm</a:t>
            </a:r>
            <a:r>
              <a:rPr lang="en-US" b="0" i="0" dirty="0">
                <a:solidFill>
                  <a:srgbClr val="007400"/>
                </a:solidFill>
                <a:effectLst/>
                <a:latin typeface="source-code-pro"/>
              </a:rPr>
              <a:t> are installed</a:t>
            </a:r>
            <a:br>
              <a:rPr lang="en-US" dirty="0"/>
            </a:br>
            <a:r>
              <a:rPr lang="en-US" b="0" i="0" dirty="0">
                <a:solidFill>
                  <a:srgbClr val="242424"/>
                </a:solidFill>
                <a:effectLst/>
                <a:latin typeface="source-code-pro"/>
              </a:rPr>
              <a:t>node -v</a:t>
            </a:r>
            <a:br>
              <a:rPr lang="en-US" dirty="0"/>
            </a:br>
            <a:r>
              <a:rPr lang="en-US" b="0" i="0" dirty="0" err="1">
                <a:solidFill>
                  <a:srgbClr val="242424"/>
                </a:solidFill>
                <a:effectLst/>
                <a:latin typeface="source-code-pro"/>
              </a:rPr>
              <a:t>npm</a:t>
            </a:r>
            <a:r>
              <a:rPr lang="en-US" b="0" i="0" dirty="0">
                <a:solidFill>
                  <a:srgbClr val="242424"/>
                </a:solidFill>
                <a:effectLst/>
                <a:latin typeface="source-code-pro"/>
              </a:rPr>
              <a:t> -v</a:t>
            </a:r>
            <a:endParaRPr lang="en-IN" dirty="0"/>
          </a:p>
        </p:txBody>
      </p:sp>
      <p:sp>
        <p:nvSpPr>
          <p:cNvPr id="9" name="TextBox 8">
            <a:extLst>
              <a:ext uri="{FF2B5EF4-FFF2-40B4-BE49-F238E27FC236}">
                <a16:creationId xmlns:a16="http://schemas.microsoft.com/office/drawing/2014/main" id="{BC161A38-E3F1-04D3-505A-4F34B5C55BE1}"/>
              </a:ext>
            </a:extLst>
          </p:cNvPr>
          <p:cNvSpPr txBox="1"/>
          <p:nvPr/>
        </p:nvSpPr>
        <p:spPr>
          <a:xfrm>
            <a:off x="383171" y="4073827"/>
            <a:ext cx="8987252" cy="523220"/>
          </a:xfrm>
          <a:prstGeom prst="rect">
            <a:avLst/>
          </a:prstGeom>
          <a:noFill/>
        </p:spPr>
        <p:txBody>
          <a:bodyPr wrap="square">
            <a:spAutoFit/>
          </a:bodyPr>
          <a:lstStyle/>
          <a:p>
            <a:r>
              <a:rPr lang="en-US" sz="2800" b="0" i="0" dirty="0">
                <a:solidFill>
                  <a:srgbClr val="242424"/>
                </a:solidFill>
                <a:effectLst/>
                <a:latin typeface="source-serif-pro"/>
              </a:rPr>
              <a:t>Once Node.js and </a:t>
            </a:r>
            <a:r>
              <a:rPr lang="en-US" sz="2800" b="0" i="0" dirty="0" err="1">
                <a:solidFill>
                  <a:srgbClr val="242424"/>
                </a:solidFill>
                <a:effectLst/>
                <a:latin typeface="source-serif-pro"/>
              </a:rPr>
              <a:t>npm</a:t>
            </a:r>
            <a:r>
              <a:rPr lang="en-US" sz="2800" b="0" i="0" dirty="0">
                <a:solidFill>
                  <a:srgbClr val="242424"/>
                </a:solidFill>
                <a:effectLst/>
                <a:latin typeface="source-serif-pro"/>
              </a:rPr>
              <a:t> are ready, we can install Express.js:</a:t>
            </a:r>
            <a:endParaRPr lang="en-IN" sz="2800" dirty="0"/>
          </a:p>
        </p:txBody>
      </p:sp>
      <p:sp>
        <p:nvSpPr>
          <p:cNvPr id="11" name="TextBox 10">
            <a:extLst>
              <a:ext uri="{FF2B5EF4-FFF2-40B4-BE49-F238E27FC236}">
                <a16:creationId xmlns:a16="http://schemas.microsoft.com/office/drawing/2014/main" id="{85F86AF3-3EE1-26D5-4C06-B25D06FD2C22}"/>
              </a:ext>
            </a:extLst>
          </p:cNvPr>
          <p:cNvSpPr txBox="1"/>
          <p:nvPr/>
        </p:nvSpPr>
        <p:spPr>
          <a:xfrm>
            <a:off x="3048000" y="4910690"/>
            <a:ext cx="6096000" cy="646331"/>
          </a:xfrm>
          <a:prstGeom prst="rect">
            <a:avLst/>
          </a:prstGeom>
          <a:noFill/>
        </p:spPr>
        <p:txBody>
          <a:bodyPr wrap="square">
            <a:spAutoFit/>
          </a:bodyPr>
          <a:lstStyle/>
          <a:p>
            <a:r>
              <a:rPr lang="en-US" b="0" i="0" dirty="0">
                <a:solidFill>
                  <a:srgbClr val="007400"/>
                </a:solidFill>
                <a:effectLst/>
                <a:latin typeface="source-code-pro"/>
              </a:rPr>
              <a:t>Install Express.js globally</a:t>
            </a:r>
            <a:br>
              <a:rPr lang="en-US" dirty="0"/>
            </a:br>
            <a:r>
              <a:rPr lang="en-US" b="0" i="0" dirty="0" err="1">
                <a:solidFill>
                  <a:srgbClr val="242424"/>
                </a:solidFill>
                <a:effectLst/>
                <a:latin typeface="source-code-pro"/>
              </a:rPr>
              <a:t>npm</a:t>
            </a:r>
            <a:r>
              <a:rPr lang="en-US" b="0" i="0" dirty="0">
                <a:solidFill>
                  <a:srgbClr val="242424"/>
                </a:solidFill>
                <a:effectLst/>
                <a:latin typeface="source-code-pro"/>
              </a:rPr>
              <a:t> install express -g</a:t>
            </a:r>
            <a:endParaRPr lang="en-IN" dirty="0"/>
          </a:p>
        </p:txBody>
      </p:sp>
    </p:spTree>
    <p:extLst>
      <p:ext uri="{BB962C8B-B14F-4D97-AF65-F5344CB8AC3E}">
        <p14:creationId xmlns:p14="http://schemas.microsoft.com/office/powerpoint/2010/main" val="4261041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1D655F-2CCF-E968-0AF3-5458BFAD3571}"/>
              </a:ext>
            </a:extLst>
          </p:cNvPr>
          <p:cNvSpPr txBox="1"/>
          <p:nvPr/>
        </p:nvSpPr>
        <p:spPr>
          <a:xfrm>
            <a:off x="261257" y="795460"/>
            <a:ext cx="11652069" cy="994311"/>
          </a:xfrm>
          <a:prstGeom prst="rect">
            <a:avLst/>
          </a:prstGeom>
          <a:noFill/>
        </p:spPr>
        <p:txBody>
          <a:bodyPr wrap="square">
            <a:spAutoFit/>
          </a:bodyPr>
          <a:lstStyle/>
          <a:p>
            <a:pPr algn="l">
              <a:lnSpc>
                <a:spcPts val="2250"/>
              </a:lnSpc>
            </a:pPr>
            <a:r>
              <a:rPr lang="en-US" sz="2400" b="1" i="0" dirty="0">
                <a:solidFill>
                  <a:srgbClr val="242424"/>
                </a:solidFill>
                <a:effectLst/>
                <a:latin typeface="sohne"/>
              </a:rPr>
              <a:t>2. Setting Up a New Project</a:t>
            </a:r>
          </a:p>
          <a:p>
            <a:pPr algn="l">
              <a:lnSpc>
                <a:spcPts val="2250"/>
              </a:lnSpc>
            </a:pPr>
            <a:endParaRPr lang="en-US" sz="2400" b="1" i="0" dirty="0">
              <a:solidFill>
                <a:srgbClr val="242424"/>
              </a:solidFill>
              <a:effectLst/>
              <a:latin typeface="sohne"/>
            </a:endParaRPr>
          </a:p>
          <a:p>
            <a:pPr algn="l">
              <a:lnSpc>
                <a:spcPts val="2400"/>
              </a:lnSpc>
            </a:pPr>
            <a:r>
              <a:rPr lang="en-US" sz="2400" b="0" i="0" dirty="0">
                <a:solidFill>
                  <a:srgbClr val="242424"/>
                </a:solidFill>
                <a:effectLst/>
                <a:latin typeface="source-serif-pro"/>
              </a:rPr>
              <a:t>Create a new directory for your project, navigate into it, and initialize a new Node.js project:</a:t>
            </a:r>
          </a:p>
        </p:txBody>
      </p:sp>
      <p:sp>
        <p:nvSpPr>
          <p:cNvPr id="5" name="TextBox 4">
            <a:extLst>
              <a:ext uri="{FF2B5EF4-FFF2-40B4-BE49-F238E27FC236}">
                <a16:creationId xmlns:a16="http://schemas.microsoft.com/office/drawing/2014/main" id="{9118A500-E651-1338-F557-0CD113E9BA65}"/>
              </a:ext>
            </a:extLst>
          </p:cNvPr>
          <p:cNvSpPr txBox="1"/>
          <p:nvPr/>
        </p:nvSpPr>
        <p:spPr>
          <a:xfrm>
            <a:off x="3048000" y="2020276"/>
            <a:ext cx="6096000" cy="1015663"/>
          </a:xfrm>
          <a:prstGeom prst="rect">
            <a:avLst/>
          </a:prstGeom>
          <a:noFill/>
        </p:spPr>
        <p:txBody>
          <a:bodyPr wrap="square">
            <a:spAutoFit/>
          </a:bodyPr>
          <a:lstStyle/>
          <a:p>
            <a:r>
              <a:rPr lang="en-IN" sz="2000" b="0" i="0" dirty="0" err="1">
                <a:solidFill>
                  <a:srgbClr val="5C2699"/>
                </a:solidFill>
                <a:effectLst/>
                <a:latin typeface="source-code-pro"/>
              </a:rPr>
              <a:t>mkdir</a:t>
            </a:r>
            <a:r>
              <a:rPr lang="en-IN" sz="2000" b="0" i="0" dirty="0">
                <a:solidFill>
                  <a:srgbClr val="242424"/>
                </a:solidFill>
                <a:effectLst/>
                <a:latin typeface="source-code-pro"/>
              </a:rPr>
              <a:t> </a:t>
            </a:r>
            <a:r>
              <a:rPr lang="en-IN" sz="2000" b="0" i="0" dirty="0" err="1">
                <a:solidFill>
                  <a:srgbClr val="242424"/>
                </a:solidFill>
                <a:effectLst/>
                <a:latin typeface="source-code-pro"/>
              </a:rPr>
              <a:t>myExpressApp</a:t>
            </a:r>
            <a:br>
              <a:rPr lang="en-IN" sz="2000" dirty="0"/>
            </a:br>
            <a:r>
              <a:rPr lang="en-IN" sz="2000" b="0" i="0" dirty="0">
                <a:solidFill>
                  <a:srgbClr val="5C2699"/>
                </a:solidFill>
                <a:effectLst/>
                <a:latin typeface="source-code-pro"/>
              </a:rPr>
              <a:t>cd</a:t>
            </a:r>
            <a:r>
              <a:rPr lang="en-IN" sz="2000" b="0" i="0" dirty="0">
                <a:solidFill>
                  <a:srgbClr val="242424"/>
                </a:solidFill>
                <a:effectLst/>
                <a:latin typeface="source-code-pro"/>
              </a:rPr>
              <a:t> </a:t>
            </a:r>
            <a:r>
              <a:rPr lang="en-IN" sz="2000" b="0" i="0" dirty="0" err="1">
                <a:solidFill>
                  <a:srgbClr val="242424"/>
                </a:solidFill>
                <a:effectLst/>
                <a:latin typeface="source-code-pro"/>
              </a:rPr>
              <a:t>myExpressApp</a:t>
            </a:r>
            <a:br>
              <a:rPr lang="en-IN" sz="2000" dirty="0"/>
            </a:br>
            <a:r>
              <a:rPr lang="en-IN" sz="2000" b="0" i="0" dirty="0" err="1">
                <a:solidFill>
                  <a:srgbClr val="242424"/>
                </a:solidFill>
                <a:effectLst/>
                <a:latin typeface="source-code-pro"/>
              </a:rPr>
              <a:t>npm</a:t>
            </a:r>
            <a:r>
              <a:rPr lang="en-IN" sz="2000" b="0" i="0" dirty="0">
                <a:solidFill>
                  <a:srgbClr val="242424"/>
                </a:solidFill>
                <a:effectLst/>
                <a:latin typeface="source-code-pro"/>
              </a:rPr>
              <a:t> </a:t>
            </a:r>
            <a:r>
              <a:rPr lang="en-IN" sz="2000" b="0" i="0" dirty="0" err="1">
                <a:solidFill>
                  <a:srgbClr val="242424"/>
                </a:solidFill>
                <a:effectLst/>
                <a:latin typeface="source-code-pro"/>
              </a:rPr>
              <a:t>init</a:t>
            </a:r>
            <a:r>
              <a:rPr lang="en-IN" sz="2000" b="0" i="0" dirty="0">
                <a:solidFill>
                  <a:srgbClr val="242424"/>
                </a:solidFill>
                <a:effectLst/>
                <a:latin typeface="source-code-pro"/>
              </a:rPr>
              <a:t> -y</a:t>
            </a:r>
            <a:endParaRPr lang="en-IN" sz="2000" dirty="0"/>
          </a:p>
        </p:txBody>
      </p:sp>
      <p:sp>
        <p:nvSpPr>
          <p:cNvPr id="6" name="Rectangle 1">
            <a:extLst>
              <a:ext uri="{FF2B5EF4-FFF2-40B4-BE49-F238E27FC236}">
                <a16:creationId xmlns:a16="http://schemas.microsoft.com/office/drawing/2014/main" id="{561E6785-9387-5AA8-4F2E-4E2F878AD8FF}"/>
              </a:ext>
            </a:extLst>
          </p:cNvPr>
          <p:cNvSpPr>
            <a:spLocks noChangeArrowheads="1"/>
          </p:cNvSpPr>
          <p:nvPr/>
        </p:nvSpPr>
        <p:spPr bwMode="auto">
          <a:xfrm>
            <a:off x="0" y="3298324"/>
            <a:ext cx="1042452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a:ln>
                  <a:noFill/>
                </a:ln>
                <a:solidFill>
                  <a:srgbClr val="FF0000"/>
                </a:solidFill>
                <a:effectLst/>
                <a:latin typeface="source-serif-pro"/>
              </a:rPr>
              <a:t>Note: The </a:t>
            </a:r>
            <a:r>
              <a:rPr kumimoji="0" lang="en-US" altLang="en-US" sz="2400" b="0" i="1" u="none" strike="noStrike" cap="none" normalizeH="0" baseline="0">
                <a:ln>
                  <a:noFill/>
                </a:ln>
                <a:solidFill>
                  <a:srgbClr val="FF0000"/>
                </a:solidFill>
                <a:effectLst/>
                <a:latin typeface="source-code-pro"/>
              </a:rPr>
              <a:t>npm init -y</a:t>
            </a:r>
            <a:r>
              <a:rPr kumimoji="0" lang="en-US" altLang="en-US" sz="2400" b="0" i="1" u="none" strike="noStrike" cap="none" normalizeH="0" baseline="0">
                <a:ln>
                  <a:noFill/>
                </a:ln>
                <a:solidFill>
                  <a:srgbClr val="FF0000"/>
                </a:solidFill>
                <a:effectLst/>
                <a:latin typeface="source-serif-pro"/>
              </a:rPr>
              <a:t> command initializes a new Node project with default values.</a:t>
            </a:r>
            <a:r>
              <a:rPr kumimoji="0" lang="en-US" altLang="en-US" sz="2400" b="0" i="0" u="none" strike="noStrike" cap="none" normalizeH="0" baseline="0">
                <a:ln>
                  <a:noFill/>
                </a:ln>
                <a:solidFill>
                  <a:srgbClr val="FF0000"/>
                </a:solidFill>
                <a:effectLst/>
              </a:rPr>
              <a:t> </a:t>
            </a:r>
            <a:endParaRPr kumimoji="0" lang="en-US" altLang="en-US" sz="2400" b="0" i="0" u="none" strike="noStrike" cap="none" normalizeH="0" baseline="0">
              <a:ln>
                <a:noFill/>
              </a:ln>
              <a:solidFill>
                <a:srgbClr val="FF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75E342F3-150A-56C0-9C27-F080FA17ACC2}"/>
              </a:ext>
            </a:extLst>
          </p:cNvPr>
          <p:cNvSpPr txBox="1"/>
          <p:nvPr/>
        </p:nvSpPr>
        <p:spPr>
          <a:xfrm>
            <a:off x="154572" y="4274124"/>
            <a:ext cx="6143896" cy="461665"/>
          </a:xfrm>
          <a:prstGeom prst="rect">
            <a:avLst/>
          </a:prstGeom>
          <a:noFill/>
        </p:spPr>
        <p:txBody>
          <a:bodyPr wrap="square">
            <a:spAutoFit/>
          </a:bodyPr>
          <a:lstStyle/>
          <a:p>
            <a:r>
              <a:rPr lang="en-US" sz="2400" b="0" i="0" dirty="0">
                <a:solidFill>
                  <a:srgbClr val="242424"/>
                </a:solidFill>
                <a:effectLst/>
                <a:latin typeface="source-serif-pro"/>
              </a:rPr>
              <a:t>Now, let’s install Express locally for our project:</a:t>
            </a:r>
            <a:endParaRPr lang="en-IN" sz="2400" dirty="0"/>
          </a:p>
        </p:txBody>
      </p:sp>
      <p:sp>
        <p:nvSpPr>
          <p:cNvPr id="10" name="TextBox 9">
            <a:extLst>
              <a:ext uri="{FF2B5EF4-FFF2-40B4-BE49-F238E27FC236}">
                <a16:creationId xmlns:a16="http://schemas.microsoft.com/office/drawing/2014/main" id="{FA169F73-B47C-50AF-7CFA-E7379FDCA645}"/>
              </a:ext>
            </a:extLst>
          </p:cNvPr>
          <p:cNvSpPr txBox="1"/>
          <p:nvPr/>
        </p:nvSpPr>
        <p:spPr>
          <a:xfrm>
            <a:off x="2976155" y="5214652"/>
            <a:ext cx="6143896" cy="400110"/>
          </a:xfrm>
          <a:prstGeom prst="rect">
            <a:avLst/>
          </a:prstGeom>
          <a:noFill/>
        </p:spPr>
        <p:txBody>
          <a:bodyPr wrap="square">
            <a:spAutoFit/>
          </a:bodyPr>
          <a:lstStyle/>
          <a:p>
            <a:r>
              <a:rPr lang="en-IN" sz="2000" b="0" i="0" dirty="0" err="1">
                <a:solidFill>
                  <a:srgbClr val="242424"/>
                </a:solidFill>
                <a:effectLst/>
                <a:latin typeface="source-code-pro"/>
              </a:rPr>
              <a:t>npm</a:t>
            </a:r>
            <a:r>
              <a:rPr lang="en-IN" sz="2000" b="0" i="0" dirty="0">
                <a:solidFill>
                  <a:srgbClr val="242424"/>
                </a:solidFill>
                <a:effectLst/>
                <a:latin typeface="source-code-pro"/>
              </a:rPr>
              <a:t> install express </a:t>
            </a:r>
            <a:r>
              <a:rPr lang="en-IN" sz="2000" b="0" i="0" dirty="0">
                <a:solidFill>
                  <a:srgbClr val="836C28"/>
                </a:solidFill>
                <a:effectLst/>
                <a:latin typeface="source-code-pro"/>
              </a:rPr>
              <a:t>--save</a:t>
            </a:r>
            <a:endParaRPr lang="en-IN" sz="2000" dirty="0"/>
          </a:p>
        </p:txBody>
      </p:sp>
    </p:spTree>
    <p:extLst>
      <p:ext uri="{BB962C8B-B14F-4D97-AF65-F5344CB8AC3E}">
        <p14:creationId xmlns:p14="http://schemas.microsoft.com/office/powerpoint/2010/main" val="1503691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51307-95F9-2E68-B567-2B5ADE4B50F4}"/>
              </a:ext>
            </a:extLst>
          </p:cNvPr>
          <p:cNvSpPr>
            <a:spLocks noChangeArrowheads="1"/>
          </p:cNvSpPr>
          <p:nvPr/>
        </p:nvSpPr>
        <p:spPr bwMode="auto">
          <a:xfrm>
            <a:off x="-3" y="-173610"/>
            <a:ext cx="11321143" cy="174494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465"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42424"/>
                </a:solidFill>
                <a:effectLst/>
                <a:latin typeface="sohne"/>
              </a:rPr>
              <a:t>3. Creating Your First Server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42424"/>
                </a:solidFill>
                <a:effectLst/>
                <a:latin typeface="source-serif-pro"/>
              </a:rPr>
              <a:t>			Let’s create our first basic Express server:</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42424"/>
                </a:solidFill>
                <a:effectLst/>
                <a:latin typeface="source-serif-pro"/>
              </a:rPr>
              <a:t>Create a new file named </a:t>
            </a:r>
            <a:r>
              <a:rPr kumimoji="0" lang="en-US" altLang="en-US" sz="2400" b="0" i="0" u="none" strike="noStrike" cap="none" normalizeH="0" baseline="0" dirty="0">
                <a:ln>
                  <a:noFill/>
                </a:ln>
                <a:solidFill>
                  <a:srgbClr val="242424"/>
                </a:solidFill>
                <a:effectLst/>
                <a:latin typeface="source-code-pro"/>
              </a:rPr>
              <a:t>server.js</a:t>
            </a:r>
            <a:r>
              <a:rPr kumimoji="0" lang="en-US" altLang="en-US" sz="2400" b="0" i="0" u="none" strike="noStrike" cap="none" normalizeH="0" baseline="0" dirty="0">
                <a:ln>
                  <a:noFill/>
                </a:ln>
                <a:solidFill>
                  <a:srgbClr val="242424"/>
                </a:solidFill>
                <a:effectLst/>
                <a:latin typeface="source-serif-pro"/>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DCD56095-42CB-133C-3E63-61CF98850B35}"/>
              </a:ext>
            </a:extLst>
          </p:cNvPr>
          <p:cNvSpPr>
            <a:spLocks noChangeArrowheads="1"/>
          </p:cNvSpPr>
          <p:nvPr/>
        </p:nvSpPr>
        <p:spPr bwMode="auto">
          <a:xfrm>
            <a:off x="1332411" y="1258337"/>
            <a:ext cx="9829166" cy="46166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42424"/>
                </a:solidFill>
                <a:effectLst/>
                <a:latin typeface="source-serif-pro"/>
              </a:rPr>
              <a:t>Now, open </a:t>
            </a:r>
            <a:r>
              <a:rPr kumimoji="0" lang="en-US" altLang="en-US" sz="2400" b="0" i="0" u="none" strike="noStrike" cap="none" normalizeH="0" baseline="0" dirty="0">
                <a:ln>
                  <a:noFill/>
                </a:ln>
                <a:solidFill>
                  <a:srgbClr val="242424"/>
                </a:solidFill>
                <a:effectLst/>
                <a:latin typeface="source-code-pro"/>
              </a:rPr>
              <a:t>server.js</a:t>
            </a:r>
            <a:r>
              <a:rPr kumimoji="0" lang="en-US" altLang="en-US" sz="2400" b="0" i="0" u="none" strike="noStrike" cap="none" normalizeH="0" baseline="0" dirty="0">
                <a:ln>
                  <a:noFill/>
                </a:ln>
                <a:solidFill>
                  <a:srgbClr val="242424"/>
                </a:solidFill>
                <a:effectLst/>
                <a:latin typeface="source-serif-pro"/>
              </a:rPr>
              <a:t> in your favorite text editor and insert the following code:</a:t>
            </a:r>
            <a:r>
              <a:rPr kumimoji="0" lang="en-US" altLang="en-US" sz="2400" b="0" i="0" u="none" strike="noStrike" cap="none" normalizeH="0" baseline="0" dirty="0">
                <a:ln>
                  <a:noFill/>
                </a:ln>
                <a:solidFill>
                  <a:schemeClr val="tx1"/>
                </a:solidFill>
                <a:effectLst/>
              </a:rPr>
              <a:t> </a:t>
            </a:r>
          </a:p>
        </p:txBody>
      </p:sp>
      <p:sp>
        <p:nvSpPr>
          <p:cNvPr id="6" name="TextBox 5">
            <a:extLst>
              <a:ext uri="{FF2B5EF4-FFF2-40B4-BE49-F238E27FC236}">
                <a16:creationId xmlns:a16="http://schemas.microsoft.com/office/drawing/2014/main" id="{9809A684-1DCE-73FF-214D-349853405E43}"/>
              </a:ext>
            </a:extLst>
          </p:cNvPr>
          <p:cNvSpPr txBox="1"/>
          <p:nvPr/>
        </p:nvSpPr>
        <p:spPr>
          <a:xfrm>
            <a:off x="1776547" y="1977238"/>
            <a:ext cx="8926286" cy="4893647"/>
          </a:xfrm>
          <a:prstGeom prst="rect">
            <a:avLst/>
          </a:prstGeom>
          <a:noFill/>
        </p:spPr>
        <p:txBody>
          <a:bodyPr wrap="square">
            <a:spAutoFit/>
          </a:bodyPr>
          <a:lstStyle/>
          <a:p>
            <a:r>
              <a:rPr lang="en-IN" sz="2400" b="0" i="0" dirty="0" err="1">
                <a:solidFill>
                  <a:srgbClr val="AA0D91"/>
                </a:solidFill>
                <a:effectLst/>
                <a:latin typeface="source-code-pro"/>
              </a:rPr>
              <a:t>const</a:t>
            </a:r>
            <a:r>
              <a:rPr lang="en-IN" sz="2400" b="0" i="0" dirty="0">
                <a:solidFill>
                  <a:srgbClr val="242424"/>
                </a:solidFill>
                <a:effectLst/>
                <a:latin typeface="source-code-pro"/>
              </a:rPr>
              <a:t> express = </a:t>
            </a:r>
            <a:r>
              <a:rPr lang="en-IN" sz="2400" b="0" i="0" dirty="0">
                <a:solidFill>
                  <a:srgbClr val="5C2699"/>
                </a:solidFill>
                <a:effectLst/>
                <a:latin typeface="source-code-pro"/>
              </a:rPr>
              <a:t>require</a:t>
            </a:r>
            <a:r>
              <a:rPr lang="en-IN" sz="2400" b="0" i="0" dirty="0">
                <a:solidFill>
                  <a:srgbClr val="242424"/>
                </a:solidFill>
                <a:effectLst/>
                <a:latin typeface="source-code-pro"/>
              </a:rPr>
              <a:t>(</a:t>
            </a:r>
            <a:r>
              <a:rPr lang="en-IN" sz="2400" b="0" i="0" dirty="0">
                <a:solidFill>
                  <a:srgbClr val="C41A16"/>
                </a:solidFill>
                <a:effectLst/>
                <a:latin typeface="source-code-pro"/>
              </a:rPr>
              <a:t>'express'</a:t>
            </a:r>
            <a:r>
              <a:rPr lang="en-IN" sz="2400" b="0" i="0" dirty="0">
                <a:solidFill>
                  <a:srgbClr val="242424"/>
                </a:solidFill>
                <a:effectLst/>
                <a:latin typeface="source-code-pro"/>
              </a:rPr>
              <a:t>); </a:t>
            </a:r>
            <a:r>
              <a:rPr lang="en-IN" sz="2400" b="0" i="0" dirty="0">
                <a:solidFill>
                  <a:srgbClr val="007400"/>
                </a:solidFill>
                <a:effectLst/>
                <a:latin typeface="source-code-pro"/>
              </a:rPr>
              <a:t>// Import Express.js</a:t>
            </a:r>
            <a:br>
              <a:rPr lang="en-IN" sz="2400" dirty="0"/>
            </a:b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app = express(); </a:t>
            </a:r>
            <a:r>
              <a:rPr lang="en-IN" sz="2400" b="0" i="0" dirty="0">
                <a:solidFill>
                  <a:srgbClr val="007400"/>
                </a:solidFill>
                <a:effectLst/>
                <a:latin typeface="source-code-pro"/>
              </a:rPr>
              <a:t>// Create an instance of an Express application</a:t>
            </a:r>
            <a:br>
              <a:rPr lang="en-IN" sz="2400" dirty="0"/>
            </a:br>
            <a:br>
              <a:rPr lang="en-IN" sz="2400" dirty="0"/>
            </a:br>
            <a:r>
              <a:rPr lang="en-IN" sz="2400" b="0" i="0" dirty="0">
                <a:solidFill>
                  <a:srgbClr val="007400"/>
                </a:solidFill>
                <a:effectLst/>
                <a:latin typeface="source-code-pro"/>
              </a:rPr>
              <a:t>// Define a basic route</a:t>
            </a:r>
            <a:br>
              <a:rPr lang="en-IN" sz="2400" dirty="0"/>
            </a:br>
            <a:r>
              <a:rPr lang="en-IN" sz="2400" b="0" i="0" dirty="0" err="1">
                <a:solidFill>
                  <a:srgbClr val="242424"/>
                </a:solidFill>
                <a:effectLst/>
                <a:latin typeface="source-code-pro"/>
              </a:rPr>
              <a:t>app.get</a:t>
            </a:r>
            <a:r>
              <a:rPr lang="en-IN" sz="2400" b="0" i="0" dirty="0">
                <a:solidFill>
                  <a:srgbClr val="242424"/>
                </a:solidFill>
                <a:effectLst/>
                <a:latin typeface="source-code-pro"/>
              </a:rPr>
              <a:t>(</a:t>
            </a:r>
            <a:r>
              <a:rPr lang="en-IN" sz="2400" b="0" i="0" dirty="0">
                <a:solidFill>
                  <a:srgbClr val="C41A16"/>
                </a:solidFill>
                <a:effectLst/>
                <a:latin typeface="source-code-pro"/>
              </a:rPr>
              <a:t>'/'</a:t>
            </a:r>
            <a:r>
              <a:rPr lang="en-IN" sz="2400" b="0" i="0" dirty="0">
                <a:solidFill>
                  <a:srgbClr val="242424"/>
                </a:solidFill>
                <a:effectLst/>
                <a:latin typeface="source-code-pro"/>
              </a:rPr>
              <a:t>, (</a:t>
            </a:r>
            <a:r>
              <a:rPr lang="en-IN" sz="2400" b="0" i="0" dirty="0" err="1">
                <a:solidFill>
                  <a:srgbClr val="5C2699"/>
                </a:solidFill>
                <a:effectLst/>
                <a:latin typeface="source-code-pro"/>
              </a:rPr>
              <a:t>req</a:t>
            </a:r>
            <a:r>
              <a:rPr lang="en-IN" sz="2400" b="0" i="0" dirty="0">
                <a:solidFill>
                  <a:srgbClr val="5C2699"/>
                </a:solidFill>
                <a:effectLst/>
                <a:latin typeface="source-code-pro"/>
              </a:rPr>
              <a:t>, res</a:t>
            </a:r>
            <a:r>
              <a:rPr lang="en-IN" sz="2400" b="0" i="0" dirty="0">
                <a:solidFill>
                  <a:srgbClr val="242424"/>
                </a:solidFill>
                <a:effectLst/>
                <a:latin typeface="source-code-pro"/>
              </a:rPr>
              <a:t>) =&gt; {</a:t>
            </a:r>
            <a:br>
              <a:rPr lang="en-IN" sz="2400" dirty="0"/>
            </a:br>
            <a:r>
              <a:rPr lang="en-IN" sz="2400" b="0" i="0" dirty="0" err="1">
                <a:solidFill>
                  <a:srgbClr val="242424"/>
                </a:solidFill>
                <a:effectLst/>
                <a:latin typeface="source-code-pro"/>
              </a:rPr>
              <a:t>res.send</a:t>
            </a:r>
            <a:r>
              <a:rPr lang="en-IN" sz="2400" b="0" i="0" dirty="0">
                <a:solidFill>
                  <a:srgbClr val="242424"/>
                </a:solidFill>
                <a:effectLst/>
                <a:latin typeface="source-code-pro"/>
              </a:rPr>
              <a:t>(</a:t>
            </a:r>
            <a:r>
              <a:rPr lang="en-IN" sz="2400" b="0" i="0" dirty="0">
                <a:solidFill>
                  <a:srgbClr val="C41A16"/>
                </a:solidFill>
                <a:effectLst/>
                <a:latin typeface="source-code-pro"/>
              </a:rPr>
              <a:t>'Hello, Express World!'</a:t>
            </a:r>
            <a:r>
              <a:rPr lang="en-IN" sz="2400" b="0" i="0" dirty="0">
                <a:solidFill>
                  <a:srgbClr val="242424"/>
                </a:solidFill>
                <a:effectLst/>
                <a:latin typeface="source-code-pro"/>
              </a:rPr>
              <a:t>); </a:t>
            </a:r>
            <a:r>
              <a:rPr lang="en-IN" sz="2400" b="0" i="0" dirty="0">
                <a:solidFill>
                  <a:srgbClr val="007400"/>
                </a:solidFill>
                <a:effectLst/>
                <a:latin typeface="source-code-pro"/>
              </a:rPr>
              <a:t>// Send a response</a:t>
            </a:r>
            <a:br>
              <a:rPr lang="en-IN" sz="2400" dirty="0"/>
            </a:br>
            <a:r>
              <a:rPr lang="en-IN" sz="2400" b="0" i="0" dirty="0">
                <a:solidFill>
                  <a:srgbClr val="242424"/>
                </a:solidFill>
                <a:effectLst/>
                <a:latin typeface="source-code-pro"/>
              </a:rPr>
              <a:t>});</a:t>
            </a:r>
            <a:br>
              <a:rPr lang="en-IN" sz="2400" dirty="0"/>
            </a:br>
            <a:br>
              <a:rPr lang="en-IN" sz="2400" dirty="0"/>
            </a:br>
            <a:r>
              <a:rPr lang="en-IN" sz="2400" b="0" i="0" dirty="0" err="1">
                <a:solidFill>
                  <a:srgbClr val="AA0D91"/>
                </a:solidFill>
                <a:effectLst/>
                <a:latin typeface="source-code-pro"/>
              </a:rPr>
              <a:t>const</a:t>
            </a:r>
            <a:r>
              <a:rPr lang="en-IN" sz="2400" b="0" i="0" dirty="0">
                <a:solidFill>
                  <a:srgbClr val="242424"/>
                </a:solidFill>
                <a:effectLst/>
                <a:latin typeface="source-code-pro"/>
              </a:rPr>
              <a:t> PORT = </a:t>
            </a:r>
            <a:r>
              <a:rPr lang="en-IN" sz="2400" b="0" i="0" dirty="0">
                <a:solidFill>
                  <a:srgbClr val="1C00CF"/>
                </a:solidFill>
                <a:effectLst/>
                <a:latin typeface="source-code-pro"/>
              </a:rPr>
              <a:t>3000</a:t>
            </a:r>
            <a:r>
              <a:rPr lang="en-IN" sz="2400" b="0" i="0" dirty="0">
                <a:solidFill>
                  <a:srgbClr val="242424"/>
                </a:solidFill>
                <a:effectLst/>
                <a:latin typeface="source-code-pro"/>
              </a:rPr>
              <a:t>;</a:t>
            </a:r>
            <a:br>
              <a:rPr lang="en-IN" sz="2400" dirty="0"/>
            </a:br>
            <a:r>
              <a:rPr lang="en-IN" sz="2400" b="0" i="0" dirty="0" err="1">
                <a:solidFill>
                  <a:srgbClr val="242424"/>
                </a:solidFill>
                <a:effectLst/>
                <a:latin typeface="source-code-pro"/>
              </a:rPr>
              <a:t>app.listen</a:t>
            </a:r>
            <a:r>
              <a:rPr lang="en-IN" sz="2400" b="0" i="0" dirty="0">
                <a:solidFill>
                  <a:srgbClr val="242424"/>
                </a:solidFill>
                <a:effectLst/>
                <a:latin typeface="source-code-pro"/>
              </a:rPr>
              <a:t>(PORT, () =&gt; { </a:t>
            </a:r>
            <a:r>
              <a:rPr lang="en-IN" sz="2400" b="0" i="0" dirty="0">
                <a:solidFill>
                  <a:srgbClr val="007400"/>
                </a:solidFill>
                <a:effectLst/>
                <a:latin typeface="source-code-pro"/>
              </a:rPr>
              <a:t>// Listen on port 3000</a:t>
            </a:r>
            <a:br>
              <a:rPr lang="en-IN" sz="2400" dirty="0"/>
            </a:br>
            <a:r>
              <a:rPr lang="en-IN" sz="2400" b="0" i="0" dirty="0">
                <a:solidFill>
                  <a:srgbClr val="242424"/>
                </a:solidFill>
                <a:effectLst/>
                <a:latin typeface="source-code-pro"/>
              </a:rPr>
              <a:t>console.log(</a:t>
            </a:r>
            <a:r>
              <a:rPr lang="en-IN" sz="2400" b="0" i="0" dirty="0">
                <a:solidFill>
                  <a:srgbClr val="C41A16"/>
                </a:solidFill>
                <a:effectLst/>
                <a:latin typeface="source-code-pro"/>
              </a:rPr>
              <a:t>`Server is running at http://localhost:</a:t>
            </a:r>
            <a:r>
              <a:rPr lang="en-IN" sz="2400" b="0" i="0" dirty="0">
                <a:solidFill>
                  <a:srgbClr val="000000"/>
                </a:solidFill>
                <a:effectLst/>
                <a:latin typeface="source-code-pro"/>
              </a:rPr>
              <a:t>${PORT}</a:t>
            </a:r>
            <a:r>
              <a:rPr lang="en-IN" sz="2400" b="0" i="0" dirty="0">
                <a:solidFill>
                  <a:srgbClr val="C41A16"/>
                </a:solidFill>
                <a:effectLst/>
                <a:latin typeface="source-code-pro"/>
              </a:rPr>
              <a:t>`</a:t>
            </a:r>
            <a:r>
              <a:rPr lang="en-IN" sz="2400" b="0" i="0" dirty="0">
                <a:solidFill>
                  <a:srgbClr val="242424"/>
                </a:solidFill>
                <a:effectLst/>
                <a:latin typeface="source-code-pro"/>
              </a:rPr>
              <a:t>);</a:t>
            </a:r>
            <a:br>
              <a:rPr lang="en-IN" sz="2400" dirty="0"/>
            </a:br>
            <a:r>
              <a:rPr lang="en-IN" sz="2400" b="0" i="0" dirty="0">
                <a:solidFill>
                  <a:srgbClr val="242424"/>
                </a:solidFill>
                <a:effectLst/>
                <a:latin typeface="source-code-pro"/>
              </a:rPr>
              <a:t>});</a:t>
            </a:r>
            <a:endParaRPr lang="en-IN" sz="2400" dirty="0"/>
          </a:p>
        </p:txBody>
      </p:sp>
    </p:spTree>
    <p:extLst>
      <p:ext uri="{BB962C8B-B14F-4D97-AF65-F5344CB8AC3E}">
        <p14:creationId xmlns:p14="http://schemas.microsoft.com/office/powerpoint/2010/main" val="1488435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13453-75B6-292F-4E96-D29F84B43046}"/>
              </a:ext>
            </a:extLst>
          </p:cNvPr>
          <p:cNvSpPr txBox="1"/>
          <p:nvPr/>
        </p:nvSpPr>
        <p:spPr>
          <a:xfrm>
            <a:off x="261257" y="984354"/>
            <a:ext cx="11538857" cy="4708981"/>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Setting GET request route on the root URL</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Use </a:t>
            </a:r>
            <a:r>
              <a:rPr lang="en-US" sz="2400" b="0" i="0" dirty="0" err="1">
                <a:solidFill>
                  <a:srgbClr val="273239"/>
                </a:solidFill>
                <a:effectLst/>
                <a:latin typeface="Nunito" pitchFamily="2" charset="0"/>
              </a:rPr>
              <a:t>app.get</a:t>
            </a:r>
            <a:r>
              <a:rPr lang="en-US" sz="2400" b="0" i="0" dirty="0">
                <a:solidFill>
                  <a:srgbClr val="273239"/>
                </a:solidFill>
                <a:effectLst/>
                <a:latin typeface="Nunito" pitchFamily="2" charset="0"/>
              </a:rPr>
              <a:t>() to configure the route with the path ‘/’ and a callback function.</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The callback function receives req (request) and res (response) objects provided by Express.</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req is the incoming request object containing client data, and res is the response object used to send data back to the client.</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Use </a:t>
            </a:r>
            <a:r>
              <a:rPr lang="en-US" sz="2400" b="0" i="0" dirty="0" err="1">
                <a:solidFill>
                  <a:srgbClr val="273239"/>
                </a:solidFill>
                <a:effectLst/>
                <a:latin typeface="Nunito" pitchFamily="2" charset="0"/>
              </a:rPr>
              <a:t>res.status</a:t>
            </a:r>
            <a:r>
              <a:rPr lang="en-US" sz="2400" b="0" i="0" dirty="0">
                <a:solidFill>
                  <a:srgbClr val="273239"/>
                </a:solidFill>
                <a:effectLst/>
                <a:latin typeface="Nunito" pitchFamily="2" charset="0"/>
              </a:rPr>
              <a:t>() to set the HTTP status code before sending the response.</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Use </a:t>
            </a:r>
            <a:r>
              <a:rPr lang="en-US" sz="2400" b="0" i="0" dirty="0" err="1">
                <a:solidFill>
                  <a:srgbClr val="273239"/>
                </a:solidFill>
                <a:effectLst/>
                <a:latin typeface="Nunito" pitchFamily="2" charset="0"/>
              </a:rPr>
              <a:t>res.send</a:t>
            </a:r>
            <a:r>
              <a:rPr lang="en-US" sz="2400" b="0" i="0" dirty="0">
                <a:solidFill>
                  <a:srgbClr val="273239"/>
                </a:solidFill>
                <a:effectLst/>
                <a:latin typeface="Nunito" pitchFamily="2" charset="0"/>
              </a:rPr>
              <a:t>() to send the response back to the client. You can send a string, object, array, or buffer. Other response methods include </a:t>
            </a:r>
            <a:r>
              <a:rPr lang="en-US" sz="2400" b="0" i="0" dirty="0" err="1">
                <a:solidFill>
                  <a:srgbClr val="273239"/>
                </a:solidFill>
                <a:effectLst/>
                <a:latin typeface="Nunito" pitchFamily="2" charset="0"/>
              </a:rPr>
              <a:t>res.json</a:t>
            </a:r>
            <a:r>
              <a:rPr lang="en-US" sz="2400" b="0" i="0" dirty="0">
                <a:solidFill>
                  <a:srgbClr val="273239"/>
                </a:solidFill>
                <a:effectLst/>
                <a:latin typeface="Nunito" pitchFamily="2" charset="0"/>
              </a:rPr>
              <a:t>() for JSON objects and </a:t>
            </a:r>
            <a:r>
              <a:rPr lang="en-US" sz="2400" b="0" i="0" dirty="0" err="1">
                <a:solidFill>
                  <a:srgbClr val="273239"/>
                </a:solidFill>
                <a:effectLst/>
                <a:latin typeface="Nunito" pitchFamily="2" charset="0"/>
              </a:rPr>
              <a:t>res.sendFile</a:t>
            </a:r>
            <a:r>
              <a:rPr lang="en-US" sz="2400" b="0" i="0" dirty="0">
                <a:solidFill>
                  <a:srgbClr val="273239"/>
                </a:solidFill>
                <a:effectLst/>
                <a:latin typeface="Nunito" pitchFamily="2" charset="0"/>
              </a:rPr>
              <a:t>() files.</a:t>
            </a:r>
          </a:p>
        </p:txBody>
      </p:sp>
    </p:spTree>
    <p:extLst>
      <p:ext uri="{BB962C8B-B14F-4D97-AF65-F5344CB8AC3E}">
        <p14:creationId xmlns:p14="http://schemas.microsoft.com/office/powerpoint/2010/main" val="190082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0B9CD-7690-59B7-A7E3-09CC0BA0AAD9}"/>
              </a:ext>
            </a:extLst>
          </p:cNvPr>
          <p:cNvSpPr txBox="1"/>
          <p:nvPr/>
        </p:nvSpPr>
        <p:spPr>
          <a:xfrm>
            <a:off x="3048000" y="224629"/>
            <a:ext cx="6096000" cy="461665"/>
          </a:xfrm>
          <a:prstGeom prst="rect">
            <a:avLst/>
          </a:prstGeom>
          <a:noFill/>
        </p:spPr>
        <p:txBody>
          <a:bodyPr wrap="square">
            <a:spAutoFit/>
          </a:bodyPr>
          <a:lstStyle/>
          <a:p>
            <a:pPr algn="ctr"/>
            <a:r>
              <a:rPr lang="en-IN" sz="2400" b="0" i="0" dirty="0">
                <a:solidFill>
                  <a:srgbClr val="FF0000"/>
                </a:solidFill>
                <a:effectLst/>
                <a:latin typeface="TimesNewRomanPS-BoldMT_b_3"/>
              </a:rPr>
              <a:t>Understanding the </a:t>
            </a:r>
            <a:r>
              <a:rPr lang="en-IN" sz="2400" b="0" i="0" dirty="0" err="1">
                <a:solidFill>
                  <a:srgbClr val="FF0000"/>
                </a:solidFill>
                <a:effectLst/>
                <a:latin typeface="CourierNewPS-BoldMT___3"/>
              </a:rPr>
              <a:t>URL</a:t>
            </a:r>
            <a:r>
              <a:rPr lang="en-IN" sz="2400" b="0" i="0" dirty="0" err="1">
                <a:solidFill>
                  <a:srgbClr val="FF0000"/>
                </a:solidFill>
                <a:effectLst/>
                <a:latin typeface="TimesNewRomanPS-BoldMT_b_3"/>
              </a:rPr>
              <a:t>Object</a:t>
            </a:r>
            <a:r>
              <a:rPr lang="en-IN" sz="2400" b="0" i="0" dirty="0">
                <a:solidFill>
                  <a:srgbClr val="FF0000"/>
                </a:solidFill>
                <a:effectLst/>
                <a:latin typeface="TimesNewRomanPS-BoldMT_b_3"/>
              </a:rPr>
              <a:t> </a:t>
            </a:r>
            <a:endParaRPr lang="en-IN" sz="2400" dirty="0">
              <a:solidFill>
                <a:srgbClr val="FF0000"/>
              </a:solidFill>
            </a:endParaRPr>
          </a:p>
        </p:txBody>
      </p:sp>
      <p:sp>
        <p:nvSpPr>
          <p:cNvPr id="5" name="TextBox 4">
            <a:extLst>
              <a:ext uri="{FF2B5EF4-FFF2-40B4-BE49-F238E27FC236}">
                <a16:creationId xmlns:a16="http://schemas.microsoft.com/office/drawing/2014/main" id="{1A8A32CA-ED6E-5323-705E-3D889FF12D3F}"/>
              </a:ext>
            </a:extLst>
          </p:cNvPr>
          <p:cNvSpPr txBox="1"/>
          <p:nvPr/>
        </p:nvSpPr>
        <p:spPr>
          <a:xfrm>
            <a:off x="304799" y="1151931"/>
            <a:ext cx="11277600" cy="5262979"/>
          </a:xfrm>
          <a:prstGeom prst="rect">
            <a:avLst/>
          </a:prstGeom>
          <a:noFill/>
        </p:spPr>
        <p:txBody>
          <a:bodyPr wrap="square">
            <a:spAutoFit/>
          </a:bodyPr>
          <a:lstStyle/>
          <a:p>
            <a:r>
              <a:rPr lang="en-US" sz="2400" b="0" i="0" dirty="0">
                <a:solidFill>
                  <a:srgbClr val="000000"/>
                </a:solidFill>
                <a:effectLst/>
                <a:latin typeface="TimesNewRomanPSMT_g_3"/>
              </a:rPr>
              <a:t>To use the URL information more effectively, Node.js provides the </a:t>
            </a:r>
            <a:r>
              <a:rPr lang="en-US" sz="2400" b="0" i="0" dirty="0" err="1">
                <a:solidFill>
                  <a:srgbClr val="000000"/>
                </a:solidFill>
                <a:effectLst/>
                <a:latin typeface="CourierNewPSMT_l_3"/>
              </a:rPr>
              <a:t>url</a:t>
            </a:r>
            <a:r>
              <a:rPr lang="en-US" sz="2400" b="0" i="0" dirty="0">
                <a:solidFill>
                  <a:srgbClr val="000000"/>
                </a:solidFill>
                <a:effectLst/>
                <a:latin typeface="CourierNewPSMT_l_3"/>
              </a:rPr>
              <a:t> </a:t>
            </a:r>
            <a:r>
              <a:rPr lang="en-US" sz="2400" b="0" i="0" dirty="0">
                <a:solidFill>
                  <a:srgbClr val="000000"/>
                </a:solidFill>
                <a:effectLst/>
                <a:latin typeface="TimesNewRomanPSMT_g_3"/>
              </a:rPr>
              <a:t>module that provides functionality to convert the URL string into a </a:t>
            </a:r>
            <a:r>
              <a:rPr lang="en-US" sz="2400" b="0" i="0" dirty="0" err="1">
                <a:solidFill>
                  <a:srgbClr val="000000"/>
                </a:solidFill>
                <a:effectLst/>
                <a:latin typeface="CourierNewPSMT_l_3"/>
              </a:rPr>
              <a:t>URL</a:t>
            </a:r>
            <a:r>
              <a:rPr lang="en-US" sz="2400" b="0" i="0" dirty="0" err="1">
                <a:solidFill>
                  <a:srgbClr val="000000"/>
                </a:solidFill>
                <a:effectLst/>
                <a:latin typeface="TimesNewRomanPSMT_g_3"/>
              </a:rPr>
              <a:t>object</a:t>
            </a:r>
            <a:r>
              <a:rPr lang="en-US" sz="2400" b="0" i="0" dirty="0">
                <a:solidFill>
                  <a:srgbClr val="000000"/>
                </a:solidFill>
                <a:effectLst/>
                <a:latin typeface="TimesNewRomanPSMT_g_3"/>
              </a:rPr>
              <a:t>. </a:t>
            </a:r>
          </a:p>
          <a:p>
            <a:r>
              <a:rPr lang="en-US" sz="2400" b="0" i="0" dirty="0">
                <a:solidFill>
                  <a:srgbClr val="000000"/>
                </a:solidFill>
                <a:effectLst/>
                <a:latin typeface="TimesNewRomanPSMT_g_3"/>
              </a:rPr>
              <a:t>To create a </a:t>
            </a:r>
            <a:r>
              <a:rPr lang="en-US" sz="2400" b="0" i="0" dirty="0" err="1">
                <a:solidFill>
                  <a:srgbClr val="000000"/>
                </a:solidFill>
                <a:effectLst/>
                <a:latin typeface="CourierNewPSMT_l_3"/>
              </a:rPr>
              <a:t>URL</a:t>
            </a:r>
            <a:r>
              <a:rPr lang="en-US" sz="2400" b="0" i="0" dirty="0" err="1">
                <a:solidFill>
                  <a:srgbClr val="000000"/>
                </a:solidFill>
                <a:effectLst/>
                <a:latin typeface="TimesNewRomanPSMT_g_3"/>
              </a:rPr>
              <a:t>object</a:t>
            </a:r>
            <a:r>
              <a:rPr lang="en-US" sz="2400" b="0" i="0" dirty="0">
                <a:solidFill>
                  <a:srgbClr val="000000"/>
                </a:solidFill>
                <a:effectLst/>
                <a:latin typeface="TimesNewRomanPSMT_g_3"/>
              </a:rPr>
              <a:t> from the URL string, pass the URL string as the first parameter to the following method:</a:t>
            </a:r>
          </a:p>
          <a:p>
            <a:r>
              <a:rPr lang="en-US" sz="2400" b="0" i="0" dirty="0">
                <a:solidFill>
                  <a:srgbClr val="000000"/>
                </a:solidFill>
                <a:effectLst/>
                <a:latin typeface="TimesNewRomanPSMT_g_3"/>
              </a:rPr>
              <a:t> </a:t>
            </a:r>
            <a:r>
              <a:rPr lang="en-US" sz="2400" b="0" i="0" dirty="0" err="1">
                <a:solidFill>
                  <a:srgbClr val="000000"/>
                </a:solidFill>
                <a:effectLst/>
                <a:latin typeface="CourierNewPSMT_l_3"/>
              </a:rPr>
              <a:t>url.parse</a:t>
            </a:r>
            <a:r>
              <a:rPr lang="en-US" sz="2400" b="0" i="0" dirty="0">
                <a:solidFill>
                  <a:srgbClr val="000000"/>
                </a:solidFill>
                <a:effectLst/>
                <a:latin typeface="CourierNewPSMT_l_3"/>
              </a:rPr>
              <a:t>(</a:t>
            </a:r>
            <a:r>
              <a:rPr lang="en-US" sz="2400" b="0" i="0" dirty="0" err="1">
                <a:solidFill>
                  <a:srgbClr val="000000"/>
                </a:solidFill>
                <a:effectLst/>
                <a:latin typeface="CourierNewPSMT_l_3"/>
              </a:rPr>
              <a:t>urlStr</a:t>
            </a:r>
            <a:r>
              <a:rPr lang="en-US" sz="2400" b="0" i="0" dirty="0">
                <a:solidFill>
                  <a:srgbClr val="000000"/>
                </a:solidFill>
                <a:effectLst/>
                <a:latin typeface="CourierNewPSMT_l_3"/>
              </a:rPr>
              <a:t>, [</a:t>
            </a:r>
            <a:r>
              <a:rPr lang="en-US" sz="2400" b="0" i="0" dirty="0" err="1">
                <a:solidFill>
                  <a:srgbClr val="000000"/>
                </a:solidFill>
                <a:effectLst/>
                <a:latin typeface="CourierNewPSMT_l_3"/>
              </a:rPr>
              <a:t>parseQueryString</a:t>
            </a:r>
            <a:r>
              <a:rPr lang="en-US" sz="2400" b="0" i="0" dirty="0">
                <a:solidFill>
                  <a:srgbClr val="000000"/>
                </a:solidFill>
                <a:effectLst/>
                <a:latin typeface="CourierNewPSMT_l_3"/>
              </a:rPr>
              <a:t>], [</a:t>
            </a:r>
            <a:r>
              <a:rPr lang="en-US" sz="2400" b="0" i="0" dirty="0" err="1">
                <a:solidFill>
                  <a:srgbClr val="000000"/>
                </a:solidFill>
                <a:effectLst/>
                <a:latin typeface="CourierNewPSMT_l_3"/>
              </a:rPr>
              <a:t>slashesDenoteHost</a:t>
            </a:r>
            <a:r>
              <a:rPr lang="en-US" sz="2400" b="0" i="0" dirty="0">
                <a:solidFill>
                  <a:srgbClr val="000000"/>
                </a:solidFill>
                <a:effectLst/>
                <a:latin typeface="CourierNewPSMT_l_3"/>
              </a:rPr>
              <a:t>])</a:t>
            </a:r>
          </a:p>
          <a:p>
            <a:endParaRPr lang="en-US" sz="2400" dirty="0">
              <a:solidFill>
                <a:srgbClr val="000000"/>
              </a:solidFill>
              <a:latin typeface="CourierNewPSMT_l_3"/>
            </a:endParaRPr>
          </a:p>
          <a:p>
            <a:r>
              <a:rPr lang="en-US" sz="2400" b="0" i="0" dirty="0">
                <a:solidFill>
                  <a:srgbClr val="000000"/>
                </a:solidFill>
                <a:effectLst/>
                <a:latin typeface="TimesNewRomanPSMT_g_3"/>
              </a:rPr>
              <a:t>The </a:t>
            </a:r>
            <a:r>
              <a:rPr lang="en-US" sz="2400" b="0" i="0" dirty="0" err="1">
                <a:solidFill>
                  <a:srgbClr val="000000"/>
                </a:solidFill>
                <a:effectLst/>
                <a:latin typeface="CourierNewPSMT_l_3"/>
              </a:rPr>
              <a:t>url.parse</a:t>
            </a:r>
            <a:r>
              <a:rPr lang="en-US" sz="2400" b="0" i="0" dirty="0">
                <a:solidFill>
                  <a:srgbClr val="000000"/>
                </a:solidFill>
                <a:effectLst/>
                <a:latin typeface="CourierNewPSMT_l_3"/>
              </a:rPr>
              <a:t>()</a:t>
            </a:r>
            <a:r>
              <a:rPr lang="en-US" sz="2400" b="0" i="0" dirty="0">
                <a:solidFill>
                  <a:srgbClr val="000000"/>
                </a:solidFill>
                <a:effectLst/>
                <a:latin typeface="TimesNewRomanPSMT_g_3"/>
              </a:rPr>
              <a:t>method takes the URL string as the first parameter. </a:t>
            </a:r>
          </a:p>
          <a:p>
            <a:endParaRPr lang="en-US" sz="2400" b="0" i="0" dirty="0">
              <a:solidFill>
                <a:srgbClr val="000000"/>
              </a:solidFill>
              <a:effectLst/>
              <a:latin typeface="TimesNewRomanPSMT_g_3"/>
            </a:endParaRPr>
          </a:p>
          <a:p>
            <a:r>
              <a:rPr lang="en-US" sz="2400" b="0" i="0" dirty="0">
                <a:solidFill>
                  <a:srgbClr val="000000"/>
                </a:solidFill>
                <a:effectLst/>
                <a:latin typeface="TimesNewRomanPSMT_g_3"/>
              </a:rPr>
              <a:t>The </a:t>
            </a:r>
            <a:r>
              <a:rPr lang="en-US" sz="2400" b="0" i="0" dirty="0" err="1">
                <a:solidFill>
                  <a:srgbClr val="000000"/>
                </a:solidFill>
                <a:effectLst/>
                <a:latin typeface="CourierNewPSMT_l_3"/>
              </a:rPr>
              <a:t>parseQueryString</a:t>
            </a:r>
            <a:r>
              <a:rPr lang="en-US" sz="2400" b="0" i="0" dirty="0">
                <a:solidFill>
                  <a:srgbClr val="000000"/>
                </a:solidFill>
                <a:effectLst/>
                <a:latin typeface="CourierNewPSMT_l_3"/>
              </a:rPr>
              <a:t> </a:t>
            </a:r>
            <a:r>
              <a:rPr lang="en-US" sz="2400" b="0" i="0" dirty="0">
                <a:solidFill>
                  <a:srgbClr val="000000"/>
                </a:solidFill>
                <a:effectLst/>
                <a:latin typeface="TimesNewRomanPSMT_g_3"/>
              </a:rPr>
              <a:t>parameter is a Boolean that when </a:t>
            </a:r>
            <a:r>
              <a:rPr lang="en-US" sz="2400" b="0" i="0" dirty="0" err="1">
                <a:solidFill>
                  <a:srgbClr val="000000"/>
                </a:solidFill>
                <a:effectLst/>
                <a:latin typeface="CourierNewPSMT_l_3"/>
              </a:rPr>
              <a:t>true</a:t>
            </a:r>
            <a:r>
              <a:rPr lang="en-US" sz="2400" b="0" i="0" dirty="0" err="1">
                <a:solidFill>
                  <a:srgbClr val="000000"/>
                </a:solidFill>
                <a:effectLst/>
                <a:latin typeface="TimesNewRomanPSMT_g_3"/>
              </a:rPr>
              <a:t>also</a:t>
            </a:r>
            <a:r>
              <a:rPr lang="en-US" sz="2400" b="0" i="0" dirty="0">
                <a:solidFill>
                  <a:srgbClr val="000000"/>
                </a:solidFill>
                <a:effectLst/>
                <a:latin typeface="TimesNewRomanPSMT_g_3"/>
              </a:rPr>
              <a:t> parses the query string portion of the URL into an object literal. The default is </a:t>
            </a:r>
            <a:r>
              <a:rPr lang="en-US" sz="2400" b="0" i="0" dirty="0">
                <a:solidFill>
                  <a:srgbClr val="000000"/>
                </a:solidFill>
                <a:effectLst/>
                <a:latin typeface="CourierNewPSMT_l_3"/>
              </a:rPr>
              <a:t>false</a:t>
            </a:r>
            <a:r>
              <a:rPr lang="en-US" sz="2400" b="0" i="0" dirty="0">
                <a:solidFill>
                  <a:srgbClr val="000000"/>
                </a:solidFill>
                <a:effectLst/>
                <a:latin typeface="TimesNewRomanPSMT_g_3"/>
              </a:rPr>
              <a:t>. </a:t>
            </a:r>
          </a:p>
          <a:p>
            <a:endParaRPr lang="en-US" sz="2400" dirty="0">
              <a:solidFill>
                <a:srgbClr val="000000"/>
              </a:solidFill>
              <a:latin typeface="TimesNewRomanPSMT_g_3"/>
            </a:endParaRPr>
          </a:p>
          <a:p>
            <a:r>
              <a:rPr lang="en-US" sz="2400" b="0" i="0" dirty="0">
                <a:solidFill>
                  <a:srgbClr val="000000"/>
                </a:solidFill>
                <a:effectLst/>
                <a:latin typeface="TimesNewRomanPSMT_g_3"/>
              </a:rPr>
              <a:t>The </a:t>
            </a:r>
            <a:r>
              <a:rPr lang="en-US" sz="2400" b="0" i="0" dirty="0" err="1">
                <a:solidFill>
                  <a:srgbClr val="000000"/>
                </a:solidFill>
                <a:effectLst/>
                <a:latin typeface="CourierNewPSMT_l_3"/>
              </a:rPr>
              <a:t>slashesDenoteHost</a:t>
            </a:r>
            <a:r>
              <a:rPr lang="en-US" sz="2400" b="0" i="0" dirty="0" err="1">
                <a:solidFill>
                  <a:srgbClr val="000000"/>
                </a:solidFill>
                <a:effectLst/>
                <a:latin typeface="TimesNewRomanPSMT_g_3"/>
              </a:rPr>
              <a:t>is</a:t>
            </a:r>
            <a:r>
              <a:rPr lang="en-US" sz="2400" b="0" i="0" dirty="0">
                <a:solidFill>
                  <a:srgbClr val="000000"/>
                </a:solidFill>
                <a:effectLst/>
                <a:latin typeface="TimesNewRomanPSMT_g_3"/>
              </a:rPr>
              <a:t> also a Boolean that when </a:t>
            </a:r>
            <a:r>
              <a:rPr lang="en-US" sz="2400" b="0" i="0" dirty="0" err="1">
                <a:solidFill>
                  <a:srgbClr val="000000"/>
                </a:solidFill>
                <a:effectLst/>
                <a:latin typeface="CourierNewPSMT_l_3"/>
              </a:rPr>
              <a:t>true</a:t>
            </a:r>
            <a:r>
              <a:rPr lang="en-US" sz="2400" b="0" i="0" dirty="0" err="1">
                <a:solidFill>
                  <a:srgbClr val="000000"/>
                </a:solidFill>
                <a:effectLst/>
                <a:latin typeface="TimesNewRomanPSMT_g_3"/>
              </a:rPr>
              <a:t>parses</a:t>
            </a:r>
            <a:r>
              <a:rPr lang="en-US" sz="2400" b="0" i="0" dirty="0">
                <a:solidFill>
                  <a:srgbClr val="000000"/>
                </a:solidFill>
                <a:effectLst/>
                <a:latin typeface="TimesNewRomanPSMT_g_3"/>
              </a:rPr>
              <a:t> a URL with the format of </a:t>
            </a:r>
            <a:r>
              <a:rPr lang="en-US" sz="2400" b="0" i="0" dirty="0">
                <a:solidFill>
                  <a:srgbClr val="000000"/>
                </a:solidFill>
                <a:effectLst/>
                <a:latin typeface="CourierNewPSMT_l_3"/>
              </a:rPr>
              <a:t>//host/path to {host: 'host', pathname: '/path'} </a:t>
            </a:r>
            <a:r>
              <a:rPr lang="en-US" sz="2400" b="0" i="0" dirty="0">
                <a:solidFill>
                  <a:srgbClr val="000000"/>
                </a:solidFill>
                <a:effectLst/>
                <a:latin typeface="TimesNewRomanPSMT_g_3"/>
              </a:rPr>
              <a:t>instead of </a:t>
            </a:r>
            <a:r>
              <a:rPr lang="en-US" sz="2400" b="0" i="0" dirty="0">
                <a:solidFill>
                  <a:srgbClr val="000000"/>
                </a:solidFill>
                <a:effectLst/>
                <a:latin typeface="CourierNewPSMT_l_3"/>
              </a:rPr>
              <a:t>{pathname: '//host/path'}</a:t>
            </a:r>
            <a:r>
              <a:rPr lang="en-US" sz="2400" b="0" i="0" dirty="0">
                <a:solidFill>
                  <a:srgbClr val="000000"/>
                </a:solidFill>
                <a:effectLst/>
                <a:latin typeface="TimesNewRomanPSMT_g_3"/>
              </a:rPr>
              <a:t>. The default is </a:t>
            </a:r>
            <a:r>
              <a:rPr lang="en-US" sz="2400" b="0" i="0" dirty="0">
                <a:solidFill>
                  <a:srgbClr val="000000"/>
                </a:solidFill>
                <a:effectLst/>
                <a:latin typeface="CourierNewPSMT_l_3"/>
              </a:rPr>
              <a:t>false</a:t>
            </a:r>
            <a:r>
              <a:rPr lang="en-US" sz="2400" b="0" i="0" dirty="0">
                <a:solidFill>
                  <a:srgbClr val="000000"/>
                </a:solidFill>
                <a:effectLst/>
                <a:latin typeface="TimesNewRomanPSMT_g_3"/>
              </a:rPr>
              <a:t>.</a:t>
            </a:r>
            <a:endParaRPr lang="en-IN" sz="2400" dirty="0"/>
          </a:p>
        </p:txBody>
      </p:sp>
    </p:spTree>
    <p:extLst>
      <p:ext uri="{BB962C8B-B14F-4D97-AF65-F5344CB8AC3E}">
        <p14:creationId xmlns:p14="http://schemas.microsoft.com/office/powerpoint/2010/main" val="2334165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A4726-A57C-CAC7-6F4A-BBEBDB1F5A6E}"/>
              </a:ext>
            </a:extLst>
          </p:cNvPr>
          <p:cNvSpPr txBox="1"/>
          <p:nvPr/>
        </p:nvSpPr>
        <p:spPr>
          <a:xfrm>
            <a:off x="113211" y="252660"/>
            <a:ext cx="9030789" cy="699359"/>
          </a:xfrm>
          <a:prstGeom prst="rect">
            <a:avLst/>
          </a:prstGeom>
          <a:noFill/>
        </p:spPr>
        <p:txBody>
          <a:bodyPr wrap="square">
            <a:spAutoFit/>
          </a:bodyPr>
          <a:lstStyle/>
          <a:p>
            <a:pPr algn="l">
              <a:lnSpc>
                <a:spcPts val="2250"/>
              </a:lnSpc>
            </a:pPr>
            <a:r>
              <a:rPr lang="en-US" sz="2400" b="1" i="0" dirty="0">
                <a:solidFill>
                  <a:srgbClr val="242424"/>
                </a:solidFill>
                <a:effectLst/>
                <a:latin typeface="sohne"/>
              </a:rPr>
              <a:t>4. Running the Server</a:t>
            </a:r>
          </a:p>
          <a:p>
            <a:pPr algn="l">
              <a:lnSpc>
                <a:spcPts val="2400"/>
              </a:lnSpc>
            </a:pPr>
            <a:r>
              <a:rPr lang="en-US" sz="2400" b="0" i="0" dirty="0">
                <a:solidFill>
                  <a:srgbClr val="242424"/>
                </a:solidFill>
                <a:effectLst/>
                <a:latin typeface="source-serif-pro"/>
              </a:rPr>
              <a:t>To get your server up and running, use the following command:</a:t>
            </a:r>
          </a:p>
        </p:txBody>
      </p:sp>
      <p:sp>
        <p:nvSpPr>
          <p:cNvPr id="5" name="TextBox 4">
            <a:extLst>
              <a:ext uri="{FF2B5EF4-FFF2-40B4-BE49-F238E27FC236}">
                <a16:creationId xmlns:a16="http://schemas.microsoft.com/office/drawing/2014/main" id="{2F5D0320-BB57-0BAC-745C-FB5073C3EB94}"/>
              </a:ext>
            </a:extLst>
          </p:cNvPr>
          <p:cNvSpPr txBox="1"/>
          <p:nvPr/>
        </p:nvSpPr>
        <p:spPr>
          <a:xfrm>
            <a:off x="3048000" y="1365456"/>
            <a:ext cx="6096000" cy="523220"/>
          </a:xfrm>
          <a:prstGeom prst="rect">
            <a:avLst/>
          </a:prstGeom>
          <a:noFill/>
        </p:spPr>
        <p:txBody>
          <a:bodyPr wrap="square">
            <a:spAutoFit/>
          </a:bodyPr>
          <a:lstStyle/>
          <a:p>
            <a:pPr algn="ctr"/>
            <a:r>
              <a:rPr lang="en-IN" sz="2800" b="0" i="0" dirty="0">
                <a:solidFill>
                  <a:srgbClr val="242424"/>
                </a:solidFill>
                <a:effectLst/>
                <a:latin typeface="source-code-pro"/>
              </a:rPr>
              <a:t>node server.js</a:t>
            </a:r>
            <a:endParaRPr lang="en-IN" sz="2800" dirty="0"/>
          </a:p>
        </p:txBody>
      </p:sp>
      <p:sp>
        <p:nvSpPr>
          <p:cNvPr id="6" name="Rectangle 1">
            <a:extLst>
              <a:ext uri="{FF2B5EF4-FFF2-40B4-BE49-F238E27FC236}">
                <a16:creationId xmlns:a16="http://schemas.microsoft.com/office/drawing/2014/main" id="{465D7B0E-CE74-856E-1024-F333B24A6DCD}"/>
              </a:ext>
            </a:extLst>
          </p:cNvPr>
          <p:cNvSpPr>
            <a:spLocks noChangeArrowheads="1"/>
          </p:cNvSpPr>
          <p:nvPr/>
        </p:nvSpPr>
        <p:spPr bwMode="auto">
          <a:xfrm>
            <a:off x="0" y="3242930"/>
            <a:ext cx="11942064" cy="120032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42424"/>
                </a:solidFill>
                <a:effectLst/>
                <a:latin typeface="source-serif-pro"/>
              </a:rPr>
              <a:t>Once executed, you should see the message </a:t>
            </a:r>
            <a:r>
              <a:rPr kumimoji="0" lang="en-US" altLang="en-US" sz="2400" b="0" i="0" u="none" strike="noStrike" cap="none" normalizeH="0" baseline="0" dirty="0">
                <a:ln>
                  <a:noFill/>
                </a:ln>
                <a:solidFill>
                  <a:srgbClr val="242424"/>
                </a:solidFill>
                <a:effectLst/>
                <a:latin typeface="source-code-pro"/>
              </a:rPr>
              <a:t>Server is running at http://localhost:3000</a:t>
            </a:r>
            <a:r>
              <a:rPr kumimoji="0" lang="en-US" altLang="en-US" sz="2400" b="0" i="0" u="none" strike="noStrike" cap="none" normalizeH="0" baseline="0" dirty="0">
                <a:ln>
                  <a:noFill/>
                </a:ln>
                <a:solidFill>
                  <a:srgbClr val="242424"/>
                </a:solidFill>
                <a:effectLst/>
                <a:latin typeface="source-serif-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42424"/>
                </a:solidFill>
                <a:effectLst/>
                <a:latin typeface="source-serif-pro"/>
              </a:rPr>
              <a:t>Open your browser and navigate to that URL. Voila! You'll be greeted by your server's warm "Hello, Express World!"</a:t>
            </a:r>
            <a:r>
              <a:rPr kumimoji="0" lang="en-US" altLang="en-US"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210815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D0EC1-2532-E3A9-4454-11B51C6C295C}"/>
              </a:ext>
            </a:extLst>
          </p:cNvPr>
          <p:cNvSpPr txBox="1"/>
          <p:nvPr/>
        </p:nvSpPr>
        <p:spPr>
          <a:xfrm>
            <a:off x="478971" y="-38123"/>
            <a:ext cx="10737669" cy="6247864"/>
          </a:xfrm>
          <a:prstGeom prst="rect">
            <a:avLst/>
          </a:prstGeom>
          <a:noFill/>
        </p:spPr>
        <p:txBody>
          <a:bodyPr wrap="square">
            <a:spAutoFit/>
          </a:bodyPr>
          <a:lstStyle/>
          <a:p>
            <a:r>
              <a:rPr lang="en-IN" sz="2000" dirty="0"/>
              <a:t>//app.js</a:t>
            </a:r>
          </a:p>
          <a:p>
            <a:endParaRPr lang="en-IN" sz="2000" dirty="0"/>
          </a:p>
          <a:p>
            <a:r>
              <a:rPr lang="en-IN" sz="2000" dirty="0" err="1"/>
              <a:t>const</a:t>
            </a:r>
            <a:r>
              <a:rPr lang="en-IN" sz="2000" dirty="0"/>
              <a:t> express = require('express');</a:t>
            </a:r>
          </a:p>
          <a:p>
            <a:endParaRPr lang="en-IN" sz="2000" dirty="0"/>
          </a:p>
          <a:p>
            <a:r>
              <a:rPr lang="en-IN" sz="2000" dirty="0" err="1"/>
              <a:t>const</a:t>
            </a:r>
            <a:r>
              <a:rPr lang="en-IN" sz="2000" dirty="0"/>
              <a:t> app = express();</a:t>
            </a:r>
          </a:p>
          <a:p>
            <a:r>
              <a:rPr lang="en-IN" sz="2000" dirty="0" err="1"/>
              <a:t>const</a:t>
            </a:r>
            <a:r>
              <a:rPr lang="en-IN" sz="2000" dirty="0"/>
              <a:t> PORT = 3000;</a:t>
            </a:r>
          </a:p>
          <a:p>
            <a:endParaRPr lang="en-IN" sz="2000" dirty="0"/>
          </a:p>
          <a:p>
            <a:r>
              <a:rPr lang="en-IN" sz="2000" dirty="0" err="1"/>
              <a:t>app.get</a:t>
            </a:r>
            <a:r>
              <a:rPr lang="en-IN" sz="2000" dirty="0"/>
              <a:t>('/', (</a:t>
            </a:r>
            <a:r>
              <a:rPr lang="en-IN" sz="2000" dirty="0" err="1"/>
              <a:t>req</a:t>
            </a:r>
            <a:r>
              <a:rPr lang="en-IN" sz="2000" dirty="0"/>
              <a:t>, res)=&gt;{</a:t>
            </a:r>
          </a:p>
          <a:p>
            <a:r>
              <a:rPr lang="en-IN" sz="2000" dirty="0"/>
              <a:t>    </a:t>
            </a:r>
            <a:r>
              <a:rPr lang="en-IN" sz="2000" dirty="0" err="1"/>
              <a:t>res.status</a:t>
            </a:r>
            <a:r>
              <a:rPr lang="en-IN" sz="2000" dirty="0"/>
              <a:t>(200);</a:t>
            </a:r>
          </a:p>
          <a:p>
            <a:r>
              <a:rPr lang="en-IN" sz="2000" dirty="0"/>
              <a:t>    </a:t>
            </a:r>
            <a:r>
              <a:rPr lang="en-IN" sz="2000" dirty="0" err="1"/>
              <a:t>res.send</a:t>
            </a:r>
            <a:r>
              <a:rPr lang="en-IN" sz="2000" dirty="0"/>
              <a:t>("Welcome to root URL of Server");</a:t>
            </a:r>
          </a:p>
          <a:p>
            <a:r>
              <a:rPr lang="en-IN" sz="2000" dirty="0"/>
              <a:t>});</a:t>
            </a:r>
          </a:p>
          <a:p>
            <a:endParaRPr lang="en-IN" sz="2000" dirty="0"/>
          </a:p>
          <a:p>
            <a:r>
              <a:rPr lang="en-IN" sz="2000" dirty="0" err="1"/>
              <a:t>app.listen</a:t>
            </a:r>
            <a:r>
              <a:rPr lang="en-IN" sz="2000" dirty="0"/>
              <a:t>(PORT, (error) =&gt;{</a:t>
            </a:r>
          </a:p>
          <a:p>
            <a:r>
              <a:rPr lang="en-IN" sz="2000" dirty="0"/>
              <a:t>    if(!error)</a:t>
            </a:r>
          </a:p>
          <a:p>
            <a:r>
              <a:rPr lang="en-IN" sz="2000" dirty="0"/>
              <a:t>        console.log("Server is Successfully Running,</a:t>
            </a:r>
          </a:p>
          <a:p>
            <a:r>
              <a:rPr lang="en-IN" sz="2000" dirty="0"/>
              <a:t>                    and App is listening on port "+ PORT)</a:t>
            </a:r>
          </a:p>
          <a:p>
            <a:r>
              <a:rPr lang="en-IN" sz="2000" dirty="0"/>
              <a:t>    else </a:t>
            </a:r>
          </a:p>
          <a:p>
            <a:r>
              <a:rPr lang="en-IN" sz="2000" dirty="0"/>
              <a:t>        console.log("Error occurred, server can't start", error);</a:t>
            </a:r>
          </a:p>
          <a:p>
            <a:r>
              <a:rPr lang="en-IN" sz="2000" dirty="0"/>
              <a:t>    }</a:t>
            </a:r>
          </a:p>
          <a:p>
            <a:r>
              <a:rPr lang="en-IN" sz="2000" dirty="0"/>
              <a:t>);</a:t>
            </a:r>
          </a:p>
        </p:txBody>
      </p:sp>
    </p:spTree>
    <p:extLst>
      <p:ext uri="{BB962C8B-B14F-4D97-AF65-F5344CB8AC3E}">
        <p14:creationId xmlns:p14="http://schemas.microsoft.com/office/powerpoint/2010/main" val="425379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E5C44F-A72E-DEAA-CB30-79FD8117B40B}"/>
              </a:ext>
            </a:extLst>
          </p:cNvPr>
          <p:cNvSpPr txBox="1"/>
          <p:nvPr/>
        </p:nvSpPr>
        <p:spPr>
          <a:xfrm>
            <a:off x="531223" y="753521"/>
            <a:ext cx="9065623" cy="5940088"/>
          </a:xfrm>
          <a:prstGeom prst="rect">
            <a:avLst/>
          </a:prstGeom>
          <a:noFill/>
        </p:spPr>
        <p:txBody>
          <a:bodyPr wrap="square">
            <a:spAutoFit/>
          </a:bodyPr>
          <a:lstStyle/>
          <a:p>
            <a:r>
              <a:rPr lang="en-IN" sz="2000" dirty="0"/>
              <a:t>//app.js</a:t>
            </a:r>
          </a:p>
          <a:p>
            <a:endParaRPr lang="en-IN" sz="2000" dirty="0"/>
          </a:p>
          <a:p>
            <a:r>
              <a:rPr lang="en-IN" sz="2000" dirty="0" err="1"/>
              <a:t>const</a:t>
            </a:r>
            <a:r>
              <a:rPr lang="en-IN" sz="2000" dirty="0"/>
              <a:t> express = require('express');</a:t>
            </a:r>
          </a:p>
          <a:p>
            <a:r>
              <a:rPr lang="en-IN" sz="2000" dirty="0" err="1"/>
              <a:t>const</a:t>
            </a:r>
            <a:r>
              <a:rPr lang="en-IN" sz="2000" dirty="0"/>
              <a:t> app = express();</a:t>
            </a:r>
          </a:p>
          <a:p>
            <a:r>
              <a:rPr lang="en-IN" sz="2000" dirty="0" err="1"/>
              <a:t>const</a:t>
            </a:r>
            <a:r>
              <a:rPr lang="en-IN" sz="2000" dirty="0"/>
              <a:t> PORT = 3000;</a:t>
            </a:r>
          </a:p>
          <a:p>
            <a:endParaRPr lang="en-IN" sz="2000" dirty="0"/>
          </a:p>
          <a:p>
            <a:r>
              <a:rPr lang="en-IN" sz="2000" dirty="0" err="1"/>
              <a:t>app.get</a:t>
            </a:r>
            <a:r>
              <a:rPr lang="en-IN" sz="2000" dirty="0"/>
              <a:t>('/hello', (</a:t>
            </a:r>
            <a:r>
              <a:rPr lang="en-IN" sz="2000" dirty="0" err="1"/>
              <a:t>req</a:t>
            </a:r>
            <a:r>
              <a:rPr lang="en-IN" sz="2000" dirty="0"/>
              <a:t>, res)=&gt;{</a:t>
            </a:r>
          </a:p>
          <a:p>
            <a:r>
              <a:rPr lang="en-IN" sz="2000" dirty="0"/>
              <a:t>    </a:t>
            </a:r>
            <a:r>
              <a:rPr lang="en-IN" sz="2000" dirty="0" err="1"/>
              <a:t>res.set</a:t>
            </a:r>
            <a:r>
              <a:rPr lang="en-IN" sz="2000" dirty="0"/>
              <a:t>('Content-Type', 'text/html');</a:t>
            </a:r>
          </a:p>
          <a:p>
            <a:r>
              <a:rPr lang="en-IN" sz="2000" dirty="0"/>
              <a:t>    </a:t>
            </a:r>
            <a:r>
              <a:rPr lang="en-IN" sz="2000" dirty="0" err="1"/>
              <a:t>res.status</a:t>
            </a:r>
            <a:r>
              <a:rPr lang="en-IN" sz="2000" dirty="0"/>
              <a:t>(200).send("&lt;h1&gt;Hello &lt;/h1&gt;");</a:t>
            </a:r>
          </a:p>
          <a:p>
            <a:r>
              <a:rPr lang="en-IN" sz="2000" dirty="0"/>
              <a:t>});</a:t>
            </a:r>
          </a:p>
          <a:p>
            <a:endParaRPr lang="en-IN" sz="2000" dirty="0"/>
          </a:p>
          <a:p>
            <a:r>
              <a:rPr lang="en-IN" sz="2000" dirty="0" err="1"/>
              <a:t>app.listen</a:t>
            </a:r>
            <a:r>
              <a:rPr lang="en-IN" sz="2000" dirty="0"/>
              <a:t>(PORT, (error) =&gt;{</a:t>
            </a:r>
          </a:p>
          <a:p>
            <a:r>
              <a:rPr lang="en-IN" sz="2000" dirty="0"/>
              <a:t>    if(!error)</a:t>
            </a:r>
          </a:p>
          <a:p>
            <a:r>
              <a:rPr lang="en-IN" sz="2000" dirty="0"/>
              <a:t>        console.log("Server is Successfully Running, and App is</a:t>
            </a:r>
          </a:p>
          <a:p>
            <a:r>
              <a:rPr lang="en-IN" sz="2000" dirty="0"/>
              <a:t>                      listening on port "+ PORT)</a:t>
            </a:r>
          </a:p>
          <a:p>
            <a:r>
              <a:rPr lang="en-IN" sz="2000" dirty="0"/>
              <a:t>    else </a:t>
            </a:r>
          </a:p>
          <a:p>
            <a:r>
              <a:rPr lang="en-IN" sz="2000" dirty="0"/>
              <a:t>        console.log("Error occurred, server can't start", error);</a:t>
            </a:r>
          </a:p>
          <a:p>
            <a:r>
              <a:rPr lang="en-IN" sz="2000" dirty="0"/>
              <a:t>    }</a:t>
            </a:r>
          </a:p>
          <a:p>
            <a:r>
              <a:rPr lang="en-IN" sz="2000" dirty="0"/>
              <a:t>);</a:t>
            </a:r>
          </a:p>
        </p:txBody>
      </p:sp>
    </p:spTree>
    <p:extLst>
      <p:ext uri="{BB962C8B-B14F-4D97-AF65-F5344CB8AC3E}">
        <p14:creationId xmlns:p14="http://schemas.microsoft.com/office/powerpoint/2010/main" val="626758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A1608-B210-EB20-899F-76246BD8CCD9}"/>
              </a:ext>
            </a:extLst>
          </p:cNvPr>
          <p:cNvSpPr txBox="1"/>
          <p:nvPr/>
        </p:nvSpPr>
        <p:spPr>
          <a:xfrm>
            <a:off x="296091" y="501073"/>
            <a:ext cx="12000412" cy="669542"/>
          </a:xfrm>
          <a:prstGeom prst="rect">
            <a:avLst/>
          </a:prstGeom>
          <a:noFill/>
        </p:spPr>
        <p:txBody>
          <a:bodyPr wrap="square">
            <a:spAutoFit/>
          </a:bodyPr>
          <a:lstStyle/>
          <a:p>
            <a:pPr marL="107950" algn="just">
              <a:lnSpc>
                <a:spcPct val="150000"/>
              </a:lnSpc>
              <a:spcBef>
                <a:spcPts val="1200"/>
              </a:spcBef>
              <a:spcAft>
                <a:spcPts val="1000"/>
              </a:spcAft>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Configuring Routes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Implementing Routes, Applying Parameters in Routes,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A945A9E-0F4E-D252-1788-569BE23F27E7}"/>
              </a:ext>
            </a:extLst>
          </p:cNvPr>
          <p:cNvSpPr txBox="1"/>
          <p:nvPr/>
        </p:nvSpPr>
        <p:spPr>
          <a:xfrm>
            <a:off x="687977" y="1610973"/>
            <a:ext cx="11216640" cy="1015663"/>
          </a:xfrm>
          <a:prstGeom prst="rect">
            <a:avLst/>
          </a:prstGeom>
          <a:noFill/>
        </p:spPr>
        <p:txBody>
          <a:bodyPr wrap="square">
            <a:spAutoFit/>
          </a:bodyPr>
          <a:lstStyle/>
          <a:p>
            <a:r>
              <a:rPr lang="en-US" sz="2000" b="0" i="0" dirty="0">
                <a:solidFill>
                  <a:srgbClr val="273239"/>
                </a:solidFill>
                <a:effectLst/>
                <a:latin typeface="Nunito" pitchFamily="2" charset="0"/>
              </a:rPr>
              <a:t>In a web address, route parameters are like special slots that grab important values for the server. </a:t>
            </a:r>
          </a:p>
          <a:p>
            <a:r>
              <a:rPr lang="en-US" sz="2000" b="0" i="0" dirty="0">
                <a:solidFill>
                  <a:srgbClr val="273239"/>
                </a:solidFill>
                <a:effectLst/>
                <a:latin typeface="Nunito" pitchFamily="2" charset="0"/>
              </a:rPr>
              <a:t>We mark these slots with a colon and give them a name in the route.</a:t>
            </a:r>
            <a:endParaRPr lang="en-IN" sz="2000" dirty="0"/>
          </a:p>
        </p:txBody>
      </p:sp>
      <p:sp>
        <p:nvSpPr>
          <p:cNvPr id="6" name="Rectangle 1">
            <a:extLst>
              <a:ext uri="{FF2B5EF4-FFF2-40B4-BE49-F238E27FC236}">
                <a16:creationId xmlns:a16="http://schemas.microsoft.com/office/drawing/2014/main" id="{C409834C-8A97-52A7-BF67-534CD642B702}"/>
              </a:ext>
            </a:extLst>
          </p:cNvPr>
          <p:cNvSpPr>
            <a:spLocks noChangeArrowheads="1"/>
          </p:cNvSpPr>
          <p:nvPr/>
        </p:nvSpPr>
        <p:spPr bwMode="auto">
          <a:xfrm>
            <a:off x="34834" y="2979362"/>
            <a:ext cx="11286309" cy="1535017"/>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Consolas" panose="020B0609020204030204" pitchFamily="49" charset="0"/>
              </a:rPr>
              <a:t>app.get</a:t>
            </a:r>
            <a:r>
              <a:rPr kumimoji="0" lang="en-US" altLang="en-US" sz="2400" b="0" i="0" u="none" strike="noStrike" cap="none" normalizeH="0" baseline="0" dirty="0">
                <a:ln>
                  <a:noFill/>
                </a:ln>
                <a:solidFill>
                  <a:schemeClr val="tx1"/>
                </a:solidFill>
                <a:effectLst/>
                <a:latin typeface="Consolas" panose="020B0609020204030204" pitchFamily="49" charset="0"/>
              </a:rPr>
              <a:t>('/users/:</a:t>
            </a:r>
            <a:r>
              <a:rPr kumimoji="0" lang="en-US" altLang="en-US" sz="2400" b="0" i="0" u="none" strike="noStrike" cap="none" normalizeH="0" baseline="0" dirty="0" err="1">
                <a:ln>
                  <a:noFill/>
                </a:ln>
                <a:solidFill>
                  <a:schemeClr val="tx1"/>
                </a:solidFill>
                <a:effectLst/>
                <a:latin typeface="Consolas" panose="020B0609020204030204" pitchFamily="49" charset="0"/>
              </a:rPr>
              <a:t>userId</a:t>
            </a:r>
            <a:r>
              <a:rPr kumimoji="0" lang="en-US" altLang="en-US" sz="2400" b="0" i="0" u="none" strike="noStrike" cap="none" normalizeH="0" baseline="0" dirty="0">
                <a:ln>
                  <a:noFill/>
                </a:ln>
                <a:solidFill>
                  <a:schemeClr val="tx1"/>
                </a:solidFill>
                <a:effectLst/>
                <a:latin typeface="Consolas" panose="020B0609020204030204" pitchFamily="49" charset="0"/>
              </a:rPr>
              <a:t>', (req, res) =&gt; {</a:t>
            </a:r>
            <a:br>
              <a:rPr kumimoji="0" lang="en-US" altLang="en-US" sz="2400" b="0" i="0" u="none" strike="noStrike" cap="none" normalizeH="0" baseline="0" dirty="0">
                <a:ln>
                  <a:noFill/>
                </a:ln>
                <a:solidFill>
                  <a:schemeClr val="tx1"/>
                </a:solidFill>
                <a:effectLst/>
                <a:latin typeface="Consolas" panose="020B0609020204030204" pitchFamily="49" charset="0"/>
              </a:rPr>
            </a:br>
            <a:r>
              <a:rPr kumimoji="0" lang="en-US" altLang="en-US" sz="2400" b="0" i="0" u="none" strike="noStrike" cap="none" normalizeH="0" baseline="0" dirty="0">
                <a:ln>
                  <a:noFill/>
                </a:ln>
                <a:solidFill>
                  <a:schemeClr val="tx1"/>
                </a:solidFill>
                <a:effectLst/>
                <a:latin typeface="Consolas" panose="020B0609020204030204" pitchFamily="49" charset="0"/>
              </a:rPr>
              <a:t>const </a:t>
            </a:r>
            <a:r>
              <a:rPr kumimoji="0" lang="en-US" altLang="en-US" sz="2400" b="0" i="0" u="none" strike="noStrike" cap="none" normalizeH="0" baseline="0" dirty="0" err="1">
                <a:ln>
                  <a:noFill/>
                </a:ln>
                <a:solidFill>
                  <a:schemeClr val="tx1"/>
                </a:solidFill>
                <a:effectLst/>
                <a:latin typeface="Consolas" panose="020B0609020204030204" pitchFamily="49" charset="0"/>
              </a:rPr>
              <a:t>userId</a:t>
            </a:r>
            <a:r>
              <a:rPr kumimoji="0" lang="en-US" altLang="en-US" sz="2400" b="0" i="0" u="none" strike="noStrike" cap="none" normalizeH="0" baseline="0" dirty="0">
                <a:ln>
                  <a:noFill/>
                </a:ln>
                <a:solidFill>
                  <a:schemeClr val="tx1"/>
                </a:solidFill>
                <a:effectLst/>
                <a:latin typeface="Consolas" panose="020B0609020204030204" pitchFamily="49" charset="0"/>
              </a:rPr>
              <a:t> = </a:t>
            </a:r>
            <a:r>
              <a:rPr kumimoji="0" lang="en-US" altLang="en-US" sz="2400" b="0" i="0" u="none" strike="noStrike" cap="none" normalizeH="0" baseline="0" dirty="0" err="1">
                <a:ln>
                  <a:noFill/>
                </a:ln>
                <a:solidFill>
                  <a:schemeClr val="tx1"/>
                </a:solidFill>
                <a:effectLst/>
                <a:latin typeface="Consolas" panose="020B0609020204030204" pitchFamily="49" charset="0"/>
              </a:rPr>
              <a:t>req.params.userId</a:t>
            </a:r>
            <a:r>
              <a:rPr kumimoji="0" lang="en-US" altLang="en-US" sz="2400" b="0" i="0" u="none" strike="noStrike" cap="none" normalizeH="0" baseline="0" dirty="0">
                <a:ln>
                  <a:noFill/>
                </a:ln>
                <a:solidFill>
                  <a:schemeClr val="tx1"/>
                </a:solidFill>
                <a:effectLst/>
                <a:latin typeface="Consolas" panose="020B0609020204030204" pitchFamily="49" charset="0"/>
              </a:rPr>
              <a:t>;</a:t>
            </a:r>
            <a:br>
              <a:rPr kumimoji="0" lang="en-US" altLang="en-US" sz="2400" b="0" i="0" u="none" strike="noStrike" cap="none" normalizeH="0" baseline="0" dirty="0">
                <a:ln>
                  <a:noFill/>
                </a:ln>
                <a:solidFill>
                  <a:schemeClr val="tx1"/>
                </a:solidFill>
                <a:effectLst/>
                <a:latin typeface="Consolas" panose="020B0609020204030204" pitchFamily="49" charset="0"/>
              </a:rPr>
            </a:br>
            <a:r>
              <a:rPr kumimoji="0" lang="en-US" altLang="en-US" sz="2400" b="0" i="0" u="none" strike="noStrike" cap="none" normalizeH="0" baseline="0" dirty="0">
                <a:ln>
                  <a:noFill/>
                </a:ln>
                <a:solidFill>
                  <a:schemeClr val="tx1"/>
                </a:solidFill>
                <a:effectLst/>
                <a:latin typeface="Consolas" panose="020B0609020204030204" pitchFamily="49" charset="0"/>
              </a:rPr>
              <a:t>// Rest of the logic to handle the user with the specified </a:t>
            </a:r>
            <a:r>
              <a:rPr kumimoji="0" lang="en-US" altLang="en-US" sz="2400" b="0" i="0" u="none" strike="noStrike" cap="none" normalizeH="0" baseline="0" dirty="0" err="1">
                <a:ln>
                  <a:noFill/>
                </a:ln>
                <a:solidFill>
                  <a:schemeClr val="tx1"/>
                </a:solidFill>
                <a:effectLst/>
                <a:latin typeface="Consolas" panose="020B0609020204030204" pitchFamily="49" charset="0"/>
              </a:rPr>
              <a:t>userId</a:t>
            </a:r>
            <a:br>
              <a:rPr kumimoji="0" lang="en-US" altLang="en-US" sz="2400" b="0" i="0" u="none" strike="noStrike" cap="none" normalizeH="0" baseline="0" dirty="0">
                <a:ln>
                  <a:noFill/>
                </a:ln>
                <a:solidFill>
                  <a:schemeClr val="tx1"/>
                </a:solidFill>
                <a:effectLst/>
                <a:latin typeface="Consolas" panose="020B0609020204030204" pitchFamily="49" charset="0"/>
              </a:rPr>
            </a:br>
            <a:r>
              <a:rPr kumimoji="0" lang="en-US" altLang="en-US" sz="2400" b="0" i="0" u="none" strike="noStrike" cap="none" normalizeH="0" baseline="0" dirty="0">
                <a:ln>
                  <a:noFill/>
                </a:ln>
                <a:solidFill>
                  <a:schemeClr val="tx1"/>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84CB7A49-904B-0AB9-6BBD-B658091DF679}"/>
              </a:ext>
            </a:extLst>
          </p:cNvPr>
          <p:cNvSpPr txBox="1"/>
          <p:nvPr/>
        </p:nvSpPr>
        <p:spPr>
          <a:xfrm>
            <a:off x="801188" y="4816572"/>
            <a:ext cx="10145485" cy="1569660"/>
          </a:xfrm>
          <a:prstGeom prst="rect">
            <a:avLst/>
          </a:prstGeom>
          <a:noFill/>
        </p:spPr>
        <p:txBody>
          <a:bodyPr wrap="square">
            <a:spAutoFit/>
          </a:bodyPr>
          <a:lstStyle/>
          <a:p>
            <a:r>
              <a:rPr lang="en-US" sz="2400" b="0" i="0" dirty="0">
                <a:solidFill>
                  <a:srgbClr val="273239"/>
                </a:solidFill>
                <a:effectLst/>
                <a:latin typeface="Nunito" pitchFamily="2" charset="0"/>
              </a:rPr>
              <a:t>In this route, `:</a:t>
            </a:r>
            <a:r>
              <a:rPr lang="en-US" sz="2400" b="0" i="0" dirty="0" err="1">
                <a:solidFill>
                  <a:srgbClr val="273239"/>
                </a:solidFill>
                <a:effectLst/>
                <a:latin typeface="Nunito" pitchFamily="2" charset="0"/>
              </a:rPr>
              <a:t>userId</a:t>
            </a:r>
            <a:r>
              <a:rPr lang="en-US" sz="2400" b="0" i="0" dirty="0">
                <a:solidFill>
                  <a:srgbClr val="273239"/>
                </a:solidFill>
                <a:effectLst/>
                <a:latin typeface="Nunito" pitchFamily="2" charset="0"/>
              </a:rPr>
              <a:t>` is a route parameter that can capture any value in the URL. </a:t>
            </a:r>
          </a:p>
          <a:p>
            <a:r>
              <a:rPr lang="en-US" sz="2400" b="0" i="0" dirty="0">
                <a:solidFill>
                  <a:srgbClr val="273239"/>
                </a:solidFill>
                <a:effectLst/>
                <a:latin typeface="Nunito" pitchFamily="2" charset="0"/>
              </a:rPr>
              <a:t>Express automatically parses these parameters and makes them available in the `</a:t>
            </a:r>
            <a:r>
              <a:rPr lang="en-US" sz="2400" b="0" i="0" dirty="0" err="1">
                <a:solidFill>
                  <a:srgbClr val="273239"/>
                </a:solidFill>
                <a:effectLst/>
                <a:latin typeface="Nunito" pitchFamily="2" charset="0"/>
              </a:rPr>
              <a:t>req.params</a:t>
            </a:r>
            <a:r>
              <a:rPr lang="en-US" sz="2400" b="0" i="0" dirty="0">
                <a:solidFill>
                  <a:srgbClr val="273239"/>
                </a:solidFill>
                <a:effectLst/>
                <a:latin typeface="Nunito" pitchFamily="2" charset="0"/>
              </a:rPr>
              <a:t>` object.</a:t>
            </a:r>
            <a:endParaRPr lang="en-IN" sz="2400" dirty="0"/>
          </a:p>
        </p:txBody>
      </p:sp>
    </p:spTree>
    <p:extLst>
      <p:ext uri="{BB962C8B-B14F-4D97-AF65-F5344CB8AC3E}">
        <p14:creationId xmlns:p14="http://schemas.microsoft.com/office/powerpoint/2010/main" val="1409123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72145-3F42-CB57-ECD1-9A67ACB4B1BC}"/>
              </a:ext>
            </a:extLst>
          </p:cNvPr>
          <p:cNvSpPr>
            <a:spLocks noChangeArrowheads="1"/>
          </p:cNvSpPr>
          <p:nvPr/>
        </p:nvSpPr>
        <p:spPr bwMode="auto">
          <a:xfrm>
            <a:off x="34836" y="-249300"/>
            <a:ext cx="12115800" cy="7161530"/>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E6EDF3"/>
                </a:solidFill>
                <a:effectLst/>
                <a:latin typeface="Open Sans" panose="020B0606030504020204" pitchFamily="34" charset="0"/>
              </a:rPr>
              <a:t>Routing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1" u="none" strike="noStrike" cap="none" normalizeH="0" baseline="0" dirty="0">
                <a:ln>
                  <a:noFill/>
                </a:ln>
                <a:solidFill>
                  <a:srgbClr val="E6EDF3"/>
                </a:solidFill>
                <a:effectLst/>
                <a:latin typeface="Open Sans" panose="020B0606030504020204" pitchFamily="34" charset="0"/>
              </a:rPr>
              <a:t>Routing</a:t>
            </a:r>
            <a:r>
              <a:rPr kumimoji="0" lang="en-US" altLang="en-US" sz="2400" b="0" i="0" u="none" strike="noStrike" cap="none" normalizeH="0" baseline="0" dirty="0">
                <a:ln>
                  <a:noFill/>
                </a:ln>
                <a:solidFill>
                  <a:srgbClr val="E6EDF3"/>
                </a:solidFill>
                <a:effectLst/>
                <a:latin typeface="Open Sans" panose="020B0606030504020204" pitchFamily="34" charset="0"/>
              </a:rPr>
              <a:t> refers to how an application’s endpoints (URIs) respond to client requests.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E6EDF3"/>
                </a:solidFill>
                <a:effectLst/>
                <a:latin typeface="Open Sans" panose="020B0606030504020204" pitchFamily="34" charset="0"/>
              </a:rPr>
              <a:t> You define routing using methods of the Express </a:t>
            </a:r>
            <a:r>
              <a:rPr kumimoji="0" lang="en-US" altLang="en-US" sz="2400" b="0" i="0" u="none" strike="noStrike" cap="none" normalizeH="0" baseline="0" dirty="0">
                <a:ln>
                  <a:noFill/>
                </a:ln>
                <a:solidFill>
                  <a:srgbClr val="E6EDF3"/>
                </a:solidFill>
                <a:effectLst/>
                <a:latin typeface="Arial Unicode MS"/>
              </a:rPr>
              <a:t>app</a:t>
            </a:r>
            <a:r>
              <a:rPr kumimoji="0" lang="en-US" altLang="en-US" sz="2400" b="0" i="0" u="none" strike="noStrike" cap="none" normalizeH="0" baseline="0" dirty="0">
                <a:ln>
                  <a:noFill/>
                </a:ln>
                <a:solidFill>
                  <a:srgbClr val="E6EDF3"/>
                </a:solidFill>
                <a:effectLst/>
                <a:latin typeface="Open Sans" panose="020B0606030504020204" pitchFamily="34" charset="0"/>
              </a:rPr>
              <a:t> object that correspond to HTTP methods; </a:t>
            </a:r>
          </a:p>
          <a:p>
            <a:pPr marL="800100" lvl="1" indent="-342900">
              <a:buFont typeface="Arial" panose="020B0604020202020204" pitchFamily="34" charset="0"/>
              <a:buChar char="•"/>
            </a:pPr>
            <a:r>
              <a:rPr kumimoji="0" lang="en-US" altLang="en-US" sz="2400" b="0" i="0" u="none" strike="noStrike" cap="none" normalizeH="0" baseline="0" dirty="0">
                <a:ln>
                  <a:noFill/>
                </a:ln>
                <a:solidFill>
                  <a:srgbClr val="E6EDF3"/>
                </a:solidFill>
                <a:effectLst/>
                <a:latin typeface="Open Sans" panose="020B0606030504020204" pitchFamily="34" charset="0"/>
              </a:rPr>
              <a:t>for example, </a:t>
            </a:r>
            <a:r>
              <a:rPr kumimoji="0" lang="en-US" altLang="en-US" sz="2400" b="0" i="0" u="none" strike="noStrike" cap="none" normalizeH="0" baseline="0" dirty="0" err="1">
                <a:ln>
                  <a:noFill/>
                </a:ln>
                <a:solidFill>
                  <a:srgbClr val="E6EDF3"/>
                </a:solidFill>
                <a:effectLst/>
                <a:latin typeface="Arial Unicode MS"/>
              </a:rPr>
              <a:t>app.get</a:t>
            </a:r>
            <a:r>
              <a:rPr kumimoji="0" lang="en-US" altLang="en-US" sz="2400" b="0" i="0" u="none" strike="noStrike" cap="none" normalizeH="0" baseline="0" dirty="0">
                <a:ln>
                  <a:noFill/>
                </a:ln>
                <a:solidFill>
                  <a:srgbClr val="E6EDF3"/>
                </a:solidFill>
                <a:effectLst/>
                <a:latin typeface="Arial Unicode MS"/>
              </a:rPr>
              <a:t>()</a:t>
            </a:r>
            <a:r>
              <a:rPr kumimoji="0" lang="en-US" altLang="en-US" sz="2400" b="0" i="0" u="none" strike="noStrike" cap="none" normalizeH="0" baseline="0" dirty="0">
                <a:ln>
                  <a:noFill/>
                </a:ln>
                <a:solidFill>
                  <a:srgbClr val="E6EDF3"/>
                </a:solidFill>
                <a:effectLst/>
                <a:latin typeface="Open Sans" panose="020B0606030504020204" pitchFamily="34" charset="0"/>
              </a:rPr>
              <a:t> to handle GET requests and </a:t>
            </a:r>
          </a:p>
          <a:p>
            <a:pPr marL="800100" lvl="1" indent="-342900">
              <a:buFont typeface="Arial" panose="020B0604020202020204" pitchFamily="34" charset="0"/>
              <a:buChar char="•"/>
            </a:pPr>
            <a:r>
              <a:rPr kumimoji="0" lang="en-US" altLang="en-US" sz="2400" b="0" i="0" u="none" strike="noStrike" cap="none" normalizeH="0" baseline="0" dirty="0" err="1">
                <a:ln>
                  <a:noFill/>
                </a:ln>
                <a:solidFill>
                  <a:srgbClr val="E6EDF3"/>
                </a:solidFill>
                <a:effectLst/>
                <a:latin typeface="Arial Unicode MS"/>
              </a:rPr>
              <a:t>app.post</a:t>
            </a:r>
            <a:r>
              <a:rPr kumimoji="0" lang="en-US" altLang="en-US" sz="2400" b="0" i="0" u="none" strike="noStrike" cap="none" normalizeH="0" baseline="0" dirty="0">
                <a:ln>
                  <a:noFill/>
                </a:ln>
                <a:solidFill>
                  <a:srgbClr val="E6EDF3"/>
                </a:solidFill>
                <a:effectLst/>
                <a:latin typeface="Open Sans" panose="020B0606030504020204" pitchFamily="34" charset="0"/>
              </a:rPr>
              <a:t> to handle POST requests. </a:t>
            </a:r>
          </a:p>
          <a:p>
            <a:pPr marL="800100" lvl="1" indent="-342900">
              <a:buFont typeface="Arial" panose="020B0604020202020204" pitchFamily="34" charset="0"/>
              <a:buChar char="•"/>
            </a:pPr>
            <a:r>
              <a:rPr kumimoji="0" lang="en-US" altLang="en-US" sz="2400" b="0" i="0" u="none" strike="noStrike" cap="none" normalizeH="0" baseline="0" dirty="0" err="1">
                <a:ln>
                  <a:noFill/>
                </a:ln>
                <a:solidFill>
                  <a:srgbClr val="259DFF"/>
                </a:solidFill>
                <a:effectLst/>
                <a:latin typeface="Open Sans" panose="020B0606030504020204" pitchFamily="34" charset="0"/>
                <a:hlinkClick r:id="rId2"/>
              </a:rPr>
              <a:t>app.METHOD</a:t>
            </a:r>
            <a:r>
              <a:rPr kumimoji="0" lang="en-US" altLang="en-US" sz="2400" b="0" i="0" u="none" strike="noStrike" cap="none" normalizeH="0" baseline="0" dirty="0">
                <a:ln>
                  <a:noFill/>
                </a:ln>
                <a:solidFill>
                  <a:srgbClr val="E6EDF3"/>
                </a:solidFill>
                <a:effectLst/>
                <a:latin typeface="Open Sans" panose="020B0606030504020204" pitchFamily="34" charset="0"/>
              </a:rPr>
              <a:t>. </a:t>
            </a:r>
          </a:p>
          <a:p>
            <a:pPr marL="800100" lvl="1" indent="-342900">
              <a:buFont typeface="Arial" panose="020B0604020202020204" pitchFamily="34" charset="0"/>
              <a:buChar char="•"/>
            </a:pPr>
            <a:r>
              <a:rPr kumimoji="0" lang="en-US" altLang="en-US" sz="2400" b="0" i="0" u="none" strike="noStrike" cap="none" normalizeH="0" baseline="0" dirty="0" err="1">
                <a:ln>
                  <a:noFill/>
                </a:ln>
                <a:solidFill>
                  <a:srgbClr val="259DFF"/>
                </a:solidFill>
                <a:effectLst/>
                <a:latin typeface="Open Sans" panose="020B0606030504020204" pitchFamily="34" charset="0"/>
                <a:hlinkClick r:id="rId3"/>
              </a:rPr>
              <a:t>app.all</a:t>
            </a:r>
            <a:r>
              <a:rPr kumimoji="0" lang="en-US" altLang="en-US" sz="2400" b="0" i="0" u="none" strike="noStrike" cap="none" normalizeH="0" baseline="0" dirty="0">
                <a:ln>
                  <a:noFill/>
                </a:ln>
                <a:solidFill>
                  <a:srgbClr val="259DFF"/>
                </a:solidFill>
                <a:effectLst/>
                <a:latin typeface="Open Sans" panose="020B0606030504020204" pitchFamily="34" charset="0"/>
                <a:hlinkClick r:id="rId3"/>
              </a:rPr>
              <a:t>()</a:t>
            </a:r>
            <a:r>
              <a:rPr kumimoji="0" lang="en-US" altLang="en-US" sz="2400" b="0" i="0" u="none" strike="noStrike" cap="none" normalizeH="0" baseline="0" dirty="0">
                <a:ln>
                  <a:noFill/>
                </a:ln>
                <a:solidFill>
                  <a:srgbClr val="E6EDF3"/>
                </a:solidFill>
                <a:effectLst/>
                <a:latin typeface="Open Sans" panose="020B0606030504020204" pitchFamily="34" charset="0"/>
              </a:rPr>
              <a:t> to handle all HTTP methods </a:t>
            </a:r>
          </a:p>
          <a:p>
            <a:pPr marL="800100" lvl="1" indent="-342900">
              <a:buFont typeface="Arial" panose="020B0604020202020204" pitchFamily="34" charset="0"/>
              <a:buChar char="•"/>
            </a:pPr>
            <a:r>
              <a:rPr kumimoji="0" lang="en-US" altLang="en-US" sz="2400" b="0" i="0" u="none" strike="noStrike" cap="none" normalizeH="0" baseline="0" dirty="0">
                <a:ln>
                  <a:noFill/>
                </a:ln>
                <a:solidFill>
                  <a:srgbClr val="E6EDF3"/>
                </a:solidFill>
                <a:effectLst/>
                <a:latin typeface="Open Sans" panose="020B0606030504020204" pitchFamily="34" charset="0"/>
              </a:rPr>
              <a:t>and </a:t>
            </a:r>
            <a:r>
              <a:rPr kumimoji="0" lang="en-US" altLang="en-US" sz="2400" b="0" i="0" u="none" strike="noStrike" cap="none" normalizeH="0" baseline="0" dirty="0" err="1">
                <a:ln>
                  <a:noFill/>
                </a:ln>
                <a:solidFill>
                  <a:srgbClr val="259DFF"/>
                </a:solidFill>
                <a:effectLst/>
                <a:latin typeface="Open Sans" panose="020B0606030504020204" pitchFamily="34" charset="0"/>
                <a:hlinkClick r:id="rId4"/>
              </a:rPr>
              <a:t>app.use</a:t>
            </a:r>
            <a:r>
              <a:rPr kumimoji="0" lang="en-US" altLang="en-US" sz="2400" b="0" i="0" u="none" strike="noStrike" cap="none" normalizeH="0" baseline="0" dirty="0">
                <a:ln>
                  <a:noFill/>
                </a:ln>
                <a:solidFill>
                  <a:srgbClr val="259DFF"/>
                </a:solidFill>
                <a:effectLst/>
                <a:latin typeface="Open Sans" panose="020B0606030504020204" pitchFamily="34" charset="0"/>
                <a:hlinkClick r:id="rId4"/>
              </a:rPr>
              <a:t>()</a:t>
            </a:r>
            <a:r>
              <a:rPr kumimoji="0" lang="en-US" altLang="en-US" sz="2400" b="0" i="0" u="none" strike="noStrike" cap="none" normalizeH="0" baseline="0" dirty="0">
                <a:ln>
                  <a:noFill/>
                </a:ln>
                <a:solidFill>
                  <a:srgbClr val="E6EDF3"/>
                </a:solidFill>
                <a:effectLst/>
                <a:latin typeface="Open Sans" panose="020B0606030504020204" pitchFamily="34" charset="0"/>
              </a:rPr>
              <a:t> to specify middleware as the callback function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E6EDF3"/>
                </a:solidFill>
                <a:effectLst/>
                <a:latin typeface="Open Sans" panose="020B0606030504020204" pitchFamily="34" charset="0"/>
              </a:rPr>
              <a:t>These routing methods specify a callback function (sometimes called “handler functions”) called when the application receives a request to the specified route (endpoint) and HTTP method.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E6EDF3"/>
                </a:solidFill>
                <a:effectLst/>
                <a:latin typeface="Open Sans" panose="020B0606030504020204" pitchFamily="34" charset="0"/>
              </a:rPr>
              <a:t>In other words, the application “listens” for requests that match the specified route(s) and method(s), and when it detects a match, it calls the specified callback function.</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In fact, the routing methods can have more than one callback function as arguments. With multiple callback functions, it is important to provide </a:t>
            </a:r>
            <a:r>
              <a:rPr kumimoji="0" lang="en-US" altLang="en-US" sz="2400" b="0" i="0" u="none" strike="noStrike" cap="none" normalizeH="0" baseline="0" dirty="0">
                <a:ln>
                  <a:noFill/>
                </a:ln>
                <a:solidFill>
                  <a:srgbClr val="E6EDF3"/>
                </a:solidFill>
                <a:effectLst/>
                <a:latin typeface="Arial Unicode MS"/>
              </a:rPr>
              <a:t>next</a:t>
            </a:r>
            <a:r>
              <a:rPr kumimoji="0" lang="en-US" altLang="en-US" sz="2400" b="0" i="0" u="none" strike="noStrike" cap="none" normalizeH="0" baseline="0" dirty="0">
                <a:ln>
                  <a:noFill/>
                </a:ln>
                <a:solidFill>
                  <a:srgbClr val="E6EDF3"/>
                </a:solidFill>
                <a:effectLst/>
                <a:latin typeface="Open Sans" panose="020B0606030504020204" pitchFamily="34" charset="0"/>
              </a:rPr>
              <a:t> as an argument to the callback function and then call </a:t>
            </a:r>
            <a:r>
              <a:rPr kumimoji="0" lang="en-US" altLang="en-US" sz="2400" b="0" i="0" u="none" strike="noStrike" cap="none" normalizeH="0" baseline="0" dirty="0">
                <a:ln>
                  <a:noFill/>
                </a:ln>
                <a:solidFill>
                  <a:srgbClr val="E6EDF3"/>
                </a:solidFill>
                <a:effectLst/>
                <a:latin typeface="Arial Unicode MS"/>
              </a:rPr>
              <a:t>next()</a:t>
            </a:r>
            <a:r>
              <a:rPr kumimoji="0" lang="en-US" altLang="en-US" sz="2400" b="0" i="0" u="none" strike="noStrike" cap="none" normalizeH="0" baseline="0" dirty="0">
                <a:ln>
                  <a:noFill/>
                </a:ln>
                <a:solidFill>
                  <a:srgbClr val="E6EDF3"/>
                </a:solidFill>
                <a:effectLst/>
                <a:latin typeface="Open Sans" panose="020B0606030504020204" pitchFamily="34" charset="0"/>
              </a:rPr>
              <a:t> within the body of the function to hand off control to the next callback.</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63873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23AF7-9294-4E1E-D28F-E33685230FBD}"/>
              </a:ext>
            </a:extLst>
          </p:cNvPr>
          <p:cNvSpPr>
            <a:spLocks noChangeArrowheads="1"/>
          </p:cNvSpPr>
          <p:nvPr/>
        </p:nvSpPr>
        <p:spPr bwMode="auto">
          <a:xfrm>
            <a:off x="1" y="1002672"/>
            <a:ext cx="12191999" cy="360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Open Sans" panose="020B0606030504020204" pitchFamily="34" charset="0"/>
              </a:rPr>
              <a:t>The following code is an example of a very basic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Consolas" panose="020B0609020204030204" pitchFamily="49" charset="0"/>
              </a:rPr>
              <a:t>const express = require('express’)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Consolas" panose="020B0609020204030204" pitchFamily="49" charset="0"/>
              </a:rPr>
              <a:t>const app = express()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Consolas" panose="020B0609020204030204" pitchFamily="49" charset="0"/>
              </a:rPr>
              <a:t>// respond with "hello world" when a GET request is made to the homepage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Consolas" panose="020B0609020204030204" pitchFamily="49" charset="0"/>
              </a:rPr>
              <a:t> </a:t>
            </a:r>
            <a:r>
              <a:rPr kumimoji="0" lang="en-US" altLang="en-US" sz="2800" b="0" i="0" u="none" strike="noStrike" cap="none" normalizeH="0" baseline="0" dirty="0" err="1">
                <a:ln>
                  <a:noFill/>
                </a:ln>
                <a:effectLst/>
                <a:latin typeface="Consolas" panose="020B0609020204030204" pitchFamily="49" charset="0"/>
              </a:rPr>
              <a:t>app.get</a:t>
            </a:r>
            <a:r>
              <a:rPr kumimoji="0" lang="en-US" altLang="en-US" sz="2800" b="0" i="0" u="none" strike="noStrike" cap="none" normalizeH="0" baseline="0" dirty="0">
                <a:ln>
                  <a:noFill/>
                </a:ln>
                <a:effectLst/>
                <a:latin typeface="Consolas" panose="020B0609020204030204" pitchFamily="49" charset="0"/>
              </a:rPr>
              <a:t>('/', (req, res) =&gt; { </a:t>
            </a:r>
            <a:r>
              <a:rPr kumimoji="0" lang="en-US" altLang="en-US" sz="2800" b="0" i="0" u="none" strike="noStrike" cap="none" normalizeH="0" baseline="0" dirty="0" err="1">
                <a:ln>
                  <a:noFill/>
                </a:ln>
                <a:effectLst/>
                <a:latin typeface="Consolas" panose="020B0609020204030204" pitchFamily="49" charset="0"/>
              </a:rPr>
              <a:t>res.send</a:t>
            </a:r>
            <a:r>
              <a:rPr kumimoji="0" lang="en-US" altLang="en-US" sz="2800" b="0" i="0" u="none" strike="noStrike" cap="none" normalizeH="0" baseline="0" dirty="0">
                <a:ln>
                  <a:noFill/>
                </a:ln>
                <a:effectLst/>
                <a:latin typeface="Consolas" panose="020B0609020204030204" pitchFamily="49" charset="0"/>
              </a:rPr>
              <a:t>('hello world’)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Consolas" panose="020B0609020204030204" pitchFamily="49" charset="0"/>
              </a:rPr>
              <a:t>})</a:t>
            </a:r>
            <a:r>
              <a:rPr kumimoji="0" lang="en-US" altLang="en-US" sz="2800" b="0" i="0" u="none" strike="noStrike" cap="none" normalizeH="0" baseline="0" dirty="0">
                <a:ln>
                  <a:noFill/>
                </a:ln>
                <a:effectLst/>
              </a:rPr>
              <a:t> </a:t>
            </a:r>
            <a:endParaRPr kumimoji="0" lang="en-US" altLang="en-US" sz="2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88780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0E6D23-3406-47AE-BD65-1485979865DE}"/>
              </a:ext>
            </a:extLst>
          </p:cNvPr>
          <p:cNvSpPr>
            <a:spLocks noChangeArrowheads="1"/>
          </p:cNvSpPr>
          <p:nvPr/>
        </p:nvSpPr>
        <p:spPr bwMode="auto">
          <a:xfrm>
            <a:off x="121919" y="367865"/>
            <a:ext cx="11834948" cy="2212126"/>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 rIns="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E6EDF3"/>
                </a:solidFill>
                <a:effectLst/>
                <a:latin typeface="Open Sans" panose="020B0606030504020204" pitchFamily="34" charset="0"/>
              </a:rPr>
              <a:t>Route methods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E6EDF3"/>
                </a:solidFill>
                <a:effectLst/>
                <a:latin typeface="Open Sans" panose="020B0606030504020204" pitchFamily="34" charset="0"/>
              </a:rPr>
              <a:t>A route method is derived from one of the HTTP methods, and is attached to an instance of the </a:t>
            </a:r>
            <a:r>
              <a:rPr kumimoji="0" lang="en-US" altLang="en-US" sz="2800" b="0" i="0" u="none" strike="noStrike" cap="none" normalizeH="0" baseline="0" dirty="0">
                <a:ln>
                  <a:noFill/>
                </a:ln>
                <a:solidFill>
                  <a:srgbClr val="E6EDF3"/>
                </a:solidFill>
                <a:effectLst/>
                <a:latin typeface="Arial Unicode MS"/>
              </a:rPr>
              <a:t>express</a:t>
            </a:r>
            <a:r>
              <a:rPr kumimoji="0" lang="en-US" altLang="en-US" sz="2800" b="0" i="0" u="none" strike="noStrike" cap="none" normalizeH="0" baseline="0" dirty="0">
                <a:ln>
                  <a:noFill/>
                </a:ln>
                <a:solidFill>
                  <a:srgbClr val="E6EDF3"/>
                </a:solidFill>
                <a:effectLst/>
                <a:latin typeface="Open Sans" panose="020B0606030504020204" pitchFamily="34" charset="0"/>
              </a:rPr>
              <a:t> class.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E6EDF3"/>
                </a:solidFill>
                <a:effectLst/>
                <a:latin typeface="Open Sans" panose="020B0606030504020204" pitchFamily="34" charset="0"/>
              </a:rPr>
              <a:t>The following code is an example of routes that are defined for the </a:t>
            </a:r>
            <a:r>
              <a:rPr kumimoji="0" lang="en-US" altLang="en-US" sz="2800" b="0" i="0" u="none" strike="noStrike" cap="none" normalizeH="0" baseline="0" dirty="0">
                <a:ln>
                  <a:noFill/>
                </a:ln>
                <a:solidFill>
                  <a:srgbClr val="E6EDF3"/>
                </a:solidFill>
                <a:effectLst/>
                <a:latin typeface="Arial Unicode MS"/>
              </a:rPr>
              <a:t>GET</a:t>
            </a:r>
            <a:r>
              <a:rPr kumimoji="0" lang="en-US" altLang="en-US" sz="2800" b="0" i="0" u="none" strike="noStrike" cap="none" normalizeH="0" baseline="0" dirty="0">
                <a:ln>
                  <a:noFill/>
                </a:ln>
                <a:solidFill>
                  <a:srgbClr val="E6EDF3"/>
                </a:solidFill>
                <a:effectLst/>
                <a:latin typeface="Open Sans" panose="020B0606030504020204" pitchFamily="34" charset="0"/>
              </a:rPr>
              <a:t> and the </a:t>
            </a:r>
            <a:r>
              <a:rPr kumimoji="0" lang="en-US" altLang="en-US" sz="2800" b="0" i="0" u="none" strike="noStrike" cap="none" normalizeH="0" baseline="0" dirty="0">
                <a:ln>
                  <a:noFill/>
                </a:ln>
                <a:solidFill>
                  <a:srgbClr val="E6EDF3"/>
                </a:solidFill>
                <a:effectLst/>
                <a:latin typeface="Arial Unicode MS"/>
              </a:rPr>
              <a:t>POST</a:t>
            </a:r>
            <a:r>
              <a:rPr kumimoji="0" lang="en-US" altLang="en-US" sz="2800" b="0" i="0" u="none" strike="noStrike" cap="none" normalizeH="0" baseline="0" dirty="0">
                <a:ln>
                  <a:noFill/>
                </a:ln>
                <a:solidFill>
                  <a:srgbClr val="E6EDF3"/>
                </a:solidFill>
                <a:effectLst/>
                <a:latin typeface="Open Sans" panose="020B0606030504020204" pitchFamily="34" charset="0"/>
              </a:rPr>
              <a:t> methods to the root of the app.</a:t>
            </a:r>
            <a:endParaRPr kumimoji="0" lang="en-US" altLang="en-US" sz="2800" b="0" i="0" u="none" strike="noStrike" cap="none" normalizeH="0" baseline="0" dirty="0">
              <a:ln>
                <a:noFill/>
              </a:ln>
              <a:solidFill>
                <a:schemeClr val="tx1"/>
              </a:solidFill>
              <a:effectLst/>
            </a:endParaRPr>
          </a:p>
        </p:txBody>
      </p:sp>
      <p:sp>
        <p:nvSpPr>
          <p:cNvPr id="3" name="Rectangle 2">
            <a:extLst>
              <a:ext uri="{FF2B5EF4-FFF2-40B4-BE49-F238E27FC236}">
                <a16:creationId xmlns:a16="http://schemas.microsoft.com/office/drawing/2014/main" id="{D96246BC-B74F-6042-AF9A-E17D6A430738}"/>
              </a:ext>
            </a:extLst>
          </p:cNvPr>
          <p:cNvSpPr>
            <a:spLocks noChangeArrowheads="1"/>
          </p:cNvSpPr>
          <p:nvPr/>
        </p:nvSpPr>
        <p:spPr bwMode="auto">
          <a:xfrm>
            <a:off x="2490657" y="3099169"/>
            <a:ext cx="8551812" cy="317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708090"/>
                </a:solidFill>
                <a:effectLst/>
                <a:latin typeface="Consolas" panose="020B0609020204030204" pitchFamily="49" charset="0"/>
              </a:rPr>
              <a:t>// GET method route </a:t>
            </a:r>
            <a:r>
              <a:rPr kumimoji="0" lang="en-US" altLang="en-US" sz="2800" b="0" i="0" u="none" strike="noStrike" cap="none" normalizeH="0" baseline="0" dirty="0" err="1">
                <a:ln>
                  <a:noFill/>
                </a:ln>
                <a:solidFill>
                  <a:srgbClr val="000000"/>
                </a:solidFill>
                <a:effectLst/>
                <a:latin typeface="Consolas" panose="020B0609020204030204" pitchFamily="49" charset="0"/>
              </a:rPr>
              <a:t>app</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0077AA"/>
                </a:solidFill>
                <a:effectLst/>
                <a:latin typeface="Consolas" panose="020B0609020204030204" pitchFamily="49" charset="0"/>
              </a:rPr>
              <a:t>get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A67F59"/>
                </a:solidFill>
                <a:effectLst/>
                <a:latin typeface="Consolas" panose="020B0609020204030204" pitchFamily="49" charset="0"/>
              </a:rPr>
              <a:t>=&gt;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Consolas" panose="020B0609020204030204" pitchFamily="49" charset="0"/>
              </a:rPr>
              <a:t>	</a:t>
            </a:r>
            <a:r>
              <a:rPr kumimoji="0" lang="en-US" altLang="en-US" sz="2800" b="0" i="0" u="none" strike="noStrike" cap="none" normalizeH="0" baseline="0" dirty="0" err="1">
                <a:ln>
                  <a:noFill/>
                </a:ln>
                <a:solidFill>
                  <a:srgbClr val="000000"/>
                </a:solidFill>
                <a:effectLst/>
                <a:latin typeface="Consolas" panose="020B0609020204030204" pitchFamily="49" charset="0"/>
              </a:rPr>
              <a:t>res</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DD4A68"/>
                </a:solidFill>
                <a:effectLst/>
                <a:latin typeface="Consolas" panose="020B0609020204030204" pitchFamily="49" charset="0"/>
              </a:rPr>
              <a:t>send</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'GET request to the homepage'</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708090"/>
                </a:solidFill>
                <a:effectLst/>
                <a:latin typeface="Consolas" panose="020B0609020204030204" pitchFamily="49" charset="0"/>
              </a:rPr>
              <a:t>// POST method route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Consolas" panose="020B0609020204030204" pitchFamily="49" charset="0"/>
              </a:rPr>
              <a:t>app</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DD4A68"/>
                </a:solidFill>
                <a:effectLst/>
                <a:latin typeface="Consolas" panose="020B0609020204030204" pitchFamily="49" charset="0"/>
              </a:rPr>
              <a:t>post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A67F59"/>
                </a:solidFill>
                <a:effectLst/>
                <a:latin typeface="Consolas" panose="020B0609020204030204" pitchFamily="49" charset="0"/>
              </a:rPr>
              <a:t>=&gt;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err="1">
                <a:ln>
                  <a:noFill/>
                </a:ln>
                <a:solidFill>
                  <a:srgbClr val="000000"/>
                </a:solidFill>
                <a:effectLst/>
                <a:latin typeface="Consolas" panose="020B0609020204030204" pitchFamily="49" charset="0"/>
              </a:rPr>
              <a:t>res</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DD4A68"/>
                </a:solidFill>
                <a:effectLst/>
                <a:latin typeface="Consolas" panose="020B0609020204030204" pitchFamily="49" charset="0"/>
              </a:rPr>
              <a:t>send</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'POST request to the homepage'</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9741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EC7787-2211-B3FF-DED9-E696A27D76B4}"/>
              </a:ext>
            </a:extLst>
          </p:cNvPr>
          <p:cNvSpPr>
            <a:spLocks noChangeArrowheads="1"/>
          </p:cNvSpPr>
          <p:nvPr/>
        </p:nvSpPr>
        <p:spPr bwMode="auto">
          <a:xfrm>
            <a:off x="0" y="209247"/>
            <a:ext cx="113777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Open Sans" panose="020B0606030504020204" pitchFamily="34" charset="0"/>
              </a:rPr>
              <a:t>Express supports methods that correspond to all HTTP request methods: </a:t>
            </a:r>
            <a:r>
              <a:rPr kumimoji="0" lang="en-US" altLang="en-US" sz="2000" b="0" i="0" u="none" strike="noStrike" cap="none" normalizeH="0" baseline="0">
                <a:ln>
                  <a:noFill/>
                </a:ln>
                <a:effectLst/>
                <a:latin typeface="Arial Unicode MS"/>
              </a:rPr>
              <a:t>get</a:t>
            </a:r>
            <a:r>
              <a:rPr kumimoji="0" lang="en-US" altLang="en-US" sz="2000" b="0" i="0" u="none" strike="noStrike" cap="none" normalizeH="0" baseline="0">
                <a:ln>
                  <a:noFill/>
                </a:ln>
                <a:effectLst/>
                <a:latin typeface="Open Sans" panose="020B0606030504020204" pitchFamily="34" charset="0"/>
              </a:rPr>
              <a:t>, </a:t>
            </a:r>
            <a:r>
              <a:rPr kumimoji="0" lang="en-US" altLang="en-US" sz="2000" b="0" i="0" u="none" strike="noStrike" cap="none" normalizeH="0" baseline="0">
                <a:ln>
                  <a:noFill/>
                </a:ln>
                <a:effectLst/>
                <a:latin typeface="Arial Unicode MS"/>
              </a:rPr>
              <a:t>post</a:t>
            </a:r>
            <a:r>
              <a:rPr kumimoji="0" lang="en-US" altLang="en-US" sz="2000" b="0" i="0" u="none" strike="noStrike" cap="none" normalizeH="0" baseline="0">
                <a:ln>
                  <a:noFill/>
                </a:ln>
                <a:effectLst/>
                <a:latin typeface="Open Sans" panose="020B0606030504020204" pitchFamily="34" charset="0"/>
              </a:rPr>
              <a:t>, and so on.</a:t>
            </a:r>
            <a:r>
              <a:rPr kumimoji="0" lang="en-US" altLang="en-US" sz="2000" b="0" i="0" u="none" strike="noStrike" cap="none" normalizeH="0" baseline="0">
                <a:ln>
                  <a:noFill/>
                </a:ln>
                <a:effectLst/>
              </a:rPr>
              <a:t> </a:t>
            </a:r>
          </a:p>
        </p:txBody>
      </p:sp>
      <p:sp>
        <p:nvSpPr>
          <p:cNvPr id="3" name="Rectangle 2">
            <a:extLst>
              <a:ext uri="{FF2B5EF4-FFF2-40B4-BE49-F238E27FC236}">
                <a16:creationId xmlns:a16="http://schemas.microsoft.com/office/drawing/2014/main" id="{89E0430B-8F71-0BD1-DFEA-4D75122DF693}"/>
              </a:ext>
            </a:extLst>
          </p:cNvPr>
          <p:cNvSpPr>
            <a:spLocks noChangeArrowheads="1"/>
          </p:cNvSpPr>
          <p:nvPr/>
        </p:nvSpPr>
        <p:spPr bwMode="auto">
          <a:xfrm>
            <a:off x="1" y="808843"/>
            <a:ext cx="12097511" cy="1569660"/>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E6EDF3"/>
                </a:solidFill>
                <a:effectLst/>
                <a:latin typeface="Open Sans" panose="020B0606030504020204" pitchFamily="34" charset="0"/>
              </a:rPr>
              <a:t>There is a special routing method, </a:t>
            </a:r>
            <a:r>
              <a:rPr kumimoji="0" lang="en-US" altLang="en-US" sz="2400" b="0" i="0" u="none" strike="noStrike" cap="none" normalizeH="0" baseline="0">
                <a:ln>
                  <a:noFill/>
                </a:ln>
                <a:solidFill>
                  <a:srgbClr val="E6EDF3"/>
                </a:solidFill>
                <a:effectLst/>
                <a:latin typeface="Arial Unicode MS"/>
              </a:rPr>
              <a:t>app.all()</a:t>
            </a:r>
            <a:r>
              <a:rPr kumimoji="0" lang="en-US" altLang="en-US" sz="2400" b="0" i="0" u="none" strike="noStrike" cap="none" normalizeH="0" baseline="0">
                <a:ln>
                  <a:noFill/>
                </a:ln>
                <a:solidFill>
                  <a:srgbClr val="E6EDF3"/>
                </a:solidFill>
                <a:effectLst/>
                <a:latin typeface="Open Sans" panose="020B0606030504020204" pitchFamily="34" charset="0"/>
              </a:rPr>
              <a:t>, used to load middleware functions at a path for </a:t>
            </a:r>
            <a:r>
              <a:rPr kumimoji="0" lang="en-US" altLang="en-US" sz="2400" b="1" i="1" u="none" strike="noStrike" cap="none" normalizeH="0" baseline="0">
                <a:ln>
                  <a:noFill/>
                </a:ln>
                <a:solidFill>
                  <a:srgbClr val="E6EDF3"/>
                </a:solidFill>
                <a:effectLst/>
                <a:latin typeface="Open Sans" panose="020B0606030504020204" pitchFamily="34" charset="0"/>
              </a:rPr>
              <a:t>all</a:t>
            </a:r>
            <a:r>
              <a:rPr kumimoji="0" lang="en-US" altLang="en-US" sz="2400" b="0" i="0" u="none" strike="noStrike" cap="none" normalizeH="0" baseline="0">
                <a:ln>
                  <a:noFill/>
                </a:ln>
                <a:solidFill>
                  <a:srgbClr val="E6EDF3"/>
                </a:solidFill>
                <a:effectLst/>
                <a:latin typeface="Open Sans" panose="020B0606030504020204" pitchFamily="34" charset="0"/>
              </a:rPr>
              <a:t> HTTP request methods. For example, the following handler is executed for requests to the route </a:t>
            </a:r>
            <a:r>
              <a:rPr kumimoji="0" lang="en-US" altLang="en-US" sz="2400" b="0" i="0" u="none" strike="noStrike" cap="none" normalizeH="0" baseline="0">
                <a:ln>
                  <a:noFill/>
                </a:ln>
                <a:solidFill>
                  <a:srgbClr val="E6EDF3"/>
                </a:solidFill>
                <a:effectLst/>
                <a:latin typeface="Arial Unicode MS"/>
              </a:rPr>
              <a:t>"/secret"</a:t>
            </a:r>
            <a:r>
              <a:rPr kumimoji="0" lang="en-US" altLang="en-US" sz="2400" b="0" i="0" u="none" strike="noStrike" cap="none" normalizeH="0" baseline="0">
                <a:ln>
                  <a:noFill/>
                </a:ln>
                <a:solidFill>
                  <a:srgbClr val="E6EDF3"/>
                </a:solidFill>
                <a:effectLst/>
                <a:latin typeface="Open Sans" panose="020B0606030504020204" pitchFamily="34" charset="0"/>
              </a:rPr>
              <a:t> whether using </a:t>
            </a:r>
            <a:r>
              <a:rPr kumimoji="0" lang="en-US" altLang="en-US" sz="2400" b="0" i="0" u="none" strike="noStrike" cap="none" normalizeH="0" baseline="0">
                <a:ln>
                  <a:noFill/>
                </a:ln>
                <a:solidFill>
                  <a:srgbClr val="E6EDF3"/>
                </a:solidFill>
                <a:effectLst/>
                <a:latin typeface="Arial Unicode MS"/>
              </a:rPr>
              <a:t>GET</a:t>
            </a:r>
            <a:r>
              <a:rPr kumimoji="0" lang="en-US" altLang="en-US" sz="2400" b="0" i="0" u="none" strike="noStrike" cap="none" normalizeH="0" baseline="0">
                <a:ln>
                  <a:noFill/>
                </a:ln>
                <a:solidFill>
                  <a:srgbClr val="E6EDF3"/>
                </a:solidFill>
                <a:effectLst/>
                <a:latin typeface="Open Sans" panose="020B0606030504020204" pitchFamily="34" charset="0"/>
              </a:rPr>
              <a:t>, </a:t>
            </a:r>
            <a:r>
              <a:rPr kumimoji="0" lang="en-US" altLang="en-US" sz="2400" b="0" i="0" u="none" strike="noStrike" cap="none" normalizeH="0" baseline="0">
                <a:ln>
                  <a:noFill/>
                </a:ln>
                <a:solidFill>
                  <a:srgbClr val="E6EDF3"/>
                </a:solidFill>
                <a:effectLst/>
                <a:latin typeface="Arial Unicode MS"/>
              </a:rPr>
              <a:t>POST</a:t>
            </a:r>
            <a:r>
              <a:rPr kumimoji="0" lang="en-US" altLang="en-US" sz="2400" b="0" i="0" u="none" strike="noStrike" cap="none" normalizeH="0" baseline="0">
                <a:ln>
                  <a:noFill/>
                </a:ln>
                <a:solidFill>
                  <a:srgbClr val="E6EDF3"/>
                </a:solidFill>
                <a:effectLst/>
                <a:latin typeface="Open Sans" panose="020B0606030504020204" pitchFamily="34" charset="0"/>
              </a:rPr>
              <a:t>, </a:t>
            </a:r>
            <a:r>
              <a:rPr kumimoji="0" lang="en-US" altLang="en-US" sz="2400" b="0" i="0" u="none" strike="noStrike" cap="none" normalizeH="0" baseline="0">
                <a:ln>
                  <a:noFill/>
                </a:ln>
                <a:solidFill>
                  <a:srgbClr val="E6EDF3"/>
                </a:solidFill>
                <a:effectLst/>
                <a:latin typeface="Arial Unicode MS"/>
              </a:rPr>
              <a:t>PUT</a:t>
            </a:r>
            <a:r>
              <a:rPr kumimoji="0" lang="en-US" altLang="en-US" sz="2400" b="0" i="0" u="none" strike="noStrike" cap="none" normalizeH="0" baseline="0">
                <a:ln>
                  <a:noFill/>
                </a:ln>
                <a:solidFill>
                  <a:srgbClr val="E6EDF3"/>
                </a:solidFill>
                <a:effectLst/>
                <a:latin typeface="Open Sans" panose="020B0606030504020204" pitchFamily="34" charset="0"/>
              </a:rPr>
              <a:t>, </a:t>
            </a:r>
            <a:r>
              <a:rPr kumimoji="0" lang="en-US" altLang="en-US" sz="2400" b="0" i="0" u="none" strike="noStrike" cap="none" normalizeH="0" baseline="0">
                <a:ln>
                  <a:noFill/>
                </a:ln>
                <a:solidFill>
                  <a:srgbClr val="E6EDF3"/>
                </a:solidFill>
                <a:effectLst/>
                <a:latin typeface="Arial Unicode MS"/>
              </a:rPr>
              <a:t>DELETE</a:t>
            </a:r>
            <a:r>
              <a:rPr kumimoji="0" lang="en-US" altLang="en-US" sz="2400" b="0" i="0" u="none" strike="noStrike" cap="none" normalizeH="0" baseline="0">
                <a:ln>
                  <a:noFill/>
                </a:ln>
                <a:solidFill>
                  <a:srgbClr val="E6EDF3"/>
                </a:solidFill>
                <a:effectLst/>
                <a:latin typeface="Open Sans" panose="020B0606030504020204" pitchFamily="34" charset="0"/>
              </a:rPr>
              <a:t>, or any other HTTP request method supported in the </a:t>
            </a:r>
            <a:r>
              <a:rPr kumimoji="0" lang="en-US" altLang="en-US" sz="2400" b="0" i="0" u="none" strike="noStrike" cap="none" normalizeH="0" baseline="0">
                <a:ln>
                  <a:noFill/>
                </a:ln>
                <a:solidFill>
                  <a:srgbClr val="259DFF"/>
                </a:solidFill>
                <a:effectLst/>
                <a:latin typeface="Open Sans" panose="020B0606030504020204" pitchFamily="34" charset="0"/>
                <a:hlinkClick r:id="rId2"/>
              </a:rPr>
              <a:t>http module</a:t>
            </a:r>
            <a:r>
              <a:rPr kumimoji="0" lang="en-US" altLang="en-US" sz="2400" b="0" i="0" u="none" strike="noStrike" cap="none" normalizeH="0" baseline="0">
                <a:ln>
                  <a:noFill/>
                </a:ln>
                <a:solidFill>
                  <a:srgbClr val="E6EDF3"/>
                </a:solidFill>
                <a:effectLst/>
                <a:latin typeface="Open Sans" panose="020B0606030504020204" pitchFamily="34" charset="0"/>
              </a:rPr>
              <a:t>.</a:t>
            </a:r>
            <a:r>
              <a:rPr kumimoji="0" lang="en-US" altLang="en-US" sz="2400" b="0" i="0" u="none" strike="noStrike" cap="none" normalizeH="0" baseline="0">
                <a:ln>
                  <a:noFill/>
                </a:ln>
                <a:solidFill>
                  <a:schemeClr val="tx1"/>
                </a:solidFill>
                <a:effectLst/>
              </a:rPr>
              <a:t> </a:t>
            </a:r>
          </a:p>
        </p:txBody>
      </p:sp>
      <p:sp>
        <p:nvSpPr>
          <p:cNvPr id="4" name="Rectangle 3">
            <a:extLst>
              <a:ext uri="{FF2B5EF4-FFF2-40B4-BE49-F238E27FC236}">
                <a16:creationId xmlns:a16="http://schemas.microsoft.com/office/drawing/2014/main" id="{9FA38268-DB69-C378-532E-FB0109B1D545}"/>
              </a:ext>
            </a:extLst>
          </p:cNvPr>
          <p:cNvSpPr>
            <a:spLocks noChangeArrowheads="1"/>
          </p:cNvSpPr>
          <p:nvPr/>
        </p:nvSpPr>
        <p:spPr bwMode="auto">
          <a:xfrm>
            <a:off x="1027613" y="2691763"/>
            <a:ext cx="10162903" cy="188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Consolas" panose="020B0609020204030204" pitchFamily="49" charset="0"/>
              </a:rPr>
              <a:t>app</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DD4A68"/>
                </a:solidFill>
                <a:effectLst/>
                <a:latin typeface="Consolas" panose="020B0609020204030204" pitchFamily="49" charset="0"/>
              </a:rPr>
              <a:t>all</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'/secret'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A67F59"/>
                </a:solidFill>
                <a:effectLst/>
                <a:latin typeface="Consolas" panose="020B0609020204030204" pitchFamily="49" charset="0"/>
              </a:rPr>
              <a:t>=&gt;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console</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DD4A68"/>
                </a:solidFill>
                <a:effectLst/>
                <a:latin typeface="Consolas" panose="020B0609020204030204" pitchFamily="49" charset="0"/>
              </a:rPr>
              <a:t>log</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'Accessing the secret section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DD4A68"/>
                </a:solidFill>
                <a:effectLst/>
                <a:latin typeface="Consolas" panose="020B0609020204030204" pitchFamily="49" charset="0"/>
              </a:rPr>
              <a:t>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br>
              <a:rPr kumimoji="0" lang="en-US" altLang="en-US" sz="2800" b="0" i="0" u="none" strike="noStrike" cap="none" normalizeH="0" baseline="0" dirty="0">
                <a:ln>
                  <a:noFill/>
                </a:ln>
                <a:solidFill>
                  <a:srgbClr val="000000"/>
                </a:solidFill>
                <a:effectLst/>
                <a:latin typeface="Consolas" panose="020B0609020204030204" pitchFamily="49" charset="0"/>
              </a:rPr>
            </a:br>
            <a:r>
              <a:rPr kumimoji="0" lang="en-US" altLang="en-US" sz="2800" b="0" i="0" u="none" strike="noStrike" cap="none" normalizeH="0" baseline="0" dirty="0">
                <a:ln>
                  <a:noFill/>
                </a:ln>
                <a:solidFill>
                  <a:srgbClr val="708090"/>
                </a:solidFill>
                <a:effectLst/>
                <a:latin typeface="Consolas" panose="020B0609020204030204" pitchFamily="49" charset="0"/>
              </a:rPr>
              <a:t>// pass control to the next handler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0753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2CECA-60B3-3161-4514-B73BD793F188}"/>
              </a:ext>
            </a:extLst>
          </p:cNvPr>
          <p:cNvSpPr txBox="1"/>
          <p:nvPr/>
        </p:nvSpPr>
        <p:spPr>
          <a:xfrm>
            <a:off x="243840" y="560342"/>
            <a:ext cx="11129554" cy="1723549"/>
          </a:xfrm>
          <a:prstGeom prst="rect">
            <a:avLst/>
          </a:prstGeom>
          <a:noFill/>
        </p:spPr>
        <p:txBody>
          <a:bodyPr wrap="square">
            <a:spAutoFit/>
          </a:bodyPr>
          <a:lstStyle/>
          <a:p>
            <a:pPr algn="l">
              <a:spcBef>
                <a:spcPts val="375"/>
              </a:spcBef>
              <a:spcAft>
                <a:spcPts val="375"/>
              </a:spcAft>
            </a:pPr>
            <a:r>
              <a:rPr lang="en-US" sz="2400" b="1" i="0" dirty="0">
                <a:effectLst/>
                <a:latin typeface="Open Sans" panose="020B0606030504020204" pitchFamily="34" charset="0"/>
              </a:rPr>
              <a:t>Route paths</a:t>
            </a:r>
          </a:p>
          <a:p>
            <a:pPr algn="l">
              <a:spcBef>
                <a:spcPts val="750"/>
              </a:spcBef>
              <a:spcAft>
                <a:spcPts val="750"/>
              </a:spcAft>
            </a:pPr>
            <a:r>
              <a:rPr lang="en-US" sz="2400" b="0" i="0" dirty="0">
                <a:effectLst/>
                <a:latin typeface="Open Sans" panose="020B0606030504020204" pitchFamily="34" charset="0"/>
              </a:rPr>
              <a:t>Route paths, in combination with a request method, define the endpoints at which requests can be made. Route paths can be strings, string patterns, or regular expressions.</a:t>
            </a:r>
          </a:p>
        </p:txBody>
      </p:sp>
      <p:sp>
        <p:nvSpPr>
          <p:cNvPr id="4" name="Rectangle 1">
            <a:extLst>
              <a:ext uri="{FF2B5EF4-FFF2-40B4-BE49-F238E27FC236}">
                <a16:creationId xmlns:a16="http://schemas.microsoft.com/office/drawing/2014/main" id="{610D4D28-C1CD-23D7-9FEB-570C0D78DC53}"/>
              </a:ext>
            </a:extLst>
          </p:cNvPr>
          <p:cNvSpPr>
            <a:spLocks noChangeArrowheads="1"/>
          </p:cNvSpPr>
          <p:nvPr/>
        </p:nvSpPr>
        <p:spPr bwMode="auto">
          <a:xfrm>
            <a:off x="505097" y="2473230"/>
            <a:ext cx="10807337" cy="3853569"/>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E6EDF3"/>
                </a:solidFill>
                <a:effectLst/>
                <a:latin typeface="Open Sans" panose="020B0606030504020204" pitchFamily="34" charset="0"/>
              </a:rPr>
              <a:t>Route paths based on strings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This route path will match requests to the root route, </a:t>
            </a:r>
            <a:r>
              <a:rPr kumimoji="0" lang="en-US" altLang="en-US" sz="2400" b="0" i="0" u="none" strike="noStrike" cap="none" normalizeH="0" baseline="0" dirty="0">
                <a:ln>
                  <a:noFill/>
                </a:ln>
                <a:solidFill>
                  <a:srgbClr val="E6EDF3"/>
                </a:solidFill>
                <a:effectLst/>
                <a:latin typeface="Arial Unicode MS"/>
              </a:rPr>
              <a:t>/</a:t>
            </a:r>
            <a:r>
              <a:rPr kumimoji="0" lang="en-US" altLang="en-US" sz="2400" b="0" i="0" u="none" strike="noStrike" cap="none" normalizeH="0" baseline="0" dirty="0">
                <a:ln>
                  <a:noFill/>
                </a:ln>
                <a:solidFill>
                  <a:srgbClr val="E6EDF3"/>
                </a:solidFill>
                <a:effectLst/>
                <a:latin typeface="Open Sans" panose="020B0606030504020204" pitchFamily="34" charset="0"/>
              </a:rPr>
              <a:t>.</a:t>
            </a: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app.g</a:t>
            </a:r>
            <a:r>
              <a:rPr kumimoji="0" lang="en-US" altLang="en-US" sz="2400" b="0" i="0" u="none" strike="noStrike" cap="none" normalizeH="0" baseline="0" dirty="0" err="1">
                <a:ln>
                  <a:noFill/>
                </a:ln>
                <a:solidFill>
                  <a:srgbClr val="0077AA"/>
                </a:solidFill>
                <a:effectLst/>
                <a:latin typeface="Consolas" panose="020B0609020204030204" pitchFamily="49" charset="0"/>
              </a:rPr>
              <a:t>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FF0000"/>
                </a:solidFill>
                <a:effectLst/>
                <a:latin typeface="Consolas" panose="020B0609020204030204" pitchFamily="49" charset="0"/>
              </a:rPr>
              <a:t>req, res)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0070C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'root'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This route path will match requests to </a:t>
            </a:r>
            <a:r>
              <a:rPr kumimoji="0" lang="en-US" altLang="en-US" sz="2400" b="0" i="0" u="none" strike="noStrike" cap="none" normalizeH="0" baseline="0" dirty="0">
                <a:ln>
                  <a:noFill/>
                </a:ln>
                <a:solidFill>
                  <a:srgbClr val="E6EDF3"/>
                </a:solidFill>
                <a:effectLst/>
                <a:latin typeface="Arial Unicode MS"/>
              </a:rPr>
              <a:t>/about</a:t>
            </a:r>
            <a:r>
              <a:rPr kumimoji="0" lang="en-US" altLang="en-US" sz="2400" b="0" i="0" u="none" strike="noStrike" cap="none" normalizeH="0" baseline="0" dirty="0">
                <a:ln>
                  <a:noFill/>
                </a:ln>
                <a:solidFill>
                  <a:srgbClr val="E6EDF3"/>
                </a:solidFill>
                <a:effectLst/>
                <a:latin typeface="Open Sans" panose="020B0606030504020204" pitchFamily="34" charset="0"/>
              </a:rPr>
              <a:t>.</a:t>
            </a: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app.g</a:t>
            </a:r>
            <a:r>
              <a:rPr kumimoji="0" lang="en-US" altLang="en-US" sz="2400" b="0" i="0" u="none" strike="noStrike" cap="none" normalizeH="0" baseline="0" dirty="0" err="1">
                <a:ln>
                  <a:noFill/>
                </a:ln>
                <a:solidFill>
                  <a:srgbClr val="0077AA"/>
                </a:solidFill>
                <a:effectLst/>
                <a:latin typeface="Consolas" panose="020B0609020204030204" pitchFamily="49" charset="0"/>
              </a:rPr>
              <a:t>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'/about'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FF0000"/>
                </a:solidFill>
                <a:effectLst/>
                <a:latin typeface="Consolas" panose="020B0609020204030204" pitchFamily="49" charset="0"/>
              </a:rPr>
              <a:t>req,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0070C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'about'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This route path will match requests to </a:t>
            </a:r>
            <a:r>
              <a:rPr kumimoji="0" lang="en-US" altLang="en-US" sz="2400" b="0" i="0" u="none" strike="noStrike" cap="none" normalizeH="0" baseline="0" dirty="0">
                <a:ln>
                  <a:noFill/>
                </a:ln>
                <a:solidFill>
                  <a:srgbClr val="E6EDF3"/>
                </a:solidFill>
                <a:effectLst/>
                <a:latin typeface="Arial Unicode MS"/>
              </a:rPr>
              <a:t>/</a:t>
            </a:r>
            <a:r>
              <a:rPr kumimoji="0" lang="en-US" altLang="en-US" sz="2400" b="0" i="0" u="none" strike="noStrike" cap="none" normalizeH="0" baseline="0" dirty="0" err="1">
                <a:ln>
                  <a:noFill/>
                </a:ln>
                <a:solidFill>
                  <a:srgbClr val="E6EDF3"/>
                </a:solidFill>
                <a:effectLst/>
                <a:latin typeface="Arial Unicode MS"/>
              </a:rPr>
              <a:t>random.text</a:t>
            </a:r>
            <a:r>
              <a:rPr kumimoji="0" lang="en-US" altLang="en-US" sz="2400" b="0" i="0" u="none" strike="noStrike" cap="none" normalizeH="0" baseline="0" dirty="0">
                <a:ln>
                  <a:noFill/>
                </a:ln>
                <a:solidFill>
                  <a:srgbClr val="E6EDF3"/>
                </a:solidFill>
                <a:effectLst/>
                <a:latin typeface="Open Sans" panose="020B0606030504020204" pitchFamily="34" charset="0"/>
              </a:rPr>
              <a:t>.</a:t>
            </a: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err="1">
                <a:ln>
                  <a:noFill/>
                </a:ln>
                <a:solidFill>
                  <a:srgbClr val="669900"/>
                </a:solidFill>
                <a:effectLst/>
                <a:latin typeface="Consolas" panose="020B0609020204030204" pitchFamily="49" charset="0"/>
              </a:rPr>
              <a:t>random.text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FF0000"/>
                </a:solidFill>
                <a:effectLst/>
                <a:latin typeface="Consolas" panose="020B0609020204030204" pitchFamily="49" charset="0"/>
              </a:rPr>
              <a:t>req,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0070C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err="1">
                <a:ln>
                  <a:noFill/>
                </a:ln>
                <a:solidFill>
                  <a:srgbClr val="669900"/>
                </a:solidFill>
                <a:effectLst/>
                <a:latin typeface="Consolas" panose="020B0609020204030204" pitchFamily="49" charset="0"/>
              </a:rPr>
              <a:t>random.text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729596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E32F4-EA5D-3A51-40B1-66B556D1DD45}"/>
              </a:ext>
            </a:extLst>
          </p:cNvPr>
          <p:cNvSpPr txBox="1"/>
          <p:nvPr/>
        </p:nvSpPr>
        <p:spPr>
          <a:xfrm>
            <a:off x="208999" y="668768"/>
            <a:ext cx="6096000" cy="369332"/>
          </a:xfrm>
          <a:prstGeom prst="rect">
            <a:avLst/>
          </a:prstGeom>
          <a:noFill/>
        </p:spPr>
        <p:txBody>
          <a:bodyPr wrap="square">
            <a:spAutoFit/>
          </a:bodyPr>
          <a:lstStyle/>
          <a:p>
            <a:pPr algn="l">
              <a:spcBef>
                <a:spcPts val="375"/>
              </a:spcBef>
              <a:spcAft>
                <a:spcPts val="375"/>
              </a:spcAft>
            </a:pPr>
            <a:r>
              <a:rPr lang="en-US" b="1" i="0" dirty="0">
                <a:effectLst/>
                <a:latin typeface="Open Sans" panose="020B0606030504020204" pitchFamily="34" charset="0"/>
              </a:rPr>
              <a:t>Route paths based on string patterns</a:t>
            </a:r>
          </a:p>
        </p:txBody>
      </p:sp>
      <p:sp>
        <p:nvSpPr>
          <p:cNvPr id="4" name="Rectangle 1">
            <a:extLst>
              <a:ext uri="{FF2B5EF4-FFF2-40B4-BE49-F238E27FC236}">
                <a16:creationId xmlns:a16="http://schemas.microsoft.com/office/drawing/2014/main" id="{640D0586-B81E-ED38-F45A-DDFB84D46FF4}"/>
              </a:ext>
            </a:extLst>
          </p:cNvPr>
          <p:cNvSpPr>
            <a:spLocks noChangeArrowheads="1"/>
          </p:cNvSpPr>
          <p:nvPr/>
        </p:nvSpPr>
        <p:spPr bwMode="auto">
          <a:xfrm>
            <a:off x="513806" y="1769620"/>
            <a:ext cx="10728960" cy="3484237"/>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This route path will match </a:t>
            </a:r>
            <a:r>
              <a:rPr kumimoji="0" lang="en-US" altLang="en-US" sz="2400" b="0" i="0" u="none" strike="noStrike" cap="none" normalizeH="0" baseline="0" dirty="0" err="1">
                <a:ln>
                  <a:noFill/>
                </a:ln>
                <a:solidFill>
                  <a:srgbClr val="E6EDF3"/>
                </a:solidFill>
                <a:effectLst/>
                <a:latin typeface="Arial Unicode MS"/>
              </a:rPr>
              <a:t>acd</a:t>
            </a:r>
            <a:r>
              <a:rPr kumimoji="0" lang="en-US" altLang="en-US" sz="2400" b="0" i="0" u="none" strike="noStrike" cap="none" normalizeH="0" baseline="0" dirty="0">
                <a:ln>
                  <a:noFill/>
                </a:ln>
                <a:solidFill>
                  <a:srgbClr val="E6EDF3"/>
                </a:solidFill>
                <a:effectLst/>
                <a:latin typeface="Open Sans" panose="020B0606030504020204" pitchFamily="34" charset="0"/>
              </a:rPr>
              <a:t> and </a:t>
            </a:r>
            <a:r>
              <a:rPr kumimoji="0" lang="en-US" altLang="en-US" sz="2400" b="0" i="0" u="none" strike="noStrike" cap="none" normalizeH="0" baseline="0" dirty="0" err="1">
                <a:ln>
                  <a:noFill/>
                </a:ln>
                <a:solidFill>
                  <a:srgbClr val="E6EDF3"/>
                </a:solidFill>
                <a:effectLst/>
                <a:latin typeface="Arial Unicode MS"/>
              </a:rPr>
              <a:t>abcd</a:t>
            </a:r>
            <a:r>
              <a:rPr kumimoji="0" lang="en-US" altLang="en-US" sz="2400" b="0" i="0" u="none" strike="noStrike" cap="none" normalizeH="0" baseline="0" dirty="0">
                <a:ln>
                  <a:noFill/>
                </a:ln>
                <a:solidFill>
                  <a:srgbClr val="E6EDF3"/>
                </a:solidFill>
                <a:effectLst/>
                <a:latin typeface="Open Sans" panose="020B0606030504020204" pitchFamily="34" charset="0"/>
              </a:rPr>
              <a:t>.</a:t>
            </a: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err="1">
                <a:ln>
                  <a:noFill/>
                </a:ln>
                <a:solidFill>
                  <a:srgbClr val="669900"/>
                </a:solidFill>
                <a:effectLst/>
                <a:latin typeface="Consolas" panose="020B0609020204030204" pitchFamily="49" charset="0"/>
              </a:rPr>
              <a:t>ab?cd</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FF0000"/>
                </a:solidFill>
                <a:effectLst/>
                <a:latin typeface="Consolas" panose="020B0609020204030204" pitchFamily="49" charset="0"/>
              </a:rPr>
              <a:t>req, res)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err="1">
                <a:ln>
                  <a:noFill/>
                </a:ln>
                <a:solidFill>
                  <a:srgbClr val="669900"/>
                </a:solidFill>
                <a:effectLst/>
                <a:latin typeface="Consolas" panose="020B0609020204030204" pitchFamily="49" charset="0"/>
              </a:rPr>
              <a:t>ab?cd</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nsolas" panose="020B0609020204030204" pitchFamily="49"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This route path will match </a:t>
            </a:r>
            <a:r>
              <a:rPr kumimoji="0" lang="en-US" altLang="en-US" sz="2400" b="0" i="0" u="none" strike="noStrike" cap="none" normalizeH="0" baseline="0" dirty="0" err="1">
                <a:ln>
                  <a:noFill/>
                </a:ln>
                <a:solidFill>
                  <a:srgbClr val="E6EDF3"/>
                </a:solidFill>
                <a:effectLst/>
                <a:latin typeface="Arial Unicode MS"/>
              </a:rPr>
              <a:t>abcd</a:t>
            </a:r>
            <a:r>
              <a:rPr kumimoji="0" lang="en-US" altLang="en-US" sz="2400" b="0" i="0" u="none" strike="noStrike" cap="none" normalizeH="0" baseline="0" dirty="0">
                <a:ln>
                  <a:noFill/>
                </a:ln>
                <a:solidFill>
                  <a:srgbClr val="E6EDF3"/>
                </a:solidFill>
                <a:effectLst/>
                <a:latin typeface="Open Sans" panose="020B0606030504020204" pitchFamily="34" charset="0"/>
              </a:rPr>
              <a:t>, </a:t>
            </a:r>
            <a:r>
              <a:rPr kumimoji="0" lang="en-US" altLang="en-US" sz="2400" b="0" i="0" u="none" strike="noStrike" cap="none" normalizeH="0" baseline="0" dirty="0" err="1">
                <a:ln>
                  <a:noFill/>
                </a:ln>
                <a:solidFill>
                  <a:srgbClr val="E6EDF3"/>
                </a:solidFill>
                <a:effectLst/>
                <a:latin typeface="Arial Unicode MS"/>
              </a:rPr>
              <a:t>abbcd</a:t>
            </a:r>
            <a:r>
              <a:rPr kumimoji="0" lang="en-US" altLang="en-US" sz="2400" b="0" i="0" u="none" strike="noStrike" cap="none" normalizeH="0" baseline="0" dirty="0">
                <a:ln>
                  <a:noFill/>
                </a:ln>
                <a:solidFill>
                  <a:srgbClr val="E6EDF3"/>
                </a:solidFill>
                <a:effectLst/>
                <a:latin typeface="Open Sans" panose="020B0606030504020204" pitchFamily="34" charset="0"/>
              </a:rPr>
              <a:t>, </a:t>
            </a:r>
            <a:r>
              <a:rPr kumimoji="0" lang="en-US" altLang="en-US" sz="2400" b="0" i="0" u="none" strike="noStrike" cap="none" normalizeH="0" baseline="0" dirty="0" err="1">
                <a:ln>
                  <a:noFill/>
                </a:ln>
                <a:solidFill>
                  <a:srgbClr val="E6EDF3"/>
                </a:solidFill>
                <a:effectLst/>
                <a:latin typeface="Arial Unicode MS"/>
              </a:rPr>
              <a:t>abbbcd</a:t>
            </a:r>
            <a:r>
              <a:rPr kumimoji="0" lang="en-US" altLang="en-US" sz="2400" b="0" i="0" u="none" strike="noStrike" cap="none" normalizeH="0" baseline="0" dirty="0">
                <a:ln>
                  <a:noFill/>
                </a:ln>
                <a:solidFill>
                  <a:srgbClr val="E6EDF3"/>
                </a:solidFill>
                <a:effectLst/>
                <a:latin typeface="Open Sans" panose="020B0606030504020204" pitchFamily="34" charset="0"/>
              </a:rPr>
              <a:t>, and so on.</a:t>
            </a: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err="1">
                <a:ln>
                  <a:noFill/>
                </a:ln>
                <a:solidFill>
                  <a:srgbClr val="669900"/>
                </a:solidFill>
                <a:effectLst/>
                <a:latin typeface="Consolas" panose="020B0609020204030204" pitchFamily="49" charset="0"/>
              </a:rPr>
              <a:t>ab+cd</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FF0000"/>
                </a:solidFill>
                <a:effectLst/>
                <a:latin typeface="Consolas" panose="020B0609020204030204" pitchFamily="49" charset="0"/>
              </a:rPr>
              <a:t>req,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err="1">
                <a:ln>
                  <a:noFill/>
                </a:ln>
                <a:solidFill>
                  <a:srgbClr val="669900"/>
                </a:solidFill>
                <a:effectLst/>
                <a:latin typeface="Consolas" panose="020B0609020204030204" pitchFamily="49" charset="0"/>
              </a:rPr>
              <a:t>ab+cd</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This route path will match </a:t>
            </a:r>
            <a:r>
              <a:rPr kumimoji="0" lang="en-US" altLang="en-US" sz="2400" b="0" i="0" u="none" strike="noStrike" cap="none" normalizeH="0" baseline="0" dirty="0" err="1">
                <a:ln>
                  <a:noFill/>
                </a:ln>
                <a:solidFill>
                  <a:srgbClr val="E6EDF3"/>
                </a:solidFill>
                <a:effectLst/>
                <a:latin typeface="Arial Unicode MS"/>
              </a:rPr>
              <a:t>abcd</a:t>
            </a:r>
            <a:r>
              <a:rPr kumimoji="0" lang="en-US" altLang="en-US" sz="2400" b="0" i="0" u="none" strike="noStrike" cap="none" normalizeH="0" baseline="0" dirty="0">
                <a:ln>
                  <a:noFill/>
                </a:ln>
                <a:solidFill>
                  <a:srgbClr val="E6EDF3"/>
                </a:solidFill>
                <a:effectLst/>
                <a:latin typeface="Open Sans" panose="020B0606030504020204" pitchFamily="34" charset="0"/>
              </a:rPr>
              <a:t>, </a:t>
            </a:r>
            <a:r>
              <a:rPr kumimoji="0" lang="en-US" altLang="en-US" sz="2400" b="0" i="0" u="none" strike="noStrike" cap="none" normalizeH="0" baseline="0" dirty="0" err="1">
                <a:ln>
                  <a:noFill/>
                </a:ln>
                <a:solidFill>
                  <a:srgbClr val="E6EDF3"/>
                </a:solidFill>
                <a:effectLst/>
                <a:latin typeface="Arial Unicode MS"/>
              </a:rPr>
              <a:t>abxcd</a:t>
            </a:r>
            <a:r>
              <a:rPr kumimoji="0" lang="en-US" altLang="en-US" sz="2400" b="0" i="0" u="none" strike="noStrike" cap="none" normalizeH="0" baseline="0" dirty="0">
                <a:ln>
                  <a:noFill/>
                </a:ln>
                <a:solidFill>
                  <a:srgbClr val="E6EDF3"/>
                </a:solidFill>
                <a:effectLst/>
                <a:latin typeface="Open Sans" panose="020B0606030504020204" pitchFamily="34" charset="0"/>
              </a:rPr>
              <a:t>, </a:t>
            </a:r>
            <a:r>
              <a:rPr kumimoji="0" lang="en-US" altLang="en-US" sz="2400" b="0" i="0" u="none" strike="noStrike" cap="none" normalizeH="0" baseline="0" dirty="0" err="1">
                <a:ln>
                  <a:noFill/>
                </a:ln>
                <a:solidFill>
                  <a:srgbClr val="E6EDF3"/>
                </a:solidFill>
                <a:effectLst/>
                <a:latin typeface="Arial Unicode MS"/>
              </a:rPr>
              <a:t>abRANDOMcd</a:t>
            </a:r>
            <a:r>
              <a:rPr kumimoji="0" lang="en-US" altLang="en-US" sz="2400" b="0" i="0" u="none" strike="noStrike" cap="none" normalizeH="0" baseline="0" dirty="0">
                <a:ln>
                  <a:noFill/>
                </a:ln>
                <a:solidFill>
                  <a:srgbClr val="E6EDF3"/>
                </a:solidFill>
                <a:effectLst/>
                <a:latin typeface="Open Sans" panose="020B0606030504020204" pitchFamily="34" charset="0"/>
              </a:rPr>
              <a:t>, </a:t>
            </a:r>
            <a:r>
              <a:rPr kumimoji="0" lang="en-US" altLang="en-US" sz="2400" b="0" i="0" u="none" strike="noStrike" cap="none" normalizeH="0" baseline="0" dirty="0">
                <a:ln>
                  <a:noFill/>
                </a:ln>
                <a:solidFill>
                  <a:srgbClr val="E6EDF3"/>
                </a:solidFill>
                <a:effectLst/>
                <a:latin typeface="Arial Unicode MS"/>
              </a:rPr>
              <a:t>ab123cd</a:t>
            </a:r>
            <a:r>
              <a:rPr kumimoji="0" lang="en-US" altLang="en-US" sz="2400" b="0" i="0" u="none" strike="noStrike" cap="none" normalizeH="0" baseline="0" dirty="0">
                <a:ln>
                  <a:noFill/>
                </a:ln>
                <a:solidFill>
                  <a:srgbClr val="E6EDF3"/>
                </a:solidFill>
                <a:effectLst/>
                <a:latin typeface="Open Sans" panose="020B0606030504020204" pitchFamily="34" charset="0"/>
              </a:rPr>
              <a:t>, and so 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'/ab*cd'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FF0000"/>
                </a:solidFill>
                <a:effectLst/>
                <a:latin typeface="Consolas" panose="020B0609020204030204" pitchFamily="49" charset="0"/>
              </a:rPr>
              <a:t>req,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'ab*cd'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30811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DBC45-99D8-A6A6-244C-123605ED086E}"/>
              </a:ext>
            </a:extLst>
          </p:cNvPr>
          <p:cNvSpPr txBox="1"/>
          <p:nvPr/>
        </p:nvSpPr>
        <p:spPr>
          <a:xfrm>
            <a:off x="235131" y="1092075"/>
            <a:ext cx="8908869" cy="3847207"/>
          </a:xfrm>
          <a:prstGeom prst="rect">
            <a:avLst/>
          </a:prstGeom>
          <a:noFill/>
        </p:spPr>
        <p:txBody>
          <a:bodyPr wrap="square">
            <a:spAutoFit/>
          </a:bodyPr>
          <a:lstStyle/>
          <a:p>
            <a:pPr algn="l"/>
            <a:r>
              <a:rPr lang="en-IN" b="0" i="0" dirty="0">
                <a:solidFill>
                  <a:srgbClr val="000000"/>
                </a:solidFill>
                <a:effectLst/>
                <a:latin typeface="Verdana" panose="020B0604030504040204" pitchFamily="34" charset="0"/>
              </a:rPr>
              <a:t>Split a web address into readable parts:</a:t>
            </a:r>
          </a:p>
          <a:p>
            <a:pPr algn="l">
              <a:spcBef>
                <a:spcPts val="1200"/>
              </a:spcBef>
              <a:spcAft>
                <a:spcPts val="1200"/>
              </a:spcAft>
            </a:pP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url</a:t>
            </a:r>
            <a:r>
              <a:rPr lang="en-IN" b="0" i="0" dirty="0">
                <a:solidFill>
                  <a:srgbClr val="000000"/>
                </a:solidFill>
                <a:effectLst/>
                <a:latin typeface="Consolas" panose="020B0609020204030204" pitchFamily="49" charset="0"/>
              </a:rPr>
              <a:t> = require(</a:t>
            </a:r>
            <a:r>
              <a:rPr lang="en-IN" b="0" i="0" dirty="0">
                <a:solidFill>
                  <a:srgbClr val="A52A2A"/>
                </a:solidFill>
                <a:effectLst/>
                <a:latin typeface="Consolas" panose="020B0609020204030204" pitchFamily="49" charset="0"/>
              </a:rPr>
              <a:t>'</a:t>
            </a:r>
            <a:r>
              <a:rPr lang="en-IN" b="0" i="0" dirty="0" err="1">
                <a:solidFill>
                  <a:srgbClr val="A52A2A"/>
                </a:solidFill>
                <a:effectLst/>
                <a:latin typeface="Consolas" panose="020B0609020204030204" pitchFamily="49" charset="0"/>
              </a:rPr>
              <a:t>url</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br>
              <a:rPr lang="en-IN" b="0" i="0" dirty="0">
                <a:solidFill>
                  <a:srgbClr val="000000"/>
                </a:solidFill>
                <a:effectLst/>
                <a:latin typeface="Consolas" panose="020B0609020204030204" pitchFamily="49" charset="0"/>
              </a:rPr>
            </a:b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adr</a:t>
            </a:r>
            <a:r>
              <a:rPr lang="en-IN" b="0" i="0" dirty="0">
                <a:solidFill>
                  <a:srgbClr val="000000"/>
                </a:solidFill>
                <a:effectLst/>
                <a:latin typeface="Consolas" panose="020B0609020204030204" pitchFamily="49" charset="0"/>
              </a:rPr>
              <a:t> = </a:t>
            </a:r>
            <a:r>
              <a:rPr lang="en-IN" b="0" i="0" dirty="0">
                <a:solidFill>
                  <a:srgbClr val="A52A2A"/>
                </a:solidFill>
                <a:effectLst/>
                <a:latin typeface="Consolas" panose="020B0609020204030204" pitchFamily="49" charset="0"/>
              </a:rPr>
              <a:t>'http://localhost:8080/</a:t>
            </a:r>
            <a:r>
              <a:rPr lang="en-IN" b="0" i="0" dirty="0" err="1">
                <a:solidFill>
                  <a:srgbClr val="A52A2A"/>
                </a:solidFill>
                <a:effectLst/>
                <a:latin typeface="Consolas" panose="020B0609020204030204" pitchFamily="49" charset="0"/>
              </a:rPr>
              <a:t>default.htm?year</a:t>
            </a:r>
            <a:r>
              <a:rPr lang="en-IN" b="0" i="0" dirty="0">
                <a:solidFill>
                  <a:srgbClr val="A52A2A"/>
                </a:solidFill>
                <a:effectLst/>
                <a:latin typeface="Consolas" panose="020B0609020204030204" pitchFamily="49" charset="0"/>
              </a:rPr>
              <a:t>=2017&amp;month=</a:t>
            </a:r>
            <a:r>
              <a:rPr lang="en-IN" b="0" i="0" dirty="0" err="1">
                <a:solidFill>
                  <a:srgbClr val="A52A2A"/>
                </a:solidFill>
                <a:effectLst/>
                <a:latin typeface="Consolas" panose="020B0609020204030204" pitchFamily="49" charset="0"/>
              </a:rPr>
              <a:t>february</a:t>
            </a:r>
            <a:r>
              <a:rPr lang="en-IN" b="0" i="0" dirty="0">
                <a:solidFill>
                  <a:srgbClr val="A52A2A"/>
                </a:solidFill>
                <a:effectLst/>
                <a:latin typeface="Consolas" panose="020B0609020204030204" pitchFamily="49" charset="0"/>
              </a:rPr>
              <a:t>'</a:t>
            </a:r>
            <a:r>
              <a:rPr lang="en-IN" b="0" i="0" dirty="0">
                <a:solidFill>
                  <a:srgbClr val="000000"/>
                </a:solidFill>
                <a:effectLst/>
                <a:latin typeface="Consolas" panose="020B0609020204030204" pitchFamily="49" charset="0"/>
              </a:rPr>
              <a:t>;</a:t>
            </a:r>
            <a:br>
              <a:rPr lang="en-IN" b="0" i="0" dirty="0">
                <a:solidFill>
                  <a:srgbClr val="000000"/>
                </a:solidFill>
                <a:effectLst/>
                <a:latin typeface="Consolas" panose="020B0609020204030204" pitchFamily="49" charset="0"/>
              </a:rPr>
            </a:b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q = </a:t>
            </a:r>
            <a:r>
              <a:rPr lang="en-IN" b="0" i="0" dirty="0" err="1">
                <a:solidFill>
                  <a:srgbClr val="000000"/>
                </a:solidFill>
                <a:effectLst/>
                <a:latin typeface="Consolas" panose="020B0609020204030204" pitchFamily="49" charset="0"/>
              </a:rPr>
              <a:t>url.parse</a:t>
            </a:r>
            <a:r>
              <a:rPr lang="en-IN" b="0" i="0" dirty="0">
                <a:solidFill>
                  <a:srgbClr val="000000"/>
                </a:solidFill>
                <a:effectLst/>
                <a:latin typeface="Consolas" panose="020B0609020204030204" pitchFamily="49" charset="0"/>
              </a:rPr>
              <a:t>(</a:t>
            </a:r>
            <a:r>
              <a:rPr lang="en-IN" b="0" i="0" dirty="0" err="1">
                <a:solidFill>
                  <a:srgbClr val="000000"/>
                </a:solidFill>
                <a:effectLst/>
                <a:latin typeface="Consolas" panose="020B0609020204030204" pitchFamily="49" charset="0"/>
              </a:rPr>
              <a:t>adr</a:t>
            </a:r>
            <a:r>
              <a:rPr lang="en-IN" b="0" i="0" dirty="0">
                <a:solidFill>
                  <a:srgbClr val="000000"/>
                </a:solidFill>
                <a:effectLst/>
                <a:latin typeface="Consolas" panose="020B0609020204030204" pitchFamily="49" charset="0"/>
              </a:rPr>
              <a:t>, </a:t>
            </a:r>
            <a:r>
              <a:rPr lang="en-IN" b="0" i="0" dirty="0">
                <a:solidFill>
                  <a:srgbClr val="0000CD"/>
                </a:solidFill>
                <a:effectLst/>
                <a:latin typeface="Consolas" panose="020B0609020204030204" pitchFamily="49" charset="0"/>
              </a:rPr>
              <a:t>true</a:t>
            </a:r>
            <a:r>
              <a:rPr lang="en-IN" b="0" i="0" dirty="0">
                <a:solidFill>
                  <a:srgbClr val="000000"/>
                </a:solidFill>
                <a:effectLst/>
                <a:latin typeface="Consolas" panose="020B0609020204030204" pitchFamily="49" charset="0"/>
              </a:rPr>
              <a:t>);</a:t>
            </a:r>
            <a:br>
              <a:rPr lang="en-IN" b="0" i="0" dirty="0">
                <a:solidFill>
                  <a:srgbClr val="000000"/>
                </a:solidFill>
                <a:effectLst/>
                <a:latin typeface="Consolas" panose="020B0609020204030204" pitchFamily="49" charset="0"/>
              </a:rPr>
            </a:br>
            <a:br>
              <a:rPr lang="en-IN" b="0" i="0" dirty="0">
                <a:solidFill>
                  <a:srgbClr val="000000"/>
                </a:solidFill>
                <a:effectLst/>
                <a:latin typeface="Consolas" panose="020B0609020204030204" pitchFamily="49" charset="0"/>
              </a:rPr>
            </a:br>
            <a:r>
              <a:rPr lang="en-IN" b="0" i="0" dirty="0">
                <a:solidFill>
                  <a:srgbClr val="000000"/>
                </a:solidFill>
                <a:effectLst/>
                <a:latin typeface="Consolas" panose="020B0609020204030204" pitchFamily="49" charset="0"/>
              </a:rPr>
              <a:t>console.log(</a:t>
            </a:r>
            <a:r>
              <a:rPr lang="en-IN" b="0" i="0" dirty="0" err="1">
                <a:solidFill>
                  <a:srgbClr val="000000"/>
                </a:solidFill>
                <a:effectLst/>
                <a:latin typeface="Consolas" panose="020B0609020204030204" pitchFamily="49" charset="0"/>
              </a:rPr>
              <a:t>q.host</a:t>
            </a:r>
            <a:r>
              <a:rPr lang="en-IN" b="0" i="0" dirty="0">
                <a:solidFill>
                  <a:srgbClr val="000000"/>
                </a:solidFill>
                <a:effectLst/>
                <a:latin typeface="Consolas" panose="020B0609020204030204" pitchFamily="49" charset="0"/>
              </a:rPr>
              <a:t>); </a:t>
            </a:r>
            <a:r>
              <a:rPr lang="en-IN" b="0" i="0" dirty="0">
                <a:solidFill>
                  <a:srgbClr val="008000"/>
                </a:solidFill>
                <a:effectLst/>
                <a:latin typeface="Consolas" panose="020B0609020204030204" pitchFamily="49" charset="0"/>
              </a:rPr>
              <a:t>//returns 'localhost:8080'</a:t>
            </a:r>
            <a:br>
              <a:rPr lang="en-IN" b="0" i="0" dirty="0">
                <a:solidFill>
                  <a:srgbClr val="008000"/>
                </a:solidFill>
                <a:effectLst/>
                <a:latin typeface="Consolas" panose="020B0609020204030204" pitchFamily="49" charset="0"/>
              </a:rPr>
            </a:br>
            <a:r>
              <a:rPr lang="en-IN" b="0" i="0" dirty="0">
                <a:solidFill>
                  <a:srgbClr val="000000"/>
                </a:solidFill>
                <a:effectLst/>
                <a:latin typeface="Consolas" panose="020B0609020204030204" pitchFamily="49" charset="0"/>
              </a:rPr>
              <a:t>console.log(</a:t>
            </a:r>
            <a:r>
              <a:rPr lang="en-IN" b="0" i="0" dirty="0" err="1">
                <a:solidFill>
                  <a:srgbClr val="000000"/>
                </a:solidFill>
                <a:effectLst/>
                <a:latin typeface="Consolas" panose="020B0609020204030204" pitchFamily="49" charset="0"/>
              </a:rPr>
              <a:t>q.pathname</a:t>
            </a:r>
            <a:r>
              <a:rPr lang="en-IN" b="0" i="0" dirty="0">
                <a:solidFill>
                  <a:srgbClr val="000000"/>
                </a:solidFill>
                <a:effectLst/>
                <a:latin typeface="Consolas" panose="020B0609020204030204" pitchFamily="49" charset="0"/>
              </a:rPr>
              <a:t>); </a:t>
            </a:r>
            <a:r>
              <a:rPr lang="en-IN" b="0" i="0" dirty="0">
                <a:solidFill>
                  <a:srgbClr val="008000"/>
                </a:solidFill>
                <a:effectLst/>
                <a:latin typeface="Consolas" panose="020B0609020204030204" pitchFamily="49" charset="0"/>
              </a:rPr>
              <a:t>//returns '/default.htm'</a:t>
            </a:r>
            <a:br>
              <a:rPr lang="en-IN" b="0" i="0" dirty="0">
                <a:solidFill>
                  <a:srgbClr val="008000"/>
                </a:solidFill>
                <a:effectLst/>
                <a:latin typeface="Consolas" panose="020B0609020204030204" pitchFamily="49" charset="0"/>
              </a:rPr>
            </a:br>
            <a:r>
              <a:rPr lang="en-IN" b="0" i="0" dirty="0">
                <a:solidFill>
                  <a:srgbClr val="000000"/>
                </a:solidFill>
                <a:effectLst/>
                <a:latin typeface="Consolas" panose="020B0609020204030204" pitchFamily="49" charset="0"/>
              </a:rPr>
              <a:t>console.log(</a:t>
            </a:r>
            <a:r>
              <a:rPr lang="en-IN" b="0" i="0" dirty="0" err="1">
                <a:solidFill>
                  <a:srgbClr val="000000"/>
                </a:solidFill>
                <a:effectLst/>
                <a:latin typeface="Consolas" panose="020B0609020204030204" pitchFamily="49" charset="0"/>
              </a:rPr>
              <a:t>q.search</a:t>
            </a:r>
            <a:r>
              <a:rPr lang="en-IN" b="0" i="0" dirty="0">
                <a:solidFill>
                  <a:srgbClr val="000000"/>
                </a:solidFill>
                <a:effectLst/>
                <a:latin typeface="Consolas" panose="020B0609020204030204" pitchFamily="49" charset="0"/>
              </a:rPr>
              <a:t>); </a:t>
            </a:r>
            <a:r>
              <a:rPr lang="en-IN" b="0" i="0" dirty="0">
                <a:solidFill>
                  <a:srgbClr val="008000"/>
                </a:solidFill>
                <a:effectLst/>
                <a:latin typeface="Consolas" panose="020B0609020204030204" pitchFamily="49" charset="0"/>
              </a:rPr>
              <a:t>//returns '?year=2017&amp;month=</a:t>
            </a:r>
            <a:r>
              <a:rPr lang="en-IN" b="0" i="0" dirty="0" err="1">
                <a:solidFill>
                  <a:srgbClr val="008000"/>
                </a:solidFill>
                <a:effectLst/>
                <a:latin typeface="Consolas" panose="020B0609020204030204" pitchFamily="49" charset="0"/>
              </a:rPr>
              <a:t>february</a:t>
            </a:r>
            <a:r>
              <a:rPr lang="en-IN" b="0" i="0" dirty="0">
                <a:solidFill>
                  <a:srgbClr val="008000"/>
                </a:solidFill>
                <a:effectLst/>
                <a:latin typeface="Consolas" panose="020B0609020204030204" pitchFamily="49" charset="0"/>
              </a:rPr>
              <a:t>'</a:t>
            </a:r>
            <a:br>
              <a:rPr lang="en-IN" b="0" i="0" dirty="0">
                <a:solidFill>
                  <a:srgbClr val="008000"/>
                </a:solidFill>
                <a:effectLst/>
                <a:latin typeface="Consolas" panose="020B0609020204030204" pitchFamily="49" charset="0"/>
              </a:rPr>
            </a:br>
            <a:br>
              <a:rPr lang="en-IN" b="0" i="0" dirty="0">
                <a:solidFill>
                  <a:srgbClr val="000000"/>
                </a:solidFill>
                <a:effectLst/>
                <a:latin typeface="Consolas" panose="020B0609020204030204" pitchFamily="49" charset="0"/>
              </a:rPr>
            </a:br>
            <a:r>
              <a:rPr lang="en-IN" b="0" i="0" dirty="0">
                <a:solidFill>
                  <a:srgbClr val="0000CD"/>
                </a:solidFill>
                <a:effectLst/>
                <a:latin typeface="Consolas" panose="020B0609020204030204" pitchFamily="49" charset="0"/>
              </a:rPr>
              <a:t>var</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qdata</a:t>
            </a:r>
            <a:r>
              <a:rPr lang="en-IN" b="0" i="0" dirty="0">
                <a:solidFill>
                  <a:srgbClr val="000000"/>
                </a:solidFill>
                <a:effectLst/>
                <a:latin typeface="Consolas" panose="020B0609020204030204" pitchFamily="49" charset="0"/>
              </a:rPr>
              <a:t> = </a:t>
            </a:r>
            <a:r>
              <a:rPr lang="en-IN" b="0" i="0" dirty="0" err="1">
                <a:solidFill>
                  <a:srgbClr val="000000"/>
                </a:solidFill>
                <a:effectLst/>
                <a:latin typeface="Consolas" panose="020B0609020204030204" pitchFamily="49" charset="0"/>
              </a:rPr>
              <a:t>q.query</a:t>
            </a:r>
            <a:r>
              <a:rPr lang="en-IN" b="0" i="0" dirty="0">
                <a:solidFill>
                  <a:srgbClr val="000000"/>
                </a:solidFill>
                <a:effectLst/>
                <a:latin typeface="Consolas" panose="020B0609020204030204" pitchFamily="49" charset="0"/>
              </a:rPr>
              <a:t>; </a:t>
            </a:r>
            <a:r>
              <a:rPr lang="en-IN" b="0" i="0" dirty="0">
                <a:solidFill>
                  <a:srgbClr val="008000"/>
                </a:solidFill>
                <a:effectLst/>
                <a:latin typeface="Consolas" panose="020B0609020204030204" pitchFamily="49" charset="0"/>
              </a:rPr>
              <a:t>//returns an object: { year: 2017, month: '</a:t>
            </a:r>
            <a:r>
              <a:rPr lang="en-IN" b="0" i="0" dirty="0" err="1">
                <a:solidFill>
                  <a:srgbClr val="008000"/>
                </a:solidFill>
                <a:effectLst/>
                <a:latin typeface="Consolas" panose="020B0609020204030204" pitchFamily="49" charset="0"/>
              </a:rPr>
              <a:t>february</a:t>
            </a:r>
            <a:r>
              <a:rPr lang="en-IN" b="0" i="0" dirty="0">
                <a:solidFill>
                  <a:srgbClr val="008000"/>
                </a:solidFill>
                <a:effectLst/>
                <a:latin typeface="Consolas" panose="020B0609020204030204" pitchFamily="49" charset="0"/>
              </a:rPr>
              <a:t>' }</a:t>
            </a:r>
            <a:br>
              <a:rPr lang="en-IN" b="0" i="0" dirty="0">
                <a:solidFill>
                  <a:srgbClr val="008000"/>
                </a:solidFill>
                <a:effectLst/>
                <a:latin typeface="Consolas" panose="020B0609020204030204" pitchFamily="49" charset="0"/>
              </a:rPr>
            </a:br>
            <a:r>
              <a:rPr lang="en-IN" b="0" i="0" dirty="0">
                <a:solidFill>
                  <a:srgbClr val="000000"/>
                </a:solidFill>
                <a:effectLst/>
                <a:latin typeface="Consolas" panose="020B0609020204030204" pitchFamily="49" charset="0"/>
              </a:rPr>
              <a:t>console.log(</a:t>
            </a:r>
            <a:r>
              <a:rPr lang="en-IN" b="0" i="0" dirty="0" err="1">
                <a:solidFill>
                  <a:srgbClr val="000000"/>
                </a:solidFill>
                <a:effectLst/>
                <a:latin typeface="Consolas" panose="020B0609020204030204" pitchFamily="49" charset="0"/>
              </a:rPr>
              <a:t>qdata.month</a:t>
            </a:r>
            <a:r>
              <a:rPr lang="en-IN" b="0" i="0" dirty="0">
                <a:solidFill>
                  <a:srgbClr val="000000"/>
                </a:solidFill>
                <a:effectLst/>
                <a:latin typeface="Consolas" panose="020B0609020204030204" pitchFamily="49" charset="0"/>
              </a:rPr>
              <a:t>); </a:t>
            </a:r>
            <a:r>
              <a:rPr lang="en-IN" b="0" i="0" dirty="0">
                <a:solidFill>
                  <a:srgbClr val="008000"/>
                </a:solidFill>
                <a:effectLst/>
                <a:latin typeface="Consolas" panose="020B0609020204030204" pitchFamily="49" charset="0"/>
              </a:rPr>
              <a:t>//returns '</a:t>
            </a:r>
            <a:r>
              <a:rPr lang="en-IN" b="0" i="0" dirty="0" err="1">
                <a:solidFill>
                  <a:srgbClr val="008000"/>
                </a:solidFill>
                <a:effectLst/>
                <a:latin typeface="Consolas" panose="020B0609020204030204" pitchFamily="49" charset="0"/>
              </a:rPr>
              <a:t>february</a:t>
            </a:r>
            <a:r>
              <a:rPr lang="en-IN" b="0" i="0" dirty="0">
                <a:solidFill>
                  <a:srgbClr val="008000"/>
                </a:solidFill>
                <a:effectLst/>
                <a:latin typeface="Consolas" panose="020B0609020204030204" pitchFamily="49" charset="0"/>
              </a:rPr>
              <a:t>'</a:t>
            </a:r>
            <a:endParaRPr lang="en-IN" b="0" i="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482335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889C2-D832-3356-4C4C-39463022F8DD}"/>
              </a:ext>
            </a:extLst>
          </p:cNvPr>
          <p:cNvSpPr>
            <a:spLocks noChangeArrowheads="1"/>
          </p:cNvSpPr>
          <p:nvPr/>
        </p:nvSpPr>
        <p:spPr bwMode="auto">
          <a:xfrm>
            <a:off x="34834" y="65869"/>
            <a:ext cx="11974285" cy="6438892"/>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E6EDF3"/>
                </a:solidFill>
                <a:effectLst/>
                <a:latin typeface="Open Sans" panose="020B0606030504020204" pitchFamily="34" charset="0"/>
              </a:rPr>
              <a:t>Route parameters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Route parameters are named URL segments that are used to capture the values specified at their position in the URL. The captured values are populated in the </a:t>
            </a:r>
            <a:r>
              <a:rPr kumimoji="0" lang="en-US" altLang="en-US" sz="2400" b="0" i="0" u="none" strike="noStrike" cap="none" normalizeH="0" baseline="0" dirty="0" err="1">
                <a:ln>
                  <a:noFill/>
                </a:ln>
                <a:solidFill>
                  <a:srgbClr val="E6EDF3"/>
                </a:solidFill>
                <a:effectLst/>
                <a:latin typeface="Arial Unicode MS"/>
              </a:rPr>
              <a:t>req.params</a:t>
            </a:r>
            <a:r>
              <a:rPr kumimoji="0" lang="en-US" altLang="en-US" sz="2400" b="0" i="0" u="none" strike="noStrike" cap="none" normalizeH="0" baseline="0" dirty="0">
                <a:ln>
                  <a:noFill/>
                </a:ln>
                <a:solidFill>
                  <a:srgbClr val="E6EDF3"/>
                </a:solidFill>
                <a:effectLst/>
                <a:latin typeface="Open Sans" panose="020B0606030504020204" pitchFamily="34" charset="0"/>
              </a:rPr>
              <a:t> object, with the name of the route parameter specified in the path as their respective keys.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555555"/>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Unicode MS"/>
              </a:rPr>
              <a:t>Route path: /users/:</a:t>
            </a:r>
            <a:r>
              <a:rPr kumimoji="0" lang="en-US" altLang="en-US" sz="2400" b="0" i="0" u="none" strike="noStrike" cap="none" normalizeH="0" baseline="0" dirty="0" err="1">
                <a:ln>
                  <a:noFill/>
                </a:ln>
                <a:solidFill>
                  <a:schemeClr val="bg1"/>
                </a:solidFill>
                <a:effectLst/>
                <a:latin typeface="Arial Unicode MS"/>
              </a:rPr>
              <a:t>userId</a:t>
            </a:r>
            <a:r>
              <a:rPr kumimoji="0" lang="en-US" altLang="en-US" sz="2400" b="0" i="0" u="none" strike="noStrike" cap="none" normalizeH="0" baseline="0" dirty="0">
                <a:ln>
                  <a:noFill/>
                </a:ln>
                <a:solidFill>
                  <a:schemeClr val="bg1"/>
                </a:solidFill>
                <a:effectLst/>
                <a:latin typeface="Arial Unicode MS"/>
              </a:rPr>
              <a:t>/books/:</a:t>
            </a:r>
            <a:r>
              <a:rPr kumimoji="0" lang="en-US" altLang="en-US" sz="2400" b="0" i="0" u="none" strike="noStrike" cap="none" normalizeH="0" baseline="0" dirty="0" err="1">
                <a:ln>
                  <a:noFill/>
                </a:ln>
                <a:solidFill>
                  <a:schemeClr val="bg1"/>
                </a:solidFill>
                <a:effectLst/>
                <a:latin typeface="Arial Unicode MS"/>
              </a:rPr>
              <a:t>bookId</a:t>
            </a:r>
            <a:r>
              <a:rPr kumimoji="0" lang="en-US" altLang="en-US" sz="2400" b="0" i="0" u="none" strike="noStrike" cap="none" normalizeH="0" baseline="0" dirty="0">
                <a:ln>
                  <a:noFill/>
                </a:ln>
                <a:solidFill>
                  <a:schemeClr val="bg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Unicode MS"/>
              </a:rPr>
              <a:t>Request URL: http://localhost:3000/users/34/books/8989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bg1"/>
                </a:solidFill>
                <a:effectLst/>
                <a:latin typeface="Arial Unicode MS"/>
              </a:rPr>
              <a:t>req.params</a:t>
            </a:r>
            <a:r>
              <a:rPr kumimoji="0" lang="en-US" altLang="en-US" sz="2400" b="0" i="0" u="none" strike="noStrike" cap="none" normalizeH="0" baseline="0" dirty="0">
                <a:ln>
                  <a:noFill/>
                </a:ln>
                <a:solidFill>
                  <a:schemeClr val="bg1"/>
                </a:solidFill>
                <a:effectLst/>
                <a:latin typeface="Arial Unicode MS"/>
              </a:rPr>
              <a:t>: { "</a:t>
            </a:r>
            <a:r>
              <a:rPr kumimoji="0" lang="en-US" altLang="en-US" sz="2400" b="0" i="0" u="none" strike="noStrike" cap="none" normalizeH="0" baseline="0" dirty="0" err="1">
                <a:ln>
                  <a:noFill/>
                </a:ln>
                <a:solidFill>
                  <a:schemeClr val="bg1"/>
                </a:solidFill>
                <a:effectLst/>
                <a:latin typeface="Arial Unicode MS"/>
              </a:rPr>
              <a:t>userId</a:t>
            </a:r>
            <a:r>
              <a:rPr kumimoji="0" lang="en-US" altLang="en-US" sz="2400" b="0" i="0" u="none" strike="noStrike" cap="none" normalizeH="0" baseline="0" dirty="0">
                <a:ln>
                  <a:noFill/>
                </a:ln>
                <a:solidFill>
                  <a:schemeClr val="bg1"/>
                </a:solidFill>
                <a:effectLst/>
                <a:latin typeface="Arial Unicode MS"/>
              </a:rPr>
              <a:t>": "34", "</a:t>
            </a:r>
            <a:r>
              <a:rPr kumimoji="0" lang="en-US" altLang="en-US" sz="2400" b="0" i="0" u="none" strike="noStrike" cap="none" normalizeH="0" baseline="0" dirty="0" err="1">
                <a:ln>
                  <a:noFill/>
                </a:ln>
                <a:solidFill>
                  <a:schemeClr val="bg1"/>
                </a:solidFill>
                <a:effectLst/>
                <a:latin typeface="Arial Unicode MS"/>
              </a:rPr>
              <a:t>bookId</a:t>
            </a:r>
            <a:r>
              <a:rPr kumimoji="0" lang="en-US" altLang="en-US" sz="2400" b="0" i="0" u="none" strike="noStrike" cap="none" normalizeH="0" baseline="0" dirty="0">
                <a:ln>
                  <a:noFill/>
                </a:ln>
                <a:solidFill>
                  <a:schemeClr val="bg1"/>
                </a:solidFill>
                <a:effectLst/>
                <a:latin typeface="Arial Unicode MS"/>
              </a:rPr>
              <a:t>": "8989"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To define routes with route parameters, simply specify the route parameters in the path of the route as shown below.</a:t>
            </a:r>
            <a:endParaRPr kumimoji="0" lang="en-US" altLang="en-US" sz="24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70C0"/>
                </a:solidFill>
                <a:effectLst/>
                <a:latin typeface="Consolas" panose="020B0609020204030204" pitchFamily="49" charset="0"/>
              </a:rPr>
              <a:t>app.</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'/users/:</a:t>
            </a:r>
            <a:r>
              <a:rPr kumimoji="0" lang="en-US" altLang="en-US" sz="2400" b="0" i="0" u="none" strike="noStrike" cap="none" normalizeH="0" baseline="0" dirty="0" err="1">
                <a:ln>
                  <a:noFill/>
                </a:ln>
                <a:solidFill>
                  <a:srgbClr val="669900"/>
                </a:solidFill>
                <a:effectLst/>
                <a:latin typeface="Consolas" panose="020B0609020204030204" pitchFamily="49" charset="0"/>
              </a:rPr>
              <a:t>userId</a:t>
            </a:r>
            <a:r>
              <a:rPr kumimoji="0" lang="en-US" altLang="en-US" sz="2400" b="0" i="0" u="none" strike="noStrike" cap="none" normalizeH="0" baseline="0" dirty="0">
                <a:ln>
                  <a:noFill/>
                </a:ln>
                <a:solidFill>
                  <a:srgbClr val="669900"/>
                </a:solidFill>
                <a:effectLst/>
                <a:latin typeface="Consolas" panose="020B0609020204030204" pitchFamily="49" charset="0"/>
              </a:rPr>
              <a:t>/books/:</a:t>
            </a:r>
            <a:r>
              <a:rPr kumimoji="0" lang="en-US" altLang="en-US" sz="2400" b="0" i="0" u="none" strike="noStrike" cap="none" normalizeH="0" baseline="0" dirty="0" err="1">
                <a:ln>
                  <a:noFill/>
                </a:ln>
                <a:solidFill>
                  <a:srgbClr val="669900"/>
                </a:solidFill>
                <a:effectLst/>
                <a:latin typeface="Consolas" panose="020B0609020204030204" pitchFamily="49" charset="0"/>
              </a:rPr>
              <a:t>bookId</a:t>
            </a:r>
            <a:r>
              <a:rPr kumimoji="0" lang="en-US" altLang="en-US" sz="2400" b="0" i="0" u="none" strike="noStrike" cap="none" normalizeH="0" baseline="0" dirty="0">
                <a:ln>
                  <a:noFill/>
                </a:ln>
                <a:solidFill>
                  <a:srgbClr val="669900"/>
                </a:solidFill>
                <a:effectLst/>
                <a:latin typeface="Consolas" panose="020B0609020204030204" pitchFamily="49" charset="0"/>
              </a:rPr>
              <a: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70C0"/>
                </a:solidFill>
                <a:effectLst/>
                <a:latin typeface="Consolas" panose="020B0609020204030204" pitchFamily="49" charset="0"/>
              </a:rPr>
              <a:t>req,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70C0"/>
                </a:solidFill>
                <a:effectLst/>
                <a:latin typeface="Consolas" panose="020B0609020204030204" pitchFamily="49" charset="0"/>
              </a:rPr>
              <a:t>res.s</a:t>
            </a:r>
            <a:r>
              <a:rPr kumimoji="0" lang="en-US" altLang="en-US" sz="2400" b="0" i="0" u="none" strike="noStrike" cap="none" normalizeH="0" baseline="0" dirty="0" err="1">
                <a:ln>
                  <a:noFill/>
                </a:ln>
                <a:solidFill>
                  <a:srgbClr val="DD4A68"/>
                </a:solidFill>
                <a:effectLst/>
                <a:latin typeface="Consolas" panose="020B0609020204030204" pitchFamily="49" charset="0"/>
              </a:rPr>
              <a:t>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0070C0"/>
                </a:solidFill>
                <a:effectLst/>
                <a:latin typeface="Consolas" panose="020B0609020204030204" pitchFamily="49" charset="0"/>
              </a:rPr>
              <a:t>req.params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pen Sans" panose="020B0606030504020204" pitchFamily="34" charset="0"/>
              </a:rPr>
              <a:t>The name of route parameters must be made up of “word characters” ([A-Za-z0-9_]).</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Since the hyphen (</a:t>
            </a:r>
            <a:r>
              <a:rPr kumimoji="0" lang="en-US" altLang="en-US" sz="2400" b="0" i="0" u="none" strike="noStrike" cap="none" normalizeH="0" baseline="0" dirty="0">
                <a:ln>
                  <a:noFill/>
                </a:ln>
                <a:solidFill>
                  <a:srgbClr val="E6EDF3"/>
                </a:solidFill>
                <a:effectLst/>
                <a:latin typeface="Arial Unicode MS"/>
              </a:rPr>
              <a:t>-</a:t>
            </a:r>
            <a:r>
              <a:rPr kumimoji="0" lang="en-US" altLang="en-US" sz="2400" b="0" i="0" u="none" strike="noStrike" cap="none" normalizeH="0" baseline="0" dirty="0">
                <a:ln>
                  <a:noFill/>
                </a:ln>
                <a:solidFill>
                  <a:srgbClr val="E6EDF3"/>
                </a:solidFill>
                <a:effectLst/>
                <a:latin typeface="Open Sans" panose="020B0606030504020204" pitchFamily="34" charset="0"/>
              </a:rPr>
              <a:t>) and the dot (</a:t>
            </a:r>
            <a:r>
              <a:rPr kumimoji="0" lang="en-US" altLang="en-US" sz="2400" b="0" i="0" u="none" strike="noStrike" cap="none" normalizeH="0" baseline="0" dirty="0">
                <a:ln>
                  <a:noFill/>
                </a:ln>
                <a:solidFill>
                  <a:srgbClr val="E6EDF3"/>
                </a:solidFill>
                <a:effectLst/>
                <a:latin typeface="Arial Unicode MS"/>
              </a:rPr>
              <a:t>.</a:t>
            </a:r>
            <a:r>
              <a:rPr kumimoji="0" lang="en-US" altLang="en-US" sz="2400" b="0" i="0" u="none" strike="noStrike" cap="none" normalizeH="0" baseline="0" dirty="0">
                <a:ln>
                  <a:noFill/>
                </a:ln>
                <a:solidFill>
                  <a:srgbClr val="E6EDF3"/>
                </a:solidFill>
                <a:effectLst/>
                <a:latin typeface="Open Sans" panose="020B0606030504020204" pitchFamily="34" charset="0"/>
              </a:rPr>
              <a:t>) are interpreted literally, they can be used along with route parameters for useful purposes.</a:t>
            </a:r>
            <a:endParaRPr kumimoji="0" lang="en-US" altLang="en-US" sz="2400" b="0" i="0" u="none" strike="noStrike" cap="none" normalizeH="0" baseline="0" dirty="0">
              <a:ln>
                <a:noFill/>
              </a:ln>
              <a:solidFill>
                <a:srgbClr val="555555"/>
              </a:solidFill>
              <a:effectLst/>
              <a:latin typeface="Arial Unicode MS"/>
            </a:endParaRPr>
          </a:p>
        </p:txBody>
      </p:sp>
    </p:spTree>
    <p:extLst>
      <p:ext uri="{BB962C8B-B14F-4D97-AF65-F5344CB8AC3E}">
        <p14:creationId xmlns:p14="http://schemas.microsoft.com/office/powerpoint/2010/main" val="716702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EC985B-4075-0697-A946-34381BBC9FCE}"/>
              </a:ext>
            </a:extLst>
          </p:cNvPr>
          <p:cNvSpPr txBox="1"/>
          <p:nvPr/>
        </p:nvSpPr>
        <p:spPr>
          <a:xfrm>
            <a:off x="182878" y="559749"/>
            <a:ext cx="10450285"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55555"/>
                </a:solidFill>
                <a:effectLst/>
                <a:latin typeface="Arial Unicode MS"/>
              </a:rPr>
              <a:t>Route path: /flights/:from-:to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55555"/>
                </a:solidFill>
                <a:effectLst/>
                <a:latin typeface="Arial Unicode MS"/>
              </a:rPr>
              <a:t>Request URL: http://localhost:3000/flights/LAX-SFO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555555"/>
                </a:solidFill>
                <a:effectLst/>
                <a:latin typeface="Arial Unicode MS"/>
              </a:rPr>
              <a:t>req.params</a:t>
            </a:r>
            <a:r>
              <a:rPr kumimoji="0" lang="en-US" altLang="en-US" sz="2400" b="0" i="0" u="none" strike="noStrike" cap="none" normalizeH="0" baseline="0" dirty="0">
                <a:ln>
                  <a:noFill/>
                </a:ln>
                <a:solidFill>
                  <a:srgbClr val="555555"/>
                </a:solidFill>
                <a:effectLst/>
                <a:latin typeface="Arial Unicode MS"/>
              </a:rPr>
              <a:t>: { "from": "LAX", "to": "SFO"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555555"/>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55555"/>
                </a:solidFill>
                <a:effectLst/>
                <a:latin typeface="Arial Unicode MS"/>
              </a:rPr>
              <a:t>Route path: /plantae/:</a:t>
            </a:r>
            <a:r>
              <a:rPr kumimoji="0" lang="en-US" altLang="en-US" sz="2400" b="0" i="0" u="none" strike="noStrike" cap="none" normalizeH="0" baseline="0" dirty="0" err="1">
                <a:ln>
                  <a:noFill/>
                </a:ln>
                <a:solidFill>
                  <a:srgbClr val="555555"/>
                </a:solidFill>
                <a:effectLst/>
                <a:latin typeface="Arial Unicode MS"/>
              </a:rPr>
              <a:t>genus.:species</a:t>
            </a:r>
            <a:r>
              <a:rPr kumimoji="0" lang="en-US" altLang="en-US" sz="2400" b="0" i="0" u="none" strike="noStrike" cap="none" normalizeH="0" baseline="0" dirty="0">
                <a:ln>
                  <a:noFill/>
                </a:ln>
                <a:solidFill>
                  <a:srgbClr val="555555"/>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55555"/>
                </a:solidFill>
                <a:effectLst/>
                <a:latin typeface="Arial Unicode MS"/>
              </a:rPr>
              <a:t>Request URL: </a:t>
            </a:r>
            <a:r>
              <a:rPr kumimoji="0" lang="en-US" altLang="en-US" sz="2400" b="0" i="0" u="none" strike="noStrike" cap="none" normalizeH="0" baseline="0" dirty="0">
                <a:ln>
                  <a:noFill/>
                </a:ln>
                <a:solidFill>
                  <a:srgbClr val="555555"/>
                </a:solidFill>
                <a:effectLst/>
                <a:latin typeface="Arial Unicode MS"/>
                <a:hlinkClick r:id="rId2"/>
              </a:rPr>
              <a:t>http://localhost:3000/plantae/Prunus.persica</a:t>
            </a:r>
            <a:endParaRPr kumimoji="0" lang="en-US" altLang="en-US" sz="2400" b="0" i="0" u="none" strike="noStrike" cap="none" normalizeH="0" baseline="0" dirty="0">
              <a:ln>
                <a:noFill/>
              </a:ln>
              <a:solidFill>
                <a:srgbClr val="555555"/>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55555"/>
                </a:solidFill>
                <a:effectLst/>
                <a:latin typeface="Arial Unicode MS"/>
              </a:rPr>
              <a:t> </a:t>
            </a:r>
            <a:r>
              <a:rPr kumimoji="0" lang="en-US" altLang="en-US" sz="2400" b="0" i="0" u="none" strike="noStrike" cap="none" normalizeH="0" baseline="0" dirty="0" err="1">
                <a:ln>
                  <a:noFill/>
                </a:ln>
                <a:solidFill>
                  <a:srgbClr val="555555"/>
                </a:solidFill>
                <a:effectLst/>
                <a:latin typeface="Arial Unicode MS"/>
              </a:rPr>
              <a:t>req.params</a:t>
            </a:r>
            <a:r>
              <a:rPr kumimoji="0" lang="en-US" altLang="en-US" sz="2400" b="0" i="0" u="none" strike="noStrike" cap="none" normalizeH="0" baseline="0" dirty="0">
                <a:ln>
                  <a:noFill/>
                </a:ln>
                <a:solidFill>
                  <a:srgbClr val="555555"/>
                </a:solidFill>
                <a:effectLst/>
                <a:latin typeface="Arial Unicode MS"/>
              </a:rPr>
              <a:t>: { "genus": "Prunus", "species": "persica" }</a:t>
            </a:r>
            <a:r>
              <a:rPr kumimoji="0" lang="en-US" altLang="en-US"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595565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9D9B7B-0F4B-870E-8051-B43FAEACE2A5}"/>
              </a:ext>
            </a:extLst>
          </p:cNvPr>
          <p:cNvSpPr>
            <a:spLocks noChangeArrowheads="1"/>
          </p:cNvSpPr>
          <p:nvPr/>
        </p:nvSpPr>
        <p:spPr bwMode="auto">
          <a:xfrm>
            <a:off x="200300" y="697491"/>
            <a:ext cx="11777472" cy="3381677"/>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73239"/>
                </a:solidFill>
                <a:effectLst/>
                <a:latin typeface="Nunito" pitchFamily="2" charset="0"/>
              </a:rPr>
              <a:t>Approach 1: Basic Route Parameter Handling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73239"/>
                </a:solidFill>
                <a:effectLst/>
                <a:latin typeface="Nunito" pitchFamily="2" charset="0"/>
              </a:rPr>
              <a:t>The simplest way to handle route parameters is by accessing them directly from `</a:t>
            </a:r>
            <a:r>
              <a:rPr kumimoji="0" lang="en-US" altLang="en-US" sz="2400" b="0" i="0" u="none" strike="noStrike" cap="none" normalizeH="0" baseline="0" dirty="0" err="1">
                <a:ln>
                  <a:noFill/>
                </a:ln>
                <a:solidFill>
                  <a:srgbClr val="273239"/>
                </a:solidFill>
                <a:effectLst/>
                <a:latin typeface="Nunito" pitchFamily="2" charset="0"/>
              </a:rPr>
              <a:t>req.params</a:t>
            </a:r>
            <a:r>
              <a:rPr kumimoji="0" lang="en-US" altLang="en-US" sz="2400" b="0" i="0" u="none" strike="noStrike" cap="none" normalizeH="0" baseline="0" dirty="0">
                <a:ln>
                  <a:noFill/>
                </a:ln>
                <a:solidFill>
                  <a:srgbClr val="273239"/>
                </a:solidFill>
                <a:effectLst/>
                <a:latin typeface="Nunito" pitchFamily="2" charset="0"/>
              </a:rPr>
              <a:t>`. You can extract the value of the parameter and use it in your route handler logic.</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Consolas" panose="020B0609020204030204" pitchFamily="49" charset="0"/>
              </a:rPr>
              <a:t>app.get</a:t>
            </a:r>
            <a:r>
              <a:rPr kumimoji="0" lang="en-US" altLang="en-US" sz="2400" b="0" i="0" u="none" strike="noStrike" cap="none" normalizeH="0" baseline="0" dirty="0">
                <a:ln>
                  <a:noFill/>
                </a:ln>
                <a:solidFill>
                  <a:schemeClr val="tx1"/>
                </a:solidFill>
                <a:effectLst/>
                <a:latin typeface="Consolas" panose="020B0609020204030204" pitchFamily="49" charset="0"/>
              </a:rPr>
              <a:t>('/users/:</a:t>
            </a:r>
            <a:r>
              <a:rPr kumimoji="0" lang="en-US" altLang="en-US" sz="2400" b="0" i="0" u="none" strike="noStrike" cap="none" normalizeH="0" baseline="0" dirty="0" err="1">
                <a:ln>
                  <a:noFill/>
                </a:ln>
                <a:solidFill>
                  <a:schemeClr val="tx1"/>
                </a:solidFill>
                <a:effectLst/>
                <a:latin typeface="Consolas" panose="020B0609020204030204" pitchFamily="49" charset="0"/>
              </a:rPr>
              <a:t>userId</a:t>
            </a:r>
            <a:r>
              <a:rPr kumimoji="0" lang="en-US" altLang="en-US" sz="2400" b="0" i="0" u="none" strike="noStrike" cap="none" normalizeH="0" baseline="0" dirty="0">
                <a:ln>
                  <a:noFill/>
                </a:ln>
                <a:solidFill>
                  <a:schemeClr val="tx1"/>
                </a:solidFill>
                <a:effectLst/>
                <a:latin typeface="Consolas" panose="020B0609020204030204" pitchFamily="49" charset="0"/>
              </a:rPr>
              <a:t>', (req, res) =&gt; {</a:t>
            </a:r>
            <a:br>
              <a:rPr kumimoji="0" lang="en-US" altLang="en-US" sz="2400" b="0" i="0" u="none" strike="noStrike" cap="none" normalizeH="0" baseline="0" dirty="0">
                <a:ln>
                  <a:noFill/>
                </a:ln>
                <a:solidFill>
                  <a:schemeClr val="tx1"/>
                </a:solidFill>
                <a:effectLst/>
                <a:latin typeface="Consolas" panose="020B0609020204030204" pitchFamily="49" charset="0"/>
              </a:rPr>
            </a:br>
            <a:r>
              <a:rPr kumimoji="0" lang="en-US" altLang="en-US" sz="2400" b="0" i="0" u="none" strike="noStrike" cap="none" normalizeH="0" baseline="0" dirty="0">
                <a:ln>
                  <a:noFill/>
                </a:ln>
                <a:solidFill>
                  <a:schemeClr val="tx1"/>
                </a:solidFill>
                <a:effectLst/>
                <a:latin typeface="Consolas" panose="020B0609020204030204" pitchFamily="49" charset="0"/>
              </a:rPr>
              <a:t>const </a:t>
            </a:r>
            <a:r>
              <a:rPr kumimoji="0" lang="en-US" altLang="en-US" sz="2400" b="0" i="0" u="none" strike="noStrike" cap="none" normalizeH="0" baseline="0" dirty="0" err="1">
                <a:ln>
                  <a:noFill/>
                </a:ln>
                <a:solidFill>
                  <a:schemeClr val="tx1"/>
                </a:solidFill>
                <a:effectLst/>
                <a:latin typeface="Consolas" panose="020B0609020204030204" pitchFamily="49" charset="0"/>
              </a:rPr>
              <a:t>userId</a:t>
            </a:r>
            <a:r>
              <a:rPr kumimoji="0" lang="en-US" altLang="en-US" sz="2400" b="0" i="0" u="none" strike="noStrike" cap="none" normalizeH="0" baseline="0" dirty="0">
                <a:ln>
                  <a:noFill/>
                </a:ln>
                <a:solidFill>
                  <a:schemeClr val="tx1"/>
                </a:solidFill>
                <a:effectLst/>
                <a:latin typeface="Consolas" panose="020B0609020204030204" pitchFamily="49" charset="0"/>
              </a:rPr>
              <a:t> = </a:t>
            </a:r>
            <a:r>
              <a:rPr kumimoji="0" lang="en-US" altLang="en-US" sz="2400" b="0" i="0" u="none" strike="noStrike" cap="none" normalizeH="0" baseline="0" dirty="0" err="1">
                <a:ln>
                  <a:noFill/>
                </a:ln>
                <a:solidFill>
                  <a:schemeClr val="tx1"/>
                </a:solidFill>
                <a:effectLst/>
                <a:latin typeface="Consolas" panose="020B0609020204030204" pitchFamily="49" charset="0"/>
              </a:rPr>
              <a:t>req.params.userId</a:t>
            </a:r>
            <a:r>
              <a:rPr kumimoji="0" lang="en-US" altLang="en-US" sz="2400" b="0" i="0" u="none" strike="noStrike" cap="none" normalizeH="0" baseline="0" dirty="0">
                <a:ln>
                  <a:noFill/>
                </a:ln>
                <a:solidFill>
                  <a:schemeClr val="tx1"/>
                </a:solidFill>
                <a:effectLst/>
                <a:latin typeface="Consolas" panose="020B0609020204030204" pitchFamily="49" charset="0"/>
              </a:rPr>
              <a:t>;</a:t>
            </a:r>
            <a:br>
              <a:rPr kumimoji="0" lang="en-US" altLang="en-US" sz="2400" b="0" i="0" u="none" strike="noStrike" cap="none" normalizeH="0" baseline="0" dirty="0">
                <a:ln>
                  <a:noFill/>
                </a:ln>
                <a:solidFill>
                  <a:schemeClr val="tx1"/>
                </a:solidFill>
                <a:effectLst/>
                <a:latin typeface="Consolas" panose="020B0609020204030204" pitchFamily="49" charset="0"/>
              </a:rPr>
            </a:br>
            <a:r>
              <a:rPr kumimoji="0" lang="en-US" altLang="en-US" sz="2400" b="0" i="0" u="none" strike="noStrike" cap="none" normalizeH="0" baseline="0" dirty="0">
                <a:ln>
                  <a:noFill/>
                </a:ln>
                <a:solidFill>
                  <a:schemeClr val="tx1"/>
                </a:solidFill>
                <a:effectLst/>
                <a:latin typeface="Consolas" panose="020B0609020204030204" pitchFamily="49" charset="0"/>
              </a:rPr>
              <a:t>// Rest of the logic to handle the user with the specified </a:t>
            </a:r>
            <a:r>
              <a:rPr kumimoji="0" lang="en-US" altLang="en-US" sz="2400" b="0" i="0" u="none" strike="noStrike" cap="none" normalizeH="0" baseline="0" dirty="0" err="1">
                <a:ln>
                  <a:noFill/>
                </a:ln>
                <a:solidFill>
                  <a:schemeClr val="tx1"/>
                </a:solidFill>
                <a:effectLst/>
                <a:latin typeface="Consolas" panose="020B0609020204030204" pitchFamily="49" charset="0"/>
              </a:rPr>
              <a:t>userId</a:t>
            </a:r>
            <a:br>
              <a:rPr kumimoji="0" lang="en-US" altLang="en-US" sz="2400" b="0" i="0" u="none" strike="noStrike" cap="none" normalizeH="0" baseline="0" dirty="0">
                <a:ln>
                  <a:noFill/>
                </a:ln>
                <a:solidFill>
                  <a:schemeClr val="tx1"/>
                </a:solidFill>
                <a:effectLst/>
                <a:latin typeface="Consolas" panose="020B0609020204030204" pitchFamily="49" charset="0"/>
              </a:rPr>
            </a:br>
            <a:r>
              <a:rPr kumimoji="0" lang="en-US" altLang="en-US" sz="2400" b="0" i="0" u="none" strike="noStrike" cap="none" normalizeH="0" baseline="0" dirty="0">
                <a:ln>
                  <a:noFill/>
                </a:ln>
                <a:solidFill>
                  <a:schemeClr val="tx1"/>
                </a:solidFill>
                <a:effectLst/>
                <a:latin typeface="Consolas" panose="020B0609020204030204" pitchFamily="49" charset="0"/>
              </a:rPr>
              <a:t>});</a:t>
            </a:r>
            <a:br>
              <a:rPr kumimoji="0" lang="en-US" altLang="en-US" sz="2400" b="0" i="0" u="none" strike="noStrike" cap="none" normalizeH="0" baseline="0" dirty="0">
                <a:ln>
                  <a:noFill/>
                </a:ln>
                <a:solidFill>
                  <a:schemeClr val="tx1"/>
                </a:solidFill>
                <a:effectLst/>
                <a:latin typeface="Consolas" panose="020B0609020204030204" pitchFamily="49" charset="0"/>
              </a:rPr>
            </a:b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6114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8B75E-E26E-0DDC-514C-C16A0BA7A016}"/>
              </a:ext>
            </a:extLst>
          </p:cNvPr>
          <p:cNvSpPr>
            <a:spLocks noChangeArrowheads="1"/>
          </p:cNvSpPr>
          <p:nvPr/>
        </p:nvSpPr>
        <p:spPr bwMode="auto">
          <a:xfrm>
            <a:off x="1" y="499473"/>
            <a:ext cx="12191999" cy="6151666"/>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273239"/>
                </a:solidFill>
                <a:effectLst/>
                <a:latin typeface="Nunito" pitchFamily="2" charset="0"/>
              </a:rPr>
              <a:t>Approach 2: Optional Route Parameters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273239"/>
                </a:solidFill>
                <a:effectLst/>
                <a:latin typeface="Nunito" pitchFamily="2" charset="0"/>
              </a:rPr>
              <a:t>Express allows you to define optional parameters in your routes by adding a </a:t>
            </a:r>
            <a:r>
              <a:rPr kumimoji="0" lang="en-US" altLang="en-US" sz="3600" b="1" i="0" u="none" strike="noStrike" cap="none" normalizeH="0" baseline="0">
                <a:ln>
                  <a:noFill/>
                </a:ln>
                <a:solidFill>
                  <a:srgbClr val="273239"/>
                </a:solidFill>
                <a:effectLst/>
                <a:latin typeface="Nunito" pitchFamily="2" charset="0"/>
              </a:rPr>
              <a:t>question mark `?`</a:t>
            </a:r>
            <a:r>
              <a:rPr kumimoji="0" lang="en-US" altLang="en-US" sz="3600" b="0" i="0" u="none" strike="noStrike" cap="none" normalizeH="0" baseline="0">
                <a:ln>
                  <a:noFill/>
                </a:ln>
                <a:solidFill>
                  <a:srgbClr val="273239"/>
                </a:solidFill>
                <a:effectLst/>
                <a:latin typeface="Nunito" pitchFamily="2" charset="0"/>
              </a:rPr>
              <a:t> to the parameter name. This means that the parameter is not required for the route to match.</a:t>
            </a:r>
            <a:endParaRPr kumimoji="0" lang="en-US" altLang="en-US" sz="3600" b="0" i="0" u="none" strike="noStrike" cap="none" normalizeH="0" baseline="0">
              <a:ln>
                <a:noFill/>
              </a:ln>
              <a:solidFill>
                <a:schemeClr val="tx1"/>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Consolas" panose="020B0609020204030204" pitchFamily="49" charset="0"/>
              </a:rPr>
              <a:t>app.get('/products/:productId?', (req, res) =&gt; {</a:t>
            </a:r>
            <a:br>
              <a:rPr kumimoji="0" lang="en-US" altLang="en-US" sz="3600" b="0" i="0" u="none" strike="noStrike" cap="none" normalizeH="0" baseline="0">
                <a:ln>
                  <a:noFill/>
                </a:ln>
                <a:solidFill>
                  <a:schemeClr val="tx1"/>
                </a:solidFill>
                <a:effectLst/>
                <a:latin typeface="Consolas" panose="020B0609020204030204" pitchFamily="49" charset="0"/>
              </a:rPr>
            </a:br>
            <a:r>
              <a:rPr kumimoji="0" lang="en-US" altLang="en-US" sz="3600" b="0" i="0" u="none" strike="noStrike" cap="none" normalizeH="0" baseline="0">
                <a:ln>
                  <a:noFill/>
                </a:ln>
                <a:solidFill>
                  <a:schemeClr val="tx1"/>
                </a:solidFill>
                <a:effectLst/>
                <a:latin typeface="Consolas" panose="020B0609020204030204" pitchFamily="49" charset="0"/>
              </a:rPr>
              <a:t>const productId = req.params.productId || 'default';</a:t>
            </a:r>
            <a:br>
              <a:rPr kumimoji="0" lang="en-US" altLang="en-US" sz="3600" b="0" i="0" u="none" strike="noStrike" cap="none" normalizeH="0" baseline="0">
                <a:ln>
                  <a:noFill/>
                </a:ln>
                <a:solidFill>
                  <a:schemeClr val="tx1"/>
                </a:solidFill>
                <a:effectLst/>
                <a:latin typeface="Consolas" panose="020B0609020204030204" pitchFamily="49" charset="0"/>
              </a:rPr>
            </a:br>
            <a:r>
              <a:rPr kumimoji="0" lang="en-US" altLang="en-US" sz="3600" b="0" i="0" u="none" strike="noStrike" cap="none" normalizeH="0" baseline="0">
                <a:ln>
                  <a:noFill/>
                </a:ln>
                <a:solidFill>
                  <a:schemeClr val="tx1"/>
                </a:solidFill>
                <a:effectLst/>
                <a:latin typeface="Consolas" panose="020B0609020204030204" pitchFamily="49" charset="0"/>
              </a:rPr>
              <a:t>// Logic to handle the product with the specified productId or a default value</a:t>
            </a:r>
            <a:br>
              <a:rPr kumimoji="0" lang="en-US" altLang="en-US" sz="3600" b="0" i="0" u="none" strike="noStrike" cap="none" normalizeH="0" baseline="0">
                <a:ln>
                  <a:noFill/>
                </a:ln>
                <a:solidFill>
                  <a:schemeClr val="tx1"/>
                </a:solidFill>
                <a:effectLst/>
                <a:latin typeface="Consolas" panose="020B0609020204030204" pitchFamily="49" charset="0"/>
              </a:rPr>
            </a:br>
            <a:r>
              <a:rPr kumimoji="0" lang="en-US" altLang="en-US" sz="3600" b="0" i="0" u="none" strike="noStrike" cap="none" normalizeH="0" baseline="0">
                <a:ln>
                  <a:noFill/>
                </a:ln>
                <a:solidFill>
                  <a:schemeClr val="tx1"/>
                </a:solidFill>
                <a:effectLst/>
                <a:latin typeface="Consolas" panose="020B0609020204030204" pitchFamily="49" charset="0"/>
              </a:rPr>
              <a:t>});</a:t>
            </a:r>
            <a:r>
              <a:rPr kumimoji="0" lang="en-US" altLang="en-US" sz="3600" b="0" i="0" u="none" strike="noStrike" cap="none" normalizeH="0" baseline="0">
                <a:ln>
                  <a:noFill/>
                </a:ln>
                <a:solidFill>
                  <a:schemeClr val="tx1"/>
                </a:solidFill>
                <a:effectLst/>
              </a:rPr>
              <a:t> </a:t>
            </a:r>
          </a:p>
        </p:txBody>
      </p:sp>
    </p:spTree>
    <p:extLst>
      <p:ext uri="{BB962C8B-B14F-4D97-AF65-F5344CB8AC3E}">
        <p14:creationId xmlns:p14="http://schemas.microsoft.com/office/powerpoint/2010/main" val="3664776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38768-4B7B-47C8-3A33-05435C5D3BDD}"/>
              </a:ext>
            </a:extLst>
          </p:cNvPr>
          <p:cNvSpPr>
            <a:spLocks noChangeArrowheads="1"/>
          </p:cNvSpPr>
          <p:nvPr/>
        </p:nvSpPr>
        <p:spPr bwMode="auto">
          <a:xfrm>
            <a:off x="43544" y="1064225"/>
            <a:ext cx="11932920" cy="4982115"/>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273239"/>
                </a:solidFill>
                <a:effectLst/>
                <a:latin typeface="Nunito" pitchFamily="2" charset="0"/>
              </a:rPr>
              <a:t>Approach 3: Multiple Route Parameters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73239"/>
                </a:solidFill>
                <a:effectLst/>
                <a:latin typeface="Nunito" pitchFamily="2" charset="0"/>
              </a:rPr>
              <a:t>You can define routes with multiple parameters by adding additional colon-prefixed parameters in the route definition.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Consolas" panose="020B0609020204030204" pitchFamily="49" charset="0"/>
              </a:rPr>
              <a:t>app.get</a:t>
            </a:r>
            <a:r>
              <a:rPr kumimoji="0" lang="en-US" altLang="en-US" sz="3200" b="0" i="0" u="none" strike="noStrike" cap="none" normalizeH="0" baseline="0" dirty="0">
                <a:ln>
                  <a:noFill/>
                </a:ln>
                <a:solidFill>
                  <a:schemeClr val="tx1"/>
                </a:solidFill>
                <a:effectLst/>
                <a:latin typeface="Consolas" panose="020B0609020204030204" pitchFamily="49" charset="0"/>
              </a:rPr>
              <a:t>('/posts/:category/:</a:t>
            </a:r>
            <a:r>
              <a:rPr kumimoji="0" lang="en-US" altLang="en-US" sz="3200" b="0" i="0" u="none" strike="noStrike" cap="none" normalizeH="0" baseline="0" dirty="0" err="1">
                <a:ln>
                  <a:noFill/>
                </a:ln>
                <a:solidFill>
                  <a:schemeClr val="tx1"/>
                </a:solidFill>
                <a:effectLst/>
                <a:latin typeface="Consolas" panose="020B0609020204030204" pitchFamily="49" charset="0"/>
              </a:rPr>
              <a:t>postId</a:t>
            </a:r>
            <a:r>
              <a:rPr kumimoji="0" lang="en-US" altLang="en-US" sz="3200" b="0" i="0" u="none" strike="noStrike" cap="none" normalizeH="0" baseline="0" dirty="0">
                <a:ln>
                  <a:noFill/>
                </a:ln>
                <a:solidFill>
                  <a:schemeClr val="tx1"/>
                </a:solidFill>
                <a:effectLst/>
                <a:latin typeface="Consolas" panose="020B0609020204030204" pitchFamily="49" charset="0"/>
              </a:rPr>
              <a:t>', (req, res) =&gt; {</a:t>
            </a:r>
            <a:br>
              <a:rPr kumimoji="0" lang="en-US" altLang="en-US" sz="3200" b="0" i="0" u="none" strike="noStrike" cap="none" normalizeH="0" baseline="0" dirty="0">
                <a:ln>
                  <a:noFill/>
                </a:ln>
                <a:solidFill>
                  <a:schemeClr val="tx1"/>
                </a:solidFill>
                <a:effectLst/>
                <a:latin typeface="Consolas" panose="020B0609020204030204" pitchFamily="49" charset="0"/>
              </a:rPr>
            </a:br>
            <a:r>
              <a:rPr kumimoji="0" lang="en-US" altLang="en-US" sz="3200" b="0" i="0" u="none" strike="noStrike" cap="none" normalizeH="0" baseline="0" dirty="0">
                <a:ln>
                  <a:noFill/>
                </a:ln>
                <a:solidFill>
                  <a:schemeClr val="tx1"/>
                </a:solidFill>
                <a:effectLst/>
                <a:latin typeface="Consolas" panose="020B0609020204030204" pitchFamily="49" charset="0"/>
              </a:rPr>
              <a:t>const category = </a:t>
            </a:r>
            <a:r>
              <a:rPr kumimoji="0" lang="en-US" altLang="en-US" sz="3200" b="0" i="0" u="none" strike="noStrike" cap="none" normalizeH="0" baseline="0" dirty="0" err="1">
                <a:ln>
                  <a:noFill/>
                </a:ln>
                <a:solidFill>
                  <a:schemeClr val="tx1"/>
                </a:solidFill>
                <a:effectLst/>
                <a:latin typeface="Consolas" panose="020B0609020204030204" pitchFamily="49" charset="0"/>
              </a:rPr>
              <a:t>req.params.category</a:t>
            </a:r>
            <a:r>
              <a:rPr kumimoji="0" lang="en-US" altLang="en-US" sz="3200" b="0" i="0" u="none" strike="noStrike" cap="none" normalizeH="0" baseline="0" dirty="0">
                <a:ln>
                  <a:noFill/>
                </a:ln>
                <a:solidFill>
                  <a:schemeClr val="tx1"/>
                </a:solidFill>
                <a:effectLst/>
                <a:latin typeface="Consolas" panose="020B0609020204030204" pitchFamily="49" charset="0"/>
              </a:rPr>
              <a:t>;</a:t>
            </a:r>
            <a:br>
              <a:rPr kumimoji="0" lang="en-US" altLang="en-US" sz="3200" b="0" i="0" u="none" strike="noStrike" cap="none" normalizeH="0" baseline="0" dirty="0">
                <a:ln>
                  <a:noFill/>
                </a:ln>
                <a:solidFill>
                  <a:schemeClr val="tx1"/>
                </a:solidFill>
                <a:effectLst/>
                <a:latin typeface="Consolas" panose="020B0609020204030204" pitchFamily="49" charset="0"/>
              </a:rPr>
            </a:br>
            <a:r>
              <a:rPr kumimoji="0" lang="en-US" altLang="en-US" sz="3200" b="0" i="0" u="none" strike="noStrike" cap="none" normalizeH="0" baseline="0" dirty="0">
                <a:ln>
                  <a:noFill/>
                </a:ln>
                <a:solidFill>
                  <a:schemeClr val="tx1"/>
                </a:solidFill>
                <a:effectLst/>
                <a:latin typeface="Consolas" panose="020B0609020204030204" pitchFamily="49" charset="0"/>
              </a:rPr>
              <a:t>const </a:t>
            </a:r>
            <a:r>
              <a:rPr kumimoji="0" lang="en-US" altLang="en-US" sz="3200" b="0" i="0" u="none" strike="noStrike" cap="none" normalizeH="0" baseline="0" dirty="0" err="1">
                <a:ln>
                  <a:noFill/>
                </a:ln>
                <a:solidFill>
                  <a:schemeClr val="tx1"/>
                </a:solidFill>
                <a:effectLst/>
                <a:latin typeface="Consolas" panose="020B0609020204030204" pitchFamily="49" charset="0"/>
              </a:rPr>
              <a:t>postId</a:t>
            </a:r>
            <a:r>
              <a:rPr kumimoji="0" lang="en-US" altLang="en-US" sz="3200" b="0" i="0" u="none" strike="noStrike" cap="none" normalizeH="0" baseline="0" dirty="0">
                <a:ln>
                  <a:noFill/>
                </a:ln>
                <a:solidFill>
                  <a:schemeClr val="tx1"/>
                </a:solidFill>
                <a:effectLst/>
                <a:latin typeface="Consolas" panose="020B0609020204030204" pitchFamily="49" charset="0"/>
              </a:rPr>
              <a:t> = </a:t>
            </a:r>
            <a:r>
              <a:rPr kumimoji="0" lang="en-US" altLang="en-US" sz="3200" b="0" i="0" u="none" strike="noStrike" cap="none" normalizeH="0" baseline="0" dirty="0" err="1">
                <a:ln>
                  <a:noFill/>
                </a:ln>
                <a:solidFill>
                  <a:schemeClr val="tx1"/>
                </a:solidFill>
                <a:effectLst/>
                <a:latin typeface="Consolas" panose="020B0609020204030204" pitchFamily="49" charset="0"/>
              </a:rPr>
              <a:t>req.params.postId</a:t>
            </a:r>
            <a:r>
              <a:rPr kumimoji="0" lang="en-US" altLang="en-US" sz="3200" b="0" i="0" u="none" strike="noStrike" cap="none" normalizeH="0" baseline="0" dirty="0">
                <a:ln>
                  <a:noFill/>
                </a:ln>
                <a:solidFill>
                  <a:schemeClr val="tx1"/>
                </a:solidFill>
                <a:effectLst/>
                <a:latin typeface="Consolas" panose="020B0609020204030204" pitchFamily="49" charset="0"/>
              </a:rPr>
              <a:t>;</a:t>
            </a:r>
            <a:br>
              <a:rPr kumimoji="0" lang="en-US" altLang="en-US" sz="3200" b="0" i="0" u="none" strike="noStrike" cap="none" normalizeH="0" baseline="0" dirty="0">
                <a:ln>
                  <a:noFill/>
                </a:ln>
                <a:solidFill>
                  <a:schemeClr val="tx1"/>
                </a:solidFill>
                <a:effectLst/>
                <a:latin typeface="Consolas" panose="020B0609020204030204" pitchFamily="49" charset="0"/>
              </a:rPr>
            </a:br>
            <a:r>
              <a:rPr kumimoji="0" lang="en-US" altLang="en-US" sz="3200" b="0" i="0" u="none" strike="noStrike" cap="none" normalizeH="0" baseline="0" dirty="0">
                <a:ln>
                  <a:noFill/>
                </a:ln>
                <a:solidFill>
                  <a:schemeClr val="tx1"/>
                </a:solidFill>
                <a:effectLst/>
                <a:latin typeface="Consolas" panose="020B0609020204030204" pitchFamily="49" charset="0"/>
              </a:rPr>
              <a:t>// Logic to handle the post with the specified category and </a:t>
            </a:r>
            <a:r>
              <a:rPr kumimoji="0" lang="en-US" altLang="en-US" sz="3200" b="0" i="0" u="none" strike="noStrike" cap="none" normalizeH="0" baseline="0" dirty="0" err="1">
                <a:ln>
                  <a:noFill/>
                </a:ln>
                <a:solidFill>
                  <a:schemeClr val="tx1"/>
                </a:solidFill>
                <a:effectLst/>
                <a:latin typeface="Consolas" panose="020B0609020204030204" pitchFamily="49" charset="0"/>
              </a:rPr>
              <a:t>postId</a:t>
            </a:r>
            <a:br>
              <a:rPr kumimoji="0" lang="en-US" altLang="en-US" sz="3200" b="0" i="0" u="none" strike="noStrike" cap="none" normalizeH="0" baseline="0" dirty="0">
                <a:ln>
                  <a:noFill/>
                </a:ln>
                <a:solidFill>
                  <a:schemeClr val="tx1"/>
                </a:solidFill>
                <a:effectLst/>
                <a:latin typeface="Consolas" panose="020B0609020204030204" pitchFamily="49" charset="0"/>
              </a:rPr>
            </a:br>
            <a:r>
              <a:rPr kumimoji="0" lang="en-US" altLang="en-US" sz="3200" b="0" i="0" u="none" strike="noStrike" cap="none" normalizeH="0" baseline="0" dirty="0">
                <a:ln>
                  <a:noFill/>
                </a:ln>
                <a:solidFill>
                  <a:schemeClr val="tx1"/>
                </a:solidFill>
                <a:effectLst/>
                <a:latin typeface="Consolas" panose="020B0609020204030204" pitchFamily="49" charset="0"/>
              </a:rPr>
              <a:t>});</a:t>
            </a:r>
            <a:r>
              <a:rPr kumimoji="0" lang="en-US" altLang="en-US"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407346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50955C-F3C7-9AAD-6C66-D2A81D23B501}"/>
              </a:ext>
            </a:extLst>
          </p:cNvPr>
          <p:cNvSpPr>
            <a:spLocks noChangeArrowheads="1"/>
          </p:cNvSpPr>
          <p:nvPr/>
        </p:nvSpPr>
        <p:spPr bwMode="auto">
          <a:xfrm>
            <a:off x="287383" y="1223359"/>
            <a:ext cx="11408227" cy="4489672"/>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 rIns="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E6EDF3"/>
                </a:solidFill>
                <a:effectLst/>
                <a:latin typeface="Open Sans" panose="020B0606030504020204" pitchFamily="34" charset="0"/>
              </a:rPr>
              <a:t>Route handlers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E6EDF3"/>
              </a:solidFill>
              <a:effectLst/>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You can provide multiple callback functions that behave like </a:t>
            </a:r>
            <a:r>
              <a:rPr kumimoji="0" lang="en-US" altLang="en-US" sz="2400" b="0" i="0" u="none" strike="noStrike" cap="none" normalizeH="0" baseline="0" dirty="0">
                <a:ln>
                  <a:noFill/>
                </a:ln>
                <a:solidFill>
                  <a:srgbClr val="259DFF"/>
                </a:solidFill>
                <a:effectLst/>
                <a:latin typeface="Open Sans" panose="020B0606030504020204" pitchFamily="34" charset="0"/>
                <a:hlinkClick r:id="rId2"/>
              </a:rPr>
              <a:t>middleware</a:t>
            </a:r>
            <a:r>
              <a:rPr kumimoji="0" lang="en-US" altLang="en-US" sz="2400" b="0" i="0" u="none" strike="noStrike" cap="none" normalizeH="0" baseline="0" dirty="0">
                <a:ln>
                  <a:noFill/>
                </a:ln>
                <a:solidFill>
                  <a:srgbClr val="E6EDF3"/>
                </a:solidFill>
                <a:effectLst/>
                <a:latin typeface="Open Sans" panose="020B0606030504020204" pitchFamily="34" charset="0"/>
              </a:rPr>
              <a:t> to handle a request. The only exception is that these callbacks might invoke </a:t>
            </a:r>
            <a:r>
              <a:rPr kumimoji="0" lang="en-US" altLang="en-US" sz="2400" b="0" i="0" u="none" strike="noStrike" cap="none" normalizeH="0" baseline="0" dirty="0">
                <a:ln>
                  <a:noFill/>
                </a:ln>
                <a:solidFill>
                  <a:srgbClr val="E6EDF3"/>
                </a:solidFill>
                <a:effectLst/>
                <a:latin typeface="Arial Unicode MS"/>
              </a:rPr>
              <a:t>next('route')</a:t>
            </a:r>
            <a:r>
              <a:rPr kumimoji="0" lang="en-US" altLang="en-US" sz="2400" b="0" i="0" u="none" strike="noStrike" cap="none" normalizeH="0" baseline="0" dirty="0">
                <a:ln>
                  <a:noFill/>
                </a:ln>
                <a:solidFill>
                  <a:srgbClr val="E6EDF3"/>
                </a:solidFill>
                <a:effectLst/>
                <a:latin typeface="Open Sans" panose="020B0606030504020204" pitchFamily="34" charset="0"/>
              </a:rPr>
              <a:t> to bypass the remaining route callbacks. You can use this mechanism to impose pre-conditions on a route, then pass control to subsequent routes if there’s no reason to proceed with the current route.</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Route handlers can be in the form of a function, an array of functions, or combinations of both, as shown in the following examples.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6EDF3"/>
                </a:solidFill>
                <a:effectLst/>
                <a:latin typeface="Open Sans" panose="020B0606030504020204" pitchFamily="34" charset="0"/>
              </a:rPr>
              <a:t>A single callback function can handle a route. For 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3" name="Rectangle 2">
            <a:extLst>
              <a:ext uri="{FF2B5EF4-FFF2-40B4-BE49-F238E27FC236}">
                <a16:creationId xmlns:a16="http://schemas.microsoft.com/office/drawing/2014/main" id="{ACD272D7-F59F-7F12-69C2-5A609A57E118}"/>
              </a:ext>
            </a:extLst>
          </p:cNvPr>
          <p:cNvSpPr>
            <a:spLocks noChangeArrowheads="1"/>
          </p:cNvSpPr>
          <p:nvPr/>
        </p:nvSpPr>
        <p:spPr bwMode="auto">
          <a:xfrm>
            <a:off x="757646" y="5850820"/>
            <a:ext cx="11283538" cy="52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Consolas" panose="020B0609020204030204" pitchFamily="49" charset="0"/>
              </a:rPr>
              <a:t>app</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'/example/a'</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0000"/>
                </a:solidFill>
                <a:effectLst/>
                <a:latin typeface="Consolas" panose="020B0609020204030204" pitchFamily="49" charset="0"/>
              </a:rPr>
              <a:t>res</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'Hello from A!'</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0747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4775D-EBC0-3066-8ACB-DB429FDD4AF5}"/>
              </a:ext>
            </a:extLst>
          </p:cNvPr>
          <p:cNvSpPr>
            <a:spLocks noChangeArrowheads="1"/>
          </p:cNvSpPr>
          <p:nvPr/>
        </p:nvSpPr>
        <p:spPr bwMode="auto">
          <a:xfrm>
            <a:off x="505098" y="1059466"/>
            <a:ext cx="11051176" cy="4469122"/>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E6EDF3"/>
                </a:solidFill>
                <a:effectLst/>
                <a:latin typeface="Open Sans" panose="020B0606030504020204" pitchFamily="34" charset="0"/>
              </a:rPr>
              <a:t>More than one callback function can handle a route (make sure you specify the </a:t>
            </a:r>
            <a:r>
              <a:rPr kumimoji="0" lang="en-US" altLang="en-US" sz="2800" b="0" i="0" u="none" strike="noStrike" cap="none" normalizeH="0" baseline="0" dirty="0">
                <a:ln>
                  <a:noFill/>
                </a:ln>
                <a:solidFill>
                  <a:srgbClr val="E6EDF3"/>
                </a:solidFill>
                <a:effectLst/>
                <a:latin typeface="Arial Unicode MS"/>
              </a:rPr>
              <a:t>next</a:t>
            </a:r>
            <a:r>
              <a:rPr kumimoji="0" lang="en-US" altLang="en-US" sz="2800" b="0" i="0" u="none" strike="noStrike" cap="none" normalizeH="0" baseline="0" dirty="0">
                <a:ln>
                  <a:noFill/>
                </a:ln>
                <a:solidFill>
                  <a:srgbClr val="E6EDF3"/>
                </a:solidFill>
                <a:effectLst/>
                <a:latin typeface="Open Sans" panose="020B0606030504020204" pitchFamily="34" charset="0"/>
              </a:rPr>
              <a:t> object). For example:</a:t>
            </a:r>
            <a:endParaRPr kumimoji="0" lang="en-US" altLang="en-US" sz="2800" b="0" i="0" u="none" strike="noStrike" cap="none" normalizeH="0" baseline="0" dirty="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70C0"/>
                </a:solidFill>
                <a:effectLst/>
                <a:latin typeface="Consolas" panose="020B0609020204030204" pitchFamily="49" charset="0"/>
              </a:rPr>
              <a:t>app.</a:t>
            </a:r>
            <a:r>
              <a:rPr kumimoji="0" lang="en-US" altLang="en-US" sz="2800" b="0" i="0" u="none" strike="noStrike" cap="none" normalizeH="0" baseline="0" dirty="0" err="1">
                <a:ln>
                  <a:noFill/>
                </a:ln>
                <a:solidFill>
                  <a:srgbClr val="0077AA"/>
                </a:solidFill>
                <a:effectLst/>
                <a:latin typeface="Consolas" panose="020B0609020204030204" pitchFamily="49" charset="0"/>
              </a:rPr>
              <a:t>get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'/example/b'</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70C0"/>
                </a:solidFill>
                <a:effectLst/>
                <a:latin typeface="Consolas" panose="020B0609020204030204" pitchFamily="49" charset="0"/>
              </a:rPr>
              <a:t>req, res, next) </a:t>
            </a:r>
            <a:r>
              <a:rPr kumimoji="0" lang="en-US" altLang="en-US" sz="2800" b="0" i="0" u="none" strike="noStrike" cap="none" normalizeH="0" baseline="0" dirty="0">
                <a:ln>
                  <a:noFill/>
                </a:ln>
                <a:solidFill>
                  <a:srgbClr val="A67F59"/>
                </a:solidFill>
                <a:effectLst/>
                <a:latin typeface="Consolas" panose="020B0609020204030204" pitchFamily="49" charset="0"/>
              </a:rPr>
              <a:t>=&gt;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0070C0"/>
                </a:solidFill>
                <a:effectLst/>
                <a:latin typeface="Consolas" panose="020B0609020204030204" pitchFamily="49" charset="0"/>
              </a:rPr>
              <a:t>console.l</a:t>
            </a:r>
            <a:r>
              <a:rPr kumimoji="0" lang="en-US" altLang="en-US" sz="2800" b="0" i="0" u="none" strike="noStrike" cap="none" normalizeH="0" baseline="0" dirty="0">
                <a:ln>
                  <a:noFill/>
                </a:ln>
                <a:solidFill>
                  <a:srgbClr val="DD4A68"/>
                </a:solidFill>
                <a:effectLst/>
                <a:latin typeface="Consolas" panose="020B0609020204030204" pitchFamily="49" charset="0"/>
              </a:rPr>
              <a:t>og</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'the response will be sent by the next function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DD4A68"/>
                </a:solidFill>
                <a:effectLst/>
                <a:latin typeface="Consolas" panose="020B0609020204030204" pitchFamily="49" charset="0"/>
              </a:rPr>
              <a:t>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70C0"/>
                </a:solidFill>
                <a:effectLst/>
                <a:latin typeface="Consolas" panose="020B0609020204030204" pitchFamily="49" charset="0"/>
              </a:rPr>
              <a:t>req, res) =&gt;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0C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70C0"/>
                </a:solidFill>
                <a:effectLst/>
                <a:latin typeface="Consolas" panose="020B0609020204030204" pitchFamily="49" charset="0"/>
              </a:rPr>
              <a:t>res</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DD4A68"/>
                </a:solidFill>
                <a:effectLst/>
                <a:latin typeface="Consolas" panose="020B0609020204030204" pitchFamily="49" charset="0"/>
              </a:rPr>
              <a:t>send</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'Hello from B!’</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1186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73650-B26A-A782-D5DC-11A4CE771EC6}"/>
              </a:ext>
            </a:extLst>
          </p:cNvPr>
          <p:cNvSpPr>
            <a:spLocks noChangeArrowheads="1"/>
          </p:cNvSpPr>
          <p:nvPr/>
        </p:nvSpPr>
        <p:spPr bwMode="auto">
          <a:xfrm>
            <a:off x="618309" y="1151089"/>
            <a:ext cx="10067107" cy="533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Open Sans" panose="020B0606030504020204" pitchFamily="34" charset="0"/>
              </a:rPr>
              <a:t>An array of callback functions can handle a route. For 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7AA"/>
                </a:solidFill>
                <a:effectLst/>
                <a:latin typeface="Consolas" panose="020B0609020204030204" pitchFamily="49" charset="0"/>
              </a:rPr>
              <a:t>const</a:t>
            </a:r>
            <a:r>
              <a:rPr kumimoji="0" lang="en-US" altLang="en-US" sz="2400" b="0" i="0" u="none" strike="noStrike" cap="none" normalizeH="0" baseline="0" dirty="0">
                <a:ln>
                  <a:noFill/>
                </a:ln>
                <a:solidFill>
                  <a:srgbClr val="000000"/>
                </a:solidFill>
                <a:effectLst/>
                <a:latin typeface="Consolas" panose="020B0609020204030204" pitchFamily="49" charset="0"/>
              </a:rPr>
              <a:t> cb0 </a:t>
            </a:r>
            <a:r>
              <a:rPr kumimoji="0" lang="en-US" altLang="en-US" sz="2400" b="0" i="0" u="none" strike="noStrike" cap="none" normalizeH="0" baseline="0" dirty="0">
                <a:ln>
                  <a:noFill/>
                </a:ln>
                <a:solidFill>
                  <a:srgbClr val="A67F5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0077AA"/>
                </a:solidFill>
                <a:effectLst/>
                <a:latin typeface="Consolas" panose="020B0609020204030204" pitchFamily="49" charset="0"/>
              </a:rPr>
              <a:t>function</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next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nsolas" panose="020B0609020204030204" pitchFamily="49" charset="0"/>
              </a:rPr>
              <a:t>console</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DD4A68"/>
                </a:solidFill>
                <a:effectLst/>
                <a:latin typeface="Consolas" panose="020B0609020204030204" pitchFamily="49" charset="0"/>
              </a:rPr>
              <a:t>log</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'CB0’</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DD4A68"/>
                </a:solidFill>
                <a:effectLst/>
                <a:latin typeface="Consolas" panose="020B0609020204030204" pitchFamily="49" charset="0"/>
              </a:rPr>
              <a:t>next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7AA"/>
                </a:solidFill>
                <a:effectLst/>
                <a:latin typeface="Consolas" panose="020B0609020204030204" pitchFamily="49" charset="0"/>
              </a:rPr>
              <a:t>const</a:t>
            </a:r>
            <a:r>
              <a:rPr kumimoji="0" lang="en-US" altLang="en-US" sz="2400" b="0" i="0" u="none" strike="noStrike" cap="none" normalizeH="0" baseline="0" dirty="0">
                <a:ln>
                  <a:noFill/>
                </a:ln>
                <a:solidFill>
                  <a:srgbClr val="000000"/>
                </a:solidFill>
                <a:effectLst/>
                <a:latin typeface="Consolas" panose="020B0609020204030204" pitchFamily="49" charset="0"/>
              </a:rPr>
              <a:t> cb1 </a:t>
            </a:r>
            <a:r>
              <a:rPr kumimoji="0" lang="en-US" altLang="en-US" sz="2400" b="0" i="0" u="none" strike="noStrike" cap="none" normalizeH="0" baseline="0" dirty="0">
                <a:ln>
                  <a:noFill/>
                </a:ln>
                <a:solidFill>
                  <a:srgbClr val="A67F5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0077AA"/>
                </a:solidFill>
                <a:effectLst/>
                <a:latin typeface="Consolas" panose="020B0609020204030204" pitchFamily="49" charset="0"/>
              </a:rPr>
              <a:t>function</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next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nsolas" panose="020B0609020204030204" pitchFamily="49" charset="0"/>
              </a:rPr>
              <a:t>console</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DD4A68"/>
                </a:solidFill>
                <a:effectLst/>
                <a:latin typeface="Consolas" panose="020B0609020204030204" pitchFamily="49" charset="0"/>
              </a:rPr>
              <a:t>log</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'CB1’</a:t>
            </a:r>
            <a:r>
              <a:rPr kumimoji="0" lang="en-US" altLang="en-US" sz="2400"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DD4A68"/>
                </a:solidFill>
                <a:effectLst/>
                <a:latin typeface="Consolas" panose="020B0609020204030204" pitchFamily="49" charset="0"/>
              </a:rPr>
              <a:t>next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7AA"/>
                </a:solidFill>
                <a:effectLst/>
                <a:latin typeface="Consolas" panose="020B0609020204030204" pitchFamily="49" charset="0"/>
              </a:rPr>
              <a:t>const</a:t>
            </a:r>
            <a:r>
              <a:rPr kumimoji="0" lang="en-US" altLang="en-US" sz="2400" b="0" i="0" u="none" strike="noStrike" cap="none" normalizeH="0" baseline="0" dirty="0">
                <a:ln>
                  <a:noFill/>
                </a:ln>
                <a:solidFill>
                  <a:srgbClr val="000000"/>
                </a:solidFill>
                <a:effectLst/>
                <a:latin typeface="Consolas" panose="020B0609020204030204" pitchFamily="49" charset="0"/>
              </a:rPr>
              <a:t> cb2 </a:t>
            </a:r>
            <a:r>
              <a:rPr kumimoji="0" lang="en-US" altLang="en-US" sz="2400" b="0" i="0" u="none" strike="noStrike" cap="none" normalizeH="0" baseline="0" dirty="0">
                <a:ln>
                  <a:noFill/>
                </a:ln>
                <a:solidFill>
                  <a:srgbClr val="A67F5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0077AA"/>
                </a:solidFill>
                <a:effectLst/>
                <a:latin typeface="Consolas" panose="020B0609020204030204" pitchFamily="49" charset="0"/>
              </a:rPr>
              <a:t>function</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0000"/>
                </a:solidFill>
                <a:effectLst/>
                <a:latin typeface="Consolas" panose="020B0609020204030204" pitchFamily="49" charset="0"/>
              </a:rPr>
              <a:t>res</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'Hello from C!’</a:t>
            </a:r>
            <a:r>
              <a:rPr kumimoji="0" lang="en-US" altLang="en-US" sz="2400"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Consolas" panose="020B0609020204030204" pitchFamily="49" charset="0"/>
              </a:rPr>
              <a:t>app</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'/example/c'</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cb0</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cb1</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cb2</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505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51415-86C2-CE2D-D629-AC40AD94613F}"/>
              </a:ext>
            </a:extLst>
          </p:cNvPr>
          <p:cNvSpPr>
            <a:spLocks noChangeArrowheads="1"/>
          </p:cNvSpPr>
          <p:nvPr/>
        </p:nvSpPr>
        <p:spPr bwMode="auto">
          <a:xfrm>
            <a:off x="87084" y="-67732"/>
            <a:ext cx="12043956" cy="705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Open Sans" panose="020B0606030504020204" pitchFamily="34" charset="0"/>
              </a:rPr>
              <a:t>A combination of independent functions and arrays of functions can handle a route. For example</a:t>
            </a:r>
            <a:r>
              <a:rPr kumimoji="0" lang="en-US" altLang="en-US" sz="2800" b="0" i="0" u="none" strike="noStrike" cap="none" normalizeH="0" baseline="0" dirty="0">
                <a:ln>
                  <a:noFill/>
                </a:ln>
                <a:solidFill>
                  <a:srgbClr val="E6EDF3"/>
                </a:solidFill>
                <a:effectLst/>
                <a:latin typeface="Open Sans" panose="020B0606030504020204" pitchFamily="34" charset="0"/>
              </a:rPr>
              <a:t>:</a:t>
            </a:r>
            <a:endParaRPr kumimoji="0" lang="en-US" altLang="en-US" sz="2800" b="0" i="0" u="none" strike="noStrike" cap="none" normalizeH="0" baseline="0" dirty="0">
              <a:ln>
                <a:noFill/>
              </a:ln>
              <a:solidFill>
                <a:srgbClr val="0077AA"/>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AA"/>
                </a:solidFill>
                <a:effectLst/>
                <a:latin typeface="Consolas" panose="020B0609020204030204" pitchFamily="49" charset="0"/>
              </a:rPr>
              <a:t>const</a:t>
            </a:r>
            <a:r>
              <a:rPr kumimoji="0" lang="en-US" altLang="en-US" sz="2800" b="0" i="0" u="none" strike="noStrike" cap="none" normalizeH="0" baseline="0" dirty="0">
                <a:ln>
                  <a:noFill/>
                </a:ln>
                <a:solidFill>
                  <a:srgbClr val="000000"/>
                </a:solidFill>
                <a:effectLst/>
                <a:latin typeface="Consolas" panose="020B0609020204030204" pitchFamily="49" charset="0"/>
              </a:rPr>
              <a:t> cb0 </a:t>
            </a:r>
            <a:r>
              <a:rPr kumimoji="0" lang="en-US" altLang="en-US" sz="2800" b="0" i="0" u="none" strike="noStrike" cap="none" normalizeH="0" baseline="0" dirty="0">
                <a:ln>
                  <a:noFill/>
                </a:ln>
                <a:solidFill>
                  <a:srgbClr val="A67F5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0077AA"/>
                </a:solidFill>
                <a:effectLst/>
                <a:latin typeface="Consolas" panose="020B0609020204030204" pitchFamily="49" charset="0"/>
              </a:rPr>
              <a:t>function</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onsolas" panose="020B0609020204030204" pitchFamily="49" charset="0"/>
              </a:rPr>
              <a:t>console</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DD4A68"/>
                </a:solidFill>
                <a:effectLst/>
                <a:latin typeface="Consolas" panose="020B0609020204030204" pitchFamily="49" charset="0"/>
              </a:rPr>
              <a:t>log</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'CB0’</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DD4A68"/>
                </a:solidFill>
                <a:effectLst/>
                <a:latin typeface="Consolas" panose="020B0609020204030204" pitchFamily="49" charset="0"/>
              </a:rPr>
              <a:t>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AA"/>
                </a:solidFill>
                <a:effectLst/>
                <a:latin typeface="Consolas" panose="020B0609020204030204" pitchFamily="49" charset="0"/>
              </a:rPr>
              <a:t>const</a:t>
            </a:r>
            <a:r>
              <a:rPr kumimoji="0" lang="en-US" altLang="en-US" sz="2800" b="0" i="0" u="none" strike="noStrike" cap="none" normalizeH="0" baseline="0" dirty="0">
                <a:ln>
                  <a:noFill/>
                </a:ln>
                <a:solidFill>
                  <a:srgbClr val="000000"/>
                </a:solidFill>
                <a:effectLst/>
                <a:latin typeface="Consolas" panose="020B0609020204030204" pitchFamily="49" charset="0"/>
              </a:rPr>
              <a:t> cb1 </a:t>
            </a:r>
            <a:r>
              <a:rPr kumimoji="0" lang="en-US" altLang="en-US" sz="2800" b="0" i="0" u="none" strike="noStrike" cap="none" normalizeH="0" baseline="0" dirty="0">
                <a:ln>
                  <a:noFill/>
                </a:ln>
                <a:solidFill>
                  <a:srgbClr val="A67F5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0077AA"/>
                </a:solidFill>
                <a:effectLst/>
                <a:latin typeface="Consolas" panose="020B0609020204030204" pitchFamily="49" charset="0"/>
              </a:rPr>
              <a:t>function</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onsolas" panose="020B0609020204030204" pitchFamily="49" charset="0"/>
              </a:rPr>
              <a:t> console</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DD4A68"/>
                </a:solidFill>
                <a:effectLst/>
                <a:latin typeface="Consolas" panose="020B0609020204030204" pitchFamily="49" charset="0"/>
              </a:rPr>
              <a:t>log</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'CB1’</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DD4A68"/>
                </a:solidFill>
                <a:effectLst/>
                <a:latin typeface="Consolas" panose="020B0609020204030204" pitchFamily="49" charset="0"/>
              </a:rPr>
              <a:t>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Consolas" panose="020B0609020204030204" pitchFamily="49" charset="0"/>
              </a:rPr>
              <a:t>app</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0077AA"/>
                </a:solidFill>
                <a:effectLst/>
                <a:latin typeface="Consolas" panose="020B0609020204030204" pitchFamily="49" charset="0"/>
              </a:rPr>
              <a:t>get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'/example/d'</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cb0</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cb1</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A67F59"/>
                </a:solidFill>
                <a:effectLst/>
                <a:latin typeface="Consolas" panose="020B0609020204030204" pitchFamily="49" charset="0"/>
              </a:rPr>
              <a:t>=&gt;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console</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DD4A68"/>
                </a:solidFill>
                <a:effectLst/>
                <a:latin typeface="Consolas" panose="020B0609020204030204" pitchFamily="49" charset="0"/>
              </a:rPr>
              <a:t>log</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'the response will be sent by the next function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DD4A68"/>
                </a:solidFill>
                <a:effectLst/>
                <a:latin typeface="Consolas" panose="020B0609020204030204" pitchFamily="49" charset="0"/>
              </a:rPr>
              <a:t>next</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req</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res</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A67F59"/>
                </a:solidFill>
                <a:effectLst/>
                <a:latin typeface="Consolas" panose="020B0609020204030204" pitchFamily="49" charset="0"/>
              </a:rPr>
              <a:t>=&gt;</a:t>
            </a: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onsolas" panose="020B0609020204030204" pitchFamily="49" charset="0"/>
              </a:rPr>
              <a:t> </a:t>
            </a:r>
            <a:r>
              <a:rPr kumimoji="0" lang="en-US" altLang="en-US" sz="2800" b="0" i="0" u="none" strike="noStrike" cap="none" normalizeH="0" baseline="0" dirty="0" err="1">
                <a:ln>
                  <a:noFill/>
                </a:ln>
                <a:solidFill>
                  <a:srgbClr val="000000"/>
                </a:solidFill>
                <a:effectLst/>
                <a:latin typeface="Consolas" panose="020B0609020204030204" pitchFamily="49" charset="0"/>
              </a:rPr>
              <a:t>res</a:t>
            </a:r>
            <a:r>
              <a:rPr kumimoji="0" lang="en-US" altLang="en-US" sz="2800" b="0" i="0" u="none" strike="noStrike" cap="none" normalizeH="0" baseline="0" dirty="0" err="1">
                <a:ln>
                  <a:noFill/>
                </a:ln>
                <a:solidFill>
                  <a:srgbClr val="999999"/>
                </a:solidFill>
                <a:effectLst/>
                <a:latin typeface="Consolas" panose="020B0609020204030204" pitchFamily="49" charset="0"/>
              </a:rPr>
              <a:t>.</a:t>
            </a:r>
            <a:r>
              <a:rPr kumimoji="0" lang="en-US" altLang="en-US" sz="2800" b="0" i="0" u="none" strike="noStrike" cap="none" normalizeH="0" baseline="0" dirty="0" err="1">
                <a:ln>
                  <a:noFill/>
                </a:ln>
                <a:solidFill>
                  <a:srgbClr val="DD4A68"/>
                </a:solidFill>
                <a:effectLst/>
                <a:latin typeface="Consolas" panose="020B0609020204030204" pitchFamily="49" charset="0"/>
              </a:rPr>
              <a:t>send</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669900"/>
                </a:solidFill>
                <a:effectLst/>
                <a:latin typeface="Consolas" panose="020B0609020204030204" pitchFamily="49" charset="0"/>
              </a:rPr>
              <a:t>'Hello from D!’</a:t>
            </a: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999999"/>
                </a:solidFill>
                <a:effectLst/>
                <a:latin typeface="Consolas" panose="020B0609020204030204" pitchFamily="49" charset="0"/>
              </a:rPr>
              <a: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5161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2C645-80C2-E25E-E0D6-2C9DE4835631}"/>
              </a:ext>
            </a:extLst>
          </p:cNvPr>
          <p:cNvPicPr>
            <a:picLocks noChangeAspect="1"/>
          </p:cNvPicPr>
          <p:nvPr/>
        </p:nvPicPr>
        <p:blipFill>
          <a:blip r:embed="rId2"/>
          <a:stretch>
            <a:fillRect/>
          </a:stretch>
        </p:blipFill>
        <p:spPr>
          <a:xfrm>
            <a:off x="0" y="500349"/>
            <a:ext cx="12192000" cy="5857301"/>
          </a:xfrm>
          <a:prstGeom prst="rect">
            <a:avLst/>
          </a:prstGeom>
        </p:spPr>
      </p:pic>
    </p:spTree>
    <p:extLst>
      <p:ext uri="{BB962C8B-B14F-4D97-AF65-F5344CB8AC3E}">
        <p14:creationId xmlns:p14="http://schemas.microsoft.com/office/powerpoint/2010/main" val="50613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4389A2-0258-13AB-9382-1C24EAC74F1E}"/>
              </a:ext>
            </a:extLst>
          </p:cNvPr>
          <p:cNvSpPr txBox="1"/>
          <p:nvPr/>
        </p:nvSpPr>
        <p:spPr>
          <a:xfrm>
            <a:off x="60958" y="607480"/>
            <a:ext cx="10903133" cy="6186309"/>
          </a:xfrm>
          <a:prstGeom prst="rect">
            <a:avLst/>
          </a:prstGeom>
          <a:noFill/>
        </p:spPr>
        <p:txBody>
          <a:bodyPr wrap="square">
            <a:spAutoFit/>
          </a:bodyPr>
          <a:lstStyle/>
          <a:p>
            <a:r>
              <a:rPr lang="en-IN" sz="3600" b="0" i="0" dirty="0" err="1">
                <a:solidFill>
                  <a:srgbClr val="AA0D91"/>
                </a:solidFill>
                <a:effectLst/>
                <a:latin typeface="source-code-pro"/>
              </a:rPr>
              <a:t>const</a:t>
            </a:r>
            <a:r>
              <a:rPr lang="en-IN" sz="3600" b="0" i="0" dirty="0">
                <a:solidFill>
                  <a:srgbClr val="242424"/>
                </a:solidFill>
                <a:effectLst/>
                <a:latin typeface="source-code-pro"/>
              </a:rPr>
              <a:t> </a:t>
            </a:r>
            <a:r>
              <a:rPr lang="en-IN" sz="3600" b="0" i="0" dirty="0" err="1">
                <a:solidFill>
                  <a:srgbClr val="242424"/>
                </a:solidFill>
                <a:effectLst/>
                <a:latin typeface="source-code-pro"/>
              </a:rPr>
              <a:t>url</a:t>
            </a:r>
            <a:r>
              <a:rPr lang="en-IN" sz="3600" b="0" i="0" dirty="0">
                <a:solidFill>
                  <a:srgbClr val="242424"/>
                </a:solidFill>
                <a:effectLst/>
                <a:latin typeface="source-code-pro"/>
              </a:rPr>
              <a:t> = </a:t>
            </a:r>
            <a:r>
              <a:rPr lang="en-IN" sz="3600" b="0" i="0" dirty="0">
                <a:solidFill>
                  <a:srgbClr val="5C2699"/>
                </a:solidFill>
                <a:effectLst/>
                <a:latin typeface="source-code-pro"/>
              </a:rPr>
              <a:t>require</a:t>
            </a:r>
            <a:r>
              <a:rPr lang="en-IN" sz="3600" b="0" i="0" dirty="0">
                <a:solidFill>
                  <a:srgbClr val="242424"/>
                </a:solidFill>
                <a:effectLst/>
                <a:latin typeface="source-code-pro"/>
              </a:rPr>
              <a:t>(</a:t>
            </a:r>
            <a:r>
              <a:rPr lang="en-IN" sz="3600" b="0" i="0" dirty="0">
                <a:solidFill>
                  <a:srgbClr val="C41A16"/>
                </a:solidFill>
                <a:effectLst/>
                <a:latin typeface="source-code-pro"/>
              </a:rPr>
              <a:t>'</a:t>
            </a:r>
            <a:r>
              <a:rPr lang="en-IN" sz="3600" b="0" i="0" dirty="0" err="1">
                <a:solidFill>
                  <a:srgbClr val="C41A16"/>
                </a:solidFill>
                <a:effectLst/>
                <a:latin typeface="source-code-pro"/>
              </a:rPr>
              <a:t>url</a:t>
            </a:r>
            <a:r>
              <a:rPr lang="en-IN" sz="3600" b="0" i="0" dirty="0">
                <a:solidFill>
                  <a:srgbClr val="C41A16"/>
                </a:solidFill>
                <a:effectLst/>
                <a:latin typeface="source-code-pro"/>
              </a:rPr>
              <a:t>'</a:t>
            </a:r>
            <a:r>
              <a:rPr lang="en-IN" sz="3600" b="0" i="0" dirty="0">
                <a:solidFill>
                  <a:srgbClr val="242424"/>
                </a:solidFill>
                <a:effectLst/>
                <a:latin typeface="source-code-pro"/>
              </a:rPr>
              <a:t>);</a:t>
            </a:r>
            <a:br>
              <a:rPr lang="en-IN" sz="3600" dirty="0"/>
            </a:br>
            <a:br>
              <a:rPr lang="en-IN" sz="3600" dirty="0"/>
            </a:br>
            <a:r>
              <a:rPr lang="en-IN" sz="3600" b="0" i="0" dirty="0">
                <a:solidFill>
                  <a:srgbClr val="007400"/>
                </a:solidFill>
                <a:effectLst/>
                <a:latin typeface="source-code-pro"/>
              </a:rPr>
              <a:t>// Example URL</a:t>
            </a:r>
            <a:br>
              <a:rPr lang="en-IN" sz="3600" dirty="0"/>
            </a:br>
            <a:r>
              <a:rPr lang="en-IN" sz="3600" b="0" i="0" dirty="0" err="1">
                <a:solidFill>
                  <a:srgbClr val="AA0D91"/>
                </a:solidFill>
                <a:effectLst/>
                <a:latin typeface="source-code-pro"/>
              </a:rPr>
              <a:t>const</a:t>
            </a:r>
            <a:r>
              <a:rPr lang="en-IN" sz="3600" b="0" i="0" dirty="0">
                <a:solidFill>
                  <a:srgbClr val="242424"/>
                </a:solidFill>
                <a:effectLst/>
                <a:latin typeface="source-code-pro"/>
              </a:rPr>
              <a:t> </a:t>
            </a:r>
            <a:r>
              <a:rPr lang="en-IN" sz="3600" b="0" i="0" dirty="0" err="1">
                <a:solidFill>
                  <a:srgbClr val="242424"/>
                </a:solidFill>
                <a:effectLst/>
                <a:latin typeface="source-code-pro"/>
              </a:rPr>
              <a:t>myURL</a:t>
            </a:r>
            <a:r>
              <a:rPr lang="en-IN" sz="3600" b="0" i="0" dirty="0">
                <a:solidFill>
                  <a:srgbClr val="242424"/>
                </a:solidFill>
                <a:effectLst/>
                <a:latin typeface="source-code-pro"/>
              </a:rPr>
              <a:t> = </a:t>
            </a:r>
            <a:r>
              <a:rPr lang="en-IN" sz="3600" b="0" i="0" dirty="0">
                <a:solidFill>
                  <a:srgbClr val="C41A16"/>
                </a:solidFill>
                <a:effectLst/>
                <a:latin typeface="source-code-pro"/>
              </a:rPr>
              <a:t>'https://www.example.com:8080/pathname?search=query#hash'</a:t>
            </a:r>
            <a:r>
              <a:rPr lang="en-IN" sz="3600" b="0" i="0" dirty="0">
                <a:solidFill>
                  <a:srgbClr val="242424"/>
                </a:solidFill>
                <a:effectLst/>
                <a:latin typeface="source-code-pro"/>
              </a:rPr>
              <a:t>;</a:t>
            </a:r>
            <a:br>
              <a:rPr lang="en-IN" sz="3600" dirty="0"/>
            </a:br>
            <a:br>
              <a:rPr lang="en-IN" sz="3600" dirty="0"/>
            </a:br>
            <a:r>
              <a:rPr lang="en-IN" sz="3600" b="0" i="0" dirty="0">
                <a:solidFill>
                  <a:srgbClr val="007400"/>
                </a:solidFill>
                <a:effectLst/>
                <a:latin typeface="source-code-pro"/>
              </a:rPr>
              <a:t>// Parse the URL</a:t>
            </a:r>
            <a:br>
              <a:rPr lang="en-IN" sz="3600" dirty="0"/>
            </a:br>
            <a:r>
              <a:rPr lang="en-IN" sz="3600" b="0" i="0" dirty="0" err="1">
                <a:solidFill>
                  <a:srgbClr val="AA0D91"/>
                </a:solidFill>
                <a:effectLst/>
                <a:latin typeface="source-code-pro"/>
              </a:rPr>
              <a:t>const</a:t>
            </a:r>
            <a:r>
              <a:rPr lang="en-IN" sz="3600" b="0" i="0" dirty="0">
                <a:solidFill>
                  <a:srgbClr val="242424"/>
                </a:solidFill>
                <a:effectLst/>
                <a:latin typeface="source-code-pro"/>
              </a:rPr>
              <a:t> </a:t>
            </a:r>
            <a:r>
              <a:rPr lang="en-IN" sz="3600" b="0" i="0" dirty="0" err="1">
                <a:solidFill>
                  <a:srgbClr val="242424"/>
                </a:solidFill>
                <a:effectLst/>
                <a:latin typeface="source-code-pro"/>
              </a:rPr>
              <a:t>parsedURL</a:t>
            </a:r>
            <a:r>
              <a:rPr lang="en-IN" sz="3600" b="0" i="0" dirty="0">
                <a:solidFill>
                  <a:srgbClr val="242424"/>
                </a:solidFill>
                <a:effectLst/>
                <a:latin typeface="source-code-pro"/>
              </a:rPr>
              <a:t> = </a:t>
            </a:r>
            <a:r>
              <a:rPr lang="en-IN" sz="3600" b="0" i="0" dirty="0" err="1">
                <a:solidFill>
                  <a:srgbClr val="242424"/>
                </a:solidFill>
                <a:effectLst/>
                <a:latin typeface="source-code-pro"/>
              </a:rPr>
              <a:t>url.parse</a:t>
            </a:r>
            <a:r>
              <a:rPr lang="en-IN" sz="3600" b="0" i="0" dirty="0">
                <a:solidFill>
                  <a:srgbClr val="242424"/>
                </a:solidFill>
                <a:effectLst/>
                <a:latin typeface="source-code-pro"/>
              </a:rPr>
              <a:t>(</a:t>
            </a:r>
            <a:r>
              <a:rPr lang="en-IN" sz="3600" b="0" i="0" dirty="0" err="1">
                <a:solidFill>
                  <a:srgbClr val="242424"/>
                </a:solidFill>
                <a:effectLst/>
                <a:latin typeface="source-code-pro"/>
              </a:rPr>
              <a:t>myURL</a:t>
            </a:r>
            <a:r>
              <a:rPr lang="en-IN" sz="3600" b="0" i="0" dirty="0">
                <a:solidFill>
                  <a:srgbClr val="242424"/>
                </a:solidFill>
                <a:effectLst/>
                <a:latin typeface="source-code-pro"/>
              </a:rPr>
              <a:t>);</a:t>
            </a:r>
            <a:br>
              <a:rPr lang="en-IN" sz="3600" dirty="0"/>
            </a:br>
            <a:br>
              <a:rPr lang="en-IN" sz="3600" dirty="0"/>
            </a:br>
            <a:r>
              <a:rPr lang="en-IN" sz="3600" b="0" i="0" dirty="0">
                <a:solidFill>
                  <a:srgbClr val="242424"/>
                </a:solidFill>
                <a:effectLst/>
                <a:latin typeface="source-code-pro"/>
              </a:rPr>
              <a:t>console.log(</a:t>
            </a:r>
            <a:r>
              <a:rPr lang="en-IN" sz="3600" b="0" i="0" dirty="0" err="1">
                <a:solidFill>
                  <a:srgbClr val="242424"/>
                </a:solidFill>
                <a:effectLst/>
                <a:latin typeface="source-code-pro"/>
              </a:rPr>
              <a:t>parsedURL</a:t>
            </a:r>
            <a:r>
              <a:rPr lang="en-IN" sz="3600" b="0" i="0" dirty="0">
                <a:solidFill>
                  <a:srgbClr val="242424"/>
                </a:solidFill>
                <a:effectLst/>
                <a:latin typeface="source-code-pro"/>
              </a:rPr>
              <a:t>);</a:t>
            </a:r>
            <a:endParaRPr lang="en-IN" sz="3600" dirty="0"/>
          </a:p>
        </p:txBody>
      </p:sp>
      <p:sp>
        <p:nvSpPr>
          <p:cNvPr id="5" name="TextBox 4">
            <a:extLst>
              <a:ext uri="{FF2B5EF4-FFF2-40B4-BE49-F238E27FC236}">
                <a16:creationId xmlns:a16="http://schemas.microsoft.com/office/drawing/2014/main" id="{DFA44E88-38D4-F020-0BA9-EB2914449ADD}"/>
              </a:ext>
            </a:extLst>
          </p:cNvPr>
          <p:cNvSpPr txBox="1"/>
          <p:nvPr/>
        </p:nvSpPr>
        <p:spPr>
          <a:xfrm>
            <a:off x="992773" y="63232"/>
            <a:ext cx="6096000" cy="373820"/>
          </a:xfrm>
          <a:prstGeom prst="rect">
            <a:avLst/>
          </a:prstGeom>
          <a:noFill/>
        </p:spPr>
        <p:txBody>
          <a:bodyPr wrap="square">
            <a:spAutoFit/>
          </a:bodyPr>
          <a:lstStyle/>
          <a:p>
            <a:pPr algn="l">
              <a:lnSpc>
                <a:spcPts val="1800"/>
              </a:lnSpc>
            </a:pPr>
            <a:r>
              <a:rPr lang="en-IN" sz="3200" b="1" i="0" dirty="0">
                <a:solidFill>
                  <a:srgbClr val="242424"/>
                </a:solidFill>
                <a:effectLst/>
                <a:latin typeface="sohne"/>
              </a:rPr>
              <a:t>Example: Parsing a URL</a:t>
            </a:r>
          </a:p>
        </p:txBody>
      </p:sp>
    </p:spTree>
    <p:extLst>
      <p:ext uri="{BB962C8B-B14F-4D97-AF65-F5344CB8AC3E}">
        <p14:creationId xmlns:p14="http://schemas.microsoft.com/office/powerpoint/2010/main" val="2891984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8DA563-47C2-C48C-DB7D-1B6458DD2237}"/>
              </a:ext>
            </a:extLst>
          </p:cNvPr>
          <p:cNvSpPr>
            <a:spLocks noChangeArrowheads="1"/>
          </p:cNvSpPr>
          <p:nvPr/>
        </p:nvSpPr>
        <p:spPr bwMode="auto">
          <a:xfrm>
            <a:off x="95794" y="272070"/>
            <a:ext cx="11399519" cy="2212126"/>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 rIns="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E6EDF3"/>
                </a:solidFill>
                <a:effectLst/>
                <a:latin typeface="Open Sans" panose="020B0606030504020204" pitchFamily="34" charset="0"/>
              </a:rPr>
              <a:t>app.route</a:t>
            </a:r>
            <a:r>
              <a:rPr kumimoji="0" lang="en-US" altLang="en-US" sz="2800" b="1" i="0" u="none" strike="noStrike" cap="none" normalizeH="0" baseline="0" dirty="0">
                <a:ln>
                  <a:noFill/>
                </a:ln>
                <a:solidFill>
                  <a:srgbClr val="E6EDF3"/>
                </a:solidFill>
                <a:effectLst/>
                <a:latin typeface="Open Sans" panose="020B06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E6EDF3"/>
                </a:solidFill>
                <a:effectLst/>
                <a:latin typeface="Open Sans" panose="020B0606030504020204" pitchFamily="34" charset="0"/>
              </a:rPr>
              <a:t>You can create chainable route handlers for a route path by using </a:t>
            </a:r>
            <a:r>
              <a:rPr kumimoji="0" lang="en-US" altLang="en-US" sz="2800" b="0" i="0" u="none" strike="noStrike" cap="none" normalizeH="0" baseline="0" dirty="0" err="1">
                <a:ln>
                  <a:noFill/>
                </a:ln>
                <a:solidFill>
                  <a:srgbClr val="E6EDF3"/>
                </a:solidFill>
                <a:effectLst/>
                <a:latin typeface="Arial Unicode MS"/>
              </a:rPr>
              <a:t>app.route</a:t>
            </a:r>
            <a:r>
              <a:rPr kumimoji="0" lang="en-US" altLang="en-US" sz="2800" b="0" i="0" u="none" strike="noStrike" cap="none" normalizeH="0" baseline="0" dirty="0">
                <a:ln>
                  <a:noFill/>
                </a:ln>
                <a:solidFill>
                  <a:srgbClr val="E6EDF3"/>
                </a:solidFill>
                <a:effectLst/>
                <a:latin typeface="Arial Unicode MS"/>
              </a:rPr>
              <a:t>()</a:t>
            </a:r>
            <a:r>
              <a:rPr kumimoji="0" lang="en-US" altLang="en-US" sz="2800" b="0" i="0" u="none" strike="noStrike" cap="none" normalizeH="0" baseline="0" dirty="0">
                <a:ln>
                  <a:noFill/>
                </a:ln>
                <a:solidFill>
                  <a:srgbClr val="E6EDF3"/>
                </a:solidFill>
                <a:effectLst/>
                <a:latin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E6EDF3"/>
                </a:solidFill>
                <a:effectLst/>
                <a:latin typeface="Open Sans" panose="020B0606030504020204" pitchFamily="34" charset="0"/>
              </a:rPr>
              <a:t>Because the path is specified at a single location, creating modular routes is helpful, as is reducing redundancy and typos. </a:t>
            </a:r>
            <a:endParaRPr kumimoji="0" lang="en-US" altLang="en-US" sz="2800" b="0" i="0" u="none" strike="noStrike" cap="none" normalizeH="0" baseline="0" dirty="0">
              <a:ln>
                <a:noFill/>
              </a:ln>
              <a:solidFill>
                <a:schemeClr val="tx1"/>
              </a:solidFill>
              <a:effectLst/>
            </a:endParaRPr>
          </a:p>
        </p:txBody>
      </p:sp>
      <p:sp>
        <p:nvSpPr>
          <p:cNvPr id="3" name="Rectangle 2">
            <a:extLst>
              <a:ext uri="{FF2B5EF4-FFF2-40B4-BE49-F238E27FC236}">
                <a16:creationId xmlns:a16="http://schemas.microsoft.com/office/drawing/2014/main" id="{0ACAD44C-DB93-B552-E22C-05E5F1878E63}"/>
              </a:ext>
            </a:extLst>
          </p:cNvPr>
          <p:cNvSpPr>
            <a:spLocks noChangeArrowheads="1"/>
          </p:cNvSpPr>
          <p:nvPr/>
        </p:nvSpPr>
        <p:spPr bwMode="auto">
          <a:xfrm>
            <a:off x="1785260" y="2945279"/>
            <a:ext cx="8429894" cy="34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Consolas" panose="020B0609020204030204" pitchFamily="49" charset="0"/>
              </a:rPr>
              <a:t>app</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route</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'/book’</a:t>
            </a:r>
            <a:r>
              <a:rPr kumimoji="0" lang="en-US" altLang="en-US" sz="2400" b="0" i="0" u="none" strike="noStrike" cap="none" normalizeH="0" baseline="0" dirty="0">
                <a:ln>
                  <a:noFill/>
                </a:ln>
                <a:solidFill>
                  <a:srgbClr val="0070C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77AA"/>
                </a:solidFill>
                <a:effectLst/>
                <a:latin typeface="Consolas" panose="020B0609020204030204" pitchFamily="49" charset="0"/>
              </a:rPr>
              <a:t>get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err="1">
                <a:ln>
                  <a:noFill/>
                </a:ln>
                <a:solidFill>
                  <a:srgbClr val="000000"/>
                </a:solidFill>
                <a:effectLst/>
                <a:latin typeface="Consolas" panose="020B0609020204030204" pitchFamily="49" charset="0"/>
              </a:rPr>
              <a:t>res</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'Get a random book’</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endParaRPr lang="en-US" altLang="en-US" sz="2400" dirty="0">
              <a:solidFill>
                <a:srgbClr val="999999"/>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DD4A68"/>
                </a:solidFill>
                <a:effectLst/>
                <a:latin typeface="Consolas" panose="020B0609020204030204" pitchFamily="49" charset="0"/>
              </a:rPr>
              <a:t>.post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Consolas" panose="020B0609020204030204" pitchFamily="49" charset="0"/>
              </a:rPr>
              <a:t>res</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'Add a book’</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endParaRPr lang="en-US" altLang="en-US" sz="2400" dirty="0">
              <a:solidFill>
                <a:srgbClr val="999999"/>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DD4A68"/>
                </a:solidFill>
                <a:effectLst/>
                <a:latin typeface="Consolas" panose="020B0609020204030204" pitchFamily="49" charset="0"/>
              </a:rPr>
              <a:t>.put</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req</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res</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A67F59"/>
                </a:solidFill>
                <a:effectLst/>
                <a:latin typeface="Consolas" panose="020B0609020204030204" pitchFamily="49" charset="0"/>
              </a:rPr>
              <a:t>=&gt;</a:t>
            </a:r>
            <a:r>
              <a:rPr kumimoji="0" lang="en-US" altLang="en-US" sz="2400" b="0" i="0" u="none" strike="noStrike" cap="none" normalizeH="0" baseline="0" dirty="0">
                <a:ln>
                  <a:noFill/>
                </a:ln>
                <a:solidFill>
                  <a:srgbClr val="000000"/>
                </a:solidFill>
                <a:effectLst/>
                <a:latin typeface="Consolas" panose="020B0609020204030204" pitchFamily="49" charset="0"/>
              </a:rPr>
              <a:t> </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Consolas" panose="020B0609020204030204" pitchFamily="49" charset="0"/>
              </a:rPr>
              <a:t>res</a:t>
            </a:r>
            <a:r>
              <a:rPr kumimoji="0" lang="en-US" altLang="en-US" sz="2400" b="0" i="0" u="none" strike="noStrike" cap="none" normalizeH="0" baseline="0" dirty="0" err="1">
                <a:ln>
                  <a:noFill/>
                </a:ln>
                <a:solidFill>
                  <a:srgbClr val="999999"/>
                </a:solidFill>
                <a:effectLst/>
                <a:latin typeface="Consolas" panose="020B0609020204030204" pitchFamily="49" charset="0"/>
              </a:rPr>
              <a:t>.</a:t>
            </a:r>
            <a:r>
              <a:rPr kumimoji="0" lang="en-US" altLang="en-US" sz="2400" b="0" i="0" u="none" strike="noStrike" cap="none" normalizeH="0" baseline="0" dirty="0" err="1">
                <a:ln>
                  <a:noFill/>
                </a:ln>
                <a:solidFill>
                  <a:srgbClr val="DD4A68"/>
                </a:solidFill>
                <a:effectLst/>
                <a:latin typeface="Consolas" panose="020B0609020204030204" pitchFamily="49" charset="0"/>
              </a:rPr>
              <a:t>send</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669900"/>
                </a:solidFill>
                <a:effectLst/>
                <a:latin typeface="Consolas" panose="020B0609020204030204" pitchFamily="49" charset="0"/>
              </a:rPr>
              <a:t>'Update the book’</a:t>
            </a: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9999"/>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9746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E59B13-BB4D-EB00-D9B5-673517E1703F}"/>
              </a:ext>
            </a:extLst>
          </p:cNvPr>
          <p:cNvSpPr>
            <a:spLocks noChangeArrowheads="1"/>
          </p:cNvSpPr>
          <p:nvPr/>
        </p:nvSpPr>
        <p:spPr bwMode="auto">
          <a:xfrm>
            <a:off x="357052" y="-414718"/>
            <a:ext cx="11686901" cy="1965905"/>
          </a:xfrm>
          <a:prstGeom prst="rect">
            <a:avLst/>
          </a:prstGeom>
          <a:solidFill>
            <a:srgbClr val="0104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 rIns="0" bIns="2856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E6EDF3"/>
                </a:solidFill>
                <a:effectLst/>
                <a:latin typeface="Open Sans" panose="020B0606030504020204" pitchFamily="34" charset="0"/>
              </a:rPr>
              <a:t>Express.Router</a:t>
            </a:r>
            <a:endParaRPr kumimoji="0" lang="en-US" altLang="en-US" sz="2400" b="1" i="0" u="none" strike="noStrike" cap="none" normalizeH="0" baseline="0" dirty="0">
              <a:ln>
                <a:noFill/>
              </a:ln>
              <a:solidFill>
                <a:srgbClr val="E6EDF3"/>
              </a:solidFill>
              <a:effectLst/>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E6EDF3"/>
                </a:solidFill>
                <a:effectLst/>
                <a:latin typeface="Open Sans" panose="020B0606030504020204" pitchFamily="34" charset="0"/>
              </a:rPr>
              <a:t>Use the </a:t>
            </a:r>
            <a:r>
              <a:rPr kumimoji="0" lang="en-US" altLang="en-US" sz="2000" b="0" i="0" u="none" strike="noStrike" cap="none" normalizeH="0" baseline="0" dirty="0" err="1">
                <a:ln>
                  <a:noFill/>
                </a:ln>
                <a:solidFill>
                  <a:srgbClr val="E6EDF3"/>
                </a:solidFill>
                <a:effectLst/>
                <a:latin typeface="Arial Unicode MS"/>
              </a:rPr>
              <a:t>express.Router</a:t>
            </a:r>
            <a:r>
              <a:rPr kumimoji="0" lang="en-US" altLang="en-US" sz="2000" b="0" i="0" u="none" strike="noStrike" cap="none" normalizeH="0" baseline="0" dirty="0">
                <a:ln>
                  <a:noFill/>
                </a:ln>
                <a:solidFill>
                  <a:srgbClr val="E6EDF3"/>
                </a:solidFill>
                <a:effectLst/>
                <a:latin typeface="Open Sans" panose="020B0606030504020204" pitchFamily="34" charset="0"/>
              </a:rPr>
              <a:t> class to create modular, mountable route handlers. A </a:t>
            </a:r>
            <a:r>
              <a:rPr kumimoji="0" lang="en-US" altLang="en-US" sz="2000" b="0" i="0" u="none" strike="noStrike" cap="none" normalizeH="0" baseline="0" dirty="0">
                <a:ln>
                  <a:noFill/>
                </a:ln>
                <a:solidFill>
                  <a:srgbClr val="E6EDF3"/>
                </a:solidFill>
                <a:effectLst/>
                <a:latin typeface="Arial Unicode MS"/>
              </a:rPr>
              <a:t>Router</a:t>
            </a:r>
            <a:r>
              <a:rPr kumimoji="0" lang="en-US" altLang="en-US" sz="2000" b="0" i="0" u="none" strike="noStrike" cap="none" normalizeH="0" baseline="0" dirty="0">
                <a:ln>
                  <a:noFill/>
                </a:ln>
                <a:solidFill>
                  <a:srgbClr val="E6EDF3"/>
                </a:solidFill>
                <a:effectLst/>
                <a:latin typeface="Open Sans" panose="020B0606030504020204" pitchFamily="34" charset="0"/>
              </a:rPr>
              <a:t> instance is a complete middleware and routing system; for this reason, it is often referred to as a “mini-app”.</a:t>
            </a:r>
            <a:br>
              <a:rPr kumimoji="0" lang="en-US" altLang="en-US" sz="2000" b="0" i="0" u="none" strike="noStrike" cap="none" normalizeH="0" baseline="0" dirty="0">
                <a:ln>
                  <a:noFill/>
                </a:ln>
                <a:solidFill>
                  <a:srgbClr val="E6EDF3"/>
                </a:solidFill>
                <a:effectLst/>
                <a:latin typeface="Open Sans" panose="020B0606030504020204" pitchFamily="34" charset="0"/>
              </a:rPr>
            </a:b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E6EDF3"/>
                </a:solidFill>
                <a:effectLst/>
                <a:latin typeface="Open Sans" panose="020B0606030504020204" pitchFamily="34" charset="0"/>
              </a:rPr>
              <a:t>The following example creates a router as a module, loads a middleware function in it, defines some routes, and mounts the router module on a path in the main app.</a:t>
            </a:r>
            <a:endParaRPr kumimoji="0" lang="en-US" altLang="en-US" sz="2000" b="0" i="0" u="none" strike="noStrike" cap="none" normalizeH="0" baseline="0" dirty="0">
              <a:ln>
                <a:noFill/>
              </a:ln>
              <a:solidFill>
                <a:schemeClr val="tx1"/>
              </a:solidFill>
              <a:effectLst/>
            </a:endParaRPr>
          </a:p>
        </p:txBody>
      </p:sp>
      <p:sp>
        <p:nvSpPr>
          <p:cNvPr id="3" name="Rectangle 2">
            <a:extLst>
              <a:ext uri="{FF2B5EF4-FFF2-40B4-BE49-F238E27FC236}">
                <a16:creationId xmlns:a16="http://schemas.microsoft.com/office/drawing/2014/main" id="{E05D6727-1C56-3D54-7646-0FE9C9D4D4E5}"/>
              </a:ext>
            </a:extLst>
          </p:cNvPr>
          <p:cNvSpPr>
            <a:spLocks noChangeArrowheads="1"/>
          </p:cNvSpPr>
          <p:nvPr/>
        </p:nvSpPr>
        <p:spPr bwMode="auto">
          <a:xfrm>
            <a:off x="818606" y="1878318"/>
            <a:ext cx="9535885" cy="486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7AA"/>
                </a:solidFill>
                <a:effectLst/>
                <a:latin typeface="Consolas" panose="020B0609020204030204" pitchFamily="49" charset="0"/>
              </a:rPr>
              <a:t>const</a:t>
            </a:r>
            <a:r>
              <a:rPr kumimoji="0" lang="en-US" altLang="en-US" b="0" i="0" u="none" strike="noStrike" cap="none" normalizeH="0" baseline="0" dirty="0">
                <a:ln>
                  <a:noFill/>
                </a:ln>
                <a:solidFill>
                  <a:srgbClr val="000000"/>
                </a:solidFill>
                <a:effectLst/>
                <a:latin typeface="Consolas" panose="020B0609020204030204" pitchFamily="49" charset="0"/>
              </a:rPr>
              <a:t> express </a:t>
            </a:r>
            <a:r>
              <a:rPr kumimoji="0" lang="en-US" altLang="en-US" b="0" i="0" u="none" strike="noStrike" cap="none" normalizeH="0" baseline="0" dirty="0">
                <a:ln>
                  <a:noFill/>
                </a:ln>
                <a:solidFill>
                  <a:srgbClr val="A67F5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DD4A68"/>
                </a:solidFill>
                <a:effectLst/>
                <a:latin typeface="Consolas" panose="020B0609020204030204" pitchFamily="49" charset="0"/>
              </a:rPr>
              <a:t>require</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669900"/>
                </a:solidFill>
                <a:effectLst/>
                <a:latin typeface="Consolas" panose="020B0609020204030204" pitchFamily="49" charset="0"/>
              </a:rPr>
              <a:t>'express’</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7AA"/>
                </a:solidFill>
                <a:effectLst/>
                <a:latin typeface="Consolas" panose="020B0609020204030204" pitchFamily="49" charset="0"/>
              </a:rPr>
              <a:t>const</a:t>
            </a:r>
            <a:r>
              <a:rPr kumimoji="0" lang="en-US" altLang="en-US" b="0" i="0" u="none" strike="noStrike" cap="none" normalizeH="0" baseline="0" dirty="0">
                <a:ln>
                  <a:noFill/>
                </a:ln>
                <a:solidFill>
                  <a:srgbClr val="000000"/>
                </a:solidFill>
                <a:effectLst/>
                <a:latin typeface="Consolas" panose="020B0609020204030204" pitchFamily="49" charset="0"/>
              </a:rPr>
              <a:t> router </a:t>
            </a:r>
            <a:r>
              <a:rPr kumimoji="0" lang="en-US" altLang="en-US" b="0" i="0" u="none" strike="noStrike" cap="none" normalizeH="0" baseline="0" dirty="0">
                <a:ln>
                  <a:noFill/>
                </a:ln>
                <a:solidFill>
                  <a:srgbClr val="A67F5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express</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DD4A68"/>
                </a:solidFill>
                <a:effectLst/>
                <a:latin typeface="Consolas" panose="020B0609020204030204" pitchFamily="49" charset="0"/>
              </a:rPr>
              <a:t>Router</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08090"/>
                </a:solidFill>
                <a:effectLst/>
                <a:latin typeface="Consolas" panose="020B0609020204030204" pitchFamily="49" charset="0"/>
              </a:rPr>
              <a:t>// middleware that is specific to this router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7AA"/>
                </a:solidFill>
                <a:effectLst/>
                <a:latin typeface="Consolas" panose="020B0609020204030204" pitchFamily="49" charset="0"/>
              </a:rPr>
              <a:t>const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timeLog</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A67F5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req</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res</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next</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A67F59"/>
                </a:solidFill>
                <a:effectLst/>
                <a:latin typeface="Consolas" panose="020B0609020204030204" pitchFamily="49" charset="0"/>
              </a:rPr>
              <a:t>=&gt;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onsolas" panose="020B0609020204030204" pitchFamily="49" charset="0"/>
              </a:rPr>
              <a:t>console</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DD4A68"/>
                </a:solidFill>
                <a:effectLst/>
                <a:latin typeface="Consolas" panose="020B0609020204030204" pitchFamily="49" charset="0"/>
              </a:rPr>
              <a:t>log</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669900"/>
                </a:solidFill>
                <a:effectLst/>
                <a:latin typeface="Consolas" panose="020B0609020204030204" pitchFamily="49" charset="0"/>
              </a:rPr>
              <a:t>'Time: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Date</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DD4A68"/>
                </a:solidFill>
                <a:effectLst/>
                <a:latin typeface="Consolas" panose="020B0609020204030204" pitchFamily="49" charset="0"/>
              </a:rPr>
              <a:t>now</a:t>
            </a:r>
            <a:r>
              <a:rPr kumimoji="0" lang="en-US" altLang="en-US"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DD4A68"/>
                </a:solidFill>
                <a:effectLst/>
                <a:latin typeface="Consolas" panose="020B0609020204030204" pitchFamily="49" charset="0"/>
              </a:rPr>
              <a:t>next</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Consolas" panose="020B0609020204030204" pitchFamily="49" charset="0"/>
              </a:rPr>
              <a:t>router</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DD4A68"/>
                </a:solidFill>
                <a:effectLst/>
                <a:latin typeface="Consolas" panose="020B0609020204030204" pitchFamily="49" charset="0"/>
              </a:rPr>
              <a:t>use</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000000"/>
                </a:solidFill>
                <a:effectLst/>
                <a:latin typeface="Consolas" panose="020B0609020204030204" pitchFamily="49" charset="0"/>
              </a:rPr>
              <a:t>timeLog</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08090"/>
                </a:solidFill>
                <a:effectLst/>
                <a:latin typeface="Consolas" panose="020B0609020204030204" pitchFamily="49" charset="0"/>
              </a:rPr>
              <a:t>// define the home page route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Consolas" panose="020B0609020204030204" pitchFamily="49" charset="0"/>
              </a:rPr>
              <a:t>router</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0077AA"/>
                </a:solidFill>
                <a:effectLst/>
                <a:latin typeface="Consolas" panose="020B0609020204030204" pitchFamily="49" charset="0"/>
              </a:rPr>
              <a:t>get</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669900"/>
                </a:solidFill>
                <a:effectLst/>
                <a:latin typeface="Consolas" panose="020B0609020204030204" pitchFamily="49" charset="0"/>
              </a:rPr>
              <a:t>'/'</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req</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res</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A67F59"/>
                </a:solidFill>
                <a:effectLst/>
                <a:latin typeface="Consolas" panose="020B0609020204030204" pitchFamily="49" charset="0"/>
              </a:rPr>
              <a:t>=&gt;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Consolas" panose="020B0609020204030204" pitchFamily="49" charset="0"/>
              </a:rPr>
              <a:t>res</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DD4A68"/>
                </a:solidFill>
                <a:effectLst/>
                <a:latin typeface="Consolas" panose="020B0609020204030204" pitchFamily="49" charset="0"/>
              </a:rPr>
              <a:t>send</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669900"/>
                </a:solidFill>
                <a:effectLst/>
                <a:latin typeface="Consolas" panose="020B0609020204030204" pitchFamily="49" charset="0"/>
              </a:rPr>
              <a:t>'Birds home page’</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08090"/>
                </a:solidFill>
                <a:effectLst/>
                <a:latin typeface="Consolas" panose="020B0609020204030204" pitchFamily="49" charset="0"/>
              </a:rPr>
              <a:t>// define the about route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Consolas" panose="020B0609020204030204" pitchFamily="49" charset="0"/>
              </a:rPr>
              <a:t>router</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0077AA"/>
                </a:solidFill>
                <a:effectLst/>
                <a:latin typeface="Consolas" panose="020B0609020204030204" pitchFamily="49" charset="0"/>
              </a:rPr>
              <a:t>get</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669900"/>
                </a:solidFill>
                <a:effectLst/>
                <a:latin typeface="Consolas" panose="020B0609020204030204" pitchFamily="49" charset="0"/>
              </a:rPr>
              <a:t>'/about'</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req</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res</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A67F59"/>
                </a:solidFill>
                <a:effectLst/>
                <a:latin typeface="Consolas" panose="020B0609020204030204" pitchFamily="49" charset="0"/>
              </a:rPr>
              <a:t>=&gt;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Consolas" panose="020B0609020204030204" pitchFamily="49" charset="0"/>
              </a:rPr>
              <a:t>res</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DD4A68"/>
                </a:solidFill>
                <a:effectLst/>
                <a:latin typeface="Consolas" panose="020B0609020204030204" pitchFamily="49" charset="0"/>
              </a:rPr>
              <a:t>send</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669900"/>
                </a:solidFill>
                <a:effectLst/>
                <a:latin typeface="Consolas" panose="020B0609020204030204" pitchFamily="49" charset="0"/>
              </a:rPr>
              <a:t>'About birds’</a:t>
            </a:r>
            <a:r>
              <a:rPr kumimoji="0" lang="en-US" altLang="en-US" b="0" i="0" u="none" strike="noStrike" cap="none" normalizeH="0" baseline="0" dirty="0">
                <a:ln>
                  <a:noFill/>
                </a:ln>
                <a:solidFill>
                  <a:srgbClr val="999999"/>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99999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Consolas" panose="020B0609020204030204" pitchFamily="49" charset="0"/>
              </a:rPr>
              <a:t>module</a:t>
            </a:r>
            <a:r>
              <a:rPr kumimoji="0" lang="en-US" altLang="en-US" b="0" i="0" u="none" strike="noStrike" cap="none" normalizeH="0" baseline="0" dirty="0" err="1">
                <a:ln>
                  <a:noFill/>
                </a:ln>
                <a:solidFill>
                  <a:srgbClr val="999999"/>
                </a:solidFill>
                <a:effectLst/>
                <a:latin typeface="Consolas" panose="020B0609020204030204" pitchFamily="49" charset="0"/>
              </a:rPr>
              <a:t>.</a:t>
            </a:r>
            <a:r>
              <a:rPr kumimoji="0" lang="en-US" altLang="en-US" b="0" i="0" u="none" strike="noStrike" cap="none" normalizeH="0" baseline="0" dirty="0" err="1">
                <a:ln>
                  <a:noFill/>
                </a:ln>
                <a:solidFill>
                  <a:srgbClr val="000000"/>
                </a:solidFill>
                <a:effectLst/>
                <a:latin typeface="Consolas" panose="020B0609020204030204" pitchFamily="49" charset="0"/>
              </a:rPr>
              <a:t>exports</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a:ln>
                  <a:noFill/>
                </a:ln>
                <a:solidFill>
                  <a:srgbClr val="A67F59"/>
                </a:solidFill>
                <a:effectLst/>
                <a:latin typeface="Consolas" panose="020B0609020204030204" pitchFamily="49" charset="0"/>
              </a:rPr>
              <a:t>=</a:t>
            </a:r>
            <a:r>
              <a:rPr kumimoji="0" lang="en-US" altLang="en-US" b="0" i="0" u="none" strike="noStrike" cap="none" normalizeH="0" baseline="0" dirty="0">
                <a:ln>
                  <a:noFill/>
                </a:ln>
                <a:solidFill>
                  <a:srgbClr val="000000"/>
                </a:solidFill>
                <a:effectLst/>
                <a:latin typeface="Consolas" panose="020B0609020204030204" pitchFamily="49" charset="0"/>
              </a:rPr>
              <a:t> router</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4179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198D37-4062-608B-6FED-EB53EDFB9FF6}"/>
              </a:ext>
            </a:extLst>
          </p:cNvPr>
          <p:cNvSpPr txBox="1"/>
          <p:nvPr/>
        </p:nvSpPr>
        <p:spPr>
          <a:xfrm>
            <a:off x="235131" y="440194"/>
            <a:ext cx="11765280" cy="6186309"/>
          </a:xfrm>
          <a:prstGeom prst="rect">
            <a:avLst/>
          </a:prstGeom>
          <a:noFill/>
        </p:spPr>
        <p:txBody>
          <a:bodyPr wrap="square">
            <a:spAutoFit/>
          </a:bodyPr>
          <a:lstStyle/>
          <a:p>
            <a:r>
              <a:rPr lang="en-IN" dirty="0"/>
              <a:t>//server.js</a:t>
            </a:r>
          </a:p>
          <a:p>
            <a:endParaRPr lang="en-IN" dirty="0"/>
          </a:p>
          <a:p>
            <a:r>
              <a:rPr lang="en-IN" dirty="0" err="1"/>
              <a:t>const</a:t>
            </a:r>
            <a:r>
              <a:rPr lang="en-IN" dirty="0"/>
              <a:t> express = require("express");</a:t>
            </a:r>
          </a:p>
          <a:p>
            <a:r>
              <a:rPr lang="en-IN" dirty="0" err="1"/>
              <a:t>const</a:t>
            </a:r>
            <a:r>
              <a:rPr lang="en-IN" dirty="0"/>
              <a:t> app = express();</a:t>
            </a:r>
          </a:p>
          <a:p>
            <a:r>
              <a:rPr lang="en-IN" dirty="0" err="1"/>
              <a:t>const</a:t>
            </a:r>
            <a:r>
              <a:rPr lang="en-IN" dirty="0"/>
              <a:t> PORT = 3000; // You can change this port as needed</a:t>
            </a:r>
          </a:p>
          <a:p>
            <a:endParaRPr lang="en-IN" dirty="0"/>
          </a:p>
          <a:p>
            <a:r>
              <a:rPr lang="en-IN" dirty="0" err="1"/>
              <a:t>app.get</a:t>
            </a:r>
            <a:r>
              <a:rPr lang="en-IN" dirty="0"/>
              <a:t>("/users/:</a:t>
            </a:r>
            <a:r>
              <a:rPr lang="en-IN" dirty="0" err="1"/>
              <a:t>userId</a:t>
            </a:r>
            <a:r>
              <a:rPr lang="en-IN" dirty="0"/>
              <a:t>", (</a:t>
            </a:r>
            <a:r>
              <a:rPr lang="en-IN" dirty="0" err="1"/>
              <a:t>req</a:t>
            </a:r>
            <a:r>
              <a:rPr lang="en-IN" dirty="0"/>
              <a:t>, res) =&gt; {</a:t>
            </a:r>
          </a:p>
          <a:p>
            <a:r>
              <a:rPr lang="en-IN" dirty="0"/>
              <a:t>	</a:t>
            </a:r>
            <a:r>
              <a:rPr lang="en-IN" dirty="0" err="1"/>
              <a:t>const</a:t>
            </a:r>
            <a:r>
              <a:rPr lang="en-IN" dirty="0"/>
              <a:t> </a:t>
            </a:r>
            <a:r>
              <a:rPr lang="en-IN" dirty="0" err="1"/>
              <a:t>userId</a:t>
            </a:r>
            <a:r>
              <a:rPr lang="en-IN" dirty="0"/>
              <a:t> = </a:t>
            </a:r>
            <a:r>
              <a:rPr lang="en-IN" dirty="0" err="1"/>
              <a:t>req.params.userId</a:t>
            </a:r>
            <a:r>
              <a:rPr lang="en-IN" dirty="0"/>
              <a:t>;</a:t>
            </a:r>
          </a:p>
          <a:p>
            <a:r>
              <a:rPr lang="en-IN" dirty="0"/>
              <a:t>	// Rest of the logic to handle the user with the specified </a:t>
            </a:r>
            <a:r>
              <a:rPr lang="en-IN" dirty="0" err="1"/>
              <a:t>userId</a:t>
            </a:r>
            <a:endParaRPr lang="en-IN" dirty="0"/>
          </a:p>
          <a:p>
            <a:r>
              <a:rPr lang="en-IN" dirty="0"/>
              <a:t>	</a:t>
            </a:r>
            <a:r>
              <a:rPr lang="en-IN" dirty="0" err="1"/>
              <a:t>res.send</a:t>
            </a:r>
            <a:r>
              <a:rPr lang="en-IN" dirty="0"/>
              <a:t>(`Result of BASIC ROUTE PARAMETER HANDLING: User ID: ${</a:t>
            </a:r>
            <a:r>
              <a:rPr lang="en-IN" dirty="0" err="1"/>
              <a:t>userId</a:t>
            </a:r>
            <a:r>
              <a:rPr lang="en-IN" dirty="0"/>
              <a:t>}`);</a:t>
            </a:r>
          </a:p>
          <a:p>
            <a:r>
              <a:rPr lang="en-IN" dirty="0"/>
              <a:t>});</a:t>
            </a:r>
          </a:p>
          <a:p>
            <a:endParaRPr lang="en-IN" dirty="0"/>
          </a:p>
          <a:p>
            <a:r>
              <a:rPr lang="en-IN" dirty="0" err="1"/>
              <a:t>app.get</a:t>
            </a:r>
            <a:r>
              <a:rPr lang="en-IN" dirty="0"/>
              <a:t>("/products/:</a:t>
            </a:r>
            <a:r>
              <a:rPr lang="en-IN" dirty="0" err="1"/>
              <a:t>productId</a:t>
            </a:r>
            <a:r>
              <a:rPr lang="en-IN" dirty="0"/>
              <a:t>?", (</a:t>
            </a:r>
            <a:r>
              <a:rPr lang="en-IN" dirty="0" err="1"/>
              <a:t>req</a:t>
            </a:r>
            <a:r>
              <a:rPr lang="en-IN" dirty="0"/>
              <a:t>, res) =&gt; {</a:t>
            </a:r>
          </a:p>
          <a:p>
            <a:r>
              <a:rPr lang="en-IN" dirty="0"/>
              <a:t>	</a:t>
            </a:r>
            <a:r>
              <a:rPr lang="en-IN" dirty="0" err="1"/>
              <a:t>const</a:t>
            </a:r>
            <a:r>
              <a:rPr lang="en-IN" dirty="0"/>
              <a:t> </a:t>
            </a:r>
            <a:r>
              <a:rPr lang="en-IN" dirty="0" err="1"/>
              <a:t>productId</a:t>
            </a:r>
            <a:r>
              <a:rPr lang="en-IN" dirty="0"/>
              <a:t> = </a:t>
            </a:r>
            <a:r>
              <a:rPr lang="en-IN" dirty="0" err="1"/>
              <a:t>req.params.productId</a:t>
            </a:r>
            <a:r>
              <a:rPr lang="en-IN" dirty="0"/>
              <a:t> || "default";</a:t>
            </a:r>
          </a:p>
          <a:p>
            <a:r>
              <a:rPr lang="en-IN" dirty="0"/>
              <a:t>	// Logic to handle the product with the </a:t>
            </a:r>
          </a:p>
          <a:p>
            <a:r>
              <a:rPr lang="en-IN" dirty="0"/>
              <a:t>	// specified </a:t>
            </a:r>
            <a:r>
              <a:rPr lang="en-IN" dirty="0" err="1"/>
              <a:t>productId</a:t>
            </a:r>
            <a:r>
              <a:rPr lang="en-IN" dirty="0"/>
              <a:t> or a default value</a:t>
            </a:r>
          </a:p>
          <a:p>
            <a:r>
              <a:rPr lang="en-IN" dirty="0"/>
              <a:t>	</a:t>
            </a:r>
            <a:r>
              <a:rPr lang="en-IN" dirty="0" err="1"/>
              <a:t>res.send</a:t>
            </a:r>
            <a:r>
              <a:rPr lang="en-IN" dirty="0"/>
              <a:t>(</a:t>
            </a:r>
          </a:p>
          <a:p>
            <a:r>
              <a:rPr lang="en-IN" dirty="0"/>
              <a:t>		`Result of OPTIONAL ROUTE PARAMETER HANDLING: Product ID: ${</a:t>
            </a:r>
            <a:r>
              <a:rPr lang="en-IN" dirty="0" err="1"/>
              <a:t>productId</a:t>
            </a:r>
            <a:r>
              <a:rPr lang="en-IN" dirty="0"/>
              <a:t>}`</a:t>
            </a:r>
          </a:p>
          <a:p>
            <a:r>
              <a:rPr lang="en-IN" dirty="0"/>
              <a:t>	);</a:t>
            </a:r>
          </a:p>
          <a:p>
            <a:r>
              <a:rPr lang="en-IN" dirty="0"/>
              <a:t>});</a:t>
            </a:r>
          </a:p>
          <a:p>
            <a:endParaRPr lang="en-IN" dirty="0"/>
          </a:p>
          <a:p>
            <a:r>
              <a:rPr lang="en-IN" dirty="0"/>
              <a:t>});</a:t>
            </a:r>
          </a:p>
        </p:txBody>
      </p:sp>
    </p:spTree>
    <p:extLst>
      <p:ext uri="{BB962C8B-B14F-4D97-AF65-F5344CB8AC3E}">
        <p14:creationId xmlns:p14="http://schemas.microsoft.com/office/powerpoint/2010/main" val="590462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E76BC1-BF3D-1B45-490F-71711F84D85B}"/>
              </a:ext>
            </a:extLst>
          </p:cNvPr>
          <p:cNvSpPr txBox="1"/>
          <p:nvPr/>
        </p:nvSpPr>
        <p:spPr>
          <a:xfrm>
            <a:off x="252549" y="1307519"/>
            <a:ext cx="8891451" cy="3416320"/>
          </a:xfrm>
          <a:prstGeom prst="rect">
            <a:avLst/>
          </a:prstGeom>
          <a:noFill/>
        </p:spPr>
        <p:txBody>
          <a:bodyPr wrap="square">
            <a:spAutoFit/>
          </a:bodyPr>
          <a:lstStyle/>
          <a:p>
            <a:r>
              <a:rPr lang="en-IN" dirty="0" err="1"/>
              <a:t>app.get</a:t>
            </a:r>
            <a:r>
              <a:rPr lang="en-IN" dirty="0"/>
              <a:t>("/posts/:category/:</a:t>
            </a:r>
            <a:r>
              <a:rPr lang="en-IN" dirty="0" err="1"/>
              <a:t>postId</a:t>
            </a:r>
            <a:r>
              <a:rPr lang="en-IN" dirty="0"/>
              <a:t>", (</a:t>
            </a:r>
            <a:r>
              <a:rPr lang="en-IN" dirty="0" err="1"/>
              <a:t>req</a:t>
            </a:r>
            <a:r>
              <a:rPr lang="en-IN" dirty="0"/>
              <a:t>, res) =&gt; {</a:t>
            </a:r>
          </a:p>
          <a:p>
            <a:r>
              <a:rPr lang="en-IN" dirty="0"/>
              <a:t>	</a:t>
            </a:r>
            <a:r>
              <a:rPr lang="en-IN" dirty="0" err="1"/>
              <a:t>const</a:t>
            </a:r>
            <a:r>
              <a:rPr lang="en-IN" dirty="0"/>
              <a:t> category = </a:t>
            </a:r>
            <a:r>
              <a:rPr lang="en-IN" dirty="0" err="1"/>
              <a:t>req.params.category</a:t>
            </a:r>
            <a:r>
              <a:rPr lang="en-IN" dirty="0"/>
              <a:t>;</a:t>
            </a:r>
          </a:p>
          <a:p>
            <a:r>
              <a:rPr lang="en-IN" dirty="0"/>
              <a:t>	</a:t>
            </a:r>
            <a:r>
              <a:rPr lang="en-IN" dirty="0" err="1"/>
              <a:t>const</a:t>
            </a:r>
            <a:r>
              <a:rPr lang="en-IN" dirty="0"/>
              <a:t> </a:t>
            </a:r>
            <a:r>
              <a:rPr lang="en-IN" dirty="0" err="1"/>
              <a:t>postId</a:t>
            </a:r>
            <a:r>
              <a:rPr lang="en-IN" dirty="0"/>
              <a:t> = </a:t>
            </a:r>
            <a:r>
              <a:rPr lang="en-IN" dirty="0" err="1"/>
              <a:t>req.params.postId</a:t>
            </a:r>
            <a:r>
              <a:rPr lang="en-IN" dirty="0"/>
              <a:t>;</a:t>
            </a:r>
          </a:p>
          <a:p>
            <a:r>
              <a:rPr lang="en-IN" dirty="0"/>
              <a:t>	// Logic to handle the post with the specified category and </a:t>
            </a:r>
            <a:r>
              <a:rPr lang="en-IN" dirty="0" err="1"/>
              <a:t>postId</a:t>
            </a:r>
            <a:endParaRPr lang="en-IN" dirty="0"/>
          </a:p>
          <a:p>
            <a:r>
              <a:rPr lang="en-IN" dirty="0"/>
              <a:t>	</a:t>
            </a:r>
            <a:r>
              <a:rPr lang="en-IN" dirty="0" err="1"/>
              <a:t>res.send</a:t>
            </a:r>
            <a:r>
              <a:rPr lang="en-IN" dirty="0"/>
              <a:t>(</a:t>
            </a:r>
          </a:p>
          <a:p>
            <a:r>
              <a:rPr lang="en-IN" dirty="0"/>
              <a:t>		`Result of MULTIPLE ROUTE PARAMETER HANDLING: </a:t>
            </a:r>
          </a:p>
          <a:p>
            <a:r>
              <a:rPr lang="en-IN" dirty="0"/>
              <a:t>		Category: ${category}, Post ID: ${</a:t>
            </a:r>
            <a:r>
              <a:rPr lang="en-IN" dirty="0" err="1"/>
              <a:t>postId</a:t>
            </a:r>
            <a:r>
              <a:rPr lang="en-IN" dirty="0"/>
              <a:t>}`</a:t>
            </a:r>
          </a:p>
          <a:p>
            <a:r>
              <a:rPr lang="en-IN" dirty="0"/>
              <a:t>	);</a:t>
            </a:r>
          </a:p>
          <a:p>
            <a:r>
              <a:rPr lang="en-IN" dirty="0"/>
              <a:t>});</a:t>
            </a:r>
          </a:p>
          <a:p>
            <a:endParaRPr lang="en-IN" dirty="0"/>
          </a:p>
          <a:p>
            <a:r>
              <a:rPr lang="en-IN" dirty="0" err="1"/>
              <a:t>app.listen</a:t>
            </a:r>
            <a:r>
              <a:rPr lang="en-IN" dirty="0"/>
              <a:t>(PORT, () =&gt; {</a:t>
            </a:r>
          </a:p>
          <a:p>
            <a:r>
              <a:rPr lang="en-IN" dirty="0"/>
              <a:t>	console.log(`Server is running on http://localhost:${PORT}`);</a:t>
            </a:r>
          </a:p>
        </p:txBody>
      </p:sp>
    </p:spTree>
    <p:extLst>
      <p:ext uri="{BB962C8B-B14F-4D97-AF65-F5344CB8AC3E}">
        <p14:creationId xmlns:p14="http://schemas.microsoft.com/office/powerpoint/2010/main" val="4187650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5329D-F48E-A4A2-4245-7FA8FD472B6F}"/>
              </a:ext>
            </a:extLst>
          </p:cNvPr>
          <p:cNvSpPr txBox="1"/>
          <p:nvPr/>
        </p:nvSpPr>
        <p:spPr>
          <a:xfrm>
            <a:off x="2952206" y="87085"/>
            <a:ext cx="5495108" cy="523220"/>
          </a:xfrm>
          <a:prstGeom prst="rect">
            <a:avLst/>
          </a:prstGeom>
          <a:noFill/>
        </p:spPr>
        <p:txBody>
          <a:bodyPr wrap="square" rtlCol="0">
            <a:spAutoFit/>
          </a:bodyPr>
          <a:lstStyle/>
          <a:p>
            <a:pPr algn="ctr"/>
            <a:r>
              <a:rPr lang="en-IN" sz="2800" dirty="0"/>
              <a:t>API creation using Express</a:t>
            </a:r>
          </a:p>
        </p:txBody>
      </p:sp>
      <p:pic>
        <p:nvPicPr>
          <p:cNvPr id="4" name="Picture 3">
            <a:extLst>
              <a:ext uri="{FF2B5EF4-FFF2-40B4-BE49-F238E27FC236}">
                <a16:creationId xmlns:a16="http://schemas.microsoft.com/office/drawing/2014/main" id="{B2583779-0A85-AB8B-F586-0FFE2EB5EC7F}"/>
              </a:ext>
            </a:extLst>
          </p:cNvPr>
          <p:cNvPicPr>
            <a:picLocks noChangeAspect="1"/>
          </p:cNvPicPr>
          <p:nvPr/>
        </p:nvPicPr>
        <p:blipFill>
          <a:blip r:embed="rId2"/>
          <a:stretch>
            <a:fillRect/>
          </a:stretch>
        </p:blipFill>
        <p:spPr>
          <a:xfrm>
            <a:off x="322217" y="695187"/>
            <a:ext cx="9988732" cy="5868219"/>
          </a:xfrm>
          <a:prstGeom prst="rect">
            <a:avLst/>
          </a:prstGeom>
        </p:spPr>
      </p:pic>
      <p:sp>
        <p:nvSpPr>
          <p:cNvPr id="5" name="TextBox 4">
            <a:extLst>
              <a:ext uri="{FF2B5EF4-FFF2-40B4-BE49-F238E27FC236}">
                <a16:creationId xmlns:a16="http://schemas.microsoft.com/office/drawing/2014/main" id="{71DB2363-0B5F-5AB7-37B8-CC7969BF8662}"/>
              </a:ext>
            </a:extLst>
          </p:cNvPr>
          <p:cNvSpPr txBox="1"/>
          <p:nvPr/>
        </p:nvSpPr>
        <p:spPr>
          <a:xfrm>
            <a:off x="10485120" y="2699657"/>
            <a:ext cx="1471749" cy="369332"/>
          </a:xfrm>
          <a:prstGeom prst="rect">
            <a:avLst/>
          </a:prstGeom>
          <a:noFill/>
        </p:spPr>
        <p:txBody>
          <a:bodyPr wrap="square" rtlCol="0">
            <a:spAutoFit/>
          </a:bodyPr>
          <a:lstStyle/>
          <a:p>
            <a:r>
              <a:rPr lang="en-IN" dirty="0"/>
              <a:t>Node App.js</a:t>
            </a:r>
          </a:p>
        </p:txBody>
      </p:sp>
      <p:sp>
        <p:nvSpPr>
          <p:cNvPr id="7" name="TextBox 6">
            <a:extLst>
              <a:ext uri="{FF2B5EF4-FFF2-40B4-BE49-F238E27FC236}">
                <a16:creationId xmlns:a16="http://schemas.microsoft.com/office/drawing/2014/main" id="{84806E9A-DA83-FF92-8B24-CC39D2E0654D}"/>
              </a:ext>
            </a:extLst>
          </p:cNvPr>
          <p:cNvSpPr txBox="1"/>
          <p:nvPr/>
        </p:nvSpPr>
        <p:spPr>
          <a:xfrm>
            <a:off x="4458789" y="3429000"/>
            <a:ext cx="2847702" cy="374469"/>
          </a:xfrm>
          <a:prstGeom prst="rect">
            <a:avLst/>
          </a:prstGeom>
          <a:noFill/>
        </p:spPr>
        <p:txBody>
          <a:bodyPr wrap="square" rtlCol="0">
            <a:spAutoFit/>
          </a:bodyPr>
          <a:lstStyle/>
          <a:p>
            <a:r>
              <a:rPr lang="en-IN" dirty="0">
                <a:solidFill>
                  <a:schemeClr val="bg1"/>
                </a:solidFill>
              </a:rPr>
              <a:t>Count : </a:t>
            </a:r>
            <a:r>
              <a:rPr lang="en-IN" dirty="0" err="1">
                <a:solidFill>
                  <a:schemeClr val="bg1"/>
                </a:solidFill>
              </a:rPr>
              <a:t>movies.length</a:t>
            </a:r>
            <a:r>
              <a:rPr lang="en-IN" dirty="0">
                <a:solidFill>
                  <a:schemeClr val="bg1"/>
                </a:solidFill>
              </a:rPr>
              <a:t>,</a:t>
            </a:r>
          </a:p>
        </p:txBody>
      </p:sp>
    </p:spTree>
    <p:extLst>
      <p:ext uri="{BB962C8B-B14F-4D97-AF65-F5344CB8AC3E}">
        <p14:creationId xmlns:p14="http://schemas.microsoft.com/office/powerpoint/2010/main" val="116633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AF5C73-514B-A140-EAB5-487C7DEF64AE}"/>
              </a:ext>
            </a:extLst>
          </p:cNvPr>
          <p:cNvPicPr>
            <a:picLocks noChangeAspect="1"/>
          </p:cNvPicPr>
          <p:nvPr/>
        </p:nvPicPr>
        <p:blipFill>
          <a:blip r:embed="rId2"/>
          <a:stretch>
            <a:fillRect/>
          </a:stretch>
        </p:blipFill>
        <p:spPr>
          <a:xfrm>
            <a:off x="774622" y="662133"/>
            <a:ext cx="4372585" cy="5725324"/>
          </a:xfrm>
          <a:prstGeom prst="rect">
            <a:avLst/>
          </a:prstGeom>
        </p:spPr>
      </p:pic>
      <p:sp>
        <p:nvSpPr>
          <p:cNvPr id="4" name="TextBox 3">
            <a:extLst>
              <a:ext uri="{FF2B5EF4-FFF2-40B4-BE49-F238E27FC236}">
                <a16:creationId xmlns:a16="http://schemas.microsoft.com/office/drawing/2014/main" id="{D08D9B74-173F-3B7F-2D0E-5042F09EB2AB}"/>
              </a:ext>
            </a:extLst>
          </p:cNvPr>
          <p:cNvSpPr txBox="1"/>
          <p:nvPr/>
        </p:nvSpPr>
        <p:spPr>
          <a:xfrm>
            <a:off x="6296297" y="1445623"/>
            <a:ext cx="3727269" cy="923330"/>
          </a:xfrm>
          <a:prstGeom prst="rect">
            <a:avLst/>
          </a:prstGeom>
          <a:noFill/>
        </p:spPr>
        <p:txBody>
          <a:bodyPr wrap="square" rtlCol="0">
            <a:spAutoFit/>
          </a:bodyPr>
          <a:lstStyle/>
          <a:p>
            <a:r>
              <a:rPr lang="en-IN" dirty="0"/>
              <a:t>Data folder</a:t>
            </a:r>
          </a:p>
          <a:p>
            <a:r>
              <a:rPr lang="en-IN" dirty="0"/>
              <a:t>Under </a:t>
            </a:r>
            <a:r>
              <a:rPr lang="en-IN" dirty="0" err="1"/>
              <a:t>data.json</a:t>
            </a:r>
            <a:r>
              <a:rPr lang="en-IN" dirty="0"/>
              <a:t> file</a:t>
            </a:r>
          </a:p>
          <a:p>
            <a:endParaRPr lang="en-IN" dirty="0"/>
          </a:p>
        </p:txBody>
      </p:sp>
    </p:spTree>
    <p:extLst>
      <p:ext uri="{BB962C8B-B14F-4D97-AF65-F5344CB8AC3E}">
        <p14:creationId xmlns:p14="http://schemas.microsoft.com/office/powerpoint/2010/main" val="2944764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F9369B-B13E-466D-03F5-41AA08E1D34B}"/>
              </a:ext>
            </a:extLst>
          </p:cNvPr>
          <p:cNvPicPr>
            <a:picLocks noChangeAspect="1"/>
          </p:cNvPicPr>
          <p:nvPr/>
        </p:nvPicPr>
        <p:blipFill>
          <a:blip r:embed="rId2"/>
          <a:stretch>
            <a:fillRect/>
          </a:stretch>
        </p:blipFill>
        <p:spPr>
          <a:xfrm>
            <a:off x="539931" y="2231121"/>
            <a:ext cx="11521440" cy="3246571"/>
          </a:xfrm>
          <a:prstGeom prst="rect">
            <a:avLst/>
          </a:prstGeom>
        </p:spPr>
      </p:pic>
      <p:sp>
        <p:nvSpPr>
          <p:cNvPr id="4" name="TextBox 3">
            <a:extLst>
              <a:ext uri="{FF2B5EF4-FFF2-40B4-BE49-F238E27FC236}">
                <a16:creationId xmlns:a16="http://schemas.microsoft.com/office/drawing/2014/main" id="{1F2A4C38-A4E6-5854-90E6-57F9F59EBAFF}"/>
              </a:ext>
            </a:extLst>
          </p:cNvPr>
          <p:cNvSpPr txBox="1"/>
          <p:nvPr/>
        </p:nvSpPr>
        <p:spPr>
          <a:xfrm>
            <a:off x="1480457" y="783771"/>
            <a:ext cx="3814354" cy="584775"/>
          </a:xfrm>
          <a:prstGeom prst="rect">
            <a:avLst/>
          </a:prstGeom>
          <a:noFill/>
        </p:spPr>
        <p:txBody>
          <a:bodyPr wrap="square" rtlCol="0">
            <a:spAutoFit/>
          </a:bodyPr>
          <a:lstStyle/>
          <a:p>
            <a:r>
              <a:rPr lang="en-IN" sz="3200" dirty="0"/>
              <a:t>Output</a:t>
            </a:r>
          </a:p>
        </p:txBody>
      </p:sp>
    </p:spTree>
    <p:extLst>
      <p:ext uri="{BB962C8B-B14F-4D97-AF65-F5344CB8AC3E}">
        <p14:creationId xmlns:p14="http://schemas.microsoft.com/office/powerpoint/2010/main" val="1341694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0561A5-9D09-055A-2ECA-9C74A536CD4F}"/>
              </a:ext>
            </a:extLst>
          </p:cNvPr>
          <p:cNvPicPr>
            <a:picLocks noChangeAspect="1"/>
          </p:cNvPicPr>
          <p:nvPr/>
        </p:nvPicPr>
        <p:blipFill>
          <a:blip r:embed="rId2"/>
          <a:stretch>
            <a:fillRect/>
          </a:stretch>
        </p:blipFill>
        <p:spPr>
          <a:xfrm>
            <a:off x="2168434" y="0"/>
            <a:ext cx="6178149" cy="6858000"/>
          </a:xfrm>
          <a:prstGeom prst="rect">
            <a:avLst/>
          </a:prstGeom>
        </p:spPr>
      </p:pic>
    </p:spTree>
    <p:extLst>
      <p:ext uri="{BB962C8B-B14F-4D97-AF65-F5344CB8AC3E}">
        <p14:creationId xmlns:p14="http://schemas.microsoft.com/office/powerpoint/2010/main" val="4100784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2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42E96-55DB-BCF0-DDC4-E6F6C6798D6F}"/>
              </a:ext>
            </a:extLst>
          </p:cNvPr>
          <p:cNvSpPr txBox="1"/>
          <p:nvPr/>
        </p:nvSpPr>
        <p:spPr>
          <a:xfrm>
            <a:off x="3048000" y="1861517"/>
            <a:ext cx="6096000" cy="3139321"/>
          </a:xfrm>
          <a:prstGeom prst="rect">
            <a:avLst/>
          </a:prstGeom>
          <a:noFill/>
        </p:spPr>
        <p:txBody>
          <a:bodyPr wrap="square">
            <a:spAutoFit/>
          </a:bodyPr>
          <a:lstStyle/>
          <a:p>
            <a:r>
              <a:rPr lang="en-IN" b="0" i="0" dirty="0">
                <a:solidFill>
                  <a:srgbClr val="242424"/>
                </a:solidFill>
                <a:effectLst/>
                <a:latin typeface="source-code-pro"/>
              </a:rPr>
              <a:t>{</a:t>
            </a:r>
            <a:br>
              <a:rPr lang="en-IN" dirty="0"/>
            </a:br>
            <a:r>
              <a:rPr lang="en-IN" b="0" i="0" dirty="0">
                <a:solidFill>
                  <a:srgbClr val="242424"/>
                </a:solidFill>
                <a:effectLst/>
                <a:latin typeface="source-code-pro"/>
              </a:rPr>
              <a:t>protocol: </a:t>
            </a:r>
            <a:r>
              <a:rPr lang="en-IN" b="0" i="0" dirty="0">
                <a:solidFill>
                  <a:srgbClr val="C41A16"/>
                </a:solidFill>
                <a:effectLst/>
                <a:latin typeface="source-code-pro"/>
              </a:rPr>
              <a:t>'https:'</a:t>
            </a:r>
            <a:r>
              <a:rPr lang="en-IN" b="0" i="0" dirty="0">
                <a:solidFill>
                  <a:srgbClr val="242424"/>
                </a:solidFill>
                <a:effectLst/>
                <a:latin typeface="source-code-pro"/>
              </a:rPr>
              <a:t>,</a:t>
            </a:r>
            <a:br>
              <a:rPr lang="en-IN" dirty="0"/>
            </a:br>
            <a:r>
              <a:rPr lang="en-IN" b="0" i="0" dirty="0">
                <a:solidFill>
                  <a:srgbClr val="242424"/>
                </a:solidFill>
                <a:effectLst/>
                <a:latin typeface="source-code-pro"/>
              </a:rPr>
              <a:t>slashes: </a:t>
            </a:r>
            <a:r>
              <a:rPr lang="en-IN" b="0" i="0" dirty="0">
                <a:solidFill>
                  <a:srgbClr val="AA0D91"/>
                </a:solidFill>
                <a:effectLst/>
                <a:latin typeface="source-code-pro"/>
              </a:rPr>
              <a:t>true</a:t>
            </a:r>
            <a:r>
              <a:rPr lang="en-IN" b="0" i="0" dirty="0">
                <a:solidFill>
                  <a:srgbClr val="242424"/>
                </a:solidFill>
                <a:effectLst/>
                <a:latin typeface="source-code-pro"/>
              </a:rPr>
              <a:t>,</a:t>
            </a:r>
            <a:br>
              <a:rPr lang="en-IN" dirty="0"/>
            </a:br>
            <a:r>
              <a:rPr lang="en-IN" b="0" i="0" dirty="0">
                <a:solidFill>
                  <a:srgbClr val="242424"/>
                </a:solidFill>
                <a:effectLst/>
                <a:latin typeface="source-code-pro"/>
              </a:rPr>
              <a:t>host: </a:t>
            </a:r>
            <a:r>
              <a:rPr lang="en-IN" b="0" i="0" dirty="0">
                <a:solidFill>
                  <a:srgbClr val="C41A16"/>
                </a:solidFill>
                <a:effectLst/>
                <a:latin typeface="source-code-pro"/>
              </a:rPr>
              <a:t>'www.example.com:8080'</a:t>
            </a:r>
            <a:r>
              <a:rPr lang="en-IN" b="0" i="0" dirty="0">
                <a:solidFill>
                  <a:srgbClr val="242424"/>
                </a:solidFill>
                <a:effectLst/>
                <a:latin typeface="source-code-pro"/>
              </a:rPr>
              <a:t>,</a:t>
            </a:r>
            <a:br>
              <a:rPr lang="en-IN" dirty="0"/>
            </a:br>
            <a:r>
              <a:rPr lang="en-IN" b="0" i="0" dirty="0">
                <a:solidFill>
                  <a:srgbClr val="242424"/>
                </a:solidFill>
                <a:effectLst/>
                <a:latin typeface="source-code-pro"/>
              </a:rPr>
              <a:t>port: </a:t>
            </a:r>
            <a:r>
              <a:rPr lang="en-IN" b="0" i="0" dirty="0">
                <a:solidFill>
                  <a:srgbClr val="C41A16"/>
                </a:solidFill>
                <a:effectLst/>
                <a:latin typeface="source-code-pro"/>
              </a:rPr>
              <a:t>'8080'</a:t>
            </a:r>
            <a:r>
              <a:rPr lang="en-IN" b="0" i="0" dirty="0">
                <a:solidFill>
                  <a:srgbClr val="242424"/>
                </a:solidFill>
                <a:effectLst/>
                <a:latin typeface="source-code-pro"/>
              </a:rPr>
              <a:t>,</a:t>
            </a:r>
            <a:br>
              <a:rPr lang="en-IN" dirty="0"/>
            </a:br>
            <a:r>
              <a:rPr lang="en-IN" b="0" i="0" dirty="0">
                <a:solidFill>
                  <a:srgbClr val="242424"/>
                </a:solidFill>
                <a:effectLst/>
                <a:latin typeface="source-code-pro"/>
              </a:rPr>
              <a:t>hostname: </a:t>
            </a:r>
            <a:r>
              <a:rPr lang="en-IN" b="0" i="0" dirty="0">
                <a:solidFill>
                  <a:srgbClr val="C41A16"/>
                </a:solidFill>
                <a:effectLst/>
                <a:latin typeface="source-code-pro"/>
              </a:rPr>
              <a:t>'www.example.com'</a:t>
            </a:r>
            <a:r>
              <a:rPr lang="en-IN" b="0" i="0" dirty="0">
                <a:solidFill>
                  <a:srgbClr val="242424"/>
                </a:solidFill>
                <a:effectLst/>
                <a:latin typeface="source-code-pro"/>
              </a:rPr>
              <a:t>,</a:t>
            </a:r>
            <a:br>
              <a:rPr lang="en-IN" dirty="0"/>
            </a:br>
            <a:r>
              <a:rPr lang="en-IN" b="0" i="0" dirty="0">
                <a:solidFill>
                  <a:srgbClr val="242424"/>
                </a:solidFill>
                <a:effectLst/>
                <a:latin typeface="source-code-pro"/>
              </a:rPr>
              <a:t>pathname: </a:t>
            </a:r>
            <a:r>
              <a:rPr lang="en-IN" b="0" i="0" dirty="0">
                <a:solidFill>
                  <a:srgbClr val="C41A16"/>
                </a:solidFill>
                <a:effectLst/>
                <a:latin typeface="source-code-pro"/>
              </a:rPr>
              <a:t>'/pathname'</a:t>
            </a:r>
            <a:r>
              <a:rPr lang="en-IN" b="0" i="0" dirty="0">
                <a:solidFill>
                  <a:srgbClr val="242424"/>
                </a:solidFill>
                <a:effectLst/>
                <a:latin typeface="source-code-pro"/>
              </a:rPr>
              <a:t>,</a:t>
            </a:r>
            <a:br>
              <a:rPr lang="en-IN" dirty="0"/>
            </a:br>
            <a:r>
              <a:rPr lang="en-IN" b="0" i="0" dirty="0">
                <a:solidFill>
                  <a:srgbClr val="242424"/>
                </a:solidFill>
                <a:effectLst/>
                <a:latin typeface="source-code-pro"/>
              </a:rPr>
              <a:t>search: </a:t>
            </a:r>
            <a:r>
              <a:rPr lang="en-IN" b="0" i="0" dirty="0">
                <a:solidFill>
                  <a:srgbClr val="C41A16"/>
                </a:solidFill>
                <a:effectLst/>
                <a:latin typeface="source-code-pro"/>
              </a:rPr>
              <a:t>'?search=query'</a:t>
            </a:r>
            <a:r>
              <a:rPr lang="en-IN" b="0" i="0" dirty="0">
                <a:solidFill>
                  <a:srgbClr val="242424"/>
                </a:solidFill>
                <a:effectLst/>
                <a:latin typeface="source-code-pro"/>
              </a:rPr>
              <a:t>,</a:t>
            </a:r>
            <a:br>
              <a:rPr lang="en-IN" dirty="0"/>
            </a:br>
            <a:r>
              <a:rPr lang="en-IN" b="0" i="0" dirty="0">
                <a:solidFill>
                  <a:srgbClr val="242424"/>
                </a:solidFill>
                <a:effectLst/>
                <a:latin typeface="source-code-pro"/>
              </a:rPr>
              <a:t>query: </a:t>
            </a:r>
            <a:r>
              <a:rPr lang="en-IN" b="0" i="0" dirty="0">
                <a:solidFill>
                  <a:srgbClr val="C41A16"/>
                </a:solidFill>
                <a:effectLst/>
                <a:latin typeface="source-code-pro"/>
              </a:rPr>
              <a:t>'search=query'</a:t>
            </a:r>
            <a:r>
              <a:rPr lang="en-IN" b="0" i="0" dirty="0">
                <a:solidFill>
                  <a:srgbClr val="242424"/>
                </a:solidFill>
                <a:effectLst/>
                <a:latin typeface="source-code-pro"/>
              </a:rPr>
              <a:t>,</a:t>
            </a:r>
            <a:br>
              <a:rPr lang="en-IN" dirty="0"/>
            </a:br>
            <a:r>
              <a:rPr lang="en-IN" b="0" i="0" dirty="0">
                <a:solidFill>
                  <a:srgbClr val="5C2699"/>
                </a:solidFill>
                <a:effectLst/>
                <a:latin typeface="source-code-pro"/>
              </a:rPr>
              <a:t>hash</a:t>
            </a:r>
            <a:r>
              <a:rPr lang="en-IN" b="0" i="0" dirty="0">
                <a:solidFill>
                  <a:srgbClr val="242424"/>
                </a:solidFill>
                <a:effectLst/>
                <a:latin typeface="source-code-pro"/>
              </a:rPr>
              <a:t>: </a:t>
            </a:r>
            <a:r>
              <a:rPr lang="en-IN" b="0" i="0" dirty="0">
                <a:solidFill>
                  <a:srgbClr val="C41A16"/>
                </a:solidFill>
                <a:effectLst/>
                <a:latin typeface="source-code-pro"/>
              </a:rPr>
              <a:t>'#hash'</a:t>
            </a:r>
            <a:br>
              <a:rPr lang="en-IN" dirty="0"/>
            </a:br>
            <a:r>
              <a:rPr lang="en-IN" b="0" i="0" dirty="0">
                <a:solidFill>
                  <a:srgbClr val="242424"/>
                </a:solidFill>
                <a:effectLst/>
                <a:latin typeface="source-code-pro"/>
              </a:rPr>
              <a:t>}</a:t>
            </a:r>
            <a:endParaRPr lang="en-IN" dirty="0"/>
          </a:p>
        </p:txBody>
      </p:sp>
    </p:spTree>
    <p:extLst>
      <p:ext uri="{BB962C8B-B14F-4D97-AF65-F5344CB8AC3E}">
        <p14:creationId xmlns:p14="http://schemas.microsoft.com/office/powerpoint/2010/main" val="51805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5922E-6987-298D-1578-D12C38A1744A}"/>
              </a:ext>
            </a:extLst>
          </p:cNvPr>
          <p:cNvSpPr>
            <a:spLocks noChangeArrowheads="1"/>
          </p:cNvSpPr>
          <p:nvPr/>
        </p:nvSpPr>
        <p:spPr bwMode="auto">
          <a:xfrm>
            <a:off x="557349" y="1316200"/>
            <a:ext cx="11059885" cy="4094982"/>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242424"/>
                </a:solidFill>
                <a:effectLst/>
                <a:latin typeface="sohne"/>
              </a:rPr>
              <a:t>Working with Query Strings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42424"/>
                </a:solidFill>
                <a:effectLst/>
                <a:latin typeface="source-serif-pro"/>
              </a:rPr>
              <a:t>Often, you’ll need to work with the </a:t>
            </a:r>
            <a:r>
              <a:rPr kumimoji="0" lang="en-US" altLang="en-US" sz="3200" b="1" i="0" u="none" strike="noStrike" cap="none" normalizeH="0" baseline="0" dirty="0">
                <a:ln>
                  <a:noFill/>
                </a:ln>
                <a:solidFill>
                  <a:srgbClr val="242424"/>
                </a:solidFill>
                <a:effectLst/>
                <a:latin typeface="source-serif-pro"/>
              </a:rPr>
              <a:t>query string</a:t>
            </a:r>
            <a:r>
              <a:rPr kumimoji="0" lang="en-US" altLang="en-US" sz="3200" b="0" i="0" u="none" strike="noStrike" cap="none" normalizeH="0" baseline="0" dirty="0">
                <a:ln>
                  <a:noFill/>
                </a:ln>
                <a:solidFill>
                  <a:srgbClr val="242424"/>
                </a:solidFill>
                <a:effectLst/>
                <a:latin typeface="source-serif-pro"/>
              </a:rPr>
              <a:t> part of a URL, which is the part after the question mark (</a:t>
            </a:r>
            <a:r>
              <a:rPr kumimoji="0" lang="en-US" altLang="en-US" sz="3200" b="0" i="0" u="none" strike="noStrike" cap="none" normalizeH="0" baseline="0" dirty="0">
                <a:ln>
                  <a:noFill/>
                </a:ln>
                <a:solidFill>
                  <a:srgbClr val="242424"/>
                </a:solidFill>
                <a:effectLst/>
                <a:latin typeface="source-code-pro"/>
              </a:rPr>
              <a:t>?</a:t>
            </a:r>
            <a:r>
              <a:rPr kumimoji="0" lang="en-US" altLang="en-US" sz="3200" b="0" i="0" u="none" strike="noStrike" cap="none" normalizeH="0" baseline="0" dirty="0">
                <a:ln>
                  <a:noFill/>
                </a:ln>
                <a:solidFill>
                  <a:srgbClr val="242424"/>
                </a:solidFill>
                <a:effectLst/>
                <a:latin typeface="source-serif-pro"/>
              </a:rPr>
              <a:t>). The </a:t>
            </a:r>
            <a:r>
              <a:rPr kumimoji="0" lang="en-US" altLang="en-US" sz="3200" b="1" i="0" u="none" strike="noStrike" cap="none" normalizeH="0" baseline="0" dirty="0">
                <a:ln>
                  <a:noFill/>
                </a:ln>
                <a:solidFill>
                  <a:srgbClr val="242424"/>
                </a:solidFill>
                <a:effectLst/>
                <a:latin typeface="source-serif-pro"/>
              </a:rPr>
              <a:t>query</a:t>
            </a:r>
            <a:r>
              <a:rPr kumimoji="0" lang="en-US" altLang="en-US" sz="3200" b="0" i="0" u="none" strike="noStrike" cap="none" normalizeH="0" baseline="0" dirty="0">
                <a:ln>
                  <a:noFill/>
                </a:ln>
                <a:solidFill>
                  <a:srgbClr val="242424"/>
                </a:solidFill>
                <a:effectLst/>
                <a:latin typeface="source-serif-pro"/>
              </a:rPr>
              <a:t> contains key-value pairs,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solidFill>
                  <a:srgbClr val="242424"/>
                </a:solidFill>
                <a:latin typeface="source-serif-pro"/>
              </a:rPr>
              <a:t>	</a:t>
            </a:r>
            <a:r>
              <a:rPr kumimoji="0" lang="en-US" altLang="en-US" sz="3200" b="0" i="0" u="none" strike="noStrike" cap="none" normalizeH="0" baseline="0" dirty="0">
                <a:ln>
                  <a:noFill/>
                </a:ln>
                <a:solidFill>
                  <a:srgbClr val="242424"/>
                </a:solidFill>
                <a:effectLst/>
                <a:latin typeface="source-serif-pro"/>
              </a:rPr>
              <a:t>like </a:t>
            </a:r>
            <a:r>
              <a:rPr kumimoji="0" lang="en-US" altLang="en-US" sz="3200" b="0" i="0" u="none" strike="noStrike" cap="none" normalizeH="0" baseline="0" dirty="0">
                <a:ln>
                  <a:noFill/>
                </a:ln>
                <a:solidFill>
                  <a:srgbClr val="242424"/>
                </a:solidFill>
                <a:effectLst/>
                <a:latin typeface="source-code-pro"/>
              </a:rPr>
              <a:t>?search=query</a:t>
            </a:r>
            <a:r>
              <a:rPr kumimoji="0" lang="en-US" altLang="en-US" sz="3200" b="0" i="0" u="none" strike="noStrike" cap="none" normalizeH="0" baseline="0" dirty="0">
                <a:ln>
                  <a:noFill/>
                </a:ln>
                <a:solidFill>
                  <a:srgbClr val="242424"/>
                </a:solidFill>
                <a:effectLst/>
                <a:latin typeface="source-serif-pro"/>
              </a:rPr>
              <a:t>.</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42424"/>
                </a:solidFill>
                <a:effectLst/>
                <a:latin typeface="source-serif-pro"/>
              </a:rPr>
              <a:t>To easily work with the query string, you can use the </a:t>
            </a:r>
            <a:r>
              <a:rPr kumimoji="0" lang="en-US" altLang="en-US" sz="3200" b="1" i="0" u="none" strike="noStrike" cap="none" normalizeH="0" baseline="0" dirty="0" err="1">
                <a:ln>
                  <a:noFill/>
                </a:ln>
                <a:solidFill>
                  <a:srgbClr val="242424"/>
                </a:solidFill>
                <a:effectLst/>
                <a:latin typeface="inherit"/>
              </a:rPr>
              <a:t>querystring</a:t>
            </a:r>
            <a:r>
              <a:rPr kumimoji="0" lang="en-US" altLang="en-US" sz="3200" b="0" i="0" u="none" strike="noStrike" cap="none" normalizeH="0" baseline="0" dirty="0">
                <a:ln>
                  <a:noFill/>
                </a:ln>
                <a:solidFill>
                  <a:srgbClr val="242424"/>
                </a:solidFill>
                <a:effectLst/>
                <a:latin typeface="source-serif-pro"/>
              </a:rPr>
              <a:t> module in Node.js to convert it into a JavaScript object.</a:t>
            </a:r>
            <a:endParaRPr kumimoji="0" lang="en-US" altLang="en-US" sz="3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50018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7227</Words>
  <Application>Microsoft Office PowerPoint</Application>
  <PresentationFormat>Widescreen</PresentationFormat>
  <Paragraphs>609</Paragraphs>
  <Slides>78</Slides>
  <Notes>0</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78</vt:i4>
      </vt:variant>
    </vt:vector>
  </HeadingPairs>
  <TitlesOfParts>
    <vt:vector size="111" baseType="lpstr">
      <vt:lpstr>__Inter_1fc7a2</vt:lpstr>
      <vt:lpstr>-apple-system</vt:lpstr>
      <vt:lpstr>Arial</vt:lpstr>
      <vt:lpstr>Arial Unicode MS</vt:lpstr>
      <vt:lpstr>Calibri</vt:lpstr>
      <vt:lpstr>Calibri Light</vt:lpstr>
      <vt:lpstr>Consolas</vt:lpstr>
      <vt:lpstr>Consolas</vt:lpstr>
      <vt:lpstr>Courier New</vt:lpstr>
      <vt:lpstr>CourierNewPS-BoldMT___3</vt:lpstr>
      <vt:lpstr>CourierNewPSMT_l_1</vt:lpstr>
      <vt:lpstr>CourierNewPSMT_l_3</vt:lpstr>
      <vt:lpstr>Google Sans</vt:lpstr>
      <vt:lpstr>Haas Grot Text Web</vt:lpstr>
      <vt:lpstr>inherit</vt:lpstr>
      <vt:lpstr>Inter</vt:lpstr>
      <vt:lpstr>Nunito</vt:lpstr>
      <vt:lpstr>Open Sans</vt:lpstr>
      <vt:lpstr>Segoe UI</vt:lpstr>
      <vt:lpstr>sohne</vt:lpstr>
      <vt:lpstr>Source Code Pro</vt:lpstr>
      <vt:lpstr>Source Sans 3</vt:lpstr>
      <vt:lpstr>source-code-pro</vt:lpstr>
      <vt:lpstr>source-serif-pro</vt:lpstr>
      <vt:lpstr>Times New Roman</vt:lpstr>
      <vt:lpstr>TimesNewRomanPS-BoldMT_b_1</vt:lpstr>
      <vt:lpstr>TimesNewRomanPS-BoldMT_b_3</vt:lpstr>
      <vt:lpstr>TimesNewRomanPSMT_g_1</vt:lpstr>
      <vt:lpstr>TimesNewRomanPSMT_g_2</vt:lpstr>
      <vt:lpstr>TimesNewRomanPSMT_g_3</vt:lpstr>
      <vt:lpstr>var(--bs-font-monospace)</vt:lpstr>
      <vt:lpstr>Verdana</vt:lpstr>
      <vt:lpstr>Office Theme</vt:lpstr>
      <vt:lpstr>Unit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104</cp:revision>
  <cp:lastPrinted>2025-07-03T10:46:37Z</cp:lastPrinted>
  <dcterms:created xsi:type="dcterms:W3CDTF">2025-01-03T09:44:31Z</dcterms:created>
  <dcterms:modified xsi:type="dcterms:W3CDTF">2025-07-25T06:15:37Z</dcterms:modified>
</cp:coreProperties>
</file>