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2" r:id="rId1"/>
  </p:sldMasterIdLst>
  <p:notesMasterIdLst>
    <p:notesMasterId r:id="rId25"/>
  </p:notesMasterIdLst>
  <p:handoutMasterIdLst>
    <p:handoutMasterId r:id="rId26"/>
  </p:handoutMasterIdLst>
  <p:sldIdLst>
    <p:sldId id="256" r:id="rId2"/>
    <p:sldId id="876" r:id="rId3"/>
    <p:sldId id="933" r:id="rId4"/>
    <p:sldId id="934" r:id="rId5"/>
    <p:sldId id="939" r:id="rId6"/>
    <p:sldId id="935" r:id="rId7"/>
    <p:sldId id="936" r:id="rId8"/>
    <p:sldId id="938" r:id="rId9"/>
    <p:sldId id="953" r:id="rId10"/>
    <p:sldId id="952" r:id="rId11"/>
    <p:sldId id="955" r:id="rId12"/>
    <p:sldId id="940" r:id="rId13"/>
    <p:sldId id="941" r:id="rId14"/>
    <p:sldId id="942" r:id="rId15"/>
    <p:sldId id="943" r:id="rId16"/>
    <p:sldId id="944" r:id="rId17"/>
    <p:sldId id="945" r:id="rId18"/>
    <p:sldId id="946" r:id="rId19"/>
    <p:sldId id="947" r:id="rId20"/>
    <p:sldId id="948" r:id="rId21"/>
    <p:sldId id="954" r:id="rId22"/>
    <p:sldId id="949" r:id="rId23"/>
    <p:sldId id="95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CC3300"/>
    <a:srgbClr val="FF0066"/>
    <a:srgbClr val="009900"/>
    <a:srgbClr val="CC3399"/>
    <a:srgbClr val="33CC33"/>
    <a:srgbClr val="9900CC"/>
    <a:srgbClr val="CC0000"/>
    <a:srgbClr val="CC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86282" autoAdjust="0"/>
  </p:normalViewPr>
  <p:slideViewPr>
    <p:cSldViewPr>
      <p:cViewPr>
        <p:scale>
          <a:sx n="69" d="100"/>
          <a:sy n="69" d="100"/>
        </p:scale>
        <p:origin x="-1326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8/20/2024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pdf/1409.3215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arxiv.org/pdf/1409.3215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pdf/1505.00487.pdf" TargetMode="External"/><Relationship Id="rId2" Type="http://schemas.openxmlformats.org/officeDocument/2006/relationships/hyperlink" Target="https://www.isca-speech.org/archive/Interspeech_2017/pdfs/023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italflux.com/category/nl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609600"/>
            <a:ext cx="4800600" cy="1066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5400" dirty="0" smtClean="0">
                <a:solidFill>
                  <a:srgbClr val="FF0066"/>
                </a:solidFill>
                <a:latin typeface="Georgia" pitchFamily="18" charset="0"/>
                <a:cs typeface="Arial" pitchFamily="34" charset="0"/>
              </a:rPr>
              <a:t>UNIT-IV</a:t>
            </a:r>
            <a:endParaRPr lang="en-US" sz="4800" dirty="0">
              <a:solidFill>
                <a:srgbClr val="870581"/>
              </a:solidFill>
              <a:latin typeface="Baskerville Old Face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0" y="1981200"/>
            <a:ext cx="6477000" cy="258532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9900CC"/>
                </a:solidFill>
                <a:latin typeface="Baskerville Old Face" pitchFamily="18" charset="0"/>
              </a:rPr>
              <a:t>Encoder-Decoder Sequence-to-Sequence Architectures</a:t>
            </a:r>
            <a:endParaRPr lang="en-US" sz="5400" b="1" dirty="0">
              <a:solidFill>
                <a:srgbClr val="9900CC"/>
              </a:solidFill>
              <a:latin typeface="Baskerville Old Face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86800" cy="6172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latin typeface="Baskerville Old Face" pitchFamily="18" charset="0"/>
                <a:hlinkClick r:id="rId2"/>
              </a:rPr>
              <a:t>Introduced for the first time in 2014 by Google</a:t>
            </a:r>
            <a:r>
              <a:rPr lang="en-US" dirty="0">
                <a:latin typeface="Baskerville Old Face" pitchFamily="18" charset="0"/>
              </a:rPr>
              <a:t>, a </a:t>
            </a:r>
            <a:r>
              <a:rPr lang="en-US" b="1" dirty="0">
                <a:latin typeface="Baskerville Old Face" pitchFamily="18" charset="0"/>
              </a:rPr>
              <a:t>sequence to sequence model aims to map a fixed-length input </a:t>
            </a:r>
            <a:r>
              <a:rPr lang="en-US" dirty="0">
                <a:latin typeface="Baskerville Old Face" pitchFamily="18" charset="0"/>
              </a:rPr>
              <a:t>with </a:t>
            </a:r>
            <a:r>
              <a:rPr lang="en-US" b="1" dirty="0">
                <a:latin typeface="Baskerville Old Face" pitchFamily="18" charset="0"/>
              </a:rPr>
              <a:t>a fixed-length output</a:t>
            </a:r>
            <a:r>
              <a:rPr lang="en-US" dirty="0">
                <a:latin typeface="Baskerville Old Face" pitchFamily="18" charset="0"/>
              </a:rPr>
              <a:t> where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the length of the input and output may differ.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latin typeface="Baskerville Old Face" pitchFamily="18" charset="0"/>
              </a:rPr>
              <a:t>For example</a:t>
            </a:r>
            <a:r>
              <a:rPr lang="en-US" dirty="0">
                <a:latin typeface="Baskerville Old Face" pitchFamily="18" charset="0"/>
              </a:rPr>
              <a:t>, translating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“What are you doing today?” </a:t>
            </a:r>
            <a:r>
              <a:rPr lang="en-US" dirty="0">
                <a:latin typeface="Baskerville Old Face" pitchFamily="18" charset="0"/>
              </a:rPr>
              <a:t>from</a:t>
            </a:r>
            <a:r>
              <a:rPr lang="en-US" b="1" dirty="0">
                <a:latin typeface="Baskerville Old Face" pitchFamily="18" charset="0"/>
              </a:rPr>
              <a:t> English to Chinese</a:t>
            </a:r>
            <a:r>
              <a:rPr lang="en-US" dirty="0">
                <a:latin typeface="Baskerville Old Face" pitchFamily="18" charset="0"/>
              </a:rPr>
              <a:t> has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input of 5 words and output of 7 symbols </a:t>
            </a:r>
            <a:r>
              <a:rPr lang="en-US" dirty="0">
                <a:latin typeface="Baskerville Old Face" pitchFamily="18" charset="0"/>
              </a:rPr>
              <a:t>(</a:t>
            </a:r>
            <a:r>
              <a:rPr lang="ja-JP" altLang="en-US" dirty="0">
                <a:latin typeface="Baskerville Old Face" pitchFamily="18" charset="0"/>
              </a:rPr>
              <a:t>今天你在做什麼？</a:t>
            </a:r>
            <a:r>
              <a:rPr lang="en-US" altLang="ja-JP" dirty="0">
                <a:latin typeface="Baskerville Old Face" pitchFamily="18" charset="0"/>
              </a:rPr>
              <a:t>). </a:t>
            </a:r>
            <a:r>
              <a:rPr lang="en-US" dirty="0">
                <a:latin typeface="Baskerville Old Face" pitchFamily="18" charset="0"/>
              </a:rPr>
              <a:t>Clearly, we can’t use a regular </a:t>
            </a:r>
            <a:r>
              <a:rPr lang="en-US" b="1" dirty="0" smtClean="0">
                <a:latin typeface="Baskerville Old Face" pitchFamily="18" charset="0"/>
              </a:rPr>
              <a:t>RNN </a:t>
            </a:r>
            <a:r>
              <a:rPr lang="en-US" b="1" dirty="0">
                <a:latin typeface="Baskerville Old Face" pitchFamily="18" charset="0"/>
              </a:rPr>
              <a:t>network to map each word from the English sentence to the Chinese sentence</a:t>
            </a:r>
            <a:r>
              <a:rPr lang="en-US" dirty="0" smtClean="0"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latin typeface="Baskerville Old Face" pitchFamily="18" charset="0"/>
              </a:rPr>
              <a:t>Sequence-to-sequence neural networks </a:t>
            </a:r>
            <a:r>
              <a:rPr lang="en-US" dirty="0">
                <a:latin typeface="Baskerville Old Face" pitchFamily="18" charset="0"/>
              </a:rPr>
              <a:t>process a v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ariable length sequence of input data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(a text sentence, a time series, radio signals, etc.) </a:t>
            </a:r>
            <a:r>
              <a:rPr lang="en-US" dirty="0">
                <a:latin typeface="Baskerville Old Face" pitchFamily="18" charset="0"/>
              </a:rPr>
              <a:t>and produce in output another data sequence, in general of a different length (e.g., a translation of the input sentence) </a:t>
            </a:r>
            <a:r>
              <a:rPr lang="en-US" dirty="0" smtClean="0">
                <a:latin typeface="Baskerville Old Face" pitchFamily="18" charset="0"/>
              </a:rPr>
              <a:t>.  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rgbClr val="0000CC"/>
                </a:solidFill>
                <a:latin typeface="Baskerville Old Face" pitchFamily="18" charset="0"/>
              </a:rPr>
              <a:t>Seq</a:t>
            </a:r>
            <a:r>
              <a:rPr lang="en-US" sz="3600" b="1" dirty="0" smtClean="0">
                <a:solidFill>
                  <a:srgbClr val="0000CC"/>
                </a:solidFill>
                <a:latin typeface="Baskerville Old Face" pitchFamily="18" charset="0"/>
              </a:rPr>
              <a:t> to </a:t>
            </a:r>
            <a:r>
              <a:rPr lang="en-US" sz="3600" b="1" dirty="0" err="1" smtClean="0">
                <a:solidFill>
                  <a:srgbClr val="0000CC"/>
                </a:solidFill>
                <a:latin typeface="Baskerville Old Face" pitchFamily="18" charset="0"/>
              </a:rPr>
              <a:t>Seq</a:t>
            </a:r>
            <a:r>
              <a:rPr lang="en-US" sz="3600" b="1" dirty="0" smtClean="0">
                <a:solidFill>
                  <a:srgbClr val="0000CC"/>
                </a:solidFill>
                <a:latin typeface="Baskerville Old Face" pitchFamily="18" charset="0"/>
              </a:rPr>
              <a:t> Model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45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Most sequence-to-sequence NNs are based on the encoder-decoder (</a:t>
            </a:r>
            <a:r>
              <a:rPr lang="en-US" dirty="0" err="1">
                <a:latin typeface="Baskerville Old Face" pitchFamily="18" charset="0"/>
              </a:rPr>
              <a:t>Enc</a:t>
            </a:r>
            <a:r>
              <a:rPr lang="en-US" dirty="0">
                <a:latin typeface="Baskerville Old Face" pitchFamily="18" charset="0"/>
              </a:rPr>
              <a:t>/Dec) </a:t>
            </a:r>
            <a:r>
              <a:rPr lang="en-US" dirty="0" smtClean="0">
                <a:latin typeface="Baskerville Old Face" pitchFamily="18" charset="0"/>
              </a:rPr>
              <a:t>architecture </a:t>
            </a:r>
            <a:r>
              <a:rPr lang="en-US" dirty="0" smtClean="0">
                <a:latin typeface="Baskerville Old Face" pitchFamily="18" charset="0"/>
              </a:rPr>
              <a:t>and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produce in output another data sequence</a:t>
            </a:r>
            <a:r>
              <a:rPr lang="en-US" dirty="0">
                <a:latin typeface="Baskerville Old Face" pitchFamily="18" charset="0"/>
              </a:rPr>
              <a:t>, in general of a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different length </a:t>
            </a:r>
            <a:r>
              <a:rPr lang="en-US" dirty="0">
                <a:latin typeface="Baskerville Old Face" pitchFamily="18" charset="0"/>
              </a:rPr>
              <a:t>(e.g., a </a:t>
            </a:r>
            <a:r>
              <a:rPr lang="en-US" b="1" dirty="0">
                <a:latin typeface="Baskerville Old Face" pitchFamily="18" charset="0"/>
              </a:rPr>
              <a:t>translation of the input sentence</a:t>
            </a:r>
            <a:r>
              <a:rPr lang="en-US" dirty="0">
                <a:latin typeface="Baskerville Old Face" pitchFamily="18" charset="0"/>
              </a:rPr>
              <a:t>) </a:t>
            </a:r>
            <a:r>
              <a:rPr lang="en-US" dirty="0" smtClean="0">
                <a:latin typeface="Baskerville Old Face" pitchFamily="18" charset="0"/>
              </a:rPr>
              <a:t>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 Most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sequence-to-sequence NNs </a:t>
            </a:r>
            <a:r>
              <a:rPr lang="en-US" dirty="0">
                <a:latin typeface="Baskerville Old Face" pitchFamily="18" charset="0"/>
              </a:rPr>
              <a:t>are based on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the encoder-decoder (</a:t>
            </a:r>
            <a:r>
              <a:rPr lang="en-US" b="1" dirty="0" err="1">
                <a:solidFill>
                  <a:srgbClr val="009900"/>
                </a:solidFill>
                <a:latin typeface="Baskerville Old Face" pitchFamily="18" charset="0"/>
              </a:rPr>
              <a:t>Enc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/Dec) architecture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dirty="0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86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In order to fully understand the model’s underlying logic, we will go over the below illustration</a:t>
            </a:r>
            <a:r>
              <a:rPr lang="en-US" dirty="0" smtClean="0"/>
              <a:t>: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00CC"/>
                </a:solidFill>
                <a:latin typeface="Baskerville Old Face" pitchFamily="18" charset="0"/>
              </a:rPr>
              <a:t>How Sequence Model Works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01982"/>
            <a:ext cx="78486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289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u="sng" dirty="0" smtClean="0">
                <a:solidFill>
                  <a:srgbClr val="FF0000"/>
                </a:solidFill>
                <a:latin typeface="Baskerville Old Face" pitchFamily="18" charset="0"/>
              </a:rPr>
              <a:t>Encoder: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Multiple </a:t>
            </a:r>
            <a:r>
              <a:rPr lang="en-US" b="1" dirty="0">
                <a:latin typeface="Baskerville Old Face" pitchFamily="18" charset="0"/>
              </a:rPr>
              <a:t>RNN cells can be stacked together </a:t>
            </a:r>
            <a:r>
              <a:rPr lang="en-US" dirty="0">
                <a:latin typeface="Baskerville Old Face" pitchFamily="18" charset="0"/>
              </a:rPr>
              <a:t>to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form the encoder. </a:t>
            </a:r>
            <a:r>
              <a:rPr lang="en-US" dirty="0">
                <a:latin typeface="Baskerville Old Face" pitchFamily="18" charset="0"/>
              </a:rPr>
              <a:t>RNN reads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each inputs sequentially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For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every </a:t>
            </a:r>
            <a:r>
              <a:rPr lang="en-US" b="1" dirty="0" err="1">
                <a:solidFill>
                  <a:srgbClr val="6600CC"/>
                </a:solidFill>
                <a:latin typeface="Baskerville Old Face" pitchFamily="18" charset="0"/>
              </a:rPr>
              <a:t>timestep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 (each input) t</a:t>
            </a:r>
            <a:r>
              <a:rPr lang="en-US" dirty="0">
                <a:latin typeface="Baskerville Old Face" pitchFamily="18" charset="0"/>
              </a:rPr>
              <a:t>, 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hidden state (hidden vector) h </a:t>
            </a:r>
            <a:r>
              <a:rPr lang="en-US" b="1" dirty="0">
                <a:latin typeface="Baskerville Old Face" pitchFamily="18" charset="0"/>
              </a:rPr>
              <a:t>is updated </a:t>
            </a:r>
            <a:r>
              <a:rPr lang="en-US" dirty="0">
                <a:latin typeface="Baskerville Old Face" pitchFamily="18" charset="0"/>
              </a:rPr>
              <a:t>according to the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input at that </a:t>
            </a:r>
            <a:r>
              <a:rPr lang="en-US" b="1" dirty="0" err="1">
                <a:solidFill>
                  <a:srgbClr val="FF0066"/>
                </a:solidFill>
                <a:latin typeface="Baskerville Old Face" pitchFamily="18" charset="0"/>
              </a:rPr>
              <a:t>timestep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 X[i].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After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all the inputs are read by encoder model</a:t>
            </a:r>
            <a:r>
              <a:rPr lang="en-US" dirty="0">
                <a:latin typeface="Baskerville Old Face" pitchFamily="18" charset="0"/>
              </a:rPr>
              <a:t>, the </a:t>
            </a:r>
            <a:r>
              <a:rPr lang="en-US" b="1" dirty="0">
                <a:latin typeface="Baskerville Old Face" pitchFamily="18" charset="0"/>
              </a:rPr>
              <a:t>final hidden state of the model represents the context/summary</a:t>
            </a:r>
            <a:r>
              <a:rPr lang="en-US" dirty="0">
                <a:latin typeface="Baskerville Old Face" pitchFamily="18" charset="0"/>
              </a:rPr>
              <a:t> of the </a:t>
            </a:r>
            <a:r>
              <a:rPr lang="en-US" b="1" dirty="0">
                <a:solidFill>
                  <a:srgbClr val="C00000"/>
                </a:solidFill>
                <a:latin typeface="Baskerville Old Face" pitchFamily="18" charset="0"/>
              </a:rPr>
              <a:t>whole input sequence.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u="sng" dirty="0">
                <a:solidFill>
                  <a:srgbClr val="C00000"/>
                </a:solidFill>
                <a:latin typeface="Baskerville Old Face" pitchFamily="18" charset="0"/>
              </a:rPr>
              <a:t>Example:</a:t>
            </a:r>
            <a:r>
              <a:rPr lang="en-US" dirty="0">
                <a:latin typeface="Baskerville Old Face" pitchFamily="18" charset="0"/>
              </a:rPr>
              <a:t> Consider the </a:t>
            </a:r>
            <a:r>
              <a:rPr lang="en-US" b="1" dirty="0">
                <a:latin typeface="Baskerville Old Face" pitchFamily="18" charset="0"/>
              </a:rPr>
              <a:t>input sequence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“I am a Student” </a:t>
            </a:r>
            <a:r>
              <a:rPr lang="en-US" dirty="0">
                <a:latin typeface="Baskerville Old Face" pitchFamily="18" charset="0"/>
              </a:rPr>
              <a:t>to be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encoded.</a:t>
            </a:r>
            <a:r>
              <a:rPr lang="en-US" dirty="0">
                <a:latin typeface="Baskerville Old Face" pitchFamily="18" charset="0"/>
              </a:rPr>
              <a:t> There will be totally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4 </a:t>
            </a:r>
            <a:r>
              <a:rPr lang="en-US" b="1" dirty="0" err="1">
                <a:solidFill>
                  <a:srgbClr val="CC3399"/>
                </a:solidFill>
                <a:latin typeface="Baskerville Old Face" pitchFamily="18" charset="0"/>
              </a:rPr>
              <a:t>timesteps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 ( 4 tokens) </a:t>
            </a:r>
            <a:r>
              <a:rPr lang="en-US" dirty="0">
                <a:latin typeface="Baskerville Old Face" pitchFamily="18" charset="0"/>
              </a:rPr>
              <a:t>for the </a:t>
            </a:r>
            <a:r>
              <a:rPr lang="en-US" b="1" dirty="0">
                <a:latin typeface="Baskerville Old Face" pitchFamily="18" charset="0"/>
              </a:rPr>
              <a:t>Encoder model. 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0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777916"/>
            <a:ext cx="4849238" cy="3021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38200" y="3124200"/>
            <a:ext cx="219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Example: Encoder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4876800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Baskerville Old Face" pitchFamily="18" charset="0"/>
              </a:rPr>
              <a:t>At the 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first </a:t>
            </a:r>
            <a:r>
              <a:rPr lang="en-US" sz="2400" b="1" dirty="0" err="1">
                <a:solidFill>
                  <a:srgbClr val="FF0066"/>
                </a:solidFill>
                <a:latin typeface="Baskerville Old Face" pitchFamily="18" charset="0"/>
              </a:rPr>
              <a:t>timestep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 t1,</a:t>
            </a:r>
            <a:r>
              <a:rPr lang="en-US" sz="2400" dirty="0">
                <a:latin typeface="Baskerville Old Face" pitchFamily="18" charset="0"/>
              </a:rPr>
              <a:t> the </a:t>
            </a:r>
            <a:r>
              <a:rPr lang="en-US" sz="2400" b="1" dirty="0">
                <a:solidFill>
                  <a:srgbClr val="009900"/>
                </a:solidFill>
                <a:latin typeface="Baskerville Old Face" pitchFamily="18" charset="0"/>
              </a:rPr>
              <a:t>previous hidden state h0 </a:t>
            </a:r>
            <a:r>
              <a:rPr lang="en-US" sz="2400" dirty="0">
                <a:latin typeface="Baskerville Old Face" pitchFamily="18" charset="0"/>
              </a:rPr>
              <a:t>will be </a:t>
            </a:r>
            <a:r>
              <a:rPr lang="en-US" sz="2400" b="1" dirty="0">
                <a:latin typeface="Baskerville Old Face" pitchFamily="18" charset="0"/>
              </a:rPr>
              <a:t>considered as zero or randomly chosen. </a:t>
            </a:r>
            <a:r>
              <a:rPr lang="en-US" sz="2400" dirty="0">
                <a:latin typeface="Baskerville Old Face" pitchFamily="18" charset="0"/>
              </a:rPr>
              <a:t>So the </a:t>
            </a:r>
            <a:r>
              <a:rPr lang="en-US" sz="2400" b="1" dirty="0">
                <a:latin typeface="Baskerville Old Face" pitchFamily="18" charset="0"/>
              </a:rPr>
              <a:t>first RNN cell will update the current hidden state with the first input and h0.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854586"/>
            <a:ext cx="8382000" cy="1145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At </a:t>
            </a:r>
            <a:r>
              <a:rPr lang="en-US" sz="2400" b="1" dirty="0">
                <a:latin typeface="Baskerville Old Face" pitchFamily="18" charset="0"/>
              </a:rPr>
              <a:t>each time step</a:t>
            </a:r>
            <a:r>
              <a:rPr lang="en-US" sz="2400" dirty="0">
                <a:latin typeface="Baskerville Old Face" pitchFamily="18" charset="0"/>
              </a:rPr>
              <a:t>, the </a:t>
            </a:r>
            <a:r>
              <a:rPr lang="en-US" sz="2400" b="1" dirty="0">
                <a:solidFill>
                  <a:srgbClr val="CC3399"/>
                </a:solidFill>
                <a:latin typeface="Baskerville Old Face" pitchFamily="18" charset="0"/>
              </a:rPr>
              <a:t>hidden state h </a:t>
            </a:r>
            <a:r>
              <a:rPr lang="en-US" sz="2400" dirty="0">
                <a:latin typeface="Baskerville Old Face" pitchFamily="18" charset="0"/>
              </a:rPr>
              <a:t>will be u</a:t>
            </a:r>
            <a:r>
              <a:rPr lang="en-US" sz="2400" b="1" dirty="0">
                <a:solidFill>
                  <a:srgbClr val="FF0000"/>
                </a:solidFill>
                <a:latin typeface="Baskerville Old Face" pitchFamily="18" charset="0"/>
              </a:rPr>
              <a:t>pdated using the previous hidden state </a:t>
            </a:r>
            <a:r>
              <a:rPr lang="en-US" sz="2400" dirty="0">
                <a:latin typeface="Baskerville Old Face" pitchFamily="18" charset="0"/>
              </a:rPr>
              <a:t>and </a:t>
            </a:r>
            <a:r>
              <a:rPr lang="en-US" sz="2400" b="1" dirty="0">
                <a:latin typeface="Baskerville Old Face" pitchFamily="18" charset="0"/>
              </a:rPr>
              <a:t>the current input.</a:t>
            </a:r>
          </a:p>
        </p:txBody>
      </p:sp>
    </p:spTree>
    <p:extLst>
      <p:ext uri="{BB962C8B-B14F-4D97-AF65-F5344CB8AC3E}">
        <p14:creationId xmlns:p14="http://schemas.microsoft.com/office/powerpoint/2010/main" val="322571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CC3399"/>
                </a:solidFill>
                <a:latin typeface="Baskerville Old Face" pitchFamily="18" charset="0"/>
              </a:rPr>
              <a:t>Each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layer outputs two things</a:t>
            </a:r>
            <a:r>
              <a:rPr lang="en-US" dirty="0">
                <a:latin typeface="Baskerville Old Face" pitchFamily="18" charset="0"/>
              </a:rPr>
              <a:t> —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updated hidden state and the output for each stage.</a:t>
            </a:r>
            <a:r>
              <a:rPr lang="en-US" dirty="0">
                <a:latin typeface="Baskerville Old Face" pitchFamily="18" charset="0"/>
              </a:rPr>
              <a:t> The outputs at each stage are rejected and only the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hidden states will be propagated to the next layer</a:t>
            </a:r>
            <a:r>
              <a:rPr lang="en-US" b="1" dirty="0" smtClean="0">
                <a:solidFill>
                  <a:srgbClr val="009900"/>
                </a:solidFill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</a:rPr>
              <a:t>The hidden states </a:t>
            </a:r>
            <a:r>
              <a:rPr lang="en-US" b="1" i="1" dirty="0" err="1">
                <a:solidFill>
                  <a:srgbClr val="FF0000"/>
                </a:solidFill>
              </a:rPr>
              <a:t>h_i</a:t>
            </a:r>
            <a:r>
              <a:rPr lang="en-US" i="1" dirty="0"/>
              <a:t> </a:t>
            </a:r>
            <a:r>
              <a:rPr lang="en-US" dirty="0"/>
              <a:t>are computed using the formula: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429000"/>
            <a:ext cx="6858000" cy="742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419600"/>
            <a:ext cx="6057900" cy="21335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3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At 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second </a:t>
            </a:r>
            <a:r>
              <a:rPr lang="en-US" b="1" dirty="0" err="1">
                <a:solidFill>
                  <a:srgbClr val="FF0000"/>
                </a:solidFill>
                <a:latin typeface="Baskerville Old Face" pitchFamily="18" charset="0"/>
              </a:rPr>
              <a:t>timestep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 t2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the hidden state h1 </a:t>
            </a:r>
            <a:r>
              <a:rPr lang="en-US" dirty="0">
                <a:latin typeface="Baskerville Old Face" pitchFamily="18" charset="0"/>
              </a:rPr>
              <a:t>and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the second input X[2] will be given as input </a:t>
            </a:r>
            <a:r>
              <a:rPr lang="en-US" dirty="0">
                <a:latin typeface="Baskerville Old Face" pitchFamily="18" charset="0"/>
              </a:rPr>
              <a:t>, and 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hidden state h2 will be updated according to both inputs.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Baskerville Old Face" pitchFamily="18" charset="0"/>
              </a:rPr>
              <a:t>This </a:t>
            </a:r>
            <a:r>
              <a:rPr lang="en-US" dirty="0">
                <a:latin typeface="Baskerville Old Face" pitchFamily="18" charset="0"/>
              </a:rPr>
              <a:t>simple formula represents the result of an ordinary recurrent neural network. As you can see, we just apply the appropriate weights to the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previously hidden state h_(t-1) and the input vector </a:t>
            </a:r>
            <a:r>
              <a:rPr lang="en-US" b="1" dirty="0" err="1">
                <a:solidFill>
                  <a:srgbClr val="6600CC"/>
                </a:solidFill>
                <a:latin typeface="Baskerville Old Face" pitchFamily="18" charset="0"/>
              </a:rPr>
              <a:t>x_t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74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u="sng" dirty="0" smtClean="0">
                <a:solidFill>
                  <a:srgbClr val="FF0000"/>
                </a:solidFill>
              </a:rPr>
              <a:t>2</a:t>
            </a:r>
            <a:r>
              <a:rPr lang="en-US" b="1" u="sng" dirty="0" smtClean="0">
                <a:solidFill>
                  <a:srgbClr val="FF0000"/>
                </a:solidFill>
                <a:latin typeface="Baskerville Old Face" pitchFamily="18" charset="0"/>
              </a:rPr>
              <a:t>. Encoder Vector: </a:t>
            </a:r>
            <a:r>
              <a:rPr lang="en-US" b="1" dirty="0" smtClean="0">
                <a:latin typeface="Baskerville Old Face" pitchFamily="18" charset="0"/>
              </a:rPr>
              <a:t>T</a:t>
            </a:r>
            <a:r>
              <a:rPr lang="en-US" dirty="0" smtClean="0">
                <a:latin typeface="Baskerville Old Face" pitchFamily="18" charset="0"/>
              </a:rPr>
              <a:t>his </a:t>
            </a:r>
            <a:r>
              <a:rPr lang="en-US" dirty="0">
                <a:latin typeface="Baskerville Old Face" pitchFamily="18" charset="0"/>
              </a:rPr>
              <a:t>is the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final hidden state produced from the encoder part</a:t>
            </a:r>
            <a:r>
              <a:rPr lang="en-US" dirty="0">
                <a:latin typeface="Baskerville Old Face" pitchFamily="18" charset="0"/>
              </a:rPr>
              <a:t> of the model. It is </a:t>
            </a:r>
            <a:r>
              <a:rPr lang="en-US" b="1" dirty="0">
                <a:latin typeface="Baskerville Old Face" pitchFamily="18" charset="0"/>
              </a:rPr>
              <a:t>calculated using the formula above.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This </a:t>
            </a:r>
            <a:r>
              <a:rPr lang="en-US" b="1" dirty="0">
                <a:latin typeface="Baskerville Old Face" pitchFamily="18" charset="0"/>
              </a:rPr>
              <a:t>vector aims to encapsulate the information for all input elements</a:t>
            </a:r>
            <a:r>
              <a:rPr lang="en-US" dirty="0">
                <a:latin typeface="Baskerville Old Face" pitchFamily="18" charset="0"/>
              </a:rPr>
              <a:t> in order to help the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decoder make accurate predictions.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It acts as the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initial hidden state of the decoder part of the model.</a:t>
            </a:r>
          </a:p>
          <a:p>
            <a:pPr algn="just">
              <a:lnSpc>
                <a:spcPct val="150000"/>
              </a:lnSpc>
            </a:pPr>
            <a:endParaRPr lang="en-US" b="1" dirty="0"/>
          </a:p>
          <a:p>
            <a:pPr algn="just">
              <a:lnSpc>
                <a:spcPct val="150000"/>
              </a:lnSpc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99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u="sng" dirty="0">
                <a:solidFill>
                  <a:srgbClr val="FF0000"/>
                </a:solidFill>
                <a:latin typeface="Baskerville Old Face" pitchFamily="18" charset="0"/>
              </a:rPr>
              <a:t>3. Decoder : </a:t>
            </a: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Decoder generates the output sequence </a:t>
            </a:r>
            <a:r>
              <a:rPr lang="en-US" dirty="0">
                <a:latin typeface="Baskerville Old Face" pitchFamily="18" charset="0"/>
              </a:rPr>
              <a:t>by </a:t>
            </a:r>
            <a:r>
              <a:rPr lang="en-US" b="1" dirty="0">
                <a:latin typeface="Baskerville Old Face" pitchFamily="18" charset="0"/>
              </a:rPr>
              <a:t>predicting the next output </a:t>
            </a:r>
            <a:r>
              <a:rPr lang="en-US" b="1" dirty="0" err="1">
                <a:latin typeface="Baskerville Old Face" pitchFamily="18" charset="0"/>
              </a:rPr>
              <a:t>Yt</a:t>
            </a:r>
            <a:r>
              <a:rPr lang="en-US" b="1" dirty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given the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hidden state ht</a:t>
            </a:r>
            <a:r>
              <a:rPr lang="en-US" dirty="0"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input for the decoder is the final hidden vector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obtained at the end of encoder model.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Each layer will have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three inputs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hidden vector from previous layer </a:t>
            </a:r>
            <a:r>
              <a:rPr lang="en-US" b="1" dirty="0">
                <a:latin typeface="Baskerville Old Face" pitchFamily="18" charset="0"/>
              </a:rPr>
              <a:t>ht-1 and the previous layer output yt-1, original hidden vector h.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t the first layer, </a:t>
            </a:r>
            <a:r>
              <a:rPr lang="en-US" b="1" dirty="0">
                <a:latin typeface="Baskerville Old Face" pitchFamily="18" charset="0"/>
              </a:rPr>
              <a:t>the output vector of encoder and the random symbol START, </a:t>
            </a:r>
            <a:r>
              <a:rPr lang="en-US" dirty="0">
                <a:latin typeface="Baskerville Old Face" pitchFamily="18" charset="0"/>
              </a:rPr>
              <a:t>empty </a:t>
            </a:r>
            <a:r>
              <a:rPr lang="en-US" b="1" dirty="0">
                <a:latin typeface="Baskerville Old Face" pitchFamily="18" charset="0"/>
              </a:rPr>
              <a:t>hidden state ht-1 </a:t>
            </a:r>
            <a:r>
              <a:rPr lang="en-US" dirty="0">
                <a:latin typeface="Baskerville Old Face" pitchFamily="18" charset="0"/>
              </a:rPr>
              <a:t>will be given as input, the outputs o</a:t>
            </a:r>
            <a:r>
              <a:rPr lang="en-US" b="1" dirty="0">
                <a:latin typeface="Baskerville Old Face" pitchFamily="18" charset="0"/>
              </a:rPr>
              <a:t>btained will be y1 </a:t>
            </a:r>
            <a:r>
              <a:rPr lang="en-US" dirty="0">
                <a:latin typeface="Baskerville Old Face" pitchFamily="18" charset="0"/>
              </a:rPr>
              <a:t>and updated </a:t>
            </a:r>
            <a:r>
              <a:rPr lang="en-US" b="1" dirty="0">
                <a:latin typeface="Baskerville Old Face" pitchFamily="18" charset="0"/>
              </a:rPr>
              <a:t>hidden state </a:t>
            </a:r>
            <a:r>
              <a:rPr lang="en-US" b="1" dirty="0" smtClean="0">
                <a:latin typeface="Baskerville Old Face" pitchFamily="18" charset="0"/>
              </a:rPr>
              <a:t>h1.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86400" y="5907643"/>
            <a:ext cx="219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Example: </a:t>
            </a:r>
            <a:r>
              <a:rPr lang="en-US" b="1" dirty="0" smtClean="0">
                <a:solidFill>
                  <a:srgbClr val="FF0000"/>
                </a:solidFill>
              </a:rPr>
              <a:t>Decoder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124" name="Picture 4" descr="https://miro.medium.com/v2/resize:fit:700/1*jIXPXCh-xuFPUyAtkxdS3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19200"/>
            <a:ext cx="5524500" cy="414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50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5334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Contents</a:t>
            </a:r>
            <a:endParaRPr lang="en-IN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534400" cy="5715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Introduction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 err="1" smtClean="0">
                <a:solidFill>
                  <a:srgbClr val="66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Seq</a:t>
            </a:r>
            <a:r>
              <a:rPr lang="en-US" sz="2800" b="1" dirty="0" smtClean="0">
                <a:solidFill>
                  <a:srgbClr val="66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 to </a:t>
            </a:r>
            <a:r>
              <a:rPr lang="en-US" sz="2800" b="1" dirty="0" err="1" smtClean="0">
                <a:solidFill>
                  <a:srgbClr val="66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Seq</a:t>
            </a:r>
            <a:r>
              <a:rPr lang="en-US" sz="2800" b="1" dirty="0" smtClean="0">
                <a:solidFill>
                  <a:srgbClr val="66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 Model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66990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How Sequence Model Works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C330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Advantages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Applications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66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 Applications of RNN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en-US" sz="2800" b="1" dirty="0" smtClean="0">
              <a:solidFill>
                <a:srgbClr val="FF0000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en-US" sz="2800" b="1" dirty="0" smtClean="0">
              <a:solidFill>
                <a:srgbClr val="FF0000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en-US" sz="2800" b="1" dirty="0" smtClean="0">
              <a:solidFill>
                <a:srgbClr val="FF0000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en-US" sz="2800" b="1" dirty="0" smtClean="0">
              <a:solidFill>
                <a:srgbClr val="FF0000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en-US" sz="2800" b="1" dirty="0">
              <a:solidFill>
                <a:srgbClr val="660033"/>
              </a:solidFill>
              <a:latin typeface="Baskerville Old Face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077200" y="5715000"/>
            <a:ext cx="609600" cy="521208"/>
          </a:xfrm>
        </p:spPr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8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Any </a:t>
            </a:r>
            <a:r>
              <a:rPr lang="en-US" b="1" dirty="0">
                <a:solidFill>
                  <a:srgbClr val="6600CC"/>
                </a:solidFill>
              </a:rPr>
              <a:t>hidden state </a:t>
            </a:r>
            <a:r>
              <a:rPr lang="en-US" b="1" i="1" dirty="0" err="1">
                <a:solidFill>
                  <a:srgbClr val="6600CC"/>
                </a:solidFill>
              </a:rPr>
              <a:t>h_i</a:t>
            </a:r>
            <a:r>
              <a:rPr lang="en-US" b="1" i="1" dirty="0">
                <a:solidFill>
                  <a:srgbClr val="6600CC"/>
                </a:solidFill>
              </a:rPr>
              <a:t> </a:t>
            </a:r>
            <a:r>
              <a:rPr lang="en-US" b="1" dirty="0">
                <a:solidFill>
                  <a:srgbClr val="6600CC"/>
                </a:solidFill>
              </a:rPr>
              <a:t>is</a:t>
            </a:r>
            <a:r>
              <a:rPr lang="en-US" b="1" i="1" dirty="0">
                <a:solidFill>
                  <a:srgbClr val="6600CC"/>
                </a:solidFill>
              </a:rPr>
              <a:t> </a:t>
            </a:r>
            <a:r>
              <a:rPr lang="en-US" b="1" dirty="0">
                <a:solidFill>
                  <a:srgbClr val="6600CC"/>
                </a:solidFill>
              </a:rPr>
              <a:t>computed using the formula</a:t>
            </a:r>
            <a:r>
              <a:rPr lang="en-US" dirty="0" smtClean="0"/>
              <a:t>: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As </a:t>
            </a:r>
            <a:r>
              <a:rPr lang="en-US" dirty="0"/>
              <a:t>you can see, we are just using the </a:t>
            </a:r>
            <a:r>
              <a:rPr lang="en-US" b="1" dirty="0"/>
              <a:t>previous hidden state to compute the next one.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6600CC"/>
                </a:solidFill>
                <a:latin typeface="Baskerville Old Face" pitchFamily="18" charset="0"/>
              </a:rPr>
              <a:t>Example: </a:t>
            </a:r>
            <a:endParaRPr lang="en-US" b="1" dirty="0">
              <a:solidFill>
                <a:srgbClr val="6600CC"/>
              </a:solidFill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68580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4308764"/>
            <a:ext cx="6629400" cy="22444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85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latin typeface="Baskerville Old Face" pitchFamily="18" charset="0"/>
              </a:rPr>
              <a:t>1</a:t>
            </a:r>
            <a:r>
              <a:rPr lang="en-US" b="1" u="sng" dirty="0" smtClean="0">
                <a:solidFill>
                  <a:srgbClr val="6600CC"/>
                </a:solidFill>
                <a:latin typeface="Baskerville Old Face" pitchFamily="18" charset="0"/>
              </a:rPr>
              <a:t>. Flexibility </a:t>
            </a:r>
            <a:r>
              <a:rPr lang="en-US" b="1" u="sng" dirty="0">
                <a:solidFill>
                  <a:srgbClr val="6600CC"/>
                </a:solidFill>
                <a:latin typeface="Baskerville Old Face" pitchFamily="18" charset="0"/>
              </a:rPr>
              <a:t>with Input and Output Sequences</a:t>
            </a:r>
            <a:r>
              <a:rPr lang="en-US" dirty="0">
                <a:latin typeface="Baskerville Old Face" pitchFamily="18" charset="0"/>
              </a:rPr>
              <a:t>: Seq2Seq models can handle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variable-length input and output sequences</a:t>
            </a:r>
            <a:r>
              <a:rPr lang="en-US" dirty="0">
                <a:latin typeface="Baskerville Old Face" pitchFamily="18" charset="0"/>
              </a:rPr>
              <a:t>, particularly those using the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encoder-decoder architecture</a:t>
            </a:r>
            <a:r>
              <a:rPr lang="en-US" dirty="0">
                <a:latin typeface="Baskerville Old Face" pitchFamily="18" charset="0"/>
              </a:rPr>
              <a:t>. This makes them suitable for tasks </a:t>
            </a:r>
            <a:r>
              <a:rPr lang="en-US" b="1" dirty="0">
                <a:latin typeface="Baskerville Old Face" pitchFamily="18" charset="0"/>
              </a:rPr>
              <a:t>like machine translation, where the length of the input sentence (e.g., English) and the output sequence (e.g., French) can differ significantly</a:t>
            </a:r>
            <a:r>
              <a:rPr lang="en-US" dirty="0"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u="sng" dirty="0">
                <a:solidFill>
                  <a:srgbClr val="6600CC"/>
                </a:solidFill>
                <a:latin typeface="Baskerville Old Face" pitchFamily="18" charset="0"/>
              </a:rPr>
              <a:t>2. Versatility in Application: </a:t>
            </a:r>
            <a:r>
              <a:rPr lang="en-US" dirty="0">
                <a:latin typeface="Baskerville Old Face" pitchFamily="18" charset="0"/>
              </a:rPr>
              <a:t>Seq2Seq models </a:t>
            </a:r>
            <a:r>
              <a:rPr lang="en-US" b="1" dirty="0">
                <a:latin typeface="Baskerville Old Face" pitchFamily="18" charset="0"/>
              </a:rPr>
              <a:t>are not limited to text-based tasks.</a:t>
            </a:r>
            <a:r>
              <a:rPr lang="en-US" dirty="0">
                <a:latin typeface="Baskerville Old Face" pitchFamily="18" charset="0"/>
              </a:rPr>
              <a:t> They are also employed in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speech recognition, video captioning, and time series prediction.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00CC"/>
                </a:solidFill>
                <a:latin typeface="Baskerville Old Face" pitchFamily="18" charset="0"/>
              </a:rPr>
              <a:t>Advantages 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95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A sequence to sequence model lies behind numerous systems which you face on a daily basis. For instance, seq2seq model powers applications like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Google Translate, voice-enabled devices and online </a:t>
            </a:r>
            <a:r>
              <a:rPr lang="en-US" b="1" dirty="0" err="1">
                <a:solidFill>
                  <a:srgbClr val="6600CC"/>
                </a:solidFill>
                <a:latin typeface="Baskerville Old Face" pitchFamily="18" charset="0"/>
              </a:rPr>
              <a:t>chatbots</a:t>
            </a:r>
            <a:r>
              <a:rPr lang="en-US" dirty="0">
                <a:latin typeface="Baskerville Old Face" pitchFamily="18" charset="0"/>
              </a:rPr>
              <a:t>. Generally </a:t>
            </a:r>
            <a:r>
              <a:rPr lang="en-US" b="1" dirty="0">
                <a:latin typeface="Baskerville Old Face" pitchFamily="18" charset="0"/>
              </a:rPr>
              <a:t>speaking, these applications are composed of</a:t>
            </a:r>
            <a:r>
              <a:rPr lang="en-US" b="1" dirty="0" smtClean="0">
                <a:latin typeface="Baskerville Old Face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b="1" u="sng" dirty="0" smtClean="0">
                <a:solidFill>
                  <a:srgbClr val="FF0000"/>
                </a:solidFill>
                <a:latin typeface="Baskerville Old Face" pitchFamily="18" charset="0"/>
              </a:rPr>
              <a:t>1. Machine Translation: </a:t>
            </a:r>
            <a:r>
              <a:rPr lang="en-US" dirty="0">
                <a:latin typeface="Baskerville Old Face" pitchFamily="18" charset="0"/>
              </a:rPr>
              <a:t>a 2016 </a:t>
            </a:r>
            <a:r>
              <a:rPr lang="en-US" u="sng" dirty="0">
                <a:latin typeface="Baskerville Old Face" pitchFamily="18" charset="0"/>
                <a:hlinkClick r:id="rId2"/>
              </a:rPr>
              <a:t>paper</a:t>
            </a:r>
            <a:r>
              <a:rPr lang="en-US" dirty="0">
                <a:latin typeface="Baskerville Old Face" pitchFamily="18" charset="0"/>
              </a:rPr>
              <a:t> from Google shows how the seq2seq model’s translation quality “approaches or surpasses all currently published results</a:t>
            </a:r>
            <a:r>
              <a:rPr lang="en-US" dirty="0" smtClean="0">
                <a:latin typeface="Baskerville Old Face" pitchFamily="18" charset="0"/>
              </a:rPr>
              <a:t>”.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00CC"/>
                </a:solidFill>
                <a:latin typeface="Baskerville Old Face" pitchFamily="18" charset="0"/>
              </a:rPr>
              <a:t>Applications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105400"/>
            <a:ext cx="6858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636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i="1" dirty="0" smtClean="0">
                <a:solidFill>
                  <a:srgbClr val="FF0000"/>
                </a:solidFill>
              </a:rPr>
              <a:t>2</a:t>
            </a:r>
            <a:r>
              <a:rPr lang="en-US" b="1" i="1" dirty="0" smtClean="0">
                <a:solidFill>
                  <a:srgbClr val="FF0000"/>
                </a:solidFill>
                <a:latin typeface="Baskerville Old Face" pitchFamily="18" charset="0"/>
              </a:rPr>
              <a:t>. Speech </a:t>
            </a:r>
            <a:r>
              <a:rPr lang="en-US" b="1" i="1" dirty="0">
                <a:solidFill>
                  <a:srgbClr val="FF0000"/>
                </a:solidFill>
                <a:latin typeface="Baskerville Old Face" pitchFamily="18" charset="0"/>
              </a:rPr>
              <a:t>recognition</a:t>
            </a:r>
            <a:r>
              <a:rPr lang="en-US" i="1" dirty="0">
                <a:latin typeface="Baskerville Old Face" pitchFamily="18" charset="0"/>
              </a:rPr>
              <a:t> </a:t>
            </a:r>
            <a:r>
              <a:rPr lang="en-US" dirty="0">
                <a:latin typeface="Baskerville Old Face" pitchFamily="18" charset="0"/>
              </a:rPr>
              <a:t>— another Google </a:t>
            </a:r>
            <a:r>
              <a:rPr lang="en-US" u="sng" dirty="0">
                <a:latin typeface="Baskerville Old Face" pitchFamily="18" charset="0"/>
                <a:hlinkClick r:id="rId2"/>
              </a:rPr>
              <a:t>paper</a:t>
            </a:r>
            <a:r>
              <a:rPr lang="en-US" dirty="0">
                <a:latin typeface="Baskerville Old Face" pitchFamily="18" charset="0"/>
              </a:rPr>
              <a:t> compares the existing seq2seq models on the speech recognition task</a:t>
            </a:r>
            <a:r>
              <a:rPr lang="en-US" dirty="0" smtClean="0"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</a:pPr>
            <a:endParaRPr lang="en-US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3. Video captioning</a:t>
            </a:r>
            <a:r>
              <a:rPr lang="en-US" dirty="0">
                <a:latin typeface="Baskerville Old Face" pitchFamily="18" charset="0"/>
              </a:rPr>
              <a:t> — a 2015 </a:t>
            </a:r>
            <a:r>
              <a:rPr lang="en-US" dirty="0">
                <a:latin typeface="Baskerville Old Face" pitchFamily="18" charset="0"/>
                <a:hlinkClick r:id="rId3"/>
              </a:rPr>
              <a:t>paper</a:t>
            </a:r>
            <a:r>
              <a:rPr lang="en-US" dirty="0">
                <a:latin typeface="Baskerville Old Face" pitchFamily="18" charset="0"/>
              </a:rPr>
              <a:t> shows how a seq2seq yields great results on generating movie descriptions.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Baskerville Old Face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Baskerville Old Face" pitchFamily="18" charset="0"/>
              </a:rPr>
              <a:t/>
            </a:r>
            <a:br>
              <a:rPr lang="en-US" dirty="0">
                <a:latin typeface="Baskerville Old Face" pitchFamily="18" charset="0"/>
              </a:rPr>
            </a:b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dirty="0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1905000"/>
            <a:ext cx="3341543" cy="1316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19600"/>
            <a:ext cx="7486650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31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906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In the field </a:t>
            </a:r>
            <a:r>
              <a:rPr lang="en-US" dirty="0" smtClean="0">
                <a:latin typeface="Baskerville Old Face" pitchFamily="18" charset="0"/>
              </a:rPr>
              <a:t>of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b="1" dirty="0" smtClean="0">
                <a:latin typeface="Baskerville Old Face" pitchFamily="18" charset="0"/>
              </a:rPr>
              <a:t>Deep Learning</a:t>
            </a:r>
            <a:r>
              <a:rPr lang="en-US" dirty="0" smtClean="0">
                <a:latin typeface="Baskerville Old Face" pitchFamily="18" charset="0"/>
              </a:rPr>
              <a:t>, the</a:t>
            </a:r>
            <a:r>
              <a:rPr lang="en-US" dirty="0">
                <a:latin typeface="Baskerville Old Face" pitchFamily="18" charset="0"/>
              </a:rPr>
              <a:t> 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encoder-decoder architecture</a:t>
            </a:r>
            <a:r>
              <a:rPr lang="en-US" dirty="0">
                <a:latin typeface="Baskerville Old Face" pitchFamily="18" charset="0"/>
              </a:rPr>
              <a:t> is a </a:t>
            </a:r>
            <a:r>
              <a:rPr lang="en-US" b="1" dirty="0">
                <a:latin typeface="Baskerville Old Face" pitchFamily="18" charset="0"/>
              </a:rPr>
              <a:t>widely-used framework for developing neural networks</a:t>
            </a:r>
            <a:r>
              <a:rPr lang="en-US" dirty="0">
                <a:latin typeface="Baskerville Old Face" pitchFamily="18" charset="0"/>
              </a:rPr>
              <a:t> that can perform </a:t>
            </a:r>
            <a:r>
              <a:rPr lang="en-US" b="1" dirty="0">
                <a:latin typeface="Baskerville Old Face" pitchFamily="18" charset="0"/>
                <a:hlinkClick r:id="rId2"/>
              </a:rPr>
              <a:t>natural language processing (NLP)</a:t>
            </a:r>
            <a:r>
              <a:rPr lang="en-US" b="1" dirty="0">
                <a:latin typeface="Baskerville Old Face" pitchFamily="18" charset="0"/>
              </a:rPr>
              <a:t> </a:t>
            </a:r>
            <a:r>
              <a:rPr lang="en-US" dirty="0">
                <a:latin typeface="Baskerville Old Face" pitchFamily="18" charset="0"/>
              </a:rPr>
              <a:t>tasks such as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language translation, text summarization, and question-answering systems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dirty="0" err="1">
                <a:latin typeface="Baskerville Old Face" pitchFamily="18" charset="0"/>
              </a:rPr>
              <a:t>etc</a:t>
            </a:r>
            <a:r>
              <a:rPr lang="en-US" dirty="0">
                <a:latin typeface="Baskerville Old Face" pitchFamily="18" charset="0"/>
              </a:rPr>
              <a:t> which require </a:t>
            </a:r>
            <a:r>
              <a:rPr lang="en-US" b="1" dirty="0" smtClean="0">
                <a:solidFill>
                  <a:srgbClr val="6600CC"/>
                </a:solidFill>
                <a:latin typeface="Baskerville Old Face" pitchFamily="18" charset="0"/>
              </a:rPr>
              <a:t>sequence-to-sequence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modeling.</a:t>
            </a:r>
            <a:r>
              <a:rPr lang="en-US" dirty="0">
                <a:latin typeface="Baskerville Old Face" pitchFamily="18" charset="0"/>
              </a:rPr>
              <a:t> </a:t>
            </a:r>
            <a:endParaRPr lang="en-US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This architecture involves a </a:t>
            </a:r>
            <a:r>
              <a:rPr lang="en-US" b="1" dirty="0">
                <a:solidFill>
                  <a:srgbClr val="CC0000"/>
                </a:solidFill>
                <a:latin typeface="Baskerville Old Face" pitchFamily="18" charset="0"/>
              </a:rPr>
              <a:t>two-stage process</a:t>
            </a:r>
            <a:r>
              <a:rPr lang="en-US" dirty="0">
                <a:latin typeface="Baskerville Old Face" pitchFamily="18" charset="0"/>
              </a:rPr>
              <a:t> where the </a:t>
            </a:r>
            <a:r>
              <a:rPr lang="en-US" b="1" dirty="0">
                <a:solidFill>
                  <a:srgbClr val="9900CC"/>
                </a:solidFill>
                <a:latin typeface="Baskerville Old Face" pitchFamily="18" charset="0"/>
              </a:rPr>
              <a:t>input data is first encoded</a:t>
            </a:r>
            <a:r>
              <a:rPr lang="en-US" dirty="0">
                <a:latin typeface="Baskerville Old Face" pitchFamily="18" charset="0"/>
              </a:rPr>
              <a:t> (using what is called an </a:t>
            </a:r>
            <a:r>
              <a:rPr lang="en-US" b="1" dirty="0">
                <a:latin typeface="Baskerville Old Face" pitchFamily="18" charset="0"/>
              </a:rPr>
              <a:t>encoder</a:t>
            </a:r>
            <a:r>
              <a:rPr lang="en-US" dirty="0">
                <a:latin typeface="Baskerville Old Face" pitchFamily="18" charset="0"/>
              </a:rPr>
              <a:t>) into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a </a:t>
            </a:r>
            <a:r>
              <a:rPr lang="en-US" b="1" dirty="0" smtClean="0">
                <a:solidFill>
                  <a:srgbClr val="CC3399"/>
                </a:solidFill>
                <a:latin typeface="Baskerville Old Face" pitchFamily="18" charset="0"/>
              </a:rPr>
              <a:t>Fixed-length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numerical representation</a:t>
            </a:r>
            <a:r>
              <a:rPr lang="en-US" dirty="0">
                <a:latin typeface="Baskerville Old Face" pitchFamily="18" charset="0"/>
              </a:rPr>
              <a:t>, which is then </a:t>
            </a:r>
            <a:r>
              <a:rPr lang="en-US" b="1" dirty="0">
                <a:latin typeface="Baskerville Old Face" pitchFamily="18" charset="0"/>
              </a:rPr>
              <a:t>decoded</a:t>
            </a:r>
            <a:r>
              <a:rPr lang="en-US" dirty="0">
                <a:latin typeface="Baskerville Old Face" pitchFamily="18" charset="0"/>
              </a:rPr>
              <a:t> (using a </a:t>
            </a:r>
            <a:r>
              <a:rPr lang="en-US" b="1" dirty="0">
                <a:latin typeface="Baskerville Old Face" pitchFamily="18" charset="0"/>
              </a:rPr>
              <a:t>decoder</a:t>
            </a:r>
            <a:r>
              <a:rPr lang="en-US" dirty="0">
                <a:latin typeface="Baskerville Old Face" pitchFamily="18" charset="0"/>
              </a:rPr>
              <a:t>) to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produce an output </a:t>
            </a:r>
            <a:r>
              <a:rPr lang="en-US" dirty="0">
                <a:latin typeface="Baskerville Old Face" pitchFamily="18" charset="0"/>
              </a:rPr>
              <a:t>that matches the 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desired format</a:t>
            </a:r>
            <a:r>
              <a:rPr lang="en-US" dirty="0">
                <a:latin typeface="Baskerville Old Face" pitchFamily="18" charset="0"/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34400" cy="838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Baskerville Old Face" pitchFamily="18" charset="0"/>
              </a:rPr>
              <a:t>Encoder- Decoder  Sequence to Sequence Architecture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0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An 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encoder-decoder is a neural network architecture </a:t>
            </a:r>
            <a:r>
              <a:rPr lang="en-US" dirty="0">
                <a:latin typeface="Baskerville Old Face" pitchFamily="18" charset="0"/>
              </a:rPr>
              <a:t>commonly used in </a:t>
            </a:r>
            <a:r>
              <a:rPr lang="en-US" b="1" dirty="0">
                <a:solidFill>
                  <a:srgbClr val="9900CC"/>
                </a:solidFill>
                <a:latin typeface="Baskerville Old Face" pitchFamily="18" charset="0"/>
              </a:rPr>
              <a:t>sequence-to-sequence (Seq2Seq) models</a:t>
            </a:r>
            <a:r>
              <a:rPr lang="en-US" dirty="0">
                <a:latin typeface="Baskerville Old Face" pitchFamily="18" charset="0"/>
              </a:rPr>
              <a:t>, particularly in tasks involving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natural language processing (NLP) and machine translation.</a:t>
            </a:r>
            <a:r>
              <a:rPr lang="en-US" dirty="0">
                <a:latin typeface="Baskerville Old Face" pitchFamily="18" charset="0"/>
              </a:rPr>
              <a:t> It consists of </a:t>
            </a:r>
            <a:r>
              <a:rPr lang="en-US" b="1" dirty="0">
                <a:latin typeface="Baskerville Old Face" pitchFamily="18" charset="0"/>
              </a:rPr>
              <a:t>two main components: </a:t>
            </a:r>
            <a:r>
              <a:rPr lang="en-US" dirty="0">
                <a:latin typeface="Baskerville Old Face" pitchFamily="18" charset="0"/>
              </a:rPr>
              <a:t>an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encoder and a decoder</a:t>
            </a:r>
            <a:r>
              <a:rPr lang="en-US" b="1" dirty="0" smtClean="0">
                <a:solidFill>
                  <a:srgbClr val="009900"/>
                </a:solidFill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028" name="Picture 4" descr="https://miro.medium.com/v2/resize:fit:700/1*aCA6-HH35CY3eYPXXPSHm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686300"/>
            <a:ext cx="7045036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157537"/>
            <a:ext cx="5140036" cy="9572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79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There are </a:t>
            </a:r>
            <a:r>
              <a:rPr lang="en-US" b="1" dirty="0" smtClean="0">
                <a:solidFill>
                  <a:srgbClr val="009900"/>
                </a:solidFill>
                <a:latin typeface="Baskerville Old Face" pitchFamily="18" charset="0"/>
              </a:rPr>
              <a:t>3 main Blocks in the Encoder-Decoder model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9900CC"/>
                </a:solidFill>
                <a:latin typeface="Baskerville Old Face" pitchFamily="18" charset="0"/>
              </a:rPr>
              <a:t>Encoder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9900CC"/>
                </a:solidFill>
                <a:latin typeface="Baskerville Old Face" pitchFamily="18" charset="0"/>
              </a:rPr>
              <a:t>Hidden Vector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9900CC"/>
                </a:solidFill>
                <a:latin typeface="Baskerville Old Face" pitchFamily="18" charset="0"/>
              </a:rPr>
              <a:t>Decoder</a:t>
            </a:r>
          </a:p>
          <a:p>
            <a:pPr marL="273050" lvl="1" indent="-2730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The </a:t>
            </a:r>
            <a:r>
              <a:rPr lang="en-US" sz="2400" b="1" dirty="0">
                <a:solidFill>
                  <a:srgbClr val="CC3300"/>
                </a:solidFill>
                <a:latin typeface="Baskerville Old Face" pitchFamily="18" charset="0"/>
              </a:rPr>
              <a:t>Encoder will convert the input sequence into a single-dimensional vector </a:t>
            </a:r>
            <a:r>
              <a:rPr lang="en-US" sz="2400" dirty="0">
                <a:latin typeface="Baskerville Old Face" pitchFamily="18" charset="0"/>
              </a:rPr>
              <a:t>(hidden vector). The </a:t>
            </a:r>
            <a:r>
              <a:rPr lang="en-US" sz="2400" b="1" dirty="0">
                <a:solidFill>
                  <a:srgbClr val="CC3399"/>
                </a:solidFill>
                <a:latin typeface="Baskerville Old Face" pitchFamily="18" charset="0"/>
              </a:rPr>
              <a:t>decoder will convert the hidden vector into the output sequence.</a:t>
            </a:r>
            <a:endParaRPr lang="en-US" sz="2400" b="1" dirty="0" smtClean="0">
              <a:solidFill>
                <a:srgbClr val="CC3399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59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6172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u="sng" dirty="0" smtClean="0">
                <a:solidFill>
                  <a:srgbClr val="FF0000"/>
                </a:solidFill>
                <a:latin typeface="Baskerville Old Face" pitchFamily="18" charset="0"/>
              </a:rPr>
              <a:t>1. Encoder: </a:t>
            </a: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latin typeface="Baskerville Old Face" pitchFamily="18" charset="0"/>
              </a:rPr>
              <a:t>encoder takes an input sequence </a:t>
            </a:r>
            <a:r>
              <a:rPr lang="en-US" dirty="0">
                <a:latin typeface="Baskerville Old Face" pitchFamily="18" charset="0"/>
              </a:rPr>
              <a:t>and processes it into a </a:t>
            </a:r>
            <a:r>
              <a:rPr lang="en-US" b="1" dirty="0" smtClean="0">
                <a:solidFill>
                  <a:srgbClr val="9900CC"/>
                </a:solidFill>
                <a:latin typeface="Baskerville Old Face" pitchFamily="18" charset="0"/>
              </a:rPr>
              <a:t>Fixed-size </a:t>
            </a:r>
            <a:r>
              <a:rPr lang="en-US" b="1" dirty="0">
                <a:solidFill>
                  <a:srgbClr val="9900CC"/>
                </a:solidFill>
                <a:latin typeface="Baskerville Old Face" pitchFamily="18" charset="0"/>
              </a:rPr>
              <a:t>representation </a:t>
            </a:r>
            <a:r>
              <a:rPr lang="en-US" dirty="0">
                <a:latin typeface="Baskerville Old Face" pitchFamily="18" charset="0"/>
              </a:rPr>
              <a:t>called the “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context vector” or “thought vector.” </a:t>
            </a:r>
            <a:endParaRPr lang="en-US" b="1" dirty="0" smtClean="0">
              <a:solidFill>
                <a:srgbClr val="CC3300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33CC33"/>
                </a:solidFill>
                <a:latin typeface="Baskerville Old Face" pitchFamily="18" charset="0"/>
              </a:rPr>
              <a:t>input sequence can be a sentence, paragraph, or any sequential data.</a:t>
            </a:r>
            <a:r>
              <a:rPr lang="en-US" dirty="0">
                <a:latin typeface="Baskerville Old Face" pitchFamily="18" charset="0"/>
              </a:rPr>
              <a:t> The encoder typically uses </a:t>
            </a:r>
            <a:r>
              <a:rPr lang="en-US" b="1" dirty="0">
                <a:latin typeface="Baskerville Old Face" pitchFamily="18" charset="0"/>
              </a:rPr>
              <a:t>recurrent neural networks (RNNs) such as LSTM (Long Short-Term Memory) </a:t>
            </a:r>
            <a:r>
              <a:rPr lang="en-US" b="1" dirty="0" smtClean="0">
                <a:solidFill>
                  <a:srgbClr val="CC3399"/>
                </a:solidFill>
                <a:latin typeface="Baskerville Old Face" pitchFamily="18" charset="0"/>
              </a:rPr>
              <a:t>to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capture the sequential dependencies of the input.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It processes 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input sequence step by step and summarizes the information in the context vector, </a:t>
            </a:r>
            <a:r>
              <a:rPr lang="en-US" dirty="0">
                <a:latin typeface="Baskerville Old Face" pitchFamily="18" charset="0"/>
              </a:rPr>
              <a:t>which aims to capture the essential information of the input.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3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6172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u="sng" dirty="0" smtClean="0">
                <a:solidFill>
                  <a:srgbClr val="FF0000"/>
                </a:solidFill>
                <a:latin typeface="Baskerville Old Face" pitchFamily="18" charset="0"/>
              </a:rPr>
              <a:t>2. Decoder: </a:t>
            </a: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decoder takes</a:t>
            </a:r>
            <a:r>
              <a:rPr lang="en-US" dirty="0">
                <a:latin typeface="Baskerville Old Face" pitchFamily="18" charset="0"/>
              </a:rPr>
              <a:t> the </a:t>
            </a:r>
            <a:r>
              <a:rPr lang="en-US" b="1" dirty="0">
                <a:solidFill>
                  <a:srgbClr val="33CC33"/>
                </a:solidFill>
                <a:latin typeface="Baskerville Old Face" pitchFamily="18" charset="0"/>
              </a:rPr>
              <a:t>context vector </a:t>
            </a:r>
            <a:r>
              <a:rPr lang="en-US" dirty="0">
                <a:latin typeface="Baskerville Old Face" pitchFamily="18" charset="0"/>
              </a:rPr>
              <a:t>produced by the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encoder and generates an output sequence</a:t>
            </a:r>
            <a:r>
              <a:rPr lang="en-US" dirty="0">
                <a:latin typeface="Baskerville Old Face" pitchFamily="18" charset="0"/>
              </a:rPr>
              <a:t>. It can be </a:t>
            </a:r>
            <a:r>
              <a:rPr lang="en-US" b="1" dirty="0">
                <a:solidFill>
                  <a:srgbClr val="7030A0"/>
                </a:solidFill>
                <a:latin typeface="Baskerville Old Face" pitchFamily="18" charset="0"/>
              </a:rPr>
              <a:t>another sequence of different length</a:t>
            </a:r>
            <a:r>
              <a:rPr lang="en-US" dirty="0">
                <a:latin typeface="Baskerville Old Face" pitchFamily="18" charset="0"/>
              </a:rPr>
              <a:t>, such as a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translated sentence or a response in a </a:t>
            </a:r>
            <a:r>
              <a:rPr lang="en-US" b="1" dirty="0" err="1">
                <a:solidFill>
                  <a:srgbClr val="6600CC"/>
                </a:solidFill>
                <a:latin typeface="Baskerville Old Face" pitchFamily="18" charset="0"/>
              </a:rPr>
              <a:t>chatbot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Like the encoder, the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decoder often utilizes an RNN architecture</a:t>
            </a:r>
            <a:r>
              <a:rPr lang="en-US" dirty="0">
                <a:latin typeface="Baskerville Old Face" pitchFamily="18" charset="0"/>
              </a:rPr>
              <a:t>. It takes the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context vector as the initial hidden state </a:t>
            </a:r>
            <a:r>
              <a:rPr lang="en-US" dirty="0">
                <a:latin typeface="Baskerville Old Face" pitchFamily="18" charset="0"/>
              </a:rPr>
              <a:t>and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generates each element of the output sequence step by step.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53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Let’s </a:t>
            </a:r>
            <a:r>
              <a:rPr lang="en-US" dirty="0">
                <a:latin typeface="Baskerville Old Face" pitchFamily="18" charset="0"/>
              </a:rPr>
              <a:t>take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machine translation </a:t>
            </a:r>
            <a:r>
              <a:rPr lang="en-US" dirty="0">
                <a:latin typeface="Baskerville Old Face" pitchFamily="18" charset="0"/>
              </a:rPr>
              <a:t>from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English to French </a:t>
            </a:r>
            <a:r>
              <a:rPr lang="en-US" dirty="0">
                <a:latin typeface="Baskerville Old Face" pitchFamily="18" charset="0"/>
              </a:rPr>
              <a:t>as an </a:t>
            </a:r>
            <a:r>
              <a:rPr lang="en-US" b="1" dirty="0">
                <a:latin typeface="Baskerville Old Face" pitchFamily="18" charset="0"/>
              </a:rPr>
              <a:t>example.</a:t>
            </a:r>
            <a:r>
              <a:rPr lang="en-US" dirty="0">
                <a:latin typeface="Baskerville Old Face" pitchFamily="18" charset="0"/>
              </a:rPr>
              <a:t> </a:t>
            </a:r>
            <a:endParaRPr lang="en-US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Given </a:t>
            </a:r>
            <a:r>
              <a:rPr lang="en-US" dirty="0">
                <a:latin typeface="Baskerville Old Face" pitchFamily="18" charset="0"/>
              </a:rPr>
              <a:t>an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input sequence in English</a:t>
            </a:r>
            <a:r>
              <a:rPr lang="en-US" dirty="0">
                <a:latin typeface="Baskerville Old Face" pitchFamily="18" charset="0"/>
              </a:rPr>
              <a:t>: “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They”, “are”, “watching”, “.”, </a:t>
            </a:r>
            <a:r>
              <a:rPr lang="en-US" dirty="0">
                <a:latin typeface="Baskerville Old Face" pitchFamily="18" charset="0"/>
              </a:rPr>
              <a:t>this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encoder–decoder architecture </a:t>
            </a:r>
            <a:r>
              <a:rPr lang="en-US" dirty="0">
                <a:latin typeface="Baskerville Old Face" pitchFamily="18" charset="0"/>
              </a:rPr>
              <a:t>first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encodes the variable-length input into a state</a:t>
            </a:r>
            <a:r>
              <a:rPr lang="en-US" dirty="0">
                <a:latin typeface="Baskerville Old Face" pitchFamily="18" charset="0"/>
              </a:rPr>
              <a:t>, then </a:t>
            </a:r>
            <a:r>
              <a:rPr lang="en-US" b="1" dirty="0">
                <a:latin typeface="Baskerville Old Face" pitchFamily="18" charset="0"/>
              </a:rPr>
              <a:t>decodes the state to generate the translated sequence,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token by token</a:t>
            </a:r>
            <a:r>
              <a:rPr lang="en-US" dirty="0">
                <a:latin typeface="Baskerville Old Face" pitchFamily="18" charset="0"/>
              </a:rPr>
              <a:t>, as output: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“</a:t>
            </a:r>
            <a:r>
              <a:rPr lang="en-US" b="1" dirty="0" err="1">
                <a:solidFill>
                  <a:srgbClr val="CC3300"/>
                </a:solidFill>
                <a:latin typeface="Baskerville Old Face" pitchFamily="18" charset="0"/>
              </a:rPr>
              <a:t>Ils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”, “</a:t>
            </a:r>
            <a:r>
              <a:rPr lang="en-US" b="1" dirty="0" err="1">
                <a:solidFill>
                  <a:srgbClr val="CC3300"/>
                </a:solidFill>
                <a:latin typeface="Baskerville Old Face" pitchFamily="18" charset="0"/>
              </a:rPr>
              <a:t>regardent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”, “.”.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3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5867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The </a:t>
            </a:r>
            <a:r>
              <a:rPr lang="en-US" b="1" dirty="0">
                <a:latin typeface="Baskerville Old Face" pitchFamily="18" charset="0"/>
              </a:rPr>
              <a:t>following picture </a:t>
            </a:r>
            <a:r>
              <a:rPr lang="en-US" dirty="0">
                <a:latin typeface="Baskerville Old Face" pitchFamily="18" charset="0"/>
              </a:rPr>
              <a:t>represents 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encoder-decoder architecture </a:t>
            </a:r>
            <a:r>
              <a:rPr lang="en-US" dirty="0">
                <a:latin typeface="Baskerville Old Face" pitchFamily="18" charset="0"/>
              </a:rPr>
              <a:t>as explained here. Note that </a:t>
            </a:r>
            <a:r>
              <a:rPr lang="en-US" b="1" dirty="0">
                <a:solidFill>
                  <a:srgbClr val="6600CC"/>
                </a:solidFill>
                <a:latin typeface="Baskerville Old Face" pitchFamily="18" charset="0"/>
              </a:rPr>
              <a:t>both input and output sequences of data can be of varying length</a:t>
            </a:r>
            <a:r>
              <a:rPr lang="en-US" dirty="0">
                <a:latin typeface="Baskerville Old Face" pitchFamily="18" charset="0"/>
              </a:rPr>
              <a:t> as shown in the picture below</a:t>
            </a:r>
            <a:r>
              <a:rPr lang="en-US" dirty="0" smtClean="0">
                <a:latin typeface="Baskerville Old Face" pitchFamily="18" charset="0"/>
              </a:rPr>
              <a:t>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600" b="1" dirty="0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40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67000"/>
            <a:ext cx="6164263" cy="3276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9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31148</TotalTime>
  <Words>1210</Words>
  <Application>Microsoft Office PowerPoint</Application>
  <PresentationFormat>On-screen Show (4:3)</PresentationFormat>
  <Paragraphs>91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Oriel</vt:lpstr>
      <vt:lpstr>UNIT-IV</vt:lpstr>
      <vt:lpstr>Contents</vt:lpstr>
      <vt:lpstr>Encoder- Decoder  Sequence to Sequence Architecture</vt:lpstr>
      <vt:lpstr>Contd..</vt:lpstr>
      <vt:lpstr>Contd..</vt:lpstr>
      <vt:lpstr>Contd..</vt:lpstr>
      <vt:lpstr>Contd..</vt:lpstr>
      <vt:lpstr>Contd..</vt:lpstr>
      <vt:lpstr>Contd..</vt:lpstr>
      <vt:lpstr>Seq to Seq Model</vt:lpstr>
      <vt:lpstr>Contd..</vt:lpstr>
      <vt:lpstr>How Sequence Model Works</vt:lpstr>
      <vt:lpstr>Contd..</vt:lpstr>
      <vt:lpstr>Contd..</vt:lpstr>
      <vt:lpstr>Contd..</vt:lpstr>
      <vt:lpstr>Contd..</vt:lpstr>
      <vt:lpstr>Contd..</vt:lpstr>
      <vt:lpstr>Contd..</vt:lpstr>
      <vt:lpstr>Contd..</vt:lpstr>
      <vt:lpstr>Contd..</vt:lpstr>
      <vt:lpstr>Advantages </vt:lpstr>
      <vt:lpstr>Applications</vt:lpstr>
      <vt:lpstr>Contd..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Y.Surekha</cp:lastModifiedBy>
  <cp:revision>2390</cp:revision>
  <dcterms:created xsi:type="dcterms:W3CDTF">2013-11-07T06:07:38Z</dcterms:created>
  <dcterms:modified xsi:type="dcterms:W3CDTF">2024-08-20T06:12:34Z</dcterms:modified>
</cp:coreProperties>
</file>