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57" r:id="rId4"/>
    <p:sldId id="258" r:id="rId5"/>
    <p:sldId id="259" r:id="rId6"/>
    <p:sldId id="260" r:id="rId7"/>
    <p:sldId id="261" r:id="rId8"/>
    <p:sldId id="264" r:id="rId9"/>
    <p:sldId id="263" r:id="rId10"/>
    <p:sldId id="265" r:id="rId11"/>
    <p:sldId id="266" r:id="rId12"/>
    <p:sldId id="267" r:id="rId13"/>
    <p:sldId id="269" r:id="rId14"/>
    <p:sldId id="270" r:id="rId15"/>
    <p:sldId id="271" r:id="rId16"/>
    <p:sldId id="268" r:id="rId17"/>
    <p:sldId id="272" r:id="rId18"/>
    <p:sldId id="273" r:id="rId19"/>
    <p:sldId id="298" r:id="rId20"/>
    <p:sldId id="274" r:id="rId21"/>
    <p:sldId id="290" r:id="rId22"/>
    <p:sldId id="277" r:id="rId23"/>
    <p:sldId id="295" r:id="rId24"/>
    <p:sldId id="301" r:id="rId25"/>
    <p:sldId id="302" r:id="rId26"/>
    <p:sldId id="282" r:id="rId27"/>
    <p:sldId id="299" r:id="rId28"/>
    <p:sldId id="300" r:id="rId29"/>
    <p:sldId id="293" r:id="rId30"/>
    <p:sldId id="280" r:id="rId31"/>
    <p:sldId id="281" r:id="rId32"/>
    <p:sldId id="291" r:id="rId33"/>
    <p:sldId id="278" r:id="rId34"/>
    <p:sldId id="303" r:id="rId35"/>
    <p:sldId id="305" r:id="rId36"/>
    <p:sldId id="306" r:id="rId37"/>
    <p:sldId id="304" r:id="rId38"/>
    <p:sldId id="292" r:id="rId39"/>
    <p:sldId id="276" r:id="rId40"/>
    <p:sldId id="284" r:id="rId41"/>
    <p:sldId id="285" r:id="rId42"/>
    <p:sldId id="286" r:id="rId43"/>
    <p:sldId id="289" r:id="rId44"/>
    <p:sldId id="288" r:id="rId45"/>
    <p:sldId id="287" r:id="rId46"/>
    <p:sldId id="279" r:id="rId4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E1F8"/>
    <a:srgbClr val="EB53D5"/>
    <a:srgbClr val="FAD4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38022-CCEA-47F5-B12D-2B1CC9349D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E17FF2-F6CB-4787-BC77-54D58C39D2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6A98D1-6D8B-4F89-8ECB-0A151D7434A8}"/>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5" name="Footer Placeholder 4">
            <a:extLst>
              <a:ext uri="{FF2B5EF4-FFF2-40B4-BE49-F238E27FC236}">
                <a16:creationId xmlns:a16="http://schemas.microsoft.com/office/drawing/2014/main" id="{8D19FEC3-F5E9-41B5-B116-9315A6E9AF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6FB61-4C99-4D46-80F8-B47AE5706755}"/>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401067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E6234-ED1A-441D-B6F7-447C8D8A6C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1BEC45-EE9F-4B25-A3B1-AE1D334D42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231A93-8493-4075-8B5B-0666F2AE2E05}"/>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5" name="Footer Placeholder 4">
            <a:extLst>
              <a:ext uri="{FF2B5EF4-FFF2-40B4-BE49-F238E27FC236}">
                <a16:creationId xmlns:a16="http://schemas.microsoft.com/office/drawing/2014/main" id="{73E5F54E-BF86-4A6A-B53A-422A46C54F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4CF9C2-0709-43AE-8CEE-0AA2325BBBFF}"/>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261978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D924A6-CEB4-4F22-BCDD-8AEAE64335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D21E77-31F5-4674-818B-31265ACC38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C4F690-5FAE-407E-A4F8-B05D651A354F}"/>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5" name="Footer Placeholder 4">
            <a:extLst>
              <a:ext uri="{FF2B5EF4-FFF2-40B4-BE49-F238E27FC236}">
                <a16:creationId xmlns:a16="http://schemas.microsoft.com/office/drawing/2014/main" id="{3C340906-996F-4B02-98A9-8C1BF6AC2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DDB015-FD83-4E64-A634-381A45C16BBD}"/>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1572041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E1D10-4449-460C-B04F-833084DD20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A346D2-508D-478F-9F59-0792821A3E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4C3F53-1040-4D05-8B49-FEC50DF71F3F}"/>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5" name="Footer Placeholder 4">
            <a:extLst>
              <a:ext uri="{FF2B5EF4-FFF2-40B4-BE49-F238E27FC236}">
                <a16:creationId xmlns:a16="http://schemas.microsoft.com/office/drawing/2014/main" id="{987385FA-3BB6-4F7A-BAD9-3E5FBD8E4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781933-D22D-48B2-9F79-788644CBE4B9}"/>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1967824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019A9-BB45-4EB8-99A9-B9295A690B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922E216-E5FC-49F0-8731-66A379E648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435763-9EC4-4611-9202-E3850623940C}"/>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5" name="Footer Placeholder 4">
            <a:extLst>
              <a:ext uri="{FF2B5EF4-FFF2-40B4-BE49-F238E27FC236}">
                <a16:creationId xmlns:a16="http://schemas.microsoft.com/office/drawing/2014/main" id="{C07213E1-4814-4E6B-B111-54965888F0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FA893D-5E7F-4FB3-9044-294D3065B057}"/>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3027605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23659-5623-4ED8-B1BE-0C90DC5BF2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DB73D5-0F6A-4521-9789-AD2DED10EC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C072E9-A99D-4F88-B21A-3A261433CA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8D3F34-9AE8-42A0-B2BC-FE61A8435132}"/>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6" name="Footer Placeholder 5">
            <a:extLst>
              <a:ext uri="{FF2B5EF4-FFF2-40B4-BE49-F238E27FC236}">
                <a16:creationId xmlns:a16="http://schemas.microsoft.com/office/drawing/2014/main" id="{279E7C3E-7E2D-4EDD-8783-DB79B1CACA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AD5F88-ECCE-4BA3-89D2-992E56AE0B98}"/>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328090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EEAE6-F3C1-4DC9-BC4F-5EED0F4433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BF864E-F7E0-4297-BB93-007F60A0D3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B49A23-EB94-4041-9241-0616F3357A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431DF-1A33-41AB-A781-7FEF4EB206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1A1C9C-BADD-494D-95E5-856FC0404C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9F0DF5-298D-4888-A97F-BC2AA13BBBAB}"/>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8" name="Footer Placeholder 7">
            <a:extLst>
              <a:ext uri="{FF2B5EF4-FFF2-40B4-BE49-F238E27FC236}">
                <a16:creationId xmlns:a16="http://schemas.microsoft.com/office/drawing/2014/main" id="{E29F0A93-CFE5-4F12-A1EC-9502B10B1C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D2A23E-72BE-4CD2-8EA3-630E8C3F0FFB}"/>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1564739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87E9C-3C9B-45CB-941D-7CDAED2A8F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896CB2-0DB3-4C6A-80D6-540024119F00}"/>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4" name="Footer Placeholder 3">
            <a:extLst>
              <a:ext uri="{FF2B5EF4-FFF2-40B4-BE49-F238E27FC236}">
                <a16:creationId xmlns:a16="http://schemas.microsoft.com/office/drawing/2014/main" id="{68BC3D71-317B-4911-92C3-856F78F871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79DC87-E7B9-43FE-9B02-CFC599092718}"/>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3681000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BBE095-19F2-4D82-9528-FDFEC10A0FE5}"/>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3" name="Footer Placeholder 2">
            <a:extLst>
              <a:ext uri="{FF2B5EF4-FFF2-40B4-BE49-F238E27FC236}">
                <a16:creationId xmlns:a16="http://schemas.microsoft.com/office/drawing/2014/main" id="{BD36A9ED-E0C7-4689-B5B5-B698ABB249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9F31C8-37F4-40BA-8B42-B396CCABBF7C}"/>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1310059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D535A-3338-4267-8F10-B6F7C6FD6E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ABC531-D71B-4FA3-89A7-39AACEC5EB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490D2D-6F09-47AD-AE4B-A4346651D8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F30035-2187-4E27-8012-2F82AB944E20}"/>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6" name="Footer Placeholder 5">
            <a:extLst>
              <a:ext uri="{FF2B5EF4-FFF2-40B4-BE49-F238E27FC236}">
                <a16:creationId xmlns:a16="http://schemas.microsoft.com/office/drawing/2014/main" id="{D72D6F11-859C-44F3-AA7B-309944F358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3247D5-DB40-41B4-9FFF-FBB98D7AD412}"/>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2978781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384BB-963C-47E6-9D85-12A6BDCCF6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8BD0F9-F968-400E-95C6-4DF5B854C1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5E5801-BA21-4431-A3E7-B649DC29F9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2FF3B-CDFE-427B-9F26-AEB282D38196}"/>
              </a:ext>
            </a:extLst>
          </p:cNvPr>
          <p:cNvSpPr>
            <a:spLocks noGrp="1"/>
          </p:cNvSpPr>
          <p:nvPr>
            <p:ph type="dt" sz="half" idx="10"/>
          </p:nvPr>
        </p:nvSpPr>
        <p:spPr/>
        <p:txBody>
          <a:bodyPr/>
          <a:lstStyle/>
          <a:p>
            <a:fld id="{117275FF-978F-41F8-9D1C-AABB9C8AB08D}" type="datetimeFigureOut">
              <a:rPr lang="en-US" smtClean="0"/>
              <a:t>1/2/2026</a:t>
            </a:fld>
            <a:endParaRPr lang="en-US"/>
          </a:p>
        </p:txBody>
      </p:sp>
      <p:sp>
        <p:nvSpPr>
          <p:cNvPr id="6" name="Footer Placeholder 5">
            <a:extLst>
              <a:ext uri="{FF2B5EF4-FFF2-40B4-BE49-F238E27FC236}">
                <a16:creationId xmlns:a16="http://schemas.microsoft.com/office/drawing/2014/main" id="{6428B8DF-A6E7-4314-8883-B97360643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6F4B7-A9AD-40BC-ABFE-C1F39B94D291}"/>
              </a:ext>
            </a:extLst>
          </p:cNvPr>
          <p:cNvSpPr>
            <a:spLocks noGrp="1"/>
          </p:cNvSpPr>
          <p:nvPr>
            <p:ph type="sldNum" sz="quarter" idx="12"/>
          </p:nvPr>
        </p:nvSpPr>
        <p:spPr/>
        <p:txBody>
          <a:bodyPr/>
          <a:lstStyle/>
          <a:p>
            <a:fld id="{F79ED1D2-62A9-4BE9-8D69-E73D1F4487F8}" type="slidenum">
              <a:rPr lang="en-US" smtClean="0"/>
              <a:t>‹#›</a:t>
            </a:fld>
            <a:endParaRPr lang="en-US"/>
          </a:p>
        </p:txBody>
      </p:sp>
    </p:spTree>
    <p:extLst>
      <p:ext uri="{BB962C8B-B14F-4D97-AF65-F5344CB8AC3E}">
        <p14:creationId xmlns:p14="http://schemas.microsoft.com/office/powerpoint/2010/main" val="1834987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793F4A-3C76-43F8-8AE6-C4E7F74A03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6027AE-CD38-4005-913B-B6B87AB46D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57EF32-4CD6-46EA-ADB9-031CFFE5D9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7275FF-978F-41F8-9D1C-AABB9C8AB08D}" type="datetimeFigureOut">
              <a:rPr lang="en-US" smtClean="0"/>
              <a:t>1/2/2026</a:t>
            </a:fld>
            <a:endParaRPr lang="en-US"/>
          </a:p>
        </p:txBody>
      </p:sp>
      <p:sp>
        <p:nvSpPr>
          <p:cNvPr id="5" name="Footer Placeholder 4">
            <a:extLst>
              <a:ext uri="{FF2B5EF4-FFF2-40B4-BE49-F238E27FC236}">
                <a16:creationId xmlns:a16="http://schemas.microsoft.com/office/drawing/2014/main" id="{920DEAD0-1083-4596-A489-460899FCD0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D6E557-CC1A-4765-8017-B85C706A08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9ED1D2-62A9-4BE9-8D69-E73D1F4487F8}" type="slidenum">
              <a:rPr lang="en-US" smtClean="0"/>
              <a:t>‹#›</a:t>
            </a:fld>
            <a:endParaRPr lang="en-US"/>
          </a:p>
        </p:txBody>
      </p:sp>
    </p:spTree>
    <p:extLst>
      <p:ext uri="{BB962C8B-B14F-4D97-AF65-F5344CB8AC3E}">
        <p14:creationId xmlns:p14="http://schemas.microsoft.com/office/powerpoint/2010/main" val="507844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ocs.oracle.com/en/java/javase/24/docs/api/java.base/java/lang/Cloneable.html" TargetMode="External"/><Relationship Id="rId2" Type="http://schemas.openxmlformats.org/officeDocument/2006/relationships/hyperlink" Target="https://docs.oracle.com/en/java/javase/24/docs/api/java.base/java/lang/Comparable.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docs.oracle.com/javase/8/docs/api/java/lang/Object.html"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docs.oracle.com/javase/8/docs/api/java/lang/Object.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7E327-A5C0-4851-8C82-6F736A21546B}"/>
              </a:ext>
            </a:extLst>
          </p:cNvPr>
          <p:cNvSpPr>
            <a:spLocks noGrp="1"/>
          </p:cNvSpPr>
          <p:nvPr>
            <p:ph type="ctrTitle"/>
          </p:nvPr>
        </p:nvSpPr>
        <p:spPr>
          <a:xfrm>
            <a:off x="1603512" y="2845147"/>
            <a:ext cx="9144000" cy="918472"/>
          </a:xfrm>
        </p:spPr>
        <p:txBody>
          <a:bodyPr/>
          <a:lstStyle/>
          <a:p>
            <a:r>
              <a:rPr lang="en-US" dirty="0"/>
              <a:t>Inheritance</a:t>
            </a:r>
          </a:p>
        </p:txBody>
      </p:sp>
    </p:spTree>
    <p:extLst>
      <p:ext uri="{BB962C8B-B14F-4D97-AF65-F5344CB8AC3E}">
        <p14:creationId xmlns:p14="http://schemas.microsoft.com/office/powerpoint/2010/main" val="131863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E4FCF-D517-4B24-AAF8-BF0DB5B3A696}"/>
              </a:ext>
            </a:extLst>
          </p:cNvPr>
          <p:cNvSpPr>
            <a:spLocks noGrp="1"/>
          </p:cNvSpPr>
          <p:nvPr>
            <p:ph type="title"/>
          </p:nvPr>
        </p:nvSpPr>
        <p:spPr>
          <a:xfrm>
            <a:off x="533401" y="60327"/>
            <a:ext cx="10515600" cy="734805"/>
          </a:xfrm>
        </p:spPr>
        <p:txBody>
          <a:bodyPr/>
          <a:lstStyle/>
          <a:p>
            <a:r>
              <a:rPr lang="en-US" u="sng" dirty="0"/>
              <a:t>Dynamic method dispatch</a:t>
            </a:r>
          </a:p>
        </p:txBody>
      </p:sp>
      <p:sp>
        <p:nvSpPr>
          <p:cNvPr id="3" name="Content Placeholder 2">
            <a:extLst>
              <a:ext uri="{FF2B5EF4-FFF2-40B4-BE49-F238E27FC236}">
                <a16:creationId xmlns:a16="http://schemas.microsoft.com/office/drawing/2014/main" id="{5B149BD7-60B2-4683-9D68-C56E4A00AB51}"/>
              </a:ext>
            </a:extLst>
          </p:cNvPr>
          <p:cNvSpPr>
            <a:spLocks noGrp="1"/>
          </p:cNvSpPr>
          <p:nvPr>
            <p:ph idx="1"/>
          </p:nvPr>
        </p:nvSpPr>
        <p:spPr>
          <a:xfrm>
            <a:off x="506896" y="728872"/>
            <a:ext cx="10767390" cy="800749"/>
          </a:xfrm>
        </p:spPr>
        <p:txBody>
          <a:bodyPr>
            <a:normAutofit/>
          </a:bodyPr>
          <a:lstStyle/>
          <a:p>
            <a:pPr marL="0" indent="0" algn="l">
              <a:buNone/>
            </a:pPr>
            <a:r>
              <a:rPr lang="en-US" sz="2400" b="0" i="0" u="none" strike="noStrike" baseline="0" dirty="0">
                <a:solidFill>
                  <a:srgbClr val="1D1D1E"/>
                </a:solidFill>
                <a:latin typeface="Times New Roman" panose="02020603050405020304" pitchFamily="18" charset="0"/>
                <a:cs typeface="Times New Roman" panose="02020603050405020304" pitchFamily="18" charset="0"/>
              </a:rPr>
              <a:t>Dynamic method dispatch is the mechanism by which a call to an overridden method is resolved at run time, rather than compile time. </a:t>
            </a:r>
          </a:p>
        </p:txBody>
      </p:sp>
      <p:sp>
        <p:nvSpPr>
          <p:cNvPr id="5" name="TextBox 4">
            <a:extLst>
              <a:ext uri="{FF2B5EF4-FFF2-40B4-BE49-F238E27FC236}">
                <a16:creationId xmlns:a16="http://schemas.microsoft.com/office/drawing/2014/main" id="{0D6F76C9-E31C-49DD-9459-294379F373A4}"/>
              </a:ext>
            </a:extLst>
          </p:cNvPr>
          <p:cNvSpPr txBox="1"/>
          <p:nvPr/>
        </p:nvSpPr>
        <p:spPr>
          <a:xfrm>
            <a:off x="7991060" y="1750656"/>
            <a:ext cx="3269974" cy="923330"/>
          </a:xfrm>
          <a:prstGeom prst="rect">
            <a:avLst/>
          </a:prstGeom>
          <a:solidFill>
            <a:schemeClr val="accent1">
              <a:lumMod val="20000"/>
              <a:lumOff val="80000"/>
            </a:schemeClr>
          </a:solidFill>
        </p:spPr>
        <p:txBody>
          <a:bodyPr wrap="square">
            <a:spAutoFit/>
          </a:bodyPr>
          <a:lstStyle/>
          <a:p>
            <a:r>
              <a:rPr lang="en-US" sz="1800" b="1" dirty="0"/>
              <a:t> </a:t>
            </a:r>
            <a:r>
              <a:rPr lang="en-US" dirty="0"/>
              <a:t>Super class reference variable</a:t>
            </a:r>
          </a:p>
          <a:p>
            <a:endParaRPr lang="en-US" sz="1800" dirty="0"/>
          </a:p>
          <a:p>
            <a:r>
              <a:rPr lang="en-US" sz="1800" dirty="0"/>
              <a:t>A </a:t>
            </a:r>
            <a:r>
              <a:rPr lang="en-US" sz="1800" b="1" i="1" dirty="0" err="1"/>
              <a:t>Superclass_ref</a:t>
            </a:r>
            <a:r>
              <a:rPr lang="en-US" dirty="0"/>
              <a:t>;</a:t>
            </a:r>
          </a:p>
        </p:txBody>
      </p:sp>
      <p:sp>
        <p:nvSpPr>
          <p:cNvPr id="6" name="TextBox 5">
            <a:extLst>
              <a:ext uri="{FF2B5EF4-FFF2-40B4-BE49-F238E27FC236}">
                <a16:creationId xmlns:a16="http://schemas.microsoft.com/office/drawing/2014/main" id="{90C9F515-D97E-4DA0-99B8-578B2AC49EAA}"/>
              </a:ext>
            </a:extLst>
          </p:cNvPr>
          <p:cNvSpPr txBox="1"/>
          <p:nvPr/>
        </p:nvSpPr>
        <p:spPr>
          <a:xfrm>
            <a:off x="8004312" y="3079330"/>
            <a:ext cx="3853068" cy="923330"/>
          </a:xfrm>
          <a:prstGeom prst="rect">
            <a:avLst/>
          </a:prstGeom>
          <a:solidFill>
            <a:srgbClr val="FFFF00"/>
          </a:solidFill>
          <a:ln w="12700">
            <a:solidFill>
              <a:schemeClr val="tx1"/>
            </a:solidFill>
          </a:ln>
        </p:spPr>
        <p:txBody>
          <a:bodyPr wrap="square">
            <a:spAutoFit/>
          </a:bodyPr>
          <a:lstStyle/>
          <a:p>
            <a:r>
              <a:rPr lang="en-US" sz="1800" dirty="0"/>
              <a:t> </a:t>
            </a:r>
            <a:r>
              <a:rPr lang="en-US" sz="1800" b="1" dirty="0" err="1"/>
              <a:t>Superclass_ref</a:t>
            </a:r>
            <a:r>
              <a:rPr lang="en-US" sz="1800" b="1" dirty="0"/>
              <a:t>=</a:t>
            </a:r>
            <a:r>
              <a:rPr lang="en-US" sz="1800" b="1" dirty="0" err="1"/>
              <a:t>Bobj</a:t>
            </a:r>
            <a:r>
              <a:rPr lang="en-US" sz="1800" b="1" dirty="0"/>
              <a:t>;</a:t>
            </a:r>
          </a:p>
          <a:p>
            <a:r>
              <a:rPr lang="en-US" sz="1800" dirty="0"/>
              <a:t> </a:t>
            </a:r>
            <a:r>
              <a:rPr lang="en-US" sz="1800" dirty="0" err="1"/>
              <a:t>Superclass_ref.display</a:t>
            </a:r>
            <a:r>
              <a:rPr lang="en-US" sz="1800" dirty="0"/>
              <a:t>()</a:t>
            </a:r>
          </a:p>
          <a:p>
            <a:r>
              <a:rPr lang="en-US" dirty="0"/>
              <a:t>It calls display method of subclass B</a:t>
            </a:r>
            <a:endParaRPr lang="en-US" sz="1800" dirty="0"/>
          </a:p>
        </p:txBody>
      </p:sp>
      <p:sp>
        <p:nvSpPr>
          <p:cNvPr id="7" name="TextBox 6">
            <a:extLst>
              <a:ext uri="{FF2B5EF4-FFF2-40B4-BE49-F238E27FC236}">
                <a16:creationId xmlns:a16="http://schemas.microsoft.com/office/drawing/2014/main" id="{EB61C866-0C7E-493D-8E1B-76AAD404DBD8}"/>
              </a:ext>
            </a:extLst>
          </p:cNvPr>
          <p:cNvSpPr txBox="1"/>
          <p:nvPr/>
        </p:nvSpPr>
        <p:spPr>
          <a:xfrm>
            <a:off x="7971184" y="4331659"/>
            <a:ext cx="4008780" cy="923330"/>
          </a:xfrm>
          <a:prstGeom prst="rect">
            <a:avLst/>
          </a:prstGeom>
          <a:solidFill>
            <a:srgbClr val="FFFF00"/>
          </a:solidFill>
          <a:ln w="19050">
            <a:solidFill>
              <a:schemeClr val="tx1"/>
            </a:solidFill>
          </a:ln>
        </p:spPr>
        <p:txBody>
          <a:bodyPr wrap="square">
            <a:spAutoFit/>
          </a:bodyPr>
          <a:lstStyle/>
          <a:p>
            <a:r>
              <a:rPr lang="en-US" sz="1800" dirty="0"/>
              <a:t> </a:t>
            </a:r>
            <a:r>
              <a:rPr lang="en-US" sz="1800" b="1" dirty="0" err="1"/>
              <a:t>Superclass_ref</a:t>
            </a:r>
            <a:r>
              <a:rPr lang="en-US" sz="1800" b="1" dirty="0"/>
              <a:t>=</a:t>
            </a:r>
            <a:r>
              <a:rPr lang="en-US" b="1" dirty="0" err="1"/>
              <a:t>C</a:t>
            </a:r>
            <a:r>
              <a:rPr lang="en-US" sz="1800" b="1" dirty="0" err="1"/>
              <a:t>obj</a:t>
            </a:r>
            <a:r>
              <a:rPr lang="en-US" sz="1800" b="1" dirty="0"/>
              <a:t>;</a:t>
            </a:r>
          </a:p>
          <a:p>
            <a:r>
              <a:rPr lang="en-US" sz="1800" dirty="0"/>
              <a:t> </a:t>
            </a:r>
            <a:r>
              <a:rPr lang="en-US" sz="1800" dirty="0" err="1"/>
              <a:t>Superclass_ref.display</a:t>
            </a:r>
            <a:r>
              <a:rPr lang="en-US" sz="1800" dirty="0"/>
              <a:t>()</a:t>
            </a:r>
          </a:p>
          <a:p>
            <a:r>
              <a:rPr lang="en-US" dirty="0"/>
              <a:t> It calls display method of subclass C</a:t>
            </a:r>
            <a:endParaRPr lang="en-US" sz="1800" dirty="0"/>
          </a:p>
        </p:txBody>
      </p:sp>
      <p:sp>
        <p:nvSpPr>
          <p:cNvPr id="8" name="TextBox 7">
            <a:extLst>
              <a:ext uri="{FF2B5EF4-FFF2-40B4-BE49-F238E27FC236}">
                <a16:creationId xmlns:a16="http://schemas.microsoft.com/office/drawing/2014/main" id="{AF70DEF0-E493-45CB-91F5-02F91C7C2599}"/>
              </a:ext>
            </a:extLst>
          </p:cNvPr>
          <p:cNvSpPr txBox="1"/>
          <p:nvPr/>
        </p:nvSpPr>
        <p:spPr>
          <a:xfrm>
            <a:off x="7977808" y="5729774"/>
            <a:ext cx="4008780" cy="923330"/>
          </a:xfrm>
          <a:prstGeom prst="rect">
            <a:avLst/>
          </a:prstGeom>
          <a:solidFill>
            <a:srgbClr val="FFFF00"/>
          </a:solidFill>
          <a:ln w="19050">
            <a:solidFill>
              <a:schemeClr val="tx1"/>
            </a:solidFill>
          </a:ln>
        </p:spPr>
        <p:txBody>
          <a:bodyPr wrap="square">
            <a:spAutoFit/>
          </a:bodyPr>
          <a:lstStyle/>
          <a:p>
            <a:r>
              <a:rPr lang="en-US" sz="1800" dirty="0"/>
              <a:t> </a:t>
            </a:r>
            <a:r>
              <a:rPr lang="en-US" sz="1800" b="1" dirty="0" err="1"/>
              <a:t>Superclass_ref</a:t>
            </a:r>
            <a:r>
              <a:rPr lang="en-US" sz="1800" b="1" dirty="0"/>
              <a:t>=</a:t>
            </a:r>
            <a:r>
              <a:rPr lang="en-US" sz="1800" b="1" dirty="0" err="1"/>
              <a:t>Aobj</a:t>
            </a:r>
            <a:r>
              <a:rPr lang="en-US" sz="1800" b="1" dirty="0"/>
              <a:t>;</a:t>
            </a:r>
          </a:p>
          <a:p>
            <a:r>
              <a:rPr lang="en-US" sz="1800" dirty="0"/>
              <a:t> </a:t>
            </a:r>
            <a:r>
              <a:rPr lang="en-US" sz="1800" dirty="0" err="1"/>
              <a:t>Superclass_ref.display</a:t>
            </a:r>
            <a:r>
              <a:rPr lang="en-US" sz="1800" dirty="0"/>
              <a:t>()</a:t>
            </a:r>
          </a:p>
          <a:p>
            <a:r>
              <a:rPr lang="en-US" dirty="0"/>
              <a:t> It calls display method of class A</a:t>
            </a:r>
            <a:endParaRPr lang="en-US" sz="1800" dirty="0"/>
          </a:p>
        </p:txBody>
      </p:sp>
      <p:sp>
        <p:nvSpPr>
          <p:cNvPr id="10" name="TextBox 9">
            <a:extLst>
              <a:ext uri="{FF2B5EF4-FFF2-40B4-BE49-F238E27FC236}">
                <a16:creationId xmlns:a16="http://schemas.microsoft.com/office/drawing/2014/main" id="{C0780942-C30A-4255-AA5E-29F8F0C04005}"/>
              </a:ext>
            </a:extLst>
          </p:cNvPr>
          <p:cNvSpPr txBox="1"/>
          <p:nvPr/>
        </p:nvSpPr>
        <p:spPr>
          <a:xfrm>
            <a:off x="526778" y="3680791"/>
            <a:ext cx="6165570" cy="2677656"/>
          </a:xfrm>
          <a:prstGeom prst="rect">
            <a:avLst/>
          </a:prstGeom>
          <a:noFill/>
          <a:ln w="19050">
            <a:solidFill>
              <a:schemeClr val="tx1"/>
            </a:solidFill>
          </a:ln>
        </p:spPr>
        <p:txBody>
          <a:bodyPr wrap="square">
            <a:spAutoFit/>
          </a:bodyPr>
          <a:lstStyle/>
          <a:p>
            <a:pPr algn="l"/>
            <a:r>
              <a:rPr lang="en-US" sz="2400" b="0" i="0" u="none" strike="noStrike" baseline="0" dirty="0">
                <a:solidFill>
                  <a:srgbClr val="1D1D1E"/>
                </a:solidFill>
                <a:latin typeface="Palatino-Roman"/>
              </a:rPr>
              <a:t>When an overridden method is called through a superclass reference, Java determines which version of that method to execute based upon the type of the object being referred to at the time the call occurs. Thus, this </a:t>
            </a:r>
            <a:r>
              <a:rPr lang="en-US" sz="2400" b="1" i="1" u="none" strike="noStrike" baseline="0" dirty="0">
                <a:solidFill>
                  <a:srgbClr val="1D1D1E"/>
                </a:solidFill>
                <a:latin typeface="Palatino-Roman"/>
              </a:rPr>
              <a:t>determination is made at run time</a:t>
            </a:r>
            <a:endParaRPr lang="en-US" sz="3600" b="1" i="1" dirty="0"/>
          </a:p>
        </p:txBody>
      </p:sp>
      <p:cxnSp>
        <p:nvCxnSpPr>
          <p:cNvPr id="12" name="Straight Arrow Connector 11">
            <a:extLst>
              <a:ext uri="{FF2B5EF4-FFF2-40B4-BE49-F238E27FC236}">
                <a16:creationId xmlns:a16="http://schemas.microsoft.com/office/drawing/2014/main" id="{46300A3C-3582-4A20-9BC7-7C2C4FA6A485}"/>
              </a:ext>
            </a:extLst>
          </p:cNvPr>
          <p:cNvCxnSpPr>
            <a:cxnSpLocks/>
            <a:stCxn id="10" idx="3"/>
            <a:endCxn id="6" idx="1"/>
          </p:cNvCxnSpPr>
          <p:nvPr/>
        </p:nvCxnSpPr>
        <p:spPr>
          <a:xfrm flipV="1">
            <a:off x="6692348" y="3540995"/>
            <a:ext cx="1311964" cy="1352729"/>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4" name="Straight Arrow Connector 13">
            <a:extLst>
              <a:ext uri="{FF2B5EF4-FFF2-40B4-BE49-F238E27FC236}">
                <a16:creationId xmlns:a16="http://schemas.microsoft.com/office/drawing/2014/main" id="{E35F5759-87CD-4175-A26B-A84934308A27}"/>
              </a:ext>
            </a:extLst>
          </p:cNvPr>
          <p:cNvCxnSpPr>
            <a:cxnSpLocks/>
            <a:stCxn id="10" idx="3"/>
            <a:endCxn id="7" idx="1"/>
          </p:cNvCxnSpPr>
          <p:nvPr/>
        </p:nvCxnSpPr>
        <p:spPr>
          <a:xfrm flipV="1">
            <a:off x="6692348" y="4793324"/>
            <a:ext cx="1278836" cy="10040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6" name="Straight Arrow Connector 15">
            <a:extLst>
              <a:ext uri="{FF2B5EF4-FFF2-40B4-BE49-F238E27FC236}">
                <a16:creationId xmlns:a16="http://schemas.microsoft.com/office/drawing/2014/main" id="{DB005B10-C190-4B6D-A46D-83836BDC2722}"/>
              </a:ext>
            </a:extLst>
          </p:cNvPr>
          <p:cNvCxnSpPr>
            <a:cxnSpLocks/>
            <a:stCxn id="10" idx="3"/>
            <a:endCxn id="8" idx="1"/>
          </p:cNvCxnSpPr>
          <p:nvPr/>
        </p:nvCxnSpPr>
        <p:spPr>
          <a:xfrm>
            <a:off x="6692348" y="4893724"/>
            <a:ext cx="1285460" cy="1297715"/>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A9319040-52D8-4691-B6CE-3E893E45E85D}"/>
              </a:ext>
            </a:extLst>
          </p:cNvPr>
          <p:cNvSpPr txBox="1"/>
          <p:nvPr/>
        </p:nvSpPr>
        <p:spPr>
          <a:xfrm>
            <a:off x="533401" y="1623253"/>
            <a:ext cx="6096000" cy="1200329"/>
          </a:xfrm>
          <a:prstGeom prst="rect">
            <a:avLst/>
          </a:prstGeom>
          <a:noFill/>
          <a:ln w="28575">
            <a:solidFill>
              <a:schemeClr val="tx1"/>
            </a:solidFill>
          </a:ln>
        </p:spPr>
        <p:txBody>
          <a:bodyPr wrap="square">
            <a:spAutoFit/>
          </a:bodyPr>
          <a:lstStyle/>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superclass reference variable can refer to a subclass object. Java uses this fact to resolve calls to overridden methods at run time. </a:t>
            </a:r>
          </a:p>
        </p:txBody>
      </p:sp>
      <p:cxnSp>
        <p:nvCxnSpPr>
          <p:cNvPr id="23" name="Straight Arrow Connector 22">
            <a:extLst>
              <a:ext uri="{FF2B5EF4-FFF2-40B4-BE49-F238E27FC236}">
                <a16:creationId xmlns:a16="http://schemas.microsoft.com/office/drawing/2014/main" id="{78383086-5417-4355-90C0-10CA5C8F603E}"/>
              </a:ext>
            </a:extLst>
          </p:cNvPr>
          <p:cNvCxnSpPr>
            <a:stCxn id="21" idx="3"/>
            <a:endCxn id="5" idx="1"/>
          </p:cNvCxnSpPr>
          <p:nvPr/>
        </p:nvCxnSpPr>
        <p:spPr>
          <a:xfrm flipV="1">
            <a:off x="6629401" y="2212321"/>
            <a:ext cx="1361659" cy="1109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2785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6225BA-FAC2-49BF-9590-03A60558CA03}"/>
              </a:ext>
            </a:extLst>
          </p:cNvPr>
          <p:cNvSpPr txBox="1"/>
          <p:nvPr/>
        </p:nvSpPr>
        <p:spPr>
          <a:xfrm>
            <a:off x="3048003" y="80885"/>
            <a:ext cx="6599582" cy="3170099"/>
          </a:xfrm>
          <a:prstGeom prst="rect">
            <a:avLst/>
          </a:prstGeom>
          <a:noFill/>
          <a:ln w="19050">
            <a:solidFill>
              <a:schemeClr val="tx1"/>
            </a:solidFill>
          </a:ln>
        </p:spPr>
        <p:txBody>
          <a:bodyPr wrap="square">
            <a:spAutoFit/>
          </a:bodyPr>
          <a:lstStyle/>
          <a:p>
            <a:r>
              <a:rPr lang="en-US" sz="2000" dirty="0"/>
              <a:t>class </a:t>
            </a:r>
            <a:r>
              <a:rPr lang="en-US" sz="2000" b="1" dirty="0"/>
              <a:t>Figure</a:t>
            </a:r>
            <a:r>
              <a:rPr lang="en-US" sz="2000" dirty="0"/>
              <a:t> {</a:t>
            </a:r>
          </a:p>
          <a:p>
            <a:r>
              <a:rPr lang="en-US" sz="2000" dirty="0"/>
              <a:t>      double dim1,dim2;</a:t>
            </a:r>
          </a:p>
          <a:p>
            <a:r>
              <a:rPr lang="en-US" sz="2000" dirty="0"/>
              <a:t>      Figure(double a, double b) {</a:t>
            </a:r>
          </a:p>
          <a:p>
            <a:r>
              <a:rPr lang="en-US" sz="2000" dirty="0"/>
              <a:t>            dim1 = a; dim2 = b;</a:t>
            </a:r>
          </a:p>
          <a:p>
            <a:r>
              <a:rPr lang="en-US" sz="2000" dirty="0"/>
              <a:t>      }</a:t>
            </a:r>
          </a:p>
          <a:p>
            <a:r>
              <a:rPr lang="en-US" sz="2000" dirty="0"/>
              <a:t>      double area() {</a:t>
            </a:r>
          </a:p>
          <a:p>
            <a:r>
              <a:rPr lang="en-US" sz="2000" dirty="0"/>
              <a:t>            </a:t>
            </a:r>
            <a:r>
              <a:rPr lang="en-US" sz="2000" dirty="0" err="1"/>
              <a:t>System.out.println</a:t>
            </a:r>
            <a:r>
              <a:rPr lang="en-US" sz="2000" dirty="0"/>
              <a:t>("Area for Figure is undefined.");</a:t>
            </a:r>
          </a:p>
          <a:p>
            <a:r>
              <a:rPr lang="en-US" sz="2000" dirty="0"/>
              <a:t>            return 0;</a:t>
            </a:r>
          </a:p>
          <a:p>
            <a:r>
              <a:rPr lang="en-US" sz="2000" dirty="0"/>
              <a:t>      }</a:t>
            </a:r>
          </a:p>
          <a:p>
            <a:r>
              <a:rPr lang="en-US" sz="2000" dirty="0"/>
              <a:t>}</a:t>
            </a:r>
          </a:p>
        </p:txBody>
      </p:sp>
      <p:sp>
        <p:nvSpPr>
          <p:cNvPr id="7" name="TextBox 6">
            <a:extLst>
              <a:ext uri="{FF2B5EF4-FFF2-40B4-BE49-F238E27FC236}">
                <a16:creationId xmlns:a16="http://schemas.microsoft.com/office/drawing/2014/main" id="{DE67FAB7-EA86-47BC-8201-DD82DDABA2C1}"/>
              </a:ext>
            </a:extLst>
          </p:cNvPr>
          <p:cNvSpPr txBox="1"/>
          <p:nvPr/>
        </p:nvSpPr>
        <p:spPr>
          <a:xfrm>
            <a:off x="609600" y="3800056"/>
            <a:ext cx="5486400" cy="2862322"/>
          </a:xfrm>
          <a:prstGeom prst="rect">
            <a:avLst/>
          </a:prstGeom>
          <a:noFill/>
          <a:ln w="19050">
            <a:solidFill>
              <a:schemeClr val="tx1"/>
            </a:solidFill>
          </a:ln>
        </p:spPr>
        <p:txBody>
          <a:bodyPr wrap="square">
            <a:spAutoFit/>
          </a:bodyPr>
          <a:lstStyle/>
          <a:p>
            <a:r>
              <a:rPr lang="en-US" dirty="0"/>
              <a:t>class </a:t>
            </a:r>
            <a:r>
              <a:rPr lang="en-US" b="1" dirty="0"/>
              <a:t>Rectangle</a:t>
            </a:r>
            <a:r>
              <a:rPr lang="en-US" dirty="0"/>
              <a:t> extends </a:t>
            </a:r>
            <a:r>
              <a:rPr lang="en-US" b="1" dirty="0"/>
              <a:t>Figure</a:t>
            </a:r>
            <a:r>
              <a:rPr lang="en-US" dirty="0"/>
              <a:t> {</a:t>
            </a:r>
          </a:p>
          <a:p>
            <a:r>
              <a:rPr lang="en-US" dirty="0"/>
              <a:t>      Rectangle(double a, double b) {</a:t>
            </a:r>
          </a:p>
          <a:p>
            <a:r>
              <a:rPr lang="en-US" dirty="0"/>
              <a:t>            super(a, b);</a:t>
            </a:r>
          </a:p>
          <a:p>
            <a:r>
              <a:rPr lang="en-US" dirty="0"/>
              <a:t>      }</a:t>
            </a:r>
          </a:p>
          <a:p>
            <a:r>
              <a:rPr lang="en-US" dirty="0"/>
              <a:t>      // override area for rectangle</a:t>
            </a:r>
          </a:p>
          <a:p>
            <a:r>
              <a:rPr lang="en-US" dirty="0"/>
              <a:t>      double area() {</a:t>
            </a:r>
          </a:p>
          <a:p>
            <a:r>
              <a:rPr lang="en-US" dirty="0"/>
              <a:t>             </a:t>
            </a:r>
            <a:r>
              <a:rPr lang="en-US" dirty="0" err="1"/>
              <a:t>System.out.println</a:t>
            </a:r>
            <a:r>
              <a:rPr lang="en-US" dirty="0"/>
              <a:t>("Inside Area for Rectangle.");</a:t>
            </a:r>
          </a:p>
          <a:p>
            <a:r>
              <a:rPr lang="en-US" dirty="0"/>
              <a:t>             return dim1 * dim2;</a:t>
            </a:r>
          </a:p>
          <a:p>
            <a:r>
              <a:rPr lang="en-US" dirty="0"/>
              <a:t>      }</a:t>
            </a:r>
          </a:p>
          <a:p>
            <a:r>
              <a:rPr lang="en-US" dirty="0"/>
              <a:t>}</a:t>
            </a:r>
          </a:p>
        </p:txBody>
      </p:sp>
      <p:sp>
        <p:nvSpPr>
          <p:cNvPr id="9" name="TextBox 8">
            <a:extLst>
              <a:ext uri="{FF2B5EF4-FFF2-40B4-BE49-F238E27FC236}">
                <a16:creationId xmlns:a16="http://schemas.microsoft.com/office/drawing/2014/main" id="{9ED9F0F3-02FB-4419-8892-ACBEFE6328D2}"/>
              </a:ext>
            </a:extLst>
          </p:cNvPr>
          <p:cNvSpPr txBox="1"/>
          <p:nvPr/>
        </p:nvSpPr>
        <p:spPr>
          <a:xfrm>
            <a:off x="6639333" y="3839814"/>
            <a:ext cx="5314122" cy="2862322"/>
          </a:xfrm>
          <a:prstGeom prst="rect">
            <a:avLst/>
          </a:prstGeom>
          <a:noFill/>
          <a:ln w="19050">
            <a:solidFill>
              <a:schemeClr val="tx1"/>
            </a:solidFill>
          </a:ln>
        </p:spPr>
        <p:txBody>
          <a:bodyPr wrap="square">
            <a:spAutoFit/>
          </a:bodyPr>
          <a:lstStyle/>
          <a:p>
            <a:r>
              <a:rPr lang="en-US" dirty="0"/>
              <a:t>class </a:t>
            </a:r>
            <a:r>
              <a:rPr lang="en-US" b="1" dirty="0"/>
              <a:t>Triangle</a:t>
            </a:r>
            <a:r>
              <a:rPr lang="en-US" dirty="0"/>
              <a:t> extends </a:t>
            </a:r>
            <a:r>
              <a:rPr lang="en-US" b="1" dirty="0"/>
              <a:t>Figure</a:t>
            </a:r>
            <a:r>
              <a:rPr lang="en-US" dirty="0"/>
              <a:t> {</a:t>
            </a:r>
          </a:p>
          <a:p>
            <a:r>
              <a:rPr lang="en-US" dirty="0"/>
              <a:t>      Triangle(double a, double b) {</a:t>
            </a:r>
          </a:p>
          <a:p>
            <a:r>
              <a:rPr lang="en-US" dirty="0"/>
              <a:t>	      super(a, b);</a:t>
            </a:r>
          </a:p>
          <a:p>
            <a:r>
              <a:rPr lang="en-US" dirty="0"/>
              <a:t>       }</a:t>
            </a:r>
          </a:p>
          <a:p>
            <a:r>
              <a:rPr lang="en-US" dirty="0"/>
              <a:t>       // override area for right triangle</a:t>
            </a:r>
          </a:p>
          <a:p>
            <a:r>
              <a:rPr lang="en-US" dirty="0"/>
              <a:t>       double area() {</a:t>
            </a:r>
          </a:p>
          <a:p>
            <a:r>
              <a:rPr lang="en-US" dirty="0"/>
              <a:t>              </a:t>
            </a:r>
            <a:r>
              <a:rPr lang="en-US" dirty="0" err="1"/>
              <a:t>System.out.println</a:t>
            </a:r>
            <a:r>
              <a:rPr lang="en-US" dirty="0"/>
              <a:t>("Inside Area for Triangle.");</a:t>
            </a:r>
          </a:p>
          <a:p>
            <a:r>
              <a:rPr lang="en-US" dirty="0"/>
              <a:t>              return dim1 * dim2 / 2;</a:t>
            </a:r>
          </a:p>
          <a:p>
            <a:r>
              <a:rPr lang="en-US" dirty="0"/>
              <a:t>       }</a:t>
            </a:r>
          </a:p>
          <a:p>
            <a:r>
              <a:rPr lang="en-US" dirty="0"/>
              <a:t>}</a:t>
            </a:r>
          </a:p>
        </p:txBody>
      </p:sp>
      <p:cxnSp>
        <p:nvCxnSpPr>
          <p:cNvPr id="11" name="Straight Arrow Connector 10">
            <a:extLst>
              <a:ext uri="{FF2B5EF4-FFF2-40B4-BE49-F238E27FC236}">
                <a16:creationId xmlns:a16="http://schemas.microsoft.com/office/drawing/2014/main" id="{107123A0-49A6-4E59-BD8E-8FC6B6EF37D9}"/>
              </a:ext>
            </a:extLst>
          </p:cNvPr>
          <p:cNvCxnSpPr>
            <a:stCxn id="5" idx="2"/>
          </p:cNvCxnSpPr>
          <p:nvPr/>
        </p:nvCxnSpPr>
        <p:spPr>
          <a:xfrm flipH="1">
            <a:off x="3790124" y="3250984"/>
            <a:ext cx="2557670" cy="549072"/>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3" name="Straight Arrow Connector 12">
            <a:extLst>
              <a:ext uri="{FF2B5EF4-FFF2-40B4-BE49-F238E27FC236}">
                <a16:creationId xmlns:a16="http://schemas.microsoft.com/office/drawing/2014/main" id="{6CFCAEFC-9B91-4AB2-80BA-522347010BC1}"/>
              </a:ext>
            </a:extLst>
          </p:cNvPr>
          <p:cNvCxnSpPr>
            <a:stCxn id="5" idx="2"/>
            <a:endCxn id="9" idx="0"/>
          </p:cNvCxnSpPr>
          <p:nvPr/>
        </p:nvCxnSpPr>
        <p:spPr>
          <a:xfrm>
            <a:off x="6347794" y="3250984"/>
            <a:ext cx="2948600" cy="58883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663EA1E3-4D87-418E-A4F1-FC50B65C833E}"/>
              </a:ext>
            </a:extLst>
          </p:cNvPr>
          <p:cNvSpPr txBox="1"/>
          <p:nvPr/>
        </p:nvSpPr>
        <p:spPr>
          <a:xfrm>
            <a:off x="1113182" y="1190584"/>
            <a:ext cx="1696278" cy="461665"/>
          </a:xfrm>
          <a:prstGeom prst="rect">
            <a:avLst/>
          </a:prstGeom>
          <a:solidFill>
            <a:srgbClr val="FFFF00"/>
          </a:solidFill>
        </p:spPr>
        <p:txBody>
          <a:bodyPr wrap="square">
            <a:spAutoFit/>
          </a:bodyPr>
          <a:lstStyle/>
          <a:p>
            <a:r>
              <a:rPr lang="en-US" sz="2400" dirty="0"/>
              <a:t>Super class</a:t>
            </a:r>
          </a:p>
        </p:txBody>
      </p:sp>
      <p:sp>
        <p:nvSpPr>
          <p:cNvPr id="16" name="TextBox 15">
            <a:extLst>
              <a:ext uri="{FF2B5EF4-FFF2-40B4-BE49-F238E27FC236}">
                <a16:creationId xmlns:a16="http://schemas.microsoft.com/office/drawing/2014/main" id="{8B01ADC6-0CF7-4E39-A164-A2C1190E6FC8}"/>
              </a:ext>
            </a:extLst>
          </p:cNvPr>
          <p:cNvSpPr txBox="1"/>
          <p:nvPr/>
        </p:nvSpPr>
        <p:spPr>
          <a:xfrm>
            <a:off x="1086681" y="3285950"/>
            <a:ext cx="1298710" cy="461665"/>
          </a:xfrm>
          <a:prstGeom prst="rect">
            <a:avLst/>
          </a:prstGeom>
          <a:solidFill>
            <a:srgbClr val="FFFF00"/>
          </a:solidFill>
        </p:spPr>
        <p:txBody>
          <a:bodyPr wrap="square">
            <a:spAutoFit/>
          </a:bodyPr>
          <a:lstStyle/>
          <a:p>
            <a:r>
              <a:rPr lang="en-US" sz="2400" dirty="0"/>
              <a:t>sub class</a:t>
            </a:r>
          </a:p>
        </p:txBody>
      </p:sp>
      <p:sp>
        <p:nvSpPr>
          <p:cNvPr id="17" name="TextBox 16">
            <a:extLst>
              <a:ext uri="{FF2B5EF4-FFF2-40B4-BE49-F238E27FC236}">
                <a16:creationId xmlns:a16="http://schemas.microsoft.com/office/drawing/2014/main" id="{26E34D5C-BA94-40CD-BA82-6088CE627377}"/>
              </a:ext>
            </a:extLst>
          </p:cNvPr>
          <p:cNvSpPr txBox="1"/>
          <p:nvPr/>
        </p:nvSpPr>
        <p:spPr>
          <a:xfrm>
            <a:off x="9647585" y="3344428"/>
            <a:ext cx="1298710" cy="461665"/>
          </a:xfrm>
          <a:prstGeom prst="rect">
            <a:avLst/>
          </a:prstGeom>
          <a:solidFill>
            <a:srgbClr val="FFFF00"/>
          </a:solidFill>
        </p:spPr>
        <p:txBody>
          <a:bodyPr wrap="square">
            <a:spAutoFit/>
          </a:bodyPr>
          <a:lstStyle/>
          <a:p>
            <a:r>
              <a:rPr lang="en-US" sz="2400" dirty="0"/>
              <a:t>sub class</a:t>
            </a:r>
          </a:p>
        </p:txBody>
      </p:sp>
      <p:sp>
        <p:nvSpPr>
          <p:cNvPr id="18" name="TextBox 17">
            <a:extLst>
              <a:ext uri="{FF2B5EF4-FFF2-40B4-BE49-F238E27FC236}">
                <a16:creationId xmlns:a16="http://schemas.microsoft.com/office/drawing/2014/main" id="{26A22DC2-B5FA-4486-B1A8-2200B5564E7B}"/>
              </a:ext>
            </a:extLst>
          </p:cNvPr>
          <p:cNvSpPr txBox="1"/>
          <p:nvPr/>
        </p:nvSpPr>
        <p:spPr>
          <a:xfrm>
            <a:off x="167540" y="80885"/>
            <a:ext cx="2261517" cy="646331"/>
          </a:xfrm>
          <a:prstGeom prst="rect">
            <a:avLst/>
          </a:prstGeom>
          <a:noFill/>
        </p:spPr>
        <p:txBody>
          <a:bodyPr wrap="none" rtlCol="0">
            <a:spAutoFit/>
          </a:bodyPr>
          <a:lstStyle/>
          <a:p>
            <a:r>
              <a:rPr lang="en-US" b="1" i="1" u="sng" dirty="0"/>
              <a:t>Example for Dynamic </a:t>
            </a:r>
          </a:p>
          <a:p>
            <a:r>
              <a:rPr lang="en-US" b="1" i="1" u="sng" dirty="0"/>
              <a:t>Method Dispatch</a:t>
            </a:r>
          </a:p>
        </p:txBody>
      </p:sp>
    </p:spTree>
    <p:extLst>
      <p:ext uri="{BB962C8B-B14F-4D97-AF65-F5344CB8AC3E}">
        <p14:creationId xmlns:p14="http://schemas.microsoft.com/office/powerpoint/2010/main" val="2310141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C9E65F-2837-4C36-830C-0C0E6C1DA0B3}"/>
              </a:ext>
            </a:extLst>
          </p:cNvPr>
          <p:cNvSpPr txBox="1"/>
          <p:nvPr/>
        </p:nvSpPr>
        <p:spPr>
          <a:xfrm>
            <a:off x="649355" y="771293"/>
            <a:ext cx="6652593" cy="5262979"/>
          </a:xfrm>
          <a:prstGeom prst="rect">
            <a:avLst/>
          </a:prstGeom>
          <a:noFill/>
        </p:spPr>
        <p:txBody>
          <a:bodyPr wrap="square">
            <a:spAutoFit/>
          </a:bodyPr>
          <a:lstStyle/>
          <a:p>
            <a:r>
              <a:rPr lang="en-US" sz="2400" dirty="0"/>
              <a:t>class </a:t>
            </a:r>
            <a:r>
              <a:rPr lang="en-US" sz="2400" dirty="0" err="1"/>
              <a:t>FindAreas</a:t>
            </a:r>
            <a:r>
              <a:rPr lang="en-US" sz="2400" dirty="0"/>
              <a:t> {</a:t>
            </a:r>
          </a:p>
          <a:p>
            <a:r>
              <a:rPr lang="en-US" sz="2400" dirty="0"/>
              <a:t>      public static void main(String </a:t>
            </a:r>
            <a:r>
              <a:rPr lang="en-US" sz="2400" dirty="0" err="1"/>
              <a:t>args</a:t>
            </a:r>
            <a:r>
              <a:rPr lang="en-US" sz="2400" dirty="0"/>
              <a:t>[]) {</a:t>
            </a:r>
          </a:p>
          <a:p>
            <a:r>
              <a:rPr lang="en-US" sz="2400" dirty="0"/>
              <a:t>             </a:t>
            </a:r>
            <a:r>
              <a:rPr lang="en-US" sz="2400" dirty="0">
                <a:highlight>
                  <a:srgbClr val="FFFF00"/>
                </a:highlight>
              </a:rPr>
              <a:t>Figure f = new Figure(10, 10);</a:t>
            </a:r>
          </a:p>
          <a:p>
            <a:r>
              <a:rPr lang="en-US" sz="2400" dirty="0"/>
              <a:t>             </a:t>
            </a:r>
            <a:r>
              <a:rPr lang="en-US" sz="2400" dirty="0">
                <a:highlight>
                  <a:srgbClr val="FF00FF"/>
                </a:highlight>
              </a:rPr>
              <a:t>Rectangle r = new Rectangle(9, 5);</a:t>
            </a:r>
          </a:p>
          <a:p>
            <a:r>
              <a:rPr lang="en-US" sz="2400" dirty="0"/>
              <a:t>             </a:t>
            </a:r>
            <a:r>
              <a:rPr lang="en-US" sz="2400" dirty="0">
                <a:highlight>
                  <a:srgbClr val="00FFFF"/>
                </a:highlight>
              </a:rPr>
              <a:t>Triangle t = new Triangle(10, 8);</a:t>
            </a:r>
          </a:p>
          <a:p>
            <a:r>
              <a:rPr lang="en-US" sz="2400" dirty="0"/>
              <a:t>             Figure </a:t>
            </a:r>
            <a:r>
              <a:rPr lang="en-US" sz="2400" dirty="0" err="1"/>
              <a:t>figref</a:t>
            </a:r>
            <a:r>
              <a:rPr lang="en-US" sz="2400" dirty="0"/>
              <a:t>;</a:t>
            </a:r>
          </a:p>
          <a:p>
            <a:r>
              <a:rPr lang="en-US" sz="2400" dirty="0"/>
              <a:t>             </a:t>
            </a:r>
            <a:r>
              <a:rPr lang="en-US" sz="2400" dirty="0" err="1"/>
              <a:t>figref</a:t>
            </a:r>
            <a:r>
              <a:rPr lang="en-US" sz="2400" dirty="0"/>
              <a:t> = r;</a:t>
            </a:r>
          </a:p>
          <a:p>
            <a:r>
              <a:rPr lang="en-US" sz="2400" dirty="0"/>
              <a:t>             </a:t>
            </a:r>
            <a:r>
              <a:rPr lang="en-US" sz="2400" dirty="0" err="1"/>
              <a:t>System.out.println</a:t>
            </a:r>
            <a:r>
              <a:rPr lang="en-US" sz="2400" dirty="0"/>
              <a:t>("Area is " + </a:t>
            </a:r>
            <a:r>
              <a:rPr lang="en-US" sz="2400" dirty="0" err="1"/>
              <a:t>figref.area</a:t>
            </a:r>
            <a:r>
              <a:rPr lang="en-US" sz="2400" dirty="0"/>
              <a:t>());</a:t>
            </a:r>
          </a:p>
          <a:p>
            <a:r>
              <a:rPr lang="en-US" sz="2400" dirty="0"/>
              <a:t>             </a:t>
            </a:r>
            <a:r>
              <a:rPr lang="en-US" sz="2400" dirty="0" err="1"/>
              <a:t>figref</a:t>
            </a:r>
            <a:r>
              <a:rPr lang="en-US" sz="2400" dirty="0"/>
              <a:t> = t;</a:t>
            </a:r>
          </a:p>
          <a:p>
            <a:r>
              <a:rPr lang="en-US" sz="2400" dirty="0"/>
              <a:t>             </a:t>
            </a:r>
            <a:r>
              <a:rPr lang="en-US" sz="2400" dirty="0" err="1"/>
              <a:t>System.out.println</a:t>
            </a:r>
            <a:r>
              <a:rPr lang="en-US" sz="2400" dirty="0"/>
              <a:t>("Area is " + </a:t>
            </a:r>
            <a:r>
              <a:rPr lang="en-US" sz="2400" dirty="0" err="1"/>
              <a:t>figref.area</a:t>
            </a:r>
            <a:r>
              <a:rPr lang="en-US" sz="2400" dirty="0"/>
              <a:t>());</a:t>
            </a:r>
          </a:p>
          <a:p>
            <a:r>
              <a:rPr lang="en-US" sz="2400" dirty="0"/>
              <a:t>             </a:t>
            </a:r>
            <a:r>
              <a:rPr lang="en-US" sz="2400" dirty="0" err="1"/>
              <a:t>figref</a:t>
            </a:r>
            <a:r>
              <a:rPr lang="en-US" sz="2400" dirty="0"/>
              <a:t> = f;</a:t>
            </a:r>
          </a:p>
          <a:p>
            <a:r>
              <a:rPr lang="en-US" sz="2400" dirty="0"/>
              <a:t>             </a:t>
            </a:r>
            <a:r>
              <a:rPr lang="en-US" sz="2400" dirty="0" err="1"/>
              <a:t>System.out.println</a:t>
            </a:r>
            <a:r>
              <a:rPr lang="en-US" sz="2400" dirty="0"/>
              <a:t>("Area is " + </a:t>
            </a:r>
            <a:r>
              <a:rPr lang="en-US" sz="2400" dirty="0" err="1"/>
              <a:t>figref.area</a:t>
            </a:r>
            <a:r>
              <a:rPr lang="en-US" sz="2400" dirty="0"/>
              <a:t>());</a:t>
            </a:r>
          </a:p>
          <a:p>
            <a:r>
              <a:rPr lang="en-US" sz="2400" dirty="0"/>
              <a:t>       }</a:t>
            </a:r>
          </a:p>
          <a:p>
            <a:r>
              <a:rPr lang="en-US" sz="2400" dirty="0"/>
              <a:t>}</a:t>
            </a:r>
          </a:p>
        </p:txBody>
      </p:sp>
      <p:sp>
        <p:nvSpPr>
          <p:cNvPr id="6" name="TextBox 5">
            <a:extLst>
              <a:ext uri="{FF2B5EF4-FFF2-40B4-BE49-F238E27FC236}">
                <a16:creationId xmlns:a16="http://schemas.microsoft.com/office/drawing/2014/main" id="{44BEB05E-DE6E-46C0-A31E-C4201ECB3529}"/>
              </a:ext>
            </a:extLst>
          </p:cNvPr>
          <p:cNvSpPr txBox="1"/>
          <p:nvPr/>
        </p:nvSpPr>
        <p:spPr>
          <a:xfrm>
            <a:off x="9157250" y="477077"/>
            <a:ext cx="1152939" cy="461665"/>
          </a:xfrm>
          <a:prstGeom prst="rect">
            <a:avLst/>
          </a:prstGeom>
          <a:solidFill>
            <a:srgbClr val="FFFF00"/>
          </a:solidFill>
          <a:ln w="12700">
            <a:solidFill>
              <a:schemeClr val="tx1"/>
            </a:solidFill>
          </a:ln>
        </p:spPr>
        <p:txBody>
          <a:bodyPr wrap="square" rtlCol="0">
            <a:spAutoFit/>
          </a:bodyPr>
          <a:lstStyle/>
          <a:p>
            <a:pPr algn="ctr"/>
            <a:r>
              <a:rPr lang="en-US" sz="2400" dirty="0"/>
              <a:t>Figure</a:t>
            </a:r>
          </a:p>
        </p:txBody>
      </p:sp>
      <p:sp>
        <p:nvSpPr>
          <p:cNvPr id="7" name="TextBox 6">
            <a:extLst>
              <a:ext uri="{FF2B5EF4-FFF2-40B4-BE49-F238E27FC236}">
                <a16:creationId xmlns:a16="http://schemas.microsoft.com/office/drawing/2014/main" id="{3FF150BA-A591-4A8D-BD02-0B00376A7A60}"/>
              </a:ext>
            </a:extLst>
          </p:cNvPr>
          <p:cNvSpPr txBox="1"/>
          <p:nvPr/>
        </p:nvSpPr>
        <p:spPr>
          <a:xfrm>
            <a:off x="7779025" y="1985687"/>
            <a:ext cx="1437857" cy="461665"/>
          </a:xfrm>
          <a:prstGeom prst="rect">
            <a:avLst/>
          </a:prstGeom>
          <a:solidFill>
            <a:srgbClr val="EB53D5"/>
          </a:solidFill>
          <a:ln w="12700">
            <a:solidFill>
              <a:schemeClr val="tx1"/>
            </a:solidFill>
          </a:ln>
        </p:spPr>
        <p:txBody>
          <a:bodyPr wrap="square" rtlCol="0">
            <a:spAutoFit/>
          </a:bodyPr>
          <a:lstStyle/>
          <a:p>
            <a:pPr algn="ctr"/>
            <a:r>
              <a:rPr lang="en-US" sz="2400" dirty="0"/>
              <a:t>Rectangle</a:t>
            </a:r>
          </a:p>
        </p:txBody>
      </p:sp>
      <p:sp>
        <p:nvSpPr>
          <p:cNvPr id="8" name="TextBox 7">
            <a:extLst>
              <a:ext uri="{FF2B5EF4-FFF2-40B4-BE49-F238E27FC236}">
                <a16:creationId xmlns:a16="http://schemas.microsoft.com/office/drawing/2014/main" id="{FC9B87F4-459A-4C1A-92B4-DFADD12DD5EE}"/>
              </a:ext>
            </a:extLst>
          </p:cNvPr>
          <p:cNvSpPr txBox="1"/>
          <p:nvPr/>
        </p:nvSpPr>
        <p:spPr>
          <a:xfrm>
            <a:off x="10462587" y="2025444"/>
            <a:ext cx="1437857" cy="461665"/>
          </a:xfrm>
          <a:prstGeom prst="rect">
            <a:avLst/>
          </a:prstGeom>
          <a:solidFill>
            <a:srgbClr val="36E1F8"/>
          </a:solidFill>
          <a:ln w="12700">
            <a:solidFill>
              <a:schemeClr val="tx1"/>
            </a:solidFill>
          </a:ln>
        </p:spPr>
        <p:txBody>
          <a:bodyPr wrap="square" rtlCol="0">
            <a:spAutoFit/>
          </a:bodyPr>
          <a:lstStyle/>
          <a:p>
            <a:pPr algn="ctr"/>
            <a:r>
              <a:rPr lang="en-US" sz="2400" dirty="0"/>
              <a:t>Triangle</a:t>
            </a:r>
          </a:p>
        </p:txBody>
      </p:sp>
      <p:cxnSp>
        <p:nvCxnSpPr>
          <p:cNvPr id="10" name="Straight Arrow Connector 9">
            <a:extLst>
              <a:ext uri="{FF2B5EF4-FFF2-40B4-BE49-F238E27FC236}">
                <a16:creationId xmlns:a16="http://schemas.microsoft.com/office/drawing/2014/main" id="{9C84EA2F-89E4-4668-8495-FF4853F05F41}"/>
              </a:ext>
            </a:extLst>
          </p:cNvPr>
          <p:cNvCxnSpPr>
            <a:cxnSpLocks/>
            <a:stCxn id="7" idx="0"/>
            <a:endCxn id="6" idx="2"/>
          </p:cNvCxnSpPr>
          <p:nvPr/>
        </p:nvCxnSpPr>
        <p:spPr>
          <a:xfrm flipV="1">
            <a:off x="8497954" y="938742"/>
            <a:ext cx="1235766" cy="1046945"/>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2" name="Straight Arrow Connector 11">
            <a:extLst>
              <a:ext uri="{FF2B5EF4-FFF2-40B4-BE49-F238E27FC236}">
                <a16:creationId xmlns:a16="http://schemas.microsoft.com/office/drawing/2014/main" id="{BD05F2AB-7AA7-470B-92D6-CDAEF76456B9}"/>
              </a:ext>
            </a:extLst>
          </p:cNvPr>
          <p:cNvCxnSpPr>
            <a:cxnSpLocks/>
            <a:stCxn id="8" idx="0"/>
            <a:endCxn id="6" idx="2"/>
          </p:cNvCxnSpPr>
          <p:nvPr/>
        </p:nvCxnSpPr>
        <p:spPr>
          <a:xfrm flipH="1" flipV="1">
            <a:off x="9733720" y="938742"/>
            <a:ext cx="1447796" cy="1086702"/>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
        <p:nvSpPr>
          <p:cNvPr id="18" name="TextBox 17">
            <a:extLst>
              <a:ext uri="{FF2B5EF4-FFF2-40B4-BE49-F238E27FC236}">
                <a16:creationId xmlns:a16="http://schemas.microsoft.com/office/drawing/2014/main" id="{D1852D08-C8BB-4606-AB8C-9C5C7CB5AA6A}"/>
              </a:ext>
            </a:extLst>
          </p:cNvPr>
          <p:cNvSpPr txBox="1"/>
          <p:nvPr/>
        </p:nvSpPr>
        <p:spPr>
          <a:xfrm>
            <a:off x="7765775" y="4152042"/>
            <a:ext cx="4187687" cy="2246769"/>
          </a:xfrm>
          <a:prstGeom prst="rect">
            <a:avLst/>
          </a:prstGeom>
          <a:noFill/>
        </p:spPr>
        <p:txBody>
          <a:bodyPr wrap="square">
            <a:spAutoFit/>
          </a:bodyPr>
          <a:lstStyle/>
          <a:p>
            <a:pPr algn="l"/>
            <a:r>
              <a:rPr lang="en-US" sz="2000" b="0" i="0" u="sng" strike="noStrike" baseline="0" dirty="0">
                <a:solidFill>
                  <a:srgbClr val="1D1D1E"/>
                </a:solidFill>
                <a:latin typeface="Times New Roman" panose="02020603050405020304" pitchFamily="18" charset="0"/>
                <a:cs typeface="Times New Roman" panose="02020603050405020304" pitchFamily="18" charset="0"/>
              </a:rPr>
              <a:t>Output</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Inside Area for Rectangle.</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Area is 45</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Inside Area for Triangle.</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Area is 40</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Area for Figure is undefined.</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Area is 0</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95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DC702-032E-4A18-83E1-C778B8C83307}"/>
              </a:ext>
            </a:extLst>
          </p:cNvPr>
          <p:cNvSpPr>
            <a:spLocks noGrp="1"/>
          </p:cNvSpPr>
          <p:nvPr>
            <p:ph type="title"/>
          </p:nvPr>
        </p:nvSpPr>
        <p:spPr>
          <a:xfrm>
            <a:off x="586409" y="338622"/>
            <a:ext cx="10515600" cy="642040"/>
          </a:xfrm>
        </p:spPr>
        <p:txBody>
          <a:bodyPr>
            <a:normAutofit fontScale="90000"/>
          </a:bodyPr>
          <a:lstStyle/>
          <a:p>
            <a:r>
              <a:rPr lang="en-US" b="1" u="sng" dirty="0"/>
              <a:t>Abstract Classes and Methods</a:t>
            </a:r>
          </a:p>
        </p:txBody>
      </p:sp>
      <p:sp>
        <p:nvSpPr>
          <p:cNvPr id="3" name="Content Placeholder 2">
            <a:extLst>
              <a:ext uri="{FF2B5EF4-FFF2-40B4-BE49-F238E27FC236}">
                <a16:creationId xmlns:a16="http://schemas.microsoft.com/office/drawing/2014/main" id="{557136C8-791C-4798-A1DE-AEA9DA72B3D0}"/>
              </a:ext>
            </a:extLst>
          </p:cNvPr>
          <p:cNvSpPr>
            <a:spLocks noGrp="1"/>
          </p:cNvSpPr>
          <p:nvPr>
            <p:ph idx="1"/>
          </p:nvPr>
        </p:nvSpPr>
        <p:spPr>
          <a:xfrm>
            <a:off x="586409" y="957905"/>
            <a:ext cx="11019182" cy="3832459"/>
          </a:xfrm>
          <a:ln w="12700">
            <a:solidFill>
              <a:schemeClr val="tx1"/>
            </a:solidFill>
          </a:ln>
        </p:spPr>
        <p:txBody>
          <a:bodyPr>
            <a:noAutofit/>
          </a:bodyPr>
          <a:lstStyle/>
          <a:p>
            <a:pPr marL="0" indent="0">
              <a:buNone/>
            </a:pPr>
            <a:r>
              <a:rPr lang="en-US" sz="2400" dirty="0">
                <a:solidFill>
                  <a:srgbClr val="1D1D1E"/>
                </a:solidFill>
                <a:latin typeface="Cambria" panose="02040503050406030204" pitchFamily="18" charset="0"/>
                <a:ea typeface="Cambria" panose="02040503050406030204" pitchFamily="18" charset="0"/>
              </a:rPr>
              <a:t>Why abstract classes and method?</a:t>
            </a:r>
          </a:p>
          <a:p>
            <a:r>
              <a:rPr lang="en-US" sz="2400" dirty="0">
                <a:solidFill>
                  <a:srgbClr val="1D1D1E"/>
                </a:solidFill>
                <a:latin typeface="Cambria" panose="02040503050406030204" pitchFamily="18" charset="0"/>
                <a:ea typeface="Cambria" panose="02040503050406030204" pitchFamily="18" charset="0"/>
              </a:rPr>
              <a:t>It is used</a:t>
            </a:r>
            <a:r>
              <a:rPr lang="en-US" sz="2400" b="0" i="0" u="none" strike="noStrike" baseline="0" dirty="0">
                <a:solidFill>
                  <a:srgbClr val="1D1D1E"/>
                </a:solidFill>
                <a:latin typeface="Cambria" panose="02040503050406030204" pitchFamily="18" charset="0"/>
                <a:ea typeface="Cambria" panose="02040503050406030204" pitchFamily="18" charset="0"/>
              </a:rPr>
              <a:t> to create a superclass that only defines a generalized form that will be shared by all of its subclasses, leaving it to each subclass to fill in the details. </a:t>
            </a:r>
          </a:p>
          <a:p>
            <a:pPr marL="0" indent="0">
              <a:buNone/>
            </a:pPr>
            <a:r>
              <a:rPr lang="en-US" sz="2400" dirty="0">
                <a:solidFill>
                  <a:srgbClr val="1D1D1E"/>
                </a:solidFill>
                <a:latin typeface="Cambria" panose="02040503050406030204" pitchFamily="18" charset="0"/>
                <a:ea typeface="Cambria" panose="02040503050406030204" pitchFamily="18" charset="0"/>
              </a:rPr>
              <a:t>                                                                             (or)</a:t>
            </a:r>
          </a:p>
          <a:p>
            <a:r>
              <a:rPr lang="en-US" sz="2400" dirty="0">
                <a:solidFill>
                  <a:srgbClr val="1D1D1E"/>
                </a:solidFill>
                <a:latin typeface="Cambria" panose="02040503050406030204" pitchFamily="18" charset="0"/>
                <a:ea typeface="Cambria" panose="02040503050406030204" pitchFamily="18" charset="0"/>
              </a:rPr>
              <a:t>Need to define </a:t>
            </a:r>
            <a:r>
              <a:rPr lang="en-US" sz="2400" b="0" i="0" u="none" strike="noStrike" baseline="0" dirty="0">
                <a:solidFill>
                  <a:srgbClr val="1D1D1E"/>
                </a:solidFill>
                <a:latin typeface="Cambria" panose="02040503050406030204" pitchFamily="18" charset="0"/>
                <a:ea typeface="Cambria" panose="02040503050406030204" pitchFamily="18" charset="0"/>
              </a:rPr>
              <a:t>a super class that determines the nature of the methods that the subclasses must implement.</a:t>
            </a:r>
          </a:p>
          <a:p>
            <a:pPr marL="0" indent="0">
              <a:buNone/>
            </a:pPr>
            <a:r>
              <a:rPr lang="en-US" sz="2400" dirty="0">
                <a:solidFill>
                  <a:srgbClr val="1D1D1E"/>
                </a:solidFill>
                <a:latin typeface="Cambria" panose="02040503050406030204" pitchFamily="18" charset="0"/>
                <a:ea typeface="Cambria" panose="02040503050406030204" pitchFamily="18" charset="0"/>
              </a:rPr>
              <a:t>                                                                             (or)</a:t>
            </a:r>
            <a:endParaRPr lang="en-US" sz="2400" b="0" i="0" u="none" strike="noStrike" baseline="0" dirty="0">
              <a:solidFill>
                <a:srgbClr val="1D1D1E"/>
              </a:solidFill>
              <a:latin typeface="Cambria" panose="02040503050406030204" pitchFamily="18" charset="0"/>
              <a:ea typeface="Cambria" panose="02040503050406030204" pitchFamily="18" charset="0"/>
            </a:endParaRPr>
          </a:p>
          <a:p>
            <a:pPr algn="l"/>
            <a:r>
              <a:rPr lang="en-US" sz="2400" b="0" i="0" u="none" strike="noStrike" baseline="0" dirty="0">
                <a:solidFill>
                  <a:srgbClr val="1D1D1E"/>
                </a:solidFill>
                <a:latin typeface="Palatino-Roman"/>
              </a:rPr>
              <a:t>You may have methods which must be overridden by the subclass in order for the subclass to have any meaning.</a:t>
            </a:r>
          </a:p>
        </p:txBody>
      </p:sp>
      <p:sp>
        <p:nvSpPr>
          <p:cNvPr id="5" name="TextBox 4">
            <a:extLst>
              <a:ext uri="{FF2B5EF4-FFF2-40B4-BE49-F238E27FC236}">
                <a16:creationId xmlns:a16="http://schemas.microsoft.com/office/drawing/2014/main" id="{DCF6BAC9-4C1D-4646-8F0B-1C4D1BAA99FB}"/>
              </a:ext>
            </a:extLst>
          </p:cNvPr>
          <p:cNvSpPr txBox="1"/>
          <p:nvPr/>
        </p:nvSpPr>
        <p:spPr>
          <a:xfrm>
            <a:off x="572761" y="4940757"/>
            <a:ext cx="10515600" cy="2308324"/>
          </a:xfrm>
          <a:prstGeom prst="rect">
            <a:avLst/>
          </a:prstGeom>
          <a:noFill/>
        </p:spPr>
        <p:txBody>
          <a:bodyPr wrap="square">
            <a:spAutoFit/>
          </a:bodyPr>
          <a:lstStyle/>
          <a:p>
            <a:pPr marL="285750" indent="-285750" algn="l">
              <a:buFont typeface="Arial" panose="020B0604020202020204" pitchFamily="34" charset="0"/>
              <a:buChar char="•"/>
            </a:pPr>
            <a:r>
              <a:rPr lang="en-US" sz="2400" dirty="0">
                <a:solidFill>
                  <a:srgbClr val="1D1D1E"/>
                </a:solidFill>
                <a:latin typeface="Cambria" panose="02040503050406030204" pitchFamily="18" charset="0"/>
                <a:ea typeface="Cambria" panose="02040503050406030204" pitchFamily="18" charset="0"/>
              </a:rPr>
              <a:t>If a method is defined with empty contents(body of the method is none) is known as </a:t>
            </a:r>
            <a:r>
              <a:rPr lang="en-US" sz="2400" b="1" i="1" dirty="0">
                <a:solidFill>
                  <a:srgbClr val="1D1D1E"/>
                </a:solidFill>
                <a:latin typeface="Cambria" panose="02040503050406030204" pitchFamily="18" charset="0"/>
                <a:ea typeface="Cambria" panose="02040503050406030204" pitchFamily="18" charset="0"/>
              </a:rPr>
              <a:t>Abstract method</a:t>
            </a:r>
            <a:r>
              <a:rPr lang="en-US" sz="2400" dirty="0">
                <a:solidFill>
                  <a:srgbClr val="1D1D1E"/>
                </a:solidFill>
                <a:latin typeface="Cambria" panose="02040503050406030204" pitchFamily="18" charset="0"/>
                <a:ea typeface="Cambria" panose="02040503050406030204" pitchFamily="18" charset="0"/>
              </a:rPr>
              <a:t>.</a:t>
            </a:r>
            <a:r>
              <a:rPr lang="en-US" sz="2400" b="0" i="0" u="none" strike="noStrike" baseline="0" dirty="0">
                <a:solidFill>
                  <a:srgbClr val="1D1D1E"/>
                </a:solidFill>
                <a:latin typeface="Cambria" panose="02040503050406030204" pitchFamily="18" charset="0"/>
                <a:ea typeface="Cambria" panose="02040503050406030204" pitchFamily="18" charset="0"/>
              </a:rPr>
              <a:t> </a:t>
            </a:r>
          </a:p>
          <a:p>
            <a:pPr algn="l"/>
            <a:r>
              <a:rPr lang="en-US" sz="2400" dirty="0">
                <a:solidFill>
                  <a:srgbClr val="1D1D1E"/>
                </a:solidFill>
                <a:latin typeface="Cambria" panose="02040503050406030204" pitchFamily="18" charset="0"/>
                <a:ea typeface="Cambria" panose="02040503050406030204" pitchFamily="18" charset="0"/>
              </a:rPr>
              <a:t>     </a:t>
            </a:r>
            <a:r>
              <a:rPr lang="en-US" sz="2400" u="sng" dirty="0">
                <a:solidFill>
                  <a:srgbClr val="1D1D1E"/>
                </a:solidFill>
                <a:latin typeface="Cambria" panose="02040503050406030204" pitchFamily="18" charset="0"/>
                <a:ea typeface="Cambria" panose="02040503050406030204" pitchFamily="18" charset="0"/>
              </a:rPr>
              <a:t>Syntax</a:t>
            </a:r>
            <a:r>
              <a:rPr lang="en-US" sz="2400" dirty="0">
                <a:solidFill>
                  <a:srgbClr val="1D1D1E"/>
                </a:solidFill>
                <a:latin typeface="Cambria" panose="02040503050406030204" pitchFamily="18" charset="0"/>
                <a:ea typeface="Cambria" panose="02040503050406030204" pitchFamily="18" charset="0"/>
              </a:rPr>
              <a:t>:</a:t>
            </a:r>
          </a:p>
          <a:p>
            <a:pPr algn="l"/>
            <a:r>
              <a:rPr lang="en-US" sz="2400" dirty="0">
                <a:solidFill>
                  <a:srgbClr val="1D1D1E"/>
                </a:solidFill>
                <a:latin typeface="Cambria" panose="02040503050406030204" pitchFamily="18" charset="0"/>
                <a:ea typeface="Cambria" panose="02040503050406030204" pitchFamily="18" charset="0"/>
              </a:rPr>
              <a:t>                </a:t>
            </a:r>
            <a:r>
              <a:rPr lang="en-US" sz="2400" b="1" i="1" dirty="0">
                <a:solidFill>
                  <a:srgbClr val="1D1D1E"/>
                </a:solidFill>
                <a:latin typeface="Cambria" panose="02040503050406030204" pitchFamily="18" charset="0"/>
                <a:ea typeface="Cambria" panose="02040503050406030204" pitchFamily="18" charset="0"/>
              </a:rPr>
              <a:t>abstract</a:t>
            </a:r>
            <a:r>
              <a:rPr lang="en-US" sz="2400" dirty="0">
                <a:solidFill>
                  <a:srgbClr val="1D1D1E"/>
                </a:solidFill>
                <a:latin typeface="Cambria" panose="02040503050406030204" pitchFamily="18" charset="0"/>
                <a:ea typeface="Cambria" panose="02040503050406030204" pitchFamily="18" charset="0"/>
              </a:rPr>
              <a:t> type </a:t>
            </a:r>
            <a:r>
              <a:rPr lang="en-US" sz="2400" dirty="0" err="1">
                <a:solidFill>
                  <a:srgbClr val="1D1D1E"/>
                </a:solidFill>
                <a:latin typeface="Cambria" panose="02040503050406030204" pitchFamily="18" charset="0"/>
                <a:ea typeface="Cambria" panose="02040503050406030204" pitchFamily="18" charset="0"/>
              </a:rPr>
              <a:t>methodname</a:t>
            </a:r>
            <a:r>
              <a:rPr lang="en-US" sz="2400" dirty="0">
                <a:solidFill>
                  <a:srgbClr val="1D1D1E"/>
                </a:solidFill>
                <a:latin typeface="Cambria" panose="02040503050406030204" pitchFamily="18" charset="0"/>
                <a:ea typeface="Cambria" panose="02040503050406030204" pitchFamily="18" charset="0"/>
              </a:rPr>
              <a:t>(parameter-list);</a:t>
            </a:r>
          </a:p>
          <a:p>
            <a:pPr algn="l"/>
            <a:endParaRPr lang="en-US" sz="2400" dirty="0">
              <a:solidFill>
                <a:srgbClr val="1D1D1E"/>
              </a:solidFill>
              <a:latin typeface="Cambria" panose="02040503050406030204" pitchFamily="18" charset="0"/>
              <a:ea typeface="Cambria" panose="02040503050406030204" pitchFamily="18" charset="0"/>
            </a:endParaRPr>
          </a:p>
          <a:p>
            <a:pPr marL="285750" indent="-285750" algn="l">
              <a:buFont typeface="Arial" panose="020B0604020202020204" pitchFamily="34" charset="0"/>
              <a:buChar char="•"/>
            </a:pPr>
            <a:endParaRPr lang="en-US"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89369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38E22B1-1A55-4441-B858-77D5FD995453}"/>
              </a:ext>
            </a:extLst>
          </p:cNvPr>
          <p:cNvSpPr txBox="1"/>
          <p:nvPr/>
        </p:nvSpPr>
        <p:spPr>
          <a:xfrm>
            <a:off x="491319" y="214765"/>
            <a:ext cx="10522423" cy="6001643"/>
          </a:xfrm>
          <a:prstGeom prst="rect">
            <a:avLst/>
          </a:prstGeom>
          <a:noFill/>
        </p:spPr>
        <p:txBody>
          <a:bodyPr wrap="square">
            <a:spAutoFit/>
          </a:bodyPr>
          <a:lstStyle/>
          <a:p>
            <a:pPr marL="285750" indent="-285750" algn="l">
              <a:buFont typeface="Arial" panose="020B0604020202020204" pitchFamily="34" charset="0"/>
              <a:buChar char="•"/>
            </a:pPr>
            <a:r>
              <a:rPr lang="en-US" sz="2400" dirty="0">
                <a:solidFill>
                  <a:srgbClr val="1D1D1E"/>
                </a:solidFill>
                <a:latin typeface="Cambria" panose="02040503050406030204" pitchFamily="18" charset="0"/>
                <a:ea typeface="Cambria" panose="02040503050406030204" pitchFamily="18" charset="0"/>
              </a:rPr>
              <a:t>If a class contains at least one method as abstract, then the class is said to be </a:t>
            </a:r>
            <a:r>
              <a:rPr lang="en-US" sz="2400" b="1" i="1" dirty="0">
                <a:solidFill>
                  <a:srgbClr val="1D1D1E"/>
                </a:solidFill>
                <a:latin typeface="Cambria" panose="02040503050406030204" pitchFamily="18" charset="0"/>
                <a:ea typeface="Cambria" panose="02040503050406030204" pitchFamily="18" charset="0"/>
              </a:rPr>
              <a:t>abstract class</a:t>
            </a:r>
            <a:r>
              <a:rPr lang="en-US" sz="2400" dirty="0">
                <a:solidFill>
                  <a:srgbClr val="1D1D1E"/>
                </a:solidFill>
                <a:latin typeface="Cambria" panose="02040503050406030204" pitchFamily="18" charset="0"/>
                <a:ea typeface="Cambria" panose="02040503050406030204" pitchFamily="18" charset="0"/>
              </a:rPr>
              <a:t>.</a:t>
            </a:r>
          </a:p>
          <a:p>
            <a:pPr marL="285750" indent="-285750" algn="l">
              <a:buFont typeface="Arial" panose="020B0604020202020204" pitchFamily="34" charset="0"/>
              <a:buChar char="•"/>
            </a:pPr>
            <a:r>
              <a:rPr lang="en-US" sz="2400" dirty="0">
                <a:solidFill>
                  <a:srgbClr val="1D1D1E"/>
                </a:solidFill>
                <a:latin typeface="Cambria" panose="02040503050406030204" pitchFamily="18" charset="0"/>
                <a:ea typeface="Cambria" panose="02040503050406030204" pitchFamily="18" charset="0"/>
              </a:rPr>
              <a:t>An abstract may contain non-abstract or concrete methods.</a:t>
            </a:r>
          </a:p>
          <a:p>
            <a:pPr algn="l"/>
            <a:r>
              <a:rPr lang="en-US" sz="2400" b="0" i="0" u="none" strike="noStrike" baseline="0" dirty="0">
                <a:solidFill>
                  <a:srgbClr val="1D1D1E"/>
                </a:solidFill>
                <a:latin typeface="Palatino-Roman"/>
              </a:rPr>
              <a:t>       </a:t>
            </a:r>
          </a:p>
          <a:p>
            <a:pPr algn="l"/>
            <a:r>
              <a:rPr lang="en-US" sz="2400" dirty="0">
                <a:solidFill>
                  <a:srgbClr val="1D1D1E"/>
                </a:solidFill>
                <a:latin typeface="Palatino-Roman"/>
              </a:rPr>
              <a:t>      		</a:t>
            </a:r>
            <a:r>
              <a:rPr lang="en-US" sz="2400" b="0" i="0" u="none" strike="noStrike" baseline="0" dirty="0">
                <a:solidFill>
                  <a:srgbClr val="1D1D1E"/>
                </a:solidFill>
                <a:latin typeface="Palatino-Roman"/>
              </a:rPr>
              <a:t>abstract class A {</a:t>
            </a:r>
          </a:p>
          <a:p>
            <a:pPr algn="l"/>
            <a:r>
              <a:rPr lang="en-US" sz="2400" dirty="0">
                <a:solidFill>
                  <a:srgbClr val="1D1D1E"/>
                </a:solidFill>
                <a:latin typeface="Palatino-Roman"/>
              </a:rPr>
              <a:t>                      		abstract void method1( );</a:t>
            </a:r>
          </a:p>
          <a:p>
            <a:pPr algn="l"/>
            <a:r>
              <a:rPr lang="en-US" sz="2400" b="0" i="0" u="none" strike="noStrike" baseline="0" dirty="0">
                <a:solidFill>
                  <a:srgbClr val="1D1D1E"/>
                </a:solidFill>
                <a:latin typeface="Palatino-Roman"/>
              </a:rPr>
              <a:t>                      		void </a:t>
            </a:r>
            <a:r>
              <a:rPr lang="en-US" sz="2400" dirty="0">
                <a:solidFill>
                  <a:srgbClr val="1D1D1E"/>
                </a:solidFill>
                <a:latin typeface="Palatino-Roman"/>
              </a:rPr>
              <a:t>method2</a:t>
            </a:r>
            <a:r>
              <a:rPr lang="en-US" sz="2400" b="0" i="0" u="none" strike="noStrike" baseline="0" dirty="0">
                <a:solidFill>
                  <a:srgbClr val="1D1D1E"/>
                </a:solidFill>
                <a:latin typeface="Palatino-Roman"/>
              </a:rPr>
              <a:t>( ) {</a:t>
            </a:r>
          </a:p>
          <a:p>
            <a:pPr algn="l"/>
            <a:r>
              <a:rPr lang="en-US" sz="2400" dirty="0">
                <a:solidFill>
                  <a:srgbClr val="1D1D1E"/>
                </a:solidFill>
                <a:latin typeface="Palatino-Roman"/>
              </a:rPr>
              <a:t>                               		……..</a:t>
            </a:r>
          </a:p>
          <a:p>
            <a:pPr algn="l"/>
            <a:r>
              <a:rPr lang="en-US" sz="2400" b="0" i="0" u="none" strike="noStrike" baseline="0" dirty="0">
                <a:solidFill>
                  <a:srgbClr val="1D1D1E"/>
                </a:solidFill>
                <a:latin typeface="Palatino-Roman"/>
              </a:rPr>
              <a:t>                       		}</a:t>
            </a:r>
          </a:p>
          <a:p>
            <a:pPr algn="l"/>
            <a:r>
              <a:rPr lang="en-US" sz="2400" dirty="0">
                <a:solidFill>
                  <a:srgbClr val="1D1D1E"/>
                </a:solidFill>
                <a:latin typeface="Palatino-Roman"/>
              </a:rPr>
              <a:t>                       		int method3( )  {</a:t>
            </a:r>
          </a:p>
          <a:p>
            <a:pPr algn="l"/>
            <a:r>
              <a:rPr lang="en-US" sz="2400" dirty="0">
                <a:solidFill>
                  <a:srgbClr val="1D1D1E"/>
                </a:solidFill>
                <a:latin typeface="Palatino-Roman"/>
              </a:rPr>
              <a:t>                               		……..</a:t>
            </a:r>
          </a:p>
          <a:p>
            <a:pPr algn="l"/>
            <a:r>
              <a:rPr lang="en-US" sz="2400" dirty="0">
                <a:solidFill>
                  <a:srgbClr val="1D1D1E"/>
                </a:solidFill>
                <a:latin typeface="Palatino-Roman"/>
              </a:rPr>
              <a:t>                        	} </a:t>
            </a:r>
            <a:endParaRPr lang="en-US" sz="2400" b="0" i="0" u="none" strike="noStrike" baseline="0" dirty="0">
              <a:solidFill>
                <a:srgbClr val="1D1D1E"/>
              </a:solidFill>
              <a:latin typeface="Palatino-Roman"/>
            </a:endParaRPr>
          </a:p>
          <a:p>
            <a:pPr algn="l"/>
            <a:r>
              <a:rPr lang="en-US" sz="2400" dirty="0">
                <a:solidFill>
                  <a:srgbClr val="1D1D1E"/>
                </a:solidFill>
                <a:latin typeface="Palatino-Roman"/>
              </a:rPr>
              <a:t>       		}</a:t>
            </a:r>
            <a:r>
              <a:rPr lang="en-US" sz="2400" b="0" i="0" u="none" strike="noStrike" baseline="0" dirty="0">
                <a:solidFill>
                  <a:srgbClr val="1D1D1E"/>
                </a:solidFill>
                <a:latin typeface="Palatino-Roman"/>
              </a:rPr>
              <a:t> </a:t>
            </a:r>
          </a:p>
          <a:p>
            <a:pPr marL="342900" indent="-342900" algn="l">
              <a:buFont typeface="Arial" panose="020B0604020202020204" pitchFamily="34" charset="0"/>
              <a:buChar char="•"/>
            </a:pPr>
            <a:r>
              <a:rPr lang="en-US" sz="2400" b="1" i="1" dirty="0">
                <a:solidFill>
                  <a:srgbClr val="1D1D1E"/>
                </a:solidFill>
                <a:latin typeface="Palatino-Roman"/>
              </a:rPr>
              <a:t>Abstract class </a:t>
            </a:r>
            <a:r>
              <a:rPr lang="en-US" sz="2400" dirty="0">
                <a:solidFill>
                  <a:srgbClr val="1D1D1E"/>
                </a:solidFill>
                <a:latin typeface="Palatino-Roman"/>
              </a:rPr>
              <a:t>cannot be instantiated. (i.e., we cannot create an object)</a:t>
            </a:r>
            <a:endParaRPr lang="en-US" sz="2400" b="0" i="0" u="none" strike="noStrike" baseline="0" dirty="0">
              <a:solidFill>
                <a:srgbClr val="1D1D1E"/>
              </a:solidFill>
              <a:latin typeface="Palatino-Roman"/>
            </a:endParaRPr>
          </a:p>
          <a:p>
            <a:pPr marL="342900" indent="-342900" algn="l">
              <a:buFont typeface="Arial" panose="020B0604020202020204" pitchFamily="34" charset="0"/>
              <a:buChar char="•"/>
            </a:pPr>
            <a:r>
              <a:rPr lang="en-US" sz="2400" b="0" i="0" u="none" strike="noStrike" baseline="0" dirty="0">
                <a:solidFill>
                  <a:srgbClr val="1D1D1E"/>
                </a:solidFill>
                <a:latin typeface="Palatino-Roman"/>
              </a:rPr>
              <a:t>Any subclass of an abstract class must either implement all of the abstract methods in the superclass or be itself declared </a:t>
            </a:r>
            <a:r>
              <a:rPr lang="en-US" sz="2400" b="1" i="0" u="none" strike="noStrike" baseline="0" dirty="0">
                <a:solidFill>
                  <a:srgbClr val="1D1D1E"/>
                </a:solidFill>
                <a:latin typeface="Palatino-Bold"/>
              </a:rPr>
              <a:t>abstract</a:t>
            </a:r>
            <a:r>
              <a:rPr lang="en-US" sz="2400" b="0" i="0" u="none" strike="noStrike" baseline="0" dirty="0">
                <a:solidFill>
                  <a:srgbClr val="1D1D1E"/>
                </a:solidFill>
                <a:latin typeface="Palatino-Roman"/>
              </a:rPr>
              <a:t>.</a:t>
            </a:r>
            <a:endParaRPr lang="en-US" sz="2400" dirty="0">
              <a:solidFill>
                <a:srgbClr val="1D1D1E"/>
              </a:solidFill>
              <a:latin typeface="Cambria" panose="02040503050406030204" pitchFamily="18" charset="0"/>
              <a:ea typeface="Cambria" panose="02040503050406030204" pitchFamily="18" charset="0"/>
            </a:endParaRPr>
          </a:p>
        </p:txBody>
      </p:sp>
      <p:sp>
        <p:nvSpPr>
          <p:cNvPr id="8" name="TextBox 7">
            <a:extLst>
              <a:ext uri="{FF2B5EF4-FFF2-40B4-BE49-F238E27FC236}">
                <a16:creationId xmlns:a16="http://schemas.microsoft.com/office/drawing/2014/main" id="{DC86C27E-2263-43DF-ACBF-BF8B39FDAFFF}"/>
              </a:ext>
            </a:extLst>
          </p:cNvPr>
          <p:cNvSpPr txBox="1"/>
          <p:nvPr/>
        </p:nvSpPr>
        <p:spPr>
          <a:xfrm>
            <a:off x="491319" y="2157993"/>
            <a:ext cx="1960333" cy="369332"/>
          </a:xfrm>
          <a:prstGeom prst="rect">
            <a:avLst/>
          </a:prstGeom>
          <a:solidFill>
            <a:srgbClr val="FFFF00"/>
          </a:solidFill>
        </p:spPr>
        <p:txBody>
          <a:bodyPr wrap="square">
            <a:spAutoFit/>
          </a:bodyPr>
          <a:lstStyle/>
          <a:p>
            <a:r>
              <a:rPr lang="en-US" b="1" dirty="0"/>
              <a:t>Abstract Method</a:t>
            </a:r>
          </a:p>
        </p:txBody>
      </p:sp>
      <p:cxnSp>
        <p:nvCxnSpPr>
          <p:cNvPr id="10" name="Straight Arrow Connector 9">
            <a:extLst>
              <a:ext uri="{FF2B5EF4-FFF2-40B4-BE49-F238E27FC236}">
                <a16:creationId xmlns:a16="http://schemas.microsoft.com/office/drawing/2014/main" id="{AB3FE101-FFBE-4B74-B8DE-27EE3E8231E9}"/>
              </a:ext>
            </a:extLst>
          </p:cNvPr>
          <p:cNvCxnSpPr>
            <a:cxnSpLocks/>
          </p:cNvCxnSpPr>
          <p:nvPr/>
        </p:nvCxnSpPr>
        <p:spPr>
          <a:xfrm flipH="1">
            <a:off x="2451652" y="2292626"/>
            <a:ext cx="768626" cy="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
        <p:nvSpPr>
          <p:cNvPr id="12" name="TextBox 11">
            <a:extLst>
              <a:ext uri="{FF2B5EF4-FFF2-40B4-BE49-F238E27FC236}">
                <a16:creationId xmlns:a16="http://schemas.microsoft.com/office/drawing/2014/main" id="{70A1A2F3-D30B-4661-AD7D-C968DDD04262}"/>
              </a:ext>
            </a:extLst>
          </p:cNvPr>
          <p:cNvSpPr txBox="1"/>
          <p:nvPr/>
        </p:nvSpPr>
        <p:spPr>
          <a:xfrm>
            <a:off x="357809" y="3030058"/>
            <a:ext cx="2093843" cy="830997"/>
          </a:xfrm>
          <a:prstGeom prst="rect">
            <a:avLst/>
          </a:prstGeom>
          <a:solidFill>
            <a:srgbClr val="FFFF00"/>
          </a:solidFill>
        </p:spPr>
        <p:txBody>
          <a:bodyPr wrap="square">
            <a:spAutoFit/>
          </a:bodyPr>
          <a:lstStyle/>
          <a:p>
            <a:r>
              <a:rPr lang="en-US" sz="1600" b="1" dirty="0"/>
              <a:t>Concrete methods</a:t>
            </a:r>
          </a:p>
          <a:p>
            <a:r>
              <a:rPr lang="en-US" sz="1600" b="1" dirty="0"/>
              <a:t>             (or)</a:t>
            </a:r>
          </a:p>
          <a:p>
            <a:r>
              <a:rPr lang="en-US" sz="1600" b="1" dirty="0"/>
              <a:t>Non-Abstract Method</a:t>
            </a:r>
          </a:p>
        </p:txBody>
      </p:sp>
      <p:cxnSp>
        <p:nvCxnSpPr>
          <p:cNvPr id="14" name="Straight Arrow Connector 13">
            <a:extLst>
              <a:ext uri="{FF2B5EF4-FFF2-40B4-BE49-F238E27FC236}">
                <a16:creationId xmlns:a16="http://schemas.microsoft.com/office/drawing/2014/main" id="{36D792A8-0B52-43B9-AF48-FCCE18EA0F3C}"/>
              </a:ext>
            </a:extLst>
          </p:cNvPr>
          <p:cNvCxnSpPr>
            <a:cxnSpLocks/>
          </p:cNvCxnSpPr>
          <p:nvPr/>
        </p:nvCxnSpPr>
        <p:spPr>
          <a:xfrm flipH="1">
            <a:off x="2451652" y="2809461"/>
            <a:ext cx="887896" cy="60618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8" name="Straight Arrow Connector 17">
            <a:extLst>
              <a:ext uri="{FF2B5EF4-FFF2-40B4-BE49-F238E27FC236}">
                <a16:creationId xmlns:a16="http://schemas.microsoft.com/office/drawing/2014/main" id="{1FF36917-F7F7-4776-BEF4-FAEB8A7067EF}"/>
              </a:ext>
            </a:extLst>
          </p:cNvPr>
          <p:cNvCxnSpPr>
            <a:cxnSpLocks/>
          </p:cNvCxnSpPr>
          <p:nvPr/>
        </p:nvCxnSpPr>
        <p:spPr>
          <a:xfrm flipH="1" flipV="1">
            <a:off x="2451652" y="3442360"/>
            <a:ext cx="828261" cy="379406"/>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397162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CB619BF-7C14-4563-A10D-3369137F40C4}"/>
              </a:ext>
            </a:extLst>
          </p:cNvPr>
          <p:cNvSpPr txBox="1"/>
          <p:nvPr/>
        </p:nvSpPr>
        <p:spPr>
          <a:xfrm>
            <a:off x="2146848" y="675859"/>
            <a:ext cx="9799983" cy="5940088"/>
          </a:xfrm>
          <a:prstGeom prst="rect">
            <a:avLst/>
          </a:prstGeom>
          <a:noFill/>
        </p:spPr>
        <p:txBody>
          <a:bodyPr wrap="square">
            <a:spAutoFit/>
          </a:bodyPr>
          <a:lstStyle/>
          <a:p>
            <a:pPr algn="l"/>
            <a:r>
              <a:rPr lang="en-US" sz="2000" b="0" i="0" u="none" strike="noStrike" baseline="0" dirty="0">
                <a:solidFill>
                  <a:srgbClr val="1D1D1E"/>
                </a:solidFill>
                <a:latin typeface="Courier"/>
              </a:rPr>
              <a:t>// A Simple demonstration of abstract.</a:t>
            </a:r>
          </a:p>
          <a:p>
            <a:pPr algn="l"/>
            <a:r>
              <a:rPr lang="en-US" sz="2000" b="0" i="0" u="none" strike="noStrike" baseline="0" dirty="0">
                <a:solidFill>
                  <a:srgbClr val="1D1D1E"/>
                </a:solidFill>
                <a:latin typeface="Courier"/>
              </a:rPr>
              <a:t>abstract class A {</a:t>
            </a:r>
          </a:p>
          <a:p>
            <a:pPr algn="l"/>
            <a:r>
              <a:rPr lang="en-US" sz="2000" b="0" i="0" u="none" strike="noStrike" baseline="0" dirty="0">
                <a:solidFill>
                  <a:srgbClr val="1D1D1E"/>
                </a:solidFill>
                <a:latin typeface="Courier"/>
              </a:rPr>
              <a:t>     abstract void </a:t>
            </a:r>
            <a:r>
              <a:rPr lang="en-US" sz="2000" b="0" i="0" u="none" strike="noStrike" baseline="0" dirty="0" err="1">
                <a:solidFill>
                  <a:srgbClr val="1D1D1E"/>
                </a:solidFill>
                <a:latin typeface="Courier"/>
              </a:rPr>
              <a:t>callme</a:t>
            </a:r>
            <a:r>
              <a:rPr lang="en-US" sz="2000" b="0" i="0" u="none" strike="noStrike" baseline="0" dirty="0">
                <a:solidFill>
                  <a:srgbClr val="1D1D1E"/>
                </a:solidFill>
                <a:latin typeface="Courier"/>
              </a:rPr>
              <a:t>();</a:t>
            </a:r>
          </a:p>
          <a:p>
            <a:pPr algn="l"/>
            <a:r>
              <a:rPr lang="en-US" sz="2000" b="0" i="0" u="none" strike="noStrike" baseline="0" dirty="0">
                <a:solidFill>
                  <a:srgbClr val="1D1D1E"/>
                </a:solidFill>
                <a:latin typeface="Courier"/>
              </a:rPr>
              <a:t>     void </a:t>
            </a:r>
            <a:r>
              <a:rPr lang="en-US" sz="2000" b="0" i="0" u="none" strike="noStrike" baseline="0" dirty="0" err="1">
                <a:solidFill>
                  <a:srgbClr val="1D1D1E"/>
                </a:solidFill>
                <a:latin typeface="Courier"/>
              </a:rPr>
              <a:t>callmetoo</a:t>
            </a:r>
            <a:r>
              <a:rPr lang="en-US" sz="2000" b="0" i="0" u="none" strike="noStrike" baseline="0" dirty="0">
                <a:solidFill>
                  <a:srgbClr val="1D1D1E"/>
                </a:solidFill>
                <a:latin typeface="Courier"/>
              </a:rPr>
              <a:t>() {</a:t>
            </a:r>
          </a:p>
          <a:p>
            <a:pPr algn="l"/>
            <a:r>
              <a:rPr lang="en-US" sz="2000" b="0" i="0" u="none" strike="noStrike" baseline="0" dirty="0">
                <a:solidFill>
                  <a:srgbClr val="1D1D1E"/>
                </a:solidFill>
                <a:latin typeface="Courier"/>
              </a:rPr>
              <a:t>         </a:t>
            </a:r>
            <a:r>
              <a:rPr lang="en-US" sz="2000" b="0" i="0" u="none" strike="noStrike" baseline="0" dirty="0" err="1">
                <a:solidFill>
                  <a:srgbClr val="1D1D1E"/>
                </a:solidFill>
                <a:latin typeface="Courier"/>
              </a:rPr>
              <a:t>System.out.println</a:t>
            </a:r>
            <a:r>
              <a:rPr lang="en-US" sz="2000" b="0" i="0" u="none" strike="noStrike" baseline="0" dirty="0">
                <a:solidFill>
                  <a:srgbClr val="1D1D1E"/>
                </a:solidFill>
                <a:latin typeface="Courier"/>
              </a:rPr>
              <a:t>("This is a concrete method.");</a:t>
            </a:r>
          </a:p>
          <a:p>
            <a:pPr algn="l"/>
            <a:r>
              <a:rPr lang="en-US" sz="2000" b="0" i="0" u="none" strike="noStrike" baseline="0" dirty="0">
                <a:solidFill>
                  <a:srgbClr val="1D1D1E"/>
                </a:solidFill>
                <a:latin typeface="Courier"/>
              </a:rPr>
              <a:t>     }</a:t>
            </a:r>
          </a:p>
          <a:p>
            <a:pPr algn="l"/>
            <a:r>
              <a:rPr lang="en-US" sz="2000" b="0" i="0" u="none" strike="noStrike" baseline="0" dirty="0">
                <a:solidFill>
                  <a:srgbClr val="1D1D1E"/>
                </a:solidFill>
                <a:latin typeface="Courier"/>
              </a:rPr>
              <a:t>}</a:t>
            </a:r>
          </a:p>
          <a:p>
            <a:pPr algn="l"/>
            <a:r>
              <a:rPr lang="en-US" sz="2000" b="0" i="0" u="none" strike="noStrike" baseline="0" dirty="0">
                <a:solidFill>
                  <a:srgbClr val="1D1D1E"/>
                </a:solidFill>
                <a:latin typeface="Courier"/>
              </a:rPr>
              <a:t>class B extends A {</a:t>
            </a:r>
          </a:p>
          <a:p>
            <a:pPr algn="l"/>
            <a:r>
              <a:rPr lang="en-US" sz="2000" b="0" i="0" u="none" strike="noStrike" baseline="0" dirty="0">
                <a:solidFill>
                  <a:srgbClr val="1D1D1E"/>
                </a:solidFill>
                <a:latin typeface="Courier"/>
              </a:rPr>
              <a:t>      void </a:t>
            </a:r>
            <a:r>
              <a:rPr lang="en-US" sz="2000" b="0" i="0" u="none" strike="noStrike" baseline="0" dirty="0" err="1">
                <a:solidFill>
                  <a:srgbClr val="1D1D1E"/>
                </a:solidFill>
                <a:latin typeface="Courier"/>
              </a:rPr>
              <a:t>callme</a:t>
            </a:r>
            <a:r>
              <a:rPr lang="en-US" sz="2000" b="0" i="0" u="none" strike="noStrike" baseline="0" dirty="0">
                <a:solidFill>
                  <a:srgbClr val="1D1D1E"/>
                </a:solidFill>
                <a:latin typeface="Courier"/>
              </a:rPr>
              <a:t>() {</a:t>
            </a:r>
          </a:p>
          <a:p>
            <a:pPr algn="l"/>
            <a:r>
              <a:rPr lang="en-US" sz="2000" b="0" i="0" u="none" strike="noStrike" baseline="0" dirty="0">
                <a:solidFill>
                  <a:srgbClr val="1D1D1E"/>
                </a:solidFill>
                <a:latin typeface="Courier"/>
              </a:rPr>
              <a:t>           </a:t>
            </a:r>
            <a:r>
              <a:rPr lang="en-US" sz="2000" b="0" i="0" u="none" strike="noStrike" baseline="0" dirty="0" err="1">
                <a:solidFill>
                  <a:srgbClr val="1D1D1E"/>
                </a:solidFill>
                <a:latin typeface="Courier"/>
              </a:rPr>
              <a:t>System.out.println</a:t>
            </a:r>
            <a:r>
              <a:rPr lang="en-US" sz="2000" b="0" i="0" u="none" strike="noStrike" baseline="0" dirty="0">
                <a:solidFill>
                  <a:srgbClr val="1D1D1E"/>
                </a:solidFill>
                <a:latin typeface="Courier"/>
              </a:rPr>
              <a:t>("B's implementation of </a:t>
            </a:r>
            <a:r>
              <a:rPr lang="en-US" sz="2000" b="0" i="0" u="none" strike="noStrike" baseline="0" dirty="0" err="1">
                <a:solidFill>
                  <a:srgbClr val="1D1D1E"/>
                </a:solidFill>
                <a:latin typeface="Courier"/>
              </a:rPr>
              <a:t>callme</a:t>
            </a:r>
            <a:r>
              <a:rPr lang="en-US" sz="2000" b="0" i="0" u="none" strike="noStrike" baseline="0" dirty="0">
                <a:solidFill>
                  <a:srgbClr val="1D1D1E"/>
                </a:solidFill>
                <a:latin typeface="Courier"/>
              </a:rPr>
              <a:t>.");</a:t>
            </a:r>
          </a:p>
          <a:p>
            <a:pPr algn="l"/>
            <a:r>
              <a:rPr lang="en-US" sz="2000" b="0" i="0" u="none" strike="noStrike" baseline="0" dirty="0">
                <a:solidFill>
                  <a:srgbClr val="1D1D1E"/>
                </a:solidFill>
                <a:latin typeface="Courier"/>
              </a:rPr>
              <a:t>      }</a:t>
            </a:r>
          </a:p>
          <a:p>
            <a:pPr algn="l"/>
            <a:r>
              <a:rPr lang="en-US" sz="2000" b="0" i="0" u="none" strike="noStrike" baseline="0" dirty="0">
                <a:solidFill>
                  <a:srgbClr val="1D1D1E"/>
                </a:solidFill>
                <a:latin typeface="Courier"/>
              </a:rPr>
              <a:t>}</a:t>
            </a:r>
          </a:p>
          <a:p>
            <a:pPr algn="l"/>
            <a:r>
              <a:rPr lang="en-US" sz="2000" b="0" i="0" u="none" strike="noStrike" baseline="0" dirty="0">
                <a:solidFill>
                  <a:srgbClr val="1D1D1E"/>
                </a:solidFill>
                <a:latin typeface="Courier"/>
              </a:rPr>
              <a:t>class </a:t>
            </a:r>
            <a:r>
              <a:rPr lang="en-US" sz="2000" b="0" i="0" u="none" strike="noStrike" baseline="0" dirty="0" err="1">
                <a:solidFill>
                  <a:srgbClr val="1D1D1E"/>
                </a:solidFill>
                <a:latin typeface="Courier"/>
              </a:rPr>
              <a:t>AbstractDemo</a:t>
            </a:r>
            <a:r>
              <a:rPr lang="en-US" sz="2000" b="0" i="0" u="none" strike="noStrike" baseline="0" dirty="0">
                <a:solidFill>
                  <a:srgbClr val="1D1D1E"/>
                </a:solidFill>
                <a:latin typeface="Courier"/>
              </a:rPr>
              <a:t> {</a:t>
            </a:r>
          </a:p>
          <a:p>
            <a:pPr algn="l"/>
            <a:r>
              <a:rPr lang="en-US" sz="2000" b="0" i="0" u="none" strike="noStrike" baseline="0" dirty="0">
                <a:solidFill>
                  <a:srgbClr val="1D1D1E"/>
                </a:solidFill>
                <a:latin typeface="Courier"/>
              </a:rPr>
              <a:t>      public static void main(String </a:t>
            </a:r>
            <a:r>
              <a:rPr lang="en-US" sz="2000" b="0" i="0" u="none" strike="noStrike" baseline="0" dirty="0" err="1">
                <a:solidFill>
                  <a:srgbClr val="1D1D1E"/>
                </a:solidFill>
                <a:latin typeface="Courier"/>
              </a:rPr>
              <a:t>args</a:t>
            </a:r>
            <a:r>
              <a:rPr lang="en-US" sz="2000" b="0" i="0" u="none" strike="noStrike" baseline="0" dirty="0">
                <a:solidFill>
                  <a:srgbClr val="1D1D1E"/>
                </a:solidFill>
                <a:latin typeface="Courier"/>
              </a:rPr>
              <a:t>[]) {</a:t>
            </a:r>
          </a:p>
          <a:p>
            <a:pPr algn="l"/>
            <a:r>
              <a:rPr lang="en-US" sz="2000" b="0" i="0" u="none" strike="noStrike" baseline="0" dirty="0">
                <a:solidFill>
                  <a:srgbClr val="1D1D1E"/>
                </a:solidFill>
                <a:latin typeface="Courier"/>
              </a:rPr>
              <a:t>             B </a:t>
            </a:r>
            <a:r>
              <a:rPr lang="en-US" sz="2000" b="0" i="0" u="none" strike="noStrike" baseline="0" dirty="0" err="1">
                <a:solidFill>
                  <a:srgbClr val="1D1D1E"/>
                </a:solidFill>
                <a:latin typeface="Courier"/>
              </a:rPr>
              <a:t>b</a:t>
            </a:r>
            <a:r>
              <a:rPr lang="en-US" sz="2000" b="0" i="0" u="none" strike="noStrike" baseline="0" dirty="0">
                <a:solidFill>
                  <a:srgbClr val="1D1D1E"/>
                </a:solidFill>
                <a:latin typeface="Courier"/>
              </a:rPr>
              <a:t> = new B();</a:t>
            </a:r>
          </a:p>
          <a:p>
            <a:pPr algn="l"/>
            <a:r>
              <a:rPr lang="en-US" sz="2000" b="0" i="0" u="none" strike="noStrike" baseline="0" dirty="0">
                <a:solidFill>
                  <a:srgbClr val="1D1D1E"/>
                </a:solidFill>
                <a:latin typeface="Courier"/>
              </a:rPr>
              <a:t>             </a:t>
            </a:r>
            <a:r>
              <a:rPr lang="en-US" sz="2000" b="0" i="0" u="none" strike="noStrike" baseline="0" dirty="0" err="1">
                <a:solidFill>
                  <a:srgbClr val="1D1D1E"/>
                </a:solidFill>
                <a:latin typeface="Courier"/>
              </a:rPr>
              <a:t>b.callme</a:t>
            </a:r>
            <a:r>
              <a:rPr lang="en-US" sz="2000" b="0" i="0" u="none" strike="noStrike" baseline="0" dirty="0">
                <a:solidFill>
                  <a:srgbClr val="1D1D1E"/>
                </a:solidFill>
                <a:latin typeface="Courier"/>
              </a:rPr>
              <a:t>();</a:t>
            </a:r>
          </a:p>
          <a:p>
            <a:pPr algn="l"/>
            <a:r>
              <a:rPr lang="en-US" sz="2000" b="0" i="0" u="none" strike="noStrike" baseline="0" dirty="0">
                <a:solidFill>
                  <a:srgbClr val="1D1D1E"/>
                </a:solidFill>
                <a:latin typeface="Courier"/>
              </a:rPr>
              <a:t>             </a:t>
            </a:r>
            <a:r>
              <a:rPr lang="en-US" sz="2000" b="0" i="0" u="none" strike="noStrike" baseline="0" dirty="0" err="1">
                <a:solidFill>
                  <a:srgbClr val="1D1D1E"/>
                </a:solidFill>
                <a:latin typeface="Courier"/>
              </a:rPr>
              <a:t>b.callmetoo</a:t>
            </a:r>
            <a:r>
              <a:rPr lang="en-US" sz="2000" b="0" i="0" u="none" strike="noStrike" baseline="0" dirty="0">
                <a:solidFill>
                  <a:srgbClr val="1D1D1E"/>
                </a:solidFill>
                <a:latin typeface="Courier"/>
              </a:rPr>
              <a:t>();</a:t>
            </a:r>
          </a:p>
          <a:p>
            <a:pPr algn="l"/>
            <a:r>
              <a:rPr lang="en-US" sz="2000" b="0" i="0" u="none" strike="noStrike" baseline="0" dirty="0">
                <a:solidFill>
                  <a:srgbClr val="1D1D1E"/>
                </a:solidFill>
                <a:latin typeface="Courier"/>
              </a:rPr>
              <a:t>      }</a:t>
            </a:r>
          </a:p>
          <a:p>
            <a:pPr algn="l"/>
            <a:r>
              <a:rPr lang="en-US" sz="2000" b="0" i="0" u="none" strike="noStrike" baseline="0" dirty="0">
                <a:solidFill>
                  <a:srgbClr val="1D1D1E"/>
                </a:solidFill>
                <a:latin typeface="Courier"/>
              </a:rPr>
              <a:t>}</a:t>
            </a:r>
            <a:endParaRPr lang="en-US" sz="2000" dirty="0"/>
          </a:p>
        </p:txBody>
      </p:sp>
      <p:sp>
        <p:nvSpPr>
          <p:cNvPr id="5" name="TextBox 4">
            <a:extLst>
              <a:ext uri="{FF2B5EF4-FFF2-40B4-BE49-F238E27FC236}">
                <a16:creationId xmlns:a16="http://schemas.microsoft.com/office/drawing/2014/main" id="{1CEB001B-F881-4343-B47F-1D120C8C1BBE}"/>
              </a:ext>
            </a:extLst>
          </p:cNvPr>
          <p:cNvSpPr txBox="1"/>
          <p:nvPr/>
        </p:nvSpPr>
        <p:spPr>
          <a:xfrm>
            <a:off x="0" y="1349611"/>
            <a:ext cx="1960333" cy="369332"/>
          </a:xfrm>
          <a:prstGeom prst="rect">
            <a:avLst/>
          </a:prstGeom>
          <a:solidFill>
            <a:srgbClr val="FFFF00"/>
          </a:solidFill>
        </p:spPr>
        <p:txBody>
          <a:bodyPr wrap="square">
            <a:spAutoFit/>
          </a:bodyPr>
          <a:lstStyle/>
          <a:p>
            <a:r>
              <a:rPr lang="en-US" b="1" dirty="0"/>
              <a:t>Abstract Method</a:t>
            </a:r>
          </a:p>
        </p:txBody>
      </p:sp>
      <p:sp>
        <p:nvSpPr>
          <p:cNvPr id="6" name="TextBox 5">
            <a:extLst>
              <a:ext uri="{FF2B5EF4-FFF2-40B4-BE49-F238E27FC236}">
                <a16:creationId xmlns:a16="http://schemas.microsoft.com/office/drawing/2014/main" id="{8654DD74-65CE-452E-895C-5C380F2BAFB9}"/>
              </a:ext>
            </a:extLst>
          </p:cNvPr>
          <p:cNvSpPr txBox="1"/>
          <p:nvPr/>
        </p:nvSpPr>
        <p:spPr>
          <a:xfrm>
            <a:off x="-13255" y="1956633"/>
            <a:ext cx="2093843" cy="830997"/>
          </a:xfrm>
          <a:prstGeom prst="rect">
            <a:avLst/>
          </a:prstGeom>
          <a:solidFill>
            <a:srgbClr val="FFFF00"/>
          </a:solidFill>
        </p:spPr>
        <p:txBody>
          <a:bodyPr wrap="square">
            <a:spAutoFit/>
          </a:bodyPr>
          <a:lstStyle/>
          <a:p>
            <a:r>
              <a:rPr lang="en-US" sz="1600" b="1" dirty="0"/>
              <a:t>Concrete methods</a:t>
            </a:r>
          </a:p>
          <a:p>
            <a:r>
              <a:rPr lang="en-US" sz="1600" b="1" dirty="0"/>
              <a:t>             (or)</a:t>
            </a:r>
          </a:p>
          <a:p>
            <a:r>
              <a:rPr lang="en-US" sz="1600" b="1" dirty="0"/>
              <a:t>Non-Abstract Method</a:t>
            </a:r>
          </a:p>
        </p:txBody>
      </p:sp>
      <p:cxnSp>
        <p:nvCxnSpPr>
          <p:cNvPr id="8" name="Straight Arrow Connector 7">
            <a:extLst>
              <a:ext uri="{FF2B5EF4-FFF2-40B4-BE49-F238E27FC236}">
                <a16:creationId xmlns:a16="http://schemas.microsoft.com/office/drawing/2014/main" id="{2CBE6015-0DE8-4D63-A40C-76224996712F}"/>
              </a:ext>
            </a:extLst>
          </p:cNvPr>
          <p:cNvCxnSpPr>
            <a:endCxn id="5" idx="3"/>
          </p:cNvCxnSpPr>
          <p:nvPr/>
        </p:nvCxnSpPr>
        <p:spPr>
          <a:xfrm flipH="1">
            <a:off x="1960333" y="1534277"/>
            <a:ext cx="915389" cy="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9" name="Straight Arrow Connector 8">
            <a:extLst>
              <a:ext uri="{FF2B5EF4-FFF2-40B4-BE49-F238E27FC236}">
                <a16:creationId xmlns:a16="http://schemas.microsoft.com/office/drawing/2014/main" id="{00CE25A1-F288-4D9C-A56E-8F4654385C20}"/>
              </a:ext>
            </a:extLst>
          </p:cNvPr>
          <p:cNvCxnSpPr>
            <a:cxnSpLocks/>
          </p:cNvCxnSpPr>
          <p:nvPr/>
        </p:nvCxnSpPr>
        <p:spPr>
          <a:xfrm flipH="1">
            <a:off x="2080589" y="1828800"/>
            <a:ext cx="795133" cy="427721"/>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
        <p:nvSpPr>
          <p:cNvPr id="12" name="TextBox 11">
            <a:extLst>
              <a:ext uri="{FF2B5EF4-FFF2-40B4-BE49-F238E27FC236}">
                <a16:creationId xmlns:a16="http://schemas.microsoft.com/office/drawing/2014/main" id="{3EDABF59-37CC-4B5A-8E39-0CF6DAF160F2}"/>
              </a:ext>
            </a:extLst>
          </p:cNvPr>
          <p:cNvSpPr txBox="1"/>
          <p:nvPr/>
        </p:nvSpPr>
        <p:spPr>
          <a:xfrm>
            <a:off x="424068" y="122785"/>
            <a:ext cx="1656519" cy="461665"/>
          </a:xfrm>
          <a:prstGeom prst="rect">
            <a:avLst/>
          </a:prstGeom>
          <a:noFill/>
        </p:spPr>
        <p:txBody>
          <a:bodyPr wrap="square">
            <a:spAutoFit/>
          </a:bodyPr>
          <a:lstStyle/>
          <a:p>
            <a:r>
              <a:rPr lang="en-US" sz="2400" b="1" i="0" u="sng" strike="noStrike" baseline="0" dirty="0">
                <a:solidFill>
                  <a:srgbClr val="1D1D1E"/>
                </a:solidFill>
                <a:latin typeface="Courier"/>
              </a:rPr>
              <a:t>Example</a:t>
            </a:r>
            <a:r>
              <a:rPr lang="en-US" sz="2400" b="0" i="0" u="none" strike="noStrike" baseline="0" dirty="0">
                <a:solidFill>
                  <a:srgbClr val="1D1D1E"/>
                </a:solidFill>
                <a:latin typeface="Courier"/>
              </a:rPr>
              <a:t>:</a:t>
            </a:r>
            <a:endParaRPr lang="en-US" sz="2400" dirty="0"/>
          </a:p>
        </p:txBody>
      </p:sp>
    </p:spTree>
    <p:extLst>
      <p:ext uri="{BB962C8B-B14F-4D97-AF65-F5344CB8AC3E}">
        <p14:creationId xmlns:p14="http://schemas.microsoft.com/office/powerpoint/2010/main" val="1168850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A979D82-57B3-4928-BDCB-BA9C0072F8EA}"/>
              </a:ext>
            </a:extLst>
          </p:cNvPr>
          <p:cNvSpPr txBox="1"/>
          <p:nvPr/>
        </p:nvSpPr>
        <p:spPr>
          <a:xfrm>
            <a:off x="1842053" y="696961"/>
            <a:ext cx="7116413" cy="5940088"/>
          </a:xfrm>
          <a:prstGeom prst="rect">
            <a:avLst/>
          </a:prstGeom>
          <a:noFill/>
        </p:spPr>
        <p:txBody>
          <a:bodyPr wrap="square">
            <a:spAutoFit/>
          </a:bodyPr>
          <a:lstStyle/>
          <a:p>
            <a:pPr algn="l"/>
            <a:r>
              <a:rPr lang="en-US" sz="2000" b="1" i="0" u="none" strike="noStrike" baseline="0" dirty="0">
                <a:solidFill>
                  <a:srgbClr val="1D1D1E"/>
                </a:solidFill>
                <a:latin typeface="Times New Roman" panose="02020603050405020304" pitchFamily="18" charset="0"/>
                <a:cs typeface="Times New Roman" panose="02020603050405020304" pitchFamily="18" charset="0"/>
              </a:rPr>
              <a:t>abstract</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class A {</a:t>
            </a:r>
          </a:p>
          <a:p>
            <a:pPr algn="l"/>
            <a:r>
              <a:rPr lang="en-US" sz="200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a:solidFill>
                  <a:srgbClr val="1D1D1E"/>
                </a:solidFill>
                <a:highlight>
                  <a:srgbClr val="FFFF00"/>
                </a:highlight>
                <a:latin typeface="Times New Roman" panose="02020603050405020304" pitchFamily="18" charset="0"/>
                <a:cs typeface="Times New Roman" panose="02020603050405020304" pitchFamily="18" charset="0"/>
              </a:rPr>
              <a:t>abstract void </a:t>
            </a:r>
            <a:r>
              <a:rPr lang="en-US" sz="2000" b="0" i="0" u="none" strike="noStrike" baseline="0" dirty="0" err="1">
                <a:solidFill>
                  <a:srgbClr val="1D1D1E"/>
                </a:solidFill>
                <a:highlight>
                  <a:srgbClr val="FFFF00"/>
                </a:highlight>
                <a:latin typeface="Times New Roman" panose="02020603050405020304" pitchFamily="18" charset="0"/>
                <a:cs typeface="Times New Roman" panose="02020603050405020304" pitchFamily="18" charset="0"/>
              </a:rPr>
              <a:t>callme</a:t>
            </a:r>
            <a:r>
              <a:rPr lang="en-US" sz="2000" b="0" i="0" u="none" strike="noStrike" baseline="0" dirty="0">
                <a:solidFill>
                  <a:srgbClr val="1D1D1E"/>
                </a:solidFill>
                <a:highlight>
                  <a:srgbClr val="FFFF00"/>
                </a:highlight>
                <a:latin typeface="Times New Roman" panose="02020603050405020304" pitchFamily="18" charset="0"/>
                <a:cs typeface="Times New Roman" panose="02020603050405020304" pitchFamily="18" charset="0"/>
              </a:rPr>
              <a:t>()</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void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callmetoo</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System.out.println</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("This is a concrete method.");</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B extends A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void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callme</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System.out.println</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("B's implementation of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callme</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AbstractDemo</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static void main(String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args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B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b</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new B();</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b.callme</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b.callmetoo</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pSp>
        <p:nvGrpSpPr>
          <p:cNvPr id="6" name="Group 5">
            <a:extLst>
              <a:ext uri="{FF2B5EF4-FFF2-40B4-BE49-F238E27FC236}">
                <a16:creationId xmlns:a16="http://schemas.microsoft.com/office/drawing/2014/main" id="{65395658-BE63-4C2A-8003-7E3A343A9DB0}"/>
              </a:ext>
            </a:extLst>
          </p:cNvPr>
          <p:cNvGrpSpPr/>
          <p:nvPr/>
        </p:nvGrpSpPr>
        <p:grpSpPr>
          <a:xfrm>
            <a:off x="9594570" y="968717"/>
            <a:ext cx="2291889" cy="1730558"/>
            <a:chOff x="7580243" y="2213115"/>
            <a:chExt cx="2291889" cy="1730558"/>
          </a:xfrm>
        </p:grpSpPr>
        <p:sp>
          <p:nvSpPr>
            <p:cNvPr id="7" name="TextBox 6">
              <a:extLst>
                <a:ext uri="{FF2B5EF4-FFF2-40B4-BE49-F238E27FC236}">
                  <a16:creationId xmlns:a16="http://schemas.microsoft.com/office/drawing/2014/main" id="{352DB02D-EBFF-4306-9409-69A596525560}"/>
                </a:ext>
              </a:extLst>
            </p:cNvPr>
            <p:cNvSpPr txBox="1"/>
            <p:nvPr/>
          </p:nvSpPr>
          <p:spPr>
            <a:xfrm>
              <a:off x="7580243" y="2213115"/>
              <a:ext cx="689114" cy="461665"/>
            </a:xfrm>
            <a:prstGeom prst="rect">
              <a:avLst/>
            </a:prstGeom>
            <a:noFill/>
            <a:ln w="28575">
              <a:solidFill>
                <a:srgbClr val="FF0000"/>
              </a:solidFill>
            </a:ln>
          </p:spPr>
          <p:txBody>
            <a:bodyPr wrap="square" rtlCol="0">
              <a:spAutoFit/>
            </a:bodyPr>
            <a:lstStyle/>
            <a:p>
              <a:pPr algn="ctr"/>
              <a:r>
                <a:rPr lang="en-US" sz="2400" dirty="0"/>
                <a:t>A</a:t>
              </a:r>
            </a:p>
          </p:txBody>
        </p:sp>
        <p:sp>
          <p:nvSpPr>
            <p:cNvPr id="8" name="TextBox 7">
              <a:extLst>
                <a:ext uri="{FF2B5EF4-FFF2-40B4-BE49-F238E27FC236}">
                  <a16:creationId xmlns:a16="http://schemas.microsoft.com/office/drawing/2014/main" id="{90C478CB-3D0E-4819-8E98-EB1D8DD3CE72}"/>
                </a:ext>
              </a:extLst>
            </p:cNvPr>
            <p:cNvSpPr txBox="1"/>
            <p:nvPr/>
          </p:nvSpPr>
          <p:spPr>
            <a:xfrm>
              <a:off x="7580243" y="3482008"/>
              <a:ext cx="689114" cy="461665"/>
            </a:xfrm>
            <a:prstGeom prst="rect">
              <a:avLst/>
            </a:prstGeom>
            <a:noFill/>
            <a:ln w="28575">
              <a:solidFill>
                <a:srgbClr val="FF0000"/>
              </a:solidFill>
            </a:ln>
          </p:spPr>
          <p:txBody>
            <a:bodyPr wrap="square" rtlCol="0">
              <a:spAutoFit/>
            </a:bodyPr>
            <a:lstStyle/>
            <a:p>
              <a:pPr algn="ctr"/>
              <a:r>
                <a:rPr lang="en-US" sz="2400" dirty="0"/>
                <a:t>B</a:t>
              </a:r>
            </a:p>
          </p:txBody>
        </p:sp>
        <p:cxnSp>
          <p:nvCxnSpPr>
            <p:cNvPr id="9" name="Straight Arrow Connector 8">
              <a:extLst>
                <a:ext uri="{FF2B5EF4-FFF2-40B4-BE49-F238E27FC236}">
                  <a16:creationId xmlns:a16="http://schemas.microsoft.com/office/drawing/2014/main" id="{46F7B1E4-EED2-4665-8162-239D955D423D}"/>
                </a:ext>
              </a:extLst>
            </p:cNvPr>
            <p:cNvCxnSpPr>
              <a:cxnSpLocks/>
              <a:stCxn id="8" idx="0"/>
              <a:endCxn id="7" idx="2"/>
            </p:cNvCxnSpPr>
            <p:nvPr/>
          </p:nvCxnSpPr>
          <p:spPr>
            <a:xfrm flipV="1">
              <a:off x="7924800" y="2674780"/>
              <a:ext cx="0" cy="8072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AB020E-A791-4065-90B9-4422E75D4DD2}"/>
                </a:ext>
              </a:extLst>
            </p:cNvPr>
            <p:cNvSpPr txBox="1"/>
            <p:nvPr/>
          </p:nvSpPr>
          <p:spPr>
            <a:xfrm>
              <a:off x="8415130" y="2259281"/>
              <a:ext cx="1457002" cy="369332"/>
            </a:xfrm>
            <a:prstGeom prst="rect">
              <a:avLst/>
            </a:prstGeom>
            <a:noFill/>
          </p:spPr>
          <p:txBody>
            <a:bodyPr wrap="none" rtlCol="0">
              <a:spAutoFit/>
            </a:bodyPr>
            <a:lstStyle/>
            <a:p>
              <a:r>
                <a:rPr lang="en-US" dirty="0"/>
                <a:t>Abstract class</a:t>
              </a:r>
            </a:p>
          </p:txBody>
        </p:sp>
      </p:grpSp>
      <p:sp>
        <p:nvSpPr>
          <p:cNvPr id="13" name="TextBox 12">
            <a:extLst>
              <a:ext uri="{FF2B5EF4-FFF2-40B4-BE49-F238E27FC236}">
                <a16:creationId xmlns:a16="http://schemas.microsoft.com/office/drawing/2014/main" id="{65463C50-218D-4923-A6C5-64387C2C42C6}"/>
              </a:ext>
            </a:extLst>
          </p:cNvPr>
          <p:cNvSpPr txBox="1"/>
          <p:nvPr/>
        </p:nvSpPr>
        <p:spPr>
          <a:xfrm>
            <a:off x="569840" y="154691"/>
            <a:ext cx="6096000" cy="461665"/>
          </a:xfrm>
          <a:prstGeom prst="rect">
            <a:avLst/>
          </a:prstGeom>
          <a:noFill/>
        </p:spPr>
        <p:txBody>
          <a:bodyPr wrap="square">
            <a:spAutoFit/>
          </a:bodyPr>
          <a:lstStyle/>
          <a:p>
            <a:r>
              <a:rPr lang="en-US" sz="2400" b="1" u="sng" dirty="0">
                <a:solidFill>
                  <a:srgbClr val="1D1D1E"/>
                </a:solidFill>
                <a:latin typeface="Times New Roman" panose="02020603050405020304" pitchFamily="18" charset="0"/>
                <a:cs typeface="Times New Roman" panose="02020603050405020304" pitchFamily="18" charset="0"/>
              </a:rPr>
              <a:t>Example</a:t>
            </a:r>
            <a:r>
              <a:rPr lang="en-US" sz="2400" b="1" dirty="0">
                <a:solidFill>
                  <a:srgbClr val="1D1D1E"/>
                </a:solidFill>
                <a:latin typeface="Times New Roman" panose="02020603050405020304" pitchFamily="18" charset="0"/>
                <a:cs typeface="Times New Roman" panose="02020603050405020304" pitchFamily="18" charset="0"/>
              </a:rPr>
              <a:t> : Abstract Class</a:t>
            </a:r>
            <a:endParaRPr lang="en-US" sz="2400" b="1" dirty="0"/>
          </a:p>
        </p:txBody>
      </p:sp>
      <p:sp>
        <p:nvSpPr>
          <p:cNvPr id="11" name="TextBox 10">
            <a:extLst>
              <a:ext uri="{FF2B5EF4-FFF2-40B4-BE49-F238E27FC236}">
                <a16:creationId xmlns:a16="http://schemas.microsoft.com/office/drawing/2014/main" id="{EA66964A-648D-4348-B769-23326CFBDE5F}"/>
              </a:ext>
            </a:extLst>
          </p:cNvPr>
          <p:cNvSpPr txBox="1"/>
          <p:nvPr/>
        </p:nvSpPr>
        <p:spPr>
          <a:xfrm>
            <a:off x="99393" y="1113025"/>
            <a:ext cx="1960333" cy="369332"/>
          </a:xfrm>
          <a:prstGeom prst="rect">
            <a:avLst/>
          </a:prstGeom>
          <a:solidFill>
            <a:srgbClr val="FFFF00"/>
          </a:solidFill>
        </p:spPr>
        <p:txBody>
          <a:bodyPr wrap="square">
            <a:spAutoFit/>
          </a:bodyPr>
          <a:lstStyle/>
          <a:p>
            <a:r>
              <a:rPr lang="en-US" b="1" dirty="0"/>
              <a:t>Abstract Method</a:t>
            </a:r>
          </a:p>
        </p:txBody>
      </p:sp>
      <p:sp>
        <p:nvSpPr>
          <p:cNvPr id="12" name="TextBox 11">
            <a:extLst>
              <a:ext uri="{FF2B5EF4-FFF2-40B4-BE49-F238E27FC236}">
                <a16:creationId xmlns:a16="http://schemas.microsoft.com/office/drawing/2014/main" id="{4FBB721E-83C9-42DF-A2E6-35714A46464E}"/>
              </a:ext>
            </a:extLst>
          </p:cNvPr>
          <p:cNvSpPr txBox="1"/>
          <p:nvPr/>
        </p:nvSpPr>
        <p:spPr>
          <a:xfrm>
            <a:off x="-3" y="1837365"/>
            <a:ext cx="2093843" cy="830997"/>
          </a:xfrm>
          <a:prstGeom prst="rect">
            <a:avLst/>
          </a:prstGeom>
          <a:solidFill>
            <a:srgbClr val="FFFF00"/>
          </a:solidFill>
        </p:spPr>
        <p:txBody>
          <a:bodyPr wrap="square">
            <a:spAutoFit/>
          </a:bodyPr>
          <a:lstStyle/>
          <a:p>
            <a:r>
              <a:rPr lang="en-US" sz="1600" b="1" dirty="0"/>
              <a:t>Concrete methods</a:t>
            </a:r>
          </a:p>
          <a:p>
            <a:r>
              <a:rPr lang="en-US" sz="1600" b="1" dirty="0"/>
              <a:t>             (or)</a:t>
            </a:r>
          </a:p>
          <a:p>
            <a:r>
              <a:rPr lang="en-US" sz="1600" b="1" dirty="0"/>
              <a:t>Non-Abstract Method</a:t>
            </a:r>
          </a:p>
        </p:txBody>
      </p:sp>
      <p:cxnSp>
        <p:nvCxnSpPr>
          <p:cNvPr id="14" name="Straight Arrow Connector 13">
            <a:extLst>
              <a:ext uri="{FF2B5EF4-FFF2-40B4-BE49-F238E27FC236}">
                <a16:creationId xmlns:a16="http://schemas.microsoft.com/office/drawing/2014/main" id="{6BF5151E-2D9F-4235-B56C-FB4DE0175413}"/>
              </a:ext>
            </a:extLst>
          </p:cNvPr>
          <p:cNvCxnSpPr>
            <a:cxnSpLocks/>
            <a:endCxn id="11" idx="3"/>
          </p:cNvCxnSpPr>
          <p:nvPr/>
        </p:nvCxnSpPr>
        <p:spPr>
          <a:xfrm flipH="1">
            <a:off x="2059726" y="1175885"/>
            <a:ext cx="815996" cy="121806"/>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5" name="Straight Arrow Connector 14">
            <a:extLst>
              <a:ext uri="{FF2B5EF4-FFF2-40B4-BE49-F238E27FC236}">
                <a16:creationId xmlns:a16="http://schemas.microsoft.com/office/drawing/2014/main" id="{D62F33BE-ECCF-4647-A892-908040D2E7DB}"/>
              </a:ext>
            </a:extLst>
          </p:cNvPr>
          <p:cNvCxnSpPr>
            <a:cxnSpLocks/>
          </p:cNvCxnSpPr>
          <p:nvPr/>
        </p:nvCxnSpPr>
        <p:spPr>
          <a:xfrm flipH="1">
            <a:off x="2080590" y="1828800"/>
            <a:ext cx="795132" cy="427721"/>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803678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6225BA-FAC2-49BF-9590-03A60558CA03}"/>
              </a:ext>
            </a:extLst>
          </p:cNvPr>
          <p:cNvSpPr txBox="1"/>
          <p:nvPr/>
        </p:nvSpPr>
        <p:spPr>
          <a:xfrm>
            <a:off x="3048003" y="80885"/>
            <a:ext cx="6599582" cy="2246769"/>
          </a:xfrm>
          <a:prstGeom prst="rect">
            <a:avLst/>
          </a:prstGeom>
          <a:noFill/>
          <a:ln w="19050">
            <a:solidFill>
              <a:schemeClr val="tx1"/>
            </a:solidFill>
          </a:ln>
        </p:spPr>
        <p:txBody>
          <a:bodyPr wrap="square">
            <a:spAutoFit/>
          </a:bodyPr>
          <a:lstStyle/>
          <a:p>
            <a:r>
              <a:rPr lang="en-US" sz="2000" dirty="0"/>
              <a:t>abstract class </a:t>
            </a:r>
            <a:r>
              <a:rPr lang="en-US" sz="2000" b="1" dirty="0"/>
              <a:t>Figure</a:t>
            </a:r>
            <a:r>
              <a:rPr lang="en-US" sz="2000" dirty="0"/>
              <a:t> {</a:t>
            </a:r>
          </a:p>
          <a:p>
            <a:r>
              <a:rPr lang="en-US" sz="2000" dirty="0"/>
              <a:t>      double dim1,dim2;</a:t>
            </a:r>
          </a:p>
          <a:p>
            <a:r>
              <a:rPr lang="en-US" sz="2000" dirty="0"/>
              <a:t>      Figure(double a, double b) {</a:t>
            </a:r>
          </a:p>
          <a:p>
            <a:r>
              <a:rPr lang="en-US" sz="2000" dirty="0"/>
              <a:t>            dim1 = a; dim2 = b;</a:t>
            </a:r>
          </a:p>
          <a:p>
            <a:r>
              <a:rPr lang="en-US" sz="2000" dirty="0"/>
              <a:t>      }</a:t>
            </a:r>
          </a:p>
          <a:p>
            <a:r>
              <a:rPr lang="en-US" sz="2000" dirty="0"/>
              <a:t>      </a:t>
            </a:r>
            <a:r>
              <a:rPr lang="en-US" sz="2000" b="1" i="1" dirty="0"/>
              <a:t>abstract</a:t>
            </a:r>
            <a:r>
              <a:rPr lang="en-US" sz="2000" dirty="0"/>
              <a:t> double area();</a:t>
            </a:r>
          </a:p>
          <a:p>
            <a:r>
              <a:rPr lang="en-US" sz="2000" dirty="0"/>
              <a:t>}</a:t>
            </a:r>
          </a:p>
        </p:txBody>
      </p:sp>
      <p:sp>
        <p:nvSpPr>
          <p:cNvPr id="7" name="TextBox 6">
            <a:extLst>
              <a:ext uri="{FF2B5EF4-FFF2-40B4-BE49-F238E27FC236}">
                <a16:creationId xmlns:a16="http://schemas.microsoft.com/office/drawing/2014/main" id="{DE67FAB7-EA86-47BC-8201-DD82DDABA2C1}"/>
              </a:ext>
            </a:extLst>
          </p:cNvPr>
          <p:cNvSpPr txBox="1"/>
          <p:nvPr/>
        </p:nvSpPr>
        <p:spPr>
          <a:xfrm>
            <a:off x="609600" y="3800056"/>
            <a:ext cx="5486400" cy="2862322"/>
          </a:xfrm>
          <a:prstGeom prst="rect">
            <a:avLst/>
          </a:prstGeom>
          <a:noFill/>
          <a:ln w="19050">
            <a:solidFill>
              <a:schemeClr val="tx1"/>
            </a:solidFill>
          </a:ln>
        </p:spPr>
        <p:txBody>
          <a:bodyPr wrap="square">
            <a:spAutoFit/>
          </a:bodyPr>
          <a:lstStyle/>
          <a:p>
            <a:r>
              <a:rPr lang="en-US" dirty="0"/>
              <a:t>class </a:t>
            </a:r>
            <a:r>
              <a:rPr lang="en-US" b="1" dirty="0"/>
              <a:t>Rectangle</a:t>
            </a:r>
            <a:r>
              <a:rPr lang="en-US" dirty="0"/>
              <a:t> extends </a:t>
            </a:r>
            <a:r>
              <a:rPr lang="en-US" b="1" dirty="0"/>
              <a:t>Figure</a:t>
            </a:r>
            <a:r>
              <a:rPr lang="en-US" dirty="0"/>
              <a:t> {</a:t>
            </a:r>
          </a:p>
          <a:p>
            <a:r>
              <a:rPr lang="en-US" dirty="0"/>
              <a:t>      Rectangle(double a, double b) {</a:t>
            </a:r>
          </a:p>
          <a:p>
            <a:r>
              <a:rPr lang="en-US" dirty="0"/>
              <a:t>            super(a, b);</a:t>
            </a:r>
          </a:p>
          <a:p>
            <a:r>
              <a:rPr lang="en-US" dirty="0"/>
              <a:t>      }</a:t>
            </a:r>
          </a:p>
          <a:p>
            <a:r>
              <a:rPr lang="en-US" dirty="0"/>
              <a:t>      // override area for rectangle</a:t>
            </a:r>
          </a:p>
          <a:p>
            <a:r>
              <a:rPr lang="en-US" dirty="0"/>
              <a:t>      double area() {</a:t>
            </a:r>
          </a:p>
          <a:p>
            <a:r>
              <a:rPr lang="en-US" dirty="0"/>
              <a:t>             </a:t>
            </a:r>
            <a:r>
              <a:rPr lang="en-US" dirty="0" err="1"/>
              <a:t>System.out.println</a:t>
            </a:r>
            <a:r>
              <a:rPr lang="en-US" dirty="0"/>
              <a:t>("Inside Area for Rectangle.");</a:t>
            </a:r>
          </a:p>
          <a:p>
            <a:r>
              <a:rPr lang="en-US" dirty="0"/>
              <a:t>             return dim1 * dim2;</a:t>
            </a:r>
          </a:p>
          <a:p>
            <a:r>
              <a:rPr lang="en-US" dirty="0"/>
              <a:t>      }</a:t>
            </a:r>
          </a:p>
          <a:p>
            <a:r>
              <a:rPr lang="en-US" dirty="0"/>
              <a:t>}</a:t>
            </a:r>
          </a:p>
        </p:txBody>
      </p:sp>
      <p:sp>
        <p:nvSpPr>
          <p:cNvPr id="9" name="TextBox 8">
            <a:extLst>
              <a:ext uri="{FF2B5EF4-FFF2-40B4-BE49-F238E27FC236}">
                <a16:creationId xmlns:a16="http://schemas.microsoft.com/office/drawing/2014/main" id="{9ED9F0F3-02FB-4419-8892-ACBEFE6328D2}"/>
              </a:ext>
            </a:extLst>
          </p:cNvPr>
          <p:cNvSpPr txBox="1"/>
          <p:nvPr/>
        </p:nvSpPr>
        <p:spPr>
          <a:xfrm>
            <a:off x="6639333" y="3839814"/>
            <a:ext cx="5314122" cy="2862322"/>
          </a:xfrm>
          <a:prstGeom prst="rect">
            <a:avLst/>
          </a:prstGeom>
          <a:noFill/>
          <a:ln w="19050">
            <a:solidFill>
              <a:schemeClr val="tx1"/>
            </a:solidFill>
          </a:ln>
        </p:spPr>
        <p:txBody>
          <a:bodyPr wrap="square">
            <a:spAutoFit/>
          </a:bodyPr>
          <a:lstStyle/>
          <a:p>
            <a:r>
              <a:rPr lang="en-US" dirty="0"/>
              <a:t>class </a:t>
            </a:r>
            <a:r>
              <a:rPr lang="en-US" b="1" dirty="0"/>
              <a:t>Triangle</a:t>
            </a:r>
            <a:r>
              <a:rPr lang="en-US" dirty="0"/>
              <a:t> extends </a:t>
            </a:r>
            <a:r>
              <a:rPr lang="en-US" b="1" dirty="0"/>
              <a:t>Figure</a:t>
            </a:r>
            <a:r>
              <a:rPr lang="en-US" dirty="0"/>
              <a:t> {</a:t>
            </a:r>
          </a:p>
          <a:p>
            <a:r>
              <a:rPr lang="en-US" dirty="0"/>
              <a:t>      Triangle(double a, double b) {</a:t>
            </a:r>
          </a:p>
          <a:p>
            <a:r>
              <a:rPr lang="en-US" dirty="0"/>
              <a:t>	      super(a, b);</a:t>
            </a:r>
          </a:p>
          <a:p>
            <a:r>
              <a:rPr lang="en-US" dirty="0"/>
              <a:t>       }</a:t>
            </a:r>
          </a:p>
          <a:p>
            <a:r>
              <a:rPr lang="en-US" dirty="0"/>
              <a:t>       // override area for right triangle</a:t>
            </a:r>
          </a:p>
          <a:p>
            <a:r>
              <a:rPr lang="en-US" dirty="0"/>
              <a:t>       double area() {</a:t>
            </a:r>
          </a:p>
          <a:p>
            <a:r>
              <a:rPr lang="en-US" dirty="0"/>
              <a:t>              </a:t>
            </a:r>
            <a:r>
              <a:rPr lang="en-US" dirty="0" err="1"/>
              <a:t>System.out.println</a:t>
            </a:r>
            <a:r>
              <a:rPr lang="en-US" dirty="0"/>
              <a:t>("Inside Area for Triangle.");</a:t>
            </a:r>
          </a:p>
          <a:p>
            <a:r>
              <a:rPr lang="en-US" dirty="0"/>
              <a:t>              return dim1 * dim2 / 2;</a:t>
            </a:r>
          </a:p>
          <a:p>
            <a:r>
              <a:rPr lang="en-US" dirty="0"/>
              <a:t>       }</a:t>
            </a:r>
          </a:p>
          <a:p>
            <a:r>
              <a:rPr lang="en-US" dirty="0"/>
              <a:t>}</a:t>
            </a:r>
          </a:p>
        </p:txBody>
      </p:sp>
      <p:cxnSp>
        <p:nvCxnSpPr>
          <p:cNvPr id="11" name="Straight Arrow Connector 10">
            <a:extLst>
              <a:ext uri="{FF2B5EF4-FFF2-40B4-BE49-F238E27FC236}">
                <a16:creationId xmlns:a16="http://schemas.microsoft.com/office/drawing/2014/main" id="{107123A0-49A6-4E59-BD8E-8FC6B6EF37D9}"/>
              </a:ext>
            </a:extLst>
          </p:cNvPr>
          <p:cNvCxnSpPr>
            <a:stCxn id="5" idx="2"/>
          </p:cNvCxnSpPr>
          <p:nvPr/>
        </p:nvCxnSpPr>
        <p:spPr>
          <a:xfrm flipH="1">
            <a:off x="3790124" y="2327654"/>
            <a:ext cx="2557670" cy="1472402"/>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3" name="Straight Arrow Connector 12">
            <a:extLst>
              <a:ext uri="{FF2B5EF4-FFF2-40B4-BE49-F238E27FC236}">
                <a16:creationId xmlns:a16="http://schemas.microsoft.com/office/drawing/2014/main" id="{6CFCAEFC-9B91-4AB2-80BA-522347010BC1}"/>
              </a:ext>
            </a:extLst>
          </p:cNvPr>
          <p:cNvCxnSpPr>
            <a:stCxn id="5" idx="2"/>
            <a:endCxn id="9" idx="0"/>
          </p:cNvCxnSpPr>
          <p:nvPr/>
        </p:nvCxnSpPr>
        <p:spPr>
          <a:xfrm>
            <a:off x="6347794" y="2327654"/>
            <a:ext cx="2948600" cy="151216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663EA1E3-4D87-418E-A4F1-FC50B65C833E}"/>
              </a:ext>
            </a:extLst>
          </p:cNvPr>
          <p:cNvSpPr txBox="1"/>
          <p:nvPr/>
        </p:nvSpPr>
        <p:spPr>
          <a:xfrm>
            <a:off x="1113182" y="1190584"/>
            <a:ext cx="1696278" cy="461665"/>
          </a:xfrm>
          <a:prstGeom prst="rect">
            <a:avLst/>
          </a:prstGeom>
          <a:solidFill>
            <a:srgbClr val="FFFF00"/>
          </a:solidFill>
        </p:spPr>
        <p:txBody>
          <a:bodyPr wrap="square">
            <a:spAutoFit/>
          </a:bodyPr>
          <a:lstStyle/>
          <a:p>
            <a:r>
              <a:rPr lang="en-US" sz="2400" dirty="0"/>
              <a:t>Super class</a:t>
            </a:r>
          </a:p>
        </p:txBody>
      </p:sp>
      <p:sp>
        <p:nvSpPr>
          <p:cNvPr id="16" name="TextBox 15">
            <a:extLst>
              <a:ext uri="{FF2B5EF4-FFF2-40B4-BE49-F238E27FC236}">
                <a16:creationId xmlns:a16="http://schemas.microsoft.com/office/drawing/2014/main" id="{8B01ADC6-0CF7-4E39-A164-A2C1190E6FC8}"/>
              </a:ext>
            </a:extLst>
          </p:cNvPr>
          <p:cNvSpPr txBox="1"/>
          <p:nvPr/>
        </p:nvSpPr>
        <p:spPr>
          <a:xfrm>
            <a:off x="1086681" y="3285950"/>
            <a:ext cx="1298710" cy="461665"/>
          </a:xfrm>
          <a:prstGeom prst="rect">
            <a:avLst/>
          </a:prstGeom>
          <a:solidFill>
            <a:srgbClr val="FFFF00"/>
          </a:solidFill>
        </p:spPr>
        <p:txBody>
          <a:bodyPr wrap="square">
            <a:spAutoFit/>
          </a:bodyPr>
          <a:lstStyle/>
          <a:p>
            <a:r>
              <a:rPr lang="en-US" sz="2400" dirty="0"/>
              <a:t>sub class</a:t>
            </a:r>
          </a:p>
        </p:txBody>
      </p:sp>
      <p:sp>
        <p:nvSpPr>
          <p:cNvPr id="17" name="TextBox 16">
            <a:extLst>
              <a:ext uri="{FF2B5EF4-FFF2-40B4-BE49-F238E27FC236}">
                <a16:creationId xmlns:a16="http://schemas.microsoft.com/office/drawing/2014/main" id="{26E34D5C-BA94-40CD-BA82-6088CE627377}"/>
              </a:ext>
            </a:extLst>
          </p:cNvPr>
          <p:cNvSpPr txBox="1"/>
          <p:nvPr/>
        </p:nvSpPr>
        <p:spPr>
          <a:xfrm>
            <a:off x="9647585" y="3344428"/>
            <a:ext cx="1298710" cy="461665"/>
          </a:xfrm>
          <a:prstGeom prst="rect">
            <a:avLst/>
          </a:prstGeom>
          <a:solidFill>
            <a:srgbClr val="FFFF00"/>
          </a:solidFill>
        </p:spPr>
        <p:txBody>
          <a:bodyPr wrap="square">
            <a:spAutoFit/>
          </a:bodyPr>
          <a:lstStyle/>
          <a:p>
            <a:r>
              <a:rPr lang="en-US" sz="2400" dirty="0"/>
              <a:t>sub class</a:t>
            </a:r>
          </a:p>
        </p:txBody>
      </p:sp>
      <p:sp>
        <p:nvSpPr>
          <p:cNvPr id="18" name="TextBox 17">
            <a:extLst>
              <a:ext uri="{FF2B5EF4-FFF2-40B4-BE49-F238E27FC236}">
                <a16:creationId xmlns:a16="http://schemas.microsoft.com/office/drawing/2014/main" id="{26A22DC2-B5FA-4486-B1A8-2200B5564E7B}"/>
              </a:ext>
            </a:extLst>
          </p:cNvPr>
          <p:cNvSpPr txBox="1"/>
          <p:nvPr/>
        </p:nvSpPr>
        <p:spPr>
          <a:xfrm>
            <a:off x="167540" y="80885"/>
            <a:ext cx="2694456" cy="369332"/>
          </a:xfrm>
          <a:prstGeom prst="rect">
            <a:avLst/>
          </a:prstGeom>
          <a:noFill/>
        </p:spPr>
        <p:txBody>
          <a:bodyPr wrap="none" rtlCol="0">
            <a:spAutoFit/>
          </a:bodyPr>
          <a:lstStyle/>
          <a:p>
            <a:r>
              <a:rPr lang="en-US" b="1" i="1" u="sng" dirty="0"/>
              <a:t>Example for Abstract class</a:t>
            </a:r>
          </a:p>
        </p:txBody>
      </p:sp>
    </p:spTree>
    <p:extLst>
      <p:ext uri="{BB962C8B-B14F-4D97-AF65-F5344CB8AC3E}">
        <p14:creationId xmlns:p14="http://schemas.microsoft.com/office/powerpoint/2010/main" val="3309952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65F59-8B48-46EF-B203-E7214889BF6C}"/>
              </a:ext>
            </a:extLst>
          </p:cNvPr>
          <p:cNvSpPr>
            <a:spLocks noGrp="1"/>
          </p:cNvSpPr>
          <p:nvPr>
            <p:ph type="title"/>
          </p:nvPr>
        </p:nvSpPr>
        <p:spPr>
          <a:xfrm>
            <a:off x="520148" y="206102"/>
            <a:ext cx="10515600" cy="814318"/>
          </a:xfrm>
        </p:spPr>
        <p:txBody>
          <a:bodyPr/>
          <a:lstStyle/>
          <a:p>
            <a:r>
              <a:rPr lang="en-US" u="sng" dirty="0"/>
              <a:t>final keyword</a:t>
            </a:r>
          </a:p>
        </p:txBody>
      </p:sp>
      <p:sp>
        <p:nvSpPr>
          <p:cNvPr id="3" name="Content Placeholder 2">
            <a:extLst>
              <a:ext uri="{FF2B5EF4-FFF2-40B4-BE49-F238E27FC236}">
                <a16:creationId xmlns:a16="http://schemas.microsoft.com/office/drawing/2014/main" id="{415091BE-77C9-4B69-BBE7-962ECF5E4D28}"/>
              </a:ext>
            </a:extLst>
          </p:cNvPr>
          <p:cNvSpPr>
            <a:spLocks noGrp="1"/>
          </p:cNvSpPr>
          <p:nvPr>
            <p:ph idx="1"/>
          </p:nvPr>
        </p:nvSpPr>
        <p:spPr>
          <a:xfrm>
            <a:off x="639417" y="1192695"/>
            <a:ext cx="10704444" cy="4373217"/>
          </a:xfrm>
        </p:spPr>
        <p:txBody>
          <a:bodyPr>
            <a:normAutofit/>
          </a:bodyPr>
          <a:lstStyle/>
          <a:p>
            <a:r>
              <a:rPr lang="en-US" sz="3600" dirty="0"/>
              <a:t>The final keyword is used to</a:t>
            </a:r>
          </a:p>
          <a:p>
            <a:pPr lvl="1"/>
            <a:r>
              <a:rPr lang="en-US" sz="3200" dirty="0"/>
              <a:t>create a variable that cannot be modified in the program.</a:t>
            </a:r>
          </a:p>
          <a:p>
            <a:pPr marL="457200" lvl="1" indent="0">
              <a:buNone/>
            </a:pPr>
            <a:r>
              <a:rPr lang="en-US" sz="3200" dirty="0"/>
              <a:t>   </a:t>
            </a:r>
            <a:r>
              <a:rPr lang="en-US" sz="3200" u="sng" dirty="0"/>
              <a:t>example</a:t>
            </a:r>
            <a:r>
              <a:rPr lang="en-US" sz="3200" dirty="0"/>
              <a:t> :  final int x=10;</a:t>
            </a:r>
          </a:p>
          <a:p>
            <a:pPr marL="457200" lvl="1" indent="0">
              <a:buNone/>
            </a:pPr>
            <a:r>
              <a:rPr lang="en-US" sz="3200" dirty="0"/>
              <a:t>                                x=20;     --</a:t>
            </a:r>
            <a:r>
              <a:rPr lang="en-US" sz="3200" dirty="0">
                <a:sym typeface="Wingdings" panose="05000000000000000000" pitchFamily="2" charset="2"/>
              </a:rPr>
              <a:t>--&gt;  It is invalid</a:t>
            </a:r>
          </a:p>
          <a:p>
            <a:pPr marL="457200" lvl="1" indent="0">
              <a:buNone/>
            </a:pPr>
            <a:endParaRPr lang="en-US" sz="2800" dirty="0"/>
          </a:p>
          <a:p>
            <a:pPr lvl="1"/>
            <a:r>
              <a:rPr lang="en-US" sz="3200" dirty="0"/>
              <a:t>stop overriding the super class method in subclass.</a:t>
            </a:r>
          </a:p>
          <a:p>
            <a:pPr lvl="1"/>
            <a:r>
              <a:rPr lang="en-US" sz="3200" dirty="0"/>
              <a:t>stop inheriting the properties of one class to another class. </a:t>
            </a:r>
          </a:p>
        </p:txBody>
      </p:sp>
    </p:spTree>
    <p:extLst>
      <p:ext uri="{BB962C8B-B14F-4D97-AF65-F5344CB8AC3E}">
        <p14:creationId xmlns:p14="http://schemas.microsoft.com/office/powerpoint/2010/main" val="1594816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E8B1F-E451-3201-3C6B-57B77AE996D8}"/>
              </a:ext>
            </a:extLst>
          </p:cNvPr>
          <p:cNvSpPr>
            <a:spLocks noGrp="1"/>
          </p:cNvSpPr>
          <p:nvPr>
            <p:ph type="title"/>
          </p:nvPr>
        </p:nvSpPr>
        <p:spPr>
          <a:xfrm>
            <a:off x="838200" y="365126"/>
            <a:ext cx="10515600" cy="539944"/>
          </a:xfrm>
        </p:spPr>
        <p:txBody>
          <a:bodyPr>
            <a:normAutofit fontScale="90000"/>
          </a:bodyPr>
          <a:lstStyle/>
          <a:p>
            <a:r>
              <a:rPr lang="en-IN" dirty="0"/>
              <a:t>Need of Interface</a:t>
            </a:r>
          </a:p>
        </p:txBody>
      </p:sp>
      <p:sp>
        <p:nvSpPr>
          <p:cNvPr id="4" name="object 2">
            <a:extLst>
              <a:ext uri="{FF2B5EF4-FFF2-40B4-BE49-F238E27FC236}">
                <a16:creationId xmlns:a16="http://schemas.microsoft.com/office/drawing/2014/main" id="{3CFB8227-6347-01FA-5CFA-3103FAC0875F}"/>
              </a:ext>
            </a:extLst>
          </p:cNvPr>
          <p:cNvSpPr txBox="1"/>
          <p:nvPr/>
        </p:nvSpPr>
        <p:spPr>
          <a:xfrm>
            <a:off x="1006733" y="1170228"/>
            <a:ext cx="10347067" cy="4088299"/>
          </a:xfrm>
          <a:prstGeom prst="rect">
            <a:avLst/>
          </a:prstGeom>
        </p:spPr>
        <p:txBody>
          <a:bodyPr vert="horz" wrap="square" lIns="0" tIns="12700" rIns="0" bIns="0" rtlCol="0">
            <a:spAutoFit/>
          </a:bodyPr>
          <a:lstStyle/>
          <a:p>
            <a:pPr marL="243840" indent="-231775">
              <a:spcBef>
                <a:spcPts val="100"/>
              </a:spcBef>
              <a:buChar char="•"/>
              <a:tabLst>
                <a:tab pos="244475" algn="l"/>
                <a:tab pos="1753235" algn="l"/>
                <a:tab pos="2620645" algn="l"/>
                <a:tab pos="3284854" algn="l"/>
                <a:tab pos="3711575" algn="l"/>
                <a:tab pos="5290820" algn="l"/>
                <a:tab pos="6630670" algn="l"/>
                <a:tab pos="8127365" algn="l"/>
              </a:tabLst>
            </a:pPr>
            <a:r>
              <a:rPr sz="2400" dirty="0">
                <a:latin typeface="Sitka Text" panose="02000505000000020004" pitchFamily="2" charset="0"/>
                <a:cs typeface="Arial"/>
              </a:rPr>
              <a:t>Interfa</a:t>
            </a:r>
            <a:r>
              <a:rPr sz="2400" spc="-10" dirty="0">
                <a:latin typeface="Sitka Text" panose="02000505000000020004" pitchFamily="2" charset="0"/>
                <a:cs typeface="Arial"/>
              </a:rPr>
              <a:t>c</a:t>
            </a:r>
            <a:r>
              <a:rPr sz="2400" dirty="0">
                <a:latin typeface="Sitka Text" panose="02000505000000020004" pitchFamily="2" charset="0"/>
                <a:cs typeface="Arial"/>
              </a:rPr>
              <a:t>es	allow	you	to	imp</a:t>
            </a:r>
            <a:r>
              <a:rPr sz="2400" spc="-15" dirty="0">
                <a:latin typeface="Sitka Text" panose="02000505000000020004" pitchFamily="2" charset="0"/>
                <a:cs typeface="Arial"/>
              </a:rPr>
              <a:t>l</a:t>
            </a:r>
            <a:r>
              <a:rPr sz="2400" dirty="0">
                <a:latin typeface="Sitka Text" panose="02000505000000020004" pitchFamily="2" charset="0"/>
                <a:cs typeface="Arial"/>
              </a:rPr>
              <a:t>e</a:t>
            </a:r>
            <a:r>
              <a:rPr sz="2400" spc="5" dirty="0">
                <a:latin typeface="Sitka Text" panose="02000505000000020004" pitchFamily="2" charset="0"/>
                <a:cs typeface="Arial"/>
              </a:rPr>
              <a:t>m</a:t>
            </a:r>
            <a:r>
              <a:rPr sz="2400" dirty="0">
                <a:latin typeface="Sitka Text" panose="02000505000000020004" pitchFamily="2" charset="0"/>
                <a:cs typeface="Arial"/>
              </a:rPr>
              <a:t>e</a:t>
            </a:r>
            <a:r>
              <a:rPr sz="2400" spc="-10" dirty="0">
                <a:latin typeface="Sitka Text" panose="02000505000000020004" pitchFamily="2" charset="0"/>
                <a:cs typeface="Arial"/>
              </a:rPr>
              <a:t>n</a:t>
            </a:r>
            <a:r>
              <a:rPr sz="2400" dirty="0">
                <a:latin typeface="Sitka Text" panose="02000505000000020004" pitchFamily="2" charset="0"/>
                <a:cs typeface="Arial"/>
              </a:rPr>
              <a:t>t	com</a:t>
            </a:r>
            <a:r>
              <a:rPr sz="2400" spc="-15" dirty="0">
                <a:latin typeface="Sitka Text" panose="02000505000000020004" pitchFamily="2" charset="0"/>
                <a:cs typeface="Arial"/>
              </a:rPr>
              <a:t>m</a:t>
            </a:r>
            <a:r>
              <a:rPr sz="2400" dirty="0">
                <a:latin typeface="Sitka Text" panose="02000505000000020004" pitchFamily="2" charset="0"/>
                <a:cs typeface="Arial"/>
              </a:rPr>
              <a:t>on	b</a:t>
            </a:r>
            <a:r>
              <a:rPr sz="2400" spc="-10" dirty="0">
                <a:latin typeface="Sitka Text" panose="02000505000000020004" pitchFamily="2" charset="0"/>
                <a:cs typeface="Arial"/>
              </a:rPr>
              <a:t>e</a:t>
            </a:r>
            <a:r>
              <a:rPr sz="2400" dirty="0">
                <a:latin typeface="Sitka Text" panose="02000505000000020004" pitchFamily="2" charset="0"/>
                <a:cs typeface="Arial"/>
              </a:rPr>
              <a:t>hav</a:t>
            </a:r>
            <a:r>
              <a:rPr sz="2400" spc="10" dirty="0">
                <a:latin typeface="Sitka Text" panose="02000505000000020004" pitchFamily="2" charset="0"/>
                <a:cs typeface="Arial"/>
              </a:rPr>
              <a:t>i</a:t>
            </a:r>
            <a:r>
              <a:rPr sz="2400" dirty="0">
                <a:latin typeface="Sitka Text" panose="02000505000000020004" pitchFamily="2" charset="0"/>
                <a:cs typeface="Arial"/>
              </a:rPr>
              <a:t>ors	</a:t>
            </a:r>
            <a:r>
              <a:rPr sz="2400" spc="-10" dirty="0">
                <a:latin typeface="Sitka Text" panose="02000505000000020004" pitchFamily="2" charset="0"/>
                <a:cs typeface="Arial"/>
              </a:rPr>
              <a:t>in</a:t>
            </a:r>
            <a:r>
              <a:rPr lang="en-US" sz="2400" spc="-10" dirty="0">
                <a:latin typeface="Sitka Text" panose="02000505000000020004" pitchFamily="2" charset="0"/>
                <a:cs typeface="Arial"/>
              </a:rPr>
              <a:t> </a:t>
            </a:r>
            <a:r>
              <a:rPr sz="2400" spc="-10" dirty="0">
                <a:latin typeface="Sitka Text" panose="02000505000000020004" pitchFamily="2" charset="0"/>
                <a:cs typeface="Arial"/>
              </a:rPr>
              <a:t>different</a:t>
            </a:r>
            <a:r>
              <a:rPr sz="2400" dirty="0">
                <a:latin typeface="Sitka Text" panose="02000505000000020004" pitchFamily="2" charset="0"/>
                <a:cs typeface="Arial"/>
              </a:rPr>
              <a:t> </a:t>
            </a:r>
            <a:r>
              <a:rPr sz="2400" spc="-5" dirty="0">
                <a:latin typeface="Sitka Text" panose="02000505000000020004" pitchFamily="2" charset="0"/>
                <a:cs typeface="Arial"/>
              </a:rPr>
              <a:t>classes</a:t>
            </a:r>
            <a:r>
              <a:rPr sz="2400" spc="25" dirty="0">
                <a:latin typeface="Sitka Text" panose="02000505000000020004" pitchFamily="2" charset="0"/>
                <a:cs typeface="Arial"/>
              </a:rPr>
              <a:t> </a:t>
            </a:r>
            <a:r>
              <a:rPr sz="2400" spc="-5" dirty="0">
                <a:latin typeface="Sitka Text" panose="02000505000000020004" pitchFamily="2" charset="0"/>
                <a:cs typeface="Arial"/>
              </a:rPr>
              <a:t>that</a:t>
            </a:r>
            <a:r>
              <a:rPr sz="2400" dirty="0">
                <a:latin typeface="Sitka Text" panose="02000505000000020004" pitchFamily="2" charset="0"/>
                <a:cs typeface="Arial"/>
              </a:rPr>
              <a:t> </a:t>
            </a:r>
            <a:r>
              <a:rPr sz="2400" spc="-5" dirty="0">
                <a:latin typeface="Sitka Text" panose="02000505000000020004" pitchFamily="2" charset="0"/>
                <a:cs typeface="Arial"/>
              </a:rPr>
              <a:t>are</a:t>
            </a:r>
            <a:r>
              <a:rPr sz="2400" spc="15" dirty="0">
                <a:latin typeface="Sitka Text" panose="02000505000000020004" pitchFamily="2" charset="0"/>
                <a:cs typeface="Arial"/>
              </a:rPr>
              <a:t> </a:t>
            </a:r>
            <a:r>
              <a:rPr sz="2400" spc="-5" dirty="0">
                <a:latin typeface="Sitka Text" panose="02000505000000020004" pitchFamily="2" charset="0"/>
                <a:cs typeface="Arial"/>
              </a:rPr>
              <a:t>not</a:t>
            </a:r>
            <a:r>
              <a:rPr sz="2400" spc="5" dirty="0">
                <a:latin typeface="Sitka Text" panose="02000505000000020004" pitchFamily="2" charset="0"/>
                <a:cs typeface="Arial"/>
              </a:rPr>
              <a:t> </a:t>
            </a:r>
            <a:r>
              <a:rPr sz="2400" spc="-5" dirty="0">
                <a:latin typeface="Sitka Text" panose="02000505000000020004" pitchFamily="2" charset="0"/>
                <a:cs typeface="Arial"/>
              </a:rPr>
              <a:t>related</a:t>
            </a:r>
            <a:r>
              <a:rPr sz="2400" spc="15" dirty="0">
                <a:latin typeface="Sitka Text" panose="02000505000000020004" pitchFamily="2" charset="0"/>
                <a:cs typeface="Arial"/>
              </a:rPr>
              <a:t> </a:t>
            </a:r>
            <a:r>
              <a:rPr sz="2400" dirty="0">
                <a:latin typeface="Sitka Text" panose="02000505000000020004" pitchFamily="2" charset="0"/>
                <a:cs typeface="Arial"/>
              </a:rPr>
              <a:t>to </a:t>
            </a:r>
            <a:r>
              <a:rPr sz="2400" spc="-5" dirty="0">
                <a:latin typeface="Sitka Text" panose="02000505000000020004" pitchFamily="2" charset="0"/>
                <a:cs typeface="Arial"/>
              </a:rPr>
              <a:t>each</a:t>
            </a:r>
            <a:r>
              <a:rPr sz="2400" spc="5" dirty="0">
                <a:latin typeface="Sitka Text" panose="02000505000000020004" pitchFamily="2" charset="0"/>
                <a:cs typeface="Arial"/>
              </a:rPr>
              <a:t> </a:t>
            </a:r>
            <a:r>
              <a:rPr sz="2400" spc="-5" dirty="0">
                <a:latin typeface="Sitka Text" panose="02000505000000020004" pitchFamily="2" charset="0"/>
                <a:cs typeface="Arial"/>
              </a:rPr>
              <a:t>other</a:t>
            </a:r>
            <a:endParaRPr lang="en-IN" sz="2400" spc="-5" dirty="0">
              <a:latin typeface="Sitka Text" panose="02000505000000020004" pitchFamily="2" charset="0"/>
              <a:cs typeface="Arial"/>
            </a:endParaRPr>
          </a:p>
          <a:p>
            <a:pPr marL="243840" indent="-231775">
              <a:spcBef>
                <a:spcPts val="100"/>
              </a:spcBef>
              <a:buChar char="•"/>
              <a:tabLst>
                <a:tab pos="244475" algn="l"/>
                <a:tab pos="1753235" algn="l"/>
                <a:tab pos="2620645" algn="l"/>
                <a:tab pos="3284854" algn="l"/>
                <a:tab pos="3711575" algn="l"/>
                <a:tab pos="5290820" algn="l"/>
                <a:tab pos="6630670" algn="l"/>
                <a:tab pos="8127365" algn="l"/>
              </a:tabLst>
            </a:pPr>
            <a:endParaRPr sz="2400" dirty="0">
              <a:latin typeface="Sitka Text" panose="02000505000000020004" pitchFamily="2" charset="0"/>
              <a:cs typeface="Arial"/>
            </a:endParaRPr>
          </a:p>
          <a:p>
            <a:pPr marL="243840" marR="5080" indent="-231775" algn="just">
              <a:spcBef>
                <a:spcPts val="5"/>
              </a:spcBef>
              <a:buChar char="•"/>
              <a:tabLst>
                <a:tab pos="244475" algn="l"/>
              </a:tabLst>
            </a:pPr>
            <a:r>
              <a:rPr sz="2400" spc="-5" dirty="0">
                <a:latin typeface="Sitka Text" panose="02000505000000020004" pitchFamily="2" charset="0"/>
                <a:cs typeface="Arial"/>
              </a:rPr>
              <a:t>Interfaces</a:t>
            </a:r>
            <a:r>
              <a:rPr sz="2400" dirty="0">
                <a:latin typeface="Sitka Text" panose="02000505000000020004" pitchFamily="2" charset="0"/>
                <a:cs typeface="Arial"/>
              </a:rPr>
              <a:t> </a:t>
            </a:r>
            <a:r>
              <a:rPr sz="2400" spc="-5" dirty="0">
                <a:latin typeface="Sitka Text" panose="02000505000000020004" pitchFamily="2" charset="0"/>
                <a:cs typeface="Arial"/>
              </a:rPr>
              <a:t>are</a:t>
            </a:r>
            <a:r>
              <a:rPr sz="2400" dirty="0">
                <a:latin typeface="Sitka Text" panose="02000505000000020004" pitchFamily="2" charset="0"/>
                <a:cs typeface="Arial"/>
              </a:rPr>
              <a:t> </a:t>
            </a:r>
            <a:r>
              <a:rPr sz="2400" spc="-5" dirty="0">
                <a:latin typeface="Sitka Text" panose="02000505000000020004" pitchFamily="2" charset="0"/>
                <a:cs typeface="Arial"/>
              </a:rPr>
              <a:t>used</a:t>
            </a:r>
            <a:r>
              <a:rPr sz="2400" dirty="0">
                <a:latin typeface="Sitka Text" panose="02000505000000020004" pitchFamily="2" charset="0"/>
                <a:cs typeface="Arial"/>
              </a:rPr>
              <a:t> to</a:t>
            </a:r>
            <a:r>
              <a:rPr sz="2400" spc="5" dirty="0">
                <a:latin typeface="Sitka Text" panose="02000505000000020004" pitchFamily="2" charset="0"/>
                <a:cs typeface="Arial"/>
              </a:rPr>
              <a:t> </a:t>
            </a:r>
            <a:r>
              <a:rPr sz="2400" spc="-5" dirty="0">
                <a:latin typeface="Sitka Text" panose="02000505000000020004" pitchFamily="2" charset="0"/>
                <a:cs typeface="Arial"/>
              </a:rPr>
              <a:t>describe</a:t>
            </a:r>
            <a:r>
              <a:rPr sz="2400" dirty="0">
                <a:latin typeface="Sitka Text" panose="02000505000000020004" pitchFamily="2" charset="0"/>
                <a:cs typeface="Arial"/>
              </a:rPr>
              <a:t> </a:t>
            </a:r>
            <a:r>
              <a:rPr sz="2400" spc="-5" dirty="0">
                <a:latin typeface="Sitka Text" panose="02000505000000020004" pitchFamily="2" charset="0"/>
                <a:cs typeface="Arial"/>
              </a:rPr>
              <a:t>behaviors</a:t>
            </a:r>
            <a:r>
              <a:rPr sz="2400" dirty="0">
                <a:latin typeface="Sitka Text" panose="02000505000000020004" pitchFamily="2" charset="0"/>
                <a:cs typeface="Arial"/>
              </a:rPr>
              <a:t> that</a:t>
            </a:r>
            <a:r>
              <a:rPr sz="2400" spc="5" dirty="0">
                <a:latin typeface="Sitka Text" panose="02000505000000020004" pitchFamily="2" charset="0"/>
                <a:cs typeface="Arial"/>
              </a:rPr>
              <a:t> </a:t>
            </a:r>
            <a:r>
              <a:rPr sz="2400" spc="-5" dirty="0">
                <a:latin typeface="Sitka Text" panose="02000505000000020004" pitchFamily="2" charset="0"/>
                <a:cs typeface="Arial"/>
              </a:rPr>
              <a:t>are</a:t>
            </a:r>
            <a:r>
              <a:rPr sz="2400" dirty="0">
                <a:latin typeface="Sitka Text" panose="02000505000000020004" pitchFamily="2" charset="0"/>
                <a:cs typeface="Arial"/>
              </a:rPr>
              <a:t> </a:t>
            </a:r>
            <a:r>
              <a:rPr sz="2400" spc="-5" dirty="0">
                <a:latin typeface="Sitka Text" panose="02000505000000020004" pitchFamily="2" charset="0"/>
                <a:cs typeface="Arial"/>
              </a:rPr>
              <a:t>not </a:t>
            </a:r>
            <a:r>
              <a:rPr sz="2400" dirty="0">
                <a:latin typeface="Sitka Text" panose="02000505000000020004" pitchFamily="2" charset="0"/>
                <a:cs typeface="Arial"/>
              </a:rPr>
              <a:t> </a:t>
            </a:r>
            <a:r>
              <a:rPr sz="2400" spc="-5" dirty="0">
                <a:latin typeface="Sitka Text" panose="02000505000000020004" pitchFamily="2" charset="0"/>
                <a:cs typeface="Arial"/>
              </a:rPr>
              <a:t>specific</a:t>
            </a:r>
            <a:r>
              <a:rPr sz="2400" dirty="0">
                <a:latin typeface="Sitka Text" panose="02000505000000020004" pitchFamily="2" charset="0"/>
                <a:cs typeface="Arial"/>
              </a:rPr>
              <a:t> to</a:t>
            </a:r>
            <a:r>
              <a:rPr sz="2400" spc="5" dirty="0">
                <a:latin typeface="Sitka Text" panose="02000505000000020004" pitchFamily="2" charset="0"/>
                <a:cs typeface="Arial"/>
              </a:rPr>
              <a:t> </a:t>
            </a:r>
            <a:r>
              <a:rPr sz="2400" spc="-5" dirty="0">
                <a:latin typeface="Sitka Text" panose="02000505000000020004" pitchFamily="2" charset="0"/>
                <a:cs typeface="Arial"/>
              </a:rPr>
              <a:t>any</a:t>
            </a:r>
            <a:r>
              <a:rPr sz="2400" dirty="0">
                <a:latin typeface="Sitka Text" panose="02000505000000020004" pitchFamily="2" charset="0"/>
                <a:cs typeface="Arial"/>
              </a:rPr>
              <a:t> </a:t>
            </a:r>
            <a:r>
              <a:rPr sz="2400" spc="-5" dirty="0">
                <a:latin typeface="Sitka Text" panose="02000505000000020004" pitchFamily="2" charset="0"/>
                <a:cs typeface="Arial"/>
              </a:rPr>
              <a:t>particular</a:t>
            </a:r>
            <a:r>
              <a:rPr sz="2400" dirty="0">
                <a:latin typeface="Sitka Text" panose="02000505000000020004" pitchFamily="2" charset="0"/>
                <a:cs typeface="Arial"/>
              </a:rPr>
              <a:t> </a:t>
            </a:r>
            <a:r>
              <a:rPr sz="2400" spc="-5" dirty="0">
                <a:latin typeface="Sitka Text" panose="02000505000000020004" pitchFamily="2" charset="0"/>
                <a:cs typeface="Arial"/>
              </a:rPr>
              <a:t>kind</a:t>
            </a:r>
            <a:r>
              <a:rPr sz="2400" dirty="0">
                <a:latin typeface="Sitka Text" panose="02000505000000020004" pitchFamily="2" charset="0"/>
                <a:cs typeface="Arial"/>
              </a:rPr>
              <a:t> </a:t>
            </a:r>
            <a:r>
              <a:rPr sz="2400" spc="-5" dirty="0">
                <a:latin typeface="Sitka Text" panose="02000505000000020004" pitchFamily="2" charset="0"/>
                <a:cs typeface="Arial"/>
              </a:rPr>
              <a:t>of</a:t>
            </a:r>
            <a:r>
              <a:rPr sz="2400" dirty="0">
                <a:latin typeface="Sitka Text" panose="02000505000000020004" pitchFamily="2" charset="0"/>
                <a:cs typeface="Arial"/>
              </a:rPr>
              <a:t> object,</a:t>
            </a:r>
            <a:r>
              <a:rPr sz="2400" spc="5" dirty="0">
                <a:latin typeface="Sitka Text" panose="02000505000000020004" pitchFamily="2" charset="0"/>
                <a:cs typeface="Arial"/>
              </a:rPr>
              <a:t> </a:t>
            </a:r>
            <a:r>
              <a:rPr sz="2400" spc="-5" dirty="0">
                <a:latin typeface="Sitka Text" panose="02000505000000020004" pitchFamily="2" charset="0"/>
                <a:cs typeface="Arial"/>
              </a:rPr>
              <a:t>but</a:t>
            </a:r>
            <a:r>
              <a:rPr sz="2400" dirty="0">
                <a:latin typeface="Sitka Text" panose="02000505000000020004" pitchFamily="2" charset="0"/>
                <a:cs typeface="Arial"/>
              </a:rPr>
              <a:t> </a:t>
            </a:r>
            <a:r>
              <a:rPr sz="2400" spc="-5" dirty="0">
                <a:latin typeface="Sitka Text" panose="02000505000000020004" pitchFamily="2" charset="0"/>
                <a:cs typeface="Arial"/>
              </a:rPr>
              <a:t>common</a:t>
            </a:r>
            <a:r>
              <a:rPr sz="2400" dirty="0">
                <a:latin typeface="Sitka Text" panose="02000505000000020004" pitchFamily="2" charset="0"/>
                <a:cs typeface="Arial"/>
              </a:rPr>
              <a:t> to </a:t>
            </a:r>
            <a:r>
              <a:rPr sz="2400" spc="-655" dirty="0">
                <a:latin typeface="Sitka Text" panose="02000505000000020004" pitchFamily="2" charset="0"/>
                <a:cs typeface="Arial"/>
              </a:rPr>
              <a:t> </a:t>
            </a:r>
            <a:r>
              <a:rPr sz="2400" spc="-5" dirty="0">
                <a:latin typeface="Sitka Text" panose="02000505000000020004" pitchFamily="2" charset="0"/>
                <a:cs typeface="Arial"/>
              </a:rPr>
              <a:t>several</a:t>
            </a:r>
            <a:r>
              <a:rPr sz="2400" spc="5" dirty="0">
                <a:latin typeface="Sitka Text" panose="02000505000000020004" pitchFamily="2" charset="0"/>
                <a:cs typeface="Arial"/>
              </a:rPr>
              <a:t> </a:t>
            </a:r>
            <a:r>
              <a:rPr sz="2400" spc="-5" dirty="0">
                <a:latin typeface="Sitka Text" panose="02000505000000020004" pitchFamily="2" charset="0"/>
                <a:cs typeface="Arial"/>
              </a:rPr>
              <a:t>kind</a:t>
            </a:r>
            <a:r>
              <a:rPr sz="2400" spc="10" dirty="0">
                <a:latin typeface="Sitka Text" panose="02000505000000020004" pitchFamily="2" charset="0"/>
                <a:cs typeface="Arial"/>
              </a:rPr>
              <a:t> </a:t>
            </a:r>
            <a:r>
              <a:rPr sz="2400" spc="-5" dirty="0">
                <a:latin typeface="Sitka Text" panose="02000505000000020004" pitchFamily="2" charset="0"/>
                <a:cs typeface="Arial"/>
              </a:rPr>
              <a:t>of objects</a:t>
            </a:r>
            <a:r>
              <a:rPr lang="en-IN" sz="2400" spc="-5" dirty="0">
                <a:latin typeface="Sitka Text" panose="02000505000000020004" pitchFamily="2" charset="0"/>
                <a:cs typeface="Arial"/>
              </a:rPr>
              <a:t>.</a:t>
            </a:r>
          </a:p>
          <a:p>
            <a:pPr marL="12065" marR="5080" algn="just">
              <a:spcBef>
                <a:spcPts val="5"/>
              </a:spcBef>
              <a:tabLst>
                <a:tab pos="244475" algn="l"/>
              </a:tabLst>
            </a:pPr>
            <a:endParaRPr lang="en-IN" sz="2400" spc="-5" dirty="0">
              <a:latin typeface="Sitka Text" panose="02000505000000020004" pitchFamily="2" charset="0"/>
              <a:cs typeface="Arial"/>
            </a:endParaRPr>
          </a:p>
          <a:p>
            <a:pPr marL="243840" marR="5080" indent="-231775" algn="just">
              <a:spcBef>
                <a:spcPts val="5"/>
              </a:spcBef>
              <a:buFontTx/>
              <a:buChar char="•"/>
              <a:tabLst>
                <a:tab pos="244475" algn="l"/>
              </a:tabLst>
            </a:pPr>
            <a:r>
              <a:rPr lang="en-US" sz="2400" spc="-5" dirty="0">
                <a:latin typeface="Sitka Text" panose="02000505000000020004" pitchFamily="2" charset="0"/>
                <a:cs typeface="Arial"/>
              </a:rPr>
              <a:t>An interface is a means of specifying a </a:t>
            </a:r>
            <a:r>
              <a:rPr lang="en-US" sz="2400" dirty="0">
                <a:latin typeface="Sitka Text" panose="02000505000000020004" pitchFamily="2" charset="0"/>
                <a:cs typeface="Arial"/>
              </a:rPr>
              <a:t>consistent </a:t>
            </a:r>
            <a:r>
              <a:rPr lang="en-US" sz="2400" spc="5" dirty="0">
                <a:latin typeface="Sitka Text" panose="02000505000000020004" pitchFamily="2" charset="0"/>
                <a:cs typeface="Arial"/>
              </a:rPr>
              <a:t> </a:t>
            </a:r>
            <a:r>
              <a:rPr lang="en-US" sz="2400" dirty="0">
                <a:latin typeface="Sitka Text" panose="02000505000000020004" pitchFamily="2" charset="0"/>
                <a:cs typeface="Arial"/>
              </a:rPr>
              <a:t>specification, </a:t>
            </a:r>
            <a:r>
              <a:rPr lang="en-US" sz="2400" spc="-5" dirty="0">
                <a:latin typeface="Sitka Text" panose="02000505000000020004" pitchFamily="2" charset="0"/>
                <a:cs typeface="Arial"/>
              </a:rPr>
              <a:t>the implementation of which can be </a:t>
            </a:r>
            <a:r>
              <a:rPr lang="en-US" sz="2400" spc="-10" dirty="0">
                <a:latin typeface="Sitka Text" panose="02000505000000020004" pitchFamily="2" charset="0"/>
                <a:cs typeface="Arial"/>
              </a:rPr>
              <a:t>different </a:t>
            </a:r>
            <a:r>
              <a:rPr lang="en-US" sz="2400" spc="-5" dirty="0">
                <a:latin typeface="Sitka Text" panose="02000505000000020004" pitchFamily="2" charset="0"/>
                <a:cs typeface="Arial"/>
              </a:rPr>
              <a:t> across many independent and </a:t>
            </a:r>
            <a:r>
              <a:rPr lang="en-US" sz="2400" dirty="0">
                <a:latin typeface="Sitka Text" panose="02000505000000020004" pitchFamily="2" charset="0"/>
                <a:cs typeface="Arial"/>
              </a:rPr>
              <a:t>unrelated classes to suit the </a:t>
            </a:r>
            <a:r>
              <a:rPr lang="en-US" sz="2400" spc="-655" dirty="0">
                <a:latin typeface="Sitka Text" panose="02000505000000020004" pitchFamily="2" charset="0"/>
                <a:cs typeface="Arial"/>
              </a:rPr>
              <a:t> </a:t>
            </a:r>
            <a:r>
              <a:rPr lang="en-US" sz="2400" spc="-5" dirty="0">
                <a:latin typeface="Sitka Text" panose="02000505000000020004" pitchFamily="2" charset="0"/>
                <a:cs typeface="Arial"/>
              </a:rPr>
              <a:t>respective</a:t>
            </a:r>
            <a:r>
              <a:rPr lang="en-US" sz="2400" spc="10" dirty="0">
                <a:latin typeface="Sitka Text" panose="02000505000000020004" pitchFamily="2" charset="0"/>
                <a:cs typeface="Arial"/>
              </a:rPr>
              <a:t> </a:t>
            </a:r>
            <a:r>
              <a:rPr lang="en-US" sz="2400" spc="-5" dirty="0">
                <a:latin typeface="Sitka Text" panose="02000505000000020004" pitchFamily="2" charset="0"/>
                <a:cs typeface="Arial"/>
              </a:rPr>
              <a:t>needs</a:t>
            </a:r>
            <a:r>
              <a:rPr lang="en-US" sz="2400" spc="20" dirty="0">
                <a:latin typeface="Sitka Text" panose="02000505000000020004" pitchFamily="2" charset="0"/>
                <a:cs typeface="Arial"/>
              </a:rPr>
              <a:t> </a:t>
            </a:r>
            <a:r>
              <a:rPr lang="en-US" sz="2400" spc="-5" dirty="0">
                <a:latin typeface="Sitka Text" panose="02000505000000020004" pitchFamily="2" charset="0"/>
                <a:cs typeface="Arial"/>
              </a:rPr>
              <a:t>of such</a:t>
            </a:r>
            <a:r>
              <a:rPr lang="en-US" sz="2400" dirty="0">
                <a:latin typeface="Sitka Text" panose="02000505000000020004" pitchFamily="2" charset="0"/>
                <a:cs typeface="Arial"/>
              </a:rPr>
              <a:t> </a:t>
            </a:r>
            <a:r>
              <a:rPr lang="en-US" sz="2400" spc="-5">
                <a:latin typeface="Sitka Text" panose="02000505000000020004" pitchFamily="2" charset="0"/>
                <a:cs typeface="Arial"/>
              </a:rPr>
              <a:t>classes.</a:t>
            </a:r>
          </a:p>
          <a:p>
            <a:pPr marL="12065" marR="5080" algn="just">
              <a:spcBef>
                <a:spcPts val="5"/>
              </a:spcBef>
              <a:tabLst>
                <a:tab pos="244475" algn="l"/>
              </a:tabLst>
            </a:pPr>
            <a:endParaRPr lang="en-US" sz="2400" spc="-5" dirty="0">
              <a:latin typeface="Sitka Text" panose="02000505000000020004" pitchFamily="2" charset="0"/>
              <a:cs typeface="Arial"/>
            </a:endParaRPr>
          </a:p>
          <a:p>
            <a:pPr marL="243840" marR="5080" indent="-231775">
              <a:spcBef>
                <a:spcPts val="5"/>
              </a:spcBef>
              <a:buFontTx/>
              <a:buChar char="•"/>
              <a:tabLst>
                <a:tab pos="244475" algn="l"/>
              </a:tabLst>
            </a:pPr>
            <a:r>
              <a:rPr lang="en-US" sz="2400" dirty="0">
                <a:latin typeface="Sitka Text" panose="02000505000000020004" pitchFamily="2" charset="0"/>
                <a:cs typeface="Arial"/>
              </a:rPr>
              <a:t>Interfa</a:t>
            </a:r>
            <a:r>
              <a:rPr lang="en-US" sz="2400" spc="-10" dirty="0">
                <a:latin typeface="Sitka Text" panose="02000505000000020004" pitchFamily="2" charset="0"/>
                <a:cs typeface="Arial"/>
              </a:rPr>
              <a:t>c</a:t>
            </a:r>
            <a:r>
              <a:rPr lang="en-US" sz="2400" dirty="0">
                <a:latin typeface="Sitka Text" panose="02000505000000020004" pitchFamily="2" charset="0"/>
                <a:cs typeface="Arial"/>
              </a:rPr>
              <a:t>es	redu</a:t>
            </a:r>
            <a:r>
              <a:rPr lang="en-US" sz="2400" spc="-10" dirty="0">
                <a:latin typeface="Sitka Text" panose="02000505000000020004" pitchFamily="2" charset="0"/>
                <a:cs typeface="Arial"/>
              </a:rPr>
              <a:t>c</a:t>
            </a:r>
            <a:r>
              <a:rPr lang="en-US" sz="2400" dirty="0">
                <a:latin typeface="Sitka Text" panose="02000505000000020004" pitchFamily="2" charset="0"/>
                <a:cs typeface="Arial"/>
              </a:rPr>
              <a:t>e cou</a:t>
            </a:r>
            <a:r>
              <a:rPr lang="en-US" sz="2400" spc="5" dirty="0">
                <a:latin typeface="Sitka Text" panose="02000505000000020004" pitchFamily="2" charset="0"/>
                <a:cs typeface="Arial"/>
              </a:rPr>
              <a:t>p</a:t>
            </a:r>
            <a:r>
              <a:rPr lang="en-US" sz="2400" dirty="0">
                <a:latin typeface="Sitka Text" panose="02000505000000020004" pitchFamily="2" charset="0"/>
                <a:cs typeface="Arial"/>
              </a:rPr>
              <a:t>ling between	co</a:t>
            </a:r>
            <a:r>
              <a:rPr lang="en-US" sz="2400" spc="5" dirty="0">
                <a:latin typeface="Sitka Text" panose="02000505000000020004" pitchFamily="2" charset="0"/>
                <a:cs typeface="Arial"/>
              </a:rPr>
              <a:t>m</a:t>
            </a:r>
            <a:r>
              <a:rPr lang="en-US" sz="2400" dirty="0">
                <a:latin typeface="Sitka Text" panose="02000505000000020004" pitchFamily="2" charset="0"/>
                <a:cs typeface="Arial"/>
              </a:rPr>
              <a:t>p</a:t>
            </a:r>
            <a:r>
              <a:rPr lang="en-US" sz="2400" spc="-10" dirty="0">
                <a:latin typeface="Sitka Text" panose="02000505000000020004" pitchFamily="2" charset="0"/>
                <a:cs typeface="Arial"/>
              </a:rPr>
              <a:t>o</a:t>
            </a:r>
            <a:r>
              <a:rPr lang="en-US" sz="2400" dirty="0">
                <a:latin typeface="Sitka Text" panose="02000505000000020004" pitchFamily="2" charset="0"/>
                <a:cs typeface="Arial"/>
              </a:rPr>
              <a:t>ne</a:t>
            </a:r>
            <a:r>
              <a:rPr lang="en-US" sz="2400" spc="-10" dirty="0">
                <a:latin typeface="Sitka Text" panose="02000505000000020004" pitchFamily="2" charset="0"/>
                <a:cs typeface="Arial"/>
              </a:rPr>
              <a:t>n</a:t>
            </a:r>
            <a:r>
              <a:rPr lang="en-US" sz="2400" dirty="0">
                <a:latin typeface="Sitka Text" panose="02000505000000020004" pitchFamily="2" charset="0"/>
                <a:cs typeface="Arial"/>
              </a:rPr>
              <a:t>ts	</a:t>
            </a:r>
            <a:r>
              <a:rPr lang="en-US" sz="2400" spc="-10" dirty="0">
                <a:latin typeface="Sitka Text" panose="02000505000000020004" pitchFamily="2" charset="0"/>
                <a:cs typeface="Arial"/>
              </a:rPr>
              <a:t>i</a:t>
            </a:r>
            <a:r>
              <a:rPr lang="en-US" sz="2400" dirty="0">
                <a:latin typeface="Sitka Text" panose="02000505000000020004" pitchFamily="2" charset="0"/>
                <a:cs typeface="Arial"/>
              </a:rPr>
              <a:t>n your </a:t>
            </a:r>
            <a:r>
              <a:rPr lang="en-US" sz="2400" spc="-5" dirty="0">
                <a:latin typeface="Sitka Text" panose="02000505000000020004" pitchFamily="2" charset="0"/>
                <a:cs typeface="Arial"/>
              </a:rPr>
              <a:t>software</a:t>
            </a:r>
            <a:endParaRPr lang="en-US" sz="2400" dirty="0">
              <a:latin typeface="Sitka Text" panose="02000505000000020004" pitchFamily="2" charset="0"/>
              <a:cs typeface="Arial"/>
            </a:endParaRPr>
          </a:p>
        </p:txBody>
      </p:sp>
      <p:sp>
        <p:nvSpPr>
          <p:cNvPr id="6" name="TextBox 5">
            <a:extLst>
              <a:ext uri="{FF2B5EF4-FFF2-40B4-BE49-F238E27FC236}">
                <a16:creationId xmlns:a16="http://schemas.microsoft.com/office/drawing/2014/main" id="{F815926F-ECA9-4B57-CC8F-DDA72FA39932}"/>
              </a:ext>
            </a:extLst>
          </p:cNvPr>
          <p:cNvSpPr txBox="1"/>
          <p:nvPr/>
        </p:nvSpPr>
        <p:spPr>
          <a:xfrm>
            <a:off x="838200" y="5230990"/>
            <a:ext cx="11597951" cy="1261884"/>
          </a:xfrm>
          <a:prstGeom prst="rect">
            <a:avLst/>
          </a:prstGeom>
          <a:noFill/>
        </p:spPr>
        <p:txBody>
          <a:bodyPr wrap="square">
            <a:spAutoFit/>
          </a:bodyPr>
          <a:lstStyle/>
          <a:p>
            <a:pPr>
              <a:spcBef>
                <a:spcPts val="15"/>
              </a:spcBef>
              <a:buFont typeface="Arial"/>
              <a:buChar char="•"/>
            </a:pPr>
            <a:endParaRPr lang="en-US" sz="2800" dirty="0">
              <a:latin typeface="Sitka Text" panose="02000505000000020004" pitchFamily="2" charset="0"/>
              <a:cs typeface="Arial"/>
            </a:endParaRPr>
          </a:p>
          <a:p>
            <a:pPr>
              <a:spcBef>
                <a:spcPts val="30"/>
              </a:spcBef>
              <a:buFont typeface="Arial"/>
              <a:buChar char="•"/>
            </a:pPr>
            <a:endParaRPr lang="en-US" sz="2400" dirty="0">
              <a:latin typeface="Sitka Text" panose="02000505000000020004" pitchFamily="2" charset="0"/>
              <a:cs typeface="Arial"/>
            </a:endParaRPr>
          </a:p>
          <a:p>
            <a:pPr>
              <a:spcBef>
                <a:spcPts val="5"/>
              </a:spcBef>
              <a:buFont typeface="Arial"/>
              <a:buChar char="•"/>
            </a:pPr>
            <a:endParaRPr lang="en-US" sz="2400" dirty="0">
              <a:latin typeface="Sitka Text" panose="02000505000000020004" pitchFamily="2" charset="0"/>
              <a:cs typeface="Arial"/>
            </a:endParaRPr>
          </a:p>
        </p:txBody>
      </p:sp>
    </p:spTree>
    <p:extLst>
      <p:ext uri="{BB962C8B-B14F-4D97-AF65-F5344CB8AC3E}">
        <p14:creationId xmlns:p14="http://schemas.microsoft.com/office/powerpoint/2010/main" val="3472110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4005CF-24BC-2B8C-C9BB-0BD0DFA463BC}"/>
              </a:ext>
            </a:extLst>
          </p:cNvPr>
          <p:cNvSpPr txBox="1"/>
          <p:nvPr/>
        </p:nvSpPr>
        <p:spPr>
          <a:xfrm>
            <a:off x="902738" y="775529"/>
            <a:ext cx="9892780" cy="2031325"/>
          </a:xfrm>
          <a:prstGeom prst="rect">
            <a:avLst/>
          </a:prstGeom>
          <a:noFill/>
        </p:spPr>
        <p:txBody>
          <a:bodyPr wrap="square">
            <a:spAutoFit/>
          </a:bodyPr>
          <a:lstStyle/>
          <a:p>
            <a:r>
              <a:rPr lang="en-US" sz="1800" b="1" i="0" u="none" strike="noStrike" baseline="0" dirty="0">
                <a:solidFill>
                  <a:srgbClr val="000000"/>
                </a:solidFill>
                <a:latin typeface="Times New Roman" panose="02020603050405020304" pitchFamily="18" charset="0"/>
              </a:rPr>
              <a:t>Inheritance: </a:t>
            </a:r>
            <a:r>
              <a:rPr lang="en-US" sz="1800" b="0" i="0" u="none" strike="noStrike" baseline="0" dirty="0">
                <a:solidFill>
                  <a:srgbClr val="000000"/>
                </a:solidFill>
                <a:latin typeface="Times New Roman" panose="02020603050405020304" pitchFamily="18" charset="0"/>
              </a:rPr>
              <a:t>Introduction, Process of Inheritance, Types of Inheritances, Universal Super Class-Object Class, Inhibiting Inheritance of Class Using Final, Access Control and Inheritance, Multilevel Inheritance, Application of Keyword Super, Constructor Method and Inheritance, Method Overriding, Dynamic Method Dispatch, Abstract Classes. </a:t>
            </a:r>
          </a:p>
          <a:p>
            <a:r>
              <a:rPr lang="en-US" sz="1800" b="1" i="0" u="none" strike="noStrike" baseline="0" dirty="0">
                <a:solidFill>
                  <a:srgbClr val="000000"/>
                </a:solidFill>
                <a:latin typeface="Times New Roman" panose="02020603050405020304" pitchFamily="18" charset="0"/>
              </a:rPr>
              <a:t>Interfaces: </a:t>
            </a:r>
            <a:r>
              <a:rPr lang="en-US" sz="1800" b="0" i="0" u="none" strike="noStrike" baseline="0" dirty="0">
                <a:solidFill>
                  <a:srgbClr val="000000"/>
                </a:solidFill>
                <a:latin typeface="Times New Roman" panose="02020603050405020304" pitchFamily="18" charset="0"/>
              </a:rPr>
              <a:t>Introduction, Declaration of Interface, Implementation of Interface, Multiple Interfaces, Nested Interfaces, Inheritance of Interfaces, Default Methods in Interfaces, Static Methods in Interface. 	</a:t>
            </a:r>
          </a:p>
        </p:txBody>
      </p:sp>
    </p:spTree>
    <p:extLst>
      <p:ext uri="{BB962C8B-B14F-4D97-AF65-F5344CB8AC3E}">
        <p14:creationId xmlns:p14="http://schemas.microsoft.com/office/powerpoint/2010/main" val="304823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60916-A56E-4066-B33D-E5CC2FB285F0}"/>
              </a:ext>
            </a:extLst>
          </p:cNvPr>
          <p:cNvSpPr>
            <a:spLocks noGrp="1"/>
          </p:cNvSpPr>
          <p:nvPr>
            <p:ph type="title"/>
          </p:nvPr>
        </p:nvSpPr>
        <p:spPr>
          <a:xfrm>
            <a:off x="838200" y="166345"/>
            <a:ext cx="10515600" cy="681797"/>
          </a:xfrm>
        </p:spPr>
        <p:txBody>
          <a:bodyPr>
            <a:normAutofit fontScale="90000"/>
          </a:bodyPr>
          <a:lstStyle/>
          <a:p>
            <a:r>
              <a:rPr lang="en-US" u="sng" dirty="0">
                <a:latin typeface="Times New Roman" panose="02020603050405020304" pitchFamily="18" charset="0"/>
                <a:cs typeface="Times New Roman" panose="02020603050405020304" pitchFamily="18" charset="0"/>
              </a:rPr>
              <a:t>Interface</a:t>
            </a:r>
          </a:p>
        </p:txBody>
      </p:sp>
      <p:sp>
        <p:nvSpPr>
          <p:cNvPr id="3" name="Content Placeholder 2">
            <a:extLst>
              <a:ext uri="{FF2B5EF4-FFF2-40B4-BE49-F238E27FC236}">
                <a16:creationId xmlns:a16="http://schemas.microsoft.com/office/drawing/2014/main" id="{DA322D82-CBD4-4D36-A415-82EDEB258378}"/>
              </a:ext>
            </a:extLst>
          </p:cNvPr>
          <p:cNvSpPr>
            <a:spLocks noGrp="1"/>
          </p:cNvSpPr>
          <p:nvPr>
            <p:ph idx="1"/>
          </p:nvPr>
        </p:nvSpPr>
        <p:spPr>
          <a:xfrm>
            <a:off x="838200" y="848141"/>
            <a:ext cx="10515600" cy="1908313"/>
          </a:xfrm>
        </p:spPr>
        <p:txBody>
          <a:bodyPr/>
          <a:lstStyle/>
          <a:p>
            <a:r>
              <a:rPr lang="en-US" b="0" i="0" dirty="0">
                <a:solidFill>
                  <a:srgbClr val="000000"/>
                </a:solidFill>
                <a:effectLst/>
                <a:latin typeface="Times New Roman" panose="02020603050405020304" pitchFamily="18" charset="0"/>
                <a:cs typeface="Times New Roman" panose="02020603050405020304" pitchFamily="18" charset="0"/>
              </a:rPr>
              <a:t> an </a:t>
            </a:r>
            <a:r>
              <a:rPr lang="en-US" b="0" i="1" dirty="0">
                <a:solidFill>
                  <a:srgbClr val="000000"/>
                </a:solidFill>
                <a:effectLst/>
                <a:latin typeface="Times New Roman" panose="02020603050405020304" pitchFamily="18" charset="0"/>
                <a:cs typeface="Times New Roman" panose="02020603050405020304" pitchFamily="18" charset="0"/>
              </a:rPr>
              <a:t>interface</a:t>
            </a:r>
            <a:r>
              <a:rPr lang="en-US" b="0" i="0" dirty="0">
                <a:solidFill>
                  <a:srgbClr val="000000"/>
                </a:solidFill>
                <a:effectLst/>
                <a:latin typeface="Times New Roman" panose="02020603050405020304" pitchFamily="18" charset="0"/>
                <a:cs typeface="Times New Roman" panose="02020603050405020304" pitchFamily="18" charset="0"/>
              </a:rPr>
              <a:t> is a reference type, similar to a class, that can contain </a:t>
            </a:r>
            <a:r>
              <a:rPr lang="en-US" b="0" i="1" dirty="0">
                <a:solidFill>
                  <a:srgbClr val="000000"/>
                </a:solidFill>
                <a:effectLst/>
                <a:latin typeface="Times New Roman" panose="02020603050405020304" pitchFamily="18" charset="0"/>
                <a:cs typeface="Times New Roman" panose="02020603050405020304" pitchFamily="18" charset="0"/>
              </a:rPr>
              <a:t>only</a:t>
            </a:r>
            <a:r>
              <a:rPr lang="en-US" b="0" i="0" dirty="0">
                <a:solidFill>
                  <a:srgbClr val="000000"/>
                </a:solidFill>
                <a:effectLst/>
                <a:latin typeface="Times New Roman" panose="02020603050405020304" pitchFamily="18" charset="0"/>
                <a:cs typeface="Times New Roman" panose="02020603050405020304" pitchFamily="18" charset="0"/>
              </a:rPr>
              <a:t> constants, and method signatures. </a:t>
            </a:r>
          </a:p>
          <a:p>
            <a:r>
              <a:rPr lang="en-US" b="0" i="0" dirty="0">
                <a:solidFill>
                  <a:srgbClr val="000000"/>
                </a:solidFill>
                <a:effectLst/>
                <a:latin typeface="Times New Roman" panose="02020603050405020304" pitchFamily="18" charset="0"/>
                <a:cs typeface="Times New Roman" panose="02020603050405020304" pitchFamily="18" charset="0"/>
              </a:rPr>
              <a:t>Interfaces cannot be instantiated—they can only be </a:t>
            </a:r>
            <a:r>
              <a:rPr lang="en-US" b="0" i="1" dirty="0">
                <a:solidFill>
                  <a:srgbClr val="000000"/>
                </a:solidFill>
                <a:effectLst/>
                <a:latin typeface="Times New Roman" panose="02020603050405020304" pitchFamily="18" charset="0"/>
                <a:cs typeface="Times New Roman" panose="02020603050405020304" pitchFamily="18" charset="0"/>
              </a:rPr>
              <a:t>implemented</a:t>
            </a:r>
            <a:r>
              <a:rPr lang="en-US" b="0" i="0" dirty="0">
                <a:solidFill>
                  <a:srgbClr val="000000"/>
                </a:solidFill>
                <a:effectLst/>
                <a:latin typeface="Times New Roman" panose="02020603050405020304" pitchFamily="18" charset="0"/>
                <a:cs typeface="Times New Roman" panose="02020603050405020304" pitchFamily="18" charset="0"/>
              </a:rPr>
              <a:t> by classes or </a:t>
            </a:r>
            <a:r>
              <a:rPr lang="en-US" b="0" i="1" dirty="0">
                <a:solidFill>
                  <a:srgbClr val="000000"/>
                </a:solidFill>
                <a:effectLst/>
                <a:latin typeface="Times New Roman" panose="02020603050405020304" pitchFamily="18" charset="0"/>
                <a:cs typeface="Times New Roman" panose="02020603050405020304" pitchFamily="18" charset="0"/>
              </a:rPr>
              <a:t>extended</a:t>
            </a:r>
            <a:r>
              <a:rPr lang="en-US" b="0" i="0" dirty="0">
                <a:solidFill>
                  <a:srgbClr val="000000"/>
                </a:solidFill>
                <a:effectLst/>
                <a:latin typeface="Times New Roman" panose="02020603050405020304" pitchFamily="18" charset="0"/>
                <a:cs typeface="Times New Roman" panose="02020603050405020304" pitchFamily="18" charset="0"/>
              </a:rPr>
              <a:t> by other interfaces.</a:t>
            </a:r>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43EBED1-671D-4D7F-8BD7-1D3B564FF1A2}"/>
              </a:ext>
            </a:extLst>
          </p:cNvPr>
          <p:cNvSpPr txBox="1"/>
          <p:nvPr/>
        </p:nvSpPr>
        <p:spPr>
          <a:xfrm>
            <a:off x="1325218" y="2531242"/>
            <a:ext cx="7553739" cy="3416320"/>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access interface name {</a:t>
            </a:r>
          </a:p>
          <a:p>
            <a:r>
              <a:rPr lang="en-US" sz="2400" dirty="0">
                <a:latin typeface="Times New Roman" panose="02020603050405020304" pitchFamily="18" charset="0"/>
                <a:cs typeface="Times New Roman" panose="02020603050405020304" pitchFamily="18" charset="0"/>
              </a:rPr>
              <a:t>           return-type method-name1(parameter-list);</a:t>
            </a:r>
          </a:p>
          <a:p>
            <a:r>
              <a:rPr lang="en-US" sz="2400" dirty="0">
                <a:latin typeface="Times New Roman" panose="02020603050405020304" pitchFamily="18" charset="0"/>
                <a:cs typeface="Times New Roman" panose="02020603050405020304" pitchFamily="18" charset="0"/>
              </a:rPr>
              <a:t>           return-type method-name2(parameter-list);</a:t>
            </a:r>
          </a:p>
          <a:p>
            <a:r>
              <a:rPr lang="en-US" sz="2400" dirty="0">
                <a:latin typeface="Times New Roman" panose="02020603050405020304" pitchFamily="18" charset="0"/>
                <a:cs typeface="Times New Roman" panose="02020603050405020304" pitchFamily="18" charset="0"/>
              </a:rPr>
              <a:t>           type final-varname1 = value;</a:t>
            </a:r>
          </a:p>
          <a:p>
            <a:r>
              <a:rPr lang="en-US" sz="2400" dirty="0">
                <a:latin typeface="Times New Roman" panose="02020603050405020304" pitchFamily="18" charset="0"/>
                <a:cs typeface="Times New Roman" panose="02020603050405020304" pitchFamily="18" charset="0"/>
              </a:rPr>
              <a:t>           type final-varname2 = value;</a:t>
            </a:r>
          </a:p>
          <a:p>
            <a:r>
              <a:rPr lang="en-US" sz="2400" dirty="0">
                <a:latin typeface="Times New Roman" panose="02020603050405020304" pitchFamily="18" charset="0"/>
                <a:cs typeface="Times New Roman" panose="02020603050405020304" pitchFamily="18" charset="0"/>
              </a:rPr>
              <a:t>             // ...</a:t>
            </a:r>
          </a:p>
          <a:p>
            <a:r>
              <a:rPr lang="en-US" sz="2400" dirty="0">
                <a:latin typeface="Times New Roman" panose="02020603050405020304" pitchFamily="18" charset="0"/>
                <a:cs typeface="Times New Roman" panose="02020603050405020304" pitchFamily="18" charset="0"/>
              </a:rPr>
              <a:t>           return-type method-</a:t>
            </a:r>
            <a:r>
              <a:rPr lang="en-US" sz="2400" dirty="0" err="1">
                <a:latin typeface="Times New Roman" panose="02020603050405020304" pitchFamily="18" charset="0"/>
                <a:cs typeface="Times New Roman" panose="02020603050405020304" pitchFamily="18" charset="0"/>
              </a:rPr>
              <a:t>nameN</a:t>
            </a:r>
            <a:r>
              <a:rPr lang="en-US" sz="2400" dirty="0">
                <a:latin typeface="Times New Roman" panose="02020603050405020304" pitchFamily="18" charset="0"/>
                <a:cs typeface="Times New Roman" panose="02020603050405020304" pitchFamily="18" charset="0"/>
              </a:rPr>
              <a:t>(parameter-list);</a:t>
            </a:r>
          </a:p>
          <a:p>
            <a:r>
              <a:rPr lang="en-US" sz="2400" dirty="0">
                <a:latin typeface="Times New Roman" panose="02020603050405020304" pitchFamily="18" charset="0"/>
                <a:cs typeface="Times New Roman" panose="02020603050405020304" pitchFamily="18" charset="0"/>
              </a:rPr>
              <a:t>           type final-</a:t>
            </a:r>
            <a:r>
              <a:rPr lang="en-US" sz="2400" dirty="0" err="1">
                <a:latin typeface="Times New Roman" panose="02020603050405020304" pitchFamily="18" charset="0"/>
                <a:cs typeface="Times New Roman" panose="02020603050405020304" pitchFamily="18" charset="0"/>
              </a:rPr>
              <a:t>varnameN</a:t>
            </a:r>
            <a:r>
              <a:rPr lang="en-US" sz="2400" dirty="0">
                <a:latin typeface="Times New Roman" panose="02020603050405020304" pitchFamily="18" charset="0"/>
                <a:cs typeface="Times New Roman" panose="02020603050405020304" pitchFamily="18" charset="0"/>
              </a:rPr>
              <a:t> = value;</a:t>
            </a:r>
          </a:p>
          <a:p>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11807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486B8E1-25F1-3C60-B3DD-EA708D847E00}"/>
              </a:ext>
            </a:extLst>
          </p:cNvPr>
          <p:cNvSpPr txBox="1"/>
          <p:nvPr/>
        </p:nvSpPr>
        <p:spPr>
          <a:xfrm>
            <a:off x="544286" y="592232"/>
            <a:ext cx="11103428" cy="5262979"/>
          </a:xfrm>
          <a:prstGeom prst="rect">
            <a:avLst/>
          </a:prstGeom>
          <a:noFill/>
        </p:spPr>
        <p:txBody>
          <a:bodyPr wrap="square">
            <a:spAutoFit/>
          </a:bodyPr>
          <a:lstStyle/>
          <a:p>
            <a:pPr algn="just">
              <a:buNone/>
            </a:pPr>
            <a:r>
              <a:rPr lang="en-US" sz="2400" dirty="0">
                <a:latin typeface="Times New Roman" panose="02020603050405020304" pitchFamily="18" charset="0"/>
                <a:cs typeface="Times New Roman" panose="02020603050405020304" pitchFamily="18" charset="0"/>
              </a:rPr>
              <a:t>An interface is used to define a generic template which can be implemented by various classes</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It contains method signatures and constant declarations</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The methods declared in an interface are implicitly public and abstract and the data fields are implicitly public, static and final, i.e., constants.</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The </a:t>
            </a:r>
            <a:r>
              <a:rPr lang="en-US" sz="2400" b="1" i="1" dirty="0">
                <a:latin typeface="Times New Roman" panose="02020603050405020304" pitchFamily="18" charset="0"/>
                <a:cs typeface="Times New Roman" panose="02020603050405020304" pitchFamily="18" charset="0"/>
              </a:rPr>
              <a:t>implements</a:t>
            </a:r>
            <a:r>
              <a:rPr lang="en-US" sz="2400" dirty="0">
                <a:latin typeface="Times New Roman" panose="02020603050405020304" pitchFamily="18" charset="0"/>
                <a:cs typeface="Times New Roman" panose="02020603050405020304" pitchFamily="18" charset="0"/>
              </a:rPr>
              <a:t> keyword is used to implement an interface. The classes implementing an interface must implement all the specified methods. Otherwise, they should be made abstract</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An interface can extend more than one interface and a class can implement more than one interface. This can be used to simulate multiple inheritance in Java</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A class can extend from only one class but can implement any number of interfaces</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An interface creates a type. Hence, its reference can be used to refer to the objects of the classes which implement that interface, that leads to </a:t>
            </a:r>
            <a:r>
              <a:rPr lang="en-US" sz="2400" b="1" i="1" dirty="0">
                <a:latin typeface="Times New Roman" panose="02020603050405020304" pitchFamily="18" charset="0"/>
                <a:cs typeface="Times New Roman" panose="02020603050405020304" pitchFamily="18" charset="0"/>
              </a:rPr>
              <a:t>dynamic binding</a:t>
            </a:r>
            <a:r>
              <a:rPr lang="en-US" sz="2400" dirty="0">
                <a:latin typeface="Times New Roman" panose="02020603050405020304" pitchFamily="18" charset="0"/>
                <a:cs typeface="Times New Roman" panose="02020603050405020304" pitchFamily="18" charset="0"/>
              </a:rPr>
              <a:t>.</a:t>
            </a:r>
          </a:p>
          <a:p>
            <a:pPr marL="457200" indent="-457200" algn="just">
              <a:buFont typeface="+mj-lt"/>
              <a:buAutoNum type="arabicPeriod"/>
            </a:pPr>
            <a:r>
              <a:rPr lang="en-US" sz="2400" dirty="0">
                <a:latin typeface="Times New Roman" panose="02020603050405020304" pitchFamily="18" charset="0"/>
                <a:cs typeface="Times New Roman" panose="02020603050405020304" pitchFamily="18" charset="0"/>
              </a:rPr>
              <a:t>Since Java 8, an interface can also have </a:t>
            </a:r>
            <a:r>
              <a:rPr lang="en-US" sz="2400" b="1" i="1" dirty="0">
                <a:latin typeface="Times New Roman" panose="02020603050405020304" pitchFamily="18" charset="0"/>
                <a:cs typeface="Times New Roman" panose="02020603050405020304" pitchFamily="18" charset="0"/>
              </a:rPr>
              <a:t>default</a:t>
            </a:r>
            <a:r>
              <a:rPr lang="en-US" sz="2400" dirty="0">
                <a:latin typeface="Times New Roman" panose="02020603050405020304" pitchFamily="18" charset="0"/>
                <a:cs typeface="Times New Roman" panose="02020603050405020304" pitchFamily="18" charset="0"/>
              </a:rPr>
              <a:t> and </a:t>
            </a:r>
            <a:r>
              <a:rPr lang="en-US" sz="2400" b="1" i="1" dirty="0">
                <a:latin typeface="Times New Roman" panose="02020603050405020304" pitchFamily="18" charset="0"/>
                <a:cs typeface="Times New Roman" panose="02020603050405020304" pitchFamily="18" charset="0"/>
              </a:rPr>
              <a:t>static</a:t>
            </a:r>
            <a:r>
              <a:rPr lang="en-US" sz="2400" dirty="0">
                <a:latin typeface="Times New Roman" panose="02020603050405020304" pitchFamily="18" charset="0"/>
                <a:cs typeface="Times New Roman" panose="02020603050405020304" pitchFamily="18" charset="0"/>
              </a:rPr>
              <a:t> methods. </a:t>
            </a:r>
          </a:p>
        </p:txBody>
      </p:sp>
    </p:spTree>
    <p:extLst>
      <p:ext uri="{BB962C8B-B14F-4D97-AF65-F5344CB8AC3E}">
        <p14:creationId xmlns:p14="http://schemas.microsoft.com/office/powerpoint/2010/main" val="3424459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 15">
            <a:extLst>
              <a:ext uri="{FF2B5EF4-FFF2-40B4-BE49-F238E27FC236}">
                <a16:creationId xmlns:a16="http://schemas.microsoft.com/office/drawing/2014/main" id="{02EDEB25-F704-4BFB-A40D-CEE34433CA97}"/>
              </a:ext>
            </a:extLst>
          </p:cNvPr>
          <p:cNvGraphicFramePr>
            <a:graphicFrameLocks noGrp="1"/>
          </p:cNvGraphicFramePr>
          <p:nvPr>
            <p:extLst>
              <p:ext uri="{D42A27DB-BD31-4B8C-83A1-F6EECF244321}">
                <p14:modId xmlns:p14="http://schemas.microsoft.com/office/powerpoint/2010/main" val="1595074384"/>
              </p:ext>
            </p:extLst>
          </p:nvPr>
        </p:nvGraphicFramePr>
        <p:xfrm>
          <a:off x="795130" y="636104"/>
          <a:ext cx="11051127" cy="5906070"/>
        </p:xfrm>
        <a:graphic>
          <a:graphicData uri="http://schemas.openxmlformats.org/drawingml/2006/table">
            <a:tbl>
              <a:tblPr firstRow="1" bandRow="1">
                <a:tableStyleId>{5C22544A-7EE6-4342-B048-85BDC9FD1C3A}</a:tableStyleId>
              </a:tblPr>
              <a:tblGrid>
                <a:gridCol w="3140766">
                  <a:extLst>
                    <a:ext uri="{9D8B030D-6E8A-4147-A177-3AD203B41FA5}">
                      <a16:colId xmlns:a16="http://schemas.microsoft.com/office/drawing/2014/main" val="2671872765"/>
                    </a:ext>
                  </a:extLst>
                </a:gridCol>
                <a:gridCol w="7910361">
                  <a:extLst>
                    <a:ext uri="{9D8B030D-6E8A-4147-A177-3AD203B41FA5}">
                      <a16:colId xmlns:a16="http://schemas.microsoft.com/office/drawing/2014/main" val="2247627203"/>
                    </a:ext>
                  </a:extLst>
                </a:gridCol>
              </a:tblGrid>
              <a:tr h="1060173">
                <a:tc>
                  <a:txBody>
                    <a:bodyPr/>
                    <a:lstStyle/>
                    <a:p>
                      <a:pPr marL="0" algn="l" defTabSz="914400" rtl="0" eaLnBrk="1" latinLnBrk="0" hangingPunct="1"/>
                      <a:r>
                        <a:rPr lang="en-US" sz="2000" b="0" kern="1200" dirty="0">
                          <a:solidFill>
                            <a:schemeClr val="tx1"/>
                          </a:solidFill>
                          <a:latin typeface="Times New Roman" panose="02020603050405020304" pitchFamily="18" charset="0"/>
                          <a:ea typeface="+mn-ea"/>
                          <a:cs typeface="Times New Roman" panose="02020603050405020304" pitchFamily="18" charset="0"/>
                        </a:rPr>
                        <a:t>Interface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interface Callback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param);</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5146761"/>
                  </a:ext>
                </a:extLst>
              </a:tr>
              <a:tr h="2877861">
                <a:tc>
                  <a:txBody>
                    <a:bodyPr/>
                    <a:lstStyle/>
                    <a:p>
                      <a:pPr marL="0" algn="l" defTabSz="914400" rtl="0" eaLnBrk="1" latinLnBrk="0" hangingPunct="1"/>
                      <a:r>
                        <a:rPr lang="en-US" sz="2000" kern="1200" dirty="0">
                          <a:solidFill>
                            <a:schemeClr val="tx1"/>
                          </a:solidFill>
                          <a:latin typeface="Times New Roman" panose="02020603050405020304" pitchFamily="18" charset="0"/>
                          <a:ea typeface="+mn-ea"/>
                          <a:cs typeface="Times New Roman" panose="02020603050405020304" pitchFamily="18" charset="0"/>
                        </a:rPr>
                        <a:t>Class implements Callback interface</a:t>
                      </a:r>
                    </a:p>
                    <a:p>
                      <a:pPr marL="342900" indent="-342900" algn="l" defTabSz="914400" rtl="0" eaLnBrk="1" latinLnBrk="0" hangingPunct="1">
                        <a:buFont typeface="Arial" panose="020B0604020202020204" pitchFamily="34" charset="0"/>
                        <a:buChar char="•"/>
                      </a:pPr>
                      <a:r>
                        <a:rPr lang="en-US" sz="2000" kern="1200" dirty="0">
                          <a:solidFill>
                            <a:schemeClr val="tx1"/>
                          </a:solidFill>
                          <a:latin typeface="Times New Roman" panose="02020603050405020304" pitchFamily="18" charset="0"/>
                          <a:ea typeface="+mn-ea"/>
                          <a:cs typeface="Times New Roman" panose="02020603050405020304" pitchFamily="18" charset="0"/>
                        </a:rPr>
                        <a:t>Interface methods implemented in subclass should be declared as public.</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Times New Roman" panose="02020603050405020304" pitchFamily="18" charset="0"/>
                          <a:ea typeface="+mn-ea"/>
                          <a:cs typeface="Times New Roman" panose="02020603050405020304" pitchFamily="18" charset="0"/>
                        </a:rPr>
                        <a:t>It may contain non interface methods.</a:t>
                      </a:r>
                    </a:p>
                    <a:p>
                      <a:pPr marL="0" indent="0" algn="l" defTabSz="914400" rtl="0" eaLnBrk="1" latinLnBrk="0" hangingPunct="1">
                        <a:buFont typeface="Arial" panose="020B0604020202020204" pitchFamily="34" charset="0"/>
                        <a:buNone/>
                      </a:pPr>
                      <a:endParaRPr lang="en-US" sz="2000"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Client implements Callback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System.out.println</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("callback called with " + p);</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kern="1200" baseline="0" dirty="0">
                          <a:solidFill>
                            <a:srgbClr val="1D1D1E"/>
                          </a:solidFill>
                          <a:highlight>
                            <a:srgbClr val="FFFF00"/>
                          </a:highlight>
                          <a:latin typeface="Times New Roman" panose="02020603050405020304" pitchFamily="18" charset="0"/>
                          <a:ea typeface="+mn-ea"/>
                          <a:cs typeface="Times New Roman" panose="02020603050405020304" pitchFamily="18" charset="0"/>
                        </a:rPr>
                        <a:t>void </a:t>
                      </a:r>
                      <a:r>
                        <a:rPr lang="en-US" sz="2000" b="0" i="0" u="none" strike="noStrike" kern="1200" baseline="0" dirty="0" err="1">
                          <a:solidFill>
                            <a:srgbClr val="1D1D1E"/>
                          </a:solidFill>
                          <a:highlight>
                            <a:srgbClr val="FFFF00"/>
                          </a:highlight>
                          <a:latin typeface="Times New Roman" panose="02020603050405020304" pitchFamily="18" charset="0"/>
                          <a:ea typeface="+mn-ea"/>
                          <a:cs typeface="Times New Roman" panose="02020603050405020304" pitchFamily="18" charset="0"/>
                        </a:rPr>
                        <a:t>nonIfaceMeth</a:t>
                      </a:r>
                      <a:r>
                        <a:rPr lang="en-US" sz="2000" b="0" i="0" u="none" strike="noStrike" kern="1200" baseline="0" dirty="0">
                          <a:solidFill>
                            <a:srgbClr val="1D1D1E"/>
                          </a:solidFill>
                          <a:highlight>
                            <a:srgbClr val="FFFF00"/>
                          </a:highlight>
                          <a:latin typeface="Times New Roman" panose="02020603050405020304" pitchFamily="18" charset="0"/>
                          <a:ea typeface="+mn-ea"/>
                          <a:cs typeface="Times New Roman" panose="02020603050405020304" pitchFamily="18" charset="0"/>
                        </a:rPr>
                        <a:t>() </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a:t>
                      </a:r>
                    </a:p>
                    <a:p>
                      <a:pPr algn="l"/>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System.out.println</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("Classes that implement interfaces " +</a:t>
                      </a:r>
                    </a:p>
                    <a:p>
                      <a:pPr algn="l"/>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"may also define other members, too.");</a:t>
                      </a:r>
                    </a:p>
                    <a:p>
                      <a:pPr algn="l"/>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3564279"/>
                  </a:ext>
                </a:extLst>
              </a:tr>
              <a:tr h="1968036">
                <a:tc>
                  <a:txBody>
                    <a:bodyPr/>
                    <a:lstStyle/>
                    <a:p>
                      <a:r>
                        <a:rPr lang="en-US" sz="2000" dirty="0">
                          <a:solidFill>
                            <a:schemeClr val="tx1"/>
                          </a:solidFill>
                        </a:rPr>
                        <a:t>Main class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TestIface</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static void main(String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args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Client c=new Client(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c.callback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(42);</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343270"/>
                  </a:ext>
                </a:extLst>
              </a:tr>
            </a:tbl>
          </a:graphicData>
        </a:graphic>
      </p:graphicFrame>
      <p:sp>
        <p:nvSpPr>
          <p:cNvPr id="2" name="TextBox 1">
            <a:extLst>
              <a:ext uri="{FF2B5EF4-FFF2-40B4-BE49-F238E27FC236}">
                <a16:creationId xmlns:a16="http://schemas.microsoft.com/office/drawing/2014/main" id="{C156C20E-5D04-441A-ACA7-452FCA7E0CA6}"/>
              </a:ext>
            </a:extLst>
          </p:cNvPr>
          <p:cNvSpPr txBox="1"/>
          <p:nvPr/>
        </p:nvSpPr>
        <p:spPr>
          <a:xfrm>
            <a:off x="265042" y="119271"/>
            <a:ext cx="1217000" cy="400110"/>
          </a:xfrm>
          <a:prstGeom prst="rect">
            <a:avLst/>
          </a:prstGeom>
          <a:noFill/>
        </p:spPr>
        <p:txBody>
          <a:bodyPr wrap="none" rtlCol="0">
            <a:spAutoFit/>
          </a:bodyPr>
          <a:lstStyle/>
          <a:p>
            <a:r>
              <a:rPr lang="en-US" sz="2000" b="1" u="sng" dirty="0">
                <a:latin typeface="Times New Roman" panose="02020603050405020304" pitchFamily="18" charset="0"/>
                <a:cs typeface="Times New Roman" panose="02020603050405020304" pitchFamily="18" charset="0"/>
              </a:rPr>
              <a:t>Example </a:t>
            </a:r>
          </a:p>
        </p:txBody>
      </p:sp>
    </p:spTree>
    <p:extLst>
      <p:ext uri="{BB962C8B-B14F-4D97-AF65-F5344CB8AC3E}">
        <p14:creationId xmlns:p14="http://schemas.microsoft.com/office/powerpoint/2010/main" val="1158943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4D99A-73ED-5C2A-68F7-680FDE10AC34}"/>
            </a:ext>
          </a:extLst>
        </p:cNvPr>
        <p:cNvGrpSpPr/>
        <p:nvPr/>
      </p:nvGrpSpPr>
      <p:grpSpPr>
        <a:xfrm>
          <a:off x="0" y="0"/>
          <a:ext cx="0" cy="0"/>
          <a:chOff x="0" y="0"/>
          <a:chExt cx="0" cy="0"/>
        </a:xfrm>
      </p:grpSpPr>
      <p:graphicFrame>
        <p:nvGraphicFramePr>
          <p:cNvPr id="6" name="Table 15">
            <a:extLst>
              <a:ext uri="{FF2B5EF4-FFF2-40B4-BE49-F238E27FC236}">
                <a16:creationId xmlns:a16="http://schemas.microsoft.com/office/drawing/2014/main" id="{275303A2-A04B-C8A3-C2F5-029540C082D1}"/>
              </a:ext>
            </a:extLst>
          </p:cNvPr>
          <p:cNvGraphicFramePr>
            <a:graphicFrameLocks noGrp="1"/>
          </p:cNvGraphicFramePr>
          <p:nvPr>
            <p:extLst>
              <p:ext uri="{D42A27DB-BD31-4B8C-83A1-F6EECF244321}">
                <p14:modId xmlns:p14="http://schemas.microsoft.com/office/powerpoint/2010/main" val="2199828462"/>
              </p:ext>
            </p:extLst>
          </p:nvPr>
        </p:nvGraphicFramePr>
        <p:xfrm>
          <a:off x="391532" y="53010"/>
          <a:ext cx="11408935" cy="3563509"/>
        </p:xfrm>
        <a:graphic>
          <a:graphicData uri="http://schemas.openxmlformats.org/drawingml/2006/table">
            <a:tbl>
              <a:tblPr firstRow="1" bandRow="1">
                <a:tableStyleId>{5C22544A-7EE6-4342-B048-85BDC9FD1C3A}</a:tableStyleId>
              </a:tblPr>
              <a:tblGrid>
                <a:gridCol w="5459895">
                  <a:extLst>
                    <a:ext uri="{9D8B030D-6E8A-4147-A177-3AD203B41FA5}">
                      <a16:colId xmlns:a16="http://schemas.microsoft.com/office/drawing/2014/main" val="2671872765"/>
                    </a:ext>
                  </a:extLst>
                </a:gridCol>
                <a:gridCol w="5949040">
                  <a:extLst>
                    <a:ext uri="{9D8B030D-6E8A-4147-A177-3AD203B41FA5}">
                      <a16:colId xmlns:a16="http://schemas.microsoft.com/office/drawing/2014/main" val="2247627203"/>
                    </a:ext>
                  </a:extLst>
                </a:gridCol>
              </a:tblGrid>
              <a:tr h="1033669">
                <a:tc gridSpan="2">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interface Callback {</a:t>
                      </a:r>
                    </a:p>
                    <a:p>
                      <a:pPr algn="ctr"/>
                      <a:r>
                        <a:rPr lang="en-US" sz="2000" b="0" i="0" u="none" strike="noStrike" baseline="0" dirty="0">
                          <a:solidFill>
                            <a:srgbClr val="1D1D1E"/>
                          </a:solidFill>
                          <a:latin typeface="Times New Roman" panose="02020603050405020304" pitchFamily="18" charset="0"/>
                          <a:cs typeface="Times New Roman" panose="02020603050405020304" pitchFamily="18" charset="0"/>
                        </a:rPr>
                        <a:t>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param);</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interface Callback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param);</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5146761"/>
                  </a:ext>
                </a:extLst>
              </a:tr>
              <a:tr h="2464904">
                <a:tc>
                  <a:txBody>
                    <a:bodyPr/>
                    <a:lstStyle/>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class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AnotherClient</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implements Callback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public void </a:t>
                      </a:r>
                      <a:r>
                        <a:rPr lang="en-US" sz="2000" b="0" i="0" u="none" strike="noStrike" kern="1200" baseline="0" dirty="0">
                          <a:solidFill>
                            <a:srgbClr val="1D1D1E"/>
                          </a:solidFill>
                          <a:highlight>
                            <a:srgbClr val="00FFFF"/>
                          </a:highlight>
                          <a:latin typeface="Times New Roman" panose="02020603050405020304" pitchFamily="18" charset="0"/>
                          <a:ea typeface="+mn-ea"/>
                          <a:cs typeface="Times New Roman" panose="02020603050405020304" pitchFamily="18" charset="0"/>
                        </a:rPr>
                        <a:t>callback</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(int p)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System.out.println</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("Another version of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callback");</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System.out.println</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("p squared is " + (p*p));</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Client implements Callback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System.out.println</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("callback called with " + p);</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kern="1200" baseline="0" dirty="0">
                          <a:solidFill>
                            <a:srgbClr val="1D1D1E"/>
                          </a:solidFill>
                          <a:highlight>
                            <a:srgbClr val="FFFF00"/>
                          </a:highlight>
                          <a:latin typeface="Times New Roman" panose="02020603050405020304" pitchFamily="18" charset="0"/>
                          <a:ea typeface="+mn-ea"/>
                          <a:cs typeface="Times New Roman" panose="02020603050405020304" pitchFamily="18" charset="0"/>
                        </a:rPr>
                        <a:t>void </a:t>
                      </a:r>
                      <a:r>
                        <a:rPr lang="en-US" sz="2000" b="0" i="0" u="none" strike="noStrike" kern="1200" baseline="0" dirty="0" err="1">
                          <a:solidFill>
                            <a:srgbClr val="1D1D1E"/>
                          </a:solidFill>
                          <a:highlight>
                            <a:srgbClr val="FFFF00"/>
                          </a:highlight>
                          <a:latin typeface="Times New Roman" panose="02020603050405020304" pitchFamily="18" charset="0"/>
                          <a:ea typeface="+mn-ea"/>
                          <a:cs typeface="Times New Roman" panose="02020603050405020304" pitchFamily="18" charset="0"/>
                        </a:rPr>
                        <a:t>nonIfaceMeth</a:t>
                      </a:r>
                      <a:r>
                        <a:rPr lang="en-US" sz="2000" b="0" i="0" u="none" strike="noStrike" kern="1200" baseline="0" dirty="0">
                          <a:solidFill>
                            <a:srgbClr val="1D1D1E"/>
                          </a:solidFill>
                          <a:highlight>
                            <a:srgbClr val="FFFF00"/>
                          </a:highlight>
                          <a:latin typeface="Times New Roman" panose="02020603050405020304" pitchFamily="18" charset="0"/>
                          <a:ea typeface="+mn-ea"/>
                          <a:cs typeface="Times New Roman" panose="02020603050405020304" pitchFamily="18" charset="0"/>
                        </a:rPr>
                        <a:t>() </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a:t>
                      </a:r>
                    </a:p>
                    <a:p>
                      <a:pPr algn="l"/>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System.out.println</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(“Non-interface methods");</a:t>
                      </a:r>
                    </a:p>
                    <a:p>
                      <a:pPr algn="l"/>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3564279"/>
                  </a:ext>
                </a:extLst>
              </a:tr>
            </a:tbl>
          </a:graphicData>
        </a:graphic>
      </p:graphicFrame>
      <p:sp>
        <p:nvSpPr>
          <p:cNvPr id="3" name="TextBox 2">
            <a:extLst>
              <a:ext uri="{FF2B5EF4-FFF2-40B4-BE49-F238E27FC236}">
                <a16:creationId xmlns:a16="http://schemas.microsoft.com/office/drawing/2014/main" id="{5F30961C-DC63-32E2-3C29-72E86234805C}"/>
              </a:ext>
            </a:extLst>
          </p:cNvPr>
          <p:cNvSpPr txBox="1"/>
          <p:nvPr/>
        </p:nvSpPr>
        <p:spPr>
          <a:xfrm>
            <a:off x="8297246" y="3819923"/>
            <a:ext cx="3780064" cy="2554545"/>
          </a:xfrm>
          <a:prstGeom prst="rect">
            <a:avLst/>
          </a:prstGeom>
          <a:noFill/>
        </p:spPr>
        <p:txBody>
          <a:bodyPr wrap="square">
            <a:spAutoFit/>
          </a:bodyPr>
          <a:lstStyle/>
          <a:p>
            <a:pPr marL="342900" indent="-342900">
              <a:buFont typeface="Arial" panose="020B0604020202020204" pitchFamily="34" charset="0"/>
              <a:buChar char="•"/>
            </a:pPr>
            <a:r>
              <a:rPr lang="en-US" sz="2000" b="0" dirty="0">
                <a:solidFill>
                  <a:schemeClr val="tx1"/>
                </a:solidFill>
                <a:latin typeface="Times New Roman" panose="02020603050405020304" pitchFamily="18" charset="0"/>
                <a:cs typeface="Times New Roman" panose="02020603050405020304" pitchFamily="18" charset="0"/>
              </a:rPr>
              <a:t>Interface reference type can be used to access implementation methods. (similar to super class reference variable can be used to access overridden methods in the subclass) but, it cannot access non-interface methods defined in the class.</a:t>
            </a:r>
          </a:p>
        </p:txBody>
      </p:sp>
      <p:sp>
        <p:nvSpPr>
          <p:cNvPr id="5" name="TextBox 4">
            <a:extLst>
              <a:ext uri="{FF2B5EF4-FFF2-40B4-BE49-F238E27FC236}">
                <a16:creationId xmlns:a16="http://schemas.microsoft.com/office/drawing/2014/main" id="{F0C874DB-7F25-D67B-9CF8-782FFB0C65EF}"/>
              </a:ext>
            </a:extLst>
          </p:cNvPr>
          <p:cNvSpPr txBox="1"/>
          <p:nvPr/>
        </p:nvSpPr>
        <p:spPr>
          <a:xfrm>
            <a:off x="2941861" y="3669090"/>
            <a:ext cx="5229226" cy="3416320"/>
          </a:xfrm>
          <a:prstGeom prst="rect">
            <a:avLst/>
          </a:prstGeom>
          <a:noFill/>
          <a:ln w="12700">
            <a:solidFill>
              <a:schemeClr val="tx1"/>
            </a:solidFill>
          </a:ln>
        </p:spPr>
        <p:txBody>
          <a:bodyPr wrap="square">
            <a:spAutoFit/>
          </a:bodyPr>
          <a:lstStyle/>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class </a:t>
            </a:r>
            <a:r>
              <a:rPr lang="en-US" dirty="0">
                <a:solidFill>
                  <a:srgbClr val="1D1D1E"/>
                </a:solidFill>
                <a:latin typeface="Times New Roman" panose="02020603050405020304" pitchFamily="18" charset="0"/>
                <a:cs typeface="Times New Roman" panose="02020603050405020304" pitchFamily="18" charset="0"/>
              </a:rPr>
              <a:t>Main</a:t>
            </a:r>
            <a:r>
              <a:rPr lang="en-US" sz="18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public static void main(String </a:t>
            </a:r>
            <a:r>
              <a:rPr lang="en-US" sz="1800" b="0" i="0" u="none" strike="noStrike" baseline="0" dirty="0" err="1">
                <a:solidFill>
                  <a:srgbClr val="1D1D1E"/>
                </a:solidFill>
                <a:latin typeface="Times New Roman" panose="02020603050405020304" pitchFamily="18" charset="0"/>
                <a:cs typeface="Times New Roman" panose="02020603050405020304" pitchFamily="18" charset="0"/>
              </a:rPr>
              <a:t>args</a:t>
            </a:r>
            <a:r>
              <a:rPr lang="en-US" sz="18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Callback c;</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Client c1=new Client( );</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c=c1;</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1D1D1E"/>
                </a:solidFill>
                <a:latin typeface="Times New Roman" panose="02020603050405020304" pitchFamily="18" charset="0"/>
                <a:cs typeface="Times New Roman" panose="02020603050405020304" pitchFamily="18" charset="0"/>
              </a:rPr>
              <a:t>c.callback</a:t>
            </a:r>
            <a:r>
              <a:rPr lang="en-US" sz="1800" b="0" i="0" u="none" strike="noStrike" baseline="0" dirty="0">
                <a:solidFill>
                  <a:srgbClr val="1D1D1E"/>
                </a:solidFill>
                <a:latin typeface="Times New Roman" panose="02020603050405020304" pitchFamily="18" charset="0"/>
                <a:cs typeface="Times New Roman" panose="02020603050405020304" pitchFamily="18" charset="0"/>
              </a:rPr>
              <a:t>(42);</a:t>
            </a:r>
          </a:p>
          <a:p>
            <a:pPr algn="l"/>
            <a:r>
              <a:rPr lang="en-US" dirty="0">
                <a:solidFill>
                  <a:srgbClr val="1D1D1E"/>
                </a:solidFill>
                <a:latin typeface="Times New Roman" panose="02020603050405020304" pitchFamily="18" charset="0"/>
                <a:cs typeface="Times New Roman" panose="02020603050405020304" pitchFamily="18" charset="0"/>
              </a:rPr>
              <a:t>            //   </a:t>
            </a:r>
            <a:r>
              <a:rPr lang="en-US" dirty="0" err="1">
                <a:solidFill>
                  <a:srgbClr val="1D1D1E"/>
                </a:solidFill>
                <a:highlight>
                  <a:srgbClr val="FFFF00"/>
                </a:highlight>
                <a:latin typeface="Times New Roman" panose="02020603050405020304" pitchFamily="18" charset="0"/>
                <a:cs typeface="Times New Roman" panose="02020603050405020304" pitchFamily="18" charset="0"/>
              </a:rPr>
              <a:t>c.nonIfaceMeth</a:t>
            </a:r>
            <a:r>
              <a:rPr lang="en-US" dirty="0">
                <a:solidFill>
                  <a:srgbClr val="1D1D1E"/>
                </a:solidFill>
                <a:highlight>
                  <a:srgbClr val="FFFF00"/>
                </a:highlight>
                <a:latin typeface="Times New Roman" panose="02020603050405020304" pitchFamily="18" charset="0"/>
                <a:cs typeface="Times New Roman" panose="02020603050405020304" pitchFamily="18" charset="0"/>
              </a:rPr>
              <a:t>();  // error</a:t>
            </a:r>
            <a:endParaRPr lang="en-US" sz="1800" b="0" i="0" u="none" strike="noStrike" baseline="0" dirty="0">
              <a:solidFill>
                <a:srgbClr val="1D1D1E"/>
              </a:solidFill>
              <a:highlight>
                <a:srgbClr val="FFFF00"/>
              </a:highlight>
              <a:latin typeface="Times New Roman" panose="02020603050405020304" pitchFamily="18" charset="0"/>
              <a:cs typeface="Times New Roman" panose="02020603050405020304" pitchFamily="18" charset="0"/>
            </a:endParaRP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1D1D1E"/>
                </a:solidFill>
                <a:latin typeface="Times New Roman" panose="02020603050405020304" pitchFamily="18" charset="0"/>
                <a:cs typeface="Times New Roman" panose="02020603050405020304" pitchFamily="18" charset="0"/>
              </a:rPr>
              <a:t>AnotherClient</a:t>
            </a:r>
            <a:r>
              <a:rPr lang="en-US" sz="1800" b="0" i="0" u="none" strike="noStrike" baseline="0" dirty="0">
                <a:solidFill>
                  <a:srgbClr val="1D1D1E"/>
                </a:solidFill>
                <a:latin typeface="Times New Roman" panose="02020603050405020304" pitchFamily="18" charset="0"/>
                <a:cs typeface="Times New Roman" panose="02020603050405020304" pitchFamily="18" charset="0"/>
              </a:rPr>
              <a:t> c2=new </a:t>
            </a:r>
            <a:r>
              <a:rPr lang="en-US" sz="1800" b="0" i="0" u="none" strike="noStrike" baseline="0" dirty="0" err="1">
                <a:solidFill>
                  <a:srgbClr val="1D1D1E"/>
                </a:solidFill>
                <a:latin typeface="Times New Roman" panose="02020603050405020304" pitchFamily="18" charset="0"/>
                <a:cs typeface="Times New Roman" panose="02020603050405020304" pitchFamily="18" charset="0"/>
              </a:rPr>
              <a:t>AnotherClient</a:t>
            </a:r>
            <a:r>
              <a:rPr lang="en-US" sz="18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c=c2;</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1D1D1E"/>
                </a:solidFill>
                <a:latin typeface="Times New Roman" panose="02020603050405020304" pitchFamily="18" charset="0"/>
                <a:cs typeface="Times New Roman" panose="02020603050405020304" pitchFamily="18" charset="0"/>
              </a:rPr>
              <a:t>c.callback</a:t>
            </a:r>
            <a:r>
              <a:rPr lang="en-US" sz="1800" b="0" i="0" u="none" strike="noStrike" baseline="0" dirty="0">
                <a:solidFill>
                  <a:srgbClr val="1D1D1E"/>
                </a:solidFill>
                <a:latin typeface="Times New Roman" panose="02020603050405020304" pitchFamily="18" charset="0"/>
                <a:cs typeface="Times New Roman" panose="02020603050405020304" pitchFamily="18" charset="0"/>
              </a:rPr>
              <a:t>(42);</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18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1800" dirty="0">
              <a:solidFill>
                <a:schemeClr val="tx1"/>
              </a:solidFill>
            </a:endParaRPr>
          </a:p>
        </p:txBody>
      </p:sp>
    </p:spTree>
    <p:extLst>
      <p:ext uri="{BB962C8B-B14F-4D97-AF65-F5344CB8AC3E}">
        <p14:creationId xmlns:p14="http://schemas.microsoft.com/office/powerpoint/2010/main" val="2366206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80F53B8-8D3D-7579-EE67-8DA36311640A}"/>
              </a:ext>
            </a:extLst>
          </p:cNvPr>
          <p:cNvSpPr txBox="1"/>
          <p:nvPr/>
        </p:nvSpPr>
        <p:spPr>
          <a:xfrm>
            <a:off x="1179871" y="917901"/>
            <a:ext cx="10304206" cy="4154984"/>
          </a:xfrm>
          <a:prstGeom prst="rect">
            <a:avLst/>
          </a:prstGeom>
          <a:noFill/>
        </p:spPr>
        <p:txBody>
          <a:bodyPr wrap="square">
            <a:spAutoFit/>
          </a:bodyPr>
          <a:lstStyle/>
          <a:p>
            <a:pPr marL="0" marR="0">
              <a:buNone/>
            </a:pPr>
            <a:r>
              <a:rPr lang="en-IN" sz="2400" b="1" dirty="0">
                <a:solidFill>
                  <a:srgbClr val="7F0055"/>
                </a:solidFill>
                <a:effectLst/>
                <a:latin typeface="Consolas" panose="020B0609020204030204" pitchFamily="49" charset="0"/>
              </a:rPr>
              <a:t>interface</a:t>
            </a:r>
            <a:r>
              <a:rPr lang="en-IN" sz="2400" dirty="0">
                <a:solidFill>
                  <a:srgbClr val="000000"/>
                </a:solidFill>
                <a:effectLst/>
                <a:latin typeface="Consolas" panose="020B0609020204030204" pitchFamily="49" charset="0"/>
              </a:rPr>
              <a:t> One{</a:t>
            </a:r>
          </a:p>
          <a:p>
            <a:pPr marL="0" marR="0">
              <a:buNone/>
            </a:pPr>
            <a:r>
              <a:rPr lang="en-IN" sz="2400" b="1" dirty="0">
                <a:solidFill>
                  <a:srgbClr val="7F0055"/>
                </a:solidFill>
                <a:effectLst/>
                <a:latin typeface="Consolas" panose="020B0609020204030204" pitchFamily="49" charset="0"/>
              </a:rPr>
              <a:t>	int</a:t>
            </a:r>
            <a:r>
              <a:rPr lang="en-IN" sz="2400" dirty="0">
                <a:solidFill>
                  <a:srgbClr val="000000"/>
                </a:solidFill>
                <a:effectLst/>
                <a:latin typeface="Consolas" panose="020B0609020204030204" pitchFamily="49" charset="0"/>
              </a:rPr>
              <a:t> </a:t>
            </a:r>
            <a:r>
              <a:rPr lang="en-IN" sz="2400" b="1" i="1" dirty="0">
                <a:solidFill>
                  <a:srgbClr val="0000C0"/>
                </a:solidFill>
                <a:effectLst/>
                <a:latin typeface="Consolas" panose="020B0609020204030204" pitchFamily="49" charset="0"/>
              </a:rPr>
              <a:t>a</a:t>
            </a:r>
            <a:r>
              <a:rPr lang="en-IN" sz="2400" dirty="0">
                <a:solidFill>
                  <a:srgbClr val="000000"/>
                </a:solidFill>
                <a:effectLst/>
                <a:latin typeface="Consolas" panose="020B0609020204030204" pitchFamily="49" charset="0"/>
              </a:rPr>
              <a:t>=10;</a:t>
            </a:r>
          </a:p>
          <a:p>
            <a:pPr marL="0" marR="0">
              <a:buNone/>
            </a:pPr>
            <a:r>
              <a:rPr lang="en-IN" sz="2400" b="1" dirty="0">
                <a:solidFill>
                  <a:srgbClr val="7F0055"/>
                </a:solidFill>
                <a:effectLst/>
                <a:latin typeface="Consolas" panose="020B0609020204030204" pitchFamily="49" charset="0"/>
              </a:rPr>
              <a:t>	void</a:t>
            </a:r>
            <a:r>
              <a:rPr lang="en-IN" sz="2400" dirty="0">
                <a:solidFill>
                  <a:srgbClr val="000000"/>
                </a:solidFill>
                <a:effectLst/>
                <a:latin typeface="Consolas" panose="020B0609020204030204" pitchFamily="49" charset="0"/>
              </a:rPr>
              <a:t> method1();</a:t>
            </a:r>
          </a:p>
          <a:p>
            <a:pPr marL="0" marR="0">
              <a:buNone/>
            </a:pPr>
            <a:r>
              <a:rPr lang="en-IN" sz="2400" dirty="0">
                <a:solidFill>
                  <a:srgbClr val="000000"/>
                </a:solidFill>
                <a:effectLst/>
                <a:latin typeface="Consolas" panose="020B0609020204030204" pitchFamily="49" charset="0"/>
              </a:rPr>
              <a:t>}</a:t>
            </a:r>
          </a:p>
          <a:p>
            <a:pPr marL="0" marR="0">
              <a:buNone/>
            </a:pPr>
            <a:r>
              <a:rPr lang="en-IN" sz="2400" b="1" dirty="0">
                <a:solidFill>
                  <a:srgbClr val="7F0055"/>
                </a:solidFill>
                <a:effectLst/>
                <a:latin typeface="Consolas" panose="020B0609020204030204" pitchFamily="49" charset="0"/>
              </a:rPr>
              <a:t>class</a:t>
            </a:r>
            <a:r>
              <a:rPr lang="en-IN" sz="2400" dirty="0">
                <a:solidFill>
                  <a:srgbClr val="000000"/>
                </a:solidFill>
                <a:effectLst/>
                <a:latin typeface="Consolas" panose="020B0609020204030204" pitchFamily="49" charset="0"/>
              </a:rPr>
              <a:t> Two </a:t>
            </a:r>
            <a:r>
              <a:rPr lang="en-IN" sz="2400" b="1" dirty="0">
                <a:solidFill>
                  <a:srgbClr val="7F0055"/>
                </a:solidFill>
                <a:effectLst/>
                <a:latin typeface="Consolas" panose="020B0609020204030204" pitchFamily="49" charset="0"/>
              </a:rPr>
              <a:t>implements</a:t>
            </a:r>
            <a:r>
              <a:rPr lang="en-IN" sz="2400" dirty="0">
                <a:solidFill>
                  <a:srgbClr val="000000"/>
                </a:solidFill>
                <a:effectLst/>
                <a:latin typeface="Consolas" panose="020B0609020204030204" pitchFamily="49" charset="0"/>
              </a:rPr>
              <a:t> One{</a:t>
            </a:r>
          </a:p>
          <a:p>
            <a:pPr marL="0" marR="0">
              <a:buNone/>
            </a:pPr>
            <a:r>
              <a:rPr lang="en-IN" sz="2400" dirty="0">
                <a:solidFill>
                  <a:srgbClr val="646464"/>
                </a:solidFill>
                <a:effectLst/>
                <a:latin typeface="Consolas" panose="020B0609020204030204" pitchFamily="49" charset="0"/>
              </a:rPr>
              <a:t>	@Override</a:t>
            </a:r>
            <a:endParaRPr lang="en-IN" sz="2400" dirty="0">
              <a:solidFill>
                <a:srgbClr val="000000"/>
              </a:solidFill>
              <a:effectLst/>
              <a:latin typeface="Consolas" panose="020B0609020204030204" pitchFamily="49" charset="0"/>
            </a:endParaRPr>
          </a:p>
          <a:p>
            <a:pPr marL="0" marR="0">
              <a:buNone/>
            </a:pPr>
            <a:r>
              <a:rPr lang="en-IN" sz="2400" b="1" dirty="0">
                <a:solidFill>
                  <a:srgbClr val="7F0055"/>
                </a:solidFill>
                <a:effectLst/>
                <a:latin typeface="Consolas" panose="020B0609020204030204" pitchFamily="49" charset="0"/>
              </a:rPr>
              <a:t>	public</a:t>
            </a:r>
            <a:r>
              <a:rPr lang="en-IN" sz="2400" dirty="0">
                <a:solidFill>
                  <a:srgbClr val="000000"/>
                </a:solidFill>
                <a:effectLst/>
                <a:latin typeface="Consolas" panose="020B0609020204030204" pitchFamily="49" charset="0"/>
              </a:rPr>
              <a:t> </a:t>
            </a:r>
            <a:r>
              <a:rPr lang="en-IN" sz="2400" b="1" dirty="0">
                <a:solidFill>
                  <a:srgbClr val="7F0055"/>
                </a:solidFill>
                <a:effectLst/>
                <a:latin typeface="Consolas" panose="020B0609020204030204" pitchFamily="49" charset="0"/>
              </a:rPr>
              <a:t>void</a:t>
            </a:r>
            <a:r>
              <a:rPr lang="en-IN" sz="2400" dirty="0">
                <a:solidFill>
                  <a:srgbClr val="000000"/>
                </a:solidFill>
                <a:effectLst/>
                <a:latin typeface="Consolas" panose="020B0609020204030204" pitchFamily="49" charset="0"/>
              </a:rPr>
              <a:t> method1() {</a:t>
            </a:r>
          </a:p>
          <a:p>
            <a:pPr lvl="2"/>
            <a:r>
              <a:rPr lang="en-IN" sz="2400" b="1" i="1" dirty="0">
                <a:solidFill>
                  <a:srgbClr val="0000C0"/>
                </a:solidFill>
                <a:effectLst/>
                <a:latin typeface="Consolas" panose="020B0609020204030204" pitchFamily="49" charset="0"/>
              </a:rPr>
              <a:t>	a</a:t>
            </a:r>
            <a:r>
              <a:rPr lang="en-IN" sz="2400" dirty="0">
                <a:solidFill>
                  <a:srgbClr val="000000"/>
                </a:solidFill>
                <a:effectLst/>
                <a:latin typeface="Consolas" panose="020B0609020204030204" pitchFamily="49" charset="0"/>
              </a:rPr>
              <a:t>=20; </a:t>
            </a:r>
          </a:p>
          <a:p>
            <a:pPr lvl="2"/>
            <a:r>
              <a:rPr lang="en-IN" sz="2400" dirty="0">
                <a:solidFill>
                  <a:srgbClr val="000000"/>
                </a:solidFill>
                <a:effectLst/>
                <a:latin typeface="Consolas" panose="020B0609020204030204" pitchFamily="49" charset="0"/>
              </a:rPr>
              <a:t>	</a:t>
            </a:r>
            <a:r>
              <a:rPr lang="en-IN" sz="2400" dirty="0" err="1">
                <a:solidFill>
                  <a:srgbClr val="000000"/>
                </a:solidFill>
                <a:effectLst/>
                <a:latin typeface="Consolas" panose="020B0609020204030204" pitchFamily="49" charset="0"/>
              </a:rPr>
              <a:t>System.</a:t>
            </a:r>
            <a:r>
              <a:rPr lang="en-IN" sz="2400" b="1" i="1" dirty="0" err="1">
                <a:solidFill>
                  <a:srgbClr val="0000C0"/>
                </a:solidFill>
                <a:effectLst/>
                <a:latin typeface="Consolas" panose="020B0609020204030204" pitchFamily="49" charset="0"/>
              </a:rPr>
              <a:t>out</a:t>
            </a:r>
            <a:r>
              <a:rPr lang="en-IN" sz="2400" dirty="0" err="1">
                <a:solidFill>
                  <a:srgbClr val="000000"/>
                </a:solidFill>
                <a:effectLst/>
                <a:latin typeface="Consolas" panose="020B0609020204030204" pitchFamily="49" charset="0"/>
              </a:rPr>
              <a:t>.println</a:t>
            </a:r>
            <a:r>
              <a:rPr lang="en-IN" sz="2400" dirty="0">
                <a:solidFill>
                  <a:srgbClr val="000000"/>
                </a:solidFill>
                <a:effectLst/>
                <a:latin typeface="Consolas" panose="020B0609020204030204" pitchFamily="49" charset="0"/>
              </a:rPr>
              <a:t>(</a:t>
            </a:r>
            <a:r>
              <a:rPr lang="en-IN" sz="2400" dirty="0">
                <a:solidFill>
                  <a:srgbClr val="2A00FF"/>
                </a:solidFill>
                <a:effectLst/>
                <a:latin typeface="Consolas" panose="020B0609020204030204" pitchFamily="49" charset="0"/>
              </a:rPr>
              <a:t>"method 1 in class Two "</a:t>
            </a:r>
            <a:r>
              <a:rPr lang="en-IN" sz="2400" dirty="0">
                <a:solidFill>
                  <a:srgbClr val="000000"/>
                </a:solidFill>
                <a:effectLst/>
                <a:latin typeface="Consolas" panose="020B0609020204030204" pitchFamily="49" charset="0"/>
              </a:rPr>
              <a:t>);</a:t>
            </a:r>
          </a:p>
          <a:p>
            <a:pPr lvl="2"/>
            <a:r>
              <a:rPr lang="en-IN" sz="2400" dirty="0">
                <a:solidFill>
                  <a:srgbClr val="000000"/>
                </a:solidFill>
                <a:effectLst/>
                <a:latin typeface="Consolas" panose="020B0609020204030204" pitchFamily="49" charset="0"/>
              </a:rPr>
              <a:t>}</a:t>
            </a:r>
          </a:p>
          <a:p>
            <a:pPr marL="0" marR="0">
              <a:buNone/>
            </a:pPr>
            <a:r>
              <a:rPr lang="en-IN" sz="2400" dirty="0">
                <a:solidFill>
                  <a:srgbClr val="000000"/>
                </a:solidFill>
                <a:effectLst/>
                <a:latin typeface="Consolas" panose="020B0609020204030204" pitchFamily="49" charset="0"/>
              </a:rPr>
              <a:t>}</a:t>
            </a:r>
          </a:p>
        </p:txBody>
      </p:sp>
      <p:sp>
        <p:nvSpPr>
          <p:cNvPr id="7" name="TextBox 6">
            <a:extLst>
              <a:ext uri="{FF2B5EF4-FFF2-40B4-BE49-F238E27FC236}">
                <a16:creationId xmlns:a16="http://schemas.microsoft.com/office/drawing/2014/main" id="{8C090C6B-BAD4-9426-5A09-9AC84FB16FD1}"/>
              </a:ext>
            </a:extLst>
          </p:cNvPr>
          <p:cNvSpPr txBox="1"/>
          <p:nvPr/>
        </p:nvSpPr>
        <p:spPr>
          <a:xfrm>
            <a:off x="4739148" y="3522097"/>
            <a:ext cx="6096000" cy="400110"/>
          </a:xfrm>
          <a:prstGeom prst="rect">
            <a:avLst/>
          </a:prstGeom>
          <a:solidFill>
            <a:schemeClr val="tx1"/>
          </a:solidFill>
        </p:spPr>
        <p:txBody>
          <a:bodyPr wrap="square">
            <a:spAutoFit/>
          </a:bodyPr>
          <a:lstStyle/>
          <a:p>
            <a:r>
              <a:rPr lang="en-IN" sz="2000" dirty="0">
                <a:solidFill>
                  <a:srgbClr val="3F7F5F"/>
                </a:solidFill>
                <a:effectLst/>
                <a:latin typeface="Consolas" panose="020B0609020204030204" pitchFamily="49" charset="0"/>
              </a:rPr>
              <a:t>// error cannot modify final variables</a:t>
            </a:r>
            <a:endParaRPr lang="en-IN" sz="2000" dirty="0"/>
          </a:p>
        </p:txBody>
      </p:sp>
      <p:sp>
        <p:nvSpPr>
          <p:cNvPr id="3" name="TextBox 2">
            <a:extLst>
              <a:ext uri="{FF2B5EF4-FFF2-40B4-BE49-F238E27FC236}">
                <a16:creationId xmlns:a16="http://schemas.microsoft.com/office/drawing/2014/main" id="{52C60DF2-C6F6-D927-1C31-DC61777CFC33}"/>
              </a:ext>
            </a:extLst>
          </p:cNvPr>
          <p:cNvSpPr txBox="1"/>
          <p:nvPr/>
        </p:nvSpPr>
        <p:spPr>
          <a:xfrm>
            <a:off x="669472" y="342514"/>
            <a:ext cx="6097554" cy="461665"/>
          </a:xfrm>
          <a:prstGeom prst="rect">
            <a:avLst/>
          </a:prstGeom>
          <a:noFill/>
        </p:spPr>
        <p:txBody>
          <a:bodyPr wrap="square">
            <a:spAutoFit/>
          </a:bodyPr>
          <a:lstStyle/>
          <a:p>
            <a:r>
              <a:rPr lang="en-IN" sz="2400" b="1" dirty="0">
                <a:effectLst/>
                <a:latin typeface="Times New Roman" panose="02020603050405020304" pitchFamily="18" charset="0"/>
                <a:cs typeface="Times New Roman" panose="02020603050405020304" pitchFamily="18" charset="0"/>
              </a:rPr>
              <a:t>Find the error?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106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48737-51B4-8E66-D403-A9F08F385E3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501ACF6-4164-9084-C423-EC12C42E95AD}"/>
              </a:ext>
            </a:extLst>
          </p:cNvPr>
          <p:cNvSpPr txBox="1"/>
          <p:nvPr/>
        </p:nvSpPr>
        <p:spPr>
          <a:xfrm>
            <a:off x="1693056" y="582000"/>
            <a:ext cx="10304206" cy="6001643"/>
          </a:xfrm>
          <a:prstGeom prst="rect">
            <a:avLst/>
          </a:prstGeom>
          <a:noFill/>
        </p:spPr>
        <p:txBody>
          <a:bodyPr wrap="square">
            <a:spAutoFit/>
          </a:bodyPr>
          <a:lstStyle/>
          <a:p>
            <a:pPr marL="0" marR="0">
              <a:buNone/>
            </a:pPr>
            <a:r>
              <a:rPr lang="en-IN" sz="2400" b="1" dirty="0">
                <a:solidFill>
                  <a:srgbClr val="7F0055"/>
                </a:solidFill>
                <a:effectLst/>
                <a:latin typeface="Consolas" panose="020B0609020204030204" pitchFamily="49" charset="0"/>
              </a:rPr>
              <a:t>interface</a:t>
            </a:r>
            <a:r>
              <a:rPr lang="en-IN" sz="2400" dirty="0">
                <a:solidFill>
                  <a:srgbClr val="000000"/>
                </a:solidFill>
                <a:effectLst/>
                <a:latin typeface="Consolas" panose="020B0609020204030204" pitchFamily="49" charset="0"/>
              </a:rPr>
              <a:t> One{</a:t>
            </a:r>
          </a:p>
          <a:p>
            <a:pPr marL="0" marR="0">
              <a:buNone/>
            </a:pPr>
            <a:r>
              <a:rPr lang="en-IN" sz="2400" b="1" dirty="0">
                <a:solidFill>
                  <a:srgbClr val="7F0055"/>
                </a:solidFill>
                <a:effectLst/>
                <a:latin typeface="Consolas" panose="020B0609020204030204" pitchFamily="49" charset="0"/>
              </a:rPr>
              <a:t>	int</a:t>
            </a:r>
            <a:r>
              <a:rPr lang="en-IN" sz="2400" dirty="0">
                <a:solidFill>
                  <a:srgbClr val="000000"/>
                </a:solidFill>
                <a:effectLst/>
                <a:latin typeface="Consolas" panose="020B0609020204030204" pitchFamily="49" charset="0"/>
              </a:rPr>
              <a:t> </a:t>
            </a:r>
            <a:r>
              <a:rPr lang="en-IN" sz="2400" b="1" i="1" dirty="0">
                <a:solidFill>
                  <a:srgbClr val="0000C0"/>
                </a:solidFill>
                <a:effectLst/>
                <a:latin typeface="Consolas" panose="020B0609020204030204" pitchFamily="49" charset="0"/>
              </a:rPr>
              <a:t>a</a:t>
            </a:r>
            <a:r>
              <a:rPr lang="en-IN" sz="2400" dirty="0">
                <a:solidFill>
                  <a:srgbClr val="000000"/>
                </a:solidFill>
                <a:effectLst/>
                <a:latin typeface="Consolas" panose="020B0609020204030204" pitchFamily="49" charset="0"/>
              </a:rPr>
              <a:t>=10;</a:t>
            </a:r>
          </a:p>
          <a:p>
            <a:pPr marL="0" marR="0">
              <a:buNone/>
            </a:pPr>
            <a:r>
              <a:rPr lang="en-IN" sz="2400" b="1" dirty="0">
                <a:solidFill>
                  <a:srgbClr val="7F0055"/>
                </a:solidFill>
                <a:effectLst/>
                <a:latin typeface="Consolas" panose="020B0609020204030204" pitchFamily="49" charset="0"/>
              </a:rPr>
              <a:t>	void</a:t>
            </a:r>
            <a:r>
              <a:rPr lang="en-IN" sz="2400" dirty="0">
                <a:solidFill>
                  <a:srgbClr val="000000"/>
                </a:solidFill>
                <a:effectLst/>
                <a:latin typeface="Consolas" panose="020B0609020204030204" pitchFamily="49" charset="0"/>
              </a:rPr>
              <a:t> method1();</a:t>
            </a:r>
          </a:p>
          <a:p>
            <a:r>
              <a:rPr lang="en-IN" sz="2400" b="1" dirty="0">
                <a:solidFill>
                  <a:srgbClr val="7F0055"/>
                </a:solidFill>
                <a:effectLst/>
                <a:latin typeface="Consolas" panose="020B0609020204030204" pitchFamily="49" charset="0"/>
              </a:rPr>
              <a:t>	void</a:t>
            </a:r>
            <a:r>
              <a:rPr lang="en-IN" sz="2400" dirty="0">
                <a:solidFill>
                  <a:srgbClr val="000000"/>
                </a:solidFill>
                <a:effectLst/>
                <a:latin typeface="Consolas" panose="020B0609020204030204" pitchFamily="49" charset="0"/>
              </a:rPr>
              <a:t> method2();</a:t>
            </a:r>
          </a:p>
          <a:p>
            <a:pPr marL="0" marR="0">
              <a:buNone/>
            </a:pPr>
            <a:r>
              <a:rPr lang="en-IN" sz="2400" dirty="0">
                <a:solidFill>
                  <a:srgbClr val="000000"/>
                </a:solidFill>
                <a:effectLst/>
                <a:latin typeface="Consolas" panose="020B0609020204030204" pitchFamily="49" charset="0"/>
              </a:rPr>
              <a:t>}</a:t>
            </a:r>
          </a:p>
          <a:p>
            <a:pPr marL="0" marR="0">
              <a:buNone/>
            </a:pPr>
            <a:r>
              <a:rPr lang="en-IN" sz="2400" b="1" dirty="0">
                <a:solidFill>
                  <a:srgbClr val="7F0055"/>
                </a:solidFill>
                <a:effectLst/>
                <a:latin typeface="Consolas" panose="020B0609020204030204" pitchFamily="49" charset="0"/>
              </a:rPr>
              <a:t>class</a:t>
            </a:r>
            <a:r>
              <a:rPr lang="en-IN" sz="2400" dirty="0">
                <a:solidFill>
                  <a:srgbClr val="000000"/>
                </a:solidFill>
                <a:effectLst/>
                <a:latin typeface="Consolas" panose="020B0609020204030204" pitchFamily="49" charset="0"/>
              </a:rPr>
              <a:t> Two </a:t>
            </a:r>
            <a:r>
              <a:rPr lang="en-IN" sz="2400" b="1" dirty="0">
                <a:solidFill>
                  <a:srgbClr val="7F0055"/>
                </a:solidFill>
                <a:effectLst/>
                <a:latin typeface="Consolas" panose="020B0609020204030204" pitchFamily="49" charset="0"/>
              </a:rPr>
              <a:t>implements</a:t>
            </a:r>
            <a:r>
              <a:rPr lang="en-IN" sz="2400" dirty="0">
                <a:solidFill>
                  <a:srgbClr val="000000"/>
                </a:solidFill>
                <a:effectLst/>
                <a:latin typeface="Consolas" panose="020B0609020204030204" pitchFamily="49" charset="0"/>
              </a:rPr>
              <a:t> One{</a:t>
            </a:r>
          </a:p>
          <a:p>
            <a:pPr marL="0" marR="0">
              <a:buNone/>
            </a:pPr>
            <a:r>
              <a:rPr lang="en-IN" sz="2400" dirty="0">
                <a:solidFill>
                  <a:srgbClr val="646464"/>
                </a:solidFill>
                <a:effectLst/>
                <a:latin typeface="Consolas" panose="020B0609020204030204" pitchFamily="49" charset="0"/>
              </a:rPr>
              <a:t>	@Override</a:t>
            </a:r>
            <a:endParaRPr lang="en-IN" sz="2400" dirty="0">
              <a:solidFill>
                <a:srgbClr val="000000"/>
              </a:solidFill>
              <a:effectLst/>
              <a:latin typeface="Consolas" panose="020B0609020204030204" pitchFamily="49" charset="0"/>
            </a:endParaRPr>
          </a:p>
          <a:p>
            <a:pPr marL="0" marR="0">
              <a:buNone/>
            </a:pPr>
            <a:r>
              <a:rPr lang="en-IN" sz="2400" b="1" dirty="0">
                <a:solidFill>
                  <a:srgbClr val="7F0055"/>
                </a:solidFill>
                <a:effectLst/>
                <a:latin typeface="Consolas" panose="020B0609020204030204" pitchFamily="49" charset="0"/>
              </a:rPr>
              <a:t>	</a:t>
            </a:r>
            <a:r>
              <a:rPr lang="en-IN" sz="2400" b="1" dirty="0">
                <a:solidFill>
                  <a:srgbClr val="7F0055"/>
                </a:solidFill>
                <a:latin typeface="Consolas" panose="020B0609020204030204" pitchFamily="49" charset="0"/>
              </a:rPr>
              <a:t>protected </a:t>
            </a:r>
            <a:r>
              <a:rPr lang="en-IN" sz="2400" b="1" dirty="0">
                <a:solidFill>
                  <a:srgbClr val="7F0055"/>
                </a:solidFill>
                <a:effectLst/>
                <a:latin typeface="Consolas" panose="020B0609020204030204" pitchFamily="49" charset="0"/>
              </a:rPr>
              <a:t>void</a:t>
            </a:r>
            <a:r>
              <a:rPr lang="en-IN" sz="2400" dirty="0">
                <a:solidFill>
                  <a:srgbClr val="000000"/>
                </a:solidFill>
                <a:effectLst/>
                <a:latin typeface="Consolas" panose="020B0609020204030204" pitchFamily="49" charset="0"/>
              </a:rPr>
              <a:t> method1() {</a:t>
            </a:r>
          </a:p>
          <a:p>
            <a:pPr lvl="2"/>
            <a:r>
              <a:rPr lang="en-IN" sz="2400" b="1" i="1" dirty="0">
                <a:solidFill>
                  <a:srgbClr val="0000C0"/>
                </a:solidFill>
                <a:effectLst/>
                <a:latin typeface="Consolas" panose="020B0609020204030204" pitchFamily="49" charset="0"/>
              </a:rPr>
              <a:t>	</a:t>
            </a:r>
            <a:r>
              <a:rPr lang="en-IN" sz="2400" dirty="0" err="1">
                <a:solidFill>
                  <a:srgbClr val="000000"/>
                </a:solidFill>
                <a:effectLst/>
                <a:latin typeface="Consolas" panose="020B0609020204030204" pitchFamily="49" charset="0"/>
              </a:rPr>
              <a:t>System.</a:t>
            </a:r>
            <a:r>
              <a:rPr lang="en-IN" sz="2400" b="1" i="1" dirty="0" err="1">
                <a:solidFill>
                  <a:srgbClr val="0000C0"/>
                </a:solidFill>
                <a:effectLst/>
                <a:latin typeface="Consolas" panose="020B0609020204030204" pitchFamily="49" charset="0"/>
              </a:rPr>
              <a:t>out</a:t>
            </a:r>
            <a:r>
              <a:rPr lang="en-IN" sz="2400" dirty="0" err="1">
                <a:solidFill>
                  <a:srgbClr val="000000"/>
                </a:solidFill>
                <a:effectLst/>
                <a:latin typeface="Consolas" panose="020B0609020204030204" pitchFamily="49" charset="0"/>
              </a:rPr>
              <a:t>.println</a:t>
            </a:r>
            <a:r>
              <a:rPr lang="en-IN" sz="2400" dirty="0">
                <a:solidFill>
                  <a:srgbClr val="000000"/>
                </a:solidFill>
                <a:effectLst/>
                <a:latin typeface="Consolas" panose="020B0609020204030204" pitchFamily="49" charset="0"/>
              </a:rPr>
              <a:t>(</a:t>
            </a:r>
            <a:r>
              <a:rPr lang="en-IN" sz="2400" dirty="0">
                <a:solidFill>
                  <a:srgbClr val="2A00FF"/>
                </a:solidFill>
                <a:effectLst/>
                <a:latin typeface="Consolas" panose="020B0609020204030204" pitchFamily="49" charset="0"/>
              </a:rPr>
              <a:t>"method 1 in class Two "</a:t>
            </a:r>
            <a:r>
              <a:rPr lang="en-IN" sz="2400" dirty="0">
                <a:solidFill>
                  <a:srgbClr val="000000"/>
                </a:solidFill>
                <a:effectLst/>
                <a:latin typeface="Consolas" panose="020B0609020204030204" pitchFamily="49" charset="0"/>
              </a:rPr>
              <a:t>);</a:t>
            </a:r>
          </a:p>
          <a:p>
            <a:pPr lvl="2"/>
            <a:r>
              <a:rPr lang="en-IN" sz="2400" dirty="0">
                <a:solidFill>
                  <a:srgbClr val="000000"/>
                </a:solidFill>
                <a:effectLst/>
                <a:latin typeface="Consolas" panose="020B0609020204030204" pitchFamily="49" charset="0"/>
              </a:rPr>
              <a:t>}</a:t>
            </a:r>
          </a:p>
          <a:p>
            <a:r>
              <a:rPr lang="en-IN" sz="2400" dirty="0">
                <a:solidFill>
                  <a:srgbClr val="646464"/>
                </a:solidFill>
                <a:effectLst/>
                <a:latin typeface="Consolas" panose="020B0609020204030204" pitchFamily="49" charset="0"/>
              </a:rPr>
              <a:t>	@Override</a:t>
            </a:r>
            <a:endParaRPr lang="en-IN" sz="2400" dirty="0">
              <a:solidFill>
                <a:srgbClr val="000000"/>
              </a:solidFill>
              <a:effectLst/>
              <a:latin typeface="Consolas" panose="020B0609020204030204" pitchFamily="49" charset="0"/>
            </a:endParaRPr>
          </a:p>
          <a:p>
            <a:r>
              <a:rPr lang="en-IN" sz="2400" b="1" dirty="0">
                <a:solidFill>
                  <a:srgbClr val="7F0055"/>
                </a:solidFill>
                <a:effectLst/>
                <a:latin typeface="Consolas" panose="020B0609020204030204" pitchFamily="49" charset="0"/>
              </a:rPr>
              <a:t>	void</a:t>
            </a:r>
            <a:r>
              <a:rPr lang="en-IN" sz="2400" dirty="0">
                <a:solidFill>
                  <a:srgbClr val="000000"/>
                </a:solidFill>
                <a:effectLst/>
                <a:latin typeface="Consolas" panose="020B0609020204030204" pitchFamily="49" charset="0"/>
              </a:rPr>
              <a:t> method2() {</a:t>
            </a:r>
          </a:p>
          <a:p>
            <a:pPr lvl="2"/>
            <a:r>
              <a:rPr lang="en-IN" sz="2400" b="1" i="1" dirty="0">
                <a:solidFill>
                  <a:srgbClr val="0000C0"/>
                </a:solidFill>
                <a:effectLst/>
                <a:latin typeface="Consolas" panose="020B0609020204030204" pitchFamily="49" charset="0"/>
              </a:rPr>
              <a:t>	</a:t>
            </a:r>
            <a:r>
              <a:rPr lang="en-IN" sz="2400" dirty="0" err="1">
                <a:solidFill>
                  <a:srgbClr val="000000"/>
                </a:solidFill>
                <a:effectLst/>
                <a:latin typeface="Consolas" panose="020B0609020204030204" pitchFamily="49" charset="0"/>
              </a:rPr>
              <a:t>System.</a:t>
            </a:r>
            <a:r>
              <a:rPr lang="en-IN" sz="2400" b="1" i="1" dirty="0" err="1">
                <a:solidFill>
                  <a:srgbClr val="0000C0"/>
                </a:solidFill>
                <a:effectLst/>
                <a:latin typeface="Consolas" panose="020B0609020204030204" pitchFamily="49" charset="0"/>
              </a:rPr>
              <a:t>out</a:t>
            </a:r>
            <a:r>
              <a:rPr lang="en-IN" sz="2400" dirty="0" err="1">
                <a:solidFill>
                  <a:srgbClr val="000000"/>
                </a:solidFill>
                <a:effectLst/>
                <a:latin typeface="Consolas" panose="020B0609020204030204" pitchFamily="49" charset="0"/>
              </a:rPr>
              <a:t>.println</a:t>
            </a:r>
            <a:r>
              <a:rPr lang="en-IN" sz="2400" dirty="0">
                <a:solidFill>
                  <a:srgbClr val="000000"/>
                </a:solidFill>
                <a:effectLst/>
                <a:latin typeface="Consolas" panose="020B0609020204030204" pitchFamily="49" charset="0"/>
              </a:rPr>
              <a:t>(</a:t>
            </a:r>
            <a:r>
              <a:rPr lang="en-IN" sz="2400" dirty="0">
                <a:solidFill>
                  <a:srgbClr val="2A00FF"/>
                </a:solidFill>
                <a:effectLst/>
                <a:latin typeface="Consolas" panose="020B0609020204030204" pitchFamily="49" charset="0"/>
              </a:rPr>
              <a:t>"method 2 in class Two "</a:t>
            </a:r>
            <a:r>
              <a:rPr lang="en-IN" sz="2400" dirty="0">
                <a:solidFill>
                  <a:srgbClr val="000000"/>
                </a:solidFill>
                <a:effectLst/>
                <a:latin typeface="Consolas" panose="020B0609020204030204" pitchFamily="49" charset="0"/>
              </a:rPr>
              <a:t>);</a:t>
            </a:r>
          </a:p>
          <a:p>
            <a:pPr lvl="2"/>
            <a:r>
              <a:rPr lang="en-IN" sz="2400" dirty="0">
                <a:solidFill>
                  <a:srgbClr val="000000"/>
                </a:solidFill>
                <a:effectLst/>
                <a:latin typeface="Consolas" panose="020B0609020204030204" pitchFamily="49" charset="0"/>
              </a:rPr>
              <a:t>}</a:t>
            </a:r>
          </a:p>
          <a:p>
            <a:pPr lvl="2"/>
            <a:endParaRPr lang="en-IN" sz="2400" dirty="0">
              <a:solidFill>
                <a:srgbClr val="000000"/>
              </a:solidFill>
              <a:effectLst/>
              <a:latin typeface="Consolas" panose="020B0609020204030204" pitchFamily="49" charset="0"/>
            </a:endParaRPr>
          </a:p>
          <a:p>
            <a:pPr marL="0" marR="0">
              <a:buNone/>
            </a:pPr>
            <a:r>
              <a:rPr lang="en-IN" sz="2400" dirty="0">
                <a:solidFill>
                  <a:srgbClr val="000000"/>
                </a:solidFill>
                <a:effectLst/>
                <a:latin typeface="Consolas" panose="020B0609020204030204" pitchFamily="49" charset="0"/>
              </a:rPr>
              <a:t>}</a:t>
            </a:r>
          </a:p>
        </p:txBody>
      </p:sp>
      <p:sp>
        <p:nvSpPr>
          <p:cNvPr id="2" name="TextBox 1">
            <a:extLst>
              <a:ext uri="{FF2B5EF4-FFF2-40B4-BE49-F238E27FC236}">
                <a16:creationId xmlns:a16="http://schemas.microsoft.com/office/drawing/2014/main" id="{268C35F2-A4A8-24C5-08FA-9CAD04FDAFEC}"/>
              </a:ext>
            </a:extLst>
          </p:cNvPr>
          <p:cNvSpPr txBox="1"/>
          <p:nvPr/>
        </p:nvSpPr>
        <p:spPr>
          <a:xfrm>
            <a:off x="707923" y="120335"/>
            <a:ext cx="6097554" cy="461665"/>
          </a:xfrm>
          <a:prstGeom prst="rect">
            <a:avLst/>
          </a:prstGeom>
          <a:noFill/>
        </p:spPr>
        <p:txBody>
          <a:bodyPr wrap="square">
            <a:spAutoFit/>
          </a:bodyPr>
          <a:lstStyle/>
          <a:p>
            <a:r>
              <a:rPr lang="en-IN" sz="2400" b="1" dirty="0">
                <a:effectLst/>
                <a:latin typeface="Times New Roman" panose="02020603050405020304" pitchFamily="18" charset="0"/>
                <a:cs typeface="Times New Roman" panose="02020603050405020304" pitchFamily="18" charset="0"/>
              </a:rPr>
              <a:t>Find the error? </a:t>
            </a:r>
            <a:endParaRPr lang="en-IN" sz="24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EAFD023E-CFFD-4834-7ACD-C22BAA578355}"/>
              </a:ext>
            </a:extLst>
          </p:cNvPr>
          <p:cNvSpPr txBox="1"/>
          <p:nvPr/>
        </p:nvSpPr>
        <p:spPr>
          <a:xfrm>
            <a:off x="254185" y="3213489"/>
            <a:ext cx="2078468" cy="369332"/>
          </a:xfrm>
          <a:prstGeom prst="rect">
            <a:avLst/>
          </a:prstGeom>
          <a:noFill/>
        </p:spPr>
        <p:txBody>
          <a:bodyPr wrap="square" rtlCol="0">
            <a:spAutoFit/>
          </a:bodyPr>
          <a:lstStyle/>
          <a:p>
            <a:r>
              <a:rPr lang="en-IN" dirty="0">
                <a:highlight>
                  <a:srgbClr val="FFFF00"/>
                </a:highlight>
              </a:rPr>
              <a:t>It should be public</a:t>
            </a:r>
          </a:p>
        </p:txBody>
      </p:sp>
      <p:sp>
        <p:nvSpPr>
          <p:cNvPr id="4" name="TextBox 3">
            <a:extLst>
              <a:ext uri="{FF2B5EF4-FFF2-40B4-BE49-F238E27FC236}">
                <a16:creationId xmlns:a16="http://schemas.microsoft.com/office/drawing/2014/main" id="{2AC35259-2781-3545-769E-02C9C6D97BB1}"/>
              </a:ext>
            </a:extLst>
          </p:cNvPr>
          <p:cNvSpPr txBox="1"/>
          <p:nvPr/>
        </p:nvSpPr>
        <p:spPr>
          <a:xfrm>
            <a:off x="254185" y="4634852"/>
            <a:ext cx="2078468" cy="369332"/>
          </a:xfrm>
          <a:prstGeom prst="rect">
            <a:avLst/>
          </a:prstGeom>
          <a:noFill/>
        </p:spPr>
        <p:txBody>
          <a:bodyPr wrap="square" rtlCol="0">
            <a:spAutoFit/>
          </a:bodyPr>
          <a:lstStyle/>
          <a:p>
            <a:r>
              <a:rPr lang="en-IN" dirty="0">
                <a:highlight>
                  <a:srgbClr val="FFFF00"/>
                </a:highlight>
              </a:rPr>
              <a:t>It should be public</a:t>
            </a:r>
          </a:p>
        </p:txBody>
      </p:sp>
    </p:spTree>
    <p:extLst>
      <p:ext uri="{BB962C8B-B14F-4D97-AF65-F5344CB8AC3E}">
        <p14:creationId xmlns:p14="http://schemas.microsoft.com/office/powerpoint/2010/main" val="1708126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18AB7-2ECF-476C-A6A6-807E30204132}"/>
              </a:ext>
            </a:extLst>
          </p:cNvPr>
          <p:cNvSpPr>
            <a:spLocks noGrp="1"/>
          </p:cNvSpPr>
          <p:nvPr>
            <p:ph type="title"/>
          </p:nvPr>
        </p:nvSpPr>
        <p:spPr>
          <a:xfrm>
            <a:off x="612913" y="154611"/>
            <a:ext cx="10515600" cy="602284"/>
          </a:xfrm>
        </p:spPr>
        <p:txBody>
          <a:bodyPr>
            <a:normAutofit/>
          </a:bodyPr>
          <a:lstStyle/>
          <a:p>
            <a:r>
              <a:rPr lang="en-US" sz="3200" b="0" i="0" u="none" strike="noStrike" baseline="0" dirty="0">
                <a:solidFill>
                  <a:srgbClr val="1D1D1E"/>
                </a:solidFill>
                <a:latin typeface="Times New Roman" panose="02020603050405020304" pitchFamily="18" charset="0"/>
                <a:cs typeface="Times New Roman" panose="02020603050405020304" pitchFamily="18" charset="0"/>
              </a:rPr>
              <a:t>Interfaces Can Be Extended</a:t>
            </a:r>
            <a:endParaRPr lang="en-US" sz="66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F182BF9D-A864-44CA-851C-A541FDDAFE45}"/>
              </a:ext>
            </a:extLst>
          </p:cNvPr>
          <p:cNvSpPr txBox="1"/>
          <p:nvPr/>
        </p:nvSpPr>
        <p:spPr>
          <a:xfrm>
            <a:off x="4412993" y="756895"/>
            <a:ext cx="7739237" cy="3139321"/>
          </a:xfrm>
          <a:prstGeom prst="rect">
            <a:avLst/>
          </a:prstGeom>
          <a:noFill/>
          <a:ln w="28575">
            <a:solidFill>
              <a:schemeClr val="tx1"/>
            </a:solidFill>
          </a:ln>
        </p:spPr>
        <p:txBody>
          <a:bodyPr wrap="square">
            <a:spAutoFit/>
          </a:bodyPr>
          <a:lstStyle/>
          <a:p>
            <a:pPr algn="l"/>
            <a:r>
              <a:rPr lang="en-US" sz="1800" b="0" i="0" u="none" strike="noStrike" baseline="0" dirty="0">
                <a:solidFill>
                  <a:srgbClr val="1D1D1E"/>
                </a:solidFill>
                <a:latin typeface="Courier"/>
              </a:rPr>
              <a:t>class </a:t>
            </a:r>
            <a:r>
              <a:rPr lang="en-US" sz="1800" b="0" i="0" u="none" strike="noStrike" baseline="0" dirty="0" err="1">
                <a:solidFill>
                  <a:srgbClr val="1D1D1E"/>
                </a:solidFill>
                <a:latin typeface="Courier"/>
              </a:rPr>
              <a:t>MyClass</a:t>
            </a:r>
            <a:r>
              <a:rPr lang="en-US" sz="1800" b="0" i="0" u="none" strike="noStrike" baseline="0" dirty="0">
                <a:solidFill>
                  <a:srgbClr val="1D1D1E"/>
                </a:solidFill>
                <a:latin typeface="Courier"/>
              </a:rPr>
              <a:t> implements B {</a:t>
            </a:r>
          </a:p>
          <a:p>
            <a:pPr algn="l"/>
            <a:r>
              <a:rPr lang="en-US" sz="1800" b="0" i="0" u="none" strike="noStrike" baseline="0" dirty="0">
                <a:solidFill>
                  <a:srgbClr val="1D1D1E"/>
                </a:solidFill>
                <a:latin typeface="Courier"/>
              </a:rPr>
              <a:t>      public void meth1() {</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System.out.println</a:t>
            </a:r>
            <a:r>
              <a:rPr lang="en-US" sz="1800" b="0" i="0" u="none" strike="noStrike" baseline="0" dirty="0">
                <a:solidFill>
                  <a:srgbClr val="1D1D1E"/>
                </a:solidFill>
                <a:latin typeface="Courier"/>
              </a:rPr>
              <a:t>("Implement meth1().");</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public void meth2() {</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System.out.println</a:t>
            </a:r>
            <a:r>
              <a:rPr lang="en-US" sz="1800" b="0" i="0" u="none" strike="noStrike" baseline="0" dirty="0">
                <a:solidFill>
                  <a:srgbClr val="1D1D1E"/>
                </a:solidFill>
                <a:latin typeface="Courier"/>
              </a:rPr>
              <a:t>("Implement meth2().");</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public void meth3() {</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System.out.println</a:t>
            </a:r>
            <a:r>
              <a:rPr lang="en-US" sz="1800" b="0" i="0" u="none" strike="noStrike" baseline="0" dirty="0">
                <a:solidFill>
                  <a:srgbClr val="1D1D1E"/>
                </a:solidFill>
                <a:latin typeface="Courier"/>
              </a:rPr>
              <a:t>("Implement meth3().");</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a:t>
            </a:r>
            <a:endParaRPr lang="en-US" dirty="0"/>
          </a:p>
        </p:txBody>
      </p:sp>
      <p:sp>
        <p:nvSpPr>
          <p:cNvPr id="11" name="TextBox 10">
            <a:extLst>
              <a:ext uri="{FF2B5EF4-FFF2-40B4-BE49-F238E27FC236}">
                <a16:creationId xmlns:a16="http://schemas.microsoft.com/office/drawing/2014/main" id="{9E48EAA2-136D-49AA-BAC9-2B8A94273146}"/>
              </a:ext>
            </a:extLst>
          </p:cNvPr>
          <p:cNvSpPr txBox="1"/>
          <p:nvPr/>
        </p:nvSpPr>
        <p:spPr>
          <a:xfrm>
            <a:off x="2734920" y="4312910"/>
            <a:ext cx="7242312" cy="2308324"/>
          </a:xfrm>
          <a:prstGeom prst="rect">
            <a:avLst/>
          </a:prstGeom>
          <a:noFill/>
          <a:ln w="28575">
            <a:solidFill>
              <a:schemeClr val="tx1"/>
            </a:solidFill>
          </a:ln>
        </p:spPr>
        <p:txBody>
          <a:bodyPr wrap="square">
            <a:spAutoFit/>
          </a:bodyPr>
          <a:lstStyle/>
          <a:p>
            <a:pPr algn="l"/>
            <a:r>
              <a:rPr lang="en-US" sz="1800" b="0" i="0" u="none" strike="noStrike" baseline="0" dirty="0">
                <a:solidFill>
                  <a:srgbClr val="1D1D1E"/>
                </a:solidFill>
                <a:latin typeface="Courier"/>
              </a:rPr>
              <a:t>class </a:t>
            </a:r>
            <a:r>
              <a:rPr lang="en-US" sz="1800" b="0" i="0" u="none" strike="noStrike" baseline="0" dirty="0" err="1">
                <a:solidFill>
                  <a:srgbClr val="1D1D1E"/>
                </a:solidFill>
                <a:latin typeface="Courier"/>
              </a:rPr>
              <a:t>IFExtend</a:t>
            </a:r>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public static void main(String </a:t>
            </a:r>
            <a:r>
              <a:rPr lang="en-US" sz="1800" b="0" i="0" u="none" strike="noStrike" baseline="0" dirty="0" err="1">
                <a:solidFill>
                  <a:srgbClr val="1D1D1E"/>
                </a:solidFill>
                <a:latin typeface="Courier"/>
              </a:rPr>
              <a:t>arg</a:t>
            </a:r>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MyClass</a:t>
            </a:r>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ob</a:t>
            </a:r>
            <a:r>
              <a:rPr lang="en-US" sz="1800" b="0" i="0" u="none" strike="noStrike" baseline="0" dirty="0">
                <a:solidFill>
                  <a:srgbClr val="1D1D1E"/>
                </a:solidFill>
                <a:latin typeface="Courier"/>
              </a:rPr>
              <a:t> = new </a:t>
            </a:r>
            <a:r>
              <a:rPr lang="en-US" sz="1800" b="0" i="0" u="none" strike="noStrike" baseline="0" dirty="0" err="1">
                <a:solidFill>
                  <a:srgbClr val="1D1D1E"/>
                </a:solidFill>
                <a:latin typeface="Courier"/>
              </a:rPr>
              <a:t>MyClass</a:t>
            </a:r>
            <a:r>
              <a:rPr lang="en-US" sz="1800" b="0" i="0" u="none" strike="noStrike" baseline="0" dirty="0">
                <a:solidFill>
                  <a:srgbClr val="1D1D1E"/>
                </a:solidFill>
                <a:latin typeface="Courier"/>
              </a:rPr>
              <a:t>();</a:t>
            </a:r>
          </a:p>
          <a:p>
            <a:pPr algn="l"/>
            <a:r>
              <a:rPr lang="en-US" dirty="0">
                <a:solidFill>
                  <a:srgbClr val="1D1D1E"/>
                </a:solidFill>
                <a:latin typeface="Courier"/>
              </a:rPr>
              <a:t>             </a:t>
            </a:r>
            <a:r>
              <a:rPr lang="en-US" sz="1800" b="0" i="0" u="none" strike="noStrike" baseline="0" dirty="0">
                <a:solidFill>
                  <a:srgbClr val="1D1D1E"/>
                </a:solidFill>
                <a:latin typeface="Courier"/>
              </a:rPr>
              <a:t>ob.meth1();</a:t>
            </a:r>
          </a:p>
          <a:p>
            <a:pPr algn="l"/>
            <a:r>
              <a:rPr lang="en-US" sz="1800" b="0" i="0" u="none" strike="noStrike" baseline="0" dirty="0">
                <a:solidFill>
                  <a:srgbClr val="1D1D1E"/>
                </a:solidFill>
                <a:latin typeface="Courier"/>
              </a:rPr>
              <a:t>             ob.meth2();</a:t>
            </a:r>
          </a:p>
          <a:p>
            <a:pPr algn="l"/>
            <a:r>
              <a:rPr lang="en-US" sz="1800" b="0" i="0" u="none" strike="noStrike" baseline="0" dirty="0">
                <a:solidFill>
                  <a:srgbClr val="1D1D1E"/>
                </a:solidFill>
                <a:latin typeface="Courier"/>
              </a:rPr>
              <a:t>             ob.meth3();</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a:t>
            </a:r>
            <a:endParaRPr lang="en-US" dirty="0"/>
          </a:p>
        </p:txBody>
      </p:sp>
      <p:grpSp>
        <p:nvGrpSpPr>
          <p:cNvPr id="16" name="Group 15">
            <a:extLst>
              <a:ext uri="{FF2B5EF4-FFF2-40B4-BE49-F238E27FC236}">
                <a16:creationId xmlns:a16="http://schemas.microsoft.com/office/drawing/2014/main" id="{AE91DB77-5D1E-4041-9F04-BCD69D05CFBC}"/>
              </a:ext>
            </a:extLst>
          </p:cNvPr>
          <p:cNvGrpSpPr/>
          <p:nvPr/>
        </p:nvGrpSpPr>
        <p:grpSpPr>
          <a:xfrm>
            <a:off x="710651" y="902508"/>
            <a:ext cx="3405808" cy="2987790"/>
            <a:chOff x="8627162" y="451934"/>
            <a:chExt cx="3405808" cy="2987790"/>
          </a:xfrm>
        </p:grpSpPr>
        <p:sp>
          <p:nvSpPr>
            <p:cNvPr id="5" name="TextBox 4">
              <a:extLst>
                <a:ext uri="{FF2B5EF4-FFF2-40B4-BE49-F238E27FC236}">
                  <a16:creationId xmlns:a16="http://schemas.microsoft.com/office/drawing/2014/main" id="{1A47038D-FF4E-4A1D-8B51-3291EDE48D62}"/>
                </a:ext>
              </a:extLst>
            </p:cNvPr>
            <p:cNvSpPr txBox="1"/>
            <p:nvPr/>
          </p:nvSpPr>
          <p:spPr>
            <a:xfrm>
              <a:off x="8680173" y="451934"/>
              <a:ext cx="2739886" cy="1200329"/>
            </a:xfrm>
            <a:prstGeom prst="rect">
              <a:avLst/>
            </a:prstGeom>
            <a:noFill/>
            <a:ln w="28575">
              <a:solidFill>
                <a:schemeClr val="tx1"/>
              </a:solidFill>
            </a:ln>
          </p:spPr>
          <p:txBody>
            <a:bodyPr wrap="square">
              <a:spAutoFit/>
            </a:bodyPr>
            <a:lstStyle/>
            <a:p>
              <a:pPr algn="l"/>
              <a:r>
                <a:rPr lang="en-US" sz="1800" b="0" i="0" u="none" strike="noStrike" baseline="0" dirty="0">
                  <a:solidFill>
                    <a:srgbClr val="1D1D1E"/>
                  </a:solidFill>
                  <a:latin typeface="Courier"/>
                </a:rPr>
                <a:t>interface A {</a:t>
              </a:r>
            </a:p>
            <a:p>
              <a:pPr algn="l"/>
              <a:r>
                <a:rPr lang="en-US" sz="1800" b="0" i="0" u="none" strike="noStrike" baseline="0" dirty="0">
                  <a:solidFill>
                    <a:srgbClr val="1D1D1E"/>
                  </a:solidFill>
                  <a:latin typeface="Courier"/>
                </a:rPr>
                <a:t>   void meth1();</a:t>
              </a:r>
            </a:p>
            <a:p>
              <a:pPr algn="l"/>
              <a:r>
                <a:rPr lang="en-US" sz="1800" b="0" i="0" u="none" strike="noStrike" baseline="0" dirty="0">
                  <a:solidFill>
                    <a:srgbClr val="1D1D1E"/>
                  </a:solidFill>
                  <a:latin typeface="Courier"/>
                </a:rPr>
                <a:t>   void meth2();</a:t>
              </a:r>
            </a:p>
            <a:p>
              <a:pPr algn="l"/>
              <a:r>
                <a:rPr lang="en-US" sz="1800" b="0" i="0" u="none" strike="noStrike" baseline="0" dirty="0">
                  <a:solidFill>
                    <a:srgbClr val="1D1D1E"/>
                  </a:solidFill>
                  <a:latin typeface="Courier"/>
                </a:rPr>
                <a:t>}</a:t>
              </a:r>
              <a:endParaRPr lang="en-US" dirty="0"/>
            </a:p>
          </p:txBody>
        </p:sp>
        <p:sp>
          <p:nvSpPr>
            <p:cNvPr id="7" name="TextBox 6">
              <a:extLst>
                <a:ext uri="{FF2B5EF4-FFF2-40B4-BE49-F238E27FC236}">
                  <a16:creationId xmlns:a16="http://schemas.microsoft.com/office/drawing/2014/main" id="{B05E6233-BBC0-4374-A49D-AE7B44D8F2F2}"/>
                </a:ext>
              </a:extLst>
            </p:cNvPr>
            <p:cNvSpPr txBox="1"/>
            <p:nvPr/>
          </p:nvSpPr>
          <p:spPr>
            <a:xfrm>
              <a:off x="8627162" y="2516394"/>
              <a:ext cx="3405808" cy="923330"/>
            </a:xfrm>
            <a:prstGeom prst="rect">
              <a:avLst/>
            </a:prstGeom>
            <a:noFill/>
            <a:ln w="28575">
              <a:solidFill>
                <a:schemeClr val="tx1"/>
              </a:solidFill>
            </a:ln>
          </p:spPr>
          <p:txBody>
            <a:bodyPr wrap="square">
              <a:spAutoFit/>
            </a:bodyPr>
            <a:lstStyle/>
            <a:p>
              <a:pPr algn="l"/>
              <a:r>
                <a:rPr lang="en-US" sz="1800" b="0" i="0" u="none" strike="noStrike" baseline="0" dirty="0">
                  <a:solidFill>
                    <a:srgbClr val="1D1D1E"/>
                  </a:solidFill>
                  <a:latin typeface="Courier"/>
                </a:rPr>
                <a:t>interface B extends A {</a:t>
              </a:r>
            </a:p>
            <a:p>
              <a:pPr algn="l"/>
              <a:r>
                <a:rPr lang="en-US" sz="1800" b="0" i="0" u="none" strike="noStrike" baseline="0" dirty="0">
                  <a:solidFill>
                    <a:srgbClr val="1D1D1E"/>
                  </a:solidFill>
                  <a:latin typeface="Courier"/>
                </a:rPr>
                <a:t>     void meth3();</a:t>
              </a:r>
            </a:p>
            <a:p>
              <a:pPr algn="l"/>
              <a:r>
                <a:rPr lang="en-US" sz="1800" b="0" i="0" u="none" strike="noStrike" baseline="0" dirty="0">
                  <a:solidFill>
                    <a:srgbClr val="1D1D1E"/>
                  </a:solidFill>
                  <a:latin typeface="Courier"/>
                </a:rPr>
                <a:t>}</a:t>
              </a:r>
              <a:endParaRPr lang="en-US" dirty="0"/>
            </a:p>
          </p:txBody>
        </p:sp>
        <p:cxnSp>
          <p:nvCxnSpPr>
            <p:cNvPr id="15" name="Straight Arrow Connector 14">
              <a:extLst>
                <a:ext uri="{FF2B5EF4-FFF2-40B4-BE49-F238E27FC236}">
                  <a16:creationId xmlns:a16="http://schemas.microsoft.com/office/drawing/2014/main" id="{E0BCCE53-A44A-4120-9E89-6E884DA755EE}"/>
                </a:ext>
              </a:extLst>
            </p:cNvPr>
            <p:cNvCxnSpPr>
              <a:stCxn id="7" idx="0"/>
            </p:cNvCxnSpPr>
            <p:nvPr/>
          </p:nvCxnSpPr>
          <p:spPr>
            <a:xfrm flipV="1">
              <a:off x="10330066" y="1652263"/>
              <a:ext cx="6630" cy="86413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17" name="TextBox 16">
            <a:extLst>
              <a:ext uri="{FF2B5EF4-FFF2-40B4-BE49-F238E27FC236}">
                <a16:creationId xmlns:a16="http://schemas.microsoft.com/office/drawing/2014/main" id="{BE8AEBBE-F38D-4479-85E3-72CBD16FB9CF}"/>
              </a:ext>
            </a:extLst>
          </p:cNvPr>
          <p:cNvSpPr txBox="1"/>
          <p:nvPr/>
        </p:nvSpPr>
        <p:spPr>
          <a:xfrm>
            <a:off x="1407426" y="2383573"/>
            <a:ext cx="1022268" cy="400110"/>
          </a:xfrm>
          <a:prstGeom prst="rect">
            <a:avLst/>
          </a:prstGeom>
          <a:noFill/>
        </p:spPr>
        <p:txBody>
          <a:bodyPr wrap="none" rtlCol="0">
            <a:spAutoFit/>
          </a:bodyPr>
          <a:lstStyle/>
          <a:p>
            <a:r>
              <a:rPr lang="en-US" sz="2000" b="1" dirty="0">
                <a:highlight>
                  <a:srgbClr val="00FFFF"/>
                </a:highlight>
              </a:rPr>
              <a:t>extends</a:t>
            </a:r>
          </a:p>
        </p:txBody>
      </p:sp>
    </p:spTree>
    <p:extLst>
      <p:ext uri="{BB962C8B-B14F-4D97-AF65-F5344CB8AC3E}">
        <p14:creationId xmlns:p14="http://schemas.microsoft.com/office/powerpoint/2010/main" val="1527658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CBA50D-00B0-A5DE-69D2-ACE8E447515F}"/>
              </a:ext>
            </a:extLst>
          </p:cNvPr>
          <p:cNvSpPr txBox="1"/>
          <p:nvPr/>
        </p:nvSpPr>
        <p:spPr>
          <a:xfrm>
            <a:off x="1677178" y="169612"/>
            <a:ext cx="3081434" cy="1323439"/>
          </a:xfrm>
          <a:prstGeom prst="rect">
            <a:avLst/>
          </a:prstGeom>
          <a:noFill/>
          <a:ln w="9525">
            <a:solidFill>
              <a:schemeClr val="tx1"/>
            </a:solidFill>
          </a:ln>
        </p:spPr>
        <p:txBody>
          <a:bodyPr wrap="square">
            <a:spAutoFit/>
          </a:bodyPr>
          <a:lstStyle/>
          <a:p>
            <a:pPr marL="0" marR="0">
              <a:buNone/>
            </a:pPr>
            <a:r>
              <a:rPr lang="en-US" sz="2000" b="1" dirty="0">
                <a:solidFill>
                  <a:srgbClr val="7F0055"/>
                </a:solidFill>
                <a:effectLst/>
                <a:latin typeface="Consolas" panose="020B0609020204030204" pitchFamily="49" charset="0"/>
              </a:rPr>
              <a:t>interface</a:t>
            </a:r>
            <a:r>
              <a:rPr lang="en-US" sz="2000" dirty="0">
                <a:solidFill>
                  <a:srgbClr val="000000"/>
                </a:solidFill>
                <a:effectLst/>
                <a:latin typeface="Consolas" panose="020B0609020204030204" pitchFamily="49" charset="0"/>
              </a:rPr>
              <a:t> One{</a:t>
            </a:r>
          </a:p>
          <a:p>
            <a:pPr lvl="1"/>
            <a:r>
              <a:rPr lang="en-US" sz="2000" b="1" dirty="0">
                <a:solidFill>
                  <a:srgbClr val="7F0055"/>
                </a:solidFill>
                <a:effectLst/>
                <a:latin typeface="Consolas" panose="020B0609020204030204" pitchFamily="49" charset="0"/>
              </a:rPr>
              <a:t>int</a:t>
            </a:r>
            <a:r>
              <a:rPr lang="en-US" sz="2000" dirty="0">
                <a:solidFill>
                  <a:srgbClr val="000000"/>
                </a:solidFill>
                <a:effectLst/>
                <a:latin typeface="Consolas" panose="020B0609020204030204" pitchFamily="49" charset="0"/>
              </a:rPr>
              <a:t> </a:t>
            </a:r>
            <a:r>
              <a:rPr lang="en-US" sz="2000" b="1" i="1" dirty="0">
                <a:solidFill>
                  <a:srgbClr val="0000C0"/>
                </a:solidFill>
                <a:effectLst/>
                <a:latin typeface="Consolas" panose="020B0609020204030204" pitchFamily="49" charset="0"/>
              </a:rPr>
              <a:t>a</a:t>
            </a:r>
            <a:r>
              <a:rPr lang="en-US" sz="2000" dirty="0">
                <a:solidFill>
                  <a:srgbClr val="000000"/>
                </a:solidFill>
                <a:effectLst/>
                <a:latin typeface="Consolas" panose="020B0609020204030204" pitchFamily="49" charset="0"/>
              </a:rPr>
              <a:t>=10;</a:t>
            </a:r>
          </a:p>
          <a:p>
            <a:pPr lvl="1"/>
            <a:r>
              <a:rPr lang="en-US" sz="2000" b="1" dirty="0">
                <a:solidFill>
                  <a:srgbClr val="7F0055"/>
                </a:solidFill>
                <a:effectLst/>
                <a:latin typeface="Consolas" panose="020B0609020204030204" pitchFamily="49" charset="0"/>
              </a:rPr>
              <a:t>void</a:t>
            </a:r>
            <a:r>
              <a:rPr lang="en-US" sz="2000" dirty="0">
                <a:solidFill>
                  <a:srgbClr val="000000"/>
                </a:solidFill>
                <a:effectLst/>
                <a:latin typeface="Consolas" panose="020B0609020204030204" pitchFamily="49" charset="0"/>
              </a:rPr>
              <a:t> method1();</a:t>
            </a:r>
          </a:p>
          <a:p>
            <a:pPr marL="0" marR="0">
              <a:buNone/>
            </a:pPr>
            <a:r>
              <a:rPr lang="en-US" sz="2000" dirty="0">
                <a:solidFill>
                  <a:srgbClr val="000000"/>
                </a:solidFill>
                <a:effectLst/>
                <a:latin typeface="Consolas" panose="020B0609020204030204" pitchFamily="49" charset="0"/>
              </a:rPr>
              <a:t>}</a:t>
            </a:r>
          </a:p>
        </p:txBody>
      </p:sp>
      <p:sp>
        <p:nvSpPr>
          <p:cNvPr id="7" name="TextBox 6">
            <a:extLst>
              <a:ext uri="{FF2B5EF4-FFF2-40B4-BE49-F238E27FC236}">
                <a16:creationId xmlns:a16="http://schemas.microsoft.com/office/drawing/2014/main" id="{4252B8B7-C967-4439-7B43-67FFA98F2307}"/>
              </a:ext>
            </a:extLst>
          </p:cNvPr>
          <p:cNvSpPr txBox="1"/>
          <p:nvPr/>
        </p:nvSpPr>
        <p:spPr>
          <a:xfrm>
            <a:off x="6631734" y="18662"/>
            <a:ext cx="3006790" cy="1631216"/>
          </a:xfrm>
          <a:prstGeom prst="rect">
            <a:avLst/>
          </a:prstGeom>
          <a:noFill/>
          <a:ln w="9525">
            <a:solidFill>
              <a:schemeClr val="tx1"/>
            </a:solidFill>
          </a:ln>
        </p:spPr>
        <p:txBody>
          <a:bodyPr wrap="square">
            <a:spAutoFit/>
          </a:bodyPr>
          <a:lstStyle/>
          <a:p>
            <a:pPr marL="0" marR="0">
              <a:buNone/>
            </a:pPr>
            <a:r>
              <a:rPr lang="en-US" sz="2000" b="1" dirty="0">
                <a:solidFill>
                  <a:srgbClr val="7F0055"/>
                </a:solidFill>
                <a:effectLst/>
                <a:latin typeface="Consolas" panose="020B0609020204030204" pitchFamily="49" charset="0"/>
              </a:rPr>
              <a:t>interface</a:t>
            </a:r>
            <a:r>
              <a:rPr lang="en-US" sz="2000" dirty="0">
                <a:solidFill>
                  <a:srgbClr val="000000"/>
                </a:solidFill>
                <a:effectLst/>
                <a:latin typeface="Consolas" panose="020B0609020204030204" pitchFamily="49" charset="0"/>
              </a:rPr>
              <a:t> Two{</a:t>
            </a:r>
          </a:p>
          <a:p>
            <a:pPr lvl="1"/>
            <a:r>
              <a:rPr lang="en-US" sz="2000" b="1" dirty="0">
                <a:solidFill>
                  <a:srgbClr val="7F0055"/>
                </a:solidFill>
                <a:effectLst/>
                <a:latin typeface="Consolas" panose="020B0609020204030204" pitchFamily="49" charset="0"/>
              </a:rPr>
              <a:t>int</a:t>
            </a:r>
            <a:r>
              <a:rPr lang="en-US" sz="2000" dirty="0">
                <a:solidFill>
                  <a:srgbClr val="000000"/>
                </a:solidFill>
                <a:effectLst/>
                <a:latin typeface="Consolas" panose="020B0609020204030204" pitchFamily="49" charset="0"/>
              </a:rPr>
              <a:t> </a:t>
            </a:r>
            <a:r>
              <a:rPr lang="en-US" sz="2000" b="1" i="1" dirty="0">
                <a:solidFill>
                  <a:srgbClr val="0000C0"/>
                </a:solidFill>
                <a:effectLst/>
                <a:latin typeface="Consolas" panose="020B0609020204030204" pitchFamily="49" charset="0"/>
              </a:rPr>
              <a:t>a</a:t>
            </a:r>
            <a:r>
              <a:rPr lang="en-US" sz="2000" dirty="0">
                <a:solidFill>
                  <a:srgbClr val="000000"/>
                </a:solidFill>
                <a:effectLst/>
                <a:latin typeface="Consolas" panose="020B0609020204030204" pitchFamily="49" charset="0"/>
              </a:rPr>
              <a:t>=20;</a:t>
            </a:r>
          </a:p>
          <a:p>
            <a:pPr lvl="1"/>
            <a:r>
              <a:rPr lang="en-US" sz="2000" b="1" dirty="0">
                <a:solidFill>
                  <a:srgbClr val="7F0055"/>
                </a:solidFill>
                <a:effectLst/>
                <a:latin typeface="Consolas" panose="020B0609020204030204" pitchFamily="49" charset="0"/>
              </a:rPr>
              <a:t>void</a:t>
            </a:r>
            <a:r>
              <a:rPr lang="en-US" sz="2000" dirty="0">
                <a:solidFill>
                  <a:srgbClr val="000000"/>
                </a:solidFill>
                <a:effectLst/>
                <a:latin typeface="Consolas" panose="020B0609020204030204" pitchFamily="49" charset="0"/>
              </a:rPr>
              <a:t> method1();</a:t>
            </a:r>
          </a:p>
          <a:p>
            <a:pPr lvl="1"/>
            <a:r>
              <a:rPr lang="en-US" sz="2000" b="1" dirty="0">
                <a:solidFill>
                  <a:srgbClr val="7F0055"/>
                </a:solidFill>
                <a:effectLst/>
                <a:latin typeface="Consolas" panose="020B0609020204030204" pitchFamily="49" charset="0"/>
              </a:rPr>
              <a:t>void</a:t>
            </a:r>
            <a:r>
              <a:rPr lang="en-US" sz="2000" dirty="0">
                <a:solidFill>
                  <a:srgbClr val="000000"/>
                </a:solidFill>
                <a:effectLst/>
                <a:latin typeface="Consolas" panose="020B0609020204030204" pitchFamily="49" charset="0"/>
              </a:rPr>
              <a:t> method2();</a:t>
            </a:r>
          </a:p>
          <a:p>
            <a:pPr marL="0" marR="0">
              <a:buNone/>
            </a:pPr>
            <a:r>
              <a:rPr lang="en-US" sz="2000" dirty="0">
                <a:solidFill>
                  <a:srgbClr val="000000"/>
                </a:solidFill>
                <a:effectLst/>
                <a:latin typeface="Consolas" panose="020B0609020204030204" pitchFamily="49" charset="0"/>
              </a:rPr>
              <a:t>}</a:t>
            </a:r>
          </a:p>
        </p:txBody>
      </p:sp>
      <p:sp>
        <p:nvSpPr>
          <p:cNvPr id="9" name="TextBox 8">
            <a:extLst>
              <a:ext uri="{FF2B5EF4-FFF2-40B4-BE49-F238E27FC236}">
                <a16:creationId xmlns:a16="http://schemas.microsoft.com/office/drawing/2014/main" id="{792B29FC-B49C-8EC9-B0A3-1A275C139ABE}"/>
              </a:ext>
            </a:extLst>
          </p:cNvPr>
          <p:cNvSpPr txBox="1"/>
          <p:nvPr/>
        </p:nvSpPr>
        <p:spPr>
          <a:xfrm>
            <a:off x="2563580" y="2306137"/>
            <a:ext cx="7886700" cy="3785652"/>
          </a:xfrm>
          <a:prstGeom prst="rect">
            <a:avLst/>
          </a:prstGeom>
          <a:noFill/>
          <a:ln w="9525">
            <a:solidFill>
              <a:schemeClr val="tx1"/>
            </a:solidFill>
          </a:ln>
        </p:spPr>
        <p:txBody>
          <a:bodyPr wrap="square">
            <a:spAutoFit/>
          </a:bodyPr>
          <a:lstStyle/>
          <a:p>
            <a:pPr marL="0" marR="0">
              <a:buNone/>
            </a:pPr>
            <a:r>
              <a:rPr lang="en-IN" sz="2000" b="1" dirty="0">
                <a:solidFill>
                  <a:srgbClr val="7F0055"/>
                </a:solidFill>
                <a:effectLst/>
                <a:latin typeface="Consolas" panose="020B0609020204030204" pitchFamily="49" charset="0"/>
              </a:rPr>
              <a:t>class</a:t>
            </a:r>
            <a:r>
              <a:rPr lang="en-IN" sz="2000" dirty="0">
                <a:solidFill>
                  <a:srgbClr val="000000"/>
                </a:solidFill>
                <a:effectLst/>
                <a:latin typeface="Consolas" panose="020B0609020204030204" pitchFamily="49" charset="0"/>
              </a:rPr>
              <a:t> Three </a:t>
            </a:r>
            <a:r>
              <a:rPr lang="en-IN" sz="2000" b="1" dirty="0">
                <a:solidFill>
                  <a:srgbClr val="7F0055"/>
                </a:solidFill>
                <a:effectLst/>
                <a:latin typeface="Consolas" panose="020B0609020204030204" pitchFamily="49" charset="0"/>
              </a:rPr>
              <a:t>implements</a:t>
            </a:r>
            <a:r>
              <a:rPr lang="en-IN" sz="2000" dirty="0">
                <a:solidFill>
                  <a:srgbClr val="000000"/>
                </a:solidFill>
                <a:effectLst/>
                <a:latin typeface="Consolas" panose="020B0609020204030204" pitchFamily="49" charset="0"/>
              </a:rPr>
              <a:t> </a:t>
            </a:r>
            <a:r>
              <a:rPr lang="en-IN" sz="2000" dirty="0" err="1">
                <a:solidFill>
                  <a:srgbClr val="000000"/>
                </a:solidFill>
                <a:effectLst/>
                <a:latin typeface="Consolas" panose="020B0609020204030204" pitchFamily="49" charset="0"/>
              </a:rPr>
              <a:t>One,Two</a:t>
            </a:r>
            <a:r>
              <a:rPr lang="en-IN" sz="2000" dirty="0">
                <a:solidFill>
                  <a:srgbClr val="000000"/>
                </a:solidFill>
                <a:effectLst/>
                <a:latin typeface="Consolas" panose="020B0609020204030204" pitchFamily="49" charset="0"/>
              </a:rPr>
              <a:t>{</a:t>
            </a:r>
          </a:p>
          <a:p>
            <a:pPr lvl="1"/>
            <a:r>
              <a:rPr lang="en-IN" sz="2000" b="1" dirty="0">
                <a:solidFill>
                  <a:srgbClr val="7F0055"/>
                </a:solidFill>
                <a:effectLst/>
                <a:latin typeface="Consolas" panose="020B0609020204030204" pitchFamily="49" charset="0"/>
              </a:rPr>
              <a:t>public</a:t>
            </a:r>
            <a:r>
              <a:rPr lang="en-IN" sz="2000" dirty="0">
                <a:solidFill>
                  <a:srgbClr val="000000"/>
                </a:solidFill>
                <a:effectLst/>
                <a:latin typeface="Consolas" panose="020B0609020204030204" pitchFamily="49" charset="0"/>
              </a:rPr>
              <a:t> </a:t>
            </a:r>
            <a:r>
              <a:rPr lang="en-IN" sz="2000" b="1" dirty="0">
                <a:solidFill>
                  <a:srgbClr val="7F0055"/>
                </a:solidFill>
                <a:effectLst/>
                <a:latin typeface="Consolas" panose="020B0609020204030204" pitchFamily="49" charset="0"/>
              </a:rPr>
              <a:t>void</a:t>
            </a:r>
            <a:r>
              <a:rPr lang="en-IN" sz="2000" dirty="0">
                <a:solidFill>
                  <a:srgbClr val="000000"/>
                </a:solidFill>
                <a:effectLst/>
                <a:latin typeface="Consolas" panose="020B0609020204030204" pitchFamily="49" charset="0"/>
              </a:rPr>
              <a:t> method1() {</a:t>
            </a:r>
          </a:p>
          <a:p>
            <a:pPr lvl="1"/>
            <a:r>
              <a:rPr lang="en-IN" sz="2000" dirty="0">
                <a:solidFill>
                  <a:srgbClr val="000000"/>
                </a:solidFill>
                <a:effectLst/>
                <a:latin typeface="Consolas" panose="020B0609020204030204" pitchFamily="49" charset="0"/>
              </a:rPr>
              <a:t>   </a:t>
            </a:r>
            <a:r>
              <a:rPr lang="en-IN" sz="2000" dirty="0" err="1">
                <a:solidFill>
                  <a:srgbClr val="000000"/>
                </a:solidFill>
                <a:effectLst/>
                <a:latin typeface="Consolas" panose="020B0609020204030204" pitchFamily="49" charset="0"/>
              </a:rPr>
              <a:t>System.</a:t>
            </a:r>
            <a:r>
              <a:rPr lang="en-IN" sz="2000" b="1" i="1" dirty="0" err="1">
                <a:solidFill>
                  <a:srgbClr val="0000C0"/>
                </a:solidFill>
                <a:effectLst/>
                <a:latin typeface="Consolas" panose="020B0609020204030204" pitchFamily="49" charset="0"/>
              </a:rPr>
              <a:t>out</a:t>
            </a:r>
            <a:r>
              <a:rPr lang="en-IN" sz="2000" dirty="0" err="1">
                <a:solidFill>
                  <a:srgbClr val="000000"/>
                </a:solidFill>
                <a:effectLst/>
                <a:latin typeface="Consolas" panose="020B0609020204030204" pitchFamily="49" charset="0"/>
              </a:rPr>
              <a:t>.println</a:t>
            </a:r>
            <a:r>
              <a:rPr lang="en-IN" sz="2000" dirty="0">
                <a:solidFill>
                  <a:srgbClr val="000000"/>
                </a:solidFill>
                <a:effectLst/>
                <a:latin typeface="Consolas" panose="020B0609020204030204" pitchFamily="49" charset="0"/>
              </a:rPr>
              <a:t>(</a:t>
            </a:r>
            <a:r>
              <a:rPr lang="en-IN" sz="2000" dirty="0">
                <a:solidFill>
                  <a:srgbClr val="2A00FF"/>
                </a:solidFill>
                <a:effectLst/>
                <a:latin typeface="Consolas" panose="020B0609020204030204" pitchFamily="49" charset="0"/>
              </a:rPr>
              <a:t>"method 1 in class Three "</a:t>
            </a:r>
            <a:r>
              <a:rPr lang="en-IN" sz="2000" dirty="0">
                <a:solidFill>
                  <a:srgbClr val="000000"/>
                </a:solidFill>
                <a:effectLst/>
                <a:latin typeface="Consolas" panose="020B0609020204030204" pitchFamily="49" charset="0"/>
              </a:rPr>
              <a:t>);</a:t>
            </a:r>
          </a:p>
          <a:p>
            <a:pPr lvl="1"/>
            <a:r>
              <a:rPr lang="en-IN" sz="2000" dirty="0">
                <a:solidFill>
                  <a:srgbClr val="000000"/>
                </a:solidFill>
                <a:effectLst/>
                <a:latin typeface="Consolas" panose="020B0609020204030204" pitchFamily="49" charset="0"/>
              </a:rPr>
              <a:t>}</a:t>
            </a:r>
          </a:p>
          <a:p>
            <a:pPr lvl="1"/>
            <a:r>
              <a:rPr lang="en-IN" sz="2000" b="1" dirty="0">
                <a:solidFill>
                  <a:srgbClr val="7F0055"/>
                </a:solidFill>
                <a:effectLst/>
                <a:latin typeface="Consolas" panose="020B0609020204030204" pitchFamily="49" charset="0"/>
              </a:rPr>
              <a:t>public</a:t>
            </a:r>
            <a:r>
              <a:rPr lang="en-IN" sz="2000" dirty="0">
                <a:solidFill>
                  <a:srgbClr val="000000"/>
                </a:solidFill>
                <a:effectLst/>
                <a:latin typeface="Consolas" panose="020B0609020204030204" pitchFamily="49" charset="0"/>
              </a:rPr>
              <a:t> </a:t>
            </a:r>
            <a:r>
              <a:rPr lang="en-IN" sz="2000" b="1" dirty="0">
                <a:solidFill>
                  <a:srgbClr val="7F0055"/>
                </a:solidFill>
                <a:effectLst/>
                <a:latin typeface="Consolas" panose="020B0609020204030204" pitchFamily="49" charset="0"/>
              </a:rPr>
              <a:t>void</a:t>
            </a:r>
            <a:r>
              <a:rPr lang="en-IN" sz="2000" dirty="0">
                <a:solidFill>
                  <a:srgbClr val="000000"/>
                </a:solidFill>
                <a:effectLst/>
                <a:latin typeface="Consolas" panose="020B0609020204030204" pitchFamily="49" charset="0"/>
              </a:rPr>
              <a:t> method2() {</a:t>
            </a:r>
          </a:p>
          <a:p>
            <a:pPr lvl="1"/>
            <a:r>
              <a:rPr lang="en-IN" sz="2000" dirty="0">
                <a:solidFill>
                  <a:srgbClr val="000000"/>
                </a:solidFill>
                <a:effectLst/>
                <a:latin typeface="Consolas" panose="020B0609020204030204" pitchFamily="49" charset="0"/>
              </a:rPr>
              <a:t>   </a:t>
            </a:r>
            <a:r>
              <a:rPr lang="en-IN" sz="2000" dirty="0" err="1">
                <a:solidFill>
                  <a:srgbClr val="000000"/>
                </a:solidFill>
                <a:effectLst/>
                <a:latin typeface="Consolas" panose="020B0609020204030204" pitchFamily="49" charset="0"/>
              </a:rPr>
              <a:t>System.</a:t>
            </a:r>
            <a:r>
              <a:rPr lang="en-IN" sz="2000" b="1" i="1" dirty="0" err="1">
                <a:solidFill>
                  <a:srgbClr val="0000C0"/>
                </a:solidFill>
                <a:effectLst/>
                <a:latin typeface="Consolas" panose="020B0609020204030204" pitchFamily="49" charset="0"/>
              </a:rPr>
              <a:t>out</a:t>
            </a:r>
            <a:r>
              <a:rPr lang="en-IN" sz="2000" dirty="0" err="1">
                <a:solidFill>
                  <a:srgbClr val="000000"/>
                </a:solidFill>
                <a:effectLst/>
                <a:latin typeface="Consolas" panose="020B0609020204030204" pitchFamily="49" charset="0"/>
              </a:rPr>
              <a:t>.println</a:t>
            </a:r>
            <a:r>
              <a:rPr lang="en-IN" sz="2000" dirty="0">
                <a:solidFill>
                  <a:srgbClr val="000000"/>
                </a:solidFill>
                <a:effectLst/>
                <a:latin typeface="Consolas" panose="020B0609020204030204" pitchFamily="49" charset="0"/>
              </a:rPr>
              <a:t>(</a:t>
            </a:r>
            <a:r>
              <a:rPr lang="en-IN" sz="2000" dirty="0">
                <a:solidFill>
                  <a:srgbClr val="2A00FF"/>
                </a:solidFill>
                <a:effectLst/>
                <a:latin typeface="Consolas" panose="020B0609020204030204" pitchFamily="49" charset="0"/>
              </a:rPr>
              <a:t>"method 2 in class Three "</a:t>
            </a:r>
            <a:r>
              <a:rPr lang="en-IN" sz="2000" dirty="0">
                <a:solidFill>
                  <a:srgbClr val="000000"/>
                </a:solidFill>
                <a:effectLst/>
                <a:latin typeface="Consolas" panose="020B0609020204030204" pitchFamily="49" charset="0"/>
              </a:rPr>
              <a:t>);</a:t>
            </a:r>
          </a:p>
          <a:p>
            <a:pPr lvl="1"/>
            <a:r>
              <a:rPr lang="en-IN" sz="2000" dirty="0">
                <a:solidFill>
                  <a:srgbClr val="000000"/>
                </a:solidFill>
                <a:effectLst/>
                <a:latin typeface="Consolas" panose="020B0609020204030204" pitchFamily="49" charset="0"/>
              </a:rPr>
              <a:t>}</a:t>
            </a:r>
          </a:p>
          <a:p>
            <a:pPr lvl="1"/>
            <a:r>
              <a:rPr lang="en-IN" sz="2000" b="1" dirty="0">
                <a:solidFill>
                  <a:srgbClr val="7F0055"/>
                </a:solidFill>
                <a:effectLst/>
                <a:latin typeface="Consolas" panose="020B0609020204030204" pitchFamily="49" charset="0"/>
              </a:rPr>
              <a:t>public</a:t>
            </a:r>
            <a:r>
              <a:rPr lang="en-IN" sz="2000" dirty="0">
                <a:solidFill>
                  <a:srgbClr val="000000"/>
                </a:solidFill>
                <a:effectLst/>
                <a:latin typeface="Consolas" panose="020B0609020204030204" pitchFamily="49" charset="0"/>
              </a:rPr>
              <a:t> </a:t>
            </a:r>
            <a:r>
              <a:rPr lang="en-IN" sz="2000" b="1" dirty="0">
                <a:solidFill>
                  <a:srgbClr val="7F0055"/>
                </a:solidFill>
                <a:effectLst/>
                <a:latin typeface="Consolas" panose="020B0609020204030204" pitchFamily="49" charset="0"/>
              </a:rPr>
              <a:t>void</a:t>
            </a:r>
            <a:r>
              <a:rPr lang="en-IN" sz="2000" dirty="0">
                <a:solidFill>
                  <a:srgbClr val="000000"/>
                </a:solidFill>
                <a:effectLst/>
                <a:latin typeface="Consolas" panose="020B0609020204030204" pitchFamily="49" charset="0"/>
              </a:rPr>
              <a:t> </a:t>
            </a:r>
            <a:r>
              <a:rPr lang="en-IN" sz="2000" dirty="0" err="1">
                <a:solidFill>
                  <a:srgbClr val="000000"/>
                </a:solidFill>
                <a:effectLst/>
                <a:latin typeface="Consolas" panose="020B0609020204030204" pitchFamily="49" charset="0"/>
              </a:rPr>
              <a:t>printData</a:t>
            </a:r>
            <a:r>
              <a:rPr lang="en-IN" sz="2000" dirty="0">
                <a:solidFill>
                  <a:srgbClr val="000000"/>
                </a:solidFill>
                <a:effectLst/>
                <a:latin typeface="Consolas" panose="020B0609020204030204" pitchFamily="49" charset="0"/>
              </a:rPr>
              <a:t>() {</a:t>
            </a:r>
          </a:p>
          <a:p>
            <a:pPr lvl="2"/>
            <a:r>
              <a:rPr lang="en-IN" sz="2000" dirty="0" err="1">
                <a:solidFill>
                  <a:srgbClr val="000000"/>
                </a:solidFill>
                <a:effectLst/>
                <a:latin typeface="Consolas" panose="020B0609020204030204" pitchFamily="49" charset="0"/>
              </a:rPr>
              <a:t>System.</a:t>
            </a:r>
            <a:r>
              <a:rPr lang="en-IN" sz="2000" b="1" i="1" dirty="0" err="1">
                <a:solidFill>
                  <a:srgbClr val="0000C0"/>
                </a:solidFill>
                <a:effectLst/>
                <a:latin typeface="Consolas" panose="020B0609020204030204" pitchFamily="49" charset="0"/>
              </a:rPr>
              <a:t>out</a:t>
            </a:r>
            <a:r>
              <a:rPr lang="en-IN" sz="2000" dirty="0" err="1">
                <a:solidFill>
                  <a:srgbClr val="000000"/>
                </a:solidFill>
                <a:effectLst/>
                <a:latin typeface="Consolas" panose="020B0609020204030204" pitchFamily="49" charset="0"/>
              </a:rPr>
              <a:t>.println</a:t>
            </a:r>
            <a:r>
              <a:rPr lang="en-IN" sz="2000" dirty="0">
                <a:solidFill>
                  <a:srgbClr val="000000"/>
                </a:solidFill>
                <a:effectLst/>
                <a:latin typeface="Consolas" panose="020B0609020204030204" pitchFamily="49" charset="0"/>
              </a:rPr>
              <a:t>(</a:t>
            </a:r>
            <a:r>
              <a:rPr lang="en-IN" sz="2000" dirty="0" err="1">
                <a:solidFill>
                  <a:srgbClr val="000000"/>
                </a:solidFill>
                <a:effectLst/>
                <a:latin typeface="Consolas" panose="020B0609020204030204" pitchFamily="49" charset="0"/>
              </a:rPr>
              <a:t>One.</a:t>
            </a:r>
            <a:r>
              <a:rPr lang="en-IN" sz="2000" b="1" i="1" dirty="0" err="1">
                <a:solidFill>
                  <a:srgbClr val="0000C0"/>
                </a:solidFill>
                <a:effectLst/>
                <a:latin typeface="Consolas" panose="020B0609020204030204" pitchFamily="49" charset="0"/>
              </a:rPr>
              <a:t>a</a:t>
            </a:r>
            <a:r>
              <a:rPr lang="en-IN" sz="2000" dirty="0">
                <a:solidFill>
                  <a:srgbClr val="000000"/>
                </a:solidFill>
                <a:effectLst/>
                <a:latin typeface="Consolas" panose="020B0609020204030204" pitchFamily="49" charset="0"/>
              </a:rPr>
              <a:t>);</a:t>
            </a:r>
          </a:p>
          <a:p>
            <a:pPr lvl="2"/>
            <a:r>
              <a:rPr lang="en-IN" sz="2000" dirty="0" err="1">
                <a:solidFill>
                  <a:srgbClr val="000000"/>
                </a:solidFill>
                <a:effectLst/>
                <a:latin typeface="Consolas" panose="020B0609020204030204" pitchFamily="49" charset="0"/>
              </a:rPr>
              <a:t>System.</a:t>
            </a:r>
            <a:r>
              <a:rPr lang="en-IN" sz="2000" b="1" i="1" dirty="0" err="1">
                <a:solidFill>
                  <a:srgbClr val="0000C0"/>
                </a:solidFill>
                <a:effectLst/>
                <a:latin typeface="Consolas" panose="020B0609020204030204" pitchFamily="49" charset="0"/>
              </a:rPr>
              <a:t>out</a:t>
            </a:r>
            <a:r>
              <a:rPr lang="en-IN" sz="2000" dirty="0" err="1">
                <a:solidFill>
                  <a:srgbClr val="000000"/>
                </a:solidFill>
                <a:effectLst/>
                <a:latin typeface="Consolas" panose="020B0609020204030204" pitchFamily="49" charset="0"/>
              </a:rPr>
              <a:t>.println</a:t>
            </a:r>
            <a:r>
              <a:rPr lang="en-IN" sz="2000" dirty="0">
                <a:solidFill>
                  <a:srgbClr val="000000"/>
                </a:solidFill>
                <a:effectLst/>
                <a:latin typeface="Consolas" panose="020B0609020204030204" pitchFamily="49" charset="0"/>
              </a:rPr>
              <a:t>(</a:t>
            </a:r>
            <a:r>
              <a:rPr lang="en-IN" sz="2000" dirty="0" err="1">
                <a:solidFill>
                  <a:srgbClr val="000000"/>
                </a:solidFill>
                <a:effectLst/>
                <a:latin typeface="Consolas" panose="020B0609020204030204" pitchFamily="49" charset="0"/>
              </a:rPr>
              <a:t>Two.</a:t>
            </a:r>
            <a:r>
              <a:rPr lang="en-IN" sz="2000" b="1" i="1" dirty="0" err="1">
                <a:solidFill>
                  <a:srgbClr val="0000C0"/>
                </a:solidFill>
                <a:effectLst/>
                <a:latin typeface="Consolas" panose="020B0609020204030204" pitchFamily="49" charset="0"/>
              </a:rPr>
              <a:t>a</a:t>
            </a:r>
            <a:r>
              <a:rPr lang="en-IN" sz="2000" dirty="0">
                <a:solidFill>
                  <a:srgbClr val="000000"/>
                </a:solidFill>
                <a:effectLst/>
                <a:latin typeface="Consolas" panose="020B0609020204030204" pitchFamily="49" charset="0"/>
              </a:rPr>
              <a:t>);</a:t>
            </a:r>
          </a:p>
          <a:p>
            <a:pPr lvl="1"/>
            <a:r>
              <a:rPr lang="en-IN" sz="2000" dirty="0">
                <a:solidFill>
                  <a:srgbClr val="000000"/>
                </a:solidFill>
                <a:effectLst/>
                <a:latin typeface="Consolas" panose="020B0609020204030204" pitchFamily="49" charset="0"/>
              </a:rPr>
              <a:t>}</a:t>
            </a:r>
          </a:p>
          <a:p>
            <a:pPr marL="0" marR="0">
              <a:buNone/>
            </a:pPr>
            <a:r>
              <a:rPr lang="en-IN" sz="2000" dirty="0">
                <a:solidFill>
                  <a:srgbClr val="000000"/>
                </a:solidFill>
                <a:effectLst/>
                <a:latin typeface="Consolas" panose="020B0609020204030204" pitchFamily="49" charset="0"/>
              </a:rPr>
              <a:t>}</a:t>
            </a:r>
          </a:p>
        </p:txBody>
      </p:sp>
      <p:cxnSp>
        <p:nvCxnSpPr>
          <p:cNvPr id="11" name="Straight Arrow Connector 10">
            <a:extLst>
              <a:ext uri="{FF2B5EF4-FFF2-40B4-BE49-F238E27FC236}">
                <a16:creationId xmlns:a16="http://schemas.microsoft.com/office/drawing/2014/main" id="{C65BD26D-16B3-0E8C-762C-8D859930ACE4}"/>
              </a:ext>
            </a:extLst>
          </p:cNvPr>
          <p:cNvCxnSpPr>
            <a:cxnSpLocks/>
            <a:endCxn id="5" idx="2"/>
          </p:cNvCxnSpPr>
          <p:nvPr/>
        </p:nvCxnSpPr>
        <p:spPr>
          <a:xfrm flipH="1" flipV="1">
            <a:off x="3217895" y="1493051"/>
            <a:ext cx="2343150" cy="8209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403E127-49D9-C78E-81A6-97A06F8C7BA5}"/>
              </a:ext>
            </a:extLst>
          </p:cNvPr>
          <p:cNvCxnSpPr>
            <a:cxnSpLocks/>
          </p:cNvCxnSpPr>
          <p:nvPr/>
        </p:nvCxnSpPr>
        <p:spPr>
          <a:xfrm flipV="1">
            <a:off x="5561045" y="1649878"/>
            <a:ext cx="2388637" cy="67491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91C6FC7-40CB-0919-3537-3552F6D37AD0}"/>
              </a:ext>
            </a:extLst>
          </p:cNvPr>
          <p:cNvSpPr txBox="1"/>
          <p:nvPr/>
        </p:nvSpPr>
        <p:spPr>
          <a:xfrm>
            <a:off x="364666" y="3256384"/>
            <a:ext cx="1312512" cy="1200329"/>
          </a:xfrm>
          <a:prstGeom prst="rect">
            <a:avLst/>
          </a:prstGeom>
          <a:noFill/>
        </p:spPr>
        <p:txBody>
          <a:bodyPr wrap="square" rtlCol="0">
            <a:spAutoFit/>
          </a:bodyPr>
          <a:lstStyle/>
          <a:p>
            <a:r>
              <a:rPr lang="en-IN" b="1" u="sng" dirty="0"/>
              <a:t>Multiple Inheritance(using interface)</a:t>
            </a:r>
          </a:p>
        </p:txBody>
      </p:sp>
      <p:sp>
        <p:nvSpPr>
          <p:cNvPr id="4" name="TextBox 3">
            <a:extLst>
              <a:ext uri="{FF2B5EF4-FFF2-40B4-BE49-F238E27FC236}">
                <a16:creationId xmlns:a16="http://schemas.microsoft.com/office/drawing/2014/main" id="{CB843D69-4B3F-AD5D-A750-8ED59542AB0E}"/>
              </a:ext>
            </a:extLst>
          </p:cNvPr>
          <p:cNvSpPr txBox="1"/>
          <p:nvPr/>
        </p:nvSpPr>
        <p:spPr>
          <a:xfrm>
            <a:off x="7604443" y="4814597"/>
            <a:ext cx="2715215" cy="584775"/>
          </a:xfrm>
          <a:prstGeom prst="rect">
            <a:avLst/>
          </a:prstGeom>
          <a:solidFill>
            <a:schemeClr val="accent2"/>
          </a:solidFill>
        </p:spPr>
        <p:txBody>
          <a:bodyPr wrap="square" rtlCol="0">
            <a:spAutoFit/>
          </a:bodyPr>
          <a:lstStyle/>
          <a:p>
            <a:r>
              <a:rPr lang="en-US" sz="1600" b="1" i="1" dirty="0"/>
              <a:t>Resolves the ambiguity by using interface name</a:t>
            </a:r>
            <a:endParaRPr lang="en-IN" sz="1600" b="1" i="1" dirty="0"/>
          </a:p>
        </p:txBody>
      </p:sp>
      <p:sp>
        <p:nvSpPr>
          <p:cNvPr id="6" name="Right Brace 5">
            <a:extLst>
              <a:ext uri="{FF2B5EF4-FFF2-40B4-BE49-F238E27FC236}">
                <a16:creationId xmlns:a16="http://schemas.microsoft.com/office/drawing/2014/main" id="{6A773352-8AF6-D100-35B8-070A988C2591}"/>
              </a:ext>
            </a:extLst>
          </p:cNvPr>
          <p:cNvSpPr/>
          <p:nvPr/>
        </p:nvSpPr>
        <p:spPr>
          <a:xfrm>
            <a:off x="7287207" y="4786604"/>
            <a:ext cx="233265" cy="674917"/>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Tree>
    <p:extLst>
      <p:ext uri="{BB962C8B-B14F-4D97-AF65-F5344CB8AC3E}">
        <p14:creationId xmlns:p14="http://schemas.microsoft.com/office/powerpoint/2010/main" val="4106164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E75C4FBA-A9EF-6A4D-299A-382DBE477FD7}"/>
              </a:ext>
            </a:extLst>
          </p:cNvPr>
          <p:cNvSpPr txBox="1"/>
          <p:nvPr/>
        </p:nvSpPr>
        <p:spPr>
          <a:xfrm>
            <a:off x="1621195" y="558329"/>
            <a:ext cx="8997042" cy="2554545"/>
          </a:xfrm>
          <a:prstGeom prst="rect">
            <a:avLst/>
          </a:prstGeom>
          <a:noFill/>
        </p:spPr>
        <p:txBody>
          <a:bodyPr wrap="square">
            <a:spAutoFit/>
          </a:bodyPr>
          <a:lstStyle/>
          <a:p>
            <a:pPr marL="0" marR="0">
              <a:buNone/>
            </a:pPr>
            <a:r>
              <a:rPr lang="en-IN" sz="2000" b="1" dirty="0">
                <a:solidFill>
                  <a:srgbClr val="7F0055"/>
                </a:solidFill>
                <a:effectLst/>
                <a:latin typeface="Consolas" panose="020B0609020204030204" pitchFamily="49" charset="0"/>
              </a:rPr>
              <a:t>public</a:t>
            </a:r>
            <a:r>
              <a:rPr lang="en-IN" sz="2000" dirty="0">
                <a:solidFill>
                  <a:srgbClr val="000000"/>
                </a:solidFill>
                <a:effectLst/>
                <a:latin typeface="Consolas" panose="020B0609020204030204" pitchFamily="49" charset="0"/>
              </a:rPr>
              <a:t> </a:t>
            </a:r>
            <a:r>
              <a:rPr lang="en-IN" sz="2000" b="1" dirty="0">
                <a:solidFill>
                  <a:srgbClr val="7F0055"/>
                </a:solidFill>
                <a:effectLst/>
                <a:latin typeface="Consolas" panose="020B0609020204030204" pitchFamily="49" charset="0"/>
              </a:rPr>
              <a:t>class</a:t>
            </a:r>
            <a:r>
              <a:rPr lang="en-IN" sz="2000" dirty="0">
                <a:solidFill>
                  <a:srgbClr val="000000"/>
                </a:solidFill>
                <a:effectLst/>
                <a:latin typeface="Consolas" panose="020B0609020204030204" pitchFamily="49" charset="0"/>
              </a:rPr>
              <a:t> Main {</a:t>
            </a:r>
          </a:p>
          <a:p>
            <a:pPr lvl="1"/>
            <a:r>
              <a:rPr lang="en-IN" sz="2000" b="1" dirty="0">
                <a:solidFill>
                  <a:srgbClr val="7F0055"/>
                </a:solidFill>
                <a:effectLst/>
                <a:latin typeface="Consolas" panose="020B0609020204030204" pitchFamily="49" charset="0"/>
              </a:rPr>
              <a:t>public</a:t>
            </a:r>
            <a:r>
              <a:rPr lang="en-IN" sz="2000" dirty="0">
                <a:solidFill>
                  <a:srgbClr val="000000"/>
                </a:solidFill>
                <a:effectLst/>
                <a:latin typeface="Consolas" panose="020B0609020204030204" pitchFamily="49" charset="0"/>
              </a:rPr>
              <a:t> </a:t>
            </a:r>
            <a:r>
              <a:rPr lang="en-IN" sz="2000" b="1" dirty="0">
                <a:solidFill>
                  <a:srgbClr val="7F0055"/>
                </a:solidFill>
                <a:effectLst/>
                <a:latin typeface="Consolas" panose="020B0609020204030204" pitchFamily="49" charset="0"/>
              </a:rPr>
              <a:t>static</a:t>
            </a:r>
            <a:r>
              <a:rPr lang="en-IN" sz="2000" dirty="0">
                <a:solidFill>
                  <a:srgbClr val="000000"/>
                </a:solidFill>
                <a:effectLst/>
                <a:latin typeface="Consolas" panose="020B0609020204030204" pitchFamily="49" charset="0"/>
              </a:rPr>
              <a:t> </a:t>
            </a:r>
            <a:r>
              <a:rPr lang="en-IN" sz="2000" b="1" dirty="0">
                <a:solidFill>
                  <a:srgbClr val="7F0055"/>
                </a:solidFill>
                <a:effectLst/>
                <a:latin typeface="Consolas" panose="020B0609020204030204" pitchFamily="49" charset="0"/>
              </a:rPr>
              <a:t>void</a:t>
            </a:r>
            <a:r>
              <a:rPr lang="en-IN" sz="2000" dirty="0">
                <a:solidFill>
                  <a:srgbClr val="000000"/>
                </a:solidFill>
                <a:effectLst/>
                <a:latin typeface="Consolas" panose="020B0609020204030204" pitchFamily="49" charset="0"/>
              </a:rPr>
              <a:t> main(String[] </a:t>
            </a:r>
            <a:r>
              <a:rPr lang="en-IN" sz="2000" dirty="0" err="1">
                <a:solidFill>
                  <a:srgbClr val="6A3E3E"/>
                </a:solidFill>
                <a:effectLst/>
                <a:latin typeface="Consolas" panose="020B0609020204030204" pitchFamily="49" charset="0"/>
              </a:rPr>
              <a:t>args</a:t>
            </a:r>
            <a:r>
              <a:rPr lang="en-IN" sz="2000" dirty="0">
                <a:solidFill>
                  <a:srgbClr val="000000"/>
                </a:solidFill>
                <a:effectLst/>
                <a:latin typeface="Consolas" panose="020B0609020204030204" pitchFamily="49" charset="0"/>
              </a:rPr>
              <a:t>) {</a:t>
            </a:r>
          </a:p>
          <a:p>
            <a:pPr lvl="2"/>
            <a:r>
              <a:rPr lang="en-IN" sz="2000" dirty="0">
                <a:solidFill>
                  <a:srgbClr val="000000"/>
                </a:solidFill>
                <a:effectLst/>
                <a:latin typeface="Consolas" panose="020B0609020204030204" pitchFamily="49" charset="0"/>
              </a:rPr>
              <a:t>Three </a:t>
            </a:r>
            <a:r>
              <a:rPr lang="en-IN" sz="2000" dirty="0" err="1">
                <a:solidFill>
                  <a:srgbClr val="6A3E3E"/>
                </a:solidFill>
                <a:effectLst/>
                <a:latin typeface="Consolas" panose="020B0609020204030204" pitchFamily="49" charset="0"/>
              </a:rPr>
              <a:t>obj</a:t>
            </a:r>
            <a:r>
              <a:rPr lang="en-IN" sz="2000" dirty="0">
                <a:solidFill>
                  <a:srgbClr val="000000"/>
                </a:solidFill>
                <a:effectLst/>
                <a:latin typeface="Consolas" panose="020B0609020204030204" pitchFamily="49" charset="0"/>
              </a:rPr>
              <a:t>=</a:t>
            </a:r>
            <a:r>
              <a:rPr lang="en-IN" sz="2000" b="1" dirty="0">
                <a:solidFill>
                  <a:srgbClr val="7F0055"/>
                </a:solidFill>
                <a:effectLst/>
                <a:latin typeface="Consolas" panose="020B0609020204030204" pitchFamily="49" charset="0"/>
              </a:rPr>
              <a:t>new</a:t>
            </a:r>
            <a:r>
              <a:rPr lang="en-IN" sz="2000" dirty="0">
                <a:solidFill>
                  <a:srgbClr val="000000"/>
                </a:solidFill>
                <a:effectLst/>
                <a:latin typeface="Consolas" panose="020B0609020204030204" pitchFamily="49" charset="0"/>
              </a:rPr>
              <a:t> Three();</a:t>
            </a:r>
          </a:p>
          <a:p>
            <a:pPr lvl="2"/>
            <a:r>
              <a:rPr lang="en-IN" sz="2000" dirty="0">
                <a:solidFill>
                  <a:srgbClr val="6A3E3E"/>
                </a:solidFill>
                <a:effectLst/>
                <a:latin typeface="Consolas" panose="020B0609020204030204" pitchFamily="49" charset="0"/>
              </a:rPr>
              <a:t>obj</a:t>
            </a:r>
            <a:r>
              <a:rPr lang="en-IN" sz="2000" dirty="0">
                <a:solidFill>
                  <a:srgbClr val="000000"/>
                </a:solidFill>
                <a:effectLst/>
                <a:latin typeface="Consolas" panose="020B0609020204030204" pitchFamily="49" charset="0"/>
              </a:rPr>
              <a:t>.method1();</a:t>
            </a:r>
          </a:p>
          <a:p>
            <a:pPr lvl="2"/>
            <a:r>
              <a:rPr lang="en-IN" sz="2000" dirty="0">
                <a:solidFill>
                  <a:srgbClr val="6A3E3E"/>
                </a:solidFill>
                <a:effectLst/>
                <a:latin typeface="Consolas" panose="020B0609020204030204" pitchFamily="49" charset="0"/>
              </a:rPr>
              <a:t>obj</a:t>
            </a:r>
            <a:r>
              <a:rPr lang="en-IN" sz="2000" dirty="0">
                <a:solidFill>
                  <a:srgbClr val="000000"/>
                </a:solidFill>
                <a:effectLst/>
                <a:latin typeface="Consolas" panose="020B0609020204030204" pitchFamily="49" charset="0"/>
              </a:rPr>
              <a:t>.method2();</a:t>
            </a:r>
          </a:p>
          <a:p>
            <a:pPr lvl="2"/>
            <a:r>
              <a:rPr lang="en-IN" sz="2000" dirty="0" err="1">
                <a:solidFill>
                  <a:srgbClr val="6A3E3E"/>
                </a:solidFill>
                <a:effectLst/>
                <a:latin typeface="Consolas" panose="020B0609020204030204" pitchFamily="49" charset="0"/>
              </a:rPr>
              <a:t>obj</a:t>
            </a:r>
            <a:r>
              <a:rPr lang="en-IN" sz="2000" dirty="0" err="1">
                <a:solidFill>
                  <a:srgbClr val="000000"/>
                </a:solidFill>
                <a:effectLst/>
                <a:latin typeface="Consolas" panose="020B0609020204030204" pitchFamily="49" charset="0"/>
              </a:rPr>
              <a:t>.printData</a:t>
            </a:r>
            <a:r>
              <a:rPr lang="en-IN" sz="2000" dirty="0">
                <a:solidFill>
                  <a:srgbClr val="000000"/>
                </a:solidFill>
                <a:effectLst/>
                <a:latin typeface="Consolas" panose="020B0609020204030204" pitchFamily="49" charset="0"/>
              </a:rPr>
              <a:t>();</a:t>
            </a:r>
          </a:p>
          <a:p>
            <a:pPr lvl="1"/>
            <a:r>
              <a:rPr lang="en-IN" sz="2000" dirty="0">
                <a:solidFill>
                  <a:srgbClr val="000000"/>
                </a:solidFill>
                <a:effectLst/>
                <a:latin typeface="Consolas" panose="020B0609020204030204" pitchFamily="49" charset="0"/>
              </a:rPr>
              <a:t>}</a:t>
            </a:r>
          </a:p>
          <a:p>
            <a:pPr marL="0" marR="0">
              <a:buNone/>
            </a:pPr>
            <a:r>
              <a:rPr lang="en-IN" sz="2000" dirty="0">
                <a:solidFill>
                  <a:srgbClr val="000000"/>
                </a:solidFill>
                <a:effectLst/>
                <a:latin typeface="Consolas" panose="020B0609020204030204" pitchFamily="49" charset="0"/>
              </a:rPr>
              <a:t>}</a:t>
            </a:r>
          </a:p>
        </p:txBody>
      </p:sp>
      <p:sp>
        <p:nvSpPr>
          <p:cNvPr id="5" name="TextBox 4">
            <a:extLst>
              <a:ext uri="{FF2B5EF4-FFF2-40B4-BE49-F238E27FC236}">
                <a16:creationId xmlns:a16="http://schemas.microsoft.com/office/drawing/2014/main" id="{505ED928-4F80-11BD-DB4D-DADA063ACCA9}"/>
              </a:ext>
            </a:extLst>
          </p:cNvPr>
          <p:cNvSpPr txBox="1"/>
          <p:nvPr/>
        </p:nvSpPr>
        <p:spPr>
          <a:xfrm>
            <a:off x="1621195" y="3429000"/>
            <a:ext cx="6097554" cy="1477328"/>
          </a:xfrm>
          <a:prstGeom prst="rect">
            <a:avLst/>
          </a:prstGeom>
          <a:noFill/>
        </p:spPr>
        <p:txBody>
          <a:bodyPr wrap="square">
            <a:spAutoFit/>
          </a:bodyPr>
          <a:lstStyle/>
          <a:p>
            <a:pPr marL="0" marR="0">
              <a:buNone/>
            </a:pPr>
            <a:r>
              <a:rPr lang="en-US" sz="1800" u="sng" dirty="0">
                <a:solidFill>
                  <a:srgbClr val="000000"/>
                </a:solidFill>
                <a:effectLst/>
                <a:latin typeface="Consolas" panose="020B0609020204030204" pitchFamily="49" charset="0"/>
              </a:rPr>
              <a:t>Output</a:t>
            </a:r>
            <a:r>
              <a:rPr lang="en-US" sz="1800" dirty="0">
                <a:solidFill>
                  <a:srgbClr val="000000"/>
                </a:solidFill>
                <a:effectLst/>
                <a:latin typeface="Consolas" panose="020B0609020204030204" pitchFamily="49" charset="0"/>
              </a:rPr>
              <a:t>:</a:t>
            </a:r>
          </a:p>
          <a:p>
            <a:pPr marL="0" marR="0">
              <a:buNone/>
            </a:pPr>
            <a:r>
              <a:rPr lang="en-US" sz="1800" dirty="0">
                <a:solidFill>
                  <a:srgbClr val="000000"/>
                </a:solidFill>
                <a:effectLst/>
                <a:latin typeface="Consolas" panose="020B0609020204030204" pitchFamily="49" charset="0"/>
              </a:rPr>
              <a:t>method 1 in class Three </a:t>
            </a:r>
          </a:p>
          <a:p>
            <a:pPr marL="0" marR="0">
              <a:buNone/>
            </a:pPr>
            <a:r>
              <a:rPr lang="en-US" sz="1800" dirty="0">
                <a:solidFill>
                  <a:srgbClr val="000000"/>
                </a:solidFill>
                <a:effectLst/>
                <a:latin typeface="Consolas" panose="020B0609020204030204" pitchFamily="49" charset="0"/>
              </a:rPr>
              <a:t>method 2 in class Three </a:t>
            </a:r>
          </a:p>
          <a:p>
            <a:pPr marL="0" marR="0">
              <a:buNone/>
            </a:pPr>
            <a:r>
              <a:rPr lang="en-US" sz="1800" dirty="0">
                <a:solidFill>
                  <a:srgbClr val="000000"/>
                </a:solidFill>
                <a:effectLst/>
                <a:latin typeface="Consolas" panose="020B0609020204030204" pitchFamily="49" charset="0"/>
              </a:rPr>
              <a:t>10</a:t>
            </a:r>
          </a:p>
          <a:p>
            <a:pPr marL="0" marR="0">
              <a:buNone/>
            </a:pPr>
            <a:r>
              <a:rPr lang="en-US" sz="1800" dirty="0">
                <a:solidFill>
                  <a:srgbClr val="000000"/>
                </a:solidFill>
                <a:effectLst/>
                <a:latin typeface="Consolas" panose="020B0609020204030204" pitchFamily="49" charset="0"/>
              </a:rPr>
              <a:t>20</a:t>
            </a:r>
          </a:p>
        </p:txBody>
      </p:sp>
    </p:spTree>
    <p:extLst>
      <p:ext uri="{BB962C8B-B14F-4D97-AF65-F5344CB8AC3E}">
        <p14:creationId xmlns:p14="http://schemas.microsoft.com/office/powerpoint/2010/main" val="3233595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0CD5B78-8D1C-10F0-37EA-CC5E1950D896}"/>
              </a:ext>
            </a:extLst>
          </p:cNvPr>
          <p:cNvGraphicFramePr>
            <a:graphicFrameLocks noGrp="1"/>
          </p:cNvGraphicFramePr>
          <p:nvPr>
            <p:extLst>
              <p:ext uri="{D42A27DB-BD31-4B8C-83A1-F6EECF244321}">
                <p14:modId xmlns:p14="http://schemas.microsoft.com/office/powerpoint/2010/main" val="2485369339"/>
              </p:ext>
            </p:extLst>
          </p:nvPr>
        </p:nvGraphicFramePr>
        <p:xfrm>
          <a:off x="693574" y="178490"/>
          <a:ext cx="11230947" cy="5730240"/>
        </p:xfrm>
        <a:graphic>
          <a:graphicData uri="http://schemas.openxmlformats.org/drawingml/2006/table">
            <a:tbl>
              <a:tblPr firstRow="1" bandRow="1">
                <a:tableStyleId>{5C22544A-7EE6-4342-B048-85BDC9FD1C3A}</a:tableStyleId>
              </a:tblPr>
              <a:tblGrid>
                <a:gridCol w="1368491">
                  <a:extLst>
                    <a:ext uri="{9D8B030D-6E8A-4147-A177-3AD203B41FA5}">
                      <a16:colId xmlns:a16="http://schemas.microsoft.com/office/drawing/2014/main" val="2307197101"/>
                    </a:ext>
                  </a:extLst>
                </a:gridCol>
                <a:gridCol w="4881274">
                  <a:extLst>
                    <a:ext uri="{9D8B030D-6E8A-4147-A177-3AD203B41FA5}">
                      <a16:colId xmlns:a16="http://schemas.microsoft.com/office/drawing/2014/main" val="2443878201"/>
                    </a:ext>
                  </a:extLst>
                </a:gridCol>
                <a:gridCol w="4981182">
                  <a:extLst>
                    <a:ext uri="{9D8B030D-6E8A-4147-A177-3AD203B41FA5}">
                      <a16:colId xmlns:a16="http://schemas.microsoft.com/office/drawing/2014/main" val="2091356740"/>
                    </a:ext>
                  </a:extLst>
                </a:gridCol>
              </a:tblGrid>
              <a:tr h="370840">
                <a:tc>
                  <a:txBody>
                    <a:bodyPr/>
                    <a:lstStyle/>
                    <a:p>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r>
                        <a:rPr lang="en-IN" sz="2000" dirty="0">
                          <a:solidFill>
                            <a:schemeClr val="tx1"/>
                          </a:solidFill>
                          <a:latin typeface="Times New Roman" panose="02020603050405020304" pitchFamily="18" charset="0"/>
                          <a:cs typeface="Times New Roman" panose="02020603050405020304" pitchFamily="18" charset="0"/>
                        </a:rPr>
                        <a:t>Abstract classes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r>
                        <a:rPr lang="en-IN" sz="2000" dirty="0">
                          <a:solidFill>
                            <a:schemeClr val="tx1"/>
                          </a:solidFill>
                          <a:latin typeface="Times New Roman" panose="02020603050405020304" pitchFamily="18" charset="0"/>
                          <a:cs typeface="Times New Roman" panose="02020603050405020304" pitchFamily="18" charset="0"/>
                        </a:rPr>
                        <a:t>Interfaces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54819678"/>
                  </a:ext>
                </a:extLst>
              </a:tr>
              <a:tr h="370840">
                <a:tc>
                  <a:txBody>
                    <a:bodyPr/>
                    <a:lstStyle/>
                    <a:p>
                      <a:r>
                        <a:rPr lang="en-IN" sz="2000" dirty="0">
                          <a:latin typeface="Times New Roman" panose="02020603050405020304" pitchFamily="18" charset="0"/>
                          <a:cs typeface="Times New Roman" panose="02020603050405020304" pitchFamily="18" charset="0"/>
                        </a:rPr>
                        <a:t>Similarity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latin typeface="Times New Roman" panose="02020603050405020304" pitchFamily="18" charset="0"/>
                          <a:cs typeface="Times New Roman" panose="02020603050405020304" pitchFamily="18" charset="0"/>
                        </a:rPr>
                        <a:t>Cannot instantiate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latin typeface="Times New Roman" panose="02020603050405020304" pitchFamily="18" charset="0"/>
                          <a:cs typeface="Times New Roman" panose="02020603050405020304" pitchFamily="18" charset="0"/>
                        </a:rPr>
                        <a:t>Cannot Instantiate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4051858"/>
                  </a:ext>
                </a:extLst>
              </a:tr>
              <a:tr h="370840">
                <a:tc rowSpan="3">
                  <a:txBody>
                    <a:bodyPr/>
                    <a:lstStyle/>
                    <a:p>
                      <a:r>
                        <a:rPr lang="en-IN" sz="2000" dirty="0">
                          <a:latin typeface="Times New Roman" panose="02020603050405020304" pitchFamily="18" charset="0"/>
                          <a:cs typeface="Times New Roman" panose="02020603050405020304" pitchFamily="18" charset="0"/>
                        </a:rPr>
                        <a:t>differences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latin typeface="Times New Roman" panose="02020603050405020304" pitchFamily="18" charset="0"/>
                          <a:cs typeface="Times New Roman" panose="02020603050405020304" pitchFamily="18" charset="0"/>
                        </a:rPr>
                        <a:t>Mix of methods declared with or without implementation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latin typeface="Times New Roman" panose="02020603050405020304" pitchFamily="18" charset="0"/>
                          <a:cs typeface="Times New Roman" panose="02020603050405020304" pitchFamily="18" charset="0"/>
                        </a:rPr>
                        <a:t>Contains abstract methods, default and static methods(from Java 8 onwards)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1509815"/>
                  </a:ext>
                </a:extLst>
              </a:tr>
              <a:tr h="370840">
                <a:tc vMerge="1">
                  <a:txBody>
                    <a:bodyPr/>
                    <a:lstStyle/>
                    <a:p>
                      <a:endParaRPr lang="en-IN" dirty="0"/>
                    </a:p>
                  </a:txBody>
                  <a:tcPr/>
                </a:tc>
                <a:tc>
                  <a:txBody>
                    <a:bodyPr/>
                    <a:lstStyle/>
                    <a:p>
                      <a:r>
                        <a:rPr lang="en-IN" sz="2000" dirty="0">
                          <a:latin typeface="Times New Roman" panose="02020603050405020304" pitchFamily="18" charset="0"/>
                          <a:cs typeface="Times New Roman" panose="02020603050405020304" pitchFamily="18" charset="0"/>
                        </a:rPr>
                        <a:t>Can contain non static, final and public , protected, and private concrete methods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All fields are public , static, and final </a:t>
                      </a:r>
                    </a:p>
                    <a:p>
                      <a:pPr marL="285750" indent="-285750">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Methods are public or private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8224968"/>
                  </a:ext>
                </a:extLst>
              </a:tr>
              <a:tr h="370840">
                <a:tc vMerge="1">
                  <a:txBody>
                    <a:bodyPr/>
                    <a:lstStyle/>
                    <a:p>
                      <a:endParaRPr lang="en-IN" dirty="0"/>
                    </a:p>
                  </a:txBody>
                  <a:tcPr/>
                </a:tc>
                <a:tc>
                  <a:txBody>
                    <a:bodyPr/>
                    <a:lstStyle/>
                    <a:p>
                      <a:r>
                        <a:rPr lang="en-IN" sz="2000" dirty="0">
                          <a:latin typeface="Times New Roman" panose="02020603050405020304" pitchFamily="18" charset="0"/>
                          <a:cs typeface="Times New Roman" panose="02020603050405020304" pitchFamily="18" charset="0"/>
                        </a:rPr>
                        <a:t>Extend only one class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latin typeface="Times New Roman" panose="02020603050405020304" pitchFamily="18" charset="0"/>
                          <a:cs typeface="Times New Roman" panose="02020603050405020304" pitchFamily="18" charset="0"/>
                        </a:rPr>
                        <a:t>Implement any number of interfaces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6407891"/>
                  </a:ext>
                </a:extLst>
              </a:tr>
              <a:tr h="370840">
                <a:tc>
                  <a:txBody>
                    <a:bodyPr/>
                    <a:lstStyle/>
                    <a:p>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Usage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To share code among several closely related classes.</a:t>
                      </a:r>
                    </a:p>
                    <a:p>
                      <a:pPr marL="285750" indent="-285750">
                        <a:buFont typeface="Arial" panose="020B0604020202020204" pitchFamily="34" charset="0"/>
                        <a:buChar char="•"/>
                      </a:pP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Expect that classes that extend your abstract class have many common methods or fields, or require access modifiers other than public (such as protected and private).</a:t>
                      </a:r>
                    </a:p>
                    <a:p>
                      <a:pPr marL="285750" indent="-285750">
                        <a:buFont typeface="Arial" panose="020B0604020202020204" pitchFamily="34" charset="0"/>
                        <a:buChar char="•"/>
                      </a:pP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Want to declare non-static or non-final fields. This enables you to define methods that can access and modify the state of the object to which they belong.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Expect that unrelated classes would implement your interface. For example, the interfaces </a:t>
                      </a:r>
                      <a:r>
                        <a:rPr lang="en-US" sz="2000" b="0" i="0" u="sng" kern="1200" dirty="0">
                          <a:solidFill>
                            <a:schemeClr val="dk1"/>
                          </a:solidFill>
                          <a:effectLst/>
                          <a:latin typeface="Times New Roman" panose="02020603050405020304" pitchFamily="18" charset="0"/>
                          <a:ea typeface="+mn-ea"/>
                          <a:cs typeface="Times New Roman" panose="02020603050405020304" pitchFamily="18" charset="0"/>
                          <a:hlinkClick r:id="rId2"/>
                        </a:rPr>
                        <a:t>Comparable</a:t>
                      </a: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 and </a:t>
                      </a:r>
                      <a:r>
                        <a:rPr lang="en-US" sz="2000" b="0" i="0" u="sng" kern="1200" dirty="0">
                          <a:solidFill>
                            <a:schemeClr val="dk1"/>
                          </a:solidFill>
                          <a:effectLst/>
                          <a:latin typeface="Times New Roman" panose="02020603050405020304" pitchFamily="18" charset="0"/>
                          <a:ea typeface="+mn-ea"/>
                          <a:cs typeface="Times New Roman" panose="02020603050405020304" pitchFamily="18" charset="0"/>
                          <a:hlinkClick r:id="rId3"/>
                        </a:rPr>
                        <a:t>Cloneable</a:t>
                      </a: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 are implemented by many unrelated classes.</a:t>
                      </a:r>
                    </a:p>
                    <a:p>
                      <a:pPr marL="285750" indent="-285750">
                        <a:buFont typeface="Arial" panose="020B0604020202020204" pitchFamily="34" charset="0"/>
                        <a:buChar char="•"/>
                      </a:pP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Want to specify the behavior of a particular data type, but not concerned about who implements its behavior.</a:t>
                      </a:r>
                    </a:p>
                    <a:p>
                      <a:pPr marL="285750" indent="-285750">
                        <a:buFont typeface="Arial" panose="020B0604020202020204" pitchFamily="34" charset="0"/>
                        <a:buChar char="•"/>
                      </a:pPr>
                      <a:r>
                        <a:rPr lang="en-US" sz="2000" b="0" i="0" kern="1200" dirty="0">
                          <a:solidFill>
                            <a:schemeClr val="dk1"/>
                          </a:solidFill>
                          <a:effectLst/>
                          <a:latin typeface="Times New Roman" panose="02020603050405020304" pitchFamily="18" charset="0"/>
                          <a:ea typeface="+mn-ea"/>
                          <a:cs typeface="Times New Roman" panose="02020603050405020304" pitchFamily="18" charset="0"/>
                        </a:rPr>
                        <a:t>Want to take advantage of multiple inheritance of type.</a:t>
                      </a:r>
                    </a:p>
                    <a:p>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1437493"/>
                  </a:ext>
                </a:extLst>
              </a:tr>
            </a:tbl>
          </a:graphicData>
        </a:graphic>
      </p:graphicFrame>
    </p:spTree>
    <p:extLst>
      <p:ext uri="{BB962C8B-B14F-4D97-AF65-F5344CB8AC3E}">
        <p14:creationId xmlns:p14="http://schemas.microsoft.com/office/powerpoint/2010/main" val="2506893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B1057-BB62-4420-83C2-86EE0AD0BBAB}"/>
              </a:ext>
            </a:extLst>
          </p:cNvPr>
          <p:cNvSpPr>
            <a:spLocks noGrp="1"/>
          </p:cNvSpPr>
          <p:nvPr>
            <p:ph type="title"/>
          </p:nvPr>
        </p:nvSpPr>
        <p:spPr>
          <a:xfrm>
            <a:off x="838200" y="192849"/>
            <a:ext cx="10515600" cy="695047"/>
          </a:xfrm>
        </p:spPr>
        <p:txBody>
          <a:bodyPr/>
          <a:lstStyle/>
          <a:p>
            <a:r>
              <a:rPr lang="en-US" b="1" u="sng" dirty="0"/>
              <a:t>Inheritance</a:t>
            </a:r>
          </a:p>
        </p:txBody>
      </p:sp>
      <p:sp>
        <p:nvSpPr>
          <p:cNvPr id="3" name="Content Placeholder 2">
            <a:extLst>
              <a:ext uri="{FF2B5EF4-FFF2-40B4-BE49-F238E27FC236}">
                <a16:creationId xmlns:a16="http://schemas.microsoft.com/office/drawing/2014/main" id="{A563BD86-CA04-4AD7-B34A-BAB931FCAEB3}"/>
              </a:ext>
            </a:extLst>
          </p:cNvPr>
          <p:cNvSpPr>
            <a:spLocks noGrp="1"/>
          </p:cNvSpPr>
          <p:nvPr>
            <p:ph idx="1"/>
          </p:nvPr>
        </p:nvSpPr>
        <p:spPr>
          <a:xfrm>
            <a:off x="838200" y="999090"/>
            <a:ext cx="10515600" cy="2309704"/>
          </a:xfrm>
        </p:spPr>
        <p:txBody>
          <a:bodyPr>
            <a:normAutofit/>
          </a:bodyPr>
          <a:lstStyle/>
          <a:p>
            <a:r>
              <a:rPr lang="en-US" sz="2400" dirty="0"/>
              <a:t>The process of defining a </a:t>
            </a:r>
            <a:r>
              <a:rPr lang="en-US" sz="2400" i="1" dirty="0"/>
              <a:t>new class </a:t>
            </a:r>
            <a:r>
              <a:rPr lang="en-US" sz="2400" dirty="0"/>
              <a:t>from the </a:t>
            </a:r>
            <a:r>
              <a:rPr lang="en-US" sz="2400" i="1" dirty="0"/>
              <a:t>existing class</a:t>
            </a:r>
            <a:r>
              <a:rPr lang="en-US" sz="2400" dirty="0"/>
              <a:t> by inheriting the properties from the existing class into new class is known as </a:t>
            </a:r>
            <a:r>
              <a:rPr lang="en-US" sz="2400" b="1" i="1" dirty="0"/>
              <a:t>inheritance</a:t>
            </a:r>
            <a:r>
              <a:rPr lang="en-US" sz="2400" dirty="0"/>
              <a:t>.</a:t>
            </a:r>
          </a:p>
          <a:p>
            <a:r>
              <a:rPr lang="en-US" sz="2400" dirty="0"/>
              <a:t>The </a:t>
            </a:r>
            <a:r>
              <a:rPr lang="en-US" sz="2400" i="1" dirty="0"/>
              <a:t>new class</a:t>
            </a:r>
            <a:r>
              <a:rPr lang="en-US" sz="2400" dirty="0"/>
              <a:t> is known as </a:t>
            </a:r>
            <a:r>
              <a:rPr lang="en-US" sz="2400" b="1" i="1" dirty="0"/>
              <a:t>derived class</a:t>
            </a:r>
            <a:r>
              <a:rPr lang="en-US" sz="2400" dirty="0"/>
              <a:t> and </a:t>
            </a:r>
            <a:r>
              <a:rPr lang="en-US" sz="2400" i="1" dirty="0"/>
              <a:t>existing class</a:t>
            </a:r>
            <a:r>
              <a:rPr lang="en-US" sz="2400" dirty="0"/>
              <a:t> is known as </a:t>
            </a:r>
            <a:r>
              <a:rPr lang="en-US" sz="2400" b="1" i="1" dirty="0"/>
              <a:t>base class</a:t>
            </a:r>
            <a:r>
              <a:rPr lang="en-US" sz="2400" dirty="0"/>
              <a:t>.</a:t>
            </a:r>
          </a:p>
          <a:p>
            <a:r>
              <a:rPr lang="en-US" sz="2400" dirty="0"/>
              <a:t>The keyword used is </a:t>
            </a:r>
            <a:r>
              <a:rPr lang="en-US" sz="2400" b="1" i="1" dirty="0"/>
              <a:t>extends.</a:t>
            </a:r>
          </a:p>
          <a:p>
            <a:r>
              <a:rPr lang="en-US" sz="2400" dirty="0"/>
              <a:t>The advantage of inheritance is code reusability and run-time polymorphism</a:t>
            </a:r>
          </a:p>
        </p:txBody>
      </p:sp>
      <p:sp>
        <p:nvSpPr>
          <p:cNvPr id="7" name="TextBox 6">
            <a:extLst>
              <a:ext uri="{FF2B5EF4-FFF2-40B4-BE49-F238E27FC236}">
                <a16:creationId xmlns:a16="http://schemas.microsoft.com/office/drawing/2014/main" id="{C7544D1F-F095-4DED-B15C-A4CF5A3C6404}"/>
              </a:ext>
            </a:extLst>
          </p:cNvPr>
          <p:cNvSpPr txBox="1"/>
          <p:nvPr/>
        </p:nvSpPr>
        <p:spPr>
          <a:xfrm>
            <a:off x="3843129" y="3429000"/>
            <a:ext cx="6612835" cy="2677656"/>
          </a:xfrm>
          <a:prstGeom prst="rect">
            <a:avLst/>
          </a:prstGeom>
          <a:noFill/>
        </p:spPr>
        <p:txBody>
          <a:bodyPr wrap="square">
            <a:spAutoFit/>
          </a:bodyPr>
          <a:lstStyle/>
          <a:p>
            <a:pPr marL="0" indent="0">
              <a:buNone/>
            </a:pPr>
            <a:r>
              <a:rPr lang="en-US" sz="2800" dirty="0"/>
              <a:t>class A {</a:t>
            </a:r>
          </a:p>
          <a:p>
            <a:pPr marL="0" indent="0">
              <a:buNone/>
            </a:pPr>
            <a:r>
              <a:rPr lang="en-US" sz="2800" dirty="0"/>
              <a:t>         Members (attributes &amp; Methods)</a:t>
            </a:r>
          </a:p>
          <a:p>
            <a:pPr marL="0" indent="0">
              <a:buNone/>
            </a:pPr>
            <a:r>
              <a:rPr lang="en-US" sz="2800" dirty="0"/>
              <a:t> }</a:t>
            </a:r>
          </a:p>
          <a:p>
            <a:pPr marL="0" indent="0">
              <a:buNone/>
            </a:pPr>
            <a:r>
              <a:rPr lang="en-US" sz="2800" dirty="0"/>
              <a:t>class B extends A {</a:t>
            </a:r>
          </a:p>
          <a:p>
            <a:pPr marL="0" indent="0">
              <a:buNone/>
            </a:pPr>
            <a:r>
              <a:rPr lang="en-US" sz="2800" dirty="0"/>
              <a:t>         Class A members + its own members  </a:t>
            </a:r>
          </a:p>
          <a:p>
            <a:pPr marL="0" indent="0">
              <a:buNone/>
            </a:pPr>
            <a:r>
              <a:rPr lang="en-US" sz="2800" dirty="0"/>
              <a:t> }</a:t>
            </a:r>
          </a:p>
        </p:txBody>
      </p:sp>
      <p:cxnSp>
        <p:nvCxnSpPr>
          <p:cNvPr id="9" name="Straight Arrow Connector 8">
            <a:extLst>
              <a:ext uri="{FF2B5EF4-FFF2-40B4-BE49-F238E27FC236}">
                <a16:creationId xmlns:a16="http://schemas.microsoft.com/office/drawing/2014/main" id="{16825BFD-30DA-46C8-971C-92592488A917}"/>
              </a:ext>
            </a:extLst>
          </p:cNvPr>
          <p:cNvCxnSpPr>
            <a:cxnSpLocks/>
          </p:cNvCxnSpPr>
          <p:nvPr/>
        </p:nvCxnSpPr>
        <p:spPr>
          <a:xfrm flipH="1">
            <a:off x="3313043" y="3816626"/>
            <a:ext cx="1298714" cy="44373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2D9C7BE-8A63-4323-A07C-5B178A6293A1}"/>
              </a:ext>
            </a:extLst>
          </p:cNvPr>
          <p:cNvSpPr txBox="1"/>
          <p:nvPr/>
        </p:nvSpPr>
        <p:spPr>
          <a:xfrm>
            <a:off x="1378226" y="3752527"/>
            <a:ext cx="2093843" cy="1015663"/>
          </a:xfrm>
          <a:prstGeom prst="rect">
            <a:avLst/>
          </a:prstGeom>
          <a:noFill/>
        </p:spPr>
        <p:txBody>
          <a:bodyPr wrap="square" rtlCol="0">
            <a:spAutoFit/>
          </a:bodyPr>
          <a:lstStyle/>
          <a:p>
            <a:r>
              <a:rPr lang="en-US" sz="2000" b="1" dirty="0">
                <a:highlight>
                  <a:srgbClr val="FFFF00"/>
                </a:highlight>
              </a:rPr>
              <a:t>Base class (or) Super class (or) parent class</a:t>
            </a:r>
          </a:p>
        </p:txBody>
      </p:sp>
      <p:sp>
        <p:nvSpPr>
          <p:cNvPr id="12" name="TextBox 11">
            <a:extLst>
              <a:ext uri="{FF2B5EF4-FFF2-40B4-BE49-F238E27FC236}">
                <a16:creationId xmlns:a16="http://schemas.microsoft.com/office/drawing/2014/main" id="{AC3C9D87-CC33-4D0E-9028-DBDA4F428174}"/>
              </a:ext>
            </a:extLst>
          </p:cNvPr>
          <p:cNvSpPr txBox="1"/>
          <p:nvPr/>
        </p:nvSpPr>
        <p:spPr>
          <a:xfrm>
            <a:off x="1378226" y="5351078"/>
            <a:ext cx="2093843" cy="1015663"/>
          </a:xfrm>
          <a:prstGeom prst="rect">
            <a:avLst/>
          </a:prstGeom>
          <a:noFill/>
        </p:spPr>
        <p:txBody>
          <a:bodyPr wrap="square" rtlCol="0">
            <a:spAutoFit/>
          </a:bodyPr>
          <a:lstStyle/>
          <a:p>
            <a:r>
              <a:rPr lang="en-US" sz="2000" b="1" dirty="0">
                <a:highlight>
                  <a:srgbClr val="FFFF00"/>
                </a:highlight>
              </a:rPr>
              <a:t>Derived class (or) subclass class (or) child class</a:t>
            </a:r>
          </a:p>
        </p:txBody>
      </p:sp>
      <p:cxnSp>
        <p:nvCxnSpPr>
          <p:cNvPr id="13" name="Straight Arrow Connector 12">
            <a:extLst>
              <a:ext uri="{FF2B5EF4-FFF2-40B4-BE49-F238E27FC236}">
                <a16:creationId xmlns:a16="http://schemas.microsoft.com/office/drawing/2014/main" id="{A98320B7-B5EA-4039-81E6-98AB3649AECB}"/>
              </a:ext>
            </a:extLst>
          </p:cNvPr>
          <p:cNvCxnSpPr>
            <a:cxnSpLocks/>
          </p:cNvCxnSpPr>
          <p:nvPr/>
        </p:nvCxnSpPr>
        <p:spPr>
          <a:xfrm flipH="1">
            <a:off x="3313043" y="5091684"/>
            <a:ext cx="1391479" cy="59323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35700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BB3585C-F8ED-4BCF-870D-810D58446363}"/>
              </a:ext>
            </a:extLst>
          </p:cNvPr>
          <p:cNvSpPr txBox="1"/>
          <p:nvPr/>
        </p:nvSpPr>
        <p:spPr>
          <a:xfrm>
            <a:off x="106018" y="595124"/>
            <a:ext cx="6599582" cy="6186309"/>
          </a:xfrm>
          <a:prstGeom prst="rect">
            <a:avLst/>
          </a:prstGeom>
          <a:noFill/>
        </p:spPr>
        <p:txBody>
          <a:bodyPr wrap="square">
            <a:spAutoFit/>
          </a:bodyPr>
          <a:lstStyle/>
          <a:p>
            <a:pPr algn="l"/>
            <a:r>
              <a:rPr lang="en-US" sz="1800" b="0" i="0" u="none" strike="noStrike" baseline="0" dirty="0">
                <a:solidFill>
                  <a:srgbClr val="1D1D1E"/>
                </a:solidFill>
                <a:latin typeface="Courier"/>
              </a:rPr>
              <a:t>class </a:t>
            </a:r>
            <a:r>
              <a:rPr lang="en-US" sz="1800" b="0" i="0" u="none" strike="noStrike" baseline="0" dirty="0" err="1">
                <a:solidFill>
                  <a:srgbClr val="1D1D1E"/>
                </a:solidFill>
                <a:latin typeface="Courier"/>
              </a:rPr>
              <a:t>FixedStack</a:t>
            </a:r>
            <a:r>
              <a:rPr lang="en-US" sz="1800" b="0" i="0" u="none" strike="noStrike" baseline="0" dirty="0">
                <a:solidFill>
                  <a:srgbClr val="1D1D1E"/>
                </a:solidFill>
                <a:latin typeface="Courier"/>
              </a:rPr>
              <a:t> implements </a:t>
            </a:r>
            <a:r>
              <a:rPr lang="en-US" sz="1800" b="0" i="0" u="none" strike="noStrike" baseline="0" dirty="0" err="1">
                <a:solidFill>
                  <a:srgbClr val="1D1D1E"/>
                </a:solidFill>
                <a:latin typeface="Courier"/>
              </a:rPr>
              <a:t>IntStack</a:t>
            </a:r>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private int </a:t>
            </a:r>
            <a:r>
              <a:rPr lang="en-US" sz="1800" b="0" i="0" u="none" strike="noStrike" baseline="0" dirty="0" err="1">
                <a:solidFill>
                  <a:srgbClr val="1D1D1E"/>
                </a:solidFill>
                <a:latin typeface="Courier"/>
              </a:rPr>
              <a:t>stck</a:t>
            </a:r>
            <a:r>
              <a:rPr lang="en-US" sz="1800" b="0" i="0" u="none" strike="noStrike" baseline="0" dirty="0">
                <a:solidFill>
                  <a:srgbClr val="1D1D1E"/>
                </a:solidFill>
                <a:latin typeface="Courier"/>
              </a:rPr>
              <a:t>[];</a:t>
            </a:r>
          </a:p>
          <a:p>
            <a:pPr algn="l"/>
            <a:r>
              <a:rPr lang="en-US" sz="1800" b="0" i="0" u="none" strike="noStrike" baseline="0" dirty="0">
                <a:solidFill>
                  <a:srgbClr val="1D1D1E"/>
                </a:solidFill>
                <a:latin typeface="Courier"/>
              </a:rPr>
              <a:t>  private int </a:t>
            </a:r>
            <a:r>
              <a:rPr lang="en-US" sz="1800" b="0" i="0" u="none" strike="noStrike" baseline="0" dirty="0" err="1">
                <a:solidFill>
                  <a:srgbClr val="1D1D1E"/>
                </a:solidFill>
                <a:latin typeface="Courier"/>
              </a:rPr>
              <a:t>tos</a:t>
            </a:r>
            <a:r>
              <a:rPr lang="en-US" sz="1800" b="0" i="0" u="none" strike="noStrike" baseline="0" dirty="0">
                <a:solidFill>
                  <a:srgbClr val="1D1D1E"/>
                </a:solidFill>
                <a:latin typeface="Courier"/>
              </a:rPr>
              <a:t>;</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FixedStack</a:t>
            </a:r>
            <a:r>
              <a:rPr lang="en-US" sz="1800" b="0" i="0" u="none" strike="noStrike" baseline="0" dirty="0">
                <a:solidFill>
                  <a:srgbClr val="1D1D1E"/>
                </a:solidFill>
                <a:latin typeface="Courier"/>
              </a:rPr>
              <a:t>(int size) {</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stck</a:t>
            </a:r>
            <a:r>
              <a:rPr lang="en-US" sz="1800" b="0" i="0" u="none" strike="noStrike" baseline="0" dirty="0">
                <a:solidFill>
                  <a:srgbClr val="1D1D1E"/>
                </a:solidFill>
                <a:latin typeface="Courier"/>
              </a:rPr>
              <a:t> = new int[size];</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tos</a:t>
            </a:r>
            <a:r>
              <a:rPr lang="en-US" sz="1800" b="0" i="0" u="none" strike="noStrike" baseline="0" dirty="0">
                <a:solidFill>
                  <a:srgbClr val="1D1D1E"/>
                </a:solidFill>
                <a:latin typeface="Courier"/>
              </a:rPr>
              <a:t> = -1;</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public void push(int item) {</a:t>
            </a:r>
          </a:p>
          <a:p>
            <a:pPr algn="l"/>
            <a:r>
              <a:rPr lang="en-US" sz="1800" b="0" i="0" u="none" strike="noStrike" baseline="0" dirty="0">
                <a:solidFill>
                  <a:srgbClr val="1D1D1E"/>
                </a:solidFill>
                <a:latin typeface="Courier"/>
              </a:rPr>
              <a:t>      if(</a:t>
            </a:r>
            <a:r>
              <a:rPr lang="en-US" sz="1800" b="0" i="0" u="none" strike="noStrike" baseline="0" dirty="0" err="1">
                <a:solidFill>
                  <a:srgbClr val="1D1D1E"/>
                </a:solidFill>
                <a:latin typeface="Courier"/>
              </a:rPr>
              <a:t>tos</a:t>
            </a:r>
            <a:r>
              <a:rPr lang="en-US" sz="1800" b="0" i="0" u="none" strike="noStrike" baseline="0" dirty="0">
                <a:solidFill>
                  <a:srgbClr val="1D1D1E"/>
                </a:solidFill>
                <a:latin typeface="Courier"/>
              </a:rPr>
              <a:t>==stck.length-1) </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System.out.println</a:t>
            </a:r>
            <a:r>
              <a:rPr lang="en-US" sz="1800" b="0" i="0" u="none" strike="noStrike" baseline="0" dirty="0">
                <a:solidFill>
                  <a:srgbClr val="1D1D1E"/>
                </a:solidFill>
                <a:latin typeface="Courier"/>
              </a:rPr>
              <a:t>("Stack is full.");</a:t>
            </a:r>
          </a:p>
          <a:p>
            <a:pPr algn="l"/>
            <a:r>
              <a:rPr lang="en-US" sz="1800" b="0" i="0" u="none" strike="noStrike" baseline="0" dirty="0">
                <a:solidFill>
                  <a:srgbClr val="1D1D1E"/>
                </a:solidFill>
                <a:latin typeface="Courier"/>
              </a:rPr>
              <a:t>      else</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stck</a:t>
            </a:r>
            <a:r>
              <a:rPr lang="en-US" sz="1800" b="0" i="0" u="none" strike="noStrike" baseline="0" dirty="0">
                <a:solidFill>
                  <a:srgbClr val="1D1D1E"/>
                </a:solidFill>
                <a:latin typeface="Courier"/>
              </a:rPr>
              <a:t>[++</a:t>
            </a:r>
            <a:r>
              <a:rPr lang="en-US" sz="1800" b="0" i="0" u="none" strike="noStrike" baseline="0" dirty="0" err="1">
                <a:solidFill>
                  <a:srgbClr val="1D1D1E"/>
                </a:solidFill>
                <a:latin typeface="Courier"/>
              </a:rPr>
              <a:t>tos</a:t>
            </a:r>
            <a:r>
              <a:rPr lang="en-US" sz="1800" b="0" i="0" u="none" strike="noStrike" baseline="0" dirty="0">
                <a:solidFill>
                  <a:srgbClr val="1D1D1E"/>
                </a:solidFill>
                <a:latin typeface="Courier"/>
              </a:rPr>
              <a:t>] = item;</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public int pop() {</a:t>
            </a:r>
          </a:p>
          <a:p>
            <a:pPr algn="l"/>
            <a:r>
              <a:rPr lang="en-US" sz="1800" b="0" i="0" u="none" strike="noStrike" baseline="0" dirty="0">
                <a:solidFill>
                  <a:srgbClr val="1D1D1E"/>
                </a:solidFill>
                <a:latin typeface="Courier"/>
              </a:rPr>
              <a:t>      if(</a:t>
            </a:r>
            <a:r>
              <a:rPr lang="en-US" sz="1800" b="0" i="0" u="none" strike="noStrike" baseline="0" dirty="0" err="1">
                <a:solidFill>
                  <a:srgbClr val="1D1D1E"/>
                </a:solidFill>
                <a:latin typeface="Courier"/>
              </a:rPr>
              <a:t>tos</a:t>
            </a:r>
            <a:r>
              <a:rPr lang="en-US" sz="1800" b="0" i="0" u="none" strike="noStrike" baseline="0" dirty="0">
                <a:solidFill>
                  <a:srgbClr val="1D1D1E"/>
                </a:solidFill>
                <a:latin typeface="Courier"/>
              </a:rPr>
              <a:t> &lt; 0) {</a:t>
            </a:r>
          </a:p>
          <a:p>
            <a:pPr algn="l"/>
            <a:r>
              <a:rPr lang="en-US" sz="1800" b="0" i="0" u="none" strike="noStrike" baseline="0" dirty="0">
                <a:solidFill>
                  <a:srgbClr val="1D1D1E"/>
                </a:solidFill>
                <a:latin typeface="Courier"/>
              </a:rPr>
              <a:t>        </a:t>
            </a:r>
            <a:r>
              <a:rPr lang="en-US" sz="1800" b="0" i="0" u="none" strike="noStrike" baseline="0" dirty="0" err="1">
                <a:solidFill>
                  <a:srgbClr val="1D1D1E"/>
                </a:solidFill>
                <a:latin typeface="Courier"/>
              </a:rPr>
              <a:t>System.out.println</a:t>
            </a:r>
            <a:r>
              <a:rPr lang="en-US" sz="1800" b="0" i="0" u="none" strike="noStrike" baseline="0" dirty="0">
                <a:solidFill>
                  <a:srgbClr val="1D1D1E"/>
                </a:solidFill>
                <a:latin typeface="Courier"/>
              </a:rPr>
              <a:t>("Stack underflow.");</a:t>
            </a:r>
          </a:p>
          <a:p>
            <a:pPr algn="l"/>
            <a:r>
              <a:rPr lang="en-US" sz="1800" b="0" i="0" u="none" strike="noStrike" baseline="0" dirty="0">
                <a:solidFill>
                  <a:srgbClr val="1D1D1E"/>
                </a:solidFill>
                <a:latin typeface="Courier"/>
              </a:rPr>
              <a:t>        return 0;</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else</a:t>
            </a:r>
          </a:p>
          <a:p>
            <a:pPr algn="l"/>
            <a:r>
              <a:rPr lang="en-US" sz="1800" b="0" i="0" u="none" strike="noStrike" baseline="0" dirty="0">
                <a:solidFill>
                  <a:srgbClr val="1D1D1E"/>
                </a:solidFill>
                <a:latin typeface="Courier"/>
              </a:rPr>
              <a:t>        return </a:t>
            </a:r>
            <a:r>
              <a:rPr lang="en-US" sz="1800" b="0" i="0" u="none" strike="noStrike" baseline="0" dirty="0" err="1">
                <a:solidFill>
                  <a:srgbClr val="1D1D1E"/>
                </a:solidFill>
                <a:latin typeface="Courier"/>
              </a:rPr>
              <a:t>stck</a:t>
            </a:r>
            <a:r>
              <a:rPr lang="en-US" sz="1800" b="0" i="0" u="none" strike="noStrike" baseline="0" dirty="0">
                <a:solidFill>
                  <a:srgbClr val="1D1D1E"/>
                </a:solidFill>
                <a:latin typeface="Courier"/>
              </a:rPr>
              <a:t>[</a:t>
            </a:r>
            <a:r>
              <a:rPr lang="en-US" sz="1800" b="0" i="0" u="none" strike="noStrike" baseline="0" dirty="0" err="1">
                <a:solidFill>
                  <a:srgbClr val="1D1D1E"/>
                </a:solidFill>
                <a:latin typeface="Courier"/>
              </a:rPr>
              <a:t>tos</a:t>
            </a:r>
            <a:r>
              <a:rPr lang="en-US" sz="1800" b="0" i="0" u="none" strike="noStrike" baseline="0" dirty="0">
                <a:solidFill>
                  <a:srgbClr val="1D1D1E"/>
                </a:solidFill>
                <a:latin typeface="Courier"/>
              </a:rPr>
              <a:t>--];</a:t>
            </a:r>
          </a:p>
          <a:p>
            <a:pPr algn="l"/>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a:t>
            </a:r>
            <a:endParaRPr lang="en-US" dirty="0"/>
          </a:p>
        </p:txBody>
      </p:sp>
      <p:sp>
        <p:nvSpPr>
          <p:cNvPr id="11" name="TextBox 10">
            <a:extLst>
              <a:ext uri="{FF2B5EF4-FFF2-40B4-BE49-F238E27FC236}">
                <a16:creationId xmlns:a16="http://schemas.microsoft.com/office/drawing/2014/main" id="{18535C9B-AB3C-47FF-93CD-1D5AC6FD2B3C}"/>
              </a:ext>
            </a:extLst>
          </p:cNvPr>
          <p:cNvSpPr txBox="1"/>
          <p:nvPr/>
        </p:nvSpPr>
        <p:spPr>
          <a:xfrm>
            <a:off x="6400800" y="460010"/>
            <a:ext cx="6096000" cy="1200329"/>
          </a:xfrm>
          <a:prstGeom prst="rect">
            <a:avLst/>
          </a:prstGeom>
          <a:noFill/>
        </p:spPr>
        <p:txBody>
          <a:bodyPr wrap="square">
            <a:spAutoFit/>
          </a:bodyPr>
          <a:lstStyle/>
          <a:p>
            <a:pPr algn="l"/>
            <a:r>
              <a:rPr lang="en-US" sz="1800" b="0" i="0" u="none" strike="noStrike" baseline="0" dirty="0">
                <a:solidFill>
                  <a:srgbClr val="1D1D1E"/>
                </a:solidFill>
                <a:latin typeface="Courier"/>
              </a:rPr>
              <a:t>interface </a:t>
            </a:r>
            <a:r>
              <a:rPr lang="en-US" sz="1800" b="0" i="0" u="none" strike="noStrike" baseline="0" dirty="0" err="1">
                <a:solidFill>
                  <a:srgbClr val="1D1D1E"/>
                </a:solidFill>
                <a:latin typeface="Courier"/>
              </a:rPr>
              <a:t>IntStack</a:t>
            </a:r>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void push(int item); // store an item</a:t>
            </a:r>
          </a:p>
          <a:p>
            <a:pPr algn="l"/>
            <a:r>
              <a:rPr lang="en-US" sz="1800" b="0" i="0" u="none" strike="noStrike" baseline="0" dirty="0">
                <a:solidFill>
                  <a:srgbClr val="1D1D1E"/>
                </a:solidFill>
                <a:latin typeface="Courier"/>
              </a:rPr>
              <a:t>int pop(); // retrieve an item</a:t>
            </a:r>
          </a:p>
          <a:p>
            <a:pPr algn="l"/>
            <a:r>
              <a:rPr lang="en-US" sz="1800" b="0" i="0" u="none" strike="noStrike" baseline="0" dirty="0">
                <a:solidFill>
                  <a:srgbClr val="1D1D1E"/>
                </a:solidFill>
                <a:latin typeface="Courier"/>
              </a:rPr>
              <a:t>}</a:t>
            </a:r>
            <a:endParaRPr lang="en-US" dirty="0"/>
          </a:p>
        </p:txBody>
      </p:sp>
    </p:spTree>
    <p:extLst>
      <p:ext uri="{BB962C8B-B14F-4D97-AF65-F5344CB8AC3E}">
        <p14:creationId xmlns:p14="http://schemas.microsoft.com/office/powerpoint/2010/main" val="356427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26A009-70AA-4FE3-95D1-5BBF7D52D54F}"/>
              </a:ext>
            </a:extLst>
          </p:cNvPr>
          <p:cNvSpPr txBox="1"/>
          <p:nvPr/>
        </p:nvSpPr>
        <p:spPr>
          <a:xfrm>
            <a:off x="276121" y="89637"/>
            <a:ext cx="8298036" cy="6863417"/>
          </a:xfrm>
          <a:prstGeom prst="rect">
            <a:avLst/>
          </a:prstGeom>
          <a:noFill/>
        </p:spPr>
        <p:txBody>
          <a:bodyPr wrap="square">
            <a:spAutoFit/>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DynamicStack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implements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IntStack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private int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private int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tos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DynStack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size)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new int[size];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tos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-1;</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void push(int item)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if(</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tos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==stck.length-1)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int temp[] = new int[</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stck.length</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2];</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for(int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i</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=0;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i</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&lt;</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stck.length</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i</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FFFFFF"/>
                </a:solidFill>
                <a:latin typeface="Times New Roman" panose="02020603050405020304" pitchFamily="18" charset="0"/>
                <a:cs typeface="Times New Roman" panose="02020603050405020304" pitchFamily="18" charset="0"/>
              </a:rPr>
              <a:t>A L         </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temp[</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i</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i</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b="0" i="0" u="none" strike="noStrike" baseline="0" dirty="0">
              <a:solidFill>
                <a:srgbClr val="FFFFFF"/>
              </a:solidFill>
              <a:latin typeface="Times New Roman" panose="02020603050405020304" pitchFamily="18" charset="0"/>
              <a:cs typeface="Times New Roman" panose="02020603050405020304" pitchFamily="18" charset="0"/>
            </a:endParaRP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temp;</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tos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item;</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else</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tos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 item;</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int pop()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if(</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tos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&lt; 0) {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System.out.println</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("Stack underflow."); return 0;}</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else  return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stck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tos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dirty="0">
                <a:solidFill>
                  <a:srgbClr val="1D1D1E"/>
                </a:solidFill>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32872658-FF6E-47B4-A08E-B5576AFE7EA2}"/>
              </a:ext>
            </a:extLst>
          </p:cNvPr>
          <p:cNvSpPr txBox="1"/>
          <p:nvPr/>
        </p:nvSpPr>
        <p:spPr>
          <a:xfrm>
            <a:off x="6506818" y="320863"/>
            <a:ext cx="6096000" cy="1200329"/>
          </a:xfrm>
          <a:prstGeom prst="rect">
            <a:avLst/>
          </a:prstGeom>
          <a:noFill/>
        </p:spPr>
        <p:txBody>
          <a:bodyPr wrap="square">
            <a:spAutoFit/>
          </a:bodyPr>
          <a:lstStyle/>
          <a:p>
            <a:pPr algn="l"/>
            <a:r>
              <a:rPr lang="en-US" sz="1800" b="0" i="0" u="none" strike="noStrike" baseline="0" dirty="0">
                <a:solidFill>
                  <a:srgbClr val="1D1D1E"/>
                </a:solidFill>
                <a:latin typeface="Courier"/>
              </a:rPr>
              <a:t>interface </a:t>
            </a:r>
            <a:r>
              <a:rPr lang="en-US" sz="1800" b="0" i="0" u="none" strike="noStrike" baseline="0" dirty="0" err="1">
                <a:solidFill>
                  <a:srgbClr val="1D1D1E"/>
                </a:solidFill>
                <a:latin typeface="Courier"/>
              </a:rPr>
              <a:t>IntStack</a:t>
            </a:r>
            <a:r>
              <a:rPr lang="en-US" sz="1800" b="0" i="0" u="none" strike="noStrike" baseline="0" dirty="0">
                <a:solidFill>
                  <a:srgbClr val="1D1D1E"/>
                </a:solidFill>
                <a:latin typeface="Courier"/>
              </a:rPr>
              <a:t> {</a:t>
            </a:r>
          </a:p>
          <a:p>
            <a:pPr algn="l"/>
            <a:r>
              <a:rPr lang="en-US" sz="1800" b="0" i="0" u="none" strike="noStrike" baseline="0" dirty="0">
                <a:solidFill>
                  <a:srgbClr val="1D1D1E"/>
                </a:solidFill>
                <a:latin typeface="Courier"/>
              </a:rPr>
              <a:t>  void push(int item); // store an item</a:t>
            </a:r>
          </a:p>
          <a:p>
            <a:pPr algn="l"/>
            <a:r>
              <a:rPr lang="en-US" sz="1800" b="0" i="0" u="none" strike="noStrike" baseline="0" dirty="0">
                <a:solidFill>
                  <a:srgbClr val="1D1D1E"/>
                </a:solidFill>
                <a:latin typeface="Courier"/>
              </a:rPr>
              <a:t>  int pop(); // retrieve an item</a:t>
            </a:r>
          </a:p>
          <a:p>
            <a:pPr algn="l"/>
            <a:r>
              <a:rPr lang="en-US" sz="1800" b="0" i="0" u="none" strike="noStrike" baseline="0" dirty="0">
                <a:solidFill>
                  <a:srgbClr val="1D1D1E"/>
                </a:solidFill>
                <a:latin typeface="Courier"/>
              </a:rPr>
              <a:t>}</a:t>
            </a:r>
            <a:endParaRPr lang="en-US" dirty="0"/>
          </a:p>
        </p:txBody>
      </p:sp>
    </p:spTree>
    <p:extLst>
      <p:ext uri="{BB962C8B-B14F-4D97-AF65-F5344CB8AC3E}">
        <p14:creationId xmlns:p14="http://schemas.microsoft.com/office/powerpoint/2010/main" val="2919337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80739E6-43F2-9844-5777-7F485115CF09}"/>
              </a:ext>
            </a:extLst>
          </p:cNvPr>
          <p:cNvSpPr txBox="1"/>
          <p:nvPr/>
        </p:nvSpPr>
        <p:spPr>
          <a:xfrm>
            <a:off x="632149" y="303160"/>
            <a:ext cx="10928479" cy="1323439"/>
          </a:xfrm>
          <a:prstGeom prst="rect">
            <a:avLst/>
          </a:prstGeom>
          <a:noFill/>
        </p:spPr>
        <p:txBody>
          <a:bodyPr wrap="square">
            <a:spAutoFit/>
          </a:bodyPr>
          <a:lstStyle/>
          <a:p>
            <a:r>
              <a:rPr lang="en-US" sz="2000" b="0" i="0" dirty="0">
                <a:solidFill>
                  <a:srgbClr val="131516"/>
                </a:solidFill>
                <a:effectLst/>
                <a:latin typeface="Times New Roman" panose="02020603050405020304" pitchFamily="18" charset="0"/>
                <a:cs typeface="Times New Roman" panose="02020603050405020304" pitchFamily="18" charset="0"/>
              </a:rPr>
              <a:t>Default methods and abstract methods in interfaces are inherited like instance methods. However, when the supertypes of a class or interface provide multiple default methods with the same signature, the Java compiler follows inheritance rules to resolve the name conflict. These rules are driven by the following two principles.</a:t>
            </a:r>
            <a:endParaRPr lang="en-IN"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C5425561-1A10-4BD5-2787-1FA518E80BA6}"/>
              </a:ext>
            </a:extLst>
          </p:cNvPr>
          <p:cNvSpPr txBox="1"/>
          <p:nvPr/>
        </p:nvSpPr>
        <p:spPr>
          <a:xfrm>
            <a:off x="566835" y="1771564"/>
            <a:ext cx="8745116" cy="461665"/>
          </a:xfrm>
          <a:prstGeom prst="rect">
            <a:avLst/>
          </a:prstGeom>
          <a:noFill/>
        </p:spPr>
        <p:txBody>
          <a:bodyPr wrap="square">
            <a:spAutoFit/>
          </a:bodyPr>
          <a:lstStyle/>
          <a:p>
            <a:pPr marL="342900" indent="-342900" algn="l">
              <a:spcBef>
                <a:spcPts val="750"/>
              </a:spcBef>
              <a:buFont typeface="Arial" panose="020B0604020202020204" pitchFamily="34" charset="0"/>
              <a:buChar char="•"/>
            </a:pPr>
            <a:r>
              <a:rPr lang="en-US" sz="2400" b="0" i="0" dirty="0">
                <a:solidFill>
                  <a:srgbClr val="131516"/>
                </a:solidFill>
                <a:effectLst/>
                <a:latin typeface="Times New Roman" panose="02020603050405020304" pitchFamily="18" charset="0"/>
                <a:cs typeface="Times New Roman" panose="02020603050405020304" pitchFamily="18" charset="0"/>
              </a:rPr>
              <a:t>Instance methods are preferred over interface default methods.</a:t>
            </a:r>
          </a:p>
        </p:txBody>
      </p:sp>
      <p:sp>
        <p:nvSpPr>
          <p:cNvPr id="9" name="TextBox 8">
            <a:extLst>
              <a:ext uri="{FF2B5EF4-FFF2-40B4-BE49-F238E27FC236}">
                <a16:creationId xmlns:a16="http://schemas.microsoft.com/office/drawing/2014/main" id="{392AEF8E-3262-D218-3042-BEDA8AAA8F4A}"/>
              </a:ext>
            </a:extLst>
          </p:cNvPr>
          <p:cNvSpPr txBox="1"/>
          <p:nvPr/>
        </p:nvSpPr>
        <p:spPr>
          <a:xfrm>
            <a:off x="793880" y="2356339"/>
            <a:ext cx="4891573" cy="1477328"/>
          </a:xfrm>
          <a:prstGeom prst="rect">
            <a:avLst/>
          </a:prstGeom>
          <a:noFill/>
        </p:spPr>
        <p:txBody>
          <a:bodyPr wrap="square">
            <a:spAutoFit/>
          </a:bodyPr>
          <a:lstStyle/>
          <a:p>
            <a:pPr algn="l" latinLnBrk="0">
              <a:buNone/>
            </a:pPr>
            <a:r>
              <a:rPr lang="en-US" b="0" i="0" dirty="0">
                <a:effectLst/>
                <a:latin typeface="Consolas" panose="020B0609020204030204" pitchFamily="49" charset="0"/>
              </a:rPr>
              <a:t>public class Horse {</a:t>
            </a:r>
          </a:p>
          <a:p>
            <a:pPr algn="l" latinLnBrk="0">
              <a:buNone/>
            </a:pPr>
            <a:r>
              <a:rPr lang="en-US" b="0" i="0" dirty="0">
                <a:effectLst/>
                <a:latin typeface="Consolas" panose="020B0609020204030204" pitchFamily="49" charset="0"/>
              </a:rPr>
              <a:t>    public String </a:t>
            </a:r>
            <a:r>
              <a:rPr lang="en-US" b="0" i="0" dirty="0" err="1">
                <a:effectLst/>
                <a:latin typeface="Consolas" panose="020B0609020204030204" pitchFamily="49" charset="0"/>
              </a:rPr>
              <a:t>identifyMyself</a:t>
            </a: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        return "I am a horse.";</a:t>
            </a:r>
          </a:p>
          <a:p>
            <a:pPr algn="l" latinLnBrk="0">
              <a:buNone/>
            </a:pP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a:t>
            </a:r>
          </a:p>
        </p:txBody>
      </p:sp>
      <p:sp>
        <p:nvSpPr>
          <p:cNvPr id="11" name="TextBox 10">
            <a:extLst>
              <a:ext uri="{FF2B5EF4-FFF2-40B4-BE49-F238E27FC236}">
                <a16:creationId xmlns:a16="http://schemas.microsoft.com/office/drawing/2014/main" id="{CCE9A956-04E0-C79C-3848-E8B246DDB210}"/>
              </a:ext>
            </a:extLst>
          </p:cNvPr>
          <p:cNvSpPr txBox="1"/>
          <p:nvPr/>
        </p:nvSpPr>
        <p:spPr>
          <a:xfrm>
            <a:off x="6221187" y="2356339"/>
            <a:ext cx="5805973" cy="1477328"/>
          </a:xfrm>
          <a:prstGeom prst="rect">
            <a:avLst/>
          </a:prstGeom>
          <a:noFill/>
        </p:spPr>
        <p:txBody>
          <a:bodyPr wrap="square">
            <a:spAutoFit/>
          </a:bodyPr>
          <a:lstStyle/>
          <a:p>
            <a:pPr algn="l" latinLnBrk="0">
              <a:buNone/>
            </a:pPr>
            <a:r>
              <a:rPr lang="en-US" b="0" i="0" dirty="0">
                <a:effectLst/>
                <a:latin typeface="Consolas" panose="020B0609020204030204" pitchFamily="49" charset="0"/>
              </a:rPr>
              <a:t>public interface Flyer {</a:t>
            </a:r>
          </a:p>
          <a:p>
            <a:pPr algn="l" latinLnBrk="0">
              <a:buNone/>
            </a:pPr>
            <a:r>
              <a:rPr lang="en-US" b="0" i="0" dirty="0">
                <a:effectLst/>
                <a:latin typeface="Consolas" panose="020B0609020204030204" pitchFamily="49" charset="0"/>
              </a:rPr>
              <a:t>    default public String </a:t>
            </a:r>
            <a:r>
              <a:rPr lang="en-US" b="0" i="0" dirty="0" err="1">
                <a:effectLst/>
                <a:latin typeface="Consolas" panose="020B0609020204030204" pitchFamily="49" charset="0"/>
              </a:rPr>
              <a:t>identifyMyself</a:t>
            </a: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        return "I am able to fly.";</a:t>
            </a:r>
          </a:p>
          <a:p>
            <a:pPr algn="l" latinLnBrk="0">
              <a:buNone/>
            </a:pP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a:t>
            </a:r>
          </a:p>
        </p:txBody>
      </p:sp>
      <p:sp>
        <p:nvSpPr>
          <p:cNvPr id="13" name="TextBox 12">
            <a:extLst>
              <a:ext uri="{FF2B5EF4-FFF2-40B4-BE49-F238E27FC236}">
                <a16:creationId xmlns:a16="http://schemas.microsoft.com/office/drawing/2014/main" id="{0285F0D4-DD04-4ECF-90DB-8DDF28B654CB}"/>
              </a:ext>
            </a:extLst>
          </p:cNvPr>
          <p:cNvSpPr txBox="1"/>
          <p:nvPr/>
        </p:nvSpPr>
        <p:spPr>
          <a:xfrm>
            <a:off x="6221187" y="3956777"/>
            <a:ext cx="6097554" cy="1477328"/>
          </a:xfrm>
          <a:prstGeom prst="rect">
            <a:avLst/>
          </a:prstGeom>
          <a:noFill/>
        </p:spPr>
        <p:txBody>
          <a:bodyPr wrap="square">
            <a:spAutoFit/>
          </a:bodyPr>
          <a:lstStyle/>
          <a:p>
            <a:pPr algn="l" latinLnBrk="0">
              <a:buNone/>
            </a:pPr>
            <a:r>
              <a:rPr lang="en-US" b="0" i="0" dirty="0">
                <a:effectLst/>
                <a:latin typeface="Consolas" panose="020B0609020204030204" pitchFamily="49" charset="0"/>
              </a:rPr>
              <a:t>public interface Mythical {</a:t>
            </a:r>
          </a:p>
          <a:p>
            <a:pPr algn="l" latinLnBrk="0">
              <a:buNone/>
            </a:pPr>
            <a:r>
              <a:rPr lang="en-US" b="0" i="0" dirty="0">
                <a:effectLst/>
                <a:latin typeface="Consolas" panose="020B0609020204030204" pitchFamily="49" charset="0"/>
              </a:rPr>
              <a:t>    default public String </a:t>
            </a:r>
            <a:r>
              <a:rPr lang="en-US" b="0" i="0" dirty="0" err="1">
                <a:effectLst/>
                <a:latin typeface="Consolas" panose="020B0609020204030204" pitchFamily="49" charset="0"/>
              </a:rPr>
              <a:t>identifyMyself</a:t>
            </a: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        return "I am a mythical creature.";</a:t>
            </a:r>
          </a:p>
          <a:p>
            <a:pPr algn="l" latinLnBrk="0">
              <a:buNone/>
            </a:pP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a:t>
            </a:r>
          </a:p>
        </p:txBody>
      </p:sp>
      <p:sp>
        <p:nvSpPr>
          <p:cNvPr id="15" name="TextBox 14">
            <a:extLst>
              <a:ext uri="{FF2B5EF4-FFF2-40B4-BE49-F238E27FC236}">
                <a16:creationId xmlns:a16="http://schemas.microsoft.com/office/drawing/2014/main" id="{FC08E2F8-FDA0-1872-B801-A3F0B936F8E8}"/>
              </a:ext>
            </a:extLst>
          </p:cNvPr>
          <p:cNvSpPr txBox="1"/>
          <p:nvPr/>
        </p:nvSpPr>
        <p:spPr>
          <a:xfrm>
            <a:off x="438543" y="4384391"/>
            <a:ext cx="5805973" cy="2585323"/>
          </a:xfrm>
          <a:prstGeom prst="rect">
            <a:avLst/>
          </a:prstGeom>
          <a:noFill/>
        </p:spPr>
        <p:txBody>
          <a:bodyPr wrap="square">
            <a:spAutoFit/>
          </a:bodyPr>
          <a:lstStyle/>
          <a:p>
            <a:pPr algn="l" latinLnBrk="0">
              <a:buNone/>
            </a:pPr>
            <a:r>
              <a:rPr lang="en-IN" b="0" i="0" dirty="0">
                <a:effectLst/>
                <a:latin typeface="Consolas" panose="020B0609020204030204" pitchFamily="49" charset="0"/>
              </a:rPr>
              <a:t>public class Pegasus extends Horse implements Flyer, Mythical {</a:t>
            </a:r>
          </a:p>
          <a:p>
            <a:pPr algn="l" latinLnBrk="0">
              <a:buNone/>
            </a:pPr>
            <a:r>
              <a:rPr lang="en-IN" b="0" i="0" dirty="0">
                <a:effectLst/>
                <a:latin typeface="Consolas" panose="020B0609020204030204" pitchFamily="49" charset="0"/>
              </a:rPr>
              <a:t>    public static void main(String... </a:t>
            </a:r>
            <a:r>
              <a:rPr lang="en-IN" b="0" i="0" dirty="0" err="1">
                <a:effectLst/>
                <a:latin typeface="Consolas" panose="020B0609020204030204" pitchFamily="49" charset="0"/>
              </a:rPr>
              <a:t>args</a:t>
            </a:r>
            <a:r>
              <a:rPr lang="en-IN" b="0" i="0" dirty="0">
                <a:effectLst/>
                <a:latin typeface="Consolas" panose="020B0609020204030204" pitchFamily="49" charset="0"/>
              </a:rPr>
              <a:t>) </a:t>
            </a:r>
          </a:p>
          <a:p>
            <a:pPr algn="l" latinLnBrk="0">
              <a:buNone/>
            </a:pPr>
            <a:r>
              <a:rPr lang="en-IN" dirty="0">
                <a:latin typeface="Consolas" panose="020B0609020204030204" pitchFamily="49" charset="0"/>
              </a:rPr>
              <a:t>    </a:t>
            </a:r>
            <a:r>
              <a:rPr lang="en-IN" b="0" i="0" dirty="0">
                <a:effectLst/>
                <a:latin typeface="Consolas" panose="020B0609020204030204" pitchFamily="49" charset="0"/>
              </a:rPr>
              <a:t>{</a:t>
            </a:r>
          </a:p>
          <a:p>
            <a:pPr algn="l" latinLnBrk="0">
              <a:buNone/>
            </a:pPr>
            <a:r>
              <a:rPr lang="en-IN" b="0" i="0" dirty="0">
                <a:effectLst/>
                <a:latin typeface="Consolas" panose="020B0609020204030204" pitchFamily="49" charset="0"/>
              </a:rPr>
              <a:t>        Pegasus </a:t>
            </a:r>
            <a:r>
              <a:rPr lang="en-IN" b="0" i="0" dirty="0" err="1">
                <a:effectLst/>
                <a:latin typeface="Consolas" panose="020B0609020204030204" pitchFamily="49" charset="0"/>
              </a:rPr>
              <a:t>myApp</a:t>
            </a:r>
            <a:r>
              <a:rPr lang="en-IN" b="0" i="0" dirty="0">
                <a:effectLst/>
                <a:latin typeface="Consolas" panose="020B0609020204030204" pitchFamily="49" charset="0"/>
              </a:rPr>
              <a:t> = new Pegasus();</a:t>
            </a:r>
          </a:p>
          <a:p>
            <a:pPr algn="l" latinLnBrk="0">
              <a:buNone/>
            </a:pPr>
            <a:r>
              <a:rPr lang="en-IN" b="0" i="0" dirty="0">
                <a:effectLst/>
                <a:latin typeface="Consolas" panose="020B0609020204030204" pitchFamily="49" charset="0"/>
              </a:rPr>
              <a:t>     </a:t>
            </a:r>
            <a:r>
              <a:rPr lang="en-IN" b="0" i="0" dirty="0" err="1">
                <a:effectLst/>
                <a:latin typeface="Consolas" panose="020B0609020204030204" pitchFamily="49" charset="0"/>
              </a:rPr>
              <a:t>System.out.println</a:t>
            </a:r>
            <a:r>
              <a:rPr lang="en-IN" b="0" i="0" dirty="0">
                <a:effectLst/>
                <a:latin typeface="Consolas" panose="020B0609020204030204" pitchFamily="49" charset="0"/>
              </a:rPr>
              <a:t>(</a:t>
            </a:r>
            <a:r>
              <a:rPr lang="en-IN" b="0" i="0" dirty="0" err="1">
                <a:effectLst/>
                <a:latin typeface="Consolas" panose="020B0609020204030204" pitchFamily="49" charset="0"/>
              </a:rPr>
              <a:t>myApp.identifyMyself</a:t>
            </a:r>
            <a:r>
              <a:rPr lang="en-IN" b="0" i="0" dirty="0">
                <a:effectLst/>
                <a:latin typeface="Consolas" panose="020B0609020204030204" pitchFamily="49" charset="0"/>
              </a:rPr>
              <a:t>());</a:t>
            </a:r>
          </a:p>
          <a:p>
            <a:pPr algn="l" latinLnBrk="0">
              <a:buNone/>
            </a:pPr>
            <a:r>
              <a:rPr lang="en-IN" b="0" i="0" dirty="0">
                <a:effectLst/>
                <a:latin typeface="Consolas" panose="020B0609020204030204" pitchFamily="49" charset="0"/>
              </a:rPr>
              <a:t>    }</a:t>
            </a:r>
          </a:p>
          <a:p>
            <a:pPr algn="l" latinLnBrk="0">
              <a:buNone/>
            </a:pPr>
            <a:r>
              <a:rPr lang="en-IN" b="0" i="0" dirty="0">
                <a:effectLst/>
                <a:latin typeface="Consolas" panose="020B0609020204030204" pitchFamily="49" charset="0"/>
              </a:rPr>
              <a:t>}</a:t>
            </a:r>
          </a:p>
        </p:txBody>
      </p:sp>
    </p:spTree>
    <p:extLst>
      <p:ext uri="{BB962C8B-B14F-4D97-AF65-F5344CB8AC3E}">
        <p14:creationId xmlns:p14="http://schemas.microsoft.com/office/powerpoint/2010/main" val="29783699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75AEBC-C983-4D6F-B4F1-D70E7B3DFCDC}"/>
              </a:ext>
            </a:extLst>
          </p:cNvPr>
          <p:cNvSpPr txBox="1"/>
          <p:nvPr/>
        </p:nvSpPr>
        <p:spPr>
          <a:xfrm>
            <a:off x="834886" y="611760"/>
            <a:ext cx="10469218" cy="830997"/>
          </a:xfrm>
          <a:prstGeom prst="rect">
            <a:avLst/>
          </a:prstGeom>
          <a:noFill/>
        </p:spPr>
        <p:txBody>
          <a:bodyPr wrap="square">
            <a:spAutoFit/>
          </a:bodyPr>
          <a:lstStyle/>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If a class includes an interface but does not fully implement the methods defined by</a:t>
            </a:r>
          </a:p>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that interface, then that class must be declared as </a:t>
            </a:r>
            <a:r>
              <a:rPr lang="en-US" sz="2400" b="1" i="0" u="none" strike="noStrike" baseline="0" dirty="0">
                <a:solidFill>
                  <a:srgbClr val="1D1D1E"/>
                </a:solidFill>
                <a:latin typeface="Times New Roman" panose="02020603050405020304" pitchFamily="18" charset="0"/>
                <a:cs typeface="Times New Roman" panose="02020603050405020304" pitchFamily="18" charset="0"/>
              </a:rPr>
              <a:t>abstract</a:t>
            </a:r>
            <a:r>
              <a:rPr lang="en-US" sz="24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EAD5A3B-99F6-460C-84D7-741475A9531C}"/>
              </a:ext>
            </a:extLst>
          </p:cNvPr>
          <p:cNvSpPr txBox="1"/>
          <p:nvPr/>
        </p:nvSpPr>
        <p:spPr>
          <a:xfrm>
            <a:off x="1722783" y="1920343"/>
            <a:ext cx="7871790" cy="2677656"/>
          </a:xfrm>
          <a:prstGeom prst="rect">
            <a:avLst/>
          </a:prstGeom>
          <a:noFill/>
        </p:spPr>
        <p:txBody>
          <a:bodyPr wrap="square">
            <a:spAutoFit/>
          </a:bodyPr>
          <a:lstStyle/>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abstract class </a:t>
            </a:r>
            <a:r>
              <a:rPr lang="en-US" sz="2400" b="1" i="0" u="none" strike="noStrike" baseline="0" dirty="0">
                <a:solidFill>
                  <a:srgbClr val="1D1D1E"/>
                </a:solidFill>
                <a:latin typeface="Times New Roman" panose="02020603050405020304" pitchFamily="18" charset="0"/>
                <a:cs typeface="Times New Roman" panose="02020603050405020304" pitchFamily="18" charset="0"/>
              </a:rPr>
              <a:t>Incomplete</a:t>
            </a:r>
            <a:r>
              <a:rPr lang="en-US" sz="2400" b="0" i="0" u="none" strike="noStrike" baseline="0" dirty="0">
                <a:solidFill>
                  <a:srgbClr val="1D1D1E"/>
                </a:solidFill>
                <a:latin typeface="Times New Roman" panose="02020603050405020304" pitchFamily="18" charset="0"/>
                <a:cs typeface="Times New Roman" panose="02020603050405020304" pitchFamily="18" charset="0"/>
              </a:rPr>
              <a:t> implements </a:t>
            </a:r>
            <a:r>
              <a:rPr lang="en-US" sz="2400" b="1" i="0" u="none" strike="noStrike" baseline="0" dirty="0">
                <a:solidFill>
                  <a:srgbClr val="1D1D1E"/>
                </a:solidFill>
                <a:latin typeface="Times New Roman" panose="02020603050405020304" pitchFamily="18" charset="0"/>
                <a:cs typeface="Times New Roman" panose="02020603050405020304" pitchFamily="18" charset="0"/>
              </a:rPr>
              <a:t>Callback</a:t>
            </a:r>
            <a:r>
              <a:rPr lang="en-US" sz="24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                      int a, b;</a:t>
            </a:r>
          </a:p>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                      void show() {</a:t>
            </a:r>
          </a:p>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400" b="0" i="0" u="none" strike="noStrike" baseline="0" dirty="0" err="1">
                <a:solidFill>
                  <a:srgbClr val="1D1D1E"/>
                </a:solidFill>
                <a:latin typeface="Times New Roman" panose="02020603050405020304" pitchFamily="18" charset="0"/>
                <a:cs typeface="Times New Roman" panose="02020603050405020304" pitchFamily="18" charset="0"/>
              </a:rPr>
              <a:t>System.out.println</a:t>
            </a:r>
            <a:r>
              <a:rPr lang="en-US" sz="2400" b="0" i="0" u="none" strike="noStrike" baseline="0" dirty="0">
                <a:solidFill>
                  <a:srgbClr val="1D1D1E"/>
                </a:solidFill>
                <a:latin typeface="Times New Roman" panose="02020603050405020304" pitchFamily="18" charset="0"/>
                <a:cs typeface="Times New Roman" panose="02020603050405020304" pitchFamily="18" charset="0"/>
              </a:rPr>
              <a:t>(a + " " + b);</a:t>
            </a:r>
          </a:p>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                      // ...</a:t>
            </a:r>
          </a:p>
          <a:p>
            <a:pPr algn="l"/>
            <a:r>
              <a:rPr lang="en-US" sz="24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1001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3FF0648-C3CD-DA7B-4853-D5A237EACD48}"/>
              </a:ext>
            </a:extLst>
          </p:cNvPr>
          <p:cNvGraphicFramePr>
            <a:graphicFrameLocks noGrp="1"/>
          </p:cNvGraphicFramePr>
          <p:nvPr>
            <p:extLst>
              <p:ext uri="{D42A27DB-BD31-4B8C-83A1-F6EECF244321}">
                <p14:modId xmlns:p14="http://schemas.microsoft.com/office/powerpoint/2010/main" val="1387688616"/>
              </p:ext>
            </p:extLst>
          </p:nvPr>
        </p:nvGraphicFramePr>
        <p:xfrm>
          <a:off x="1080796" y="1519551"/>
          <a:ext cx="10030407" cy="3818898"/>
        </p:xfrm>
        <a:graphic>
          <a:graphicData uri="http://schemas.openxmlformats.org/drawingml/2006/table">
            <a:tbl>
              <a:tblPr firstRow="1" bandRow="1">
                <a:tableStyleId>{5C22544A-7EE6-4342-B048-85BDC9FD1C3A}</a:tableStyleId>
              </a:tblPr>
              <a:tblGrid>
                <a:gridCol w="2130481">
                  <a:extLst>
                    <a:ext uri="{9D8B030D-6E8A-4147-A177-3AD203B41FA5}">
                      <a16:colId xmlns:a16="http://schemas.microsoft.com/office/drawing/2014/main" val="1772387635"/>
                    </a:ext>
                  </a:extLst>
                </a:gridCol>
                <a:gridCol w="3327927">
                  <a:extLst>
                    <a:ext uri="{9D8B030D-6E8A-4147-A177-3AD203B41FA5}">
                      <a16:colId xmlns:a16="http://schemas.microsoft.com/office/drawing/2014/main" val="180137178"/>
                    </a:ext>
                  </a:extLst>
                </a:gridCol>
                <a:gridCol w="4571999">
                  <a:extLst>
                    <a:ext uri="{9D8B030D-6E8A-4147-A177-3AD203B41FA5}">
                      <a16:colId xmlns:a16="http://schemas.microsoft.com/office/drawing/2014/main" val="3619303637"/>
                    </a:ext>
                  </a:extLst>
                </a:gridCol>
              </a:tblGrid>
              <a:tr h="380481">
                <a:tc>
                  <a:txBody>
                    <a:bodyPr/>
                    <a:lstStyle/>
                    <a:p>
                      <a:endParaRPr lang="en-IN" dirty="0"/>
                    </a:p>
                  </a:txBody>
                  <a:tcPr/>
                </a:tc>
                <a:tc>
                  <a:txBody>
                    <a:bodyPr/>
                    <a:lstStyle/>
                    <a:p>
                      <a:r>
                        <a:rPr lang="en-US" dirty="0"/>
                        <a:t>Fields </a:t>
                      </a:r>
                      <a:endParaRPr lang="en-IN" dirty="0"/>
                    </a:p>
                  </a:txBody>
                  <a:tcPr/>
                </a:tc>
                <a:tc>
                  <a:txBody>
                    <a:bodyPr/>
                    <a:lstStyle/>
                    <a:p>
                      <a:r>
                        <a:rPr lang="en-US" dirty="0"/>
                        <a:t>Methods</a:t>
                      </a:r>
                      <a:endParaRPr lang="en-IN" dirty="0"/>
                    </a:p>
                  </a:txBody>
                  <a:tcPr/>
                </a:tc>
                <a:extLst>
                  <a:ext uri="{0D108BD9-81ED-4DB2-BD59-A6C34878D82A}">
                    <a16:rowId xmlns:a16="http://schemas.microsoft.com/office/drawing/2014/main" val="1894493171"/>
                  </a:ext>
                </a:extLst>
              </a:tr>
              <a:tr h="380481">
                <a:tc>
                  <a:txBody>
                    <a:bodyPr/>
                    <a:lstStyle/>
                    <a:p>
                      <a:r>
                        <a:rPr lang="en-US" dirty="0"/>
                        <a:t>Before java 8</a:t>
                      </a:r>
                      <a:endParaRPr lang="en-IN" dirty="0"/>
                    </a:p>
                  </a:txBody>
                  <a:tcPr/>
                </a:tc>
                <a:tc rowSpan="2">
                  <a:txBody>
                    <a:bodyPr/>
                    <a:lstStyle/>
                    <a:p>
                      <a:r>
                        <a:rPr lang="en-US" dirty="0"/>
                        <a:t>public ,static and final</a:t>
                      </a:r>
                      <a:endParaRPr lang="en-IN" dirty="0"/>
                    </a:p>
                  </a:txBody>
                  <a:tcPr/>
                </a:tc>
                <a:tc>
                  <a:txBody>
                    <a:bodyPr/>
                    <a:lstStyle/>
                    <a:p>
                      <a:r>
                        <a:rPr lang="en-US" dirty="0"/>
                        <a:t>Abstract methods</a:t>
                      </a:r>
                      <a:endParaRPr lang="en-IN" dirty="0"/>
                    </a:p>
                  </a:txBody>
                  <a:tcPr/>
                </a:tc>
                <a:extLst>
                  <a:ext uri="{0D108BD9-81ED-4DB2-BD59-A6C34878D82A}">
                    <a16:rowId xmlns:a16="http://schemas.microsoft.com/office/drawing/2014/main" val="49751239"/>
                  </a:ext>
                </a:extLst>
              </a:tr>
              <a:tr h="656722">
                <a:tc>
                  <a:txBody>
                    <a:bodyPr/>
                    <a:lstStyle/>
                    <a:p>
                      <a:r>
                        <a:rPr lang="en-US" dirty="0"/>
                        <a:t>After java8</a:t>
                      </a:r>
                      <a:endParaRPr lang="en-IN" dirty="0"/>
                    </a:p>
                  </a:txBody>
                  <a:tcPr/>
                </a:tc>
                <a:tc vMerge="1">
                  <a:txBody>
                    <a:bodyPr/>
                    <a:lstStyle/>
                    <a:p>
                      <a:endParaRPr lang="en-IN" dirty="0"/>
                    </a:p>
                  </a:txBody>
                  <a:tcPr/>
                </a:tc>
                <a:tc>
                  <a:txBody>
                    <a:bodyPr/>
                    <a:lstStyle/>
                    <a:p>
                      <a:r>
                        <a:rPr lang="en-US" dirty="0"/>
                        <a:t>includes default and static methods.</a:t>
                      </a:r>
                    </a:p>
                    <a:p>
                      <a:pPr marL="285750" indent="-285750">
                        <a:buFont typeface="Arial" panose="020B0604020202020204" pitchFamily="34" charset="0"/>
                        <a:buChar char="•"/>
                      </a:pPr>
                      <a:r>
                        <a:rPr lang="en-US" dirty="0"/>
                        <a:t>Default methods can override in implementation class</a:t>
                      </a:r>
                    </a:p>
                    <a:p>
                      <a:pPr marL="285750" indent="-285750">
                        <a:buFont typeface="Arial" panose="020B0604020202020204" pitchFamily="34" charset="0"/>
                        <a:buChar char="•"/>
                      </a:pPr>
                      <a:r>
                        <a:rPr lang="en-US" dirty="0"/>
                        <a:t>Static methods cannot override in the implementation class</a:t>
                      </a:r>
                      <a:endParaRPr lang="en-IN" dirty="0"/>
                    </a:p>
                  </a:txBody>
                  <a:tcPr/>
                </a:tc>
                <a:extLst>
                  <a:ext uri="{0D108BD9-81ED-4DB2-BD59-A6C34878D82A}">
                    <a16:rowId xmlns:a16="http://schemas.microsoft.com/office/drawing/2014/main" val="1550722066"/>
                  </a:ext>
                </a:extLst>
              </a:tr>
              <a:tr h="938174">
                <a:tc>
                  <a:txBody>
                    <a:bodyPr/>
                    <a:lstStyle/>
                    <a:p>
                      <a:r>
                        <a:rPr lang="en-US" dirty="0"/>
                        <a:t>Purpose of abstract methods</a:t>
                      </a:r>
                      <a:endParaRPr lang="en-IN" dirty="0"/>
                    </a:p>
                  </a:txBody>
                  <a:tcPr/>
                </a:tc>
                <a:tc gridSpan="2">
                  <a:txBody>
                    <a:bodyPr/>
                    <a:lstStyle/>
                    <a:p>
                      <a:pPr marL="285750" indent="-285750">
                        <a:buFont typeface="Arial" panose="020B0604020202020204" pitchFamily="34" charset="0"/>
                        <a:buChar char="•"/>
                      </a:pPr>
                      <a:r>
                        <a:rPr lang="en-US" sz="1800" b="0" i="0" u="none" strike="noStrike" kern="1200" baseline="0" dirty="0">
                          <a:solidFill>
                            <a:schemeClr val="dk1"/>
                          </a:solidFill>
                          <a:latin typeface="+mn-lt"/>
                          <a:ea typeface="+mn-ea"/>
                          <a:cs typeface="+mn-cs"/>
                        </a:rPr>
                        <a:t>interfaces could be expanded without breaking existing code.</a:t>
                      </a:r>
                    </a:p>
                    <a:p>
                      <a:pPr marL="285750" indent="-285750">
                        <a:buFont typeface="Arial" panose="020B0604020202020204" pitchFamily="34" charset="0"/>
                        <a:buChar char="•"/>
                      </a:pPr>
                      <a:r>
                        <a:rPr lang="en-US" sz="1800" b="0" i="0" u="none" strike="noStrike" kern="1200" baseline="0" dirty="0">
                          <a:solidFill>
                            <a:schemeClr val="dk1"/>
                          </a:solidFill>
                          <a:latin typeface="+mn-lt"/>
                          <a:ea typeface="+mn-ea"/>
                          <a:cs typeface="+mn-cs"/>
                        </a:rPr>
                        <a:t>Essentially, optional methods depending on how interface is used.</a:t>
                      </a:r>
                      <a:endParaRPr lang="en-IN" dirty="0"/>
                    </a:p>
                  </a:txBody>
                  <a:tcPr/>
                </a:tc>
                <a:tc hMerge="1">
                  <a:txBody>
                    <a:bodyPr/>
                    <a:lstStyle/>
                    <a:p>
                      <a:endParaRPr lang="en-IN" dirty="0"/>
                    </a:p>
                  </a:txBody>
                  <a:tcPr/>
                </a:tc>
                <a:extLst>
                  <a:ext uri="{0D108BD9-81ED-4DB2-BD59-A6C34878D82A}">
                    <a16:rowId xmlns:a16="http://schemas.microsoft.com/office/drawing/2014/main" val="1523957233"/>
                  </a:ext>
                </a:extLst>
              </a:tr>
              <a:tr h="656722">
                <a:tc>
                  <a:txBody>
                    <a:bodyPr/>
                    <a:lstStyle/>
                    <a:p>
                      <a:r>
                        <a:rPr lang="en-US" dirty="0"/>
                        <a:t>Purpose of static methods</a:t>
                      </a:r>
                      <a:endParaRPr lang="en-IN" dirty="0"/>
                    </a:p>
                  </a:txBody>
                  <a:tcPr/>
                </a:tc>
                <a:tc gridSpan="2">
                  <a:txBody>
                    <a:bodyPr/>
                    <a:lstStyle/>
                    <a:p>
                      <a:pPr marL="285750" indent="-285750">
                        <a:buFont typeface="Arial" panose="020B0604020202020204" pitchFamily="34" charset="0"/>
                        <a:buChar char="•"/>
                      </a:pPr>
                      <a:r>
                        <a:rPr lang="en-US" dirty="0"/>
                        <a:t>Without implementing the interface ,we can use static methods by </a:t>
                      </a:r>
                      <a:r>
                        <a:rPr lang="en-US" i="1" dirty="0" err="1"/>
                        <a:t>interfacename.staticmethodname</a:t>
                      </a:r>
                      <a:endParaRPr lang="en-IN" i="1" dirty="0"/>
                    </a:p>
                  </a:txBody>
                  <a:tcPr/>
                </a:tc>
                <a:tc hMerge="1">
                  <a:txBody>
                    <a:bodyPr/>
                    <a:lstStyle/>
                    <a:p>
                      <a:endParaRPr lang="en-IN" dirty="0"/>
                    </a:p>
                  </a:txBody>
                  <a:tcPr/>
                </a:tc>
                <a:extLst>
                  <a:ext uri="{0D108BD9-81ED-4DB2-BD59-A6C34878D82A}">
                    <a16:rowId xmlns:a16="http://schemas.microsoft.com/office/drawing/2014/main" val="3486145479"/>
                  </a:ext>
                </a:extLst>
              </a:tr>
            </a:tbl>
          </a:graphicData>
        </a:graphic>
      </p:graphicFrame>
    </p:spTree>
    <p:extLst>
      <p:ext uri="{BB962C8B-B14F-4D97-AF65-F5344CB8AC3E}">
        <p14:creationId xmlns:p14="http://schemas.microsoft.com/office/powerpoint/2010/main" val="26481106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4F227-C6AA-3753-AACD-C6957BC42E8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1426152-A02E-E50B-9259-BD654283C7EF}"/>
              </a:ext>
            </a:extLst>
          </p:cNvPr>
          <p:cNvSpPr txBox="1"/>
          <p:nvPr/>
        </p:nvSpPr>
        <p:spPr>
          <a:xfrm>
            <a:off x="1077685" y="167580"/>
            <a:ext cx="5018315" cy="1754326"/>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interface</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int</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default</a:t>
            </a:r>
            <a:r>
              <a:rPr lang="en-IN" dirty="0">
                <a:solidFill>
                  <a:srgbClr val="000000"/>
                </a:solidFill>
                <a:effectLst/>
                <a:latin typeface="Consolas" panose="020B0609020204030204" pitchFamily="49" charset="0"/>
              </a:rPr>
              <a:t> String </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a:t>
            </a:r>
            <a:r>
              <a:rPr lang="en-IN" dirty="0">
                <a:solidFill>
                  <a:srgbClr val="2A00FF"/>
                </a:solidFill>
                <a:effectLst/>
                <a:latin typeface="Consolas" panose="020B0609020204030204" pitchFamily="49" charset="0"/>
              </a:rPr>
              <a:t>"I am default String"</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7" name="TextBox 6">
            <a:extLst>
              <a:ext uri="{FF2B5EF4-FFF2-40B4-BE49-F238E27FC236}">
                <a16:creationId xmlns:a16="http://schemas.microsoft.com/office/drawing/2014/main" id="{CF23B2C3-354B-AF6E-F291-B52FF217BF9D}"/>
              </a:ext>
            </a:extLst>
          </p:cNvPr>
          <p:cNvSpPr txBox="1"/>
          <p:nvPr/>
        </p:nvSpPr>
        <p:spPr>
          <a:xfrm>
            <a:off x="1178768" y="2295703"/>
            <a:ext cx="6192416" cy="1477328"/>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MyIfImpl</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implements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int</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100;</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9" name="TextBox 8">
            <a:extLst>
              <a:ext uri="{FF2B5EF4-FFF2-40B4-BE49-F238E27FC236}">
                <a16:creationId xmlns:a16="http://schemas.microsoft.com/office/drawing/2014/main" id="{92AFD2BF-2E7F-83D6-3F67-E12163BF9CFB}"/>
              </a:ext>
            </a:extLst>
          </p:cNvPr>
          <p:cNvSpPr txBox="1"/>
          <p:nvPr/>
        </p:nvSpPr>
        <p:spPr>
          <a:xfrm>
            <a:off x="1077685" y="4146828"/>
            <a:ext cx="7366519" cy="2031325"/>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public</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DefaultStatic</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static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void</a:t>
            </a:r>
            <a:r>
              <a:rPr lang="en-IN" dirty="0">
                <a:solidFill>
                  <a:srgbClr val="000000"/>
                </a:solidFill>
                <a:effectLst/>
                <a:latin typeface="Consolas" panose="020B0609020204030204" pitchFamily="49" charset="0"/>
              </a:rPr>
              <a:t> main(String[] </a:t>
            </a:r>
            <a:r>
              <a:rPr lang="en-IN" dirty="0" err="1">
                <a:solidFill>
                  <a:srgbClr val="6A3E3E"/>
                </a:solidFill>
                <a:effectLst/>
                <a:latin typeface="Consolas" panose="020B0609020204030204" pitchFamily="49" charset="0"/>
              </a:rPr>
              <a:t>args</a:t>
            </a:r>
            <a:r>
              <a:rPr lang="en-IN" dirty="0">
                <a:solidFill>
                  <a:srgbClr val="000000"/>
                </a:solidFill>
                <a:effectLst/>
                <a:latin typeface="Consolas" panose="020B0609020204030204" pitchFamily="49" charset="0"/>
              </a:rPr>
              <a:t>) {</a:t>
            </a:r>
          </a:p>
          <a:p>
            <a:pPr lvl="2"/>
            <a:r>
              <a:rPr lang="en-IN" dirty="0" err="1">
                <a:solidFill>
                  <a:srgbClr val="000000"/>
                </a:solidFill>
                <a:effectLst/>
                <a:latin typeface="Consolas" panose="020B0609020204030204" pitchFamily="49" charset="0"/>
              </a:rPr>
              <a:t>MyIfImpl</a:t>
            </a:r>
            <a:r>
              <a:rPr lang="en-IN" dirty="0">
                <a:solidFill>
                  <a:srgbClr val="000000"/>
                </a:solidFill>
                <a:effectLst/>
                <a:latin typeface="Consolas" panose="020B0609020204030204" pitchFamily="49" charset="0"/>
              </a:rPr>
              <a:t> </a:t>
            </a:r>
            <a:r>
              <a:rPr lang="en-IN" dirty="0" err="1">
                <a:solidFill>
                  <a:srgbClr val="6A3E3E"/>
                </a:solidFill>
                <a:effectLst/>
                <a:latin typeface="Consolas" panose="020B0609020204030204" pitchFamily="49" charset="0"/>
              </a:rPr>
              <a:t>obj</a:t>
            </a:r>
            <a:r>
              <a:rPr lang="en-IN" dirty="0">
                <a:solidFill>
                  <a:srgbClr val="000000"/>
                </a:solidFill>
                <a:effectLst/>
                <a:latin typeface="Consolas" panose="020B0609020204030204" pitchFamily="49" charset="0"/>
              </a:rPr>
              <a:t>=</a:t>
            </a:r>
            <a:r>
              <a:rPr lang="en-IN" b="1" dirty="0">
                <a:solidFill>
                  <a:srgbClr val="7F0055"/>
                </a:solidFill>
                <a:effectLst/>
                <a:latin typeface="Consolas" panose="020B0609020204030204" pitchFamily="49" charset="0"/>
              </a:rPr>
              <a:t>new</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MyIfImpl</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obj</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obj</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3" name="TextBox 2">
            <a:extLst>
              <a:ext uri="{FF2B5EF4-FFF2-40B4-BE49-F238E27FC236}">
                <a16:creationId xmlns:a16="http://schemas.microsoft.com/office/drawing/2014/main" id="{1F03F878-8146-0A8B-9324-986CE7A2F459}"/>
              </a:ext>
            </a:extLst>
          </p:cNvPr>
          <p:cNvSpPr txBox="1"/>
          <p:nvPr/>
        </p:nvSpPr>
        <p:spPr>
          <a:xfrm>
            <a:off x="7760737" y="4863032"/>
            <a:ext cx="3865206" cy="923330"/>
          </a:xfrm>
          <a:prstGeom prst="rect">
            <a:avLst/>
          </a:prstGeom>
          <a:noFill/>
        </p:spPr>
        <p:txBody>
          <a:bodyPr wrap="square">
            <a:spAutoFit/>
          </a:bodyPr>
          <a:lstStyle/>
          <a:p>
            <a:pPr marL="0" marR="0">
              <a:buNone/>
            </a:pPr>
            <a:r>
              <a:rPr lang="en-IN" sz="1800" u="sng" dirty="0">
                <a:solidFill>
                  <a:srgbClr val="000000"/>
                </a:solidFill>
                <a:effectLst/>
                <a:latin typeface="Consolas" panose="020B0609020204030204" pitchFamily="49" charset="0"/>
              </a:rPr>
              <a:t>output</a:t>
            </a:r>
          </a:p>
          <a:p>
            <a:pPr marL="0" marR="0">
              <a:buNone/>
            </a:pPr>
            <a:r>
              <a:rPr lang="en-IN" sz="1800" dirty="0">
                <a:solidFill>
                  <a:srgbClr val="000000"/>
                </a:solidFill>
                <a:effectLst/>
                <a:latin typeface="Consolas" panose="020B0609020204030204" pitchFamily="49" charset="0"/>
              </a:rPr>
              <a:t>100</a:t>
            </a:r>
          </a:p>
          <a:p>
            <a:pPr marL="0" marR="0">
              <a:buNone/>
            </a:pPr>
            <a:r>
              <a:rPr lang="en-IN" sz="1800" dirty="0">
                <a:solidFill>
                  <a:srgbClr val="000000"/>
                </a:solidFill>
                <a:effectLst/>
                <a:latin typeface="Consolas" panose="020B0609020204030204" pitchFamily="49" charset="0"/>
              </a:rPr>
              <a:t>I am default String</a:t>
            </a:r>
          </a:p>
        </p:txBody>
      </p:sp>
    </p:spTree>
    <p:extLst>
      <p:ext uri="{BB962C8B-B14F-4D97-AF65-F5344CB8AC3E}">
        <p14:creationId xmlns:p14="http://schemas.microsoft.com/office/powerpoint/2010/main" val="156812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9410B-0C03-D47C-B156-CD016B95923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36ED964-8FC8-B824-7E32-53AC7BD598F1}"/>
              </a:ext>
            </a:extLst>
          </p:cNvPr>
          <p:cNvSpPr txBox="1"/>
          <p:nvPr/>
        </p:nvSpPr>
        <p:spPr>
          <a:xfrm>
            <a:off x="1077685" y="167580"/>
            <a:ext cx="5018315" cy="1754326"/>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interface</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int</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default</a:t>
            </a:r>
            <a:r>
              <a:rPr lang="en-IN" dirty="0">
                <a:solidFill>
                  <a:srgbClr val="000000"/>
                </a:solidFill>
                <a:effectLst/>
                <a:latin typeface="Consolas" panose="020B0609020204030204" pitchFamily="49" charset="0"/>
              </a:rPr>
              <a:t> String </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a:t>
            </a:r>
            <a:r>
              <a:rPr lang="en-IN" dirty="0">
                <a:solidFill>
                  <a:srgbClr val="2A00FF"/>
                </a:solidFill>
                <a:effectLst/>
                <a:latin typeface="Consolas" panose="020B0609020204030204" pitchFamily="49" charset="0"/>
              </a:rPr>
              <a:t>"I am default String"</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7" name="TextBox 6">
            <a:extLst>
              <a:ext uri="{FF2B5EF4-FFF2-40B4-BE49-F238E27FC236}">
                <a16:creationId xmlns:a16="http://schemas.microsoft.com/office/drawing/2014/main" id="{011A5220-9D45-DC79-7B9F-B90D27156850}"/>
              </a:ext>
            </a:extLst>
          </p:cNvPr>
          <p:cNvSpPr txBox="1"/>
          <p:nvPr/>
        </p:nvSpPr>
        <p:spPr>
          <a:xfrm>
            <a:off x="1077685" y="2053641"/>
            <a:ext cx="7105262" cy="2308324"/>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MyIfImpl</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implements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int</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100;</a:t>
            </a:r>
          </a:p>
          <a:p>
            <a:pPr lvl="1"/>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String </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a:t>
            </a:r>
            <a:r>
              <a:rPr lang="en-IN" dirty="0">
                <a:solidFill>
                  <a:srgbClr val="2A00FF"/>
                </a:solidFill>
                <a:effectLst/>
                <a:latin typeface="Consolas" panose="020B0609020204030204" pitchFamily="49" charset="0"/>
              </a:rPr>
              <a:t>"default behaviour is overridden"</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9" name="TextBox 8">
            <a:extLst>
              <a:ext uri="{FF2B5EF4-FFF2-40B4-BE49-F238E27FC236}">
                <a16:creationId xmlns:a16="http://schemas.microsoft.com/office/drawing/2014/main" id="{071EC00D-E149-04D6-B33F-835D5A2328D0}"/>
              </a:ext>
            </a:extLst>
          </p:cNvPr>
          <p:cNvSpPr txBox="1"/>
          <p:nvPr/>
        </p:nvSpPr>
        <p:spPr>
          <a:xfrm>
            <a:off x="984377" y="4493701"/>
            <a:ext cx="7366519" cy="2031325"/>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public</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DefaultStatic</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static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void</a:t>
            </a:r>
            <a:r>
              <a:rPr lang="en-IN" dirty="0">
                <a:solidFill>
                  <a:srgbClr val="000000"/>
                </a:solidFill>
                <a:effectLst/>
                <a:latin typeface="Consolas" panose="020B0609020204030204" pitchFamily="49" charset="0"/>
              </a:rPr>
              <a:t> main(String[] </a:t>
            </a:r>
            <a:r>
              <a:rPr lang="en-IN" dirty="0" err="1">
                <a:solidFill>
                  <a:srgbClr val="6A3E3E"/>
                </a:solidFill>
                <a:effectLst/>
                <a:latin typeface="Consolas" panose="020B0609020204030204" pitchFamily="49" charset="0"/>
              </a:rPr>
              <a:t>args</a:t>
            </a:r>
            <a:r>
              <a:rPr lang="en-IN" dirty="0">
                <a:solidFill>
                  <a:srgbClr val="000000"/>
                </a:solidFill>
                <a:effectLst/>
                <a:latin typeface="Consolas" panose="020B0609020204030204" pitchFamily="49" charset="0"/>
              </a:rPr>
              <a:t>) {</a:t>
            </a:r>
          </a:p>
          <a:p>
            <a:pPr lvl="2"/>
            <a:r>
              <a:rPr lang="en-IN" dirty="0" err="1">
                <a:solidFill>
                  <a:srgbClr val="000000"/>
                </a:solidFill>
                <a:effectLst/>
                <a:latin typeface="Consolas" panose="020B0609020204030204" pitchFamily="49" charset="0"/>
              </a:rPr>
              <a:t>MyIfImpl</a:t>
            </a:r>
            <a:r>
              <a:rPr lang="en-IN" dirty="0">
                <a:solidFill>
                  <a:srgbClr val="000000"/>
                </a:solidFill>
                <a:effectLst/>
                <a:latin typeface="Consolas" panose="020B0609020204030204" pitchFamily="49" charset="0"/>
              </a:rPr>
              <a:t> </a:t>
            </a:r>
            <a:r>
              <a:rPr lang="en-IN" dirty="0" err="1">
                <a:solidFill>
                  <a:srgbClr val="6A3E3E"/>
                </a:solidFill>
                <a:effectLst/>
                <a:latin typeface="Consolas" panose="020B0609020204030204" pitchFamily="49" charset="0"/>
              </a:rPr>
              <a:t>obj</a:t>
            </a:r>
            <a:r>
              <a:rPr lang="en-IN" dirty="0">
                <a:solidFill>
                  <a:srgbClr val="000000"/>
                </a:solidFill>
                <a:effectLst/>
                <a:latin typeface="Consolas" panose="020B0609020204030204" pitchFamily="49" charset="0"/>
              </a:rPr>
              <a:t>=</a:t>
            </a:r>
            <a:r>
              <a:rPr lang="en-IN" b="1" dirty="0">
                <a:solidFill>
                  <a:srgbClr val="7F0055"/>
                </a:solidFill>
                <a:effectLst/>
                <a:latin typeface="Consolas" panose="020B0609020204030204" pitchFamily="49" charset="0"/>
              </a:rPr>
              <a:t>new</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MyIfImpl</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obj</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obj</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3" name="TextBox 2">
            <a:extLst>
              <a:ext uri="{FF2B5EF4-FFF2-40B4-BE49-F238E27FC236}">
                <a16:creationId xmlns:a16="http://schemas.microsoft.com/office/drawing/2014/main" id="{5AD8B2D5-00E0-F0FF-3FF1-4C184D98B066}"/>
              </a:ext>
            </a:extLst>
          </p:cNvPr>
          <p:cNvSpPr txBox="1"/>
          <p:nvPr/>
        </p:nvSpPr>
        <p:spPr>
          <a:xfrm>
            <a:off x="7648771" y="4949793"/>
            <a:ext cx="4704960" cy="923330"/>
          </a:xfrm>
          <a:prstGeom prst="rect">
            <a:avLst/>
          </a:prstGeom>
          <a:noFill/>
        </p:spPr>
        <p:txBody>
          <a:bodyPr wrap="square">
            <a:spAutoFit/>
          </a:bodyPr>
          <a:lstStyle/>
          <a:p>
            <a:pPr marL="0" marR="0">
              <a:buNone/>
            </a:pPr>
            <a:r>
              <a:rPr lang="en-US" sz="1800" u="sng" dirty="0">
                <a:solidFill>
                  <a:srgbClr val="000000"/>
                </a:solidFill>
                <a:effectLst/>
                <a:latin typeface="Consolas" panose="020B0609020204030204" pitchFamily="49" charset="0"/>
              </a:rPr>
              <a:t>output</a:t>
            </a:r>
          </a:p>
          <a:p>
            <a:pPr marL="0" marR="0">
              <a:buNone/>
            </a:pPr>
            <a:r>
              <a:rPr lang="en-US" sz="1800" dirty="0">
                <a:solidFill>
                  <a:srgbClr val="000000"/>
                </a:solidFill>
                <a:effectLst/>
                <a:latin typeface="Consolas" panose="020B0609020204030204" pitchFamily="49" charset="0"/>
              </a:rPr>
              <a:t>100</a:t>
            </a:r>
          </a:p>
          <a:p>
            <a:pPr marL="0" marR="0">
              <a:buNone/>
            </a:pPr>
            <a:r>
              <a:rPr lang="en-US" sz="1800" dirty="0">
                <a:solidFill>
                  <a:srgbClr val="000000"/>
                </a:solidFill>
                <a:effectLst/>
                <a:latin typeface="Consolas" panose="020B0609020204030204" pitchFamily="49" charset="0"/>
              </a:rPr>
              <a:t>default behaviour is overridden</a:t>
            </a:r>
          </a:p>
        </p:txBody>
      </p:sp>
    </p:spTree>
    <p:extLst>
      <p:ext uri="{BB962C8B-B14F-4D97-AF65-F5344CB8AC3E}">
        <p14:creationId xmlns:p14="http://schemas.microsoft.com/office/powerpoint/2010/main" val="13421934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526FB6E-2422-2301-C56C-13B1641DEC27}"/>
              </a:ext>
            </a:extLst>
          </p:cNvPr>
          <p:cNvSpPr txBox="1"/>
          <p:nvPr/>
        </p:nvSpPr>
        <p:spPr>
          <a:xfrm>
            <a:off x="1077685" y="167580"/>
            <a:ext cx="5018315" cy="2585323"/>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interface</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int</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default</a:t>
            </a:r>
            <a:r>
              <a:rPr lang="en-IN" dirty="0">
                <a:solidFill>
                  <a:srgbClr val="000000"/>
                </a:solidFill>
                <a:effectLst/>
                <a:latin typeface="Consolas" panose="020B0609020204030204" pitchFamily="49" charset="0"/>
              </a:rPr>
              <a:t> String </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a:t>
            </a:r>
            <a:r>
              <a:rPr lang="en-IN" dirty="0">
                <a:solidFill>
                  <a:srgbClr val="2A00FF"/>
                </a:solidFill>
                <a:effectLst/>
                <a:latin typeface="Consolas" panose="020B0609020204030204" pitchFamily="49" charset="0"/>
              </a:rPr>
              <a:t>"I am default String"</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static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int</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getDefaultNumber</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0;</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7" name="TextBox 6">
            <a:extLst>
              <a:ext uri="{FF2B5EF4-FFF2-40B4-BE49-F238E27FC236}">
                <a16:creationId xmlns:a16="http://schemas.microsoft.com/office/drawing/2014/main" id="{F6171538-5B85-EC49-2E42-E18949C411E3}"/>
              </a:ext>
            </a:extLst>
          </p:cNvPr>
          <p:cNvSpPr txBox="1"/>
          <p:nvPr/>
        </p:nvSpPr>
        <p:spPr>
          <a:xfrm>
            <a:off x="6096001" y="2053107"/>
            <a:ext cx="6192416" cy="2308324"/>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MyIfImpl</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implements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MyIf</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int</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100;</a:t>
            </a:r>
          </a:p>
          <a:p>
            <a:pPr lvl="1"/>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String </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 {</a:t>
            </a:r>
          </a:p>
          <a:p>
            <a:pPr lvl="1"/>
            <a:r>
              <a:rPr lang="en-IN" b="1" dirty="0">
                <a:solidFill>
                  <a:srgbClr val="7F0055"/>
                </a:solidFill>
                <a:effectLst/>
                <a:latin typeface="Consolas" panose="020B0609020204030204" pitchFamily="49" charset="0"/>
              </a:rPr>
              <a:t>	return</a:t>
            </a:r>
            <a:r>
              <a:rPr lang="en-IN" dirty="0">
                <a:solidFill>
                  <a:srgbClr val="000000"/>
                </a:solidFill>
                <a:effectLst/>
                <a:latin typeface="Consolas" panose="020B0609020204030204" pitchFamily="49" charset="0"/>
              </a:rPr>
              <a:t> </a:t>
            </a:r>
            <a:r>
              <a:rPr lang="en-IN" dirty="0">
                <a:solidFill>
                  <a:srgbClr val="2A00FF"/>
                </a:solidFill>
                <a:effectLst/>
                <a:latin typeface="Consolas" panose="020B0609020204030204" pitchFamily="49" charset="0"/>
              </a:rPr>
              <a:t>"default behaviour is </a:t>
            </a:r>
            <a:r>
              <a:rPr lang="en-IN" dirty="0" err="1">
                <a:solidFill>
                  <a:srgbClr val="2A00FF"/>
                </a:solidFill>
                <a:effectLst/>
                <a:latin typeface="Consolas" panose="020B0609020204030204" pitchFamily="49" charset="0"/>
              </a:rPr>
              <a:t>overrided</a:t>
            </a:r>
            <a:r>
              <a:rPr lang="en-IN" dirty="0">
                <a:solidFill>
                  <a:srgbClr val="2A00FF"/>
                </a:solidFill>
                <a:effectLst/>
                <a:latin typeface="Consolas" panose="020B0609020204030204" pitchFamily="49" charset="0"/>
              </a:rPr>
              <a:t>"</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9" name="TextBox 8">
            <a:extLst>
              <a:ext uri="{FF2B5EF4-FFF2-40B4-BE49-F238E27FC236}">
                <a16:creationId xmlns:a16="http://schemas.microsoft.com/office/drawing/2014/main" id="{2DB438D2-E3DF-B98F-8DA2-59A36D54D52C}"/>
              </a:ext>
            </a:extLst>
          </p:cNvPr>
          <p:cNvSpPr txBox="1"/>
          <p:nvPr/>
        </p:nvSpPr>
        <p:spPr>
          <a:xfrm>
            <a:off x="984377" y="4493701"/>
            <a:ext cx="7366519" cy="2308324"/>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public</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DefaultStatic</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static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void</a:t>
            </a:r>
            <a:r>
              <a:rPr lang="en-IN" dirty="0">
                <a:solidFill>
                  <a:srgbClr val="000000"/>
                </a:solidFill>
                <a:effectLst/>
                <a:latin typeface="Consolas" panose="020B0609020204030204" pitchFamily="49" charset="0"/>
              </a:rPr>
              <a:t> main(String[] </a:t>
            </a:r>
            <a:r>
              <a:rPr lang="en-IN" dirty="0" err="1">
                <a:solidFill>
                  <a:srgbClr val="6A3E3E"/>
                </a:solidFill>
                <a:effectLst/>
                <a:latin typeface="Consolas" panose="020B0609020204030204" pitchFamily="49" charset="0"/>
              </a:rPr>
              <a:t>args</a:t>
            </a:r>
            <a:r>
              <a:rPr lang="en-IN" dirty="0">
                <a:solidFill>
                  <a:srgbClr val="000000"/>
                </a:solidFill>
                <a:effectLst/>
                <a:latin typeface="Consolas" panose="020B0609020204030204" pitchFamily="49" charset="0"/>
              </a:rPr>
              <a:t>) {</a:t>
            </a:r>
          </a:p>
          <a:p>
            <a:pPr lvl="2"/>
            <a:r>
              <a:rPr lang="en-IN" dirty="0" err="1">
                <a:solidFill>
                  <a:srgbClr val="000000"/>
                </a:solidFill>
                <a:effectLst/>
                <a:latin typeface="Consolas" panose="020B0609020204030204" pitchFamily="49" charset="0"/>
              </a:rPr>
              <a:t>MyIfImpl</a:t>
            </a:r>
            <a:r>
              <a:rPr lang="en-IN" dirty="0">
                <a:solidFill>
                  <a:srgbClr val="000000"/>
                </a:solidFill>
                <a:effectLst/>
                <a:latin typeface="Consolas" panose="020B0609020204030204" pitchFamily="49" charset="0"/>
              </a:rPr>
              <a:t> </a:t>
            </a:r>
            <a:r>
              <a:rPr lang="en-IN" dirty="0" err="1">
                <a:solidFill>
                  <a:srgbClr val="6A3E3E"/>
                </a:solidFill>
                <a:effectLst/>
                <a:latin typeface="Consolas" panose="020B0609020204030204" pitchFamily="49" charset="0"/>
              </a:rPr>
              <a:t>obj</a:t>
            </a:r>
            <a:r>
              <a:rPr lang="en-IN" dirty="0">
                <a:solidFill>
                  <a:srgbClr val="000000"/>
                </a:solidFill>
                <a:effectLst/>
                <a:latin typeface="Consolas" panose="020B0609020204030204" pitchFamily="49" charset="0"/>
              </a:rPr>
              <a:t>=</a:t>
            </a:r>
            <a:r>
              <a:rPr lang="en-IN" b="1" dirty="0">
                <a:solidFill>
                  <a:srgbClr val="7F0055"/>
                </a:solidFill>
                <a:effectLst/>
                <a:latin typeface="Consolas" panose="020B0609020204030204" pitchFamily="49" charset="0"/>
              </a:rPr>
              <a:t>new</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MyIfImpl</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obj</a:t>
            </a:r>
            <a:r>
              <a:rPr lang="en-IN" dirty="0" err="1">
                <a:solidFill>
                  <a:srgbClr val="000000"/>
                </a:solidFill>
                <a:effectLst/>
                <a:latin typeface="Consolas" panose="020B0609020204030204" pitchFamily="49" charset="0"/>
              </a:rPr>
              <a:t>.getNumber</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obj</a:t>
            </a:r>
            <a:r>
              <a:rPr lang="en-IN" dirty="0" err="1">
                <a:solidFill>
                  <a:srgbClr val="000000"/>
                </a:solidFill>
                <a:effectLst/>
                <a:latin typeface="Consolas" panose="020B0609020204030204" pitchFamily="49" charset="0"/>
              </a:rPr>
              <a:t>.getString</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err="1">
                <a:solidFill>
                  <a:srgbClr val="000000"/>
                </a:solidFill>
                <a:effectLst/>
                <a:latin typeface="Consolas" panose="020B0609020204030204" pitchFamily="49" charset="0"/>
              </a:rPr>
              <a:t>MyIf.</a:t>
            </a:r>
            <a:r>
              <a:rPr lang="en-IN" i="1" dirty="0" err="1">
                <a:solidFill>
                  <a:srgbClr val="000000"/>
                </a:solidFill>
                <a:effectLst/>
                <a:latin typeface="Consolas" panose="020B0609020204030204" pitchFamily="49" charset="0"/>
              </a:rPr>
              <a:t>getDefaultNumber</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
        <p:nvSpPr>
          <p:cNvPr id="11" name="TextBox 10">
            <a:extLst>
              <a:ext uri="{FF2B5EF4-FFF2-40B4-BE49-F238E27FC236}">
                <a16:creationId xmlns:a16="http://schemas.microsoft.com/office/drawing/2014/main" id="{CB0C4E1D-34D2-84ED-0BCB-8B3F716CC8A6}"/>
              </a:ext>
            </a:extLst>
          </p:cNvPr>
          <p:cNvSpPr txBox="1"/>
          <p:nvPr/>
        </p:nvSpPr>
        <p:spPr>
          <a:xfrm>
            <a:off x="8101304" y="5038730"/>
            <a:ext cx="4009831" cy="1200329"/>
          </a:xfrm>
          <a:prstGeom prst="rect">
            <a:avLst/>
          </a:prstGeom>
          <a:noFill/>
        </p:spPr>
        <p:txBody>
          <a:bodyPr wrap="square">
            <a:spAutoFit/>
          </a:bodyPr>
          <a:lstStyle/>
          <a:p>
            <a:pPr marL="0" marR="0">
              <a:buNone/>
            </a:pPr>
            <a:r>
              <a:rPr lang="en-IN" sz="1800" u="sng" dirty="0">
                <a:solidFill>
                  <a:srgbClr val="000000"/>
                </a:solidFill>
                <a:effectLst/>
                <a:latin typeface="Consolas" panose="020B0609020204030204" pitchFamily="49" charset="0"/>
              </a:rPr>
              <a:t>output</a:t>
            </a:r>
          </a:p>
          <a:p>
            <a:pPr marL="0" marR="0">
              <a:buNone/>
            </a:pPr>
            <a:r>
              <a:rPr lang="en-IN" sz="1800" dirty="0">
                <a:solidFill>
                  <a:srgbClr val="000000"/>
                </a:solidFill>
                <a:effectLst/>
                <a:latin typeface="Consolas" panose="020B0609020204030204" pitchFamily="49" charset="0"/>
              </a:rPr>
              <a:t>100</a:t>
            </a:r>
          </a:p>
          <a:p>
            <a:pPr marL="0" marR="0">
              <a:buNone/>
            </a:pPr>
            <a:r>
              <a:rPr lang="en-IN" sz="1800" dirty="0">
                <a:solidFill>
                  <a:srgbClr val="000000"/>
                </a:solidFill>
                <a:effectLst/>
                <a:latin typeface="Consolas" panose="020B0609020204030204" pitchFamily="49" charset="0"/>
              </a:rPr>
              <a:t>default behaviour is </a:t>
            </a:r>
            <a:r>
              <a:rPr lang="en-IN" sz="1800" dirty="0" err="1">
                <a:solidFill>
                  <a:srgbClr val="000000"/>
                </a:solidFill>
                <a:effectLst/>
                <a:latin typeface="Consolas" panose="020B0609020204030204" pitchFamily="49" charset="0"/>
              </a:rPr>
              <a:t>overriden</a:t>
            </a:r>
            <a:endParaRPr lang="en-IN" sz="1800" dirty="0">
              <a:solidFill>
                <a:srgbClr val="000000"/>
              </a:solidFill>
              <a:effectLst/>
              <a:latin typeface="Consolas" panose="020B0609020204030204" pitchFamily="49" charset="0"/>
            </a:endParaRPr>
          </a:p>
          <a:p>
            <a:pPr marL="0" marR="0">
              <a:buNone/>
            </a:pPr>
            <a:r>
              <a:rPr lang="en-IN" sz="1800" dirty="0">
                <a:solidFill>
                  <a:srgbClr val="000000"/>
                </a:solidFill>
                <a:effectLst/>
                <a:latin typeface="Consolas" panose="020B0609020204030204" pitchFamily="49" charset="0"/>
              </a:rPr>
              <a:t>0</a:t>
            </a:r>
          </a:p>
        </p:txBody>
      </p:sp>
    </p:spTree>
    <p:extLst>
      <p:ext uri="{BB962C8B-B14F-4D97-AF65-F5344CB8AC3E}">
        <p14:creationId xmlns:p14="http://schemas.microsoft.com/office/powerpoint/2010/main" val="16796872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C1706CB-A5FE-D934-3E62-867671790E41}"/>
              </a:ext>
            </a:extLst>
          </p:cNvPr>
          <p:cNvSpPr txBox="1"/>
          <p:nvPr/>
        </p:nvSpPr>
        <p:spPr>
          <a:xfrm>
            <a:off x="3789010" y="284943"/>
            <a:ext cx="4891573" cy="1477328"/>
          </a:xfrm>
          <a:prstGeom prst="rect">
            <a:avLst/>
          </a:prstGeom>
          <a:noFill/>
          <a:ln w="12700">
            <a:solidFill>
              <a:schemeClr val="tx1"/>
            </a:solidFill>
          </a:ln>
        </p:spPr>
        <p:txBody>
          <a:bodyPr wrap="square">
            <a:spAutoFit/>
          </a:bodyPr>
          <a:lstStyle/>
          <a:p>
            <a:pPr algn="l" latinLnBrk="0">
              <a:buNone/>
            </a:pPr>
            <a:r>
              <a:rPr lang="en-US" b="0" i="0" dirty="0">
                <a:effectLst/>
                <a:latin typeface="Consolas" panose="020B0609020204030204" pitchFamily="49" charset="0"/>
              </a:rPr>
              <a:t>public class Horse {</a:t>
            </a:r>
          </a:p>
          <a:p>
            <a:pPr algn="l" latinLnBrk="0">
              <a:buNone/>
            </a:pPr>
            <a:r>
              <a:rPr lang="en-US" b="0" i="0" dirty="0">
                <a:effectLst/>
                <a:latin typeface="Consolas" panose="020B0609020204030204" pitchFamily="49" charset="0"/>
              </a:rPr>
              <a:t>    public String </a:t>
            </a:r>
            <a:r>
              <a:rPr lang="en-US" b="0" i="0" dirty="0" err="1">
                <a:effectLst/>
                <a:latin typeface="Consolas" panose="020B0609020204030204" pitchFamily="49" charset="0"/>
              </a:rPr>
              <a:t>identifyMyself</a:t>
            </a: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        return "I am a horse.";</a:t>
            </a:r>
          </a:p>
          <a:p>
            <a:pPr algn="l" latinLnBrk="0">
              <a:buNone/>
            </a:pP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a:t>
            </a:r>
          </a:p>
        </p:txBody>
      </p:sp>
      <p:sp>
        <p:nvSpPr>
          <p:cNvPr id="7" name="TextBox 6">
            <a:extLst>
              <a:ext uri="{FF2B5EF4-FFF2-40B4-BE49-F238E27FC236}">
                <a16:creationId xmlns:a16="http://schemas.microsoft.com/office/drawing/2014/main" id="{BFA5165B-05A3-8DBE-5A6C-4EE48AAC0777}"/>
              </a:ext>
            </a:extLst>
          </p:cNvPr>
          <p:cNvSpPr txBox="1"/>
          <p:nvPr/>
        </p:nvSpPr>
        <p:spPr>
          <a:xfrm>
            <a:off x="296245" y="2139344"/>
            <a:ext cx="5805973" cy="1477328"/>
          </a:xfrm>
          <a:prstGeom prst="rect">
            <a:avLst/>
          </a:prstGeom>
          <a:noFill/>
          <a:ln w="9525">
            <a:solidFill>
              <a:schemeClr val="tx1"/>
            </a:solidFill>
          </a:ln>
        </p:spPr>
        <p:txBody>
          <a:bodyPr wrap="square">
            <a:spAutoFit/>
          </a:bodyPr>
          <a:lstStyle/>
          <a:p>
            <a:pPr algn="l" latinLnBrk="0">
              <a:buNone/>
            </a:pPr>
            <a:r>
              <a:rPr lang="en-US" b="0" i="0" dirty="0">
                <a:effectLst/>
                <a:latin typeface="Consolas" panose="020B0609020204030204" pitchFamily="49" charset="0"/>
              </a:rPr>
              <a:t>public interface Flyer {</a:t>
            </a:r>
          </a:p>
          <a:p>
            <a:pPr algn="l" latinLnBrk="0">
              <a:buNone/>
            </a:pPr>
            <a:r>
              <a:rPr lang="en-US" b="0" i="0" dirty="0">
                <a:effectLst/>
                <a:latin typeface="Consolas" panose="020B0609020204030204" pitchFamily="49" charset="0"/>
              </a:rPr>
              <a:t>    default public String </a:t>
            </a:r>
            <a:r>
              <a:rPr lang="en-US" b="0" i="0" dirty="0" err="1">
                <a:effectLst/>
                <a:latin typeface="Consolas" panose="020B0609020204030204" pitchFamily="49" charset="0"/>
              </a:rPr>
              <a:t>identifyMyself</a:t>
            </a: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        return "I am able to fly.";</a:t>
            </a:r>
          </a:p>
          <a:p>
            <a:pPr algn="l" latinLnBrk="0">
              <a:buNone/>
            </a:pP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a:t>
            </a:r>
          </a:p>
        </p:txBody>
      </p:sp>
      <p:sp>
        <p:nvSpPr>
          <p:cNvPr id="8" name="TextBox 7">
            <a:extLst>
              <a:ext uri="{FF2B5EF4-FFF2-40B4-BE49-F238E27FC236}">
                <a16:creationId xmlns:a16="http://schemas.microsoft.com/office/drawing/2014/main" id="{72A6E39B-AFB3-CBD8-7070-73EE249748E6}"/>
              </a:ext>
            </a:extLst>
          </p:cNvPr>
          <p:cNvSpPr txBox="1"/>
          <p:nvPr/>
        </p:nvSpPr>
        <p:spPr>
          <a:xfrm>
            <a:off x="6226623" y="2157765"/>
            <a:ext cx="5805973" cy="1477328"/>
          </a:xfrm>
          <a:prstGeom prst="rect">
            <a:avLst/>
          </a:prstGeom>
          <a:noFill/>
          <a:ln w="12700">
            <a:solidFill>
              <a:schemeClr val="tx1"/>
            </a:solidFill>
          </a:ln>
        </p:spPr>
        <p:txBody>
          <a:bodyPr wrap="square">
            <a:spAutoFit/>
          </a:bodyPr>
          <a:lstStyle/>
          <a:p>
            <a:pPr algn="l" latinLnBrk="0">
              <a:buNone/>
            </a:pPr>
            <a:r>
              <a:rPr lang="en-US" b="0" i="0" dirty="0">
                <a:effectLst/>
                <a:latin typeface="Consolas" panose="020B0609020204030204" pitchFamily="49" charset="0"/>
              </a:rPr>
              <a:t>public interface Mythical {</a:t>
            </a:r>
          </a:p>
          <a:p>
            <a:pPr algn="l" latinLnBrk="0">
              <a:buNone/>
            </a:pPr>
            <a:r>
              <a:rPr lang="en-US" b="0" i="0" dirty="0">
                <a:effectLst/>
                <a:latin typeface="Consolas" panose="020B0609020204030204" pitchFamily="49" charset="0"/>
              </a:rPr>
              <a:t>    default public String </a:t>
            </a:r>
            <a:r>
              <a:rPr lang="en-US" b="0" i="0" dirty="0" err="1">
                <a:effectLst/>
                <a:latin typeface="Consolas" panose="020B0609020204030204" pitchFamily="49" charset="0"/>
              </a:rPr>
              <a:t>identifyMyself</a:t>
            </a: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        return "I am a mythical creature.";</a:t>
            </a:r>
          </a:p>
          <a:p>
            <a:pPr algn="l" latinLnBrk="0">
              <a:buNone/>
            </a:pPr>
            <a:r>
              <a:rPr lang="en-US" b="0" i="0" dirty="0">
                <a:effectLst/>
                <a:latin typeface="Consolas" panose="020B0609020204030204" pitchFamily="49" charset="0"/>
              </a:rPr>
              <a:t>    }</a:t>
            </a:r>
          </a:p>
          <a:p>
            <a:pPr algn="l" latinLnBrk="0">
              <a:buNone/>
            </a:pPr>
            <a:r>
              <a:rPr lang="en-US" b="0" i="0" dirty="0">
                <a:effectLst/>
                <a:latin typeface="Consolas" panose="020B0609020204030204" pitchFamily="49" charset="0"/>
              </a:rPr>
              <a:t>}</a:t>
            </a:r>
          </a:p>
        </p:txBody>
      </p:sp>
      <p:sp>
        <p:nvSpPr>
          <p:cNvPr id="9" name="TextBox 8">
            <a:extLst>
              <a:ext uri="{FF2B5EF4-FFF2-40B4-BE49-F238E27FC236}">
                <a16:creationId xmlns:a16="http://schemas.microsoft.com/office/drawing/2014/main" id="{30564B41-90FA-321A-9A3E-EC8F51E794D7}"/>
              </a:ext>
            </a:extLst>
          </p:cNvPr>
          <p:cNvSpPr txBox="1"/>
          <p:nvPr/>
        </p:nvSpPr>
        <p:spPr>
          <a:xfrm>
            <a:off x="2062069" y="4196499"/>
            <a:ext cx="9293286" cy="2031325"/>
          </a:xfrm>
          <a:prstGeom prst="rect">
            <a:avLst/>
          </a:prstGeom>
          <a:noFill/>
          <a:ln w="12700">
            <a:solidFill>
              <a:schemeClr val="tx1"/>
            </a:solidFill>
          </a:ln>
        </p:spPr>
        <p:txBody>
          <a:bodyPr wrap="square">
            <a:spAutoFit/>
          </a:bodyPr>
          <a:lstStyle/>
          <a:p>
            <a:pPr algn="l" latinLnBrk="0">
              <a:buNone/>
            </a:pPr>
            <a:r>
              <a:rPr lang="en-IN" b="0" i="0" dirty="0">
                <a:effectLst/>
                <a:latin typeface="Consolas" panose="020B0609020204030204" pitchFamily="49" charset="0"/>
              </a:rPr>
              <a:t>public class Pegasus extends Horse implements Flyer, Mythical {</a:t>
            </a:r>
          </a:p>
          <a:p>
            <a:pPr algn="l" latinLnBrk="0">
              <a:buNone/>
            </a:pPr>
            <a:r>
              <a:rPr lang="en-IN" b="0" i="0" dirty="0">
                <a:effectLst/>
                <a:latin typeface="Consolas" panose="020B0609020204030204" pitchFamily="49" charset="0"/>
              </a:rPr>
              <a:t>    public static void main(String... </a:t>
            </a:r>
            <a:r>
              <a:rPr lang="en-IN" b="0" i="0" dirty="0" err="1">
                <a:effectLst/>
                <a:latin typeface="Consolas" panose="020B0609020204030204" pitchFamily="49" charset="0"/>
              </a:rPr>
              <a:t>args</a:t>
            </a:r>
            <a:r>
              <a:rPr lang="en-IN" b="0" i="0" dirty="0">
                <a:effectLst/>
                <a:latin typeface="Consolas" panose="020B0609020204030204" pitchFamily="49" charset="0"/>
              </a:rPr>
              <a:t>) </a:t>
            </a:r>
          </a:p>
          <a:p>
            <a:pPr algn="l" latinLnBrk="0">
              <a:buNone/>
            </a:pPr>
            <a:r>
              <a:rPr lang="en-IN" dirty="0">
                <a:latin typeface="Consolas" panose="020B0609020204030204" pitchFamily="49" charset="0"/>
              </a:rPr>
              <a:t>    </a:t>
            </a:r>
            <a:r>
              <a:rPr lang="en-IN" b="0" i="0" dirty="0">
                <a:effectLst/>
                <a:latin typeface="Consolas" panose="020B0609020204030204" pitchFamily="49" charset="0"/>
              </a:rPr>
              <a:t>{</a:t>
            </a:r>
          </a:p>
          <a:p>
            <a:pPr algn="l" latinLnBrk="0">
              <a:buNone/>
            </a:pPr>
            <a:r>
              <a:rPr lang="en-IN" b="0" i="0" dirty="0">
                <a:effectLst/>
                <a:latin typeface="Consolas" panose="020B0609020204030204" pitchFamily="49" charset="0"/>
              </a:rPr>
              <a:t>        Pegasus </a:t>
            </a:r>
            <a:r>
              <a:rPr lang="en-IN" b="0" i="0" dirty="0" err="1">
                <a:effectLst/>
                <a:latin typeface="Consolas" panose="020B0609020204030204" pitchFamily="49" charset="0"/>
              </a:rPr>
              <a:t>myApp</a:t>
            </a:r>
            <a:r>
              <a:rPr lang="en-IN" b="0" i="0" dirty="0">
                <a:effectLst/>
                <a:latin typeface="Consolas" panose="020B0609020204030204" pitchFamily="49" charset="0"/>
              </a:rPr>
              <a:t> = new Pegasus();</a:t>
            </a:r>
          </a:p>
          <a:p>
            <a:pPr algn="l" latinLnBrk="0">
              <a:buNone/>
            </a:pPr>
            <a:r>
              <a:rPr lang="en-IN" b="0" i="0" dirty="0">
                <a:effectLst/>
                <a:latin typeface="Consolas" panose="020B0609020204030204" pitchFamily="49" charset="0"/>
              </a:rPr>
              <a:t>        </a:t>
            </a:r>
            <a:r>
              <a:rPr lang="en-IN" b="0" i="0" dirty="0" err="1">
                <a:effectLst/>
                <a:latin typeface="Consolas" panose="020B0609020204030204" pitchFamily="49" charset="0"/>
              </a:rPr>
              <a:t>System.out.println</a:t>
            </a:r>
            <a:r>
              <a:rPr lang="en-IN" b="0" i="0" dirty="0">
                <a:effectLst/>
                <a:latin typeface="Consolas" panose="020B0609020204030204" pitchFamily="49" charset="0"/>
              </a:rPr>
              <a:t>(</a:t>
            </a:r>
            <a:r>
              <a:rPr lang="en-IN" b="0" i="0" dirty="0" err="1">
                <a:effectLst/>
                <a:latin typeface="Consolas" panose="020B0609020204030204" pitchFamily="49" charset="0"/>
              </a:rPr>
              <a:t>myApp.identifyMyself</a:t>
            </a:r>
            <a:r>
              <a:rPr lang="en-IN" b="0" i="0" dirty="0">
                <a:effectLst/>
                <a:latin typeface="Consolas" panose="020B0609020204030204" pitchFamily="49" charset="0"/>
              </a:rPr>
              <a:t>());</a:t>
            </a:r>
          </a:p>
          <a:p>
            <a:pPr algn="l" latinLnBrk="0">
              <a:buNone/>
            </a:pPr>
            <a:r>
              <a:rPr lang="en-IN" b="0" i="0" dirty="0">
                <a:effectLst/>
                <a:latin typeface="Consolas" panose="020B0609020204030204" pitchFamily="49" charset="0"/>
              </a:rPr>
              <a:t>    }</a:t>
            </a:r>
          </a:p>
          <a:p>
            <a:pPr algn="l" latinLnBrk="0">
              <a:buNone/>
            </a:pPr>
            <a:r>
              <a:rPr lang="en-IN" b="0" i="0" dirty="0">
                <a:effectLst/>
                <a:latin typeface="Consolas" panose="020B0609020204030204" pitchFamily="49" charset="0"/>
              </a:rPr>
              <a:t>}</a:t>
            </a:r>
          </a:p>
        </p:txBody>
      </p:sp>
      <p:sp>
        <p:nvSpPr>
          <p:cNvPr id="11" name="TextBox 10">
            <a:extLst>
              <a:ext uri="{FF2B5EF4-FFF2-40B4-BE49-F238E27FC236}">
                <a16:creationId xmlns:a16="http://schemas.microsoft.com/office/drawing/2014/main" id="{8F4E78AA-45DD-DCF4-6627-AB6335BA95A3}"/>
              </a:ext>
            </a:extLst>
          </p:cNvPr>
          <p:cNvSpPr txBox="1"/>
          <p:nvPr/>
        </p:nvSpPr>
        <p:spPr>
          <a:xfrm>
            <a:off x="2583029" y="6419898"/>
            <a:ext cx="6097554" cy="369332"/>
          </a:xfrm>
          <a:prstGeom prst="rect">
            <a:avLst/>
          </a:prstGeom>
          <a:noFill/>
        </p:spPr>
        <p:txBody>
          <a:bodyPr wrap="square">
            <a:spAutoFit/>
          </a:bodyPr>
          <a:lstStyle/>
          <a:p>
            <a:r>
              <a:rPr lang="en-IN" b="0" i="0" dirty="0">
                <a:solidFill>
                  <a:srgbClr val="131516"/>
                </a:solidFill>
                <a:effectLst/>
                <a:latin typeface="system-ui"/>
              </a:rPr>
              <a:t> </a:t>
            </a:r>
            <a:r>
              <a:rPr lang="en-IN" b="0" i="0" u="sng" dirty="0">
                <a:solidFill>
                  <a:srgbClr val="131516"/>
                </a:solidFill>
                <a:effectLst/>
                <a:latin typeface="system-ui"/>
              </a:rPr>
              <a:t>Output</a:t>
            </a:r>
            <a:r>
              <a:rPr lang="en-IN" b="0" i="0" dirty="0">
                <a:solidFill>
                  <a:srgbClr val="131516"/>
                </a:solidFill>
                <a:effectLst/>
                <a:latin typeface="system-ui"/>
              </a:rPr>
              <a:t>: </a:t>
            </a:r>
            <a:r>
              <a:rPr lang="en-IN" b="0" i="0" dirty="0">
                <a:effectLst/>
                <a:latin typeface="SFMono-Regular"/>
              </a:rPr>
              <a:t>I am a horse</a:t>
            </a:r>
            <a:endParaRPr lang="en-IN" dirty="0"/>
          </a:p>
        </p:txBody>
      </p:sp>
      <p:sp>
        <p:nvSpPr>
          <p:cNvPr id="2" name="TextBox 1">
            <a:extLst>
              <a:ext uri="{FF2B5EF4-FFF2-40B4-BE49-F238E27FC236}">
                <a16:creationId xmlns:a16="http://schemas.microsoft.com/office/drawing/2014/main" id="{C582F603-0BB2-BD67-2683-6B3E4B1B279E}"/>
              </a:ext>
            </a:extLst>
          </p:cNvPr>
          <p:cNvSpPr txBox="1"/>
          <p:nvPr/>
        </p:nvSpPr>
        <p:spPr>
          <a:xfrm>
            <a:off x="296245" y="284943"/>
            <a:ext cx="2491274" cy="707886"/>
          </a:xfrm>
          <a:prstGeom prst="rect">
            <a:avLst/>
          </a:prstGeom>
          <a:noFill/>
        </p:spPr>
        <p:txBody>
          <a:bodyPr wrap="square" rtlCol="0">
            <a:spAutoFit/>
          </a:bodyPr>
          <a:lstStyle/>
          <a:p>
            <a:r>
              <a:rPr lang="en-US" sz="2000" u="sng" dirty="0">
                <a:latin typeface="Times New Roman" panose="02020603050405020304" pitchFamily="18" charset="0"/>
                <a:cs typeface="Times New Roman" panose="02020603050405020304" pitchFamily="18" charset="0"/>
              </a:rPr>
              <a:t>Interface can contain default methods</a:t>
            </a:r>
            <a:endParaRPr lang="en-IN" sz="20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57740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73A40-4124-4E93-9373-E353B95A8B5E}"/>
              </a:ext>
            </a:extLst>
          </p:cNvPr>
          <p:cNvSpPr>
            <a:spLocks noGrp="1"/>
          </p:cNvSpPr>
          <p:nvPr>
            <p:ph type="title"/>
          </p:nvPr>
        </p:nvSpPr>
        <p:spPr>
          <a:xfrm>
            <a:off x="427382" y="113333"/>
            <a:ext cx="10515600" cy="942545"/>
          </a:xfrm>
        </p:spPr>
        <p:txBody>
          <a:bodyPr/>
          <a:lstStyle/>
          <a:p>
            <a:r>
              <a:rPr lang="en-US" u="sng" dirty="0">
                <a:latin typeface="Times New Roman" panose="02020603050405020304" pitchFamily="18" charset="0"/>
                <a:cs typeface="Times New Roman" panose="02020603050405020304" pitchFamily="18" charset="0"/>
              </a:rPr>
              <a:t>Implementing interfaces</a:t>
            </a:r>
          </a:p>
        </p:txBody>
      </p:sp>
      <p:sp>
        <p:nvSpPr>
          <p:cNvPr id="5" name="TextBox 4">
            <a:extLst>
              <a:ext uri="{FF2B5EF4-FFF2-40B4-BE49-F238E27FC236}">
                <a16:creationId xmlns:a16="http://schemas.microsoft.com/office/drawing/2014/main" id="{416BB716-04AE-4BEA-B33E-4556C9B08A3E}"/>
              </a:ext>
            </a:extLst>
          </p:cNvPr>
          <p:cNvSpPr txBox="1"/>
          <p:nvPr/>
        </p:nvSpPr>
        <p:spPr>
          <a:xfrm>
            <a:off x="212036" y="1107595"/>
            <a:ext cx="12019722" cy="1384995"/>
          </a:xfrm>
          <a:prstGeom prst="rect">
            <a:avLst/>
          </a:prstGeom>
          <a:noFill/>
        </p:spPr>
        <p:txBody>
          <a:bodyPr wrap="square">
            <a:spAutoFit/>
          </a:bodyPr>
          <a:lstStyle/>
          <a:p>
            <a:pPr algn="l"/>
            <a:r>
              <a:rPr lang="en-US" sz="2800" b="0" i="1" u="none" strike="noStrike" baseline="0" dirty="0">
                <a:solidFill>
                  <a:srgbClr val="1D1D1E"/>
                </a:solidFill>
                <a:latin typeface="Times New Roman" panose="02020603050405020304" pitchFamily="18" charset="0"/>
                <a:cs typeface="Times New Roman" panose="02020603050405020304" pitchFamily="18" charset="0"/>
              </a:rPr>
              <a:t>access </a:t>
            </a:r>
            <a:r>
              <a:rPr lang="en-US" sz="2800" b="0" i="0" u="none" strike="noStrike" baseline="0" dirty="0">
                <a:solidFill>
                  <a:srgbClr val="1D1D1E"/>
                </a:solidFill>
                <a:latin typeface="Times New Roman" panose="02020603050405020304" pitchFamily="18" charset="0"/>
                <a:cs typeface="Times New Roman" panose="02020603050405020304" pitchFamily="18" charset="0"/>
              </a:rPr>
              <a:t>class </a:t>
            </a:r>
            <a:r>
              <a:rPr lang="en-US" sz="2800" b="0" i="1" u="none" strike="noStrike" baseline="0" dirty="0" err="1">
                <a:solidFill>
                  <a:srgbClr val="1D1D1E"/>
                </a:solidFill>
                <a:latin typeface="Times New Roman" panose="02020603050405020304" pitchFamily="18" charset="0"/>
                <a:cs typeface="Times New Roman" panose="02020603050405020304" pitchFamily="18" charset="0"/>
              </a:rPr>
              <a:t>classname</a:t>
            </a:r>
            <a:r>
              <a:rPr lang="en-US" sz="2800" b="0" i="1" u="none" strike="noStrike" baseline="0" dirty="0">
                <a:solidFill>
                  <a:srgbClr val="1D1D1E"/>
                </a:solidFill>
                <a:latin typeface="Times New Roman" panose="02020603050405020304" pitchFamily="18" charset="0"/>
                <a:cs typeface="Times New Roman" panose="02020603050405020304" pitchFamily="18" charset="0"/>
              </a:rPr>
              <a:t> </a:t>
            </a:r>
            <a:r>
              <a:rPr lang="en-US" sz="2800" b="0" i="0" u="none" strike="noStrike" baseline="0" dirty="0">
                <a:solidFill>
                  <a:srgbClr val="1D1D1E"/>
                </a:solidFill>
                <a:latin typeface="Times New Roman" panose="02020603050405020304" pitchFamily="18" charset="0"/>
                <a:cs typeface="Times New Roman" panose="02020603050405020304" pitchFamily="18" charset="0"/>
              </a:rPr>
              <a:t>[extends </a:t>
            </a:r>
            <a:r>
              <a:rPr lang="en-US" sz="2800" b="0" i="1" u="none" strike="noStrike" baseline="0" dirty="0">
                <a:solidFill>
                  <a:srgbClr val="1D1D1E"/>
                </a:solidFill>
                <a:latin typeface="Times New Roman" panose="02020603050405020304" pitchFamily="18" charset="0"/>
                <a:cs typeface="Times New Roman" panose="02020603050405020304" pitchFamily="18" charset="0"/>
              </a:rPr>
              <a:t>superclass</a:t>
            </a:r>
            <a:r>
              <a:rPr lang="en-US" sz="2800" b="0" i="0" u="none" strike="noStrike" baseline="0" dirty="0">
                <a:solidFill>
                  <a:srgbClr val="1D1D1E"/>
                </a:solidFill>
                <a:latin typeface="Times New Roman" panose="02020603050405020304" pitchFamily="18" charset="0"/>
                <a:cs typeface="Times New Roman" panose="02020603050405020304" pitchFamily="18" charset="0"/>
              </a:rPr>
              <a:t>] [implements </a:t>
            </a:r>
            <a:r>
              <a:rPr lang="en-US" sz="2800" b="0" i="1" u="none" strike="noStrike" baseline="0" dirty="0">
                <a:solidFill>
                  <a:srgbClr val="1D1D1E"/>
                </a:solidFill>
                <a:latin typeface="Times New Roman" panose="02020603050405020304" pitchFamily="18" charset="0"/>
                <a:cs typeface="Times New Roman" panose="02020603050405020304" pitchFamily="18" charset="0"/>
              </a:rPr>
              <a:t>interface </a:t>
            </a:r>
            <a:r>
              <a:rPr lang="en-US" sz="2800" b="0" i="0" u="none" strike="noStrike" baseline="0" dirty="0">
                <a:solidFill>
                  <a:srgbClr val="1D1D1E"/>
                </a:solidFill>
                <a:latin typeface="Times New Roman" panose="02020603050405020304" pitchFamily="18" charset="0"/>
                <a:cs typeface="Times New Roman" panose="02020603050405020304" pitchFamily="18" charset="0"/>
              </a:rPr>
              <a:t>[,</a:t>
            </a:r>
            <a:r>
              <a:rPr lang="en-US" sz="2800" b="0" i="1" u="none" strike="noStrike" baseline="0" dirty="0">
                <a:solidFill>
                  <a:srgbClr val="1D1D1E"/>
                </a:solidFill>
                <a:latin typeface="Times New Roman" panose="02020603050405020304" pitchFamily="18" charset="0"/>
                <a:cs typeface="Times New Roman" panose="02020603050405020304" pitchFamily="18" charset="0"/>
              </a:rPr>
              <a:t>interface...</a:t>
            </a:r>
            <a:r>
              <a:rPr lang="en-US" sz="28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800" b="0" i="0" u="none" strike="noStrike" baseline="0" dirty="0">
                <a:solidFill>
                  <a:srgbClr val="1D1D1E"/>
                </a:solidFill>
                <a:latin typeface="Times New Roman" panose="02020603050405020304" pitchFamily="18" charset="0"/>
                <a:cs typeface="Times New Roman" panose="02020603050405020304" pitchFamily="18" charset="0"/>
              </a:rPr>
              <a:t>          // class-body</a:t>
            </a:r>
          </a:p>
          <a:p>
            <a:pPr algn="l"/>
            <a:r>
              <a:rPr lang="en-US" sz="28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6D0E374-19F8-4D9A-B2BA-827778BE6C94}"/>
              </a:ext>
            </a:extLst>
          </p:cNvPr>
          <p:cNvSpPr txBox="1"/>
          <p:nvPr/>
        </p:nvSpPr>
        <p:spPr>
          <a:xfrm>
            <a:off x="718930" y="2753023"/>
            <a:ext cx="10634870" cy="3416320"/>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Each class that includes an interface must implement all the methods.</a:t>
            </a:r>
          </a:p>
          <a:p>
            <a:pPr algn="l"/>
            <a:endParaRPr lang="en-US" sz="2400" b="0" i="0" u="none" strike="noStrike" baseline="0" dirty="0">
              <a:solidFill>
                <a:srgbClr val="1D1D1E"/>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sz="2400" b="0" i="0" u="none" strike="noStrike" baseline="0" dirty="0">
                <a:solidFill>
                  <a:srgbClr val="1D1D1E"/>
                </a:solidFill>
                <a:latin typeface="Times New Roman" panose="02020603050405020304" pitchFamily="18" charset="0"/>
                <a:cs typeface="Times New Roman" panose="02020603050405020304" pitchFamily="18" charset="0"/>
              </a:rPr>
              <a:t>The methods that implement an interface must be declared </a:t>
            </a:r>
            <a:r>
              <a:rPr lang="en-US" sz="2400" b="1" i="0" u="none" strike="noStrike" baseline="0" dirty="0">
                <a:solidFill>
                  <a:srgbClr val="1D1D1E"/>
                </a:solidFill>
                <a:latin typeface="Times New Roman" panose="02020603050405020304" pitchFamily="18" charset="0"/>
                <a:cs typeface="Times New Roman" panose="02020603050405020304" pitchFamily="18" charset="0"/>
              </a:rPr>
              <a:t>public</a:t>
            </a:r>
            <a:r>
              <a:rPr lang="en-US" sz="2400" b="0" i="0" u="none" strike="noStrike" baseline="0" dirty="0">
                <a:solidFill>
                  <a:srgbClr val="1D1D1E"/>
                </a:solidFill>
                <a:latin typeface="Times New Roman" panose="02020603050405020304" pitchFamily="18" charset="0"/>
                <a:cs typeface="Times New Roman" panose="02020603050405020304" pitchFamily="18" charset="0"/>
              </a:rPr>
              <a:t>.</a:t>
            </a:r>
          </a:p>
          <a:p>
            <a:pPr marL="342900" indent="-342900" algn="l">
              <a:buFont typeface="Arial" panose="020B0604020202020204" pitchFamily="34" charset="0"/>
              <a:buChar char="•"/>
            </a:pPr>
            <a:endParaRPr lang="en-US" sz="2400" b="0" i="0" u="none" strike="noStrike" baseline="0" dirty="0">
              <a:solidFill>
                <a:srgbClr val="1D1D1E"/>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sz="2400" dirty="0">
                <a:solidFill>
                  <a:srgbClr val="1D1D1E"/>
                </a:solidFill>
                <a:latin typeface="Times New Roman" panose="02020603050405020304" pitchFamily="18" charset="0"/>
                <a:cs typeface="Times New Roman" panose="02020603050405020304" pitchFamily="18" charset="0"/>
              </a:rPr>
              <a:t>The type signature of the implementing method must match exactly the type signature specified in the interface definition.</a:t>
            </a:r>
          </a:p>
          <a:p>
            <a:pPr marL="342900" indent="-342900">
              <a:buFont typeface="Arial" panose="020B0604020202020204" pitchFamily="34" charset="0"/>
              <a:buChar char="•"/>
            </a:pPr>
            <a:r>
              <a:rPr lang="en-US" sz="2400" b="0" i="0" u="none" strike="noStrike" baseline="0" dirty="0">
                <a:solidFill>
                  <a:srgbClr val="1D1D1E"/>
                </a:solidFill>
                <a:latin typeface="Times New Roman" panose="02020603050405020304" pitchFamily="18" charset="0"/>
                <a:cs typeface="Times New Roman" panose="02020603050405020304" pitchFamily="18" charset="0"/>
              </a:rPr>
              <a:t>If a class implements two interfaces that declare the same method, then the same method will be used by clients of either interface. </a:t>
            </a:r>
          </a:p>
          <a:p>
            <a:pPr marL="342900" indent="-342900" algn="l">
              <a:buFont typeface="Arial" panose="020B0604020202020204" pitchFamily="34" charset="0"/>
              <a:buChar char="•"/>
            </a:pPr>
            <a:endParaRPr lang="en-US" sz="2400" dirty="0">
              <a:solidFill>
                <a:srgbClr val="1D1D1E"/>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0818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2C9B9-0224-4019-9BA8-865E12E99E35}"/>
              </a:ext>
            </a:extLst>
          </p:cNvPr>
          <p:cNvSpPr>
            <a:spLocks noGrp="1"/>
          </p:cNvSpPr>
          <p:nvPr>
            <p:ph type="title"/>
          </p:nvPr>
        </p:nvSpPr>
        <p:spPr>
          <a:xfrm>
            <a:off x="838200" y="20572"/>
            <a:ext cx="10515600" cy="734805"/>
          </a:xfrm>
        </p:spPr>
        <p:txBody>
          <a:bodyPr>
            <a:normAutofit/>
          </a:bodyPr>
          <a:lstStyle/>
          <a:p>
            <a:r>
              <a:rPr lang="en-US" sz="3600" u="sng" dirty="0"/>
              <a:t>Different types of inheritance</a:t>
            </a:r>
          </a:p>
        </p:txBody>
      </p:sp>
      <p:graphicFrame>
        <p:nvGraphicFramePr>
          <p:cNvPr id="4" name="Table 4">
            <a:extLst>
              <a:ext uri="{FF2B5EF4-FFF2-40B4-BE49-F238E27FC236}">
                <a16:creationId xmlns:a16="http://schemas.microsoft.com/office/drawing/2014/main" id="{A8FE611F-E6C6-43C9-B764-613020A1E616}"/>
              </a:ext>
            </a:extLst>
          </p:cNvPr>
          <p:cNvGraphicFramePr>
            <a:graphicFrameLocks noGrp="1"/>
          </p:cNvGraphicFramePr>
          <p:nvPr>
            <p:extLst>
              <p:ext uri="{D42A27DB-BD31-4B8C-83A1-F6EECF244321}">
                <p14:modId xmlns:p14="http://schemas.microsoft.com/office/powerpoint/2010/main" val="665242318"/>
              </p:ext>
            </p:extLst>
          </p:nvPr>
        </p:nvGraphicFramePr>
        <p:xfrm>
          <a:off x="1077839" y="693162"/>
          <a:ext cx="10515599" cy="6192365"/>
        </p:xfrm>
        <a:graphic>
          <a:graphicData uri="http://schemas.openxmlformats.org/drawingml/2006/table">
            <a:tbl>
              <a:tblPr firstRow="1" bandRow="1">
                <a:tableStyleId>{5C22544A-7EE6-4342-B048-85BDC9FD1C3A}</a:tableStyleId>
              </a:tblPr>
              <a:tblGrid>
                <a:gridCol w="2576601">
                  <a:extLst>
                    <a:ext uri="{9D8B030D-6E8A-4147-A177-3AD203B41FA5}">
                      <a16:colId xmlns:a16="http://schemas.microsoft.com/office/drawing/2014/main" val="446596331"/>
                    </a:ext>
                  </a:extLst>
                </a:gridCol>
                <a:gridCol w="4270360">
                  <a:extLst>
                    <a:ext uri="{9D8B030D-6E8A-4147-A177-3AD203B41FA5}">
                      <a16:colId xmlns:a16="http://schemas.microsoft.com/office/drawing/2014/main" val="2058875647"/>
                    </a:ext>
                  </a:extLst>
                </a:gridCol>
                <a:gridCol w="3668638">
                  <a:extLst>
                    <a:ext uri="{9D8B030D-6E8A-4147-A177-3AD203B41FA5}">
                      <a16:colId xmlns:a16="http://schemas.microsoft.com/office/drawing/2014/main" val="399889184"/>
                    </a:ext>
                  </a:extLst>
                </a:gridCol>
              </a:tblGrid>
              <a:tr h="431645">
                <a:tc>
                  <a:txBody>
                    <a:bodyPr/>
                    <a:lstStyle/>
                    <a:p>
                      <a:r>
                        <a:rPr lang="en-US" dirty="0">
                          <a:solidFill>
                            <a:schemeClr val="tx1"/>
                          </a:solidFill>
                        </a:rPr>
                        <a:t>Type of Inheritance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Implementation syntax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8886550"/>
                  </a:ext>
                </a:extLst>
              </a:tr>
              <a:tr h="1383630">
                <a:tc>
                  <a:txBody>
                    <a:bodyPr/>
                    <a:lstStyle/>
                    <a:p>
                      <a:r>
                        <a:rPr lang="en-US" dirty="0">
                          <a:solidFill>
                            <a:schemeClr val="tx1"/>
                          </a:solidFill>
                        </a:rPr>
                        <a:t>Single-level Inheritance</a:t>
                      </a: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tx1"/>
                          </a:solidFill>
                        </a:rPr>
                        <a:t>Class A {    }</a:t>
                      </a:r>
                    </a:p>
                    <a:p>
                      <a:r>
                        <a:rPr lang="en-US" sz="2000" dirty="0">
                          <a:solidFill>
                            <a:schemeClr val="tx1"/>
                          </a:solidFill>
                        </a:rPr>
                        <a:t>Class B extends A {  }</a:t>
                      </a:r>
                    </a:p>
                    <a:p>
                      <a:endParaRPr lang="en-US" sz="20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rPr>
                        <a:t>B can inherit all the properties of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7087476"/>
                  </a:ext>
                </a:extLst>
              </a:tr>
              <a:tr h="431645">
                <a:tc>
                  <a:txBody>
                    <a:bodyPr/>
                    <a:lstStyle/>
                    <a:p>
                      <a:r>
                        <a:rPr lang="en-US" dirty="0">
                          <a:solidFill>
                            <a:schemeClr val="tx1"/>
                          </a:solidFill>
                        </a:rPr>
                        <a:t>Multi-level Inheritance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tx1"/>
                          </a:solidFill>
                        </a:rPr>
                        <a:t>Class A {  }</a:t>
                      </a:r>
                    </a:p>
                    <a:p>
                      <a:r>
                        <a:rPr lang="en-US" sz="2000" dirty="0">
                          <a:solidFill>
                            <a:schemeClr val="tx1"/>
                          </a:solidFill>
                        </a:rPr>
                        <a:t>Class B extends A {  }</a:t>
                      </a:r>
                    </a:p>
                    <a:p>
                      <a:r>
                        <a:rPr lang="en-US" sz="2000" dirty="0">
                          <a:solidFill>
                            <a:schemeClr val="tx1"/>
                          </a:solidFill>
                        </a:rPr>
                        <a:t>Class C extends B {  }</a:t>
                      </a:r>
                    </a:p>
                    <a:p>
                      <a:endParaRPr lang="en-US" sz="2000" dirty="0">
                        <a:solidFill>
                          <a:schemeClr val="tx1"/>
                        </a:solidFill>
                      </a:endParaRPr>
                    </a:p>
                    <a:p>
                      <a:r>
                        <a:rPr lang="en-US" sz="2000" dirty="0">
                          <a:solidFill>
                            <a:schemeClr val="tx1"/>
                          </a:solidFill>
                        </a:rPr>
                        <a:t>A is the Base class for B, B is the Base class for C.</a:t>
                      </a:r>
                    </a:p>
                    <a:p>
                      <a:endParaRPr lang="en-US" sz="2000" dirty="0">
                        <a:solidFill>
                          <a:schemeClr val="tx1"/>
                        </a:solidFill>
                      </a:endParaRPr>
                    </a:p>
                    <a:p>
                      <a:r>
                        <a:rPr lang="en-US" sz="2000" dirty="0">
                          <a:solidFill>
                            <a:schemeClr val="tx1"/>
                          </a:solidFill>
                        </a:rPr>
                        <a:t>B can inherit all the properties of A.</a:t>
                      </a:r>
                    </a:p>
                    <a:p>
                      <a:r>
                        <a:rPr lang="en-US" sz="2000" dirty="0">
                          <a:solidFill>
                            <a:schemeClr val="tx1"/>
                          </a:solidFill>
                        </a:rPr>
                        <a:t>C can inherit all the properties of A and B.</a:t>
                      </a:r>
                    </a:p>
                    <a:p>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2670903"/>
                  </a:ext>
                </a:extLst>
              </a:tr>
            </a:tbl>
          </a:graphicData>
        </a:graphic>
      </p:graphicFrame>
      <p:grpSp>
        <p:nvGrpSpPr>
          <p:cNvPr id="13" name="Group 12">
            <a:extLst>
              <a:ext uri="{FF2B5EF4-FFF2-40B4-BE49-F238E27FC236}">
                <a16:creationId xmlns:a16="http://schemas.microsoft.com/office/drawing/2014/main" id="{ABD74270-2B37-4599-98AC-D8DC7C6C73A9}"/>
              </a:ext>
            </a:extLst>
          </p:cNvPr>
          <p:cNvGrpSpPr/>
          <p:nvPr/>
        </p:nvGrpSpPr>
        <p:grpSpPr>
          <a:xfrm>
            <a:off x="4002151" y="1286769"/>
            <a:ext cx="3427699" cy="1730558"/>
            <a:chOff x="7580243" y="2213115"/>
            <a:chExt cx="3427699" cy="1730558"/>
          </a:xfrm>
        </p:grpSpPr>
        <p:sp>
          <p:nvSpPr>
            <p:cNvPr id="5" name="TextBox 4">
              <a:extLst>
                <a:ext uri="{FF2B5EF4-FFF2-40B4-BE49-F238E27FC236}">
                  <a16:creationId xmlns:a16="http://schemas.microsoft.com/office/drawing/2014/main" id="{979F2AFE-B7C9-4C5E-9C53-767C7D413406}"/>
                </a:ext>
              </a:extLst>
            </p:cNvPr>
            <p:cNvSpPr txBox="1"/>
            <p:nvPr/>
          </p:nvSpPr>
          <p:spPr>
            <a:xfrm>
              <a:off x="7580243" y="2213115"/>
              <a:ext cx="689114" cy="461665"/>
            </a:xfrm>
            <a:prstGeom prst="rect">
              <a:avLst/>
            </a:prstGeom>
            <a:noFill/>
            <a:ln w="28575">
              <a:solidFill>
                <a:srgbClr val="FF0000"/>
              </a:solidFill>
            </a:ln>
          </p:spPr>
          <p:txBody>
            <a:bodyPr wrap="square" rtlCol="0">
              <a:spAutoFit/>
            </a:bodyPr>
            <a:lstStyle/>
            <a:p>
              <a:pPr algn="ctr"/>
              <a:r>
                <a:rPr lang="en-US" sz="2400" dirty="0"/>
                <a:t>A</a:t>
              </a:r>
            </a:p>
          </p:txBody>
        </p:sp>
        <p:sp>
          <p:nvSpPr>
            <p:cNvPr id="6" name="TextBox 5">
              <a:extLst>
                <a:ext uri="{FF2B5EF4-FFF2-40B4-BE49-F238E27FC236}">
                  <a16:creationId xmlns:a16="http://schemas.microsoft.com/office/drawing/2014/main" id="{C9C97FCB-7FCC-461C-9F2B-1BFDD9A72E4B}"/>
                </a:ext>
              </a:extLst>
            </p:cNvPr>
            <p:cNvSpPr txBox="1"/>
            <p:nvPr/>
          </p:nvSpPr>
          <p:spPr>
            <a:xfrm>
              <a:off x="7580243" y="3482008"/>
              <a:ext cx="689114" cy="461665"/>
            </a:xfrm>
            <a:prstGeom prst="rect">
              <a:avLst/>
            </a:prstGeom>
            <a:noFill/>
            <a:ln w="28575">
              <a:solidFill>
                <a:srgbClr val="FF0000"/>
              </a:solidFill>
            </a:ln>
          </p:spPr>
          <p:txBody>
            <a:bodyPr wrap="square" rtlCol="0">
              <a:spAutoFit/>
            </a:bodyPr>
            <a:lstStyle/>
            <a:p>
              <a:pPr algn="ctr"/>
              <a:r>
                <a:rPr lang="en-US" sz="2400" dirty="0"/>
                <a:t>B</a:t>
              </a:r>
            </a:p>
          </p:txBody>
        </p:sp>
        <p:cxnSp>
          <p:nvCxnSpPr>
            <p:cNvPr id="8" name="Straight Arrow Connector 7">
              <a:extLst>
                <a:ext uri="{FF2B5EF4-FFF2-40B4-BE49-F238E27FC236}">
                  <a16:creationId xmlns:a16="http://schemas.microsoft.com/office/drawing/2014/main" id="{381FC24D-AE59-4457-A0DD-279D0E31A938}"/>
                </a:ext>
              </a:extLst>
            </p:cNvPr>
            <p:cNvCxnSpPr>
              <a:cxnSpLocks/>
              <a:stCxn id="6" idx="0"/>
              <a:endCxn id="5" idx="2"/>
            </p:cNvCxnSpPr>
            <p:nvPr/>
          </p:nvCxnSpPr>
          <p:spPr>
            <a:xfrm flipV="1">
              <a:off x="7924800" y="2674780"/>
              <a:ext cx="0" cy="8072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F613F328-00B5-46AD-9264-92D8765912A0}"/>
                </a:ext>
              </a:extLst>
            </p:cNvPr>
            <p:cNvSpPr txBox="1"/>
            <p:nvPr/>
          </p:nvSpPr>
          <p:spPr>
            <a:xfrm>
              <a:off x="8415130" y="2259281"/>
              <a:ext cx="2465740" cy="369332"/>
            </a:xfrm>
            <a:prstGeom prst="rect">
              <a:avLst/>
            </a:prstGeom>
            <a:noFill/>
          </p:spPr>
          <p:txBody>
            <a:bodyPr wrap="none" rtlCol="0">
              <a:spAutoFit/>
            </a:bodyPr>
            <a:lstStyle/>
            <a:p>
              <a:r>
                <a:rPr lang="en-US" dirty="0"/>
                <a:t>Super class or Base class</a:t>
              </a:r>
            </a:p>
          </p:txBody>
        </p:sp>
        <p:sp>
          <p:nvSpPr>
            <p:cNvPr id="12" name="TextBox 11">
              <a:extLst>
                <a:ext uri="{FF2B5EF4-FFF2-40B4-BE49-F238E27FC236}">
                  <a16:creationId xmlns:a16="http://schemas.microsoft.com/office/drawing/2014/main" id="{B12DC31E-0AA5-4050-B04A-7B1168A71D00}"/>
                </a:ext>
              </a:extLst>
            </p:cNvPr>
            <p:cNvSpPr txBox="1"/>
            <p:nvPr/>
          </p:nvSpPr>
          <p:spPr>
            <a:xfrm>
              <a:off x="8448267" y="3458602"/>
              <a:ext cx="2559675" cy="369332"/>
            </a:xfrm>
            <a:prstGeom prst="rect">
              <a:avLst/>
            </a:prstGeom>
            <a:noFill/>
          </p:spPr>
          <p:txBody>
            <a:bodyPr wrap="none" rtlCol="0">
              <a:spAutoFit/>
            </a:bodyPr>
            <a:lstStyle/>
            <a:p>
              <a:r>
                <a:rPr lang="en-US" dirty="0"/>
                <a:t>Sub class or Derived class</a:t>
              </a:r>
            </a:p>
          </p:txBody>
        </p:sp>
      </p:grpSp>
      <p:grpSp>
        <p:nvGrpSpPr>
          <p:cNvPr id="24" name="Group 23">
            <a:extLst>
              <a:ext uri="{FF2B5EF4-FFF2-40B4-BE49-F238E27FC236}">
                <a16:creationId xmlns:a16="http://schemas.microsoft.com/office/drawing/2014/main" id="{9CD2840B-68AA-4841-8B41-D0054F9EADFA}"/>
              </a:ext>
            </a:extLst>
          </p:cNvPr>
          <p:cNvGrpSpPr/>
          <p:nvPr/>
        </p:nvGrpSpPr>
        <p:grpSpPr>
          <a:xfrm>
            <a:off x="4034107" y="3417913"/>
            <a:ext cx="702368" cy="2999451"/>
            <a:chOff x="4073863" y="3576937"/>
            <a:chExt cx="702368" cy="2999451"/>
          </a:xfrm>
        </p:grpSpPr>
        <p:grpSp>
          <p:nvGrpSpPr>
            <p:cNvPr id="14" name="Group 13">
              <a:extLst>
                <a:ext uri="{FF2B5EF4-FFF2-40B4-BE49-F238E27FC236}">
                  <a16:creationId xmlns:a16="http://schemas.microsoft.com/office/drawing/2014/main" id="{F0C98132-C40A-47DD-957A-89993F0904B7}"/>
                </a:ext>
              </a:extLst>
            </p:cNvPr>
            <p:cNvGrpSpPr/>
            <p:nvPr/>
          </p:nvGrpSpPr>
          <p:grpSpPr>
            <a:xfrm>
              <a:off x="4087117" y="3576937"/>
              <a:ext cx="689114" cy="1730558"/>
              <a:chOff x="7580243" y="2213115"/>
              <a:chExt cx="689114" cy="1730558"/>
            </a:xfrm>
          </p:grpSpPr>
          <p:sp>
            <p:nvSpPr>
              <p:cNvPr id="15" name="TextBox 14">
                <a:extLst>
                  <a:ext uri="{FF2B5EF4-FFF2-40B4-BE49-F238E27FC236}">
                    <a16:creationId xmlns:a16="http://schemas.microsoft.com/office/drawing/2014/main" id="{9456D853-4755-4F21-AB78-1EA2E614058F}"/>
                  </a:ext>
                </a:extLst>
              </p:cNvPr>
              <p:cNvSpPr txBox="1"/>
              <p:nvPr/>
            </p:nvSpPr>
            <p:spPr>
              <a:xfrm>
                <a:off x="7580243" y="2213115"/>
                <a:ext cx="689114" cy="461665"/>
              </a:xfrm>
              <a:prstGeom prst="rect">
                <a:avLst/>
              </a:prstGeom>
              <a:noFill/>
              <a:ln w="28575">
                <a:solidFill>
                  <a:srgbClr val="FF0000"/>
                </a:solidFill>
              </a:ln>
            </p:spPr>
            <p:txBody>
              <a:bodyPr wrap="square" rtlCol="0">
                <a:spAutoFit/>
              </a:bodyPr>
              <a:lstStyle/>
              <a:p>
                <a:pPr algn="ctr"/>
                <a:r>
                  <a:rPr lang="en-US" sz="2400" dirty="0"/>
                  <a:t>A</a:t>
                </a:r>
              </a:p>
            </p:txBody>
          </p:sp>
          <p:sp>
            <p:nvSpPr>
              <p:cNvPr id="16" name="TextBox 15">
                <a:extLst>
                  <a:ext uri="{FF2B5EF4-FFF2-40B4-BE49-F238E27FC236}">
                    <a16:creationId xmlns:a16="http://schemas.microsoft.com/office/drawing/2014/main" id="{BFEE2B3F-4FDF-4C15-970F-BA2B5E0159EA}"/>
                  </a:ext>
                </a:extLst>
              </p:cNvPr>
              <p:cNvSpPr txBox="1"/>
              <p:nvPr/>
            </p:nvSpPr>
            <p:spPr>
              <a:xfrm>
                <a:off x="7580243" y="3482008"/>
                <a:ext cx="689114" cy="461665"/>
              </a:xfrm>
              <a:prstGeom prst="rect">
                <a:avLst/>
              </a:prstGeom>
              <a:noFill/>
              <a:ln w="28575">
                <a:solidFill>
                  <a:srgbClr val="FF0000"/>
                </a:solidFill>
              </a:ln>
            </p:spPr>
            <p:txBody>
              <a:bodyPr wrap="square" rtlCol="0">
                <a:spAutoFit/>
              </a:bodyPr>
              <a:lstStyle/>
              <a:p>
                <a:pPr algn="ctr"/>
                <a:r>
                  <a:rPr lang="en-US" sz="2400" dirty="0"/>
                  <a:t>B</a:t>
                </a:r>
              </a:p>
            </p:txBody>
          </p:sp>
          <p:cxnSp>
            <p:nvCxnSpPr>
              <p:cNvPr id="17" name="Straight Arrow Connector 16">
                <a:extLst>
                  <a:ext uri="{FF2B5EF4-FFF2-40B4-BE49-F238E27FC236}">
                    <a16:creationId xmlns:a16="http://schemas.microsoft.com/office/drawing/2014/main" id="{720DAD67-D3C4-4D85-BBAE-088F78FC7BF9}"/>
                  </a:ext>
                </a:extLst>
              </p:cNvPr>
              <p:cNvCxnSpPr>
                <a:cxnSpLocks/>
                <a:stCxn id="16" idx="0"/>
                <a:endCxn id="15" idx="2"/>
              </p:cNvCxnSpPr>
              <p:nvPr/>
            </p:nvCxnSpPr>
            <p:spPr>
              <a:xfrm flipV="1">
                <a:off x="7924800" y="2674780"/>
                <a:ext cx="0" cy="8072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E07BB9B9-E58F-4923-A5BE-9D365B9307E1}"/>
                </a:ext>
              </a:extLst>
            </p:cNvPr>
            <p:cNvSpPr txBox="1"/>
            <p:nvPr/>
          </p:nvSpPr>
          <p:spPr>
            <a:xfrm>
              <a:off x="4073863" y="6114723"/>
              <a:ext cx="689114" cy="461665"/>
            </a:xfrm>
            <a:prstGeom prst="rect">
              <a:avLst/>
            </a:prstGeom>
            <a:noFill/>
            <a:ln w="28575">
              <a:solidFill>
                <a:srgbClr val="FF0000"/>
              </a:solidFill>
            </a:ln>
          </p:spPr>
          <p:txBody>
            <a:bodyPr wrap="square" rtlCol="0">
              <a:spAutoFit/>
            </a:bodyPr>
            <a:lstStyle/>
            <a:p>
              <a:pPr algn="ctr"/>
              <a:r>
                <a:rPr lang="en-US" sz="2400" dirty="0"/>
                <a:t>C</a:t>
              </a:r>
            </a:p>
          </p:txBody>
        </p:sp>
        <p:cxnSp>
          <p:nvCxnSpPr>
            <p:cNvPr id="23" name="Straight Arrow Connector 22">
              <a:extLst>
                <a:ext uri="{FF2B5EF4-FFF2-40B4-BE49-F238E27FC236}">
                  <a16:creationId xmlns:a16="http://schemas.microsoft.com/office/drawing/2014/main" id="{5D8AF473-1011-4180-8BED-0E07EABE133E}"/>
                </a:ext>
              </a:extLst>
            </p:cNvPr>
            <p:cNvCxnSpPr>
              <a:cxnSpLocks/>
              <a:stCxn id="22" idx="0"/>
            </p:cNvCxnSpPr>
            <p:nvPr/>
          </p:nvCxnSpPr>
          <p:spPr>
            <a:xfrm flipV="1">
              <a:off x="4418420" y="5307495"/>
              <a:ext cx="0" cy="8072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289051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49772-CCA2-C1C3-F210-3C6725B55882}"/>
              </a:ext>
            </a:extLst>
          </p:cNvPr>
          <p:cNvSpPr>
            <a:spLocks noGrp="1"/>
          </p:cNvSpPr>
          <p:nvPr>
            <p:ph type="title"/>
          </p:nvPr>
        </p:nvSpPr>
        <p:spPr>
          <a:xfrm>
            <a:off x="838200" y="365125"/>
            <a:ext cx="10515600" cy="633251"/>
          </a:xfrm>
        </p:spPr>
        <p:txBody>
          <a:bodyPr>
            <a:normAutofit fontScale="90000"/>
          </a:bodyPr>
          <a:lstStyle/>
          <a:p>
            <a:r>
              <a:rPr lang="en-IN" dirty="0"/>
              <a:t>Object class</a:t>
            </a:r>
          </a:p>
        </p:txBody>
      </p:sp>
      <p:sp>
        <p:nvSpPr>
          <p:cNvPr id="4" name="Rectangle 1">
            <a:extLst>
              <a:ext uri="{FF2B5EF4-FFF2-40B4-BE49-F238E27FC236}">
                <a16:creationId xmlns:a16="http://schemas.microsoft.com/office/drawing/2014/main" id="{66C4ABE3-CB6D-1850-5CD0-D483F6718D57}"/>
              </a:ext>
            </a:extLst>
          </p:cNvPr>
          <p:cNvSpPr>
            <a:spLocks noChangeArrowheads="1"/>
          </p:cNvSpPr>
          <p:nvPr/>
        </p:nvSpPr>
        <p:spPr bwMode="auto">
          <a:xfrm>
            <a:off x="961053" y="1046688"/>
            <a:ext cx="996509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latin typeface="Times New Roman" panose="02020603050405020304" pitchFamily="18" charset="0"/>
                <a:cs typeface="Times New Roman" panose="02020603050405020304" pitchFamily="18" charset="0"/>
              </a:rPr>
              <a:t>The </a:t>
            </a:r>
            <a:r>
              <a:rPr lang="en-US" altLang="en-US" dirty="0">
                <a:latin typeface="Times New Roman" panose="02020603050405020304" pitchFamily="18" charset="0"/>
                <a:cs typeface="Times New Roman" panose="02020603050405020304" pitchFamily="18" charset="0"/>
                <a:hlinkClick r:id="rId2"/>
              </a:rPr>
              <a:t>Object</a:t>
            </a:r>
            <a:r>
              <a:rPr lang="en-US" altLang="en-US" dirty="0">
                <a:latin typeface="Times New Roman" panose="02020603050405020304" pitchFamily="18" charset="0"/>
                <a:cs typeface="Times New Roman" panose="02020603050405020304" pitchFamily="18" charset="0"/>
              </a:rPr>
              <a:t> class, in the </a:t>
            </a:r>
            <a:r>
              <a:rPr lang="en-US" altLang="en-US" dirty="0" err="1">
                <a:latin typeface="Times New Roman" panose="02020603050405020304" pitchFamily="18" charset="0"/>
                <a:cs typeface="Times New Roman" panose="02020603050405020304" pitchFamily="18" charset="0"/>
              </a:rPr>
              <a:t>java.lang</a:t>
            </a:r>
            <a:r>
              <a:rPr lang="en-US" altLang="en-US" dirty="0">
                <a:latin typeface="Times New Roman" panose="02020603050405020304" pitchFamily="18" charset="0"/>
                <a:cs typeface="Times New Roman" panose="02020603050405020304" pitchFamily="18" charset="0"/>
              </a:rPr>
              <a:t> package, sits at the top of the class hierarchy tree. Every class is a descendant, direct or indirect, of the Object class. </a:t>
            </a:r>
          </a:p>
        </p:txBody>
      </p:sp>
    </p:spTree>
    <p:extLst>
      <p:ext uri="{BB962C8B-B14F-4D97-AF65-F5344CB8AC3E}">
        <p14:creationId xmlns:p14="http://schemas.microsoft.com/office/powerpoint/2010/main" val="39623218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13892A32-E55A-4572-29EA-8AF96E3B854F}"/>
              </a:ext>
            </a:extLst>
          </p:cNvPr>
          <p:cNvSpPr>
            <a:spLocks noChangeArrowheads="1"/>
          </p:cNvSpPr>
          <p:nvPr/>
        </p:nvSpPr>
        <p:spPr bwMode="auto">
          <a:xfrm>
            <a:off x="811763" y="1307718"/>
            <a:ext cx="10086392" cy="959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a:t>The </a:t>
            </a:r>
            <a:r>
              <a:rPr lang="en-US" altLang="en-US">
                <a:hlinkClick r:id="rId2"/>
              </a:rPr>
              <a:t>Object</a:t>
            </a:r>
            <a:r>
              <a:rPr lang="en-US" altLang="en-US"/>
              <a:t> class, in the java.lang package, sits at the top of the class hierarchy tree. Every class is a descendant, direct or indirect, of the Object class. Every class you use or write inherits the instance methods of Object.  </a:t>
            </a:r>
          </a:p>
        </p:txBody>
      </p:sp>
      <p:sp>
        <p:nvSpPr>
          <p:cNvPr id="5" name="Rectangle 2">
            <a:extLst>
              <a:ext uri="{FF2B5EF4-FFF2-40B4-BE49-F238E27FC236}">
                <a16:creationId xmlns:a16="http://schemas.microsoft.com/office/drawing/2014/main" id="{1A2B204D-E503-1997-E163-7C525ABB5DF0}"/>
              </a:ext>
            </a:extLst>
          </p:cNvPr>
          <p:cNvSpPr>
            <a:spLocks noChangeArrowheads="1"/>
          </p:cNvSpPr>
          <p:nvPr/>
        </p:nvSpPr>
        <p:spPr bwMode="auto">
          <a:xfrm>
            <a:off x="1371599" y="2399324"/>
            <a:ext cx="9125339"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t>protected Object clone() throws </a:t>
            </a:r>
            <a:r>
              <a:rPr lang="en-US" altLang="en-US" sz="2000" dirty="0" err="1"/>
              <a:t>CloneNotSupportedException</a:t>
            </a:r>
            <a:br>
              <a:rPr lang="en-US" altLang="en-US" sz="2000" dirty="0"/>
            </a:br>
            <a:r>
              <a:rPr lang="en-US" altLang="en-US" sz="2000" dirty="0"/>
              <a:t>            Creates and returns a copy of this object.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t>public </a:t>
            </a:r>
            <a:r>
              <a:rPr lang="en-US" altLang="en-US" sz="2000" dirty="0" err="1"/>
              <a:t>boolean</a:t>
            </a:r>
            <a:r>
              <a:rPr lang="en-US" altLang="en-US" sz="2000" dirty="0"/>
              <a:t> equals(Object obj)</a:t>
            </a:r>
            <a:br>
              <a:rPr lang="en-US" altLang="en-US" sz="2000" dirty="0"/>
            </a:br>
            <a:r>
              <a:rPr lang="en-US" altLang="en-US" sz="2000" dirty="0"/>
              <a:t>            Indicates whether some other object is "equal to" this one.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t>protected void finalize() throws Throwable</a:t>
            </a:r>
            <a:br>
              <a:rPr lang="en-US" altLang="en-US" sz="2000" dirty="0"/>
            </a:br>
            <a:r>
              <a:rPr lang="en-US" altLang="en-US" sz="2000" dirty="0"/>
              <a:t>              Called by the garbage collector on an object when garbage</a:t>
            </a:r>
            <a:br>
              <a:rPr lang="en-US" altLang="en-US" sz="2000" dirty="0"/>
            </a:br>
            <a:r>
              <a:rPr lang="en-US" altLang="en-US" sz="2000" dirty="0"/>
              <a:t>              collection determines that there are no more references to the object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t>public final Class </a:t>
            </a:r>
            <a:r>
              <a:rPr lang="en-US" altLang="en-US" sz="2000" dirty="0" err="1"/>
              <a:t>getClass</a:t>
            </a:r>
            <a:r>
              <a:rPr lang="en-US" altLang="en-US" sz="2000" dirty="0"/>
              <a:t>()</a:t>
            </a:r>
            <a:br>
              <a:rPr lang="en-US" altLang="en-US" sz="2000" dirty="0"/>
            </a:br>
            <a:r>
              <a:rPr lang="en-US" altLang="en-US" sz="2000" dirty="0"/>
              <a:t>              Returns the runtime class of an object.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t>public int </a:t>
            </a:r>
            <a:r>
              <a:rPr lang="en-US" altLang="en-US" sz="2000" dirty="0" err="1"/>
              <a:t>hashCode</a:t>
            </a:r>
            <a:r>
              <a:rPr lang="en-US" altLang="en-US" sz="2000" dirty="0"/>
              <a:t>()</a:t>
            </a:r>
            <a:br>
              <a:rPr lang="en-US" altLang="en-US" sz="2000" dirty="0"/>
            </a:br>
            <a:r>
              <a:rPr lang="en-US" altLang="en-US" sz="2000" dirty="0"/>
              <a:t>               Returns a hash code value for the object.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t>public String </a:t>
            </a:r>
            <a:r>
              <a:rPr lang="en-US" altLang="en-US" sz="2000" dirty="0" err="1"/>
              <a:t>toString</a:t>
            </a:r>
            <a:r>
              <a:rPr lang="en-US" altLang="en-US" sz="2000" dirty="0"/>
              <a:t>()</a:t>
            </a:r>
            <a:br>
              <a:rPr lang="en-US" altLang="en-US" sz="2000" dirty="0"/>
            </a:br>
            <a:r>
              <a:rPr lang="en-US" altLang="en-US" sz="2000" dirty="0"/>
              <a:t>               Returns a string representation of the object.</a:t>
            </a:r>
          </a:p>
        </p:txBody>
      </p:sp>
      <p:sp>
        <p:nvSpPr>
          <p:cNvPr id="2" name="Title 1">
            <a:extLst>
              <a:ext uri="{FF2B5EF4-FFF2-40B4-BE49-F238E27FC236}">
                <a16:creationId xmlns:a16="http://schemas.microsoft.com/office/drawing/2014/main" id="{A739411B-D437-D525-08E2-EA0E5F0567D3}"/>
              </a:ext>
            </a:extLst>
          </p:cNvPr>
          <p:cNvSpPr>
            <a:spLocks noGrp="1"/>
          </p:cNvSpPr>
          <p:nvPr>
            <p:ph type="title"/>
          </p:nvPr>
        </p:nvSpPr>
        <p:spPr>
          <a:xfrm>
            <a:off x="838200" y="365125"/>
            <a:ext cx="10515600" cy="633251"/>
          </a:xfrm>
        </p:spPr>
        <p:txBody>
          <a:bodyPr>
            <a:normAutofit fontScale="90000"/>
          </a:bodyPr>
          <a:lstStyle/>
          <a:p>
            <a:r>
              <a:rPr lang="en-IN" dirty="0"/>
              <a:t>Object class</a:t>
            </a:r>
          </a:p>
        </p:txBody>
      </p:sp>
    </p:spTree>
    <p:extLst>
      <p:ext uri="{BB962C8B-B14F-4D97-AF65-F5344CB8AC3E}">
        <p14:creationId xmlns:p14="http://schemas.microsoft.com/office/powerpoint/2010/main" val="672138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F827D84-27A1-007B-AE51-C607B734806D}"/>
              </a:ext>
            </a:extLst>
          </p:cNvPr>
          <p:cNvGraphicFramePr>
            <a:graphicFrameLocks noGrp="1"/>
          </p:cNvGraphicFramePr>
          <p:nvPr>
            <p:extLst>
              <p:ext uri="{D42A27DB-BD31-4B8C-83A1-F6EECF244321}">
                <p14:modId xmlns:p14="http://schemas.microsoft.com/office/powerpoint/2010/main" val="1762977798"/>
              </p:ext>
            </p:extLst>
          </p:nvPr>
        </p:nvGraphicFramePr>
        <p:xfrm>
          <a:off x="7191834" y="505066"/>
          <a:ext cx="2437363" cy="2029348"/>
        </p:xfrm>
        <a:graphic>
          <a:graphicData uri="http://schemas.openxmlformats.org/drawingml/2006/table">
            <a:tbl>
              <a:tblPr firstRow="1" bandRow="1">
                <a:tableStyleId>{5C22544A-7EE6-4342-B048-85BDC9FD1C3A}</a:tableStyleId>
              </a:tblPr>
              <a:tblGrid>
                <a:gridCol w="2437363">
                  <a:extLst>
                    <a:ext uri="{9D8B030D-6E8A-4147-A177-3AD203B41FA5}">
                      <a16:colId xmlns:a16="http://schemas.microsoft.com/office/drawing/2014/main" val="1248502674"/>
                    </a:ext>
                  </a:extLst>
                </a:gridCol>
              </a:tblGrid>
              <a:tr h="372871">
                <a:tc>
                  <a:txBody>
                    <a:bodyPr/>
                    <a:lstStyle/>
                    <a:p>
                      <a:r>
                        <a:rPr lang="en-IN" dirty="0">
                          <a:solidFill>
                            <a:schemeClr val="tx1"/>
                          </a:solidFill>
                        </a:rPr>
                        <a:t>Person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283141"/>
                  </a:ext>
                </a:extLst>
              </a:tr>
              <a:tr h="796620">
                <a:tc>
                  <a:txBody>
                    <a:bodyPr/>
                    <a:lstStyle/>
                    <a:p>
                      <a:r>
                        <a:rPr lang="en-IN" dirty="0">
                          <a:solidFill>
                            <a:schemeClr val="tx1"/>
                          </a:solidFill>
                        </a:rPr>
                        <a:t>-name : String</a:t>
                      </a:r>
                    </a:p>
                    <a:p>
                      <a:r>
                        <a:rPr lang="en-IN" dirty="0">
                          <a:solidFill>
                            <a:schemeClr val="tx1"/>
                          </a:solidFill>
                        </a:rPr>
                        <a:t>-gender: String</a:t>
                      </a:r>
                    </a:p>
                    <a:p>
                      <a:r>
                        <a:rPr lang="en-IN" dirty="0">
                          <a:solidFill>
                            <a:schemeClr val="tx1"/>
                          </a:solidFill>
                        </a:rPr>
                        <a:t>-city : 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4954748"/>
                  </a:ext>
                </a:extLst>
              </a:tr>
              <a:tr h="742077">
                <a:tc>
                  <a:txBody>
                    <a:bodyPr/>
                    <a:lstStyle/>
                    <a:p>
                      <a:r>
                        <a:rPr lang="en-IN" dirty="0">
                          <a:solidFill>
                            <a:schemeClr val="tx1"/>
                          </a:solidFill>
                        </a:rPr>
                        <a:t>+</a:t>
                      </a:r>
                      <a:r>
                        <a:rPr lang="en-IN" dirty="0" err="1">
                          <a:solidFill>
                            <a:schemeClr val="tx1"/>
                          </a:solidFill>
                        </a:rPr>
                        <a:t>toString</a:t>
                      </a:r>
                      <a:r>
                        <a:rPr lang="en-IN" dirty="0">
                          <a:solidFill>
                            <a:schemeClr val="tx1"/>
                          </a:solidFill>
                        </a:rPr>
                        <a:t>(): String</a:t>
                      </a:r>
                    </a:p>
                    <a:p>
                      <a:r>
                        <a:rPr lang="en-IN" dirty="0">
                          <a:solidFill>
                            <a:schemeClr val="tx1"/>
                          </a:solidFill>
                        </a:rPr>
                        <a:t>+</a:t>
                      </a:r>
                      <a:r>
                        <a:rPr lang="en-IN" dirty="0" err="1">
                          <a:solidFill>
                            <a:schemeClr val="tx1"/>
                          </a:solidFill>
                        </a:rPr>
                        <a:t>setCity</a:t>
                      </a:r>
                      <a:r>
                        <a:rPr lang="en-IN" dirty="0">
                          <a:solidFill>
                            <a:schemeClr val="tx1"/>
                          </a:solidFill>
                        </a:rPr>
                        <a:t>(String):String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7531873"/>
                  </a:ext>
                </a:extLst>
              </a:tr>
            </a:tbl>
          </a:graphicData>
        </a:graphic>
      </p:graphicFrame>
      <p:graphicFrame>
        <p:nvGraphicFramePr>
          <p:cNvPr id="5" name="Table 4">
            <a:extLst>
              <a:ext uri="{FF2B5EF4-FFF2-40B4-BE49-F238E27FC236}">
                <a16:creationId xmlns:a16="http://schemas.microsoft.com/office/drawing/2014/main" id="{9BD64AD8-8BC0-48AD-BC12-74632862304D}"/>
              </a:ext>
            </a:extLst>
          </p:cNvPr>
          <p:cNvGraphicFramePr>
            <a:graphicFrameLocks noGrp="1"/>
          </p:cNvGraphicFramePr>
          <p:nvPr>
            <p:extLst>
              <p:ext uri="{D42A27DB-BD31-4B8C-83A1-F6EECF244321}">
                <p14:modId xmlns:p14="http://schemas.microsoft.com/office/powerpoint/2010/main" val="2094532495"/>
              </p:ext>
            </p:extLst>
          </p:nvPr>
        </p:nvGraphicFramePr>
        <p:xfrm>
          <a:off x="5552756" y="3568963"/>
          <a:ext cx="2437363" cy="2029348"/>
        </p:xfrm>
        <a:graphic>
          <a:graphicData uri="http://schemas.openxmlformats.org/drawingml/2006/table">
            <a:tbl>
              <a:tblPr firstRow="1" bandRow="1">
                <a:tableStyleId>{5C22544A-7EE6-4342-B048-85BDC9FD1C3A}</a:tableStyleId>
              </a:tblPr>
              <a:tblGrid>
                <a:gridCol w="2437363">
                  <a:extLst>
                    <a:ext uri="{9D8B030D-6E8A-4147-A177-3AD203B41FA5}">
                      <a16:colId xmlns:a16="http://schemas.microsoft.com/office/drawing/2014/main" val="1248502674"/>
                    </a:ext>
                  </a:extLst>
                </a:gridCol>
              </a:tblGrid>
              <a:tr h="372871">
                <a:tc>
                  <a:txBody>
                    <a:bodyPr/>
                    <a:lstStyle/>
                    <a:p>
                      <a:r>
                        <a:rPr lang="en-IN" dirty="0">
                          <a:solidFill>
                            <a:schemeClr val="tx1"/>
                          </a:solidFill>
                        </a:rPr>
                        <a:t>Student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283141"/>
                  </a:ext>
                </a:extLst>
              </a:tr>
              <a:tr h="796620">
                <a:tc>
                  <a:txBody>
                    <a:bodyPr/>
                    <a:lstStyle/>
                    <a:p>
                      <a:r>
                        <a:rPr lang="en-IN" dirty="0">
                          <a:solidFill>
                            <a:schemeClr val="tx1"/>
                          </a:solidFill>
                        </a:rPr>
                        <a:t>-id : Integer</a:t>
                      </a:r>
                    </a:p>
                    <a:p>
                      <a:r>
                        <a:rPr lang="en-IN" dirty="0">
                          <a:solidFill>
                            <a:schemeClr val="tx1"/>
                          </a:solidFill>
                        </a:rPr>
                        <a:t>-branch: String</a:t>
                      </a:r>
                    </a:p>
                    <a:p>
                      <a:r>
                        <a:rPr lang="en-IN" dirty="0">
                          <a:solidFill>
                            <a:schemeClr val="tx1"/>
                          </a:solidFill>
                        </a:rPr>
                        <a:t>-</a:t>
                      </a:r>
                      <a:r>
                        <a:rPr lang="en-IN" dirty="0" err="1">
                          <a:solidFill>
                            <a:schemeClr val="tx1"/>
                          </a:solidFill>
                        </a:rPr>
                        <a:t>cgpa</a:t>
                      </a:r>
                      <a:r>
                        <a:rPr lang="en-IN" dirty="0">
                          <a:solidFill>
                            <a:schemeClr val="tx1"/>
                          </a:solidFill>
                        </a:rPr>
                        <a:t> : Double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4954748"/>
                  </a:ext>
                </a:extLst>
              </a:tr>
              <a:tr h="742077">
                <a:tc>
                  <a:txBody>
                    <a:bodyPr/>
                    <a:lstStyle/>
                    <a:p>
                      <a:r>
                        <a:rPr lang="en-IN" dirty="0">
                          <a:solidFill>
                            <a:schemeClr val="tx1"/>
                          </a:solidFill>
                        </a:rPr>
                        <a:t>+</a:t>
                      </a:r>
                      <a:r>
                        <a:rPr lang="en-IN" dirty="0" err="1">
                          <a:solidFill>
                            <a:schemeClr val="tx1"/>
                          </a:solidFill>
                        </a:rPr>
                        <a:t>toString</a:t>
                      </a:r>
                      <a:r>
                        <a:rPr lang="en-IN" dirty="0">
                          <a:solidFill>
                            <a:schemeClr val="tx1"/>
                          </a:solidFill>
                        </a:rPr>
                        <a:t>(): String</a:t>
                      </a:r>
                    </a:p>
                    <a:p>
                      <a:r>
                        <a:rPr lang="en-IN" dirty="0">
                          <a:solidFill>
                            <a:schemeClr val="tx1"/>
                          </a:solidFill>
                        </a:rPr>
                        <a:t>+</a:t>
                      </a:r>
                      <a:r>
                        <a:rPr lang="en-IN" dirty="0" err="1">
                          <a:solidFill>
                            <a:schemeClr val="tx1"/>
                          </a:solidFill>
                        </a:rPr>
                        <a:t>setCgpa</a:t>
                      </a:r>
                      <a:r>
                        <a:rPr lang="en-IN" dirty="0">
                          <a:solidFill>
                            <a:schemeClr val="tx1"/>
                          </a:solidFill>
                        </a:rPr>
                        <a:t>(double):void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7531873"/>
                  </a:ext>
                </a:extLst>
              </a:tr>
            </a:tbl>
          </a:graphicData>
        </a:graphic>
      </p:graphicFrame>
      <p:graphicFrame>
        <p:nvGraphicFramePr>
          <p:cNvPr id="6" name="Table 5">
            <a:extLst>
              <a:ext uri="{FF2B5EF4-FFF2-40B4-BE49-F238E27FC236}">
                <a16:creationId xmlns:a16="http://schemas.microsoft.com/office/drawing/2014/main" id="{69B5E9BC-2395-6538-17E1-D7509B70E345}"/>
              </a:ext>
            </a:extLst>
          </p:cNvPr>
          <p:cNvGraphicFramePr>
            <a:graphicFrameLocks noGrp="1"/>
          </p:cNvGraphicFramePr>
          <p:nvPr>
            <p:extLst>
              <p:ext uri="{D42A27DB-BD31-4B8C-83A1-F6EECF244321}">
                <p14:modId xmlns:p14="http://schemas.microsoft.com/office/powerpoint/2010/main" val="1680950963"/>
              </p:ext>
            </p:extLst>
          </p:nvPr>
        </p:nvGraphicFramePr>
        <p:xfrm>
          <a:off x="9325433" y="3554621"/>
          <a:ext cx="2711061" cy="2475991"/>
        </p:xfrm>
        <a:graphic>
          <a:graphicData uri="http://schemas.openxmlformats.org/drawingml/2006/table">
            <a:tbl>
              <a:tblPr firstRow="1" bandRow="1">
                <a:tableStyleId>{5C22544A-7EE6-4342-B048-85BDC9FD1C3A}</a:tableStyleId>
              </a:tblPr>
              <a:tblGrid>
                <a:gridCol w="2711061">
                  <a:extLst>
                    <a:ext uri="{9D8B030D-6E8A-4147-A177-3AD203B41FA5}">
                      <a16:colId xmlns:a16="http://schemas.microsoft.com/office/drawing/2014/main" val="1248502674"/>
                    </a:ext>
                  </a:extLst>
                </a:gridCol>
              </a:tblGrid>
              <a:tr h="372871">
                <a:tc>
                  <a:txBody>
                    <a:bodyPr/>
                    <a:lstStyle/>
                    <a:p>
                      <a:r>
                        <a:rPr lang="en-IN" dirty="0">
                          <a:solidFill>
                            <a:schemeClr val="tx1"/>
                          </a:solidFill>
                        </a:rPr>
                        <a:t>Employee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283141"/>
                  </a:ext>
                </a:extLst>
              </a:tr>
              <a:tr h="796620">
                <a:tc>
                  <a:txBody>
                    <a:bodyPr/>
                    <a:lstStyle/>
                    <a:p>
                      <a:r>
                        <a:rPr lang="en-IN" dirty="0">
                          <a:solidFill>
                            <a:schemeClr val="tx1"/>
                          </a:solidFill>
                        </a:rPr>
                        <a:t>-id : Integer</a:t>
                      </a:r>
                    </a:p>
                    <a:p>
                      <a:r>
                        <a:rPr lang="en-IN" dirty="0">
                          <a:solidFill>
                            <a:schemeClr val="tx1"/>
                          </a:solidFill>
                        </a:rPr>
                        <a:t>-department: String</a:t>
                      </a:r>
                    </a:p>
                    <a:p>
                      <a:r>
                        <a:rPr lang="en-IN" dirty="0">
                          <a:solidFill>
                            <a:schemeClr val="tx1"/>
                          </a:solidFill>
                        </a:rPr>
                        <a:t>-</a:t>
                      </a:r>
                      <a:r>
                        <a:rPr lang="en-IN" dirty="0" err="1">
                          <a:solidFill>
                            <a:schemeClr val="tx1"/>
                          </a:solidFill>
                        </a:rPr>
                        <a:t>doj</a:t>
                      </a:r>
                      <a:r>
                        <a:rPr lang="en-IN" dirty="0">
                          <a:solidFill>
                            <a:schemeClr val="tx1"/>
                          </a:solidFill>
                        </a:rPr>
                        <a:t> : Date</a:t>
                      </a:r>
                    </a:p>
                    <a:p>
                      <a:r>
                        <a:rPr lang="en-IN" dirty="0">
                          <a:solidFill>
                            <a:schemeClr val="tx1"/>
                          </a:solidFill>
                        </a:rPr>
                        <a:t>-</a:t>
                      </a:r>
                      <a:r>
                        <a:rPr lang="en-IN" dirty="0" err="1">
                          <a:solidFill>
                            <a:schemeClr val="tx1"/>
                          </a:solidFill>
                        </a:rPr>
                        <a:t>salary:Double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4954748"/>
                  </a:ext>
                </a:extLst>
              </a:tr>
              <a:tr h="742077">
                <a:tc>
                  <a:txBody>
                    <a:bodyPr/>
                    <a:lstStyle/>
                    <a:p>
                      <a:r>
                        <a:rPr lang="en-IN" dirty="0">
                          <a:solidFill>
                            <a:schemeClr val="tx1"/>
                          </a:solidFill>
                        </a:rPr>
                        <a:t>+</a:t>
                      </a:r>
                      <a:r>
                        <a:rPr lang="en-IN" dirty="0" err="1">
                          <a:solidFill>
                            <a:schemeClr val="tx1"/>
                          </a:solidFill>
                        </a:rPr>
                        <a:t>toString</a:t>
                      </a:r>
                      <a:r>
                        <a:rPr lang="en-IN" dirty="0">
                          <a:solidFill>
                            <a:schemeClr val="tx1"/>
                          </a:solidFill>
                        </a:rPr>
                        <a:t>(): String</a:t>
                      </a:r>
                    </a:p>
                    <a:p>
                      <a:r>
                        <a:rPr lang="en-IN" dirty="0">
                          <a:solidFill>
                            <a:schemeClr val="tx1"/>
                          </a:solidFill>
                        </a:rPr>
                        <a:t>+</a:t>
                      </a:r>
                      <a:r>
                        <a:rPr lang="en-IN" dirty="0" err="1">
                          <a:solidFill>
                            <a:schemeClr val="tx1"/>
                          </a:solidFill>
                        </a:rPr>
                        <a:t>getSalary</a:t>
                      </a:r>
                      <a:r>
                        <a:rPr lang="en-IN" dirty="0">
                          <a:solidFill>
                            <a:schemeClr val="tx1"/>
                          </a:solidFill>
                        </a:rPr>
                        <a:t>():Double</a:t>
                      </a:r>
                    </a:p>
                    <a:p>
                      <a:r>
                        <a:rPr lang="en-IN" dirty="0">
                          <a:solidFill>
                            <a:schemeClr val="tx1"/>
                          </a:solidFill>
                        </a:rPr>
                        <a:t>+</a:t>
                      </a:r>
                      <a:r>
                        <a:rPr lang="en-IN" dirty="0" err="1">
                          <a:solidFill>
                            <a:schemeClr val="tx1"/>
                          </a:solidFill>
                        </a:rPr>
                        <a:t>findExperience</a:t>
                      </a:r>
                      <a:r>
                        <a:rPr lang="en-IN" dirty="0">
                          <a:solidFill>
                            <a:schemeClr val="tx1"/>
                          </a:solidFill>
                        </a:rPr>
                        <a:t>():void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7531873"/>
                  </a:ext>
                </a:extLst>
              </a:tr>
            </a:tbl>
          </a:graphicData>
        </a:graphic>
      </p:graphicFrame>
      <p:cxnSp>
        <p:nvCxnSpPr>
          <p:cNvPr id="8" name="Straight Arrow Connector 7">
            <a:extLst>
              <a:ext uri="{FF2B5EF4-FFF2-40B4-BE49-F238E27FC236}">
                <a16:creationId xmlns:a16="http://schemas.microsoft.com/office/drawing/2014/main" id="{4E33B3DF-E98F-8DA4-DBBF-646928D9BA52}"/>
              </a:ext>
            </a:extLst>
          </p:cNvPr>
          <p:cNvCxnSpPr>
            <a:cxnSpLocks/>
            <a:stCxn id="5" idx="0"/>
            <a:endCxn id="4" idx="2"/>
          </p:cNvCxnSpPr>
          <p:nvPr/>
        </p:nvCxnSpPr>
        <p:spPr>
          <a:xfrm flipV="1">
            <a:off x="6771437" y="2534414"/>
            <a:ext cx="1639078" cy="103454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DCEF354-E3F7-EEDE-E718-AB17B05CD7FA}"/>
              </a:ext>
            </a:extLst>
          </p:cNvPr>
          <p:cNvCxnSpPr>
            <a:cxnSpLocks/>
            <a:stCxn id="6" idx="0"/>
            <a:endCxn id="4" idx="2"/>
          </p:cNvCxnSpPr>
          <p:nvPr/>
        </p:nvCxnSpPr>
        <p:spPr>
          <a:xfrm flipH="1" flipV="1">
            <a:off x="8410515" y="2534414"/>
            <a:ext cx="2270448" cy="102020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003E660-4D02-C267-1E60-63AD19361290}"/>
              </a:ext>
            </a:extLst>
          </p:cNvPr>
          <p:cNvSpPr txBox="1"/>
          <p:nvPr/>
        </p:nvSpPr>
        <p:spPr>
          <a:xfrm>
            <a:off x="326572" y="135734"/>
            <a:ext cx="4926563" cy="369332"/>
          </a:xfrm>
          <a:prstGeom prst="rect">
            <a:avLst/>
          </a:prstGeom>
          <a:noFill/>
        </p:spPr>
        <p:txBody>
          <a:bodyPr wrap="square" rtlCol="0">
            <a:spAutoFit/>
          </a:bodyPr>
          <a:lstStyle/>
          <a:p>
            <a:r>
              <a:rPr lang="en-IN" dirty="0"/>
              <a:t>Example: Hierarchical Inheritance</a:t>
            </a:r>
          </a:p>
        </p:txBody>
      </p:sp>
    </p:spTree>
    <p:extLst>
      <p:ext uri="{BB962C8B-B14F-4D97-AF65-F5344CB8AC3E}">
        <p14:creationId xmlns:p14="http://schemas.microsoft.com/office/powerpoint/2010/main" val="18713883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34CA5-3D10-ABD2-7AAC-0C4F7029FA3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C0AC000-98A6-7731-236B-170BF616170A}"/>
              </a:ext>
            </a:extLst>
          </p:cNvPr>
          <p:cNvGraphicFramePr>
            <a:graphicFrameLocks noGrp="1"/>
          </p:cNvGraphicFramePr>
          <p:nvPr/>
        </p:nvGraphicFramePr>
        <p:xfrm>
          <a:off x="7787874" y="450751"/>
          <a:ext cx="2979821" cy="1595484"/>
        </p:xfrm>
        <a:graphic>
          <a:graphicData uri="http://schemas.openxmlformats.org/drawingml/2006/table">
            <a:tbl>
              <a:tblPr firstRow="1" bandRow="1">
                <a:tableStyleId>{5C22544A-7EE6-4342-B048-85BDC9FD1C3A}</a:tableStyleId>
              </a:tblPr>
              <a:tblGrid>
                <a:gridCol w="2979821">
                  <a:extLst>
                    <a:ext uri="{9D8B030D-6E8A-4147-A177-3AD203B41FA5}">
                      <a16:colId xmlns:a16="http://schemas.microsoft.com/office/drawing/2014/main" val="2444568494"/>
                    </a:ext>
                  </a:extLst>
                </a:gridCol>
              </a:tblGrid>
              <a:tr h="372871">
                <a:tc>
                  <a:txBody>
                    <a:bodyPr/>
                    <a:lstStyle/>
                    <a:p>
                      <a:r>
                        <a:rPr lang="en-IN" dirty="0" err="1">
                          <a:solidFill>
                            <a:schemeClr val="tx1"/>
                          </a:solidFill>
                        </a:rPr>
                        <a:t>WashingMachine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2182372"/>
                  </a:ext>
                </a:extLst>
              </a:tr>
              <a:tr h="480536">
                <a:tc>
                  <a:txBody>
                    <a:bodyPr/>
                    <a:lstStyle/>
                    <a:p>
                      <a:r>
                        <a:rPr lang="en-IN" dirty="0">
                          <a:solidFill>
                            <a:schemeClr val="tx1"/>
                          </a:solidFill>
                        </a:rPr>
                        <a:t>-</a:t>
                      </a:r>
                      <a:r>
                        <a:rPr lang="en-IN" dirty="0" err="1">
                          <a:solidFill>
                            <a:schemeClr val="tx1"/>
                          </a:solidFill>
                        </a:rPr>
                        <a:t>loadingType</a:t>
                      </a:r>
                      <a:r>
                        <a:rPr lang="en-IN" dirty="0">
                          <a:solidFill>
                            <a:schemeClr val="tx1"/>
                          </a:solidFill>
                        </a:rPr>
                        <a:t>: 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4887982"/>
                  </a:ext>
                </a:extLst>
              </a:tr>
              <a:tr h="742077">
                <a:tc>
                  <a:txBody>
                    <a:bodyPr/>
                    <a:lstStyle/>
                    <a:p>
                      <a:r>
                        <a:rPr lang="en-IN" dirty="0">
                          <a:solidFill>
                            <a:schemeClr val="tx1"/>
                          </a:solidFill>
                        </a:rPr>
                        <a:t>+</a:t>
                      </a:r>
                      <a:r>
                        <a:rPr lang="en-IN" dirty="0" err="1">
                          <a:solidFill>
                            <a:schemeClr val="tx1"/>
                          </a:solidFill>
                        </a:rPr>
                        <a:t>displayLoadingType</a:t>
                      </a:r>
                      <a:r>
                        <a:rPr lang="en-IN" dirty="0">
                          <a:solidFill>
                            <a:schemeClr val="tx1"/>
                          </a:solidFill>
                        </a:rPr>
                        <a:t>(): String</a:t>
                      </a:r>
                    </a:p>
                    <a:p>
                      <a:r>
                        <a:rPr lang="en-IN" dirty="0">
                          <a:solidFill>
                            <a:schemeClr val="tx1"/>
                          </a:solidFill>
                        </a:rPr>
                        <a:t>+</a:t>
                      </a:r>
                      <a:r>
                        <a:rPr lang="en-IN" dirty="0" err="1">
                          <a:solidFill>
                            <a:schemeClr val="tx1"/>
                          </a:solidFill>
                        </a:rPr>
                        <a:t>WashingMachine</a:t>
                      </a:r>
                      <a:r>
                        <a:rPr lang="en-IN" dirty="0">
                          <a:solidFill>
                            <a:schemeClr val="tx1"/>
                          </a:solidFill>
                        </a:rPr>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9671"/>
                  </a:ext>
                </a:extLst>
              </a:tr>
            </a:tbl>
          </a:graphicData>
        </a:graphic>
      </p:graphicFrame>
      <p:graphicFrame>
        <p:nvGraphicFramePr>
          <p:cNvPr id="5" name="Table 4">
            <a:extLst>
              <a:ext uri="{FF2B5EF4-FFF2-40B4-BE49-F238E27FC236}">
                <a16:creationId xmlns:a16="http://schemas.microsoft.com/office/drawing/2014/main" id="{48053ACD-76B3-3E6E-A308-B3B825B0F3DE}"/>
              </a:ext>
            </a:extLst>
          </p:cNvPr>
          <p:cNvGraphicFramePr>
            <a:graphicFrameLocks noGrp="1"/>
          </p:cNvGraphicFramePr>
          <p:nvPr/>
        </p:nvGraphicFramePr>
        <p:xfrm>
          <a:off x="7001487" y="2621576"/>
          <a:ext cx="4920916" cy="1595484"/>
        </p:xfrm>
        <a:graphic>
          <a:graphicData uri="http://schemas.openxmlformats.org/drawingml/2006/table">
            <a:tbl>
              <a:tblPr firstRow="1" bandRow="1">
                <a:tableStyleId>{5C22544A-7EE6-4342-B048-85BDC9FD1C3A}</a:tableStyleId>
              </a:tblPr>
              <a:tblGrid>
                <a:gridCol w="4920916">
                  <a:extLst>
                    <a:ext uri="{9D8B030D-6E8A-4147-A177-3AD203B41FA5}">
                      <a16:colId xmlns:a16="http://schemas.microsoft.com/office/drawing/2014/main" val="2444568494"/>
                    </a:ext>
                  </a:extLst>
                </a:gridCol>
              </a:tblGrid>
              <a:tr h="372871">
                <a:tc>
                  <a:txBody>
                    <a:bodyPr/>
                    <a:lstStyle/>
                    <a:p>
                      <a:r>
                        <a:rPr lang="en-IN" dirty="0" err="1">
                          <a:solidFill>
                            <a:schemeClr val="tx1"/>
                          </a:solidFill>
                        </a:rPr>
                        <a:t>SemiAutomaticWashingMachine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2182372"/>
                  </a:ext>
                </a:extLst>
              </a:tr>
              <a:tr h="480536">
                <a:tc>
                  <a:txBody>
                    <a:bodyPr/>
                    <a:lstStyle/>
                    <a:p>
                      <a:r>
                        <a:rPr lang="en-IN" dirty="0">
                          <a:solidFill>
                            <a:schemeClr val="tx1"/>
                          </a:solidFill>
                        </a:rPr>
                        <a:t>-state: 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4887982"/>
                  </a:ext>
                </a:extLst>
              </a:tr>
              <a:tr h="742077">
                <a:tc>
                  <a:txBody>
                    <a:bodyPr/>
                    <a:lstStyle/>
                    <a:p>
                      <a:r>
                        <a:rPr lang="en-IN" dirty="0">
                          <a:solidFill>
                            <a:schemeClr val="tx1"/>
                          </a:solidFill>
                        </a:rPr>
                        <a:t>+</a:t>
                      </a:r>
                      <a:r>
                        <a:rPr lang="en-IN" dirty="0" err="1">
                          <a:solidFill>
                            <a:schemeClr val="tx1"/>
                          </a:solidFill>
                        </a:rPr>
                        <a:t>displayState</a:t>
                      </a:r>
                      <a:r>
                        <a:rPr lang="en-IN" dirty="0">
                          <a:solidFill>
                            <a:schemeClr val="tx1"/>
                          </a:solidFill>
                        </a:rPr>
                        <a:t>(): String</a:t>
                      </a:r>
                    </a:p>
                    <a:p>
                      <a:r>
                        <a:rPr lang="en-IN" dirty="0">
                          <a:solidFill>
                            <a:schemeClr val="tx1"/>
                          </a:solidFill>
                        </a:rPr>
                        <a:t>+</a:t>
                      </a:r>
                      <a:r>
                        <a:rPr lang="en-IN" dirty="0" err="1">
                          <a:solidFill>
                            <a:schemeClr val="tx1"/>
                          </a:solidFill>
                        </a:rPr>
                        <a:t>SemiAutomaticWashingMachine</a:t>
                      </a:r>
                      <a:r>
                        <a:rPr lang="en-IN" dirty="0">
                          <a:solidFill>
                            <a:schemeClr val="tx1"/>
                          </a:solidFill>
                        </a:rPr>
                        <a:t>(</a:t>
                      </a:r>
                      <a:r>
                        <a:rPr lang="en-IN" dirty="0" err="1">
                          <a:solidFill>
                            <a:schemeClr val="tx1"/>
                          </a:solidFill>
                        </a:rPr>
                        <a:t>String,String</a:t>
                      </a:r>
                      <a:r>
                        <a:rPr lang="en-IN"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9671"/>
                  </a:ext>
                </a:extLst>
              </a:tr>
            </a:tbl>
          </a:graphicData>
        </a:graphic>
      </p:graphicFrame>
      <p:graphicFrame>
        <p:nvGraphicFramePr>
          <p:cNvPr id="7" name="Table 6">
            <a:extLst>
              <a:ext uri="{FF2B5EF4-FFF2-40B4-BE49-F238E27FC236}">
                <a16:creationId xmlns:a16="http://schemas.microsoft.com/office/drawing/2014/main" id="{08B3307F-DE1E-5370-2918-A638562C06A8}"/>
              </a:ext>
            </a:extLst>
          </p:cNvPr>
          <p:cNvGraphicFramePr>
            <a:graphicFrameLocks noGrp="1"/>
          </p:cNvGraphicFramePr>
          <p:nvPr/>
        </p:nvGraphicFramePr>
        <p:xfrm>
          <a:off x="6985445" y="4849463"/>
          <a:ext cx="4920916" cy="1595484"/>
        </p:xfrm>
        <a:graphic>
          <a:graphicData uri="http://schemas.openxmlformats.org/drawingml/2006/table">
            <a:tbl>
              <a:tblPr firstRow="1" bandRow="1">
                <a:tableStyleId>{5C22544A-7EE6-4342-B048-85BDC9FD1C3A}</a:tableStyleId>
              </a:tblPr>
              <a:tblGrid>
                <a:gridCol w="4920916">
                  <a:extLst>
                    <a:ext uri="{9D8B030D-6E8A-4147-A177-3AD203B41FA5}">
                      <a16:colId xmlns:a16="http://schemas.microsoft.com/office/drawing/2014/main" val="2444568494"/>
                    </a:ext>
                  </a:extLst>
                </a:gridCol>
              </a:tblGrid>
              <a:tr h="372871">
                <a:tc>
                  <a:txBody>
                    <a:bodyPr/>
                    <a:lstStyle/>
                    <a:p>
                      <a:r>
                        <a:rPr lang="en-IN" dirty="0" err="1">
                          <a:solidFill>
                            <a:schemeClr val="tx1"/>
                          </a:solidFill>
                        </a:rPr>
                        <a:t>AutomaticWashingMachine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2182372"/>
                  </a:ext>
                </a:extLst>
              </a:tr>
              <a:tr h="480536">
                <a:tc>
                  <a:txBody>
                    <a:bodyPr/>
                    <a:lstStyle/>
                    <a:p>
                      <a:r>
                        <a:rPr lang="en-IN" dirty="0">
                          <a:solidFill>
                            <a:schemeClr val="tx1"/>
                          </a:solidFill>
                        </a:rPr>
                        <a:t>-timer: Integer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4887982"/>
                  </a:ext>
                </a:extLst>
              </a:tr>
              <a:tr h="742077">
                <a:tc>
                  <a:txBody>
                    <a:bodyPr/>
                    <a:lstStyle/>
                    <a:p>
                      <a:r>
                        <a:rPr lang="en-IN" dirty="0">
                          <a:solidFill>
                            <a:schemeClr val="tx1"/>
                          </a:solidFill>
                        </a:rPr>
                        <a:t>+</a:t>
                      </a:r>
                      <a:r>
                        <a:rPr lang="en-IN" dirty="0" err="1">
                          <a:solidFill>
                            <a:schemeClr val="tx1"/>
                          </a:solidFill>
                        </a:rPr>
                        <a:t>displayTimer</a:t>
                      </a:r>
                      <a:r>
                        <a:rPr lang="en-IN" dirty="0">
                          <a:solidFill>
                            <a:schemeClr val="tx1"/>
                          </a:solidFill>
                        </a:rPr>
                        <a:t>(): String</a:t>
                      </a:r>
                    </a:p>
                    <a:p>
                      <a:r>
                        <a:rPr lang="en-IN" dirty="0">
                          <a:solidFill>
                            <a:schemeClr val="tx1"/>
                          </a:solidFill>
                        </a:rPr>
                        <a:t>+</a:t>
                      </a:r>
                      <a:r>
                        <a:rPr lang="en-IN" dirty="0" err="1">
                          <a:solidFill>
                            <a:schemeClr val="tx1"/>
                          </a:solidFill>
                        </a:rPr>
                        <a:t>AutomaticWashingMachine</a:t>
                      </a:r>
                      <a:r>
                        <a:rPr lang="en-IN" dirty="0">
                          <a:solidFill>
                            <a:schemeClr val="tx1"/>
                          </a:solidFill>
                        </a:rPr>
                        <a:t>(</a:t>
                      </a:r>
                      <a:r>
                        <a:rPr lang="en-IN" dirty="0" err="1">
                          <a:solidFill>
                            <a:schemeClr val="tx1"/>
                          </a:solidFill>
                        </a:rPr>
                        <a:t>String,String,Integer</a:t>
                      </a:r>
                      <a:r>
                        <a:rPr lang="en-IN"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9671"/>
                  </a:ext>
                </a:extLst>
              </a:tr>
            </a:tbl>
          </a:graphicData>
        </a:graphic>
      </p:graphicFrame>
      <p:cxnSp>
        <p:nvCxnSpPr>
          <p:cNvPr id="11" name="Straight Arrow Connector 10">
            <a:extLst>
              <a:ext uri="{FF2B5EF4-FFF2-40B4-BE49-F238E27FC236}">
                <a16:creationId xmlns:a16="http://schemas.microsoft.com/office/drawing/2014/main" id="{839FB87D-975A-A813-633E-7D5DCDD0A154}"/>
              </a:ext>
            </a:extLst>
          </p:cNvPr>
          <p:cNvCxnSpPr>
            <a:cxnSpLocks/>
            <a:endCxn id="4" idx="2"/>
          </p:cNvCxnSpPr>
          <p:nvPr/>
        </p:nvCxnSpPr>
        <p:spPr>
          <a:xfrm flipV="1">
            <a:off x="9277784" y="2046235"/>
            <a:ext cx="0" cy="5753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DC1969ED-7358-874F-E652-F4A69C263B4D}"/>
              </a:ext>
            </a:extLst>
          </p:cNvPr>
          <p:cNvCxnSpPr>
            <a:cxnSpLocks/>
          </p:cNvCxnSpPr>
          <p:nvPr/>
        </p:nvCxnSpPr>
        <p:spPr>
          <a:xfrm flipV="1">
            <a:off x="9274710" y="4217060"/>
            <a:ext cx="0" cy="5753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F70F3D7-626D-0A42-215C-51CA89046EF9}"/>
              </a:ext>
            </a:extLst>
          </p:cNvPr>
          <p:cNvSpPr txBox="1"/>
          <p:nvPr/>
        </p:nvSpPr>
        <p:spPr>
          <a:xfrm>
            <a:off x="270583" y="242595"/>
            <a:ext cx="4142792" cy="369332"/>
          </a:xfrm>
          <a:prstGeom prst="rect">
            <a:avLst/>
          </a:prstGeom>
          <a:noFill/>
        </p:spPr>
        <p:txBody>
          <a:bodyPr wrap="square" rtlCol="0">
            <a:spAutoFit/>
          </a:bodyPr>
          <a:lstStyle/>
          <a:p>
            <a:r>
              <a:rPr lang="en-IN" dirty="0"/>
              <a:t>Multi-level Inheritance</a:t>
            </a:r>
          </a:p>
        </p:txBody>
      </p:sp>
      <p:sp>
        <p:nvSpPr>
          <p:cNvPr id="16" name="TextBox 15">
            <a:extLst>
              <a:ext uri="{FF2B5EF4-FFF2-40B4-BE49-F238E27FC236}">
                <a16:creationId xmlns:a16="http://schemas.microsoft.com/office/drawing/2014/main" id="{79172C0D-F180-D216-03A2-90FF52831945}"/>
              </a:ext>
            </a:extLst>
          </p:cNvPr>
          <p:cNvSpPr txBox="1"/>
          <p:nvPr/>
        </p:nvSpPr>
        <p:spPr>
          <a:xfrm>
            <a:off x="288749" y="782785"/>
            <a:ext cx="6097554" cy="3693319"/>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WashingMachine</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private</a:t>
            </a:r>
            <a:r>
              <a:rPr lang="en-IN" dirty="0">
                <a:solidFill>
                  <a:srgbClr val="000000"/>
                </a:solidFill>
                <a:effectLst/>
                <a:latin typeface="Consolas" panose="020B0609020204030204" pitchFamily="49" charset="0"/>
              </a:rPr>
              <a:t> String </a:t>
            </a:r>
            <a:r>
              <a:rPr lang="en-IN" dirty="0" err="1">
                <a:solidFill>
                  <a:srgbClr val="0000C0"/>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1"/>
            <a:r>
              <a:rPr lang="en-IN" dirty="0" err="1">
                <a:solidFill>
                  <a:srgbClr val="000000"/>
                </a:solidFill>
                <a:effectLst/>
                <a:latin typeface="Consolas" panose="020B0609020204030204" pitchFamily="49" charset="0"/>
              </a:rPr>
              <a:t>WashingMachine</a:t>
            </a:r>
            <a:r>
              <a:rPr lang="en-IN" dirty="0">
                <a:solidFill>
                  <a:srgbClr val="000000"/>
                </a:solidFill>
                <a:effectLst/>
                <a:latin typeface="Consolas" panose="020B0609020204030204" pitchFamily="49" charset="0"/>
              </a:rPr>
              <a:t>(String </a:t>
            </a:r>
            <a:r>
              <a:rPr lang="en-IN" dirty="0" err="1">
                <a:solidFill>
                  <a:srgbClr val="6A3E3E"/>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2"/>
            <a:r>
              <a:rPr lang="en-IN" b="1" dirty="0" err="1">
                <a:solidFill>
                  <a:srgbClr val="7F0055"/>
                </a:solidFill>
                <a:effectLst/>
                <a:latin typeface="Consolas" panose="020B0609020204030204" pitchFamily="49" charset="0"/>
              </a:rPr>
              <a:t>this</a:t>
            </a:r>
            <a:r>
              <a:rPr lang="en-IN" dirty="0" err="1">
                <a:solidFill>
                  <a:srgbClr val="000000"/>
                </a:solidFill>
                <a:effectLst/>
                <a:latin typeface="Consolas" panose="020B0609020204030204" pitchFamily="49" charset="0"/>
              </a:rPr>
              <a:t>.</a:t>
            </a:r>
            <a:r>
              <a:rPr lang="en-IN" dirty="0" err="1">
                <a:solidFill>
                  <a:srgbClr val="0000C0"/>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a:solidFill>
                  <a:srgbClr val="2A00FF"/>
                </a:solidFill>
                <a:effectLst/>
                <a:latin typeface="Consolas" panose="020B0609020204030204" pitchFamily="49" charset="0"/>
              </a:rPr>
              <a:t>"Washing machine </a:t>
            </a:r>
            <a:r>
              <a:rPr lang="en-IN" dirty="0" err="1">
                <a:solidFill>
                  <a:srgbClr val="2A00FF"/>
                </a:solidFill>
                <a:effectLst/>
                <a:latin typeface="Consolas" panose="020B0609020204030204" pitchFamily="49" charset="0"/>
              </a:rPr>
              <a:t>LoadingType</a:t>
            </a:r>
            <a:r>
              <a:rPr lang="en-IN" dirty="0">
                <a:solidFill>
                  <a:srgbClr val="2A00FF"/>
                </a:solidFill>
                <a:effectLst/>
                <a:latin typeface="Consolas" panose="020B0609020204030204" pitchFamily="49" charset="0"/>
              </a:rPr>
              <a:t> constructor"</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void</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displayLoadingType</a:t>
            </a:r>
            <a:r>
              <a:rPr lang="en-IN" dirty="0">
                <a:solidFill>
                  <a:srgbClr val="000000"/>
                </a:solidFill>
                <a:effectLst/>
                <a:latin typeface="Consolas" panose="020B0609020204030204" pitchFamily="49" charset="0"/>
              </a:rPr>
              <a:t>() {</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a:solidFill>
                  <a:srgbClr val="2A00FF"/>
                </a:solidFill>
                <a:effectLst/>
                <a:latin typeface="Consolas" panose="020B0609020204030204" pitchFamily="49" charset="0"/>
              </a:rPr>
              <a:t>"</a:t>
            </a:r>
            <a:r>
              <a:rPr lang="en-IN" dirty="0" err="1">
                <a:solidFill>
                  <a:srgbClr val="2A00FF"/>
                </a:solidFill>
                <a:effectLst/>
                <a:latin typeface="Consolas" panose="020B0609020204030204" pitchFamily="49" charset="0"/>
              </a:rPr>
              <a:t>displayingLoadingType</a:t>
            </a:r>
            <a:r>
              <a:rPr lang="en-IN" dirty="0">
                <a:solidFill>
                  <a:srgbClr val="2A00FF"/>
                </a:solidFill>
                <a:effectLst/>
                <a:latin typeface="Consolas" panose="020B0609020204030204" pitchFamily="49" charset="0"/>
              </a:rPr>
              <a:t>() </a:t>
            </a:r>
            <a:r>
              <a:rPr lang="en-IN" dirty="0" err="1">
                <a:solidFill>
                  <a:srgbClr val="2A00FF"/>
                </a:solidFill>
                <a:effectLst/>
                <a:latin typeface="Consolas" panose="020B0609020204030204" pitchFamily="49" charset="0"/>
              </a:rPr>
              <a:t>loadingType</a:t>
            </a:r>
            <a:r>
              <a:rPr lang="en-IN" dirty="0">
                <a:solidFill>
                  <a:srgbClr val="2A00FF"/>
                </a:solidFill>
                <a:effectLst/>
                <a:latin typeface="Consolas" panose="020B0609020204030204" pitchFamily="49" charset="0"/>
              </a:rPr>
              <a:t>: "</a:t>
            </a:r>
            <a:r>
              <a:rPr lang="en-IN" dirty="0">
                <a:solidFill>
                  <a:srgbClr val="000000"/>
                </a:solidFill>
                <a:effectLst/>
                <a:latin typeface="Consolas" panose="020B0609020204030204" pitchFamily="49" charset="0"/>
              </a:rPr>
              <a:t>+ </a:t>
            </a:r>
            <a:r>
              <a:rPr lang="en-IN" dirty="0" err="1">
                <a:solidFill>
                  <a:srgbClr val="0000C0"/>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a:p>
            <a:pPr marL="0" marR="0">
              <a:buNone/>
            </a:pPr>
            <a:endParaRPr lang="en-IN" sz="1800" dirty="0">
              <a:solidFill>
                <a:srgbClr val="000000"/>
              </a:solidFill>
              <a:effectLst/>
              <a:latin typeface="Consolas" panose="020B0609020204030204" pitchFamily="49" charset="0"/>
            </a:endParaRPr>
          </a:p>
        </p:txBody>
      </p:sp>
      <p:sp>
        <p:nvSpPr>
          <p:cNvPr id="3" name="TextBox 2">
            <a:extLst>
              <a:ext uri="{FF2B5EF4-FFF2-40B4-BE49-F238E27FC236}">
                <a16:creationId xmlns:a16="http://schemas.microsoft.com/office/drawing/2014/main" id="{AE0A7226-ACCC-D6CC-8378-7B85BA3DAF8E}"/>
              </a:ext>
            </a:extLst>
          </p:cNvPr>
          <p:cNvSpPr txBox="1"/>
          <p:nvPr/>
        </p:nvSpPr>
        <p:spPr>
          <a:xfrm>
            <a:off x="246755" y="4469235"/>
            <a:ext cx="6097554" cy="646331"/>
          </a:xfrm>
          <a:prstGeom prst="rect">
            <a:avLst/>
          </a:prstGeom>
          <a:noFill/>
        </p:spPr>
        <p:txBody>
          <a:bodyPr wrap="square">
            <a:spAutoFit/>
          </a:bodyPr>
          <a:lstStyle/>
          <a:p>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SemiAutomaticWashingMachine</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extends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WashingMachine</a:t>
            </a:r>
            <a:r>
              <a:rPr lang="en-IN" sz="1800" dirty="0">
                <a:solidFill>
                  <a:srgbClr val="000000"/>
                </a:solidFill>
                <a:effectLst/>
                <a:latin typeface="Consolas" panose="020B0609020204030204" pitchFamily="49" charset="0"/>
              </a:rPr>
              <a:t>{ }</a:t>
            </a:r>
            <a:endParaRPr lang="en-IN" dirty="0"/>
          </a:p>
        </p:txBody>
      </p:sp>
      <p:sp>
        <p:nvSpPr>
          <p:cNvPr id="8" name="TextBox 7">
            <a:extLst>
              <a:ext uri="{FF2B5EF4-FFF2-40B4-BE49-F238E27FC236}">
                <a16:creationId xmlns:a16="http://schemas.microsoft.com/office/drawing/2014/main" id="{555E0B6A-4F9A-9F0B-3F17-D6A0F08C2841}"/>
              </a:ext>
            </a:extLst>
          </p:cNvPr>
          <p:cNvSpPr txBox="1"/>
          <p:nvPr/>
        </p:nvSpPr>
        <p:spPr>
          <a:xfrm>
            <a:off x="285639" y="5428884"/>
            <a:ext cx="6097554" cy="646331"/>
          </a:xfrm>
          <a:prstGeom prst="rect">
            <a:avLst/>
          </a:prstGeom>
          <a:noFill/>
        </p:spPr>
        <p:txBody>
          <a:bodyPr wrap="square">
            <a:spAutoFit/>
          </a:bodyPr>
          <a:lstStyle/>
          <a:p>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AutomaticWashingMachine</a:t>
            </a:r>
            <a:r>
              <a:rPr lang="en-IN" sz="1800" dirty="0">
                <a:solidFill>
                  <a:srgbClr val="000000"/>
                </a:solidFill>
                <a:effectLst/>
                <a:latin typeface="Consolas" panose="020B0609020204030204" pitchFamily="49" charset="0"/>
              </a:rPr>
              <a:t> </a:t>
            </a:r>
            <a:r>
              <a:rPr lang="en-IN" sz="1800" b="1" dirty="0">
                <a:solidFill>
                  <a:srgbClr val="7F0055"/>
                </a:solidFill>
                <a:effectLst/>
                <a:latin typeface="Consolas" panose="020B0609020204030204" pitchFamily="49" charset="0"/>
              </a:rPr>
              <a:t>extends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SemiAutomaticWashingMachine</a:t>
            </a:r>
            <a:r>
              <a:rPr lang="en-IN" sz="1800" dirty="0">
                <a:solidFill>
                  <a:srgbClr val="000000"/>
                </a:solidFill>
                <a:effectLst/>
                <a:latin typeface="Consolas" panose="020B0609020204030204" pitchFamily="49" charset="0"/>
              </a:rPr>
              <a:t>{ }</a:t>
            </a:r>
            <a:endParaRPr lang="en-IN" dirty="0"/>
          </a:p>
        </p:txBody>
      </p:sp>
    </p:spTree>
    <p:extLst>
      <p:ext uri="{BB962C8B-B14F-4D97-AF65-F5344CB8AC3E}">
        <p14:creationId xmlns:p14="http://schemas.microsoft.com/office/powerpoint/2010/main" val="31266422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E5A6F2F-BC3B-1C4A-B025-B6EBB0CF7845}"/>
              </a:ext>
            </a:extLst>
          </p:cNvPr>
          <p:cNvSpPr txBox="1"/>
          <p:nvPr/>
        </p:nvSpPr>
        <p:spPr>
          <a:xfrm>
            <a:off x="1033366" y="3848870"/>
            <a:ext cx="2876161" cy="2862322"/>
          </a:xfrm>
          <a:prstGeom prst="rect">
            <a:avLst/>
          </a:prstGeom>
          <a:noFill/>
        </p:spPr>
        <p:txBody>
          <a:bodyPr wrap="square">
            <a:spAutoFit/>
          </a:bodyPr>
          <a:lstStyle/>
          <a:p>
            <a:pPr marL="0" marR="0">
              <a:buNone/>
            </a:pPr>
            <a:r>
              <a:rPr lang="en-US" sz="2000" b="1" dirty="0">
                <a:solidFill>
                  <a:srgbClr val="7F0055"/>
                </a:solidFill>
                <a:effectLst/>
                <a:latin typeface="Consolas" panose="020B0609020204030204" pitchFamily="49" charset="0"/>
              </a:rPr>
              <a:t>class</a:t>
            </a:r>
            <a:r>
              <a:rPr lang="en-US" sz="2000" dirty="0">
                <a:solidFill>
                  <a:srgbClr val="000000"/>
                </a:solidFill>
                <a:effectLst/>
                <a:latin typeface="Consolas" panose="020B0609020204030204" pitchFamily="49" charset="0"/>
              </a:rPr>
              <a:t> A {</a:t>
            </a:r>
          </a:p>
          <a:p>
            <a:pPr lvl="1"/>
            <a:r>
              <a:rPr lang="en-US" sz="2000" b="1" dirty="0">
                <a:solidFill>
                  <a:srgbClr val="7F0055"/>
                </a:solidFill>
                <a:effectLst/>
                <a:latin typeface="Consolas" panose="020B0609020204030204" pitchFamily="49" charset="0"/>
              </a:rPr>
              <a:t>int</a:t>
            </a:r>
            <a:r>
              <a:rPr lang="en-US" sz="2000" dirty="0">
                <a:solidFill>
                  <a:srgbClr val="000000"/>
                </a:solidFill>
                <a:effectLst/>
                <a:latin typeface="Consolas" panose="020B0609020204030204" pitchFamily="49" charset="0"/>
              </a:rPr>
              <a:t> </a:t>
            </a:r>
            <a:r>
              <a:rPr lang="en-US" sz="2000" dirty="0" err="1">
                <a:solidFill>
                  <a:srgbClr val="0000C0"/>
                </a:solidFill>
                <a:effectLst/>
                <a:latin typeface="Consolas" panose="020B0609020204030204" pitchFamily="49" charset="0"/>
              </a:rPr>
              <a:t>i</a:t>
            </a:r>
            <a:r>
              <a:rPr lang="en-US" sz="2000" dirty="0">
                <a:solidFill>
                  <a:srgbClr val="000000"/>
                </a:solidFill>
                <a:effectLst/>
                <a:latin typeface="Consolas" panose="020B0609020204030204" pitchFamily="49" charset="0"/>
              </a:rPr>
              <a:t>;</a:t>
            </a:r>
          </a:p>
          <a:p>
            <a:pPr lvl="1"/>
            <a:r>
              <a:rPr lang="en-US" sz="2000" dirty="0">
                <a:solidFill>
                  <a:srgbClr val="000000"/>
                </a:solidFill>
                <a:effectLst/>
                <a:latin typeface="Consolas" panose="020B0609020204030204" pitchFamily="49" charset="0"/>
              </a:rPr>
              <a:t>A(</a:t>
            </a:r>
            <a:r>
              <a:rPr lang="en-US" sz="2000" b="1" dirty="0">
                <a:solidFill>
                  <a:srgbClr val="7F0055"/>
                </a:solidFill>
                <a:effectLst/>
                <a:latin typeface="Consolas" panose="020B0609020204030204" pitchFamily="49" charset="0"/>
              </a:rPr>
              <a:t>int</a:t>
            </a:r>
            <a:r>
              <a:rPr lang="en-US" sz="2000" dirty="0">
                <a:solidFill>
                  <a:srgbClr val="000000"/>
                </a:solidFill>
                <a:effectLst/>
                <a:latin typeface="Consolas" panose="020B0609020204030204" pitchFamily="49" charset="0"/>
              </a:rPr>
              <a:t> </a:t>
            </a:r>
            <a:r>
              <a:rPr lang="en-US" sz="2000" dirty="0" err="1">
                <a:solidFill>
                  <a:srgbClr val="6A3E3E"/>
                </a:solidFill>
                <a:effectLst/>
                <a:latin typeface="Consolas" panose="020B0609020204030204" pitchFamily="49" charset="0"/>
              </a:rPr>
              <a:t>i</a:t>
            </a:r>
            <a:r>
              <a:rPr lang="en-US" sz="2000" dirty="0">
                <a:solidFill>
                  <a:srgbClr val="000000"/>
                </a:solidFill>
                <a:effectLst/>
                <a:latin typeface="Consolas" panose="020B0609020204030204" pitchFamily="49" charset="0"/>
              </a:rPr>
              <a:t>){</a:t>
            </a:r>
          </a:p>
          <a:p>
            <a:pPr lvl="1"/>
            <a:r>
              <a:rPr lang="en-US" sz="2000" b="1" dirty="0">
                <a:solidFill>
                  <a:srgbClr val="000000"/>
                </a:solidFill>
                <a:latin typeface="Consolas" panose="020B0609020204030204" pitchFamily="49" charset="0"/>
              </a:rPr>
              <a:t>  </a:t>
            </a:r>
            <a:r>
              <a:rPr lang="en-US" sz="2000" b="1" dirty="0" err="1">
                <a:solidFill>
                  <a:srgbClr val="7F0055"/>
                </a:solidFill>
                <a:effectLst/>
                <a:latin typeface="Consolas" panose="020B0609020204030204" pitchFamily="49" charset="0"/>
              </a:rPr>
              <a:t>this</a:t>
            </a:r>
            <a:r>
              <a:rPr lang="en-US" sz="2000" dirty="0" err="1">
                <a:solidFill>
                  <a:srgbClr val="000000"/>
                </a:solidFill>
                <a:effectLst/>
                <a:latin typeface="Consolas" panose="020B0609020204030204" pitchFamily="49" charset="0"/>
              </a:rPr>
              <a:t>.</a:t>
            </a:r>
            <a:r>
              <a:rPr lang="en-US" sz="2000" dirty="0" err="1">
                <a:solidFill>
                  <a:srgbClr val="0000C0"/>
                </a:solidFill>
                <a:effectLst/>
                <a:latin typeface="Consolas" panose="020B0609020204030204" pitchFamily="49" charset="0"/>
              </a:rPr>
              <a:t>i</a:t>
            </a:r>
            <a:r>
              <a:rPr lang="en-US" sz="2000" dirty="0">
                <a:solidFill>
                  <a:srgbClr val="000000"/>
                </a:solidFill>
                <a:effectLst/>
                <a:latin typeface="Consolas" panose="020B0609020204030204" pitchFamily="49" charset="0"/>
              </a:rPr>
              <a:t>=</a:t>
            </a:r>
            <a:r>
              <a:rPr lang="en-US" sz="2000" dirty="0" err="1">
                <a:solidFill>
                  <a:srgbClr val="6A3E3E"/>
                </a:solidFill>
                <a:effectLst/>
                <a:latin typeface="Consolas" panose="020B0609020204030204" pitchFamily="49" charset="0"/>
              </a:rPr>
              <a:t>i</a:t>
            </a:r>
            <a:r>
              <a:rPr lang="en-US" sz="2000" dirty="0">
                <a:solidFill>
                  <a:srgbClr val="000000"/>
                </a:solidFill>
                <a:effectLst/>
                <a:latin typeface="Consolas" panose="020B0609020204030204" pitchFamily="49" charset="0"/>
              </a:rPr>
              <a:t>;</a:t>
            </a:r>
          </a:p>
          <a:p>
            <a:pPr lvl="1"/>
            <a:r>
              <a:rPr lang="en-US" sz="2000" dirty="0">
                <a:solidFill>
                  <a:srgbClr val="000000"/>
                </a:solidFill>
                <a:effectLst/>
                <a:latin typeface="Consolas" panose="020B0609020204030204" pitchFamily="49" charset="0"/>
              </a:rPr>
              <a:t>}</a:t>
            </a:r>
          </a:p>
          <a:p>
            <a:pPr marL="0" marR="0">
              <a:buNone/>
            </a:pPr>
            <a:r>
              <a:rPr lang="en-US" sz="2000" dirty="0">
                <a:solidFill>
                  <a:srgbClr val="000000"/>
                </a:solidFill>
                <a:effectLst/>
                <a:latin typeface="Consolas" panose="020B0609020204030204" pitchFamily="49" charset="0"/>
              </a:rPr>
              <a:t>}</a:t>
            </a:r>
          </a:p>
          <a:p>
            <a:pPr marL="0" marR="0">
              <a:buNone/>
            </a:pPr>
            <a:r>
              <a:rPr lang="en-US" sz="2000" b="1" dirty="0">
                <a:solidFill>
                  <a:srgbClr val="7F0055"/>
                </a:solidFill>
                <a:effectLst/>
                <a:latin typeface="Consolas" panose="020B0609020204030204" pitchFamily="49" charset="0"/>
              </a:rPr>
              <a:t>class</a:t>
            </a:r>
            <a:r>
              <a:rPr lang="en-US" sz="2000" dirty="0">
                <a:solidFill>
                  <a:srgbClr val="000000"/>
                </a:solidFill>
                <a:effectLst/>
                <a:latin typeface="Consolas" panose="020B0609020204030204" pitchFamily="49" charset="0"/>
              </a:rPr>
              <a:t> B </a:t>
            </a:r>
            <a:r>
              <a:rPr lang="en-US" sz="2000" b="1" dirty="0">
                <a:solidFill>
                  <a:srgbClr val="7F0055"/>
                </a:solidFill>
                <a:effectLst/>
                <a:latin typeface="Consolas" panose="020B0609020204030204" pitchFamily="49" charset="0"/>
              </a:rPr>
              <a:t>extends</a:t>
            </a:r>
            <a:r>
              <a:rPr lang="en-US" sz="2000" dirty="0">
                <a:solidFill>
                  <a:srgbClr val="000000"/>
                </a:solidFill>
                <a:effectLst/>
                <a:latin typeface="Consolas" panose="020B0609020204030204" pitchFamily="49" charset="0"/>
              </a:rPr>
              <a:t> A{</a:t>
            </a:r>
          </a:p>
          <a:p>
            <a:pPr marL="0" marR="0">
              <a:buNone/>
            </a:pPr>
            <a:r>
              <a:rPr lang="en-US" sz="2000" b="1" dirty="0">
                <a:solidFill>
                  <a:srgbClr val="7F0055"/>
                </a:solidFill>
                <a:latin typeface="Consolas" panose="020B0609020204030204" pitchFamily="49" charset="0"/>
              </a:rPr>
              <a:t>    </a:t>
            </a:r>
            <a:r>
              <a:rPr lang="en-US" sz="2000" b="1" dirty="0">
                <a:solidFill>
                  <a:srgbClr val="7F0055"/>
                </a:solidFill>
                <a:effectLst/>
                <a:latin typeface="Consolas" panose="020B0609020204030204" pitchFamily="49" charset="0"/>
              </a:rPr>
              <a:t>int</a:t>
            </a:r>
            <a:r>
              <a:rPr lang="en-US" sz="2000" dirty="0">
                <a:solidFill>
                  <a:srgbClr val="000000"/>
                </a:solidFill>
                <a:effectLst/>
                <a:latin typeface="Consolas" panose="020B0609020204030204" pitchFamily="49" charset="0"/>
              </a:rPr>
              <a:t> </a:t>
            </a:r>
            <a:r>
              <a:rPr lang="en-US" sz="2000" dirty="0">
                <a:solidFill>
                  <a:srgbClr val="0000C0"/>
                </a:solidFill>
                <a:effectLst/>
                <a:latin typeface="Consolas" panose="020B0609020204030204" pitchFamily="49" charset="0"/>
              </a:rPr>
              <a:t>j</a:t>
            </a:r>
            <a:r>
              <a:rPr lang="en-US" sz="2000" dirty="0">
                <a:solidFill>
                  <a:srgbClr val="000000"/>
                </a:solidFill>
                <a:effectLst/>
                <a:latin typeface="Consolas" panose="020B0609020204030204" pitchFamily="49" charset="0"/>
              </a:rPr>
              <a:t>=20;</a:t>
            </a:r>
          </a:p>
          <a:p>
            <a:pPr marL="0" marR="0">
              <a:buNone/>
            </a:pPr>
            <a:r>
              <a:rPr lang="en-US" sz="2000" dirty="0">
                <a:solidFill>
                  <a:srgbClr val="000000"/>
                </a:solidFill>
                <a:effectLst/>
                <a:latin typeface="Consolas" panose="020B0609020204030204" pitchFamily="49" charset="0"/>
              </a:rPr>
              <a:t>}</a:t>
            </a:r>
          </a:p>
        </p:txBody>
      </p:sp>
      <p:sp>
        <p:nvSpPr>
          <p:cNvPr id="6" name="TextBox 5">
            <a:extLst>
              <a:ext uri="{FF2B5EF4-FFF2-40B4-BE49-F238E27FC236}">
                <a16:creationId xmlns:a16="http://schemas.microsoft.com/office/drawing/2014/main" id="{E570C6F2-1C58-7097-BF4D-40A1D137701C}"/>
              </a:ext>
            </a:extLst>
          </p:cNvPr>
          <p:cNvSpPr txBox="1"/>
          <p:nvPr/>
        </p:nvSpPr>
        <p:spPr>
          <a:xfrm>
            <a:off x="4739951" y="4007495"/>
            <a:ext cx="6913984" cy="1631216"/>
          </a:xfrm>
          <a:prstGeom prst="rect">
            <a:avLst/>
          </a:prstGeom>
          <a:noFill/>
        </p:spPr>
        <p:txBody>
          <a:bodyPr wrap="square" rtlCol="0">
            <a:spAutoFit/>
          </a:bodyPr>
          <a:lstStyle/>
          <a:p>
            <a:r>
              <a:rPr lang="en-IN" sz="2000" u="sng" dirty="0">
                <a:latin typeface="Times New Roman" panose="02020603050405020304" pitchFamily="18" charset="0"/>
                <a:cs typeface="Times New Roman" panose="02020603050405020304" pitchFamily="18" charset="0"/>
              </a:rPr>
              <a:t>Error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When class B object is created, it searches for the default constructor in Class A , which is not present. The parameterised constructor A(int </a:t>
            </a:r>
            <a:r>
              <a:rPr lang="en-IN" sz="2000" dirty="0" err="1">
                <a:latin typeface="Times New Roman" panose="02020603050405020304" pitchFamily="18" charset="0"/>
                <a:cs typeface="Times New Roman" panose="02020603050405020304" pitchFamily="18" charset="0"/>
              </a:rPr>
              <a:t>i</a:t>
            </a: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this.i</a:t>
            </a:r>
            <a:r>
              <a:rPr lang="en-IN" sz="2000" dirty="0">
                <a:latin typeface="Times New Roman" panose="02020603050405020304" pitchFamily="18" charset="0"/>
                <a:cs typeface="Times New Roman" panose="02020603050405020304" pitchFamily="18" charset="0"/>
              </a:rPr>
              <a:t> = </a:t>
            </a:r>
            <a:r>
              <a:rPr lang="en-IN" sz="2000" dirty="0" err="1">
                <a:latin typeface="Times New Roman" panose="02020603050405020304" pitchFamily="18" charset="0"/>
                <a:cs typeface="Times New Roman" panose="02020603050405020304" pitchFamily="18" charset="0"/>
              </a:rPr>
              <a:t>i</a:t>
            </a:r>
            <a:r>
              <a:rPr lang="en-IN" sz="2000" dirty="0">
                <a:latin typeface="Times New Roman" panose="02020603050405020304" pitchFamily="18" charset="0"/>
                <a:cs typeface="Times New Roman" panose="02020603050405020304" pitchFamily="18" charset="0"/>
              </a:rPr>
              <a:t>;} overrides the default constructor A(){}  </a:t>
            </a:r>
          </a:p>
        </p:txBody>
      </p:sp>
      <p:sp>
        <p:nvSpPr>
          <p:cNvPr id="9" name="TextBox 8">
            <a:extLst>
              <a:ext uri="{FF2B5EF4-FFF2-40B4-BE49-F238E27FC236}">
                <a16:creationId xmlns:a16="http://schemas.microsoft.com/office/drawing/2014/main" id="{45AB63B7-B820-92BE-2728-B610C0C5D3EC}"/>
              </a:ext>
            </a:extLst>
          </p:cNvPr>
          <p:cNvSpPr txBox="1"/>
          <p:nvPr/>
        </p:nvSpPr>
        <p:spPr>
          <a:xfrm>
            <a:off x="732452" y="430300"/>
            <a:ext cx="11760866" cy="3416320"/>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In java inheritance, by default super class data members(except private members) and methods are inherited in subclass , but constructors are not inherited by subclasses. When a subclass object is created, the constructor of its superclass is always called before the subclass’s own  constructor executes. It </a:t>
            </a:r>
            <a:r>
              <a:rPr lang="en-US" sz="2400" dirty="0">
                <a:latin typeface="Times New Roman" panose="02020603050405020304" pitchFamily="18" charset="0"/>
                <a:cs typeface="Times New Roman" panose="02020603050405020304" pitchFamily="18" charset="0"/>
              </a:rPr>
              <a:t>ensures that the superclass's state is properly initialized before the subclass adds its own specific functionalities.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In inheritance, </a:t>
            </a: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automatic calling of default constructors </a:t>
            </a: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Explicit calling of constructors using super()</a:t>
            </a:r>
            <a:endParaRPr lang="en-IN"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985FF55-ECC2-766B-7391-E4EDE6E65846}"/>
              </a:ext>
            </a:extLst>
          </p:cNvPr>
          <p:cNvSpPr txBox="1"/>
          <p:nvPr/>
        </p:nvSpPr>
        <p:spPr>
          <a:xfrm>
            <a:off x="529512" y="41025"/>
            <a:ext cx="6566188" cy="461665"/>
          </a:xfrm>
          <a:prstGeom prst="rect">
            <a:avLst/>
          </a:prstGeom>
          <a:noFill/>
        </p:spPr>
        <p:txBody>
          <a:bodyPr wrap="square">
            <a:spAutoFit/>
          </a:bodyPr>
          <a:lstStyle/>
          <a:p>
            <a:r>
              <a:rPr lang="en-IN" sz="2400" u="sng" dirty="0">
                <a:latin typeface="Times New Roman" panose="02020603050405020304" pitchFamily="18" charset="0"/>
                <a:cs typeface="Times New Roman" panose="02020603050405020304" pitchFamily="18" charset="0"/>
              </a:rPr>
              <a:t>Application of super</a:t>
            </a:r>
            <a:endParaRPr lang="en-IN" sz="2400" u="sng" dirty="0"/>
          </a:p>
        </p:txBody>
      </p:sp>
    </p:spTree>
    <p:extLst>
      <p:ext uri="{BB962C8B-B14F-4D97-AF65-F5344CB8AC3E}">
        <p14:creationId xmlns:p14="http://schemas.microsoft.com/office/powerpoint/2010/main" val="27994180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E7D7656-2E2F-2BCD-5AF0-B15A8284645C}"/>
              </a:ext>
            </a:extLst>
          </p:cNvPr>
          <p:cNvGraphicFramePr>
            <a:graphicFrameLocks noGrp="1"/>
          </p:cNvGraphicFramePr>
          <p:nvPr>
            <p:extLst>
              <p:ext uri="{D42A27DB-BD31-4B8C-83A1-F6EECF244321}">
                <p14:modId xmlns:p14="http://schemas.microsoft.com/office/powerpoint/2010/main" val="354175666"/>
              </p:ext>
            </p:extLst>
          </p:nvPr>
        </p:nvGraphicFramePr>
        <p:xfrm>
          <a:off x="7787874" y="450751"/>
          <a:ext cx="2979821" cy="1595484"/>
        </p:xfrm>
        <a:graphic>
          <a:graphicData uri="http://schemas.openxmlformats.org/drawingml/2006/table">
            <a:tbl>
              <a:tblPr firstRow="1" bandRow="1">
                <a:tableStyleId>{5C22544A-7EE6-4342-B048-85BDC9FD1C3A}</a:tableStyleId>
              </a:tblPr>
              <a:tblGrid>
                <a:gridCol w="2979821">
                  <a:extLst>
                    <a:ext uri="{9D8B030D-6E8A-4147-A177-3AD203B41FA5}">
                      <a16:colId xmlns:a16="http://schemas.microsoft.com/office/drawing/2014/main" val="2444568494"/>
                    </a:ext>
                  </a:extLst>
                </a:gridCol>
              </a:tblGrid>
              <a:tr h="372871">
                <a:tc>
                  <a:txBody>
                    <a:bodyPr/>
                    <a:lstStyle/>
                    <a:p>
                      <a:r>
                        <a:rPr lang="en-IN" dirty="0" err="1">
                          <a:solidFill>
                            <a:schemeClr val="tx1"/>
                          </a:solidFill>
                        </a:rPr>
                        <a:t>WashingMachine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2182372"/>
                  </a:ext>
                </a:extLst>
              </a:tr>
              <a:tr h="480536">
                <a:tc>
                  <a:txBody>
                    <a:bodyPr/>
                    <a:lstStyle/>
                    <a:p>
                      <a:r>
                        <a:rPr lang="en-IN" dirty="0">
                          <a:solidFill>
                            <a:schemeClr val="tx1"/>
                          </a:solidFill>
                        </a:rPr>
                        <a:t>-</a:t>
                      </a:r>
                      <a:r>
                        <a:rPr lang="en-IN" dirty="0" err="1">
                          <a:solidFill>
                            <a:schemeClr val="tx1"/>
                          </a:solidFill>
                        </a:rPr>
                        <a:t>loadingType</a:t>
                      </a:r>
                      <a:r>
                        <a:rPr lang="en-IN" dirty="0">
                          <a:solidFill>
                            <a:schemeClr val="tx1"/>
                          </a:solidFill>
                        </a:rPr>
                        <a:t>: 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4887982"/>
                  </a:ext>
                </a:extLst>
              </a:tr>
              <a:tr h="742077">
                <a:tc>
                  <a:txBody>
                    <a:bodyPr/>
                    <a:lstStyle/>
                    <a:p>
                      <a:r>
                        <a:rPr lang="en-IN" dirty="0">
                          <a:solidFill>
                            <a:schemeClr val="tx1"/>
                          </a:solidFill>
                        </a:rPr>
                        <a:t>+</a:t>
                      </a:r>
                      <a:r>
                        <a:rPr lang="en-IN" dirty="0" err="1">
                          <a:solidFill>
                            <a:schemeClr val="tx1"/>
                          </a:solidFill>
                        </a:rPr>
                        <a:t>displayLoadingType</a:t>
                      </a:r>
                      <a:r>
                        <a:rPr lang="en-IN" dirty="0">
                          <a:solidFill>
                            <a:schemeClr val="tx1"/>
                          </a:solidFill>
                        </a:rPr>
                        <a:t>(): String</a:t>
                      </a:r>
                    </a:p>
                    <a:p>
                      <a:r>
                        <a:rPr lang="en-IN" dirty="0">
                          <a:solidFill>
                            <a:schemeClr val="tx1"/>
                          </a:solidFill>
                        </a:rPr>
                        <a:t>+</a:t>
                      </a:r>
                      <a:r>
                        <a:rPr lang="en-IN" dirty="0" err="1">
                          <a:solidFill>
                            <a:schemeClr val="tx1"/>
                          </a:solidFill>
                        </a:rPr>
                        <a:t>WashingMachine</a:t>
                      </a:r>
                      <a:r>
                        <a:rPr lang="en-IN" dirty="0">
                          <a:solidFill>
                            <a:schemeClr val="tx1"/>
                          </a:solidFill>
                        </a:rPr>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9671"/>
                  </a:ext>
                </a:extLst>
              </a:tr>
            </a:tbl>
          </a:graphicData>
        </a:graphic>
      </p:graphicFrame>
      <p:graphicFrame>
        <p:nvGraphicFramePr>
          <p:cNvPr id="5" name="Table 4">
            <a:extLst>
              <a:ext uri="{FF2B5EF4-FFF2-40B4-BE49-F238E27FC236}">
                <a16:creationId xmlns:a16="http://schemas.microsoft.com/office/drawing/2014/main" id="{2A2D65A7-7FB3-7E6C-8632-6952FF2BBCC4}"/>
              </a:ext>
            </a:extLst>
          </p:cNvPr>
          <p:cNvGraphicFramePr>
            <a:graphicFrameLocks noGrp="1"/>
          </p:cNvGraphicFramePr>
          <p:nvPr>
            <p:extLst>
              <p:ext uri="{D42A27DB-BD31-4B8C-83A1-F6EECF244321}">
                <p14:modId xmlns:p14="http://schemas.microsoft.com/office/powerpoint/2010/main" val="4183553159"/>
              </p:ext>
            </p:extLst>
          </p:nvPr>
        </p:nvGraphicFramePr>
        <p:xfrm>
          <a:off x="7001487" y="2621576"/>
          <a:ext cx="4920916" cy="1595484"/>
        </p:xfrm>
        <a:graphic>
          <a:graphicData uri="http://schemas.openxmlformats.org/drawingml/2006/table">
            <a:tbl>
              <a:tblPr firstRow="1" bandRow="1">
                <a:tableStyleId>{5C22544A-7EE6-4342-B048-85BDC9FD1C3A}</a:tableStyleId>
              </a:tblPr>
              <a:tblGrid>
                <a:gridCol w="4920916">
                  <a:extLst>
                    <a:ext uri="{9D8B030D-6E8A-4147-A177-3AD203B41FA5}">
                      <a16:colId xmlns:a16="http://schemas.microsoft.com/office/drawing/2014/main" val="2444568494"/>
                    </a:ext>
                  </a:extLst>
                </a:gridCol>
              </a:tblGrid>
              <a:tr h="372871">
                <a:tc>
                  <a:txBody>
                    <a:bodyPr/>
                    <a:lstStyle/>
                    <a:p>
                      <a:r>
                        <a:rPr lang="en-IN" dirty="0" err="1">
                          <a:solidFill>
                            <a:schemeClr val="tx1"/>
                          </a:solidFill>
                        </a:rPr>
                        <a:t>SemiAutomaticWashingMachine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2182372"/>
                  </a:ext>
                </a:extLst>
              </a:tr>
              <a:tr h="480536">
                <a:tc>
                  <a:txBody>
                    <a:bodyPr/>
                    <a:lstStyle/>
                    <a:p>
                      <a:r>
                        <a:rPr lang="en-IN" dirty="0">
                          <a:solidFill>
                            <a:schemeClr val="tx1"/>
                          </a:solidFill>
                        </a:rPr>
                        <a:t>-state: 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4887982"/>
                  </a:ext>
                </a:extLst>
              </a:tr>
              <a:tr h="742077">
                <a:tc>
                  <a:txBody>
                    <a:bodyPr/>
                    <a:lstStyle/>
                    <a:p>
                      <a:r>
                        <a:rPr lang="en-IN" dirty="0">
                          <a:solidFill>
                            <a:schemeClr val="tx1"/>
                          </a:solidFill>
                        </a:rPr>
                        <a:t>+</a:t>
                      </a:r>
                      <a:r>
                        <a:rPr lang="en-IN" dirty="0" err="1">
                          <a:solidFill>
                            <a:schemeClr val="tx1"/>
                          </a:solidFill>
                        </a:rPr>
                        <a:t>displayState</a:t>
                      </a:r>
                      <a:r>
                        <a:rPr lang="en-IN" dirty="0">
                          <a:solidFill>
                            <a:schemeClr val="tx1"/>
                          </a:solidFill>
                        </a:rPr>
                        <a:t>(): String</a:t>
                      </a:r>
                    </a:p>
                    <a:p>
                      <a:r>
                        <a:rPr lang="en-IN" dirty="0">
                          <a:solidFill>
                            <a:schemeClr val="tx1"/>
                          </a:solidFill>
                        </a:rPr>
                        <a:t>+</a:t>
                      </a:r>
                      <a:r>
                        <a:rPr lang="en-IN" dirty="0" err="1">
                          <a:solidFill>
                            <a:schemeClr val="tx1"/>
                          </a:solidFill>
                        </a:rPr>
                        <a:t>SemiAutomaticWashingMachine</a:t>
                      </a:r>
                      <a:r>
                        <a:rPr lang="en-IN" dirty="0">
                          <a:solidFill>
                            <a:schemeClr val="tx1"/>
                          </a:solidFill>
                        </a:rPr>
                        <a:t>(</a:t>
                      </a:r>
                      <a:r>
                        <a:rPr lang="en-IN" dirty="0" err="1">
                          <a:solidFill>
                            <a:schemeClr val="tx1"/>
                          </a:solidFill>
                        </a:rPr>
                        <a:t>String,String</a:t>
                      </a:r>
                      <a:r>
                        <a:rPr lang="en-IN"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9671"/>
                  </a:ext>
                </a:extLst>
              </a:tr>
            </a:tbl>
          </a:graphicData>
        </a:graphic>
      </p:graphicFrame>
      <p:graphicFrame>
        <p:nvGraphicFramePr>
          <p:cNvPr id="7" name="Table 6">
            <a:extLst>
              <a:ext uri="{FF2B5EF4-FFF2-40B4-BE49-F238E27FC236}">
                <a16:creationId xmlns:a16="http://schemas.microsoft.com/office/drawing/2014/main" id="{59CAF150-E8C3-2AE1-C973-BA052A3FA1E9}"/>
              </a:ext>
            </a:extLst>
          </p:cNvPr>
          <p:cNvGraphicFramePr>
            <a:graphicFrameLocks noGrp="1"/>
          </p:cNvGraphicFramePr>
          <p:nvPr>
            <p:extLst>
              <p:ext uri="{D42A27DB-BD31-4B8C-83A1-F6EECF244321}">
                <p14:modId xmlns:p14="http://schemas.microsoft.com/office/powerpoint/2010/main" val="2484850393"/>
              </p:ext>
            </p:extLst>
          </p:nvPr>
        </p:nvGraphicFramePr>
        <p:xfrm>
          <a:off x="6985445" y="4849463"/>
          <a:ext cx="4920916" cy="1595484"/>
        </p:xfrm>
        <a:graphic>
          <a:graphicData uri="http://schemas.openxmlformats.org/drawingml/2006/table">
            <a:tbl>
              <a:tblPr firstRow="1" bandRow="1">
                <a:tableStyleId>{5C22544A-7EE6-4342-B048-85BDC9FD1C3A}</a:tableStyleId>
              </a:tblPr>
              <a:tblGrid>
                <a:gridCol w="4920916">
                  <a:extLst>
                    <a:ext uri="{9D8B030D-6E8A-4147-A177-3AD203B41FA5}">
                      <a16:colId xmlns:a16="http://schemas.microsoft.com/office/drawing/2014/main" val="2444568494"/>
                    </a:ext>
                  </a:extLst>
                </a:gridCol>
              </a:tblGrid>
              <a:tr h="372871">
                <a:tc>
                  <a:txBody>
                    <a:bodyPr/>
                    <a:lstStyle/>
                    <a:p>
                      <a:r>
                        <a:rPr lang="en-IN" dirty="0" err="1">
                          <a:solidFill>
                            <a:schemeClr val="tx1"/>
                          </a:solidFill>
                        </a:rPr>
                        <a:t>AutomaticWashingMachine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2182372"/>
                  </a:ext>
                </a:extLst>
              </a:tr>
              <a:tr h="480536">
                <a:tc>
                  <a:txBody>
                    <a:bodyPr/>
                    <a:lstStyle/>
                    <a:p>
                      <a:r>
                        <a:rPr lang="en-IN" dirty="0">
                          <a:solidFill>
                            <a:schemeClr val="tx1"/>
                          </a:solidFill>
                        </a:rPr>
                        <a:t>-timer: Integer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4887982"/>
                  </a:ext>
                </a:extLst>
              </a:tr>
              <a:tr h="742077">
                <a:tc>
                  <a:txBody>
                    <a:bodyPr/>
                    <a:lstStyle/>
                    <a:p>
                      <a:r>
                        <a:rPr lang="en-IN" dirty="0">
                          <a:solidFill>
                            <a:schemeClr val="tx1"/>
                          </a:solidFill>
                        </a:rPr>
                        <a:t>+</a:t>
                      </a:r>
                      <a:r>
                        <a:rPr lang="en-IN" dirty="0" err="1">
                          <a:solidFill>
                            <a:schemeClr val="tx1"/>
                          </a:solidFill>
                        </a:rPr>
                        <a:t>displayTimer</a:t>
                      </a:r>
                      <a:r>
                        <a:rPr lang="en-IN" dirty="0">
                          <a:solidFill>
                            <a:schemeClr val="tx1"/>
                          </a:solidFill>
                        </a:rPr>
                        <a:t>(): String</a:t>
                      </a:r>
                    </a:p>
                    <a:p>
                      <a:r>
                        <a:rPr lang="en-IN" dirty="0">
                          <a:solidFill>
                            <a:schemeClr val="tx1"/>
                          </a:solidFill>
                        </a:rPr>
                        <a:t>+</a:t>
                      </a:r>
                      <a:r>
                        <a:rPr lang="en-IN" dirty="0" err="1">
                          <a:solidFill>
                            <a:schemeClr val="tx1"/>
                          </a:solidFill>
                        </a:rPr>
                        <a:t>AutomaticWashingMachine</a:t>
                      </a:r>
                      <a:r>
                        <a:rPr lang="en-IN" dirty="0">
                          <a:solidFill>
                            <a:schemeClr val="tx1"/>
                          </a:solidFill>
                        </a:rPr>
                        <a:t>(</a:t>
                      </a:r>
                      <a:r>
                        <a:rPr lang="en-IN" dirty="0" err="1">
                          <a:solidFill>
                            <a:schemeClr val="tx1"/>
                          </a:solidFill>
                        </a:rPr>
                        <a:t>String,String,Integer</a:t>
                      </a:r>
                      <a:r>
                        <a:rPr lang="en-IN"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9671"/>
                  </a:ext>
                </a:extLst>
              </a:tr>
            </a:tbl>
          </a:graphicData>
        </a:graphic>
      </p:graphicFrame>
      <p:cxnSp>
        <p:nvCxnSpPr>
          <p:cNvPr id="11" name="Straight Arrow Connector 10">
            <a:extLst>
              <a:ext uri="{FF2B5EF4-FFF2-40B4-BE49-F238E27FC236}">
                <a16:creationId xmlns:a16="http://schemas.microsoft.com/office/drawing/2014/main" id="{BE9D4A35-6752-BF1D-DAFC-36D569672FE9}"/>
              </a:ext>
            </a:extLst>
          </p:cNvPr>
          <p:cNvCxnSpPr>
            <a:cxnSpLocks/>
            <a:endCxn id="4" idx="2"/>
          </p:cNvCxnSpPr>
          <p:nvPr/>
        </p:nvCxnSpPr>
        <p:spPr>
          <a:xfrm flipV="1">
            <a:off x="9277784" y="2046235"/>
            <a:ext cx="0" cy="5753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3E057C4-8799-D252-2920-BD34A0BDA9DF}"/>
              </a:ext>
            </a:extLst>
          </p:cNvPr>
          <p:cNvCxnSpPr>
            <a:cxnSpLocks/>
          </p:cNvCxnSpPr>
          <p:nvPr/>
        </p:nvCxnSpPr>
        <p:spPr>
          <a:xfrm flipV="1">
            <a:off x="9274710" y="4217060"/>
            <a:ext cx="0" cy="5753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CE386AA-4B07-85FB-6070-13C618FE1334}"/>
              </a:ext>
            </a:extLst>
          </p:cNvPr>
          <p:cNvSpPr txBox="1"/>
          <p:nvPr/>
        </p:nvSpPr>
        <p:spPr>
          <a:xfrm>
            <a:off x="270583" y="242595"/>
            <a:ext cx="4142792" cy="461665"/>
          </a:xfrm>
          <a:prstGeom prst="rect">
            <a:avLst/>
          </a:prstGeom>
          <a:noFill/>
        </p:spPr>
        <p:txBody>
          <a:bodyPr wrap="square" rtlCol="0">
            <a:spAutoFit/>
          </a:bodyPr>
          <a:lstStyle/>
          <a:p>
            <a:r>
              <a:rPr lang="en-IN" sz="2400" dirty="0"/>
              <a:t>Multi-level Inheritance</a:t>
            </a:r>
          </a:p>
        </p:txBody>
      </p:sp>
      <p:sp>
        <p:nvSpPr>
          <p:cNvPr id="16" name="TextBox 15">
            <a:extLst>
              <a:ext uri="{FF2B5EF4-FFF2-40B4-BE49-F238E27FC236}">
                <a16:creationId xmlns:a16="http://schemas.microsoft.com/office/drawing/2014/main" id="{F020BC87-924D-5C57-C789-EABA269390DD}"/>
              </a:ext>
            </a:extLst>
          </p:cNvPr>
          <p:cNvSpPr txBox="1"/>
          <p:nvPr/>
        </p:nvSpPr>
        <p:spPr>
          <a:xfrm>
            <a:off x="288749" y="913416"/>
            <a:ext cx="6097554" cy="3416320"/>
          </a:xfrm>
          <a:prstGeom prst="rect">
            <a:avLst/>
          </a:prstGeom>
          <a:noFill/>
        </p:spPr>
        <p:txBody>
          <a:bodyPr wrap="square">
            <a:spAutoFit/>
          </a:bodyPr>
          <a:lstStyle/>
          <a:p>
            <a:pPr marL="0" marR="0">
              <a:buNone/>
            </a:pPr>
            <a:r>
              <a:rPr lang="en-IN" sz="1800" b="1" dirty="0">
                <a:solidFill>
                  <a:srgbClr val="7F0055"/>
                </a:solidFill>
                <a:effectLst/>
                <a:latin typeface="Consolas" panose="020B0609020204030204" pitchFamily="49" charset="0"/>
              </a:rPr>
              <a:t>class</a:t>
            </a:r>
            <a:r>
              <a:rPr lang="en-IN" sz="1800" dirty="0">
                <a:solidFill>
                  <a:srgbClr val="000000"/>
                </a:solidFill>
                <a:effectLst/>
                <a:latin typeface="Consolas" panose="020B0609020204030204" pitchFamily="49" charset="0"/>
              </a:rPr>
              <a:t> </a:t>
            </a:r>
            <a:r>
              <a:rPr lang="en-IN" sz="1800" dirty="0" err="1">
                <a:solidFill>
                  <a:srgbClr val="000000"/>
                </a:solidFill>
                <a:effectLst/>
                <a:latin typeface="Consolas" panose="020B0609020204030204" pitchFamily="49" charset="0"/>
              </a:rPr>
              <a:t>WashingMachine</a:t>
            </a:r>
            <a:r>
              <a:rPr lang="en-IN" sz="1800"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private</a:t>
            </a:r>
            <a:r>
              <a:rPr lang="en-IN" dirty="0">
                <a:solidFill>
                  <a:srgbClr val="000000"/>
                </a:solidFill>
                <a:effectLst/>
                <a:latin typeface="Consolas" panose="020B0609020204030204" pitchFamily="49" charset="0"/>
              </a:rPr>
              <a:t> String </a:t>
            </a:r>
            <a:r>
              <a:rPr lang="en-IN" dirty="0" err="1">
                <a:solidFill>
                  <a:srgbClr val="0000C0"/>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1"/>
            <a:r>
              <a:rPr lang="en-IN" dirty="0" err="1">
                <a:solidFill>
                  <a:srgbClr val="000000"/>
                </a:solidFill>
                <a:effectLst/>
                <a:latin typeface="Consolas" panose="020B0609020204030204" pitchFamily="49" charset="0"/>
              </a:rPr>
              <a:t>WashingMachine</a:t>
            </a:r>
            <a:r>
              <a:rPr lang="en-IN" dirty="0">
                <a:solidFill>
                  <a:srgbClr val="000000"/>
                </a:solidFill>
                <a:effectLst/>
                <a:latin typeface="Consolas" panose="020B0609020204030204" pitchFamily="49" charset="0"/>
              </a:rPr>
              <a:t>(String </a:t>
            </a:r>
            <a:r>
              <a:rPr lang="en-IN" dirty="0" err="1">
                <a:solidFill>
                  <a:srgbClr val="6A3E3E"/>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2"/>
            <a:r>
              <a:rPr lang="en-IN" b="1" dirty="0" err="1">
                <a:solidFill>
                  <a:srgbClr val="7F0055"/>
                </a:solidFill>
                <a:effectLst/>
                <a:latin typeface="Consolas" panose="020B0609020204030204" pitchFamily="49" charset="0"/>
              </a:rPr>
              <a:t>this</a:t>
            </a:r>
            <a:r>
              <a:rPr lang="en-IN" dirty="0" err="1">
                <a:solidFill>
                  <a:srgbClr val="000000"/>
                </a:solidFill>
                <a:effectLst/>
                <a:latin typeface="Consolas" panose="020B0609020204030204" pitchFamily="49" charset="0"/>
              </a:rPr>
              <a:t>.</a:t>
            </a:r>
            <a:r>
              <a:rPr lang="en-IN" dirty="0" err="1">
                <a:solidFill>
                  <a:srgbClr val="0000C0"/>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r>
              <a:rPr lang="en-IN" dirty="0" err="1">
                <a:solidFill>
                  <a:srgbClr val="6A3E3E"/>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a:solidFill>
                  <a:srgbClr val="2A00FF"/>
                </a:solidFill>
                <a:effectLst/>
                <a:latin typeface="Consolas" panose="020B0609020204030204" pitchFamily="49" charset="0"/>
              </a:rPr>
              <a:t>"Washing machine </a:t>
            </a:r>
            <a:r>
              <a:rPr lang="en-IN" dirty="0" err="1">
                <a:solidFill>
                  <a:srgbClr val="2A00FF"/>
                </a:solidFill>
                <a:effectLst/>
                <a:latin typeface="Consolas" panose="020B0609020204030204" pitchFamily="49" charset="0"/>
              </a:rPr>
              <a:t>LoadingType</a:t>
            </a:r>
            <a:r>
              <a:rPr lang="en-IN" dirty="0">
                <a:solidFill>
                  <a:srgbClr val="2A00FF"/>
                </a:solidFill>
                <a:effectLst/>
                <a:latin typeface="Consolas" panose="020B0609020204030204" pitchFamily="49" charset="0"/>
              </a:rPr>
              <a:t> constructor"</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lvl="1"/>
            <a:r>
              <a:rPr lang="en-IN" b="1" dirty="0">
                <a:solidFill>
                  <a:srgbClr val="7F0055"/>
                </a:solidFill>
                <a:effectLst/>
                <a:latin typeface="Consolas" panose="020B0609020204030204" pitchFamily="49" charset="0"/>
              </a:rPr>
              <a:t>public</a:t>
            </a:r>
            <a:r>
              <a:rPr lang="en-IN" dirty="0">
                <a:solidFill>
                  <a:srgbClr val="000000"/>
                </a:solidFill>
                <a:effectLst/>
                <a:latin typeface="Consolas" panose="020B0609020204030204" pitchFamily="49" charset="0"/>
              </a:rPr>
              <a:t> </a:t>
            </a:r>
            <a:r>
              <a:rPr lang="en-IN" b="1" dirty="0">
                <a:solidFill>
                  <a:srgbClr val="7F0055"/>
                </a:solidFill>
                <a:effectLst/>
                <a:latin typeface="Consolas" panose="020B0609020204030204" pitchFamily="49" charset="0"/>
              </a:rPr>
              <a:t>void</a:t>
            </a:r>
            <a:r>
              <a:rPr lang="en-IN" dirty="0">
                <a:solidFill>
                  <a:srgbClr val="000000"/>
                </a:solidFill>
                <a:effectLst/>
                <a:latin typeface="Consolas" panose="020B0609020204030204" pitchFamily="49" charset="0"/>
              </a:rPr>
              <a:t> </a:t>
            </a:r>
            <a:r>
              <a:rPr lang="en-IN" dirty="0" err="1">
                <a:solidFill>
                  <a:srgbClr val="000000"/>
                </a:solidFill>
                <a:effectLst/>
                <a:latin typeface="Consolas" panose="020B0609020204030204" pitchFamily="49" charset="0"/>
              </a:rPr>
              <a:t>displayLoadingType</a:t>
            </a:r>
            <a:r>
              <a:rPr lang="en-IN" dirty="0">
                <a:solidFill>
                  <a:srgbClr val="000000"/>
                </a:solidFill>
                <a:effectLst/>
                <a:latin typeface="Consolas" panose="020B0609020204030204" pitchFamily="49" charset="0"/>
              </a:rPr>
              <a:t>() {</a:t>
            </a:r>
          </a:p>
          <a:p>
            <a:pPr lvl="2"/>
            <a:r>
              <a:rPr lang="en-IN" dirty="0" err="1">
                <a:solidFill>
                  <a:srgbClr val="000000"/>
                </a:solidFill>
                <a:effectLst/>
                <a:latin typeface="Consolas" panose="020B0609020204030204" pitchFamily="49" charset="0"/>
              </a:rPr>
              <a:t>System.</a:t>
            </a:r>
            <a:r>
              <a:rPr lang="en-IN" b="1" i="1" dirty="0" err="1">
                <a:solidFill>
                  <a:srgbClr val="0000C0"/>
                </a:solidFill>
                <a:effectLst/>
                <a:latin typeface="Consolas" panose="020B0609020204030204" pitchFamily="49" charset="0"/>
              </a:rPr>
              <a:t>out</a:t>
            </a:r>
            <a:r>
              <a:rPr lang="en-IN" dirty="0" err="1">
                <a:solidFill>
                  <a:srgbClr val="000000"/>
                </a:solidFill>
                <a:effectLst/>
                <a:latin typeface="Consolas" panose="020B0609020204030204" pitchFamily="49" charset="0"/>
              </a:rPr>
              <a:t>.println</a:t>
            </a:r>
            <a:r>
              <a:rPr lang="en-IN" dirty="0">
                <a:solidFill>
                  <a:srgbClr val="000000"/>
                </a:solidFill>
                <a:effectLst/>
                <a:latin typeface="Consolas" panose="020B0609020204030204" pitchFamily="49" charset="0"/>
              </a:rPr>
              <a:t>(</a:t>
            </a:r>
            <a:r>
              <a:rPr lang="en-IN" dirty="0">
                <a:solidFill>
                  <a:srgbClr val="2A00FF"/>
                </a:solidFill>
                <a:effectLst/>
                <a:latin typeface="Consolas" panose="020B0609020204030204" pitchFamily="49" charset="0"/>
              </a:rPr>
              <a:t>"</a:t>
            </a:r>
            <a:r>
              <a:rPr lang="en-IN" dirty="0" err="1">
                <a:solidFill>
                  <a:srgbClr val="2A00FF"/>
                </a:solidFill>
                <a:effectLst/>
                <a:latin typeface="Consolas" panose="020B0609020204030204" pitchFamily="49" charset="0"/>
              </a:rPr>
              <a:t>displayingLoadingType</a:t>
            </a:r>
            <a:r>
              <a:rPr lang="en-IN" dirty="0">
                <a:solidFill>
                  <a:srgbClr val="2A00FF"/>
                </a:solidFill>
                <a:effectLst/>
                <a:latin typeface="Consolas" panose="020B0609020204030204" pitchFamily="49" charset="0"/>
              </a:rPr>
              <a:t>() </a:t>
            </a:r>
            <a:r>
              <a:rPr lang="en-IN" dirty="0" err="1">
                <a:solidFill>
                  <a:srgbClr val="2A00FF"/>
                </a:solidFill>
                <a:effectLst/>
                <a:latin typeface="Consolas" panose="020B0609020204030204" pitchFamily="49" charset="0"/>
              </a:rPr>
              <a:t>loadingType</a:t>
            </a:r>
            <a:r>
              <a:rPr lang="en-IN" dirty="0">
                <a:solidFill>
                  <a:srgbClr val="2A00FF"/>
                </a:solidFill>
                <a:effectLst/>
                <a:latin typeface="Consolas" panose="020B0609020204030204" pitchFamily="49" charset="0"/>
              </a:rPr>
              <a:t>: "</a:t>
            </a:r>
            <a:r>
              <a:rPr lang="en-IN" dirty="0">
                <a:solidFill>
                  <a:srgbClr val="000000"/>
                </a:solidFill>
                <a:effectLst/>
                <a:latin typeface="Consolas" panose="020B0609020204030204" pitchFamily="49" charset="0"/>
              </a:rPr>
              <a:t>+ </a:t>
            </a:r>
            <a:r>
              <a:rPr lang="en-IN" dirty="0" err="1">
                <a:solidFill>
                  <a:srgbClr val="0000C0"/>
                </a:solidFill>
                <a:effectLst/>
                <a:latin typeface="Consolas" panose="020B0609020204030204" pitchFamily="49" charset="0"/>
              </a:rPr>
              <a:t>loadingType</a:t>
            </a:r>
            <a:r>
              <a:rPr lang="en-IN" dirty="0">
                <a:solidFill>
                  <a:srgbClr val="000000"/>
                </a:solidFill>
                <a:effectLst/>
                <a:latin typeface="Consolas" panose="020B0609020204030204" pitchFamily="49" charset="0"/>
              </a:rPr>
              <a:t>);</a:t>
            </a:r>
          </a:p>
          <a:p>
            <a:pPr lvl="1"/>
            <a:r>
              <a:rPr lang="en-IN" dirty="0">
                <a:solidFill>
                  <a:srgbClr val="000000"/>
                </a:solidFill>
                <a:effectLst/>
                <a:latin typeface="Consolas" panose="020B0609020204030204" pitchFamily="49" charset="0"/>
              </a:rPr>
              <a:t>}</a:t>
            </a:r>
          </a:p>
          <a:p>
            <a:pPr marL="0" marR="0">
              <a:buNone/>
            </a:pPr>
            <a:r>
              <a:rPr lang="en-IN" sz="1800" dirty="0">
                <a:solidFill>
                  <a:srgbClr val="000000"/>
                </a:solidFill>
                <a:effectLst/>
                <a:latin typeface="Consolas" panose="020B0609020204030204" pitchFamily="49" charset="0"/>
              </a:rPr>
              <a:t>}</a:t>
            </a:r>
          </a:p>
        </p:txBody>
      </p:sp>
    </p:spTree>
    <p:extLst>
      <p:ext uri="{BB962C8B-B14F-4D97-AF65-F5344CB8AC3E}">
        <p14:creationId xmlns:p14="http://schemas.microsoft.com/office/powerpoint/2010/main" val="7525444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15">
            <a:extLst>
              <a:ext uri="{FF2B5EF4-FFF2-40B4-BE49-F238E27FC236}">
                <a16:creationId xmlns:a16="http://schemas.microsoft.com/office/drawing/2014/main" id="{8F80A7D5-933F-4761-B71A-ECE89257FE76}"/>
              </a:ext>
            </a:extLst>
          </p:cNvPr>
          <p:cNvGraphicFramePr>
            <a:graphicFrameLocks noGrp="1"/>
          </p:cNvGraphicFramePr>
          <p:nvPr>
            <p:extLst>
              <p:ext uri="{D42A27DB-BD31-4B8C-83A1-F6EECF244321}">
                <p14:modId xmlns:p14="http://schemas.microsoft.com/office/powerpoint/2010/main" val="1031858264"/>
              </p:ext>
            </p:extLst>
          </p:nvPr>
        </p:nvGraphicFramePr>
        <p:xfrm>
          <a:off x="391532" y="53010"/>
          <a:ext cx="11408935" cy="7007749"/>
        </p:xfrm>
        <a:graphic>
          <a:graphicData uri="http://schemas.openxmlformats.org/drawingml/2006/table">
            <a:tbl>
              <a:tblPr firstRow="1" bandRow="1">
                <a:tableStyleId>{5C22544A-7EE6-4342-B048-85BDC9FD1C3A}</a:tableStyleId>
              </a:tblPr>
              <a:tblGrid>
                <a:gridCol w="5459895">
                  <a:extLst>
                    <a:ext uri="{9D8B030D-6E8A-4147-A177-3AD203B41FA5}">
                      <a16:colId xmlns:a16="http://schemas.microsoft.com/office/drawing/2014/main" val="2671872765"/>
                    </a:ext>
                  </a:extLst>
                </a:gridCol>
                <a:gridCol w="5949040">
                  <a:extLst>
                    <a:ext uri="{9D8B030D-6E8A-4147-A177-3AD203B41FA5}">
                      <a16:colId xmlns:a16="http://schemas.microsoft.com/office/drawing/2014/main" val="2247627203"/>
                    </a:ext>
                  </a:extLst>
                </a:gridCol>
              </a:tblGrid>
              <a:tr h="1033669">
                <a:tc gridSpan="2">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interface Callback {</a:t>
                      </a:r>
                    </a:p>
                    <a:p>
                      <a:pPr algn="ctr"/>
                      <a:r>
                        <a:rPr lang="en-US" sz="2000" b="0" i="0" u="none" strike="noStrike" baseline="0" dirty="0">
                          <a:solidFill>
                            <a:srgbClr val="1D1D1E"/>
                          </a:solidFill>
                          <a:latin typeface="Times New Roman" panose="02020603050405020304" pitchFamily="18" charset="0"/>
                          <a:cs typeface="Times New Roman" panose="02020603050405020304" pitchFamily="18" charset="0"/>
                        </a:rPr>
                        <a:t>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param);</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interface Callback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param);</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5146761"/>
                  </a:ext>
                </a:extLst>
              </a:tr>
              <a:tr h="2464904">
                <a:tc>
                  <a:txBody>
                    <a:bodyPr/>
                    <a:lstStyle/>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class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AnotherClient</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implements Callback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public void </a:t>
                      </a:r>
                      <a:r>
                        <a:rPr lang="en-US" sz="2000" b="0" i="0" u="none" strike="noStrike" kern="1200" baseline="0" dirty="0">
                          <a:solidFill>
                            <a:srgbClr val="1D1D1E"/>
                          </a:solidFill>
                          <a:highlight>
                            <a:srgbClr val="00FFFF"/>
                          </a:highlight>
                          <a:latin typeface="Times New Roman" panose="02020603050405020304" pitchFamily="18" charset="0"/>
                          <a:ea typeface="+mn-ea"/>
                          <a:cs typeface="Times New Roman" panose="02020603050405020304" pitchFamily="18" charset="0"/>
                        </a:rPr>
                        <a:t>callback</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(int p)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System.out.println</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("Another version of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callback");</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System.out.println</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("p squared is " + (p*p));</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p>
                    <a:p>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Client implements Callback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void </a:t>
                      </a:r>
                      <a:r>
                        <a:rPr lang="en-US" sz="2000" b="0" i="0" u="none" strike="noStrike" baseline="0" dirty="0">
                          <a:solidFill>
                            <a:srgbClr val="1D1D1E"/>
                          </a:solidFill>
                          <a:highlight>
                            <a:srgbClr val="00FFFF"/>
                          </a:highlight>
                          <a:latin typeface="Times New Roman" panose="02020603050405020304" pitchFamily="18" charset="0"/>
                          <a:cs typeface="Times New Roman" panose="02020603050405020304" pitchFamily="18" charset="0"/>
                        </a:rPr>
                        <a:t>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(int p)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System.out.println</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("callback called with " + p);</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kern="1200" baseline="0" dirty="0">
                          <a:solidFill>
                            <a:srgbClr val="1D1D1E"/>
                          </a:solidFill>
                          <a:highlight>
                            <a:srgbClr val="FFFF00"/>
                          </a:highlight>
                          <a:latin typeface="Times New Roman" panose="02020603050405020304" pitchFamily="18" charset="0"/>
                          <a:ea typeface="+mn-ea"/>
                          <a:cs typeface="Times New Roman" panose="02020603050405020304" pitchFamily="18" charset="0"/>
                        </a:rPr>
                        <a:t>void </a:t>
                      </a:r>
                      <a:r>
                        <a:rPr lang="en-US" sz="2000" b="0" i="0" u="none" strike="noStrike" kern="1200" baseline="0" dirty="0" err="1">
                          <a:solidFill>
                            <a:srgbClr val="1D1D1E"/>
                          </a:solidFill>
                          <a:highlight>
                            <a:srgbClr val="FFFF00"/>
                          </a:highlight>
                          <a:latin typeface="Times New Roman" panose="02020603050405020304" pitchFamily="18" charset="0"/>
                          <a:ea typeface="+mn-ea"/>
                          <a:cs typeface="Times New Roman" panose="02020603050405020304" pitchFamily="18" charset="0"/>
                        </a:rPr>
                        <a:t>nonIfaceMeth</a:t>
                      </a:r>
                      <a:r>
                        <a:rPr lang="en-US" sz="2000" b="0" i="0" u="none" strike="noStrike" kern="1200" baseline="0" dirty="0">
                          <a:solidFill>
                            <a:srgbClr val="1D1D1E"/>
                          </a:solidFill>
                          <a:highlight>
                            <a:srgbClr val="FFFF00"/>
                          </a:highlight>
                          <a:latin typeface="Times New Roman" panose="02020603050405020304" pitchFamily="18" charset="0"/>
                          <a:ea typeface="+mn-ea"/>
                          <a:cs typeface="Times New Roman" panose="02020603050405020304" pitchFamily="18" charset="0"/>
                        </a:rPr>
                        <a:t>() </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a:t>
                      </a:r>
                    </a:p>
                    <a:p>
                      <a:pPr algn="l"/>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r>
                        <a:rPr lang="en-US" sz="2000" b="0" i="0" u="none" strike="noStrike" kern="1200" baseline="0" dirty="0" err="1">
                          <a:solidFill>
                            <a:srgbClr val="1D1D1E"/>
                          </a:solidFill>
                          <a:latin typeface="Times New Roman" panose="02020603050405020304" pitchFamily="18" charset="0"/>
                          <a:ea typeface="+mn-ea"/>
                          <a:cs typeface="Times New Roman" panose="02020603050405020304" pitchFamily="18" charset="0"/>
                        </a:rPr>
                        <a:t>System.out.println</a:t>
                      </a:r>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(“Non-interface methods");</a:t>
                      </a:r>
                    </a:p>
                    <a:p>
                      <a:pPr algn="l"/>
                      <a:r>
                        <a:rPr lang="en-US" sz="2000" b="0" i="0" u="none" strike="noStrike" kern="1200" baseline="0" dirty="0">
                          <a:solidFill>
                            <a:srgbClr val="1D1D1E"/>
                          </a:solidFill>
                          <a:latin typeface="Times New Roman" panose="02020603050405020304" pitchFamily="18" charset="0"/>
                          <a:ea typeface="+mn-ea"/>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3564279"/>
                  </a:ext>
                </a:extLst>
              </a:tr>
              <a:tr h="2038691">
                <a:tc>
                  <a:txBody>
                    <a:bodyPr/>
                    <a:lstStyle/>
                    <a:p>
                      <a:pPr marL="342900" indent="-342900">
                        <a:buFont typeface="Arial" panose="020B0604020202020204" pitchFamily="34" charset="0"/>
                        <a:buChar char="•"/>
                      </a:pPr>
                      <a:r>
                        <a:rPr lang="en-US" sz="2400" b="0" dirty="0">
                          <a:solidFill>
                            <a:schemeClr val="tx1"/>
                          </a:solidFill>
                          <a:latin typeface="Times New Roman" panose="02020603050405020304" pitchFamily="18" charset="0"/>
                          <a:cs typeface="Times New Roman" panose="02020603050405020304" pitchFamily="18" charset="0"/>
                        </a:rPr>
                        <a:t>Interface reference type can be used to access implementation methods.            (similar to super class reference variable can be used to access overridden methods in the subclass) but, it cannot access non-interface methods defined in the class.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class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TestIface</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public static void main(String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args</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Callback c;</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Client c1=new Client(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c=c1;</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c.callback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(42);</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AnotherClient</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 c2=new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AnotherClient</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c=c2;</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r>
                        <a:rPr lang="en-US" sz="2000" b="0" i="0" u="none" strike="noStrike" baseline="0" dirty="0" err="1">
                          <a:solidFill>
                            <a:srgbClr val="1D1D1E"/>
                          </a:solidFill>
                          <a:latin typeface="Times New Roman" panose="02020603050405020304" pitchFamily="18" charset="0"/>
                          <a:cs typeface="Times New Roman" panose="02020603050405020304" pitchFamily="18" charset="0"/>
                        </a:rPr>
                        <a:t>c.callback</a:t>
                      </a:r>
                      <a:r>
                        <a:rPr lang="en-US" sz="2000" b="0" i="0" u="none" strike="noStrike" baseline="0" dirty="0">
                          <a:solidFill>
                            <a:srgbClr val="1D1D1E"/>
                          </a:solidFill>
                          <a:latin typeface="Times New Roman" panose="02020603050405020304" pitchFamily="18" charset="0"/>
                          <a:cs typeface="Times New Roman" panose="02020603050405020304" pitchFamily="18" charset="0"/>
                        </a:rPr>
                        <a:t>(42);</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      }</a:t>
                      </a:r>
                    </a:p>
                    <a:p>
                      <a:pPr algn="l"/>
                      <a:r>
                        <a:rPr lang="en-US" sz="2000" b="0" i="0" u="none" strike="noStrike" baseline="0" dirty="0">
                          <a:solidFill>
                            <a:srgbClr val="1D1D1E"/>
                          </a:solidFill>
                          <a:latin typeface="Times New Roman" panose="02020603050405020304" pitchFamily="18" charset="0"/>
                          <a:cs typeface="Times New Roman" panose="02020603050405020304" pitchFamily="18" charset="0"/>
                        </a:rPr>
                        <a:t>}</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343270"/>
                  </a:ext>
                </a:extLst>
              </a:tr>
            </a:tbl>
          </a:graphicData>
        </a:graphic>
      </p:graphicFrame>
    </p:spTree>
    <p:extLst>
      <p:ext uri="{BB962C8B-B14F-4D97-AF65-F5344CB8AC3E}">
        <p14:creationId xmlns:p14="http://schemas.microsoft.com/office/powerpoint/2010/main" val="188738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A8FE611F-E6C6-43C9-B764-613020A1E616}"/>
              </a:ext>
            </a:extLst>
          </p:cNvPr>
          <p:cNvGraphicFramePr>
            <a:graphicFrameLocks noGrp="1"/>
          </p:cNvGraphicFramePr>
          <p:nvPr>
            <p:extLst>
              <p:ext uri="{D42A27DB-BD31-4B8C-83A1-F6EECF244321}">
                <p14:modId xmlns:p14="http://schemas.microsoft.com/office/powerpoint/2010/main" val="2457336898"/>
              </p:ext>
            </p:extLst>
          </p:nvPr>
        </p:nvGraphicFramePr>
        <p:xfrm>
          <a:off x="998327" y="189580"/>
          <a:ext cx="10515599" cy="6710525"/>
        </p:xfrm>
        <a:graphic>
          <a:graphicData uri="http://schemas.openxmlformats.org/drawingml/2006/table">
            <a:tbl>
              <a:tblPr firstRow="1" bandRow="1">
                <a:tableStyleId>{5C22544A-7EE6-4342-B048-85BDC9FD1C3A}</a:tableStyleId>
              </a:tblPr>
              <a:tblGrid>
                <a:gridCol w="2576601">
                  <a:extLst>
                    <a:ext uri="{9D8B030D-6E8A-4147-A177-3AD203B41FA5}">
                      <a16:colId xmlns:a16="http://schemas.microsoft.com/office/drawing/2014/main" val="446596331"/>
                    </a:ext>
                  </a:extLst>
                </a:gridCol>
                <a:gridCol w="4601664">
                  <a:extLst>
                    <a:ext uri="{9D8B030D-6E8A-4147-A177-3AD203B41FA5}">
                      <a16:colId xmlns:a16="http://schemas.microsoft.com/office/drawing/2014/main" val="2058875647"/>
                    </a:ext>
                  </a:extLst>
                </a:gridCol>
                <a:gridCol w="3337334">
                  <a:extLst>
                    <a:ext uri="{9D8B030D-6E8A-4147-A177-3AD203B41FA5}">
                      <a16:colId xmlns:a16="http://schemas.microsoft.com/office/drawing/2014/main" val="399889184"/>
                    </a:ext>
                  </a:extLst>
                </a:gridCol>
              </a:tblGrid>
              <a:tr h="431645">
                <a:tc>
                  <a:txBody>
                    <a:bodyPr/>
                    <a:lstStyle/>
                    <a:p>
                      <a:r>
                        <a:rPr lang="en-US" dirty="0">
                          <a:solidFill>
                            <a:schemeClr val="tx1"/>
                          </a:solidFill>
                        </a:rPr>
                        <a:t>Type of Inheritance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Implementation syntax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8886550"/>
                  </a:ext>
                </a:extLst>
              </a:tr>
              <a:tr h="1383630">
                <a:tc>
                  <a:txBody>
                    <a:bodyPr/>
                    <a:lstStyle/>
                    <a:p>
                      <a:r>
                        <a:rPr lang="en-US" dirty="0">
                          <a:solidFill>
                            <a:schemeClr val="tx1"/>
                          </a:solidFill>
                        </a:rPr>
                        <a:t>Multiple Inheritance</a:t>
                      </a: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tx1"/>
                          </a:solidFill>
                        </a:rPr>
                        <a:t>It is not supported in JAVA using classes.</a:t>
                      </a:r>
                    </a:p>
                    <a:p>
                      <a:r>
                        <a:rPr lang="en-US" sz="2000" dirty="0">
                          <a:solidFill>
                            <a:schemeClr val="tx1"/>
                          </a:solidFill>
                        </a:rPr>
                        <a:t>It is supported with the help of Interfaces.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7087476"/>
                  </a:ext>
                </a:extLst>
              </a:tr>
              <a:tr h="431645">
                <a:tc>
                  <a:txBody>
                    <a:bodyPr/>
                    <a:lstStyle/>
                    <a:p>
                      <a:r>
                        <a:rPr lang="en-US" dirty="0">
                          <a:solidFill>
                            <a:schemeClr val="tx1"/>
                          </a:solidFill>
                        </a:rPr>
                        <a:t>Hierarchical Inheritance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tx1"/>
                          </a:solidFill>
                        </a:rPr>
                        <a:t>Class A {  }</a:t>
                      </a:r>
                    </a:p>
                    <a:p>
                      <a:r>
                        <a:rPr lang="en-US" sz="2000" dirty="0">
                          <a:solidFill>
                            <a:schemeClr val="tx1"/>
                          </a:solidFill>
                        </a:rPr>
                        <a:t>Class B extends A {  }</a:t>
                      </a:r>
                    </a:p>
                    <a:p>
                      <a:r>
                        <a:rPr lang="en-US" sz="2000" dirty="0">
                          <a:solidFill>
                            <a:schemeClr val="tx1"/>
                          </a:solidFill>
                        </a:rPr>
                        <a:t>Class C extends A {  }</a:t>
                      </a:r>
                    </a:p>
                    <a:p>
                      <a:endParaRPr lang="en-US" sz="2000" dirty="0">
                        <a:solidFill>
                          <a:schemeClr val="tx1"/>
                        </a:solidFill>
                      </a:endParaRPr>
                    </a:p>
                    <a:p>
                      <a:r>
                        <a:rPr lang="en-US" sz="2000" dirty="0">
                          <a:solidFill>
                            <a:schemeClr val="tx1"/>
                          </a:solidFill>
                        </a:rPr>
                        <a:t>B and C can inherit the properties of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2670903"/>
                  </a:ext>
                </a:extLst>
              </a:tr>
              <a:tr h="431645">
                <a:tc>
                  <a:txBody>
                    <a:bodyPr/>
                    <a:lstStyle/>
                    <a:p>
                      <a:r>
                        <a:rPr lang="en-US" dirty="0">
                          <a:solidFill>
                            <a:schemeClr val="tx1"/>
                          </a:solidFill>
                        </a:rPr>
                        <a:t>Hybrid Inheritance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tx1"/>
                          </a:solidFill>
                        </a:rPr>
                        <a:t>Class A { }</a:t>
                      </a:r>
                    </a:p>
                    <a:p>
                      <a:r>
                        <a:rPr lang="en-US" sz="2000" dirty="0">
                          <a:solidFill>
                            <a:schemeClr val="tx1"/>
                          </a:solidFill>
                        </a:rPr>
                        <a:t>Class B extends A { }</a:t>
                      </a:r>
                    </a:p>
                    <a:p>
                      <a:r>
                        <a:rPr lang="en-US" sz="2000" dirty="0">
                          <a:solidFill>
                            <a:schemeClr val="tx1"/>
                          </a:solidFill>
                        </a:rPr>
                        <a:t>Class C extends A { }</a:t>
                      </a:r>
                    </a:p>
                    <a:p>
                      <a:r>
                        <a:rPr lang="en-US" sz="2000" dirty="0">
                          <a:solidFill>
                            <a:schemeClr val="tx1"/>
                          </a:solidFill>
                        </a:rPr>
                        <a:t>Class D extends C { }</a:t>
                      </a:r>
                    </a:p>
                    <a:p>
                      <a:endParaRPr lang="en-US" sz="2000" dirty="0">
                        <a:solidFill>
                          <a:schemeClr val="tx1"/>
                        </a:solidFill>
                      </a:endParaRPr>
                    </a:p>
                    <a:p>
                      <a:endParaRPr lang="en-US" sz="2000" dirty="0">
                        <a:solidFill>
                          <a:schemeClr val="tx1"/>
                        </a:solidFill>
                      </a:endParaRPr>
                    </a:p>
                    <a:p>
                      <a:endParaRPr lang="en-US" sz="2000" dirty="0">
                        <a:solidFill>
                          <a:schemeClr val="tx1"/>
                        </a:solidFill>
                      </a:endParaRPr>
                    </a:p>
                    <a:p>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8954441"/>
                  </a:ext>
                </a:extLst>
              </a:tr>
            </a:tbl>
          </a:graphicData>
        </a:graphic>
      </p:graphicFrame>
      <p:grpSp>
        <p:nvGrpSpPr>
          <p:cNvPr id="24" name="Group 23">
            <a:extLst>
              <a:ext uri="{FF2B5EF4-FFF2-40B4-BE49-F238E27FC236}">
                <a16:creationId xmlns:a16="http://schemas.microsoft.com/office/drawing/2014/main" id="{9CD2840B-68AA-4841-8B41-D0054F9EADFA}"/>
              </a:ext>
            </a:extLst>
          </p:cNvPr>
          <p:cNvGrpSpPr/>
          <p:nvPr/>
        </p:nvGrpSpPr>
        <p:grpSpPr>
          <a:xfrm>
            <a:off x="3988899" y="2521938"/>
            <a:ext cx="2822719" cy="1599487"/>
            <a:chOff x="3013691" y="3576937"/>
            <a:chExt cx="2835973" cy="1667512"/>
          </a:xfrm>
        </p:grpSpPr>
        <p:grpSp>
          <p:nvGrpSpPr>
            <p:cNvPr id="14" name="Group 13">
              <a:extLst>
                <a:ext uri="{FF2B5EF4-FFF2-40B4-BE49-F238E27FC236}">
                  <a16:creationId xmlns:a16="http://schemas.microsoft.com/office/drawing/2014/main" id="{F0C98132-C40A-47DD-957A-89993F0904B7}"/>
                </a:ext>
              </a:extLst>
            </p:cNvPr>
            <p:cNvGrpSpPr/>
            <p:nvPr/>
          </p:nvGrpSpPr>
          <p:grpSpPr>
            <a:xfrm>
              <a:off x="3013691" y="3576937"/>
              <a:ext cx="1762540" cy="1659978"/>
              <a:chOff x="6506817" y="2213115"/>
              <a:chExt cx="1762540" cy="1659978"/>
            </a:xfrm>
          </p:grpSpPr>
          <p:sp>
            <p:nvSpPr>
              <p:cNvPr id="15" name="TextBox 14">
                <a:extLst>
                  <a:ext uri="{FF2B5EF4-FFF2-40B4-BE49-F238E27FC236}">
                    <a16:creationId xmlns:a16="http://schemas.microsoft.com/office/drawing/2014/main" id="{9456D853-4755-4F21-AB78-1EA2E614058F}"/>
                  </a:ext>
                </a:extLst>
              </p:cNvPr>
              <p:cNvSpPr txBox="1"/>
              <p:nvPr/>
            </p:nvSpPr>
            <p:spPr>
              <a:xfrm>
                <a:off x="7580243" y="2213115"/>
                <a:ext cx="689114" cy="461665"/>
              </a:xfrm>
              <a:prstGeom prst="rect">
                <a:avLst/>
              </a:prstGeom>
              <a:noFill/>
              <a:ln w="28575">
                <a:solidFill>
                  <a:srgbClr val="FF0000"/>
                </a:solidFill>
              </a:ln>
            </p:spPr>
            <p:txBody>
              <a:bodyPr wrap="square" rtlCol="0">
                <a:spAutoFit/>
              </a:bodyPr>
              <a:lstStyle/>
              <a:p>
                <a:pPr algn="ctr"/>
                <a:r>
                  <a:rPr lang="en-US" sz="2400" dirty="0"/>
                  <a:t>A</a:t>
                </a:r>
              </a:p>
            </p:txBody>
          </p:sp>
          <p:sp>
            <p:nvSpPr>
              <p:cNvPr id="16" name="TextBox 15">
                <a:extLst>
                  <a:ext uri="{FF2B5EF4-FFF2-40B4-BE49-F238E27FC236}">
                    <a16:creationId xmlns:a16="http://schemas.microsoft.com/office/drawing/2014/main" id="{BFEE2B3F-4FDF-4C15-970F-BA2B5E0159EA}"/>
                  </a:ext>
                </a:extLst>
              </p:cNvPr>
              <p:cNvSpPr txBox="1"/>
              <p:nvPr/>
            </p:nvSpPr>
            <p:spPr>
              <a:xfrm>
                <a:off x="6506817" y="3411428"/>
                <a:ext cx="689114" cy="461665"/>
              </a:xfrm>
              <a:prstGeom prst="rect">
                <a:avLst/>
              </a:prstGeom>
              <a:noFill/>
              <a:ln w="28575">
                <a:solidFill>
                  <a:srgbClr val="FF0000"/>
                </a:solidFill>
              </a:ln>
            </p:spPr>
            <p:txBody>
              <a:bodyPr wrap="square" rtlCol="0">
                <a:spAutoFit/>
              </a:bodyPr>
              <a:lstStyle/>
              <a:p>
                <a:pPr algn="ctr"/>
                <a:r>
                  <a:rPr lang="en-US" sz="2400" dirty="0"/>
                  <a:t>B</a:t>
                </a:r>
              </a:p>
            </p:txBody>
          </p:sp>
          <p:cxnSp>
            <p:nvCxnSpPr>
              <p:cNvPr id="17" name="Straight Arrow Connector 16">
                <a:extLst>
                  <a:ext uri="{FF2B5EF4-FFF2-40B4-BE49-F238E27FC236}">
                    <a16:creationId xmlns:a16="http://schemas.microsoft.com/office/drawing/2014/main" id="{720DAD67-D3C4-4D85-BBAE-088F78FC7BF9}"/>
                  </a:ext>
                </a:extLst>
              </p:cNvPr>
              <p:cNvCxnSpPr>
                <a:cxnSpLocks/>
                <a:stCxn id="16" idx="0"/>
                <a:endCxn id="15" idx="2"/>
              </p:cNvCxnSpPr>
              <p:nvPr/>
            </p:nvCxnSpPr>
            <p:spPr>
              <a:xfrm flipV="1">
                <a:off x="6851374" y="2674780"/>
                <a:ext cx="1073426" cy="73664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E07BB9B9-E58F-4923-A5BE-9D365B9307E1}"/>
                </a:ext>
              </a:extLst>
            </p:cNvPr>
            <p:cNvSpPr txBox="1"/>
            <p:nvPr/>
          </p:nvSpPr>
          <p:spPr>
            <a:xfrm>
              <a:off x="5160550" y="4782784"/>
              <a:ext cx="689114" cy="461665"/>
            </a:xfrm>
            <a:prstGeom prst="rect">
              <a:avLst/>
            </a:prstGeom>
            <a:noFill/>
            <a:ln w="28575">
              <a:solidFill>
                <a:srgbClr val="FF0000"/>
              </a:solidFill>
            </a:ln>
          </p:spPr>
          <p:txBody>
            <a:bodyPr wrap="square" rtlCol="0">
              <a:spAutoFit/>
            </a:bodyPr>
            <a:lstStyle/>
            <a:p>
              <a:pPr algn="ctr"/>
              <a:r>
                <a:rPr lang="en-US" sz="2400" dirty="0"/>
                <a:t>C</a:t>
              </a:r>
            </a:p>
          </p:txBody>
        </p:sp>
        <p:cxnSp>
          <p:nvCxnSpPr>
            <p:cNvPr id="23" name="Straight Arrow Connector 22">
              <a:extLst>
                <a:ext uri="{FF2B5EF4-FFF2-40B4-BE49-F238E27FC236}">
                  <a16:creationId xmlns:a16="http://schemas.microsoft.com/office/drawing/2014/main" id="{5D8AF473-1011-4180-8BED-0E07EABE133E}"/>
                </a:ext>
              </a:extLst>
            </p:cNvPr>
            <p:cNvCxnSpPr>
              <a:cxnSpLocks/>
            </p:cNvCxnSpPr>
            <p:nvPr/>
          </p:nvCxnSpPr>
          <p:spPr>
            <a:xfrm flipH="1" flipV="1">
              <a:off x="4431674" y="4038602"/>
              <a:ext cx="915504" cy="73664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4890416B-1E05-47AC-BD7A-A652C16118FA}"/>
              </a:ext>
            </a:extLst>
          </p:cNvPr>
          <p:cNvGrpSpPr/>
          <p:nvPr/>
        </p:nvGrpSpPr>
        <p:grpSpPr>
          <a:xfrm>
            <a:off x="4002152" y="696143"/>
            <a:ext cx="2782962" cy="1408565"/>
            <a:chOff x="4002151" y="1279235"/>
            <a:chExt cx="2882185" cy="1769849"/>
          </a:xfrm>
        </p:grpSpPr>
        <p:grpSp>
          <p:nvGrpSpPr>
            <p:cNvPr id="13" name="Group 12">
              <a:extLst>
                <a:ext uri="{FF2B5EF4-FFF2-40B4-BE49-F238E27FC236}">
                  <a16:creationId xmlns:a16="http://schemas.microsoft.com/office/drawing/2014/main" id="{ABD74270-2B37-4599-98AC-D8DC7C6C73A9}"/>
                </a:ext>
              </a:extLst>
            </p:cNvPr>
            <p:cNvGrpSpPr/>
            <p:nvPr/>
          </p:nvGrpSpPr>
          <p:grpSpPr>
            <a:xfrm>
              <a:off x="4002151" y="1286769"/>
              <a:ext cx="1762540" cy="1762315"/>
              <a:chOff x="7580243" y="2213115"/>
              <a:chExt cx="1762540" cy="1762315"/>
            </a:xfrm>
          </p:grpSpPr>
          <p:sp>
            <p:nvSpPr>
              <p:cNvPr id="5" name="TextBox 4">
                <a:extLst>
                  <a:ext uri="{FF2B5EF4-FFF2-40B4-BE49-F238E27FC236}">
                    <a16:creationId xmlns:a16="http://schemas.microsoft.com/office/drawing/2014/main" id="{979F2AFE-B7C9-4C5E-9C53-767C7D413406}"/>
                  </a:ext>
                </a:extLst>
              </p:cNvPr>
              <p:cNvSpPr txBox="1"/>
              <p:nvPr/>
            </p:nvSpPr>
            <p:spPr>
              <a:xfrm>
                <a:off x="7580243" y="2213115"/>
                <a:ext cx="689114" cy="461665"/>
              </a:xfrm>
              <a:prstGeom prst="rect">
                <a:avLst/>
              </a:prstGeom>
              <a:noFill/>
              <a:ln w="28575">
                <a:solidFill>
                  <a:srgbClr val="FF0000"/>
                </a:solidFill>
              </a:ln>
            </p:spPr>
            <p:txBody>
              <a:bodyPr wrap="square" rtlCol="0">
                <a:spAutoFit/>
              </a:bodyPr>
              <a:lstStyle/>
              <a:p>
                <a:pPr algn="ctr"/>
                <a:r>
                  <a:rPr lang="en-US" sz="2400" dirty="0"/>
                  <a:t>A</a:t>
                </a:r>
              </a:p>
            </p:txBody>
          </p:sp>
          <p:sp>
            <p:nvSpPr>
              <p:cNvPr id="6" name="TextBox 5">
                <a:extLst>
                  <a:ext uri="{FF2B5EF4-FFF2-40B4-BE49-F238E27FC236}">
                    <a16:creationId xmlns:a16="http://schemas.microsoft.com/office/drawing/2014/main" id="{C9C97FCB-7FCC-461C-9F2B-1BFDD9A72E4B}"/>
                  </a:ext>
                </a:extLst>
              </p:cNvPr>
              <p:cNvSpPr txBox="1"/>
              <p:nvPr/>
            </p:nvSpPr>
            <p:spPr>
              <a:xfrm>
                <a:off x="8653669" y="3513765"/>
                <a:ext cx="689114" cy="461665"/>
              </a:xfrm>
              <a:prstGeom prst="rect">
                <a:avLst/>
              </a:prstGeom>
              <a:noFill/>
              <a:ln w="28575">
                <a:solidFill>
                  <a:srgbClr val="FF0000"/>
                </a:solidFill>
              </a:ln>
            </p:spPr>
            <p:txBody>
              <a:bodyPr wrap="square" rtlCol="0">
                <a:spAutoFit/>
              </a:bodyPr>
              <a:lstStyle/>
              <a:p>
                <a:pPr algn="ctr"/>
                <a:r>
                  <a:rPr lang="en-US" sz="2400" dirty="0"/>
                  <a:t>C</a:t>
                </a:r>
              </a:p>
            </p:txBody>
          </p:sp>
          <p:cxnSp>
            <p:nvCxnSpPr>
              <p:cNvPr id="8" name="Straight Arrow Connector 7">
                <a:extLst>
                  <a:ext uri="{FF2B5EF4-FFF2-40B4-BE49-F238E27FC236}">
                    <a16:creationId xmlns:a16="http://schemas.microsoft.com/office/drawing/2014/main" id="{381FC24D-AE59-4457-A0DD-279D0E31A938}"/>
                  </a:ext>
                </a:extLst>
              </p:cNvPr>
              <p:cNvCxnSpPr>
                <a:cxnSpLocks/>
                <a:stCxn id="6" idx="0"/>
                <a:endCxn id="5" idx="2"/>
              </p:cNvCxnSpPr>
              <p:nvPr/>
            </p:nvCxnSpPr>
            <p:spPr>
              <a:xfrm flipH="1" flipV="1">
                <a:off x="7924800" y="2674780"/>
                <a:ext cx="1073426" cy="83898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7993BA2B-22C4-4110-9B79-52767003C56E}"/>
                </a:ext>
              </a:extLst>
            </p:cNvPr>
            <p:cNvSpPr txBox="1"/>
            <p:nvPr/>
          </p:nvSpPr>
          <p:spPr>
            <a:xfrm>
              <a:off x="6195222" y="1279235"/>
              <a:ext cx="689114" cy="461665"/>
            </a:xfrm>
            <a:prstGeom prst="rect">
              <a:avLst/>
            </a:prstGeom>
            <a:noFill/>
            <a:ln w="28575">
              <a:solidFill>
                <a:srgbClr val="FF0000"/>
              </a:solidFill>
            </a:ln>
          </p:spPr>
          <p:txBody>
            <a:bodyPr wrap="square" rtlCol="0">
              <a:spAutoFit/>
            </a:bodyPr>
            <a:lstStyle/>
            <a:p>
              <a:pPr algn="ctr"/>
              <a:r>
                <a:rPr lang="en-US" sz="2400" dirty="0"/>
                <a:t>B</a:t>
              </a:r>
            </a:p>
          </p:txBody>
        </p:sp>
        <p:cxnSp>
          <p:nvCxnSpPr>
            <p:cNvPr id="21" name="Straight Arrow Connector 20">
              <a:extLst>
                <a:ext uri="{FF2B5EF4-FFF2-40B4-BE49-F238E27FC236}">
                  <a16:creationId xmlns:a16="http://schemas.microsoft.com/office/drawing/2014/main" id="{78FFAF51-0C72-4497-AAFF-CD1C519C28D0}"/>
                </a:ext>
              </a:extLst>
            </p:cNvPr>
            <p:cNvCxnSpPr>
              <a:cxnSpLocks/>
              <a:stCxn id="6" idx="0"/>
            </p:cNvCxnSpPr>
            <p:nvPr/>
          </p:nvCxnSpPr>
          <p:spPr>
            <a:xfrm flipV="1">
              <a:off x="5420134" y="1724101"/>
              <a:ext cx="1073433" cy="86331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47" name="Group 46">
            <a:extLst>
              <a:ext uri="{FF2B5EF4-FFF2-40B4-BE49-F238E27FC236}">
                <a16:creationId xmlns:a16="http://schemas.microsoft.com/office/drawing/2014/main" id="{48B7B2F1-A9D3-4984-A15A-214C013C5921}"/>
              </a:ext>
            </a:extLst>
          </p:cNvPr>
          <p:cNvGrpSpPr/>
          <p:nvPr/>
        </p:nvGrpSpPr>
        <p:grpSpPr>
          <a:xfrm>
            <a:off x="4280440" y="4536590"/>
            <a:ext cx="2244639" cy="2179176"/>
            <a:chOff x="4306934" y="4597694"/>
            <a:chExt cx="2244639" cy="2179176"/>
          </a:xfrm>
        </p:grpSpPr>
        <p:grpSp>
          <p:nvGrpSpPr>
            <p:cNvPr id="28" name="Group 27">
              <a:extLst>
                <a:ext uri="{FF2B5EF4-FFF2-40B4-BE49-F238E27FC236}">
                  <a16:creationId xmlns:a16="http://schemas.microsoft.com/office/drawing/2014/main" id="{A09A0E8D-67D3-4EE5-B46A-5F2D6DB07620}"/>
                </a:ext>
              </a:extLst>
            </p:cNvPr>
            <p:cNvGrpSpPr/>
            <p:nvPr/>
          </p:nvGrpSpPr>
          <p:grpSpPr>
            <a:xfrm>
              <a:off x="4306934" y="4597694"/>
              <a:ext cx="2239629" cy="1334445"/>
              <a:chOff x="3293285" y="3576937"/>
              <a:chExt cx="2250148" cy="1391196"/>
            </a:xfrm>
          </p:grpSpPr>
          <p:grpSp>
            <p:nvGrpSpPr>
              <p:cNvPr id="29" name="Group 28">
                <a:extLst>
                  <a:ext uri="{FF2B5EF4-FFF2-40B4-BE49-F238E27FC236}">
                    <a16:creationId xmlns:a16="http://schemas.microsoft.com/office/drawing/2014/main" id="{18BE201D-6216-4DF6-9DF6-D2080E5A954E}"/>
                  </a:ext>
                </a:extLst>
              </p:cNvPr>
              <p:cNvGrpSpPr/>
              <p:nvPr/>
            </p:nvGrpSpPr>
            <p:grpSpPr>
              <a:xfrm>
                <a:off x="3293285" y="3576937"/>
                <a:ext cx="1482946" cy="1369843"/>
                <a:chOff x="6786411" y="2213115"/>
                <a:chExt cx="1482946" cy="1369843"/>
              </a:xfrm>
            </p:grpSpPr>
            <p:sp>
              <p:nvSpPr>
                <p:cNvPr id="32" name="TextBox 31">
                  <a:extLst>
                    <a:ext uri="{FF2B5EF4-FFF2-40B4-BE49-F238E27FC236}">
                      <a16:creationId xmlns:a16="http://schemas.microsoft.com/office/drawing/2014/main" id="{EF75D6F5-4763-4662-BC9D-810AC9E41DB9}"/>
                    </a:ext>
                  </a:extLst>
                </p:cNvPr>
                <p:cNvSpPr txBox="1"/>
                <p:nvPr/>
              </p:nvSpPr>
              <p:spPr>
                <a:xfrm>
                  <a:off x="7580243" y="2213115"/>
                  <a:ext cx="689114" cy="461665"/>
                </a:xfrm>
                <a:prstGeom prst="rect">
                  <a:avLst/>
                </a:prstGeom>
                <a:noFill/>
                <a:ln w="28575">
                  <a:solidFill>
                    <a:srgbClr val="FF0000"/>
                  </a:solidFill>
                </a:ln>
              </p:spPr>
              <p:txBody>
                <a:bodyPr wrap="square" rtlCol="0">
                  <a:spAutoFit/>
                </a:bodyPr>
                <a:lstStyle/>
                <a:p>
                  <a:pPr algn="ctr"/>
                  <a:r>
                    <a:rPr lang="en-US" sz="2400" dirty="0"/>
                    <a:t>A</a:t>
                  </a:r>
                </a:p>
              </p:txBody>
            </p:sp>
            <p:sp>
              <p:nvSpPr>
                <p:cNvPr id="33" name="TextBox 32">
                  <a:extLst>
                    <a:ext uri="{FF2B5EF4-FFF2-40B4-BE49-F238E27FC236}">
                      <a16:creationId xmlns:a16="http://schemas.microsoft.com/office/drawing/2014/main" id="{8C778714-B210-4091-8EA9-9B9AF62BD352}"/>
                    </a:ext>
                  </a:extLst>
                </p:cNvPr>
                <p:cNvSpPr txBox="1"/>
                <p:nvPr/>
              </p:nvSpPr>
              <p:spPr>
                <a:xfrm>
                  <a:off x="6786411" y="3121293"/>
                  <a:ext cx="689114" cy="461665"/>
                </a:xfrm>
                <a:prstGeom prst="rect">
                  <a:avLst/>
                </a:prstGeom>
                <a:noFill/>
                <a:ln w="28575">
                  <a:solidFill>
                    <a:srgbClr val="FF0000"/>
                  </a:solidFill>
                </a:ln>
              </p:spPr>
              <p:txBody>
                <a:bodyPr wrap="square" rtlCol="0">
                  <a:spAutoFit/>
                </a:bodyPr>
                <a:lstStyle/>
                <a:p>
                  <a:pPr algn="ctr"/>
                  <a:r>
                    <a:rPr lang="en-US" sz="2400" dirty="0"/>
                    <a:t>B</a:t>
                  </a:r>
                </a:p>
              </p:txBody>
            </p:sp>
            <p:cxnSp>
              <p:nvCxnSpPr>
                <p:cNvPr id="34" name="Straight Arrow Connector 33">
                  <a:extLst>
                    <a:ext uri="{FF2B5EF4-FFF2-40B4-BE49-F238E27FC236}">
                      <a16:creationId xmlns:a16="http://schemas.microsoft.com/office/drawing/2014/main" id="{EE5A3CA0-ECE5-4E07-9E72-ED24E5A1B969}"/>
                    </a:ext>
                  </a:extLst>
                </p:cNvPr>
                <p:cNvCxnSpPr>
                  <a:cxnSpLocks/>
                  <a:endCxn id="32" idx="2"/>
                </p:cNvCxnSpPr>
                <p:nvPr/>
              </p:nvCxnSpPr>
              <p:spPr>
                <a:xfrm flipV="1">
                  <a:off x="7195931" y="2674780"/>
                  <a:ext cx="728868" cy="43977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30" name="TextBox 29">
                <a:extLst>
                  <a:ext uri="{FF2B5EF4-FFF2-40B4-BE49-F238E27FC236}">
                    <a16:creationId xmlns:a16="http://schemas.microsoft.com/office/drawing/2014/main" id="{DAA3BFDE-D9F9-4C38-B0D1-C2F3EF0122DC}"/>
                  </a:ext>
                </a:extLst>
              </p:cNvPr>
              <p:cNvSpPr txBox="1"/>
              <p:nvPr/>
            </p:nvSpPr>
            <p:spPr>
              <a:xfrm>
                <a:off x="4854319" y="4506468"/>
                <a:ext cx="689114" cy="461665"/>
              </a:xfrm>
              <a:prstGeom prst="rect">
                <a:avLst/>
              </a:prstGeom>
              <a:noFill/>
              <a:ln w="28575">
                <a:solidFill>
                  <a:srgbClr val="FF0000"/>
                </a:solidFill>
              </a:ln>
            </p:spPr>
            <p:txBody>
              <a:bodyPr wrap="square" rtlCol="0">
                <a:spAutoFit/>
              </a:bodyPr>
              <a:lstStyle/>
              <a:p>
                <a:pPr algn="ctr"/>
                <a:r>
                  <a:rPr lang="en-US" sz="2400" dirty="0"/>
                  <a:t>C</a:t>
                </a:r>
              </a:p>
            </p:txBody>
          </p:sp>
          <p:cxnSp>
            <p:nvCxnSpPr>
              <p:cNvPr id="31" name="Straight Arrow Connector 30">
                <a:extLst>
                  <a:ext uri="{FF2B5EF4-FFF2-40B4-BE49-F238E27FC236}">
                    <a16:creationId xmlns:a16="http://schemas.microsoft.com/office/drawing/2014/main" id="{6111D172-504B-424D-BEB9-78DAF3748BA5}"/>
                  </a:ext>
                </a:extLst>
              </p:cNvPr>
              <p:cNvCxnSpPr>
                <a:cxnSpLocks/>
              </p:cNvCxnSpPr>
              <p:nvPr/>
            </p:nvCxnSpPr>
            <p:spPr>
              <a:xfrm flipH="1" flipV="1">
                <a:off x="4431675" y="4038604"/>
                <a:ext cx="699023" cy="43977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38" name="TextBox 37">
              <a:extLst>
                <a:ext uri="{FF2B5EF4-FFF2-40B4-BE49-F238E27FC236}">
                  <a16:creationId xmlns:a16="http://schemas.microsoft.com/office/drawing/2014/main" id="{4DB69025-B3D5-4CD0-932B-C78E08ED30BD}"/>
                </a:ext>
              </a:extLst>
            </p:cNvPr>
            <p:cNvSpPr txBox="1"/>
            <p:nvPr/>
          </p:nvSpPr>
          <p:spPr>
            <a:xfrm>
              <a:off x="5865680" y="6315205"/>
              <a:ext cx="685893" cy="461665"/>
            </a:xfrm>
            <a:prstGeom prst="rect">
              <a:avLst/>
            </a:prstGeom>
            <a:noFill/>
            <a:ln w="28575">
              <a:solidFill>
                <a:srgbClr val="FF0000"/>
              </a:solidFill>
            </a:ln>
          </p:spPr>
          <p:txBody>
            <a:bodyPr wrap="square" rtlCol="0">
              <a:spAutoFit/>
            </a:bodyPr>
            <a:lstStyle/>
            <a:p>
              <a:pPr algn="ctr"/>
              <a:r>
                <a:rPr lang="en-US" sz="2400" dirty="0"/>
                <a:t>D</a:t>
              </a:r>
            </a:p>
          </p:txBody>
        </p:sp>
        <p:cxnSp>
          <p:nvCxnSpPr>
            <p:cNvPr id="44" name="Straight Arrow Connector 43">
              <a:extLst>
                <a:ext uri="{FF2B5EF4-FFF2-40B4-BE49-F238E27FC236}">
                  <a16:creationId xmlns:a16="http://schemas.microsoft.com/office/drawing/2014/main" id="{BF2E850E-7D83-4584-BF04-46671DC64466}"/>
                </a:ext>
              </a:extLst>
            </p:cNvPr>
            <p:cNvCxnSpPr>
              <a:cxnSpLocks/>
              <a:endCxn id="30" idx="2"/>
            </p:cNvCxnSpPr>
            <p:nvPr/>
          </p:nvCxnSpPr>
          <p:spPr>
            <a:xfrm flipV="1">
              <a:off x="6203617" y="5932139"/>
              <a:ext cx="0" cy="3830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82827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7D7C9-BF11-4023-BA04-AE141F99809C}"/>
              </a:ext>
            </a:extLst>
          </p:cNvPr>
          <p:cNvSpPr>
            <a:spLocks noGrp="1"/>
          </p:cNvSpPr>
          <p:nvPr>
            <p:ph type="title"/>
          </p:nvPr>
        </p:nvSpPr>
        <p:spPr>
          <a:xfrm>
            <a:off x="838200" y="365126"/>
            <a:ext cx="10515600" cy="509518"/>
          </a:xfrm>
        </p:spPr>
        <p:txBody>
          <a:bodyPr>
            <a:normAutofit fontScale="90000"/>
          </a:bodyPr>
          <a:lstStyle/>
          <a:p>
            <a:r>
              <a:rPr lang="en-US" u="sng" dirty="0"/>
              <a:t>Super keyword</a:t>
            </a:r>
          </a:p>
        </p:txBody>
      </p:sp>
      <p:sp>
        <p:nvSpPr>
          <p:cNvPr id="3" name="Content Placeholder 2">
            <a:extLst>
              <a:ext uri="{FF2B5EF4-FFF2-40B4-BE49-F238E27FC236}">
                <a16:creationId xmlns:a16="http://schemas.microsoft.com/office/drawing/2014/main" id="{8F72AB76-D183-4B27-A226-78640BB49A1E}"/>
              </a:ext>
            </a:extLst>
          </p:cNvPr>
          <p:cNvSpPr>
            <a:spLocks noGrp="1"/>
          </p:cNvSpPr>
          <p:nvPr>
            <p:ph idx="1"/>
          </p:nvPr>
        </p:nvSpPr>
        <p:spPr>
          <a:xfrm>
            <a:off x="838200" y="1030494"/>
            <a:ext cx="10515600" cy="4893228"/>
          </a:xfrm>
        </p:spPr>
        <p:txBody>
          <a:bodyPr>
            <a:normAutofit/>
          </a:bodyPr>
          <a:lstStyle/>
          <a:p>
            <a:r>
              <a:rPr lang="en-US" dirty="0"/>
              <a:t>It is used to access super class members and constructors in the subclass.</a:t>
            </a:r>
          </a:p>
          <a:p>
            <a:r>
              <a:rPr lang="en-US" dirty="0"/>
              <a:t>super class constructor can be invoked in subclass by using the following syntax</a:t>
            </a:r>
          </a:p>
          <a:p>
            <a:pPr marL="0" indent="0" algn="ctr">
              <a:buNone/>
            </a:pPr>
            <a:r>
              <a:rPr lang="en-US" b="1" dirty="0"/>
              <a:t>  </a:t>
            </a:r>
            <a:r>
              <a:rPr lang="en-US" b="1" i="1" dirty="0"/>
              <a:t>super() or super(parameter-list)</a:t>
            </a:r>
            <a:endParaRPr lang="en-US" b="1" dirty="0"/>
          </a:p>
          <a:p>
            <a:r>
              <a:rPr lang="en-US" dirty="0"/>
              <a:t>To access super class members in subclass use the following syntax</a:t>
            </a:r>
          </a:p>
          <a:p>
            <a:pPr marL="0" indent="0">
              <a:buNone/>
            </a:pPr>
            <a:r>
              <a:rPr lang="en-US" dirty="0"/>
              <a:t>                                   </a:t>
            </a:r>
            <a:r>
              <a:rPr lang="en-US" b="1" i="1" dirty="0"/>
              <a:t> super . </a:t>
            </a:r>
            <a:r>
              <a:rPr lang="en-US" b="1" i="1" dirty="0" err="1"/>
              <a:t>membername</a:t>
            </a:r>
            <a:r>
              <a:rPr lang="en-US" dirty="0"/>
              <a:t> </a:t>
            </a:r>
          </a:p>
          <a:p>
            <a:r>
              <a:rPr lang="en-US" dirty="0"/>
              <a:t>Implicitly all the super class members can be accessed in subclass except private class variables. </a:t>
            </a:r>
          </a:p>
        </p:txBody>
      </p:sp>
    </p:spTree>
    <p:extLst>
      <p:ext uri="{BB962C8B-B14F-4D97-AF65-F5344CB8AC3E}">
        <p14:creationId xmlns:p14="http://schemas.microsoft.com/office/powerpoint/2010/main" val="3550690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38D13-D269-44A4-9559-28EEDB35F098}"/>
              </a:ext>
            </a:extLst>
          </p:cNvPr>
          <p:cNvSpPr>
            <a:spLocks noGrp="1"/>
          </p:cNvSpPr>
          <p:nvPr>
            <p:ph type="title"/>
          </p:nvPr>
        </p:nvSpPr>
        <p:spPr>
          <a:xfrm>
            <a:off x="586409" y="100082"/>
            <a:ext cx="10515600" cy="655292"/>
          </a:xfrm>
        </p:spPr>
        <p:txBody>
          <a:bodyPr>
            <a:normAutofit fontScale="90000"/>
          </a:bodyPr>
          <a:lstStyle/>
          <a:p>
            <a:r>
              <a:rPr lang="en-US" dirty="0"/>
              <a:t>Example</a:t>
            </a:r>
          </a:p>
        </p:txBody>
      </p:sp>
      <p:sp>
        <p:nvSpPr>
          <p:cNvPr id="5" name="TextBox 4">
            <a:extLst>
              <a:ext uri="{FF2B5EF4-FFF2-40B4-BE49-F238E27FC236}">
                <a16:creationId xmlns:a16="http://schemas.microsoft.com/office/drawing/2014/main" id="{B89A81DD-2230-40A6-A73F-A8F85DEECF23}"/>
              </a:ext>
            </a:extLst>
          </p:cNvPr>
          <p:cNvSpPr txBox="1"/>
          <p:nvPr/>
        </p:nvSpPr>
        <p:spPr>
          <a:xfrm>
            <a:off x="265043" y="874454"/>
            <a:ext cx="6347792" cy="3416320"/>
          </a:xfrm>
          <a:prstGeom prst="rect">
            <a:avLst/>
          </a:prstGeom>
          <a:noFill/>
          <a:ln w="28575">
            <a:solidFill>
              <a:schemeClr val="tx1"/>
            </a:solidFill>
          </a:ln>
        </p:spPr>
        <p:txBody>
          <a:bodyPr wrap="square">
            <a:spAutoFit/>
          </a:bodyPr>
          <a:lstStyle/>
          <a:p>
            <a:r>
              <a:rPr lang="en-US" sz="2400" dirty="0"/>
              <a:t>class A {</a:t>
            </a:r>
          </a:p>
          <a:p>
            <a:r>
              <a:rPr lang="en-US" sz="2400" dirty="0"/>
              <a:t>      private int </a:t>
            </a:r>
            <a:r>
              <a:rPr lang="en-US" sz="2400" dirty="0" err="1"/>
              <a:t>i,j</a:t>
            </a:r>
            <a:r>
              <a:rPr lang="en-US" sz="2400" dirty="0"/>
              <a:t>;</a:t>
            </a:r>
          </a:p>
          <a:p>
            <a:r>
              <a:rPr lang="en-US" sz="2400" dirty="0"/>
              <a:t>      A(int </a:t>
            </a:r>
            <a:r>
              <a:rPr lang="en-US" sz="2400" dirty="0" err="1"/>
              <a:t>x,int</a:t>
            </a:r>
            <a:r>
              <a:rPr lang="en-US" sz="2400" dirty="0"/>
              <a:t> y) {</a:t>
            </a:r>
          </a:p>
          <a:p>
            <a:r>
              <a:rPr lang="en-US" sz="2400" dirty="0"/>
              <a:t>       </a:t>
            </a:r>
            <a:r>
              <a:rPr lang="en-US" sz="2400" dirty="0" err="1"/>
              <a:t>i</a:t>
            </a:r>
            <a:r>
              <a:rPr lang="en-US" sz="2400" dirty="0"/>
              <a:t>=x; j=y;</a:t>
            </a:r>
          </a:p>
          <a:p>
            <a:r>
              <a:rPr lang="en-US" sz="2400" dirty="0"/>
              <a:t>      }</a:t>
            </a:r>
          </a:p>
          <a:p>
            <a:r>
              <a:rPr lang="en-US" sz="2400" dirty="0"/>
              <a:t>      void </a:t>
            </a:r>
            <a:r>
              <a:rPr lang="en-US" sz="2400" dirty="0" err="1"/>
              <a:t>showij</a:t>
            </a:r>
            <a:r>
              <a:rPr lang="en-US" sz="2400" dirty="0"/>
              <a:t>() {</a:t>
            </a:r>
          </a:p>
          <a:p>
            <a:r>
              <a:rPr lang="en-US" sz="2400" dirty="0"/>
              <a:t>           </a:t>
            </a:r>
            <a:r>
              <a:rPr lang="en-US" sz="2400" dirty="0" err="1"/>
              <a:t>System.out.println</a:t>
            </a:r>
            <a:r>
              <a:rPr lang="en-US" sz="2400" dirty="0"/>
              <a:t>("</a:t>
            </a:r>
            <a:r>
              <a:rPr lang="en-US" sz="2400" dirty="0" err="1"/>
              <a:t>i</a:t>
            </a:r>
            <a:r>
              <a:rPr lang="en-US" sz="2400" dirty="0"/>
              <a:t> and j values:"+</a:t>
            </a:r>
            <a:r>
              <a:rPr lang="en-US" sz="2400" dirty="0" err="1"/>
              <a:t>i</a:t>
            </a:r>
            <a:r>
              <a:rPr lang="en-US" sz="2400" dirty="0"/>
              <a:t>+" "+j);</a:t>
            </a:r>
          </a:p>
          <a:p>
            <a:r>
              <a:rPr lang="en-US" sz="2400" dirty="0"/>
              <a:t>      }</a:t>
            </a:r>
          </a:p>
          <a:p>
            <a:r>
              <a:rPr lang="en-US" sz="2400" dirty="0"/>
              <a:t>}</a:t>
            </a:r>
          </a:p>
        </p:txBody>
      </p:sp>
      <p:sp>
        <p:nvSpPr>
          <p:cNvPr id="6" name="TextBox 5">
            <a:extLst>
              <a:ext uri="{FF2B5EF4-FFF2-40B4-BE49-F238E27FC236}">
                <a16:creationId xmlns:a16="http://schemas.microsoft.com/office/drawing/2014/main" id="{6CB889BF-4844-4232-8118-A868EAD42911}"/>
              </a:ext>
            </a:extLst>
          </p:cNvPr>
          <p:cNvSpPr txBox="1"/>
          <p:nvPr/>
        </p:nvSpPr>
        <p:spPr>
          <a:xfrm>
            <a:off x="6745357" y="543153"/>
            <a:ext cx="5181600" cy="4154984"/>
          </a:xfrm>
          <a:prstGeom prst="rect">
            <a:avLst/>
          </a:prstGeom>
          <a:noFill/>
          <a:ln w="19050">
            <a:solidFill>
              <a:schemeClr val="tx1"/>
            </a:solidFill>
          </a:ln>
        </p:spPr>
        <p:txBody>
          <a:bodyPr wrap="square">
            <a:spAutoFit/>
          </a:bodyPr>
          <a:lstStyle/>
          <a:p>
            <a:r>
              <a:rPr lang="en-US" sz="2400" dirty="0"/>
              <a:t>class B extends A {</a:t>
            </a:r>
          </a:p>
          <a:p>
            <a:r>
              <a:rPr lang="en-US" sz="2400" dirty="0"/>
              <a:t>      int k;</a:t>
            </a:r>
          </a:p>
          <a:p>
            <a:r>
              <a:rPr lang="en-US" sz="2400" dirty="0"/>
              <a:t>      B(int </a:t>
            </a:r>
            <a:r>
              <a:rPr lang="en-US" sz="2400" dirty="0" err="1"/>
              <a:t>x,int</a:t>
            </a:r>
            <a:r>
              <a:rPr lang="en-US" sz="2400" dirty="0"/>
              <a:t> </a:t>
            </a:r>
            <a:r>
              <a:rPr lang="en-US" sz="2400" dirty="0" err="1"/>
              <a:t>y,int</a:t>
            </a:r>
            <a:r>
              <a:rPr lang="en-US" sz="2400" dirty="0"/>
              <a:t> z) {</a:t>
            </a:r>
          </a:p>
          <a:p>
            <a:r>
              <a:rPr lang="en-US" sz="2400" dirty="0"/>
              <a:t>       </a:t>
            </a:r>
            <a:r>
              <a:rPr lang="en-US" sz="2400" dirty="0">
                <a:highlight>
                  <a:srgbClr val="FFFF00"/>
                </a:highlight>
              </a:rPr>
              <a:t>super(</a:t>
            </a:r>
            <a:r>
              <a:rPr lang="en-US" sz="2400" dirty="0" err="1">
                <a:highlight>
                  <a:srgbClr val="FFFF00"/>
                </a:highlight>
              </a:rPr>
              <a:t>x,y</a:t>
            </a:r>
            <a:r>
              <a:rPr lang="en-US" sz="2400" dirty="0">
                <a:highlight>
                  <a:srgbClr val="FFFF00"/>
                </a:highlight>
              </a:rPr>
              <a:t>);</a:t>
            </a:r>
          </a:p>
          <a:p>
            <a:r>
              <a:rPr lang="en-US" sz="2400" dirty="0"/>
              <a:t>       k=z;</a:t>
            </a:r>
          </a:p>
          <a:p>
            <a:r>
              <a:rPr lang="en-US" sz="2400" dirty="0"/>
              <a:t>      }</a:t>
            </a:r>
          </a:p>
          <a:p>
            <a:r>
              <a:rPr lang="en-US" sz="2400" dirty="0"/>
              <a:t>      void </a:t>
            </a:r>
            <a:r>
              <a:rPr lang="en-US" sz="2400" dirty="0" err="1"/>
              <a:t>showijk</a:t>
            </a:r>
            <a:r>
              <a:rPr lang="en-US" sz="2400" dirty="0"/>
              <a:t>() {</a:t>
            </a:r>
          </a:p>
          <a:p>
            <a:r>
              <a:rPr lang="en-US" sz="2400" dirty="0"/>
              <a:t>           </a:t>
            </a:r>
            <a:r>
              <a:rPr lang="en-US" sz="2400" dirty="0" err="1">
                <a:highlight>
                  <a:srgbClr val="FFFF00"/>
                </a:highlight>
              </a:rPr>
              <a:t>super.showij</a:t>
            </a:r>
            <a:r>
              <a:rPr lang="en-US" sz="2400" dirty="0">
                <a:highlight>
                  <a:srgbClr val="FFFF00"/>
                </a:highlight>
              </a:rPr>
              <a:t>();</a:t>
            </a:r>
          </a:p>
          <a:p>
            <a:r>
              <a:rPr lang="en-US" sz="2400" dirty="0"/>
              <a:t>           </a:t>
            </a:r>
            <a:r>
              <a:rPr lang="en-US" sz="2400" dirty="0" err="1"/>
              <a:t>System.out.println</a:t>
            </a:r>
            <a:r>
              <a:rPr lang="en-US" sz="2400" dirty="0"/>
              <a:t>(“k value: "+k);</a:t>
            </a:r>
          </a:p>
          <a:p>
            <a:r>
              <a:rPr lang="en-US" sz="2400" dirty="0"/>
              <a:t>      }</a:t>
            </a:r>
          </a:p>
          <a:p>
            <a:r>
              <a:rPr lang="en-US" sz="2400" dirty="0"/>
              <a:t>}</a:t>
            </a:r>
          </a:p>
        </p:txBody>
      </p:sp>
      <p:sp>
        <p:nvSpPr>
          <p:cNvPr id="7" name="TextBox 6">
            <a:extLst>
              <a:ext uri="{FF2B5EF4-FFF2-40B4-BE49-F238E27FC236}">
                <a16:creationId xmlns:a16="http://schemas.microsoft.com/office/drawing/2014/main" id="{164E3B0C-7B17-4363-9A9E-DEDE30A18965}"/>
              </a:ext>
            </a:extLst>
          </p:cNvPr>
          <p:cNvSpPr txBox="1"/>
          <p:nvPr/>
        </p:nvSpPr>
        <p:spPr>
          <a:xfrm>
            <a:off x="2448340" y="4785580"/>
            <a:ext cx="6347792" cy="1938992"/>
          </a:xfrm>
          <a:prstGeom prst="rect">
            <a:avLst/>
          </a:prstGeom>
          <a:noFill/>
          <a:ln w="28575">
            <a:solidFill>
              <a:schemeClr val="tx1"/>
            </a:solidFill>
          </a:ln>
        </p:spPr>
        <p:txBody>
          <a:bodyPr wrap="square">
            <a:spAutoFit/>
          </a:bodyPr>
          <a:lstStyle/>
          <a:p>
            <a:r>
              <a:rPr lang="en-US" sz="2400" dirty="0"/>
              <a:t>class </a:t>
            </a:r>
            <a:r>
              <a:rPr lang="en-US" sz="2400" dirty="0" err="1"/>
              <a:t>SuperDemo</a:t>
            </a:r>
            <a:r>
              <a:rPr lang="en-US" sz="2400" dirty="0"/>
              <a:t> {</a:t>
            </a:r>
          </a:p>
          <a:p>
            <a:r>
              <a:rPr lang="en-US" sz="2400" dirty="0"/>
              <a:t>         public static void main(String </a:t>
            </a:r>
            <a:r>
              <a:rPr lang="en-US" sz="2400" dirty="0" err="1"/>
              <a:t>args</a:t>
            </a:r>
            <a:r>
              <a:rPr lang="en-US" sz="2400" dirty="0"/>
              <a:t>[]) {</a:t>
            </a:r>
          </a:p>
          <a:p>
            <a:r>
              <a:rPr lang="en-US" sz="2400" dirty="0"/>
              <a:t>                    B </a:t>
            </a:r>
            <a:r>
              <a:rPr lang="en-US" sz="2400" dirty="0" err="1"/>
              <a:t>Bobj</a:t>
            </a:r>
            <a:r>
              <a:rPr lang="en-US" sz="2400" dirty="0"/>
              <a:t>= new B(10,20,30);</a:t>
            </a:r>
          </a:p>
          <a:p>
            <a:r>
              <a:rPr lang="en-US" sz="2400" dirty="0"/>
              <a:t>                    </a:t>
            </a:r>
            <a:r>
              <a:rPr lang="en-US" sz="2400" dirty="0" err="1"/>
              <a:t>Bobj.showijk</a:t>
            </a:r>
            <a:r>
              <a:rPr lang="en-US" sz="2400" dirty="0"/>
              <a:t>();</a:t>
            </a:r>
          </a:p>
          <a:p>
            <a:r>
              <a:rPr lang="en-US" sz="2400" dirty="0"/>
              <a:t>         }      </a:t>
            </a:r>
          </a:p>
        </p:txBody>
      </p:sp>
      <p:sp>
        <p:nvSpPr>
          <p:cNvPr id="8" name="TextBox 7">
            <a:extLst>
              <a:ext uri="{FF2B5EF4-FFF2-40B4-BE49-F238E27FC236}">
                <a16:creationId xmlns:a16="http://schemas.microsoft.com/office/drawing/2014/main" id="{346EFC76-4386-4081-B589-0C59485A0847}"/>
              </a:ext>
            </a:extLst>
          </p:cNvPr>
          <p:cNvSpPr txBox="1"/>
          <p:nvPr/>
        </p:nvSpPr>
        <p:spPr>
          <a:xfrm>
            <a:off x="9887453" y="1181981"/>
            <a:ext cx="2172026" cy="646331"/>
          </a:xfrm>
          <a:prstGeom prst="rect">
            <a:avLst/>
          </a:prstGeom>
          <a:noFill/>
          <a:ln w="19050">
            <a:solidFill>
              <a:schemeClr val="tx1"/>
            </a:solidFill>
          </a:ln>
        </p:spPr>
        <p:txBody>
          <a:bodyPr wrap="square" rtlCol="0">
            <a:spAutoFit/>
          </a:bodyPr>
          <a:lstStyle/>
          <a:p>
            <a:r>
              <a:rPr lang="en-US" dirty="0"/>
              <a:t>Calling super class constructor</a:t>
            </a:r>
          </a:p>
        </p:txBody>
      </p:sp>
      <p:cxnSp>
        <p:nvCxnSpPr>
          <p:cNvPr id="10" name="Straight Arrow Connector 9">
            <a:extLst>
              <a:ext uri="{FF2B5EF4-FFF2-40B4-BE49-F238E27FC236}">
                <a16:creationId xmlns:a16="http://schemas.microsoft.com/office/drawing/2014/main" id="{19075B72-59AE-4E8B-A566-67D7B2D16C31}"/>
              </a:ext>
            </a:extLst>
          </p:cNvPr>
          <p:cNvCxnSpPr/>
          <p:nvPr/>
        </p:nvCxnSpPr>
        <p:spPr>
          <a:xfrm flipV="1">
            <a:off x="8796132" y="1643270"/>
            <a:ext cx="1036981" cy="25179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34C5066-785B-4532-B958-AE9BE6951A21}"/>
              </a:ext>
            </a:extLst>
          </p:cNvPr>
          <p:cNvSpPr txBox="1"/>
          <p:nvPr/>
        </p:nvSpPr>
        <p:spPr>
          <a:xfrm>
            <a:off x="10019974" y="2393042"/>
            <a:ext cx="1628687" cy="646331"/>
          </a:xfrm>
          <a:prstGeom prst="rect">
            <a:avLst/>
          </a:prstGeom>
          <a:noFill/>
          <a:ln w="19050">
            <a:solidFill>
              <a:schemeClr val="tx1"/>
            </a:solidFill>
          </a:ln>
        </p:spPr>
        <p:txBody>
          <a:bodyPr wrap="square" rtlCol="0">
            <a:spAutoFit/>
          </a:bodyPr>
          <a:lstStyle/>
          <a:p>
            <a:r>
              <a:rPr lang="en-US" dirty="0"/>
              <a:t>Calling super class member</a:t>
            </a:r>
          </a:p>
        </p:txBody>
      </p:sp>
      <p:cxnSp>
        <p:nvCxnSpPr>
          <p:cNvPr id="12" name="Straight Arrow Connector 11">
            <a:extLst>
              <a:ext uri="{FF2B5EF4-FFF2-40B4-BE49-F238E27FC236}">
                <a16:creationId xmlns:a16="http://schemas.microsoft.com/office/drawing/2014/main" id="{D85BA774-7FA5-496A-8BB4-570377B0A8A3}"/>
              </a:ext>
            </a:extLst>
          </p:cNvPr>
          <p:cNvCxnSpPr>
            <a:cxnSpLocks/>
          </p:cNvCxnSpPr>
          <p:nvPr/>
        </p:nvCxnSpPr>
        <p:spPr>
          <a:xfrm flipV="1">
            <a:off x="9395791" y="2854332"/>
            <a:ext cx="569843" cy="5746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6293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D5E33-49EE-4A27-93A5-C5DE3F12BBAA}"/>
              </a:ext>
            </a:extLst>
          </p:cNvPr>
          <p:cNvSpPr>
            <a:spLocks noGrp="1"/>
          </p:cNvSpPr>
          <p:nvPr>
            <p:ph type="title"/>
          </p:nvPr>
        </p:nvSpPr>
        <p:spPr>
          <a:xfrm>
            <a:off x="838200" y="153091"/>
            <a:ext cx="10515600" cy="549275"/>
          </a:xfrm>
        </p:spPr>
        <p:txBody>
          <a:bodyPr>
            <a:normAutofit fontScale="90000"/>
          </a:bodyPr>
          <a:lstStyle/>
          <a:p>
            <a:r>
              <a:rPr lang="en-US" u="sng" dirty="0"/>
              <a:t>Method Overriding</a:t>
            </a:r>
          </a:p>
        </p:txBody>
      </p:sp>
      <p:sp>
        <p:nvSpPr>
          <p:cNvPr id="3" name="Content Placeholder 2">
            <a:extLst>
              <a:ext uri="{FF2B5EF4-FFF2-40B4-BE49-F238E27FC236}">
                <a16:creationId xmlns:a16="http://schemas.microsoft.com/office/drawing/2014/main" id="{853A05D4-9D95-4F76-B8E3-CE51C905ED80}"/>
              </a:ext>
            </a:extLst>
          </p:cNvPr>
          <p:cNvSpPr>
            <a:spLocks noGrp="1"/>
          </p:cNvSpPr>
          <p:nvPr>
            <p:ph idx="1"/>
          </p:nvPr>
        </p:nvSpPr>
        <p:spPr>
          <a:xfrm>
            <a:off x="838200" y="752203"/>
            <a:ext cx="10515600" cy="855270"/>
          </a:xfrm>
        </p:spPr>
        <p:txBody>
          <a:bodyPr>
            <a:normAutofit lnSpcReduction="10000"/>
          </a:bodyPr>
          <a:lstStyle/>
          <a:p>
            <a:r>
              <a:rPr lang="en-US" dirty="0"/>
              <a:t>The process of redefining the super class method in subclass is known as Method Overriding.</a:t>
            </a:r>
          </a:p>
        </p:txBody>
      </p:sp>
      <p:grpSp>
        <p:nvGrpSpPr>
          <p:cNvPr id="17" name="Group 16">
            <a:extLst>
              <a:ext uri="{FF2B5EF4-FFF2-40B4-BE49-F238E27FC236}">
                <a16:creationId xmlns:a16="http://schemas.microsoft.com/office/drawing/2014/main" id="{A12F53A1-95FD-41B0-B8DC-EBEAB6A15B3F}"/>
              </a:ext>
            </a:extLst>
          </p:cNvPr>
          <p:cNvGrpSpPr/>
          <p:nvPr/>
        </p:nvGrpSpPr>
        <p:grpSpPr>
          <a:xfrm>
            <a:off x="2645961" y="1604302"/>
            <a:ext cx="6922109" cy="4524315"/>
            <a:chOff x="4912086" y="1736822"/>
            <a:chExt cx="6922109" cy="4524315"/>
          </a:xfrm>
        </p:grpSpPr>
        <p:grpSp>
          <p:nvGrpSpPr>
            <p:cNvPr id="16" name="Group 15">
              <a:extLst>
                <a:ext uri="{FF2B5EF4-FFF2-40B4-BE49-F238E27FC236}">
                  <a16:creationId xmlns:a16="http://schemas.microsoft.com/office/drawing/2014/main" id="{EFB0EDD0-18ED-41B2-9B51-B262085DB802}"/>
                </a:ext>
              </a:extLst>
            </p:cNvPr>
            <p:cNvGrpSpPr/>
            <p:nvPr/>
          </p:nvGrpSpPr>
          <p:grpSpPr>
            <a:xfrm>
              <a:off x="4912086" y="1736822"/>
              <a:ext cx="6922109" cy="4524315"/>
              <a:chOff x="870170" y="1736822"/>
              <a:chExt cx="6922109" cy="4524315"/>
            </a:xfrm>
          </p:grpSpPr>
          <p:sp>
            <p:nvSpPr>
              <p:cNvPr id="4" name="TextBox 3">
                <a:extLst>
                  <a:ext uri="{FF2B5EF4-FFF2-40B4-BE49-F238E27FC236}">
                    <a16:creationId xmlns:a16="http://schemas.microsoft.com/office/drawing/2014/main" id="{A0F34E8A-C04E-4158-BE4C-2B92A9BC7F07}"/>
                  </a:ext>
                </a:extLst>
              </p:cNvPr>
              <p:cNvSpPr txBox="1"/>
              <p:nvPr/>
            </p:nvSpPr>
            <p:spPr>
              <a:xfrm>
                <a:off x="4016399" y="1736822"/>
                <a:ext cx="3775880" cy="4524315"/>
              </a:xfrm>
              <a:prstGeom prst="rect">
                <a:avLst/>
              </a:prstGeom>
              <a:noFill/>
            </p:spPr>
            <p:txBody>
              <a:bodyPr wrap="square">
                <a:spAutoFit/>
              </a:bodyPr>
              <a:lstStyle/>
              <a:p>
                <a:pPr marL="0" indent="0">
                  <a:buNone/>
                </a:pPr>
                <a:r>
                  <a:rPr lang="en-US" sz="2400" dirty="0"/>
                  <a:t>class A {</a:t>
                </a:r>
              </a:p>
              <a:p>
                <a:pPr marL="0" indent="0">
                  <a:buNone/>
                </a:pPr>
                <a:r>
                  <a:rPr lang="en-US" sz="2400" dirty="0"/>
                  <a:t>         int </a:t>
                </a:r>
                <a:r>
                  <a:rPr lang="en-US" sz="2400" dirty="0" err="1"/>
                  <a:t>i</a:t>
                </a:r>
                <a:r>
                  <a:rPr lang="en-US" sz="2400" dirty="0"/>
                  <a:t>=10;</a:t>
                </a:r>
              </a:p>
              <a:p>
                <a:pPr marL="0" indent="0">
                  <a:buNone/>
                </a:pPr>
                <a:r>
                  <a:rPr lang="en-US" sz="2400" dirty="0"/>
                  <a:t>         void </a:t>
                </a:r>
                <a:r>
                  <a:rPr lang="en-US" sz="2400" b="1" i="1" dirty="0"/>
                  <a:t>modify() </a:t>
                </a:r>
                <a:r>
                  <a:rPr lang="en-US" sz="2400" dirty="0"/>
                  <a:t>{</a:t>
                </a:r>
              </a:p>
              <a:p>
                <a:pPr marL="0" indent="0">
                  <a:buNone/>
                </a:pPr>
                <a:r>
                  <a:rPr lang="en-US" sz="2400" dirty="0"/>
                  <a:t>                   </a:t>
                </a:r>
                <a:r>
                  <a:rPr lang="en-US" sz="2400" dirty="0" err="1"/>
                  <a:t>i</a:t>
                </a:r>
                <a:r>
                  <a:rPr lang="en-US" sz="2400" dirty="0"/>
                  <a:t>=i+10;</a:t>
                </a:r>
              </a:p>
              <a:p>
                <a:pPr marL="0" indent="0">
                  <a:buNone/>
                </a:pPr>
                <a:r>
                  <a:rPr lang="en-US" sz="2400" dirty="0"/>
                  <a:t>          }         </a:t>
                </a:r>
              </a:p>
              <a:p>
                <a:pPr marL="0" indent="0">
                  <a:buNone/>
                </a:pPr>
                <a:r>
                  <a:rPr lang="en-US" sz="2400" dirty="0"/>
                  <a:t> }</a:t>
                </a:r>
              </a:p>
              <a:p>
                <a:pPr marL="0" indent="0">
                  <a:buNone/>
                </a:pPr>
                <a:r>
                  <a:rPr lang="en-US" sz="2400" dirty="0"/>
                  <a:t>class B extends A {</a:t>
                </a:r>
              </a:p>
              <a:p>
                <a:pPr marL="0" indent="0">
                  <a:buNone/>
                </a:pPr>
                <a:r>
                  <a:rPr lang="en-US" sz="2400" dirty="0"/>
                  <a:t>         int j=20;</a:t>
                </a:r>
              </a:p>
              <a:p>
                <a:pPr marL="0" indent="0">
                  <a:buNone/>
                </a:pPr>
                <a:r>
                  <a:rPr lang="en-US" sz="2400" dirty="0"/>
                  <a:t>         void </a:t>
                </a:r>
                <a:r>
                  <a:rPr lang="en-US" sz="2400" b="1" i="1" dirty="0"/>
                  <a:t>modify()</a:t>
                </a:r>
                <a:r>
                  <a:rPr lang="en-US" sz="2400" dirty="0"/>
                  <a:t> {</a:t>
                </a:r>
              </a:p>
              <a:p>
                <a:pPr marL="0" indent="0">
                  <a:buNone/>
                </a:pPr>
                <a:r>
                  <a:rPr lang="en-US" sz="2400" dirty="0"/>
                  <a:t>                   j = j * 10;  </a:t>
                </a:r>
              </a:p>
              <a:p>
                <a:pPr marL="0" indent="0">
                  <a:buNone/>
                </a:pPr>
                <a:r>
                  <a:rPr lang="en-US" sz="2400" dirty="0"/>
                  <a:t>	} </a:t>
                </a:r>
              </a:p>
              <a:p>
                <a:pPr marL="0" indent="0">
                  <a:buNone/>
                </a:pPr>
                <a:r>
                  <a:rPr lang="en-US" sz="2400" dirty="0"/>
                  <a:t>}</a:t>
                </a:r>
              </a:p>
            </p:txBody>
          </p:sp>
          <p:cxnSp>
            <p:nvCxnSpPr>
              <p:cNvPr id="5" name="Straight Arrow Connector 4">
                <a:extLst>
                  <a:ext uri="{FF2B5EF4-FFF2-40B4-BE49-F238E27FC236}">
                    <a16:creationId xmlns:a16="http://schemas.microsoft.com/office/drawing/2014/main" id="{099FD390-01B3-4B56-AF84-4B50E5923AF6}"/>
                  </a:ext>
                </a:extLst>
              </p:cNvPr>
              <p:cNvCxnSpPr>
                <a:cxnSpLocks/>
              </p:cNvCxnSpPr>
              <p:nvPr/>
            </p:nvCxnSpPr>
            <p:spPr>
              <a:xfrm flipH="1">
                <a:off x="2706757" y="2098726"/>
                <a:ext cx="1309642" cy="7587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4F3268E-7A0C-4E6E-838C-E7A33486B833}"/>
                  </a:ext>
                </a:extLst>
              </p:cNvPr>
              <p:cNvSpPr txBox="1"/>
              <p:nvPr/>
            </p:nvSpPr>
            <p:spPr>
              <a:xfrm>
                <a:off x="895685" y="2690760"/>
                <a:ext cx="2093843" cy="461665"/>
              </a:xfrm>
              <a:prstGeom prst="rect">
                <a:avLst/>
              </a:prstGeom>
              <a:noFill/>
            </p:spPr>
            <p:txBody>
              <a:bodyPr wrap="square" rtlCol="0">
                <a:spAutoFit/>
              </a:bodyPr>
              <a:lstStyle/>
              <a:p>
                <a:r>
                  <a:rPr lang="en-US" sz="2400" b="1" dirty="0">
                    <a:highlight>
                      <a:srgbClr val="FFFF00"/>
                    </a:highlight>
                  </a:rPr>
                  <a:t> Super class </a:t>
                </a:r>
              </a:p>
            </p:txBody>
          </p:sp>
          <p:sp>
            <p:nvSpPr>
              <p:cNvPr id="7" name="TextBox 6">
                <a:extLst>
                  <a:ext uri="{FF2B5EF4-FFF2-40B4-BE49-F238E27FC236}">
                    <a16:creationId xmlns:a16="http://schemas.microsoft.com/office/drawing/2014/main" id="{C9BA6926-B0E5-42A0-9FC4-0960475DE01D}"/>
                  </a:ext>
                </a:extLst>
              </p:cNvPr>
              <p:cNvSpPr txBox="1"/>
              <p:nvPr/>
            </p:nvSpPr>
            <p:spPr>
              <a:xfrm>
                <a:off x="870170" y="5127348"/>
                <a:ext cx="2093843" cy="461665"/>
              </a:xfrm>
              <a:prstGeom prst="rect">
                <a:avLst/>
              </a:prstGeom>
              <a:noFill/>
            </p:spPr>
            <p:txBody>
              <a:bodyPr wrap="square" rtlCol="0">
                <a:spAutoFit/>
              </a:bodyPr>
              <a:lstStyle/>
              <a:p>
                <a:r>
                  <a:rPr lang="en-US" sz="2400" b="1" dirty="0">
                    <a:highlight>
                      <a:srgbClr val="FFFF00"/>
                    </a:highlight>
                  </a:rPr>
                  <a:t> subclass class</a:t>
                </a:r>
              </a:p>
            </p:txBody>
          </p:sp>
        </p:grpSp>
        <p:cxnSp>
          <p:nvCxnSpPr>
            <p:cNvPr id="8" name="Straight Arrow Connector 7">
              <a:extLst>
                <a:ext uri="{FF2B5EF4-FFF2-40B4-BE49-F238E27FC236}">
                  <a16:creationId xmlns:a16="http://schemas.microsoft.com/office/drawing/2014/main" id="{8F9BD6AF-39C7-4857-8005-262855356953}"/>
                </a:ext>
              </a:extLst>
            </p:cNvPr>
            <p:cNvCxnSpPr>
              <a:cxnSpLocks/>
            </p:cNvCxnSpPr>
            <p:nvPr/>
          </p:nvCxnSpPr>
          <p:spPr>
            <a:xfrm flipH="1">
              <a:off x="6979098" y="4375265"/>
              <a:ext cx="1052386" cy="8288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15" name="Content Placeholder 2">
            <a:extLst>
              <a:ext uri="{FF2B5EF4-FFF2-40B4-BE49-F238E27FC236}">
                <a16:creationId xmlns:a16="http://schemas.microsoft.com/office/drawing/2014/main" id="{0EF9641A-2FEF-45E4-A7D3-C4FF7EA4DA5A}"/>
              </a:ext>
            </a:extLst>
          </p:cNvPr>
          <p:cNvSpPr txBox="1">
            <a:spLocks/>
          </p:cNvSpPr>
          <p:nvPr/>
        </p:nvSpPr>
        <p:spPr>
          <a:xfrm>
            <a:off x="520147" y="6176127"/>
            <a:ext cx="11155017" cy="549275"/>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t>It is the basis for providing Dynamic Method Dispatch, which is used to provide run-time polymorphism</a:t>
            </a:r>
          </a:p>
        </p:txBody>
      </p:sp>
    </p:spTree>
    <p:extLst>
      <p:ext uri="{BB962C8B-B14F-4D97-AF65-F5344CB8AC3E}">
        <p14:creationId xmlns:p14="http://schemas.microsoft.com/office/powerpoint/2010/main" val="1887685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E1B25AB-8E1F-4324-9683-FFFAEF05BE71}"/>
              </a:ext>
            </a:extLst>
          </p:cNvPr>
          <p:cNvSpPr txBox="1"/>
          <p:nvPr/>
        </p:nvSpPr>
        <p:spPr>
          <a:xfrm>
            <a:off x="5817708" y="137280"/>
            <a:ext cx="6096000" cy="2246769"/>
          </a:xfrm>
          <a:prstGeom prst="rect">
            <a:avLst/>
          </a:prstGeom>
          <a:noFill/>
          <a:ln w="19050">
            <a:solidFill>
              <a:schemeClr val="tx1"/>
            </a:solidFill>
          </a:ln>
        </p:spPr>
        <p:txBody>
          <a:bodyPr wrap="square">
            <a:spAutoFit/>
          </a:bodyPr>
          <a:lstStyle/>
          <a:p>
            <a:r>
              <a:rPr lang="en-US" sz="2000" b="1" dirty="0"/>
              <a:t>class A {</a:t>
            </a:r>
          </a:p>
          <a:p>
            <a:r>
              <a:rPr lang="en-US" sz="2000" b="1" dirty="0"/>
              <a:t>     int </a:t>
            </a:r>
            <a:r>
              <a:rPr lang="en-US" sz="2000" b="1" dirty="0" err="1"/>
              <a:t>i</a:t>
            </a:r>
            <a:r>
              <a:rPr lang="en-US" sz="2000" b="1" dirty="0"/>
              <a:t>=10; </a:t>
            </a:r>
          </a:p>
          <a:p>
            <a:r>
              <a:rPr lang="en-US" sz="2000" b="1" dirty="0"/>
              <a:t>     void display() {</a:t>
            </a:r>
          </a:p>
          <a:p>
            <a:r>
              <a:rPr lang="en-US" sz="2000" b="1" dirty="0"/>
              <a:t>        </a:t>
            </a:r>
            <a:r>
              <a:rPr lang="en-US" sz="2000" b="1" dirty="0" err="1"/>
              <a:t>System.out.println</a:t>
            </a:r>
            <a:r>
              <a:rPr lang="en-US" sz="2000" b="1" dirty="0"/>
              <a:t>("called display method in A");</a:t>
            </a:r>
          </a:p>
          <a:p>
            <a:r>
              <a:rPr lang="en-US" sz="2000" b="1" dirty="0"/>
              <a:t>        </a:t>
            </a:r>
            <a:r>
              <a:rPr lang="en-US" sz="2000" b="1" dirty="0" err="1"/>
              <a:t>System.out.println</a:t>
            </a:r>
            <a:r>
              <a:rPr lang="en-US" sz="2000" b="1" dirty="0"/>
              <a:t>("</a:t>
            </a:r>
            <a:r>
              <a:rPr lang="en-US" sz="2000" b="1" dirty="0" err="1"/>
              <a:t>i</a:t>
            </a:r>
            <a:r>
              <a:rPr lang="en-US" sz="2000" b="1" dirty="0"/>
              <a:t> value ="+</a:t>
            </a:r>
            <a:r>
              <a:rPr lang="en-US" sz="2000" b="1" dirty="0" err="1"/>
              <a:t>i</a:t>
            </a:r>
            <a:r>
              <a:rPr lang="en-US" sz="2000" b="1" dirty="0"/>
              <a:t>);</a:t>
            </a:r>
          </a:p>
          <a:p>
            <a:r>
              <a:rPr lang="en-US" sz="2000" b="1" dirty="0"/>
              <a:t>      }</a:t>
            </a:r>
          </a:p>
          <a:p>
            <a:r>
              <a:rPr lang="en-US" sz="2000" b="1" dirty="0"/>
              <a:t> }</a:t>
            </a:r>
          </a:p>
        </p:txBody>
      </p:sp>
      <p:sp>
        <p:nvSpPr>
          <p:cNvPr id="7" name="TextBox 6">
            <a:extLst>
              <a:ext uri="{FF2B5EF4-FFF2-40B4-BE49-F238E27FC236}">
                <a16:creationId xmlns:a16="http://schemas.microsoft.com/office/drawing/2014/main" id="{0982A8CB-8D94-460C-9801-BE2566F47115}"/>
              </a:ext>
            </a:extLst>
          </p:cNvPr>
          <p:cNvSpPr txBox="1"/>
          <p:nvPr/>
        </p:nvSpPr>
        <p:spPr>
          <a:xfrm>
            <a:off x="5817708" y="2393031"/>
            <a:ext cx="6096000" cy="2246769"/>
          </a:xfrm>
          <a:prstGeom prst="rect">
            <a:avLst/>
          </a:prstGeom>
          <a:noFill/>
          <a:ln w="12700">
            <a:solidFill>
              <a:schemeClr val="tx1"/>
            </a:solidFill>
          </a:ln>
        </p:spPr>
        <p:txBody>
          <a:bodyPr wrap="square">
            <a:spAutoFit/>
          </a:bodyPr>
          <a:lstStyle/>
          <a:p>
            <a:r>
              <a:rPr lang="en-US" sz="2000" b="1" dirty="0"/>
              <a:t>class B extends A {</a:t>
            </a:r>
          </a:p>
          <a:p>
            <a:r>
              <a:rPr lang="en-US" sz="2000" b="1" dirty="0"/>
              <a:t>      int j=20;</a:t>
            </a:r>
          </a:p>
          <a:p>
            <a:r>
              <a:rPr lang="en-US" sz="2000" b="1" dirty="0"/>
              <a:t>      void display() {</a:t>
            </a:r>
          </a:p>
          <a:p>
            <a:r>
              <a:rPr lang="en-US" sz="2000" b="1" dirty="0"/>
              <a:t>           </a:t>
            </a:r>
            <a:r>
              <a:rPr lang="en-US" sz="2000" b="1" dirty="0" err="1"/>
              <a:t>System.out.println</a:t>
            </a:r>
            <a:r>
              <a:rPr lang="en-US" sz="2000" b="1" dirty="0"/>
              <a:t>("called display method in B ");</a:t>
            </a:r>
          </a:p>
          <a:p>
            <a:r>
              <a:rPr lang="en-US" sz="2000" b="1" dirty="0"/>
              <a:t>	   </a:t>
            </a:r>
            <a:r>
              <a:rPr lang="en-US" sz="2000" b="1" dirty="0" err="1"/>
              <a:t>System.out.println</a:t>
            </a:r>
            <a:r>
              <a:rPr lang="en-US" sz="2000" b="1" dirty="0"/>
              <a:t>("j value ="+j);  </a:t>
            </a:r>
          </a:p>
          <a:p>
            <a:r>
              <a:rPr lang="en-US" sz="2000" b="1" dirty="0"/>
              <a:t>    }</a:t>
            </a:r>
          </a:p>
          <a:p>
            <a:r>
              <a:rPr lang="en-US" sz="2000" b="1" dirty="0"/>
              <a:t>}</a:t>
            </a:r>
          </a:p>
        </p:txBody>
      </p:sp>
      <p:sp>
        <p:nvSpPr>
          <p:cNvPr id="9" name="TextBox 8">
            <a:extLst>
              <a:ext uri="{FF2B5EF4-FFF2-40B4-BE49-F238E27FC236}">
                <a16:creationId xmlns:a16="http://schemas.microsoft.com/office/drawing/2014/main" id="{12976A33-7AC0-4B48-A5CE-D227F9A2D436}"/>
              </a:ext>
            </a:extLst>
          </p:cNvPr>
          <p:cNvSpPr txBox="1"/>
          <p:nvPr/>
        </p:nvSpPr>
        <p:spPr>
          <a:xfrm>
            <a:off x="5817708" y="4636387"/>
            <a:ext cx="6096000" cy="2246769"/>
          </a:xfrm>
          <a:prstGeom prst="rect">
            <a:avLst/>
          </a:prstGeom>
          <a:noFill/>
          <a:ln w="19050">
            <a:solidFill>
              <a:schemeClr val="tx1"/>
            </a:solidFill>
          </a:ln>
        </p:spPr>
        <p:txBody>
          <a:bodyPr wrap="square">
            <a:spAutoFit/>
          </a:bodyPr>
          <a:lstStyle/>
          <a:p>
            <a:r>
              <a:rPr lang="en-US" sz="2000" b="1" dirty="0"/>
              <a:t>class C extends B {</a:t>
            </a:r>
          </a:p>
          <a:p>
            <a:r>
              <a:rPr lang="en-US" sz="2000" b="1" dirty="0"/>
              <a:t>      int k=30;</a:t>
            </a:r>
          </a:p>
          <a:p>
            <a:r>
              <a:rPr lang="en-US" sz="2000" b="1" dirty="0"/>
              <a:t>      void display() {</a:t>
            </a:r>
          </a:p>
          <a:p>
            <a:r>
              <a:rPr lang="en-US" sz="2000" b="1" dirty="0"/>
              <a:t>           </a:t>
            </a:r>
            <a:r>
              <a:rPr lang="en-US" sz="2000" b="1" dirty="0" err="1"/>
              <a:t>System.out.println</a:t>
            </a:r>
            <a:r>
              <a:rPr lang="en-US" sz="2000" b="1" dirty="0"/>
              <a:t>("called display method in C ");</a:t>
            </a:r>
          </a:p>
          <a:p>
            <a:r>
              <a:rPr lang="en-US" sz="2000" b="1" dirty="0"/>
              <a:t>	   </a:t>
            </a:r>
            <a:r>
              <a:rPr lang="en-US" sz="2000" b="1" dirty="0" err="1"/>
              <a:t>System.out.println</a:t>
            </a:r>
            <a:r>
              <a:rPr lang="en-US" sz="2000" b="1" dirty="0"/>
              <a:t>("k value ="+k); </a:t>
            </a:r>
          </a:p>
          <a:p>
            <a:r>
              <a:rPr lang="en-US" sz="2000" b="1" dirty="0"/>
              <a:t>     }</a:t>
            </a:r>
          </a:p>
          <a:p>
            <a:r>
              <a:rPr lang="en-US" sz="2000" b="1" dirty="0"/>
              <a:t>}</a:t>
            </a:r>
          </a:p>
        </p:txBody>
      </p:sp>
      <p:sp>
        <p:nvSpPr>
          <p:cNvPr id="11" name="TextBox 10">
            <a:extLst>
              <a:ext uri="{FF2B5EF4-FFF2-40B4-BE49-F238E27FC236}">
                <a16:creationId xmlns:a16="http://schemas.microsoft.com/office/drawing/2014/main" id="{ADFE3017-7FB8-4E00-B4F2-1B2425F65827}"/>
              </a:ext>
            </a:extLst>
          </p:cNvPr>
          <p:cNvSpPr txBox="1"/>
          <p:nvPr/>
        </p:nvSpPr>
        <p:spPr>
          <a:xfrm>
            <a:off x="576469" y="1297954"/>
            <a:ext cx="4863548" cy="5016758"/>
          </a:xfrm>
          <a:prstGeom prst="rect">
            <a:avLst/>
          </a:prstGeom>
          <a:noFill/>
          <a:ln w="19050">
            <a:solidFill>
              <a:schemeClr val="tx1"/>
            </a:solidFill>
          </a:ln>
        </p:spPr>
        <p:txBody>
          <a:bodyPr wrap="square">
            <a:spAutoFit/>
          </a:bodyPr>
          <a:lstStyle/>
          <a:p>
            <a:r>
              <a:rPr lang="en-US" sz="2000" b="1" dirty="0"/>
              <a:t>class </a:t>
            </a:r>
            <a:r>
              <a:rPr lang="en-US" sz="2000" b="1" dirty="0" err="1"/>
              <a:t>MethodOverride</a:t>
            </a:r>
            <a:r>
              <a:rPr lang="en-US" sz="2000" b="1" dirty="0"/>
              <a:t> {</a:t>
            </a:r>
          </a:p>
          <a:p>
            <a:r>
              <a:rPr lang="en-US" sz="2000" b="1" dirty="0"/>
              <a:t>      public static void main(String </a:t>
            </a:r>
            <a:r>
              <a:rPr lang="en-US" sz="2000" b="1" dirty="0" err="1"/>
              <a:t>args</a:t>
            </a:r>
            <a:r>
              <a:rPr lang="en-US" sz="2000" b="1" dirty="0"/>
              <a:t>[]) {</a:t>
            </a:r>
          </a:p>
          <a:p>
            <a:r>
              <a:rPr lang="en-US" sz="2000" b="1" dirty="0"/>
              <a:t>                    A </a:t>
            </a:r>
            <a:r>
              <a:rPr lang="en-US" sz="2000" b="1" dirty="0" err="1"/>
              <a:t>Aobj</a:t>
            </a:r>
            <a:r>
              <a:rPr lang="en-US" sz="2000" b="1" dirty="0"/>
              <a:t> = new A();</a:t>
            </a:r>
          </a:p>
          <a:p>
            <a:r>
              <a:rPr lang="en-US" sz="2000" b="1" dirty="0"/>
              <a:t>	     B </a:t>
            </a:r>
            <a:r>
              <a:rPr lang="en-US" sz="2000" b="1" dirty="0" err="1"/>
              <a:t>Bobj</a:t>
            </a:r>
            <a:r>
              <a:rPr lang="en-US" sz="2000" b="1" dirty="0"/>
              <a:t> = new B();</a:t>
            </a:r>
          </a:p>
          <a:p>
            <a:r>
              <a:rPr lang="en-US" sz="2000" b="1" dirty="0"/>
              <a:t>	     C </a:t>
            </a:r>
            <a:r>
              <a:rPr lang="en-US" sz="2000" b="1" dirty="0" err="1"/>
              <a:t>Cobj</a:t>
            </a:r>
            <a:r>
              <a:rPr lang="en-US" sz="2000" b="1" dirty="0"/>
              <a:t> = new C();</a:t>
            </a:r>
          </a:p>
          <a:p>
            <a:r>
              <a:rPr lang="en-US" sz="2000" b="1" dirty="0"/>
              <a:t>	     A </a:t>
            </a:r>
            <a:r>
              <a:rPr lang="en-US" sz="2000" b="1" dirty="0" err="1"/>
              <a:t>Superclass_ref</a:t>
            </a:r>
            <a:r>
              <a:rPr lang="en-US" sz="2000" b="1" dirty="0"/>
              <a:t>;</a:t>
            </a:r>
          </a:p>
          <a:p>
            <a:r>
              <a:rPr lang="en-US" sz="2000" b="1" dirty="0"/>
              <a:t>	     </a:t>
            </a:r>
            <a:r>
              <a:rPr lang="en-US" sz="2000" b="1" dirty="0" err="1"/>
              <a:t>Superclass_ref</a:t>
            </a:r>
            <a:r>
              <a:rPr lang="en-US" sz="2000" b="1" dirty="0"/>
              <a:t>=</a:t>
            </a:r>
            <a:r>
              <a:rPr lang="en-US" sz="2000" b="1" dirty="0" err="1"/>
              <a:t>Bobj</a:t>
            </a:r>
            <a:r>
              <a:rPr lang="en-US" sz="2000" b="1" dirty="0"/>
              <a:t>;</a:t>
            </a:r>
          </a:p>
          <a:p>
            <a:r>
              <a:rPr lang="en-US" sz="2000" b="1" dirty="0"/>
              <a:t>	     </a:t>
            </a:r>
            <a:r>
              <a:rPr lang="en-US" sz="2000" b="1" dirty="0" err="1"/>
              <a:t>Superclass_ref.display</a:t>
            </a:r>
            <a:r>
              <a:rPr lang="en-US" sz="2000" b="1" dirty="0"/>
              <a:t>();</a:t>
            </a:r>
          </a:p>
          <a:p>
            <a:r>
              <a:rPr lang="en-US" sz="2000" b="1" dirty="0"/>
              <a:t>	    </a:t>
            </a:r>
          </a:p>
          <a:p>
            <a:r>
              <a:rPr lang="en-US" sz="2000" b="1" dirty="0"/>
              <a:t>                     </a:t>
            </a:r>
            <a:r>
              <a:rPr lang="en-US" sz="2000" b="1" dirty="0" err="1"/>
              <a:t>Superclass_ref</a:t>
            </a:r>
            <a:r>
              <a:rPr lang="en-US" sz="2000" b="1" dirty="0"/>
              <a:t>=</a:t>
            </a:r>
            <a:r>
              <a:rPr lang="en-US" sz="2000" b="1" dirty="0" err="1"/>
              <a:t>Cobj</a:t>
            </a:r>
            <a:r>
              <a:rPr lang="en-US" sz="2000" b="1" dirty="0"/>
              <a:t>;</a:t>
            </a:r>
          </a:p>
          <a:p>
            <a:r>
              <a:rPr lang="en-US" sz="2000" b="1" dirty="0"/>
              <a:t>	     </a:t>
            </a:r>
            <a:r>
              <a:rPr lang="en-US" sz="2000" b="1" dirty="0" err="1"/>
              <a:t>Superclass_ref.display</a:t>
            </a:r>
            <a:r>
              <a:rPr lang="en-US" sz="2000" b="1" dirty="0"/>
              <a:t>();</a:t>
            </a:r>
          </a:p>
          <a:p>
            <a:r>
              <a:rPr lang="en-US" sz="2000" b="1" dirty="0"/>
              <a:t>	     </a:t>
            </a:r>
          </a:p>
          <a:p>
            <a:r>
              <a:rPr lang="en-US" sz="2000" b="1" dirty="0"/>
              <a:t>                     </a:t>
            </a:r>
            <a:r>
              <a:rPr lang="en-US" sz="2000" b="1" dirty="0" err="1"/>
              <a:t>Superclass_ref</a:t>
            </a:r>
            <a:r>
              <a:rPr lang="en-US" sz="2000" b="1" dirty="0"/>
              <a:t>=</a:t>
            </a:r>
            <a:r>
              <a:rPr lang="en-US" sz="2000" b="1" dirty="0" err="1"/>
              <a:t>Aobj</a:t>
            </a:r>
            <a:r>
              <a:rPr lang="en-US" sz="2000" b="1" dirty="0"/>
              <a:t>;</a:t>
            </a:r>
          </a:p>
          <a:p>
            <a:r>
              <a:rPr lang="en-US" sz="2000" b="1" dirty="0"/>
              <a:t>	     </a:t>
            </a:r>
            <a:r>
              <a:rPr lang="en-US" sz="2000" b="1" dirty="0" err="1"/>
              <a:t>Superclass_ref.display</a:t>
            </a:r>
            <a:r>
              <a:rPr lang="en-US" sz="2000" b="1" dirty="0"/>
              <a:t>();</a:t>
            </a:r>
          </a:p>
          <a:p>
            <a:r>
              <a:rPr lang="en-US" sz="2000" b="1" dirty="0"/>
              <a:t>	}</a:t>
            </a:r>
          </a:p>
          <a:p>
            <a:r>
              <a:rPr lang="en-US" sz="2000" b="1" dirty="0"/>
              <a:t>}</a:t>
            </a:r>
          </a:p>
        </p:txBody>
      </p:sp>
      <p:sp>
        <p:nvSpPr>
          <p:cNvPr id="12" name="TextBox 11">
            <a:extLst>
              <a:ext uri="{FF2B5EF4-FFF2-40B4-BE49-F238E27FC236}">
                <a16:creationId xmlns:a16="http://schemas.microsoft.com/office/drawing/2014/main" id="{AA98D05F-9381-4F9E-B0AC-C8A56671C3FE}"/>
              </a:ext>
            </a:extLst>
          </p:cNvPr>
          <p:cNvSpPr txBox="1"/>
          <p:nvPr/>
        </p:nvSpPr>
        <p:spPr>
          <a:xfrm>
            <a:off x="596348" y="278297"/>
            <a:ext cx="3740639" cy="461665"/>
          </a:xfrm>
          <a:prstGeom prst="rect">
            <a:avLst/>
          </a:prstGeom>
          <a:noFill/>
        </p:spPr>
        <p:txBody>
          <a:bodyPr wrap="none" rtlCol="0">
            <a:spAutoFit/>
          </a:bodyPr>
          <a:lstStyle/>
          <a:p>
            <a:r>
              <a:rPr lang="en-US" sz="2400" b="1" u="sng"/>
              <a:t>Method overriding </a:t>
            </a:r>
            <a:r>
              <a:rPr lang="en-US" sz="2400" b="1" u="sng" dirty="0"/>
              <a:t>Example</a:t>
            </a:r>
          </a:p>
        </p:txBody>
      </p:sp>
    </p:spTree>
    <p:extLst>
      <p:ext uri="{BB962C8B-B14F-4D97-AF65-F5344CB8AC3E}">
        <p14:creationId xmlns:p14="http://schemas.microsoft.com/office/powerpoint/2010/main" val="1966869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2608</TotalTime>
  <Words>5449</Words>
  <Application>Microsoft Office PowerPoint</Application>
  <PresentationFormat>Widescreen</PresentationFormat>
  <Paragraphs>911</Paragraphs>
  <Slides>46</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46</vt:i4>
      </vt:variant>
    </vt:vector>
  </HeadingPairs>
  <TitlesOfParts>
    <vt:vector size="60" baseType="lpstr">
      <vt:lpstr>Arial</vt:lpstr>
      <vt:lpstr>Calibri</vt:lpstr>
      <vt:lpstr>Calibri Light</vt:lpstr>
      <vt:lpstr>Cambria</vt:lpstr>
      <vt:lpstr>Consolas</vt:lpstr>
      <vt:lpstr>Courier</vt:lpstr>
      <vt:lpstr>Palatino-Bold</vt:lpstr>
      <vt:lpstr>Palatino-Roman</vt:lpstr>
      <vt:lpstr>SFMono-Regular</vt:lpstr>
      <vt:lpstr>Sitka Text</vt:lpstr>
      <vt:lpstr>system-ui</vt:lpstr>
      <vt:lpstr>Times New Roman</vt:lpstr>
      <vt:lpstr>Wingdings</vt:lpstr>
      <vt:lpstr>Office Theme</vt:lpstr>
      <vt:lpstr>Inheritance</vt:lpstr>
      <vt:lpstr>PowerPoint Presentation</vt:lpstr>
      <vt:lpstr>Inheritance</vt:lpstr>
      <vt:lpstr>Different types of inheritance</vt:lpstr>
      <vt:lpstr>PowerPoint Presentation</vt:lpstr>
      <vt:lpstr>Super keyword</vt:lpstr>
      <vt:lpstr>Example</vt:lpstr>
      <vt:lpstr>Method Overriding</vt:lpstr>
      <vt:lpstr>PowerPoint Presentation</vt:lpstr>
      <vt:lpstr>Dynamic method dispatch</vt:lpstr>
      <vt:lpstr>PowerPoint Presentation</vt:lpstr>
      <vt:lpstr>PowerPoint Presentation</vt:lpstr>
      <vt:lpstr>Abstract Classes and Methods</vt:lpstr>
      <vt:lpstr>PowerPoint Presentation</vt:lpstr>
      <vt:lpstr>PowerPoint Presentation</vt:lpstr>
      <vt:lpstr>PowerPoint Presentation</vt:lpstr>
      <vt:lpstr>PowerPoint Presentation</vt:lpstr>
      <vt:lpstr>final keyword</vt:lpstr>
      <vt:lpstr>Need of Interface</vt:lpstr>
      <vt:lpstr>Interface</vt:lpstr>
      <vt:lpstr>PowerPoint Presentation</vt:lpstr>
      <vt:lpstr>PowerPoint Presentation</vt:lpstr>
      <vt:lpstr>PowerPoint Presentation</vt:lpstr>
      <vt:lpstr>PowerPoint Presentation</vt:lpstr>
      <vt:lpstr>PowerPoint Presentation</vt:lpstr>
      <vt:lpstr>Interfaces Can Be Extended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Implementing interfaces</vt:lpstr>
      <vt:lpstr>Object class</vt:lpstr>
      <vt:lpstr>Object class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krishna.likki@gmail.com</dc:creator>
  <cp:lastModifiedBy>venkata krishna rao likki</cp:lastModifiedBy>
  <cp:revision>107</cp:revision>
  <cp:lastPrinted>2026-01-02T05:10:31Z</cp:lastPrinted>
  <dcterms:created xsi:type="dcterms:W3CDTF">2021-11-24T00:43:26Z</dcterms:created>
  <dcterms:modified xsi:type="dcterms:W3CDTF">2026-01-02T05:10:38Z</dcterms:modified>
</cp:coreProperties>
</file>