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2" r:id="rId1"/>
  </p:sldMasterIdLst>
  <p:notesMasterIdLst>
    <p:notesMasterId r:id="rId19"/>
  </p:notesMasterIdLst>
  <p:handoutMasterIdLst>
    <p:handoutMasterId r:id="rId20"/>
  </p:handoutMasterIdLst>
  <p:sldIdLst>
    <p:sldId id="256" r:id="rId2"/>
    <p:sldId id="367" r:id="rId3"/>
    <p:sldId id="686" r:id="rId4"/>
    <p:sldId id="703" r:id="rId5"/>
    <p:sldId id="717" r:id="rId6"/>
    <p:sldId id="719" r:id="rId7"/>
    <p:sldId id="718" r:id="rId8"/>
    <p:sldId id="721" r:id="rId9"/>
    <p:sldId id="722" r:id="rId10"/>
    <p:sldId id="723" r:id="rId11"/>
    <p:sldId id="724" r:id="rId12"/>
    <p:sldId id="725" r:id="rId13"/>
    <p:sldId id="727" r:id="rId14"/>
    <p:sldId id="728" r:id="rId15"/>
    <p:sldId id="729" r:id="rId16"/>
    <p:sldId id="730" r:id="rId17"/>
    <p:sldId id="62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29B4"/>
    <a:srgbClr val="FF0000"/>
    <a:srgbClr val="990000"/>
    <a:srgbClr val="009900"/>
    <a:srgbClr val="870581"/>
    <a:srgbClr val="0000CC"/>
    <a:srgbClr val="FF0066"/>
    <a:srgbClr val="005024"/>
    <a:srgbClr val="0000FF"/>
    <a:srgbClr val="716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86380" autoAdjust="0"/>
  </p:normalViewPr>
  <p:slideViewPr>
    <p:cSldViewPr>
      <p:cViewPr>
        <p:scale>
          <a:sx n="66" d="100"/>
          <a:sy n="66" d="100"/>
        </p:scale>
        <p:origin x="-1416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8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2A22EEA-D8EA-4614-98A4-BAC12F8DF8C6}" type="datetimeFigureOut">
              <a:rPr lang="en-US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7ED5249-3884-40F2-AE31-B91401425E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6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CEA44C-BF10-4EEF-A5F0-1E64CE572A6C}" type="datetimeFigureOut">
              <a:rPr lang="en-US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E311E87-EFF9-4FFF-A5D6-E150B94089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69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4EBC571-6DF7-4A62-A952-CEAF71BF8235}" type="slidenum">
              <a:rPr lang="en-US" smtClean="0"/>
              <a:pPr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11E87-EFF9-4FFF-A5D6-E150B940896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47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8B7393AA-93B1-423B-A969-6DDFC76E69B6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C2F99F4D-B57C-4412-9F1D-88D4F0724F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4AD2A-3BA3-4F98-8C99-26E99C28CB8A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810813-DE9C-48B2-B823-27F6B3379D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47FE57-3A58-4B69-8670-A2F8A067D3B6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96584-3546-4909-9E63-44ACA24B79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97169310-2151-41D8-AB42-C7538CCD8146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049903A-4E81-409C-9B57-4F63C385C425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159C9F82-0A0C-4FE8-9CE0-D4D087541E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7B225B-F018-4969-A07A-8776746A1CEC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67210A-3C7B-4008-8946-3E83403CF3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9E6ACD-A477-4FFB-BEB6-95111872E76B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2A793-FA6D-4933-A67E-66F96BE7ADF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F89F883-E8D0-4FD9-933F-A57733025102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050FA784-F202-43C6-9E41-96BB78A400A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09CAF-4355-43C5-8BB5-6D237648B020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CFAD4-B0E4-4404-BB82-BC41116CF3C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8DA4EC1-0F8B-4A8E-8F23-D7A18390719A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DCAA8183-F479-4A1F-B48F-352764325B9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9AAB31B6-B565-43B5-A39B-D6B7B76FBA9F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2917AD06-E163-45C6-B598-C5F60E73390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C61A260-D0AA-4B6B-B80F-64E400E2C114}" type="datetime1">
              <a:rPr lang="en-US" smtClean="0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C8720BB-BF14-41BE-BB1D-12D43BE56E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3" r:id="rId1"/>
    <p:sldLayoutId id="2147485144" r:id="rId2"/>
    <p:sldLayoutId id="2147485145" r:id="rId3"/>
    <p:sldLayoutId id="2147485146" r:id="rId4"/>
    <p:sldLayoutId id="2147485147" r:id="rId5"/>
    <p:sldLayoutId id="2147485148" r:id="rId6"/>
    <p:sldLayoutId id="2147485149" r:id="rId7"/>
    <p:sldLayoutId id="2147485150" r:id="rId8"/>
    <p:sldLayoutId id="2147485151" r:id="rId9"/>
    <p:sldLayoutId id="2147485152" r:id="rId10"/>
    <p:sldLayoutId id="214748515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295400"/>
            <a:ext cx="2209800" cy="3505200"/>
          </a:xfrm>
          <a:prstGeom prst="rect">
            <a:avLst/>
          </a:prstGeom>
          <a:noFill/>
          <a:ln>
            <a:noFill/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571" y="1295400"/>
            <a:ext cx="6582229" cy="3505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2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7200" dirty="0" smtClean="0">
                <a:solidFill>
                  <a:srgbClr val="FF0000"/>
                </a:solidFill>
                <a:latin typeface="Book Antiqua" pitchFamily="18" charset="0"/>
                <a:ea typeface="+mn-ea"/>
                <a:cs typeface="Arial" pitchFamily="34" charset="0"/>
              </a:rPr>
              <a:t>UNIT-I</a:t>
            </a:r>
            <a: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4400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54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(Perspectives </a:t>
            </a:r>
            <a:r>
              <a:rPr lang="en-US" sz="54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/>
            </a:r>
            <a:br>
              <a:rPr lang="en-US" sz="54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54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&amp; </a:t>
            </a:r>
            <a:br>
              <a:rPr lang="en-US" sz="54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</a:br>
            <a:r>
              <a:rPr lang="en-US" sz="54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Issues </a:t>
            </a:r>
            <a:r>
              <a:rPr lang="en-US" sz="5400" dirty="0" smtClean="0">
                <a:solidFill>
                  <a:srgbClr val="0000FF"/>
                </a:solidFill>
                <a:latin typeface="Book Antiqua" pitchFamily="18" charset="0"/>
                <a:ea typeface="+mn-ea"/>
                <a:cs typeface="Arial" pitchFamily="34" charset="0"/>
              </a:rPr>
              <a:t>in ML)</a:t>
            </a:r>
            <a:endParaRPr lang="en-US" dirty="0">
              <a:solidFill>
                <a:srgbClr val="0000FF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EAF0F-628F-4DC5-9A96-5064ADCBF2D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6186309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Inadequate Training Data: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most important task you need to do in the machine learning process is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 train the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achieve an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accurate output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Less amount training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will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produce inaccurate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too biased predictions.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Example: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Consider a machine learning algorithm similar to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training a child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One day you decided to explain to a child how to distinguish between an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apple and a watermelon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You will take an apple and a watermelon and show him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difference between both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based on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their color, shape, and taste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this way, soon, he will attain perfection in differentiating between the two. </a:t>
            </a:r>
          </a:p>
        </p:txBody>
      </p:sp>
    </p:spTree>
    <p:extLst>
      <p:ext uri="{BB962C8B-B14F-4D97-AF65-F5344CB8AC3E}">
        <p14:creationId xmlns:p14="http://schemas.microsoft.com/office/powerpoint/2010/main" val="382288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34163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But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 the other hand, a machine-learning algorithm needs a lot of data to distinguish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For complex problems, it may </a:t>
            </a:r>
            <a:r>
              <a:rPr lang="en-US" sz="2400" b="1" dirty="0">
                <a:solidFill>
                  <a:srgbClr val="005024"/>
                </a:solidFill>
              </a:rPr>
              <a:t>even require millions of data to be trained.</a:t>
            </a:r>
            <a:r>
              <a:rPr lang="en-US" sz="2400" dirty="0"/>
              <a:t> Therefore we need to ensure that </a:t>
            </a:r>
            <a:r>
              <a:rPr lang="en-US" sz="2400" b="1" dirty="0">
                <a:solidFill>
                  <a:srgbClr val="FF0066"/>
                </a:solidFill>
              </a:rPr>
              <a:t>Machine learning algorithms </a:t>
            </a:r>
            <a:r>
              <a:rPr lang="en-US" sz="2400" dirty="0"/>
              <a:t>are </a:t>
            </a:r>
            <a:r>
              <a:rPr lang="en-US" sz="2400" b="1" dirty="0">
                <a:solidFill>
                  <a:srgbClr val="0000CC"/>
                </a:solidFill>
              </a:rPr>
              <a:t>trained with sufficient amounts of data.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07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Under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fitting of  Training Data: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Your model is </a:t>
            </a:r>
            <a:r>
              <a:rPr lang="en-US" sz="2400" b="1" i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underfitting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 the training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when the model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performs poorly on the training data. </a:t>
            </a:r>
            <a:endParaRPr lang="en-US" sz="2400" b="1" dirty="0" smtClean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because the model is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unable to capture the relationship between the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input examples (often called X)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the target values (often called Y).</a:t>
            </a:r>
            <a:r>
              <a:rPr lang="en-US" sz="2400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 smtClean="0">
              <a:solidFill>
                <a:srgbClr val="87058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How to avoid underfitting:</a:t>
            </a:r>
          </a:p>
          <a:p>
            <a:pPr marL="1028700"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increasing the training time of 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model.</a:t>
            </a:r>
          </a:p>
          <a:p>
            <a:pPr marL="1028700" lvl="1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increasing the number of features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02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3970318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Overfitting of  Training Data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/>
              <a:t>Overfitting is one of the most common issues faced by </a:t>
            </a:r>
            <a:r>
              <a:rPr lang="en-US" sz="2400" b="1" dirty="0">
                <a:solidFill>
                  <a:srgbClr val="0000CC"/>
                </a:solidFill>
              </a:rPr>
              <a:t>Machine Learning engineers and data scientists.</a:t>
            </a:r>
            <a:r>
              <a:rPr lang="en-US" sz="2400" dirty="0"/>
              <a:t> Whenever a machine learning model is trained with a </a:t>
            </a:r>
            <a:r>
              <a:rPr lang="en-US" sz="2400" b="1" dirty="0">
                <a:solidFill>
                  <a:srgbClr val="870581"/>
                </a:solidFill>
              </a:rPr>
              <a:t>huge amount of data</a:t>
            </a:r>
            <a:r>
              <a:rPr lang="en-US" sz="2400" dirty="0"/>
              <a:t>, it </a:t>
            </a:r>
            <a:r>
              <a:rPr lang="en-US" sz="2400" b="1" dirty="0">
                <a:solidFill>
                  <a:srgbClr val="FF0000"/>
                </a:solidFill>
              </a:rPr>
              <a:t>starts capturing noise </a:t>
            </a:r>
            <a:r>
              <a:rPr lang="en-US" sz="2400" dirty="0"/>
              <a:t>and </a:t>
            </a:r>
            <a:r>
              <a:rPr lang="en-US" sz="2400" b="1" dirty="0">
                <a:solidFill>
                  <a:srgbClr val="009900"/>
                </a:solidFill>
              </a:rPr>
              <a:t>inaccurate data into the training data set. </a:t>
            </a:r>
            <a:endParaRPr lang="en-US" sz="2400" b="1" dirty="0" smtClean="0">
              <a:solidFill>
                <a:srgbClr val="00990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It </a:t>
            </a:r>
            <a:r>
              <a:rPr lang="en-US" sz="2400" b="1" dirty="0">
                <a:solidFill>
                  <a:srgbClr val="0000CC"/>
                </a:solidFill>
              </a:rPr>
              <a:t>negatively affects the performance of the model</a:t>
            </a:r>
            <a:r>
              <a:rPr lang="en-US" sz="2400" b="1" dirty="0" smtClean="0">
                <a:solidFill>
                  <a:srgbClr val="0000CC"/>
                </a:solidFill>
              </a:rPr>
              <a:t>.</a:t>
            </a:r>
            <a:endParaRPr lang="en-US" sz="2400" b="1" dirty="0" smtClean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91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470898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Let’s consider a model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trained to differentiate between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 cat, a rabbit, a dog, and a tiger.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training data contains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1000 cats, 1000 dogs, 1000 tigers, and 4000 Rabbits. </a:t>
            </a:r>
            <a:endParaRPr lang="en-US" sz="2400" b="1" dirty="0" smtClean="0">
              <a:solidFill>
                <a:srgbClr val="87058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 is a considerable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probability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will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identify the cat as a rabbit. </a:t>
            </a:r>
            <a:endParaRPr lang="en-US" sz="24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hence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prediction was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negatively affected.  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endParaRPr lang="en-US" sz="2400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64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6186309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vercome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this Issue: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1. </a:t>
            </a:r>
            <a:r>
              <a:rPr lang="en-IN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Increase training data in a dataset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IN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Reduce the noise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3.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Reduce the number of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unnecessary attributes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4.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Remove outliers in the training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5. 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Cross – Validation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2400" b="1" dirty="0" smtClean="0">
                <a:solidFill>
                  <a:srgbClr val="BF29B4"/>
                </a:solidFill>
                <a:latin typeface="Times New Roman" pitchFamily="18" charset="0"/>
                <a:cs typeface="Times New Roman" pitchFamily="18" charset="0"/>
              </a:rPr>
              <a:t>Ensembling</a:t>
            </a:r>
            <a:endParaRPr lang="en-US" sz="2400" b="1" dirty="0" smtClean="0">
              <a:solidFill>
                <a:srgbClr val="BF29B4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47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3970318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Machine Learning is a Complex process: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machine learning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industry is young and is continuously changing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Rapid hit and trial experiments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being carried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includes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analyzing the 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data,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training data, applying complex mathematical calculations, and a lot more.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Hence it is a really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complicated process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is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another big challenge for Machine learning professionals.</a:t>
            </a:r>
          </a:p>
        </p:txBody>
      </p:sp>
    </p:spTree>
    <p:extLst>
      <p:ext uri="{BB962C8B-B14F-4D97-AF65-F5344CB8AC3E}">
        <p14:creationId xmlns:p14="http://schemas.microsoft.com/office/powerpoint/2010/main" val="346278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Content Placeholder 1"/>
          <p:cNvSpPr>
            <a:spLocks noGrp="1"/>
          </p:cNvSpPr>
          <p:nvPr>
            <p:ph sz="quarter" idx="1"/>
          </p:nvPr>
        </p:nvSpPr>
        <p:spPr>
          <a:xfrm>
            <a:off x="457201" y="1066800"/>
            <a:ext cx="6248400" cy="3733800"/>
          </a:xfrm>
        </p:spPr>
        <p:txBody>
          <a:bodyPr>
            <a:normAutofit/>
          </a:bodyPr>
          <a:lstStyle/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buFont typeface="Wingdings 3" pitchFamily="18" charset="2"/>
              <a:buNone/>
            </a:pPr>
            <a:endParaRPr lang="en-US" altLang="en-US" dirty="0" smtClean="0"/>
          </a:p>
          <a:p>
            <a:pPr algn="ctr">
              <a:spcBef>
                <a:spcPct val="0"/>
              </a:spcBef>
              <a:buFont typeface="Wingdings 3" pitchFamily="18" charset="2"/>
              <a:buNone/>
              <a:defRPr/>
            </a:pPr>
            <a:r>
              <a:rPr lang="en-US" altLang="en-US" sz="8000" b="1" dirty="0">
                <a:solidFill>
                  <a:srgbClr val="87058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lgerian" panose="04020705040A02060702" pitchFamily="82" charset="0"/>
                <a:cs typeface="Arial" pitchFamily="34" charset="0"/>
              </a:rPr>
              <a:t>THANK YOU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69DF7E7-B7DB-4B03-97BB-F8902B9600C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57200"/>
            <a:ext cx="2463983" cy="527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006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6858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IN" sz="48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Machine Learning</a:t>
            </a:r>
            <a:endParaRPr lang="en-US" sz="4800" b="1" dirty="0">
              <a:solidFill>
                <a:srgbClr val="0000CC"/>
              </a:solidFill>
              <a:latin typeface="Book Antiqua" pitchFamily="18" charset="0"/>
              <a:ea typeface="+mn-ea"/>
              <a:cs typeface="Arial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382000" cy="5334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09728" indent="0" eaLnBrk="1" fontAlgn="auto" hangingPunct="1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en-US" sz="4000" b="1" u="sng" dirty="0" smtClean="0">
                <a:solidFill>
                  <a:srgbClr val="FF0000"/>
                </a:solidFill>
                <a:latin typeface="Baskerville Old Face" pitchFamily="18" charset="0"/>
              </a:rPr>
              <a:t>Topics :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500" b="1" dirty="0" smtClean="0">
                <a:solidFill>
                  <a:srgbClr val="870581"/>
                </a:solidFill>
                <a:latin typeface="Baskerville Old Face" pitchFamily="18" charset="0"/>
              </a:rPr>
              <a:t>Perspectives and Issues in ML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3600" b="1" dirty="0" smtClean="0">
              <a:solidFill>
                <a:srgbClr val="FF0000"/>
              </a:solidFill>
              <a:latin typeface="Baskerville Old Face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9110872-BA2A-4248-96B4-D48905641DC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84666"/>
            <a:ext cx="9143999" cy="50113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Perspectives in ML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85800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Perspectives of Machine Learning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involves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searching very large space of possible hypothesis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to determine one that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best fits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observed data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any prior knowledge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held be learner by using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various learning Algorithms.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Machine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Learning is used in various applications such as 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email filtering, speech recognition, computer vision, self-driven cars, Amazon product recommendation, etc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can be seen in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every industry, such as healthcare, education, finance, automobile, marketing, shipping, infrastructure, automation, etc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71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6186309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Almost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big companies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like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Amazon, Facebook, Google, Adobe, etc.,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are using various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machine learning techniques to grow their businesses.</a:t>
            </a:r>
            <a:endParaRPr lang="en-IN" sz="24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Machine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Learning is the study of learning algorithms using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past experience and making future decisions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Although,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Machine Learning has a variety of </a:t>
            </a:r>
            <a:r>
              <a:rPr lang="en-US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models.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Here is a list of the most commonly used machine learning algorithms by all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data scientists and professionals in today's world.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400" b="1" dirty="0" smtClean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67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595491"/>
            <a:ext cx="8451268" cy="3970318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List of Various Algorithms are: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1. </a:t>
            </a:r>
            <a:r>
              <a:rPr lang="en-US" sz="2400" b="1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Regression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Decision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Tree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3. </a:t>
            </a:r>
            <a:r>
              <a:rPr lang="en-U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Bayes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Theorem and Naïve Bayes </a:t>
            </a:r>
            <a:r>
              <a:rPr lang="en-US" sz="2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Classification</a:t>
            </a:r>
            <a:endParaRPr lang="en-US" sz="2400" b="1" dirty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4. 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Support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Vector Machine (SVM) Algorithm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K-Nearest </a:t>
            </a:r>
            <a:r>
              <a:rPr lang="en-US" sz="2400" b="1" dirty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Neighbor (KNN) Algorithm</a:t>
            </a: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	6.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K-Means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etc.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44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152400"/>
            <a:ext cx="9143999" cy="5334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Issues in ML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Similarly, Machine Learning offers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great opportunities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but some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issues need to be solved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career in the Machine learning domain offers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job satisfaction, excellent growth,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high salary,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but it is a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complex and challenging process. </a:t>
            </a:r>
            <a:endParaRPr lang="en-US" sz="2400" b="1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 are a lot of challenges that </a:t>
            </a: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machine learning professionals face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inculcate ML skills and 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create an application from various tools.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major challenges faced by machine learning professionals are:</a:t>
            </a:r>
          </a:p>
        </p:txBody>
      </p:sp>
    </p:spTree>
    <p:extLst>
      <p:ext uri="{BB962C8B-B14F-4D97-AF65-F5344CB8AC3E}">
        <p14:creationId xmlns:p14="http://schemas.microsoft.com/office/powerpoint/2010/main" val="376330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3970318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1. What Algorithms should be used ?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Which Algorithm  perform best for which types of  problems?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3. How much Training Data is Sufficient ?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005024"/>
                </a:solidFill>
                <a:latin typeface="Times New Roman" pitchFamily="18" charset="0"/>
                <a:cs typeface="Times New Roman" pitchFamily="18" charset="0"/>
              </a:rPr>
              <a:t>4. What kind of methods should be used?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1" dirty="0" smtClean="0">
                <a:solidFill>
                  <a:srgbClr val="87058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which type of data , which methods should be used? 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also the remaining issues </a:t>
            </a:r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8483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5632311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Poor Quality Data</a:t>
            </a:r>
            <a:r>
              <a:rPr lang="en-US" sz="2400" b="1" u="sng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00CC"/>
                </a:solidFill>
              </a:rPr>
              <a:t>Data plays a significant role </a:t>
            </a:r>
            <a:r>
              <a:rPr lang="en-US" sz="2400" dirty="0"/>
              <a:t>in the machine learning process. One of the significant issues that machine learning professionals face is the absence of </a:t>
            </a:r>
            <a:r>
              <a:rPr lang="en-US" sz="2400" b="1" dirty="0">
                <a:solidFill>
                  <a:srgbClr val="0000CC"/>
                </a:solidFill>
              </a:rPr>
              <a:t>good quality </a:t>
            </a:r>
            <a:r>
              <a:rPr lang="en-US" sz="2400" b="1" dirty="0" smtClean="0">
                <a:solidFill>
                  <a:srgbClr val="0000CC"/>
                </a:solidFill>
              </a:rPr>
              <a:t>data</a:t>
            </a:r>
            <a:r>
              <a:rPr lang="en-US" sz="24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66"/>
                </a:solidFill>
              </a:rPr>
              <a:t>Noisy data, incomplete data, inaccurate data, and unclean data</a:t>
            </a:r>
            <a:r>
              <a:rPr lang="en-US" sz="2400" dirty="0"/>
              <a:t> lead to </a:t>
            </a:r>
            <a:r>
              <a:rPr lang="en-US" sz="2400" b="1" dirty="0">
                <a:solidFill>
                  <a:srgbClr val="0000CC"/>
                </a:solidFill>
              </a:rPr>
              <a:t>less accuracy in classification </a:t>
            </a:r>
            <a:r>
              <a:rPr lang="en-US" sz="2400" dirty="0"/>
              <a:t>and </a:t>
            </a:r>
            <a:r>
              <a:rPr lang="en-US" sz="2400" b="1" dirty="0">
                <a:solidFill>
                  <a:srgbClr val="009900"/>
                </a:solidFill>
              </a:rPr>
              <a:t>low-quality results</a:t>
            </a:r>
            <a:r>
              <a:rPr lang="en-US" sz="2400" dirty="0"/>
              <a:t>. </a:t>
            </a:r>
            <a:endParaRPr lang="en-US" sz="2400" dirty="0" smtClean="0"/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Hence</a:t>
            </a:r>
            <a:r>
              <a:rPr lang="en-US" sz="2400" dirty="0"/>
              <a:t>, </a:t>
            </a:r>
            <a:r>
              <a:rPr lang="en-US" sz="2400" b="1" dirty="0">
                <a:solidFill>
                  <a:srgbClr val="990000"/>
                </a:solidFill>
              </a:rPr>
              <a:t>data quality </a:t>
            </a:r>
            <a:r>
              <a:rPr lang="en-US" sz="2400" b="1" dirty="0">
                <a:solidFill>
                  <a:srgbClr val="7030A0"/>
                </a:solidFill>
              </a:rPr>
              <a:t>can also be considered as </a:t>
            </a:r>
            <a:r>
              <a:rPr lang="en-US" sz="2400" b="1" dirty="0">
                <a:solidFill>
                  <a:srgbClr val="009900"/>
                </a:solidFill>
              </a:rPr>
              <a:t>a major common problem</a:t>
            </a:r>
            <a:r>
              <a:rPr lang="en-US" sz="2400" dirty="0"/>
              <a:t> while </a:t>
            </a:r>
            <a:r>
              <a:rPr lang="en-US" sz="2400" b="1" dirty="0"/>
              <a:t>processing machine learning algorithms</a:t>
            </a:r>
            <a:r>
              <a:rPr lang="en-US" sz="24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599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701" y="0"/>
            <a:ext cx="9143999" cy="533400"/>
          </a:xfrm>
        </p:spPr>
        <p:txBody>
          <a:bodyPr>
            <a:noAutofit/>
          </a:bodyPr>
          <a:lstStyle/>
          <a:p>
            <a:pPr algn="r">
              <a:defRPr/>
            </a:pPr>
            <a:r>
              <a:rPr lang="en-US" sz="4000" b="1" dirty="0" smtClean="0">
                <a:solidFill>
                  <a:srgbClr val="0000CC"/>
                </a:solidFill>
                <a:latin typeface="Book Antiqua" pitchFamily="18" charset="0"/>
                <a:ea typeface="+mn-ea"/>
                <a:cs typeface="Arial" pitchFamily="34" charset="0"/>
              </a:rPr>
              <a:t>Contd..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1E03942-3156-4E10-A266-1162E99199B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4" name="Rectangle 11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27655" name="Rectangle 27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altLang="en-US" dirty="0"/>
          </a:p>
        </p:txBody>
      </p:sp>
      <p:sp>
        <p:nvSpPr>
          <p:cNvPr id="15369" name="TextBox 11"/>
          <p:cNvSpPr txBox="1">
            <a:spLocks noChangeArrowheads="1"/>
          </p:cNvSpPr>
          <p:nvPr/>
        </p:nvSpPr>
        <p:spPr bwMode="auto">
          <a:xfrm>
            <a:off x="235532" y="609600"/>
            <a:ext cx="8451268" cy="2862322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Hence the </a:t>
            </a: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quality of data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essential to enhance the output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Therefore, we need to ensure that the process of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data preprocessing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which includes </a:t>
            </a:r>
            <a:r>
              <a:rPr lang="en-US" sz="2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removing outliers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filtering missing values,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removing unwanted features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is done with the 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utmost level of perfection.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3729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23574</TotalTime>
  <Words>706</Words>
  <Application>Microsoft Office PowerPoint</Application>
  <PresentationFormat>On-screen Show (4:3)</PresentationFormat>
  <Paragraphs>107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  UNIT-I (Perspectives  &amp;  Issues in ML)</vt:lpstr>
      <vt:lpstr>Machine Learning</vt:lpstr>
      <vt:lpstr>Perspectives in ML</vt:lpstr>
      <vt:lpstr>Contd..</vt:lpstr>
      <vt:lpstr>Contd..</vt:lpstr>
      <vt:lpstr>Issues in ML</vt:lpstr>
      <vt:lpstr>Contd..</vt:lpstr>
      <vt:lpstr>Contd..</vt:lpstr>
      <vt:lpstr>Contd..</vt:lpstr>
      <vt:lpstr>Contd..</vt:lpstr>
      <vt:lpstr>Contd..</vt:lpstr>
      <vt:lpstr>Contd..</vt:lpstr>
      <vt:lpstr>Contd..</vt:lpstr>
      <vt:lpstr>Contd..</vt:lpstr>
      <vt:lpstr>Contd..</vt:lpstr>
      <vt:lpstr>Contd..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GLK</dc:creator>
  <cp:lastModifiedBy>Y.Surekha</cp:lastModifiedBy>
  <cp:revision>1734</cp:revision>
  <dcterms:created xsi:type="dcterms:W3CDTF">2013-11-07T06:07:38Z</dcterms:created>
  <dcterms:modified xsi:type="dcterms:W3CDTF">2023-12-04T09:29:11Z</dcterms:modified>
</cp:coreProperties>
</file>