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1" r:id="rId9"/>
    <p:sldId id="263" r:id="rId10"/>
    <p:sldId id="280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8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399"/>
            <a:ext cx="7772400" cy="685801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>
                <a:solidFill>
                  <a:srgbClr val="FF0000"/>
                </a:solidFill>
              </a:rPr>
              <a:t>Understanding </a:t>
            </a:r>
            <a:r>
              <a:rPr lang="en-US" sz="3600" b="1" dirty="0">
                <a:solidFill>
                  <a:srgbClr val="FF0000"/>
                </a:solidFill>
              </a:rPr>
              <a:t>Harmony in the Family</a:t>
            </a:r>
            <a:r>
              <a:rPr lang="en-IN" sz="3600" dirty="0"/>
              <a:t/>
            </a:r>
            <a:br>
              <a:rPr lang="en-IN" sz="3600" dirty="0"/>
            </a:br>
            <a:endParaRPr lang="en-IN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371600"/>
            <a:ext cx="7772400" cy="44958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Every human being is born in a family and is part of a family.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The family is the basic unit or building block of human </a:t>
            </a:r>
            <a:r>
              <a:rPr lang="en-US" dirty="0" smtClean="0">
                <a:solidFill>
                  <a:schemeClr val="tx1"/>
                </a:solidFill>
              </a:rPr>
              <a:t>organization.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It provides a base for appreciating, accepting, understanding and practicing to live in relationship and harmony (order).</a:t>
            </a:r>
            <a:endParaRPr lang="en-IN" dirty="0">
              <a:solidFill>
                <a:schemeClr val="tx1"/>
              </a:solidFill>
            </a:endParaRPr>
          </a:p>
          <a:p>
            <a:pPr algn="l"/>
            <a:endParaRPr lang="en-IN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86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3200" b="1" dirty="0"/>
              <a:t>'Trust' – the Foundational Value in Relationship</a:t>
            </a:r>
            <a:endParaRPr lang="en-IN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1066800"/>
            <a:ext cx="8000999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26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/>
              <a:t>'Trust' – the Foundational Value in Relationship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Distinguishing between Intention and Competence</a:t>
            </a:r>
          </a:p>
          <a:p>
            <a:r>
              <a:rPr lang="en-US" dirty="0"/>
              <a:t>Now if you try to </a:t>
            </a:r>
            <a:r>
              <a:rPr lang="en-US" dirty="0" err="1"/>
              <a:t>analyse</a:t>
            </a:r>
            <a:r>
              <a:rPr lang="en-US" dirty="0"/>
              <a:t> your own responses, many things will get clarified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You’ll find </a:t>
            </a:r>
            <a:r>
              <a:rPr lang="en-US" dirty="0" smtClean="0"/>
              <a:t>that while </a:t>
            </a:r>
            <a:r>
              <a:rPr lang="en-US" dirty="0"/>
              <a:t>evaluating yourself, you evaluate on the </a:t>
            </a:r>
            <a:r>
              <a:rPr lang="en-US" dirty="0">
                <a:solidFill>
                  <a:srgbClr val="FF0000"/>
                </a:solidFill>
              </a:rPr>
              <a:t>basis of your intention </a:t>
            </a:r>
            <a:r>
              <a:rPr lang="en-US" dirty="0"/>
              <a:t>(natural acceptance). </a:t>
            </a:r>
            <a:r>
              <a:rPr lang="en-US" dirty="0" smtClean="0"/>
              <a:t>You think </a:t>
            </a:r>
            <a:r>
              <a:rPr lang="en-US" dirty="0"/>
              <a:t>that you are a good person as your intentions are good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On the other hand, when </a:t>
            </a:r>
            <a:r>
              <a:rPr lang="en-US" dirty="0" smtClean="0"/>
              <a:t>you evaluate </a:t>
            </a:r>
            <a:r>
              <a:rPr lang="en-US" dirty="0"/>
              <a:t>the other, you evaluate him on the basis of </a:t>
            </a:r>
            <a:r>
              <a:rPr lang="en-US" dirty="0">
                <a:solidFill>
                  <a:srgbClr val="FF0000"/>
                </a:solidFill>
              </a:rPr>
              <a:t>his/her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competence</a:t>
            </a:r>
            <a:r>
              <a:rPr lang="en-US" dirty="0"/>
              <a:t>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998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3200" b="1" dirty="0"/>
              <a:t>'Trust' – the Foundational Value in Relationship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You find that s(he) is </a:t>
            </a:r>
            <a:r>
              <a:rPr lang="en-US" dirty="0" smtClean="0"/>
              <a:t>not </a:t>
            </a:r>
            <a:r>
              <a:rPr lang="en-US" dirty="0"/>
              <a:t>able to make you happy all the time. Many times, or most of the time he ends up </a:t>
            </a:r>
            <a:r>
              <a:rPr lang="en-US" dirty="0" smtClean="0"/>
              <a:t>making you </a:t>
            </a:r>
            <a:r>
              <a:rPr lang="en-US" dirty="0"/>
              <a:t>unhappy. </a:t>
            </a:r>
            <a:endParaRPr lang="en-US" dirty="0" smtClean="0"/>
          </a:p>
          <a:p>
            <a:r>
              <a:rPr lang="en-US" dirty="0" smtClean="0"/>
              <a:t>Therefore</a:t>
            </a:r>
            <a:r>
              <a:rPr lang="en-US" dirty="0"/>
              <a:t>, you think that the other wants to make you unhappy. You have </a:t>
            </a:r>
            <a:r>
              <a:rPr lang="en-US" dirty="0" smtClean="0"/>
              <a:t>a </a:t>
            </a:r>
            <a:r>
              <a:rPr lang="en-IN" dirty="0" smtClean="0"/>
              <a:t>doubt </a:t>
            </a:r>
            <a:r>
              <a:rPr lang="en-IN" dirty="0"/>
              <a:t>on other’s intention.</a:t>
            </a:r>
          </a:p>
          <a:p>
            <a:r>
              <a:rPr lang="en-US" dirty="0"/>
              <a:t>On the basis of lack of competence, we conclude about the lack of intention of the other. </a:t>
            </a:r>
            <a:endParaRPr lang="en-US" dirty="0" smtClean="0"/>
          </a:p>
          <a:p>
            <a:r>
              <a:rPr lang="en-US" dirty="0" smtClean="0"/>
              <a:t>When we </a:t>
            </a:r>
            <a:r>
              <a:rPr lang="en-US" dirty="0"/>
              <a:t>doubt their intention, instead of accepting the other as a relative, we have a feeling </a:t>
            </a:r>
            <a:r>
              <a:rPr lang="en-US" dirty="0" smtClean="0"/>
              <a:t>of opposition</a:t>
            </a:r>
            <a:r>
              <a:rPr lang="en-US" dirty="0"/>
              <a:t>. This is the common mistake that we make in relationship today.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9793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'Trust' – the Foundational Value in Relationship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Now that we have clarity about intention and competence, explore this question</a:t>
            </a:r>
            <a:r>
              <a:rPr lang="en-US" dirty="0"/>
              <a:t>:</a:t>
            </a:r>
          </a:p>
          <a:p>
            <a:r>
              <a:rPr lang="en-US" dirty="0"/>
              <a:t>If you have unconditional, continuous trust on intention, on the natural acceptance of the </a:t>
            </a:r>
            <a:r>
              <a:rPr lang="en-US" dirty="0" smtClean="0"/>
              <a:t>other and </a:t>
            </a:r>
            <a:r>
              <a:rPr lang="en-US" dirty="0"/>
              <a:t>if the other is lacking competence, what will you do?</a:t>
            </a:r>
          </a:p>
          <a:p>
            <a:r>
              <a:rPr lang="en-US" dirty="0"/>
              <a:t>a) Try to improve upon his competence</a:t>
            </a:r>
          </a:p>
          <a:p>
            <a:r>
              <a:rPr lang="en-IN" dirty="0"/>
              <a:t>b) Get irritated</a:t>
            </a:r>
          </a:p>
          <a:p>
            <a:r>
              <a:rPr lang="en-IN" dirty="0"/>
              <a:t>c) Get angry</a:t>
            </a:r>
          </a:p>
          <a:p>
            <a:r>
              <a:rPr lang="en-US" dirty="0"/>
              <a:t>d) Have a feeling of opposition</a:t>
            </a:r>
          </a:p>
          <a:p>
            <a:r>
              <a:rPr lang="en-US" dirty="0"/>
              <a:t>The answer is obviously (a). It is a response which indicates trust on intention. </a:t>
            </a:r>
            <a:endParaRPr lang="en-US" dirty="0" smtClean="0"/>
          </a:p>
          <a:p>
            <a:r>
              <a:rPr lang="en-US" dirty="0" smtClean="0"/>
              <a:t>All other answers </a:t>
            </a:r>
            <a:r>
              <a:rPr lang="en-US" dirty="0"/>
              <a:t>are reactions based on doubt on intention.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7588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'Trust' – the Foundational Value in Relationship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Now with these indicators, find out how many people are there in your life on whom you </a:t>
            </a:r>
            <a:r>
              <a:rPr lang="en-US" dirty="0" smtClean="0"/>
              <a:t>have trust </a:t>
            </a:r>
            <a:r>
              <a:rPr lang="en-US" dirty="0"/>
              <a:t>on intention (natural acceptance) which is unconditional and continuous.</a:t>
            </a:r>
          </a:p>
          <a:p>
            <a:r>
              <a:rPr lang="en-US" dirty="0"/>
              <a:t>Generally, we don’t see intention and competence separately. Since competence is </a:t>
            </a:r>
            <a:r>
              <a:rPr lang="en-US" dirty="0" smtClean="0"/>
              <a:t>generally lacking</a:t>
            </a:r>
            <a:r>
              <a:rPr lang="en-US" dirty="0"/>
              <a:t>, the feeling of unconditional acceptance is almost completely missing; </a:t>
            </a:r>
            <a:endParaRPr lang="en-US" dirty="0" smtClean="0"/>
          </a:p>
          <a:p>
            <a:r>
              <a:rPr lang="en-US" dirty="0" smtClean="0"/>
              <a:t>rather </a:t>
            </a:r>
            <a:r>
              <a:rPr lang="en-US" dirty="0"/>
              <a:t>there is </a:t>
            </a:r>
            <a:r>
              <a:rPr lang="en-US" dirty="0" smtClean="0"/>
              <a:t>a feeling </a:t>
            </a:r>
            <a:r>
              <a:rPr lang="en-US" dirty="0"/>
              <a:t>of opposition. With that, we reinforce wrong assumptions like:</a:t>
            </a:r>
          </a:p>
          <a:p>
            <a:pPr marL="0" indent="0">
              <a:buNone/>
            </a:pPr>
            <a:r>
              <a:rPr lang="en-IN" dirty="0"/>
              <a:t>• Strangers can’t be trusted (?)</a:t>
            </a:r>
          </a:p>
          <a:p>
            <a:pPr marL="0" indent="0">
              <a:buNone/>
            </a:pPr>
            <a:r>
              <a:rPr lang="en-US" dirty="0"/>
              <a:t>• Trust is developed over a long-time (?)</a:t>
            </a:r>
          </a:p>
          <a:p>
            <a:pPr marL="0" indent="0">
              <a:buNone/>
            </a:pPr>
            <a:r>
              <a:rPr lang="en-IN" dirty="0"/>
              <a:t>• Never trust anyone (?)</a:t>
            </a:r>
          </a:p>
        </p:txBody>
      </p:sp>
    </p:spTree>
    <p:extLst>
      <p:ext uri="{BB962C8B-B14F-4D97-AF65-F5344CB8AC3E}">
        <p14:creationId xmlns:p14="http://schemas.microsoft.com/office/powerpoint/2010/main" val="357277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b="1" dirty="0"/>
              <a:t>'Trust' – the Foundational Value in Relationship</a:t>
            </a:r>
            <a:endParaRPr lang="en-IN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990600"/>
            <a:ext cx="83820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2190"/>
          </a:xfrm>
        </p:spPr>
        <p:txBody>
          <a:bodyPr>
            <a:noAutofit/>
          </a:bodyPr>
          <a:lstStyle/>
          <a:p>
            <a:r>
              <a:rPr lang="en-US" sz="3200" b="1" dirty="0"/>
              <a:t>'Trust' – the Foundational Value in Relationship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/>
              <a:t>Thus, if we are able to see intention and competence distinctly, we will be able to place a </a:t>
            </a:r>
            <a:r>
              <a:rPr lang="en-US" dirty="0" smtClean="0"/>
              <a:t>tick mark </a:t>
            </a:r>
            <a:r>
              <a:rPr lang="en-US" dirty="0"/>
              <a:t>in 4a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</a:t>
            </a:r>
            <a:r>
              <a:rPr lang="en-US" dirty="0"/>
              <a:t>will be assured of the intention of the other human being. And with that, </a:t>
            </a:r>
            <a:r>
              <a:rPr lang="en-US" dirty="0" smtClean="0"/>
              <a:t>we will </a:t>
            </a:r>
            <a:r>
              <a:rPr lang="en-US" dirty="0"/>
              <a:t>make a </a:t>
            </a:r>
            <a:r>
              <a:rPr lang="en-US" dirty="0" err="1"/>
              <a:t>programme</a:t>
            </a:r>
            <a:r>
              <a:rPr lang="en-US" dirty="0"/>
              <a:t> of interaction with right evaluation of our competence and </a:t>
            </a:r>
            <a:r>
              <a:rPr lang="en-US" dirty="0" smtClean="0"/>
              <a:t>their competence </a:t>
            </a:r>
            <a:r>
              <a:rPr lang="en-US" dirty="0"/>
              <a:t>(so, this is not ‘blind’ trust).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56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b="1" dirty="0"/>
              <a:t>'Trust' – the Foundational Value in Relationship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dirty="0"/>
              <a:t>With the feeling of trust, one is able to see it clearly that the intention is same for all, to </a:t>
            </a:r>
            <a:r>
              <a:rPr lang="en-US" dirty="0" smtClean="0"/>
              <a:t>be happy </a:t>
            </a:r>
            <a:r>
              <a:rPr lang="en-US" dirty="0"/>
              <a:t>and make other happy. </a:t>
            </a:r>
            <a:r>
              <a:rPr lang="en-US" dirty="0">
                <a:solidFill>
                  <a:srgbClr val="FF0000"/>
                </a:solidFill>
              </a:rPr>
              <a:t>The only difference lies in the level of competence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17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8815"/>
          </a:xfrm>
        </p:spPr>
        <p:txBody>
          <a:bodyPr>
            <a:normAutofit/>
          </a:bodyPr>
          <a:lstStyle/>
          <a:p>
            <a:r>
              <a:rPr lang="en-US" sz="3200" b="1" dirty="0"/>
              <a:t>'Trust' – the Foundational Value in Relationship</a:t>
            </a:r>
            <a:endParaRPr lang="en-IN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977900"/>
            <a:ext cx="7620000" cy="514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06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'Trust' – the Foundational Value in Relationship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N" dirty="0">
                <a:solidFill>
                  <a:srgbClr val="FF0000"/>
                </a:solidFill>
              </a:rPr>
              <a:t>Key Takeaways</a:t>
            </a:r>
          </a:p>
          <a:p>
            <a:r>
              <a:rPr lang="en-US" dirty="0">
                <a:solidFill>
                  <a:srgbClr val="FF0000"/>
                </a:solidFill>
              </a:rPr>
              <a:t>Trust is to be assured </a:t>
            </a:r>
            <a:r>
              <a:rPr lang="en-US" dirty="0"/>
              <a:t>that the other has a natural acceptance (intention) to make me happy </a:t>
            </a:r>
            <a:r>
              <a:rPr lang="en-US" dirty="0" smtClean="0"/>
              <a:t>and prosperous</a:t>
            </a:r>
            <a:r>
              <a:rPr lang="en-US" dirty="0"/>
              <a:t>. Trust on intention is the foundation of relationship. </a:t>
            </a:r>
            <a:r>
              <a:rPr lang="en-US" dirty="0" smtClean="0"/>
              <a:t>It </a:t>
            </a:r>
            <a:r>
              <a:rPr lang="en-US" dirty="0"/>
              <a:t>is the beginning of </a:t>
            </a:r>
            <a:r>
              <a:rPr lang="en-US" dirty="0" smtClean="0"/>
              <a:t>mutual development.</a:t>
            </a:r>
          </a:p>
          <a:p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A common mistake </a:t>
            </a:r>
            <a:r>
              <a:rPr lang="en-US" dirty="0"/>
              <a:t>is to evaluate oneself on the basis of one’s intention (</a:t>
            </a:r>
            <a:r>
              <a:rPr lang="en-US" dirty="0" smtClean="0"/>
              <a:t>and conclude </a:t>
            </a:r>
            <a:r>
              <a:rPr lang="en-US" dirty="0"/>
              <a:t>that I am good) and the other on the basis of their lack of competence (thus </a:t>
            </a:r>
            <a:r>
              <a:rPr lang="en-US" dirty="0" smtClean="0"/>
              <a:t>doubt their </a:t>
            </a:r>
            <a:r>
              <a:rPr lang="en-US" dirty="0"/>
              <a:t>intention and conclude that the other is bad).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27416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4000" b="1" dirty="0" smtClean="0"/>
              <a:t>Understanding </a:t>
            </a:r>
            <a:r>
              <a:rPr lang="en-US" sz="4000" b="1" dirty="0"/>
              <a:t>Harmony in the Family</a:t>
            </a:r>
            <a:r>
              <a:rPr lang="en-IN" sz="4000" dirty="0"/>
              <a:t/>
            </a:r>
            <a:br>
              <a:rPr lang="en-IN" sz="4000" dirty="0"/>
            </a:b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Feeling of Relationship as the Basis for Harmony in the Family</a:t>
            </a:r>
          </a:p>
          <a:p>
            <a:r>
              <a:rPr lang="en-US" dirty="0"/>
              <a:t>The harmony in the family has primarily to do with the fulfilment of relationship between </a:t>
            </a:r>
            <a:r>
              <a:rPr lang="en-US" dirty="0" smtClean="0"/>
              <a:t>one human </a:t>
            </a:r>
            <a:r>
              <a:rPr lang="en-US" dirty="0"/>
              <a:t>being and the other human being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In order to fulfil relationship, it is necessary </a:t>
            </a:r>
            <a:r>
              <a:rPr lang="en-US" dirty="0" smtClean="0"/>
              <a:t>to </a:t>
            </a:r>
            <a:r>
              <a:rPr lang="en-IN" dirty="0" smtClean="0"/>
              <a:t>understand </a:t>
            </a:r>
            <a:r>
              <a:rPr lang="en-IN" dirty="0"/>
              <a:t>relationship.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64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4000" b="1" dirty="0" smtClean="0"/>
              <a:t>Understanding </a:t>
            </a:r>
            <a:r>
              <a:rPr lang="en-US" sz="4000" b="1" dirty="0"/>
              <a:t>Harmony in the Family</a:t>
            </a:r>
            <a:r>
              <a:rPr lang="en-IN" sz="4000" dirty="0"/>
              <a:t/>
            </a:r>
            <a:br>
              <a:rPr lang="en-IN" sz="4000" dirty="0"/>
            </a:b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dirty="0">
                <a:solidFill>
                  <a:srgbClr val="FF0000"/>
                </a:solidFill>
              </a:rPr>
              <a:t>Understanding Relationship</a:t>
            </a:r>
          </a:p>
          <a:p>
            <a:r>
              <a:rPr lang="en-US" dirty="0"/>
              <a:t>We will now explore into the four important aspects of relationship:</a:t>
            </a:r>
          </a:p>
          <a:p>
            <a:pPr marL="0" indent="0">
              <a:buNone/>
            </a:pPr>
            <a:r>
              <a:rPr lang="en-US" dirty="0"/>
              <a:t>1. Relationship is – between one Self (I1) and another Self (I2)</a:t>
            </a:r>
          </a:p>
          <a:p>
            <a:pPr marL="0" indent="0">
              <a:buNone/>
            </a:pPr>
            <a:r>
              <a:rPr lang="en-US" dirty="0"/>
              <a:t>2. There are feelings in relationship – in one Self (I1) for the other Self (I2)</a:t>
            </a:r>
          </a:p>
          <a:p>
            <a:pPr marL="0" indent="0">
              <a:buNone/>
            </a:pPr>
            <a:r>
              <a:rPr lang="en-US" dirty="0"/>
              <a:t>3. These feelings can be </a:t>
            </a:r>
            <a:r>
              <a:rPr lang="en-US" dirty="0" smtClean="0"/>
              <a:t>recognized </a:t>
            </a:r>
            <a:r>
              <a:rPr lang="en-US" dirty="0"/>
              <a:t>– they are </a:t>
            </a:r>
            <a:r>
              <a:rPr lang="en-US" dirty="0" smtClean="0"/>
              <a:t>definite</a:t>
            </a:r>
          </a:p>
          <a:p>
            <a:pPr marL="0" indent="0">
              <a:buNone/>
            </a:pPr>
            <a:r>
              <a:rPr lang="en-US" dirty="0" smtClean="0"/>
              <a:t>4. The fulfilment of these feelings and their right evaluation lead to mutual happiness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83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4000" b="1" dirty="0" smtClean="0"/>
              <a:t>Understanding </a:t>
            </a:r>
            <a:r>
              <a:rPr lang="en-US" sz="4000" b="1" dirty="0"/>
              <a:t>Harmony in the Family</a:t>
            </a:r>
            <a:r>
              <a:rPr lang="en-IN" sz="4000" dirty="0"/>
              <a:t/>
            </a:r>
            <a:br>
              <a:rPr lang="en-IN" sz="4000" dirty="0"/>
            </a:b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686800" cy="586740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1. Relationship is </a:t>
            </a:r>
            <a:r>
              <a:rPr lang="en-US" sz="2400" dirty="0"/>
              <a:t>– between one Self (I1) and another Self (I2)</a:t>
            </a:r>
          </a:p>
          <a:p>
            <a:r>
              <a:rPr lang="en-US" sz="2400" dirty="0"/>
              <a:t>Relationship is already there. We do not have to construct or create relationship. All we </a:t>
            </a:r>
            <a:r>
              <a:rPr lang="en-US" sz="2400" dirty="0" smtClean="0"/>
              <a:t>need to </a:t>
            </a:r>
            <a:r>
              <a:rPr lang="en-US" sz="2400" dirty="0"/>
              <a:t>do is to understand relationship and fulfil it.</a:t>
            </a:r>
          </a:p>
          <a:p>
            <a:r>
              <a:rPr lang="en-US" sz="2400" dirty="0"/>
              <a:t>Relationship is between one Self and the other Self. It is the Self which is recognizing </a:t>
            </a:r>
            <a:r>
              <a:rPr lang="en-US" sz="2400" dirty="0" smtClean="0"/>
              <a:t>the relationship</a:t>
            </a:r>
            <a:r>
              <a:rPr lang="en-US" sz="2400" dirty="0"/>
              <a:t>, and not the Body. It is the Self which relates to the other, and not the Body.</a:t>
            </a:r>
          </a:p>
          <a:p>
            <a:r>
              <a:rPr lang="en-US" sz="2400" dirty="0">
                <a:solidFill>
                  <a:srgbClr val="FF0000"/>
                </a:solidFill>
              </a:rPr>
              <a:t>2. There are feelings in relationship </a:t>
            </a:r>
            <a:r>
              <a:rPr lang="en-US" sz="2400" dirty="0"/>
              <a:t>– in one Self (I1) for the other Self (I2)</a:t>
            </a:r>
          </a:p>
          <a:p>
            <a:r>
              <a:rPr lang="en-US" sz="2400" dirty="0"/>
              <a:t>The important issue in human relationship is that of the feelings. We can see that feelings </a:t>
            </a:r>
            <a:r>
              <a:rPr lang="en-US" sz="2400" dirty="0" smtClean="0"/>
              <a:t>are in </a:t>
            </a:r>
            <a:r>
              <a:rPr lang="en-US" sz="2400" dirty="0"/>
              <a:t>the Self, not in the Body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It is the Self which has the feelings and which </a:t>
            </a:r>
            <a:r>
              <a:rPr lang="en-US" sz="2400" dirty="0" smtClean="0"/>
              <a:t>recognizes </a:t>
            </a:r>
            <a:r>
              <a:rPr lang="en-US" sz="2400" dirty="0" smtClean="0"/>
              <a:t>the feelings</a:t>
            </a:r>
            <a:r>
              <a:rPr lang="en-US" sz="2400" dirty="0"/>
              <a:t>. To understand relationship, one has to understand the Self and the naturally </a:t>
            </a:r>
            <a:r>
              <a:rPr lang="en-US" sz="2400" dirty="0" smtClean="0"/>
              <a:t>acceptable </a:t>
            </a:r>
            <a:r>
              <a:rPr lang="en-IN" sz="2400" dirty="0" smtClean="0"/>
              <a:t>feelings </a:t>
            </a:r>
            <a:r>
              <a:rPr lang="en-IN" sz="2400" dirty="0"/>
              <a:t>in the Self.</a:t>
            </a:r>
            <a:endParaRPr lang="en-I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0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Understanding </a:t>
            </a:r>
            <a:r>
              <a:rPr lang="en-US" sz="3600" b="1" dirty="0"/>
              <a:t>Harmony in the </a:t>
            </a:r>
            <a:r>
              <a:rPr lang="en-US" sz="3600" b="1" dirty="0" smtClean="0"/>
              <a:t>Family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3. These feelings can be </a:t>
            </a:r>
            <a:r>
              <a:rPr lang="en-US" dirty="0" err="1">
                <a:solidFill>
                  <a:srgbClr val="FF0000"/>
                </a:solidFill>
              </a:rPr>
              <a:t>recognised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– they are definite</a:t>
            </a:r>
          </a:p>
          <a:p>
            <a:r>
              <a:rPr lang="en-US" dirty="0"/>
              <a:t>These feelings can be </a:t>
            </a:r>
            <a:r>
              <a:rPr lang="en-US" dirty="0" smtClean="0"/>
              <a:t>recognized, </a:t>
            </a:r>
            <a:r>
              <a:rPr lang="en-US" dirty="0"/>
              <a:t>they are definite. There are nine feelings in relationship</a:t>
            </a:r>
            <a:r>
              <a:rPr lang="en-US" dirty="0" smtClean="0"/>
              <a:t>. These </a:t>
            </a:r>
            <a:r>
              <a:rPr lang="en-US" dirty="0"/>
              <a:t>are the feelings which we can understand, which we can ensure within ourselves, </a:t>
            </a:r>
            <a:r>
              <a:rPr lang="en-US" dirty="0" smtClean="0"/>
              <a:t>which we </a:t>
            </a:r>
            <a:r>
              <a:rPr lang="en-US" dirty="0"/>
              <a:t>can share with others and thus ensure mutual fulfilment in relationship.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are </a:t>
            </a:r>
            <a:r>
              <a:rPr lang="en-US" dirty="0" smtClean="0"/>
              <a:t>the feelings </a:t>
            </a:r>
            <a:r>
              <a:rPr lang="en-US" dirty="0"/>
              <a:t>which are naturally acceptable to us in the relationship with the other human being.</a:t>
            </a:r>
          </a:p>
          <a:p>
            <a:r>
              <a:rPr lang="en-IN" dirty="0"/>
              <a:t>Feelings (values) in relationship:</a:t>
            </a:r>
          </a:p>
          <a:p>
            <a:r>
              <a:rPr lang="en-IN" dirty="0"/>
              <a:t>1. Trust (foundation value)</a:t>
            </a:r>
          </a:p>
          <a:p>
            <a:r>
              <a:rPr lang="en-IN" dirty="0"/>
              <a:t>2. Respect</a:t>
            </a:r>
          </a:p>
          <a:p>
            <a:r>
              <a:rPr lang="en-IN" dirty="0"/>
              <a:t>3. Affection</a:t>
            </a:r>
          </a:p>
          <a:p>
            <a:r>
              <a:rPr lang="en-IN" dirty="0"/>
              <a:t>4. Care</a:t>
            </a:r>
          </a:p>
          <a:p>
            <a:r>
              <a:rPr lang="en-IN" dirty="0"/>
              <a:t>5. Guidance</a:t>
            </a:r>
          </a:p>
          <a:p>
            <a:r>
              <a:rPr lang="en-IN" dirty="0"/>
              <a:t>6. Reverence</a:t>
            </a:r>
          </a:p>
          <a:p>
            <a:r>
              <a:rPr lang="en-IN" dirty="0"/>
              <a:t>7. Glory</a:t>
            </a:r>
          </a:p>
          <a:p>
            <a:r>
              <a:rPr lang="en-IN" dirty="0"/>
              <a:t>8. Gratitude</a:t>
            </a:r>
          </a:p>
          <a:p>
            <a:r>
              <a:rPr lang="en-IN" dirty="0"/>
              <a:t>9. Love (complete value)</a:t>
            </a:r>
          </a:p>
        </p:txBody>
      </p:sp>
    </p:spTree>
    <p:extLst>
      <p:ext uri="{BB962C8B-B14F-4D97-AF65-F5344CB8AC3E}">
        <p14:creationId xmlns:p14="http://schemas.microsoft.com/office/powerpoint/2010/main" val="227738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600" b="1" dirty="0"/>
              <a:t>Understanding Harmony in the Family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4. Fulfilment of feelings in relationship </a:t>
            </a:r>
            <a:r>
              <a:rPr lang="en-US" dirty="0"/>
              <a:t>and their evaluation leads to mutual happiness</a:t>
            </a:r>
          </a:p>
          <a:p>
            <a:r>
              <a:rPr lang="en-US" dirty="0"/>
              <a:t>When we have these naturally acceptable feelings in the Self, we share them with the other </a:t>
            </a:r>
            <a:r>
              <a:rPr lang="en-US" dirty="0" smtClean="0"/>
              <a:t>and when </a:t>
            </a:r>
            <a:r>
              <a:rPr lang="en-US" dirty="0"/>
              <a:t>we are both able to evaluate the feelings rightly, it leads to mutual happiness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/>
              <a:t>i.e. </a:t>
            </a:r>
            <a:r>
              <a:rPr lang="en-US" dirty="0" smtClean="0"/>
              <a:t>the happiness </a:t>
            </a:r>
            <a:r>
              <a:rPr lang="en-US" dirty="0"/>
              <a:t>of oneself as well as the happiness of the other.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9199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b="1" dirty="0"/>
              <a:t>Understanding Harmony in the Family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IN" dirty="0"/>
              <a:t>The Way Ahead</a:t>
            </a:r>
          </a:p>
          <a:p>
            <a:r>
              <a:rPr lang="en-US" dirty="0">
                <a:solidFill>
                  <a:srgbClr val="FF0000"/>
                </a:solidFill>
              </a:rPr>
              <a:t>First</a:t>
            </a:r>
            <a:r>
              <a:rPr lang="en-US" dirty="0"/>
              <a:t>, we need to righty recognize the relationship, identify the naturally acceptable feelings </a:t>
            </a:r>
            <a:r>
              <a:rPr lang="en-US" dirty="0" smtClean="0"/>
              <a:t>in relationship</a:t>
            </a:r>
            <a:r>
              <a:rPr lang="en-US" dirty="0"/>
              <a:t>, understand these feelings and ensure that these feelings are there in us. This </a:t>
            </a:r>
            <a:r>
              <a:rPr lang="en-US" dirty="0" smtClean="0"/>
              <a:t>will ensure </a:t>
            </a:r>
            <a:r>
              <a:rPr lang="en-US" dirty="0"/>
              <a:t>happiness in us. 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Secondly</a:t>
            </a:r>
            <a:r>
              <a:rPr lang="en-US" dirty="0"/>
              <a:t>, we have to share these feelings with the other. Because </a:t>
            </a:r>
            <a:r>
              <a:rPr lang="en-US" dirty="0" smtClean="0"/>
              <a:t>this is </a:t>
            </a:r>
            <a:r>
              <a:rPr lang="en-US" dirty="0"/>
              <a:t>naturally acceptable to the other as well, it will lead to happiness in the other also. </a:t>
            </a:r>
            <a:endParaRPr lang="en-US" dirty="0" smtClean="0"/>
          </a:p>
          <a:p>
            <a:r>
              <a:rPr lang="en-US" dirty="0" smtClean="0"/>
              <a:t>Thus</a:t>
            </a:r>
            <a:r>
              <a:rPr lang="en-US" dirty="0"/>
              <a:t>, </a:t>
            </a:r>
            <a:r>
              <a:rPr lang="en-US" dirty="0" smtClean="0"/>
              <a:t>it will </a:t>
            </a:r>
            <a:r>
              <a:rPr lang="en-US" dirty="0"/>
              <a:t>lead to mutual happiness. And that is how the fulfilment in relationship takes place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384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Understanding Harmony in the Family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IN" dirty="0">
                <a:solidFill>
                  <a:srgbClr val="FF0000"/>
                </a:solidFill>
              </a:rPr>
              <a:t>Key Takeaways</a:t>
            </a:r>
          </a:p>
          <a:p>
            <a:r>
              <a:rPr lang="en-US" dirty="0"/>
              <a:t>Relationship already exists – we don’t have to create it; rather we only have to </a:t>
            </a:r>
            <a:r>
              <a:rPr lang="en-US" dirty="0" err="1"/>
              <a:t>recognise</a:t>
            </a:r>
            <a:r>
              <a:rPr lang="en-US" dirty="0"/>
              <a:t> </a:t>
            </a:r>
            <a:r>
              <a:rPr lang="en-US" dirty="0" smtClean="0"/>
              <a:t>and fulfil </a:t>
            </a:r>
            <a:r>
              <a:rPr lang="en-US" dirty="0"/>
              <a:t>it.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family is the basic unit of human-human interaction. The basic issue in family </a:t>
            </a:r>
            <a:r>
              <a:rPr lang="en-US" dirty="0" smtClean="0"/>
              <a:t>is that </a:t>
            </a:r>
            <a:r>
              <a:rPr lang="en-US" dirty="0"/>
              <a:t>of relationship. In relationship, there are nine feelings (values) that can be </a:t>
            </a:r>
            <a:r>
              <a:rPr lang="en-US" dirty="0" smtClean="0"/>
              <a:t>clearly understood </a:t>
            </a:r>
            <a:r>
              <a:rPr lang="en-US" dirty="0"/>
              <a:t>and lived with. </a:t>
            </a:r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/>
              <a:t>is harmony in the family, mutual happiness in the family</a:t>
            </a:r>
            <a:r>
              <a:rPr lang="en-US" dirty="0" smtClean="0"/>
              <a:t>, when </a:t>
            </a:r>
            <a:r>
              <a:rPr lang="en-US" dirty="0"/>
              <a:t>we understand the feelings and ensure in our living.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76837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9176"/>
            <a:ext cx="8229600" cy="867624"/>
          </a:xfrm>
        </p:spPr>
        <p:txBody>
          <a:bodyPr>
            <a:noAutofit/>
          </a:bodyPr>
          <a:lstStyle/>
          <a:p>
            <a:pPr algn="l"/>
            <a:r>
              <a:rPr lang="en-US" sz="3200" b="1" dirty="0"/>
              <a:t>'Trust' – the Foundational Value in Relationship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foundational </a:t>
            </a:r>
            <a:r>
              <a:rPr lang="en-US" dirty="0"/>
              <a:t>feeling (value) in </a:t>
            </a:r>
            <a:r>
              <a:rPr lang="en-US" dirty="0" smtClean="0"/>
              <a:t>relationship</a:t>
            </a:r>
          </a:p>
          <a:p>
            <a:pPr marL="0" indent="0">
              <a:buNone/>
            </a:pPr>
            <a:r>
              <a:rPr lang="en-IN" dirty="0">
                <a:solidFill>
                  <a:srgbClr val="FF0000"/>
                </a:solidFill>
              </a:rPr>
              <a:t>Feeling of </a:t>
            </a:r>
            <a:r>
              <a:rPr lang="en-IN" dirty="0" smtClean="0">
                <a:solidFill>
                  <a:srgbClr val="FF0000"/>
                </a:solidFill>
              </a:rPr>
              <a:t>Trust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Trust is to be assured that the other intends to make me happy and prosperous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order to understand trust, examine these eight statements</a:t>
            </a:r>
            <a:r>
              <a:rPr lang="en-US" dirty="0" smtClean="0"/>
              <a:t>:</a:t>
            </a:r>
          </a:p>
          <a:p>
            <a:r>
              <a:rPr lang="en-US" dirty="0"/>
              <a:t>The questions 1a to 4a relate to </a:t>
            </a:r>
            <a:r>
              <a:rPr lang="en-US" dirty="0">
                <a:solidFill>
                  <a:srgbClr val="FF0000"/>
                </a:solidFill>
              </a:rPr>
              <a:t>natural acceptance, the intention. </a:t>
            </a:r>
            <a:r>
              <a:rPr lang="en-US" dirty="0"/>
              <a:t>Questions 1b to 4b relate </a:t>
            </a:r>
            <a:r>
              <a:rPr lang="en-US" dirty="0" smtClean="0"/>
              <a:t>to </a:t>
            </a:r>
            <a:r>
              <a:rPr lang="en-IN" dirty="0" smtClean="0"/>
              <a:t>the </a:t>
            </a:r>
            <a:r>
              <a:rPr lang="en-IN" dirty="0">
                <a:solidFill>
                  <a:srgbClr val="FF0000"/>
                </a:solidFill>
              </a:rPr>
              <a:t>competence, the ability</a:t>
            </a:r>
            <a:r>
              <a:rPr lang="en-IN" dirty="0"/>
              <a:t>.</a:t>
            </a:r>
            <a:endParaRPr lang="en-IN" sz="2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20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1442</Words>
  <Application>Microsoft Office PowerPoint</Application>
  <PresentationFormat>On-screen Show (4:3)</PresentationFormat>
  <Paragraphs>94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 Understanding Harmony in the Family </vt:lpstr>
      <vt:lpstr> Understanding Harmony in the Family </vt:lpstr>
      <vt:lpstr> Understanding Harmony in the Family </vt:lpstr>
      <vt:lpstr> Understanding Harmony in the Family </vt:lpstr>
      <vt:lpstr>Understanding Harmony in the Family</vt:lpstr>
      <vt:lpstr>Understanding Harmony in the Family</vt:lpstr>
      <vt:lpstr>Understanding Harmony in the Family</vt:lpstr>
      <vt:lpstr>Understanding Harmony in the Family</vt:lpstr>
      <vt:lpstr>'Trust' – the Foundational Value in Relationship</vt:lpstr>
      <vt:lpstr>'Trust' – the Foundational Value in Relationship</vt:lpstr>
      <vt:lpstr>'Trust' – the Foundational Value in Relationship</vt:lpstr>
      <vt:lpstr>'Trust' – the Foundational Value in Relationship</vt:lpstr>
      <vt:lpstr>'Trust' – the Foundational Value in Relationship</vt:lpstr>
      <vt:lpstr>'Trust' – the Foundational Value in Relationship</vt:lpstr>
      <vt:lpstr>'Trust' – the Foundational Value in Relationship</vt:lpstr>
      <vt:lpstr>'Trust' – the Foundational Value in Relationship</vt:lpstr>
      <vt:lpstr>'Trust' – the Foundational Value in Relationship</vt:lpstr>
      <vt:lpstr>'Trust' – the Foundational Value in Relationship</vt:lpstr>
      <vt:lpstr>'Trust' – the Foundational Value in Relationship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Value Education</dc:title>
  <dc:creator>personal</dc:creator>
  <cp:lastModifiedBy>Admin</cp:lastModifiedBy>
  <cp:revision>52</cp:revision>
  <dcterms:created xsi:type="dcterms:W3CDTF">2006-08-16T00:00:00Z</dcterms:created>
  <dcterms:modified xsi:type="dcterms:W3CDTF">2025-02-10T08:20:37Z</dcterms:modified>
</cp:coreProperties>
</file>