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285" r:id="rId3"/>
    <p:sldId id="286" r:id="rId4"/>
    <p:sldId id="258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04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 autoAdjust="0"/>
  </p:normalViewPr>
  <p:slideViewPr>
    <p:cSldViewPr snapToGrid="0">
      <p:cViewPr varScale="1">
        <p:scale>
          <a:sx n="69" d="100"/>
          <a:sy n="69" d="100"/>
        </p:scale>
        <p:origin x="-696" y="-3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E102C7-3825-44C0-93D0-92ACDEC27B77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8AA511-ABBD-4593-9321-860B8C0678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217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A35EE73-870F-49E6-A77A-C7CC6BDFE0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BC7767C-4683-4E3D-8A45-B7CE10D7DE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CE50F6D-391E-44B8-9666-CE2F939CF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5050-A595-4EDB-AE45-1930DC000E16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178D592-EEF2-47F7-8548-58FFCD087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6F4E863-E862-48D7-9085-EA9B79F44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8ABC-668A-4A00-8C91-861F3F93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021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50044C8-EDF2-49EC-957C-9ADA524A0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E371EA4-E41D-47BF-972D-5A67691889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55B85A2-75D3-4A8D-9041-0E83D1DBE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5050-A595-4EDB-AE45-1930DC000E16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8ACF63E-D6CA-4208-AE31-C13AF6565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9931784-D11B-421B-A639-E33F041A5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8ABC-668A-4A00-8C91-861F3F93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955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A8A07D2B-416B-4B89-948A-140C38CEFE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F7258C67-E2EA-4154-983A-6D300E3C51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61C5DCB-9E54-42D0-AB05-8A638908D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5050-A595-4EDB-AE45-1930DC000E16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C6C2544-0D6C-4851-B9A0-62CFD20D5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0990A45-98D7-47F6-BBE7-C2A48EED1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8ABC-668A-4A00-8C91-861F3F93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654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0B9D589-CECE-4ACD-8630-F45196D74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81AE09F-B933-41EF-9D84-DFF1ED7E7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89B21CD-0FB3-4E3B-8F92-63CC0D1A7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5050-A595-4EDB-AE45-1930DC000E16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93BA925-5BE5-47D7-9E53-116E6417F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D548E43-5393-4537-9DF3-58214CA8F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8ABC-668A-4A00-8C91-861F3F93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673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E043E2C-69B6-424F-97B2-A11089550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6A4D427-CE65-4FBF-B00D-C86E87BA3C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FFD2CB1-6048-4472-A9D1-CCDB35C2F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5050-A595-4EDB-AE45-1930DC000E16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F82C04A-829C-4C07-9D3F-5186FF941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9E3C645-81CC-4D79-9443-538D60827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8ABC-668A-4A00-8C91-861F3F93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813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1493E80-9873-40A9-AC03-66573F75B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6DDF143-A287-4487-BB3F-81A318BCB8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E92047A-BF90-41DB-9E21-A0B9065A8B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6E2580A-D7CF-42E9-91A0-F51C08987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5050-A595-4EDB-AE45-1930DC000E16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AD91BB1-77FF-442C-97C2-57142D536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5C2B7E8-7BE9-4149-9727-46484C047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8ABC-668A-4A00-8C91-861F3F93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484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4241E8E-3B37-40F3-B995-8C24F6525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D8BADDF-2C43-495F-B2D3-2ED6FD6E87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A085AE3-A683-47D1-9DD7-43725EB95C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B3A421C-E695-4028-8C66-A65E74DD34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7DB2F082-C4C4-469A-B350-611A0BD65D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B0922C8E-508B-4F34-8850-CE23DF845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5050-A595-4EDB-AE45-1930DC000E16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8115EA92-2BB4-4562-8956-BC362DA83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1A09C39F-A5C0-41BC-819D-9E78533AC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8ABC-668A-4A00-8C91-861F3F93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719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E0397EA-730A-4DB4-A40D-A5AC93BB8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32DF6C0-E614-4347-B1A7-705CA1F9A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5050-A595-4EDB-AE45-1930DC000E16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55724058-E0DA-4D86-9FD5-BD32CC010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8CFDA8EC-E5D8-46CA-8FF7-B37C45D8B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8ABC-668A-4A00-8C91-861F3F93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33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59AF13D1-5AD0-4011-9C42-EDCC2CAEF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5050-A595-4EDB-AE45-1930DC000E16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AF8C8843-CE9A-4079-8141-2ABECD439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B48B9E2-FBBD-41F2-BAA9-4A4D355EB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8ABC-668A-4A00-8C91-861F3F93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53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F40AE03-C126-4B93-BB3F-2AEB64395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FCCBD7B-B532-4D5F-8845-909E9F14C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1B3BA19-739A-4DCA-A495-E596571F37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E44DB81-34A0-42E9-BC27-7FB8231D0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5050-A595-4EDB-AE45-1930DC000E16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74CA181-7502-47A3-8769-F3459AA8B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8E74C94-D622-434F-B93E-2F496E536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8ABC-668A-4A00-8C91-861F3F93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55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53647FC-A0A7-47AA-A491-42B5A2C8A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7AD4BD29-0FAD-48DB-8A79-09F3A865E0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A4469BF-262C-4FFF-8902-3E0E9621CF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A35489D-8C07-4FE6-8CC3-5EA881E15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F5050-A595-4EDB-AE45-1930DC000E16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2506CA8-700B-45F4-BCB9-6579D46B7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617A152-FBAC-4B90-A133-620BE2DEE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18ABC-668A-4A00-8C91-861F3F93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128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CAAEDD05-31E1-4825-A2E5-7F42AAA8F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7E5CB41-B347-4DAE-A6F4-8BA50679E2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37539BB-C829-40D6-BB71-122DCCEB21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F5050-A595-4EDB-AE45-1930DC000E16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8D10839-8621-46A0-BA22-D3F46F5CB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50CCF90-CF1E-4993-A2F5-0F75D027C1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18ABC-668A-4A00-8C91-861F3F932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00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="" xmlns:a16="http://schemas.microsoft.com/office/drawing/2014/main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7A5BD470-9B7C-4AAA-9BBF-960DA993DE66}"/>
              </a:ext>
            </a:extLst>
          </p:cNvPr>
          <p:cNvSpPr/>
          <p:nvPr/>
        </p:nvSpPr>
        <p:spPr>
          <a:xfrm>
            <a:off x="-37872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="" xmlns:a16="http://schemas.microsoft.com/office/drawing/2014/main" id="{95F187F4-4FFE-4F1A-8946-4C5E452B923C}"/>
              </a:ext>
            </a:extLst>
          </p:cNvPr>
          <p:cNvSpPr/>
          <p:nvPr/>
        </p:nvSpPr>
        <p:spPr>
          <a:xfrm>
            <a:off x="332508" y="110836"/>
            <a:ext cx="11707092" cy="2840182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3DD1B2C-B7F8-45B9-93FD-23C0E68915D0}"/>
              </a:ext>
            </a:extLst>
          </p:cNvPr>
          <p:cNvSpPr txBox="1"/>
          <p:nvPr/>
        </p:nvSpPr>
        <p:spPr>
          <a:xfrm>
            <a:off x="332507" y="199706"/>
            <a:ext cx="11707093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Baskerville Old Face" pitchFamily="18" charset="0"/>
              </a:rPr>
              <a:t>IV CSE I SEM</a:t>
            </a:r>
          </a:p>
          <a:p>
            <a:pPr algn="ctr"/>
            <a:r>
              <a:rPr lang="en-US" sz="4400" b="1" dirty="0" smtClean="0">
                <a:latin typeface="Baskerville Old Face" pitchFamily="18" charset="0"/>
              </a:rPr>
              <a:t>DEEP LEARNING QUIZ</a:t>
            </a:r>
          </a:p>
          <a:p>
            <a:pPr algn="ctr"/>
            <a:r>
              <a:rPr lang="en-US" sz="4000" b="1" dirty="0" smtClean="0">
                <a:solidFill>
                  <a:schemeClr val="accent6">
                    <a:lumMod val="75000"/>
                  </a:schemeClr>
                </a:solidFill>
                <a:latin typeface="Baskerville Old Face" pitchFamily="18" charset="0"/>
              </a:rPr>
              <a:t>Subject Code: 20CS4701A</a:t>
            </a:r>
          </a:p>
          <a:p>
            <a:pPr algn="ctr"/>
            <a:r>
              <a:rPr lang="en-US" sz="4400" b="1" dirty="0" smtClean="0">
                <a:solidFill>
                  <a:srgbClr val="00B050"/>
                </a:solidFill>
                <a:latin typeface="Algerian" pitchFamily="82" charset="0"/>
              </a:rPr>
              <a:t>(UNIT </a:t>
            </a:r>
            <a:r>
              <a:rPr lang="en-US" sz="4400" b="1" dirty="0" smtClean="0">
                <a:solidFill>
                  <a:srgbClr val="00B050"/>
                </a:solidFill>
                <a:latin typeface="Algerian" pitchFamily="82" charset="0"/>
              </a:rPr>
              <a:t>- </a:t>
            </a:r>
            <a:r>
              <a:rPr lang="en-US" sz="4400" b="1" dirty="0" smtClean="0">
                <a:solidFill>
                  <a:srgbClr val="00B050"/>
                </a:solidFill>
                <a:latin typeface="Algerian" pitchFamily="82" charset="0"/>
              </a:rPr>
              <a:t>III) </a:t>
            </a:r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lgerian" pitchFamily="82" charset="0"/>
              </a:rPr>
              <a:t>- </a:t>
            </a:r>
            <a:r>
              <a:rPr lang="en-US" sz="5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Baskerville Old Face" pitchFamily="18" charset="0"/>
              </a:rPr>
              <a:t>Convolutional neural </a:t>
            </a:r>
            <a:r>
              <a:rPr lang="en-US" sz="5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Baskerville Old Face" pitchFamily="18" charset="0"/>
              </a:rPr>
              <a:t>network</a:t>
            </a:r>
            <a:endParaRPr lang="en-US" sz="5400" b="1" dirty="0">
              <a:solidFill>
                <a:schemeClr val="accent5">
                  <a:lumMod val="60000"/>
                  <a:lumOff val="40000"/>
                </a:schemeClr>
              </a:solidFill>
              <a:latin typeface="Baskerville Old Face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="" xmlns:a16="http://schemas.microsoft.com/office/drawing/2014/main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344" y="3527254"/>
            <a:ext cx="3608952" cy="31337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2436" y="3527254"/>
            <a:ext cx="7231063" cy="31337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8288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="" xmlns:a16="http://schemas.microsoft.com/office/drawing/2014/main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7A5BD470-9B7C-4AAA-9BBF-960DA993DE66}"/>
              </a:ext>
            </a:extLst>
          </p:cNvPr>
          <p:cNvSpPr/>
          <p:nvPr/>
        </p:nvSpPr>
        <p:spPr>
          <a:xfrm>
            <a:off x="-37871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912025" y="2372352"/>
            <a:ext cx="4588228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="" xmlns:a16="http://schemas.microsoft.com/office/drawing/2014/main" id="{BB6DFE9F-01F0-4908-868F-9D0DB2961EC6}"/>
              </a:ext>
            </a:extLst>
          </p:cNvPr>
          <p:cNvSpPr/>
          <p:nvPr/>
        </p:nvSpPr>
        <p:spPr>
          <a:xfrm flipH="1">
            <a:off x="6492889" y="2394314"/>
            <a:ext cx="4452201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  </a:t>
            </a:r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2056697" y="2604074"/>
            <a:ext cx="2960487" cy="888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="" xmlns:a16="http://schemas.microsoft.com/office/drawing/2014/main" id="{582740D1-666A-4E3F-AFB9-B52B6E616E66}"/>
              </a:ext>
            </a:extLst>
          </p:cNvPr>
          <p:cNvSpPr/>
          <p:nvPr/>
        </p:nvSpPr>
        <p:spPr>
          <a:xfrm flipH="1">
            <a:off x="858511" y="4339147"/>
            <a:ext cx="4865321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="" xmlns:a16="http://schemas.microsoft.com/office/drawing/2014/main" id="{452344E3-D020-45E1-ACB0-E5ACE1CF9335}"/>
              </a:ext>
            </a:extLst>
          </p:cNvPr>
          <p:cNvSpPr/>
          <p:nvPr/>
        </p:nvSpPr>
        <p:spPr>
          <a:xfrm flipH="1">
            <a:off x="6642688" y="4328407"/>
            <a:ext cx="4302402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19" name="#sl-pollanswer(0)">
            <a:extLst>
              <a:ext uri="{FF2B5EF4-FFF2-40B4-BE49-F238E27FC236}">
                <a16:creationId xmlns="" xmlns:a16="http://schemas.microsoft.com/office/drawing/2014/main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1698318" y="4372446"/>
            <a:ext cx="3677246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en-US" sz="3200" b="1" dirty="0">
                <a:latin typeface="Baskerville Old Face" pitchFamily="18" charset="0"/>
              </a:rPr>
              <a:t>Convolution Layer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="" xmlns:a16="http://schemas.microsoft.com/office/drawing/2014/main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1077218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3DD1B2C-B7F8-45B9-93FD-23C0E68915D0}"/>
              </a:ext>
            </a:extLst>
          </p:cNvPr>
          <p:cNvSpPr txBox="1"/>
          <p:nvPr/>
        </p:nvSpPr>
        <p:spPr>
          <a:xfrm>
            <a:off x="304800" y="254871"/>
            <a:ext cx="115269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9. </a:t>
            </a:r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Which layer type is </a:t>
            </a:r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responsible for making final predictions  </a:t>
            </a:r>
          </a:p>
          <a:p>
            <a:pPr algn="just"/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 </a:t>
            </a:r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    in a CNN?</a:t>
            </a:r>
            <a:endParaRPr lang="en-US" sz="3600" b="1" dirty="0">
              <a:solidFill>
                <a:schemeClr val="accent2"/>
              </a:solidFill>
              <a:latin typeface="Baskerville Old Face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="" xmlns:a16="http://schemas.microsoft.com/office/drawing/2014/main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65209" y="2568872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781490" y="260407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7536873" y="2460431"/>
            <a:ext cx="3131127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US" sz="3200" b="1" dirty="0" smtClean="0">
                <a:latin typeface="Baskerville Old Face" pitchFamily="18" charset="0"/>
              </a:rPr>
              <a:t>Activation Function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19904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829719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#sl-pollanswer(0)">
            <a:extLst>
              <a:ext uri="{FF2B5EF4-FFF2-40B4-BE49-F238E27FC236}">
                <a16:creationId xmlns="" xmlns:a16="http://schemas.microsoft.com/office/drawing/2014/main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262828" y="4424750"/>
            <a:ext cx="3405172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defRPr/>
            </a:pPr>
            <a:r>
              <a:rPr lang="en-US" sz="3200" b="1" dirty="0" smtClean="0">
                <a:latin typeface="Baskerville Old Face" pitchFamily="18" charset="0"/>
              </a:rPr>
              <a:t>Fully Connected Layer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20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996892" y="2438353"/>
            <a:ext cx="3020292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lang="en-US" sz="3200" b="1" dirty="0" smtClean="0">
                <a:latin typeface="Baskerville Old Face" pitchFamily="18" charset="0"/>
              </a:rPr>
              <a:t>Pooling Layer</a:t>
            </a:r>
            <a:endParaRPr lang="de-DE" sz="3200" b="1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673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="" xmlns:a16="http://schemas.microsoft.com/office/drawing/2014/main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7A5BD470-9B7C-4AAA-9BBF-960DA993DE66}"/>
              </a:ext>
            </a:extLst>
          </p:cNvPr>
          <p:cNvSpPr/>
          <p:nvPr/>
        </p:nvSpPr>
        <p:spPr>
          <a:xfrm>
            <a:off x="-37871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912025" y="2372352"/>
            <a:ext cx="4588228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="" xmlns:a16="http://schemas.microsoft.com/office/drawing/2014/main" id="{BB6DFE9F-01F0-4908-868F-9D0DB2961EC6}"/>
              </a:ext>
            </a:extLst>
          </p:cNvPr>
          <p:cNvSpPr/>
          <p:nvPr/>
        </p:nvSpPr>
        <p:spPr>
          <a:xfrm flipH="1">
            <a:off x="6492889" y="2394314"/>
            <a:ext cx="4452201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  </a:t>
            </a:r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2056697" y="2604074"/>
            <a:ext cx="2960487" cy="888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="" xmlns:a16="http://schemas.microsoft.com/office/drawing/2014/main" id="{582740D1-666A-4E3F-AFB9-B52B6E616E66}"/>
              </a:ext>
            </a:extLst>
          </p:cNvPr>
          <p:cNvSpPr/>
          <p:nvPr/>
        </p:nvSpPr>
        <p:spPr>
          <a:xfrm flipH="1">
            <a:off x="858511" y="4339147"/>
            <a:ext cx="4865321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="" xmlns:a16="http://schemas.microsoft.com/office/drawing/2014/main" id="{452344E3-D020-45E1-ACB0-E5ACE1CF9335}"/>
              </a:ext>
            </a:extLst>
          </p:cNvPr>
          <p:cNvSpPr/>
          <p:nvPr/>
        </p:nvSpPr>
        <p:spPr>
          <a:xfrm flipH="1">
            <a:off x="6642688" y="4328407"/>
            <a:ext cx="4302402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19" name="#sl-pollanswer(0)">
            <a:extLst>
              <a:ext uri="{FF2B5EF4-FFF2-40B4-BE49-F238E27FC236}">
                <a16:creationId xmlns="" xmlns:a16="http://schemas.microsoft.com/office/drawing/2014/main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1698318" y="4372446"/>
            <a:ext cx="3677246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en-US" sz="3200" b="1" dirty="0">
                <a:latin typeface="Baskerville Old Face" pitchFamily="18" charset="0"/>
              </a:rPr>
              <a:t>Convolution Layer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="" xmlns:a16="http://schemas.microsoft.com/office/drawing/2014/main" id="{95F187F4-4FFE-4F1A-8946-4C5E452B923C}"/>
              </a:ext>
            </a:extLst>
          </p:cNvPr>
          <p:cNvSpPr/>
          <p:nvPr/>
        </p:nvSpPr>
        <p:spPr>
          <a:xfrm>
            <a:off x="304800" y="282580"/>
            <a:ext cx="11526982" cy="1754037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3DD1B2C-B7F8-45B9-93FD-23C0E68915D0}"/>
              </a:ext>
            </a:extLst>
          </p:cNvPr>
          <p:cNvSpPr txBox="1"/>
          <p:nvPr/>
        </p:nvSpPr>
        <p:spPr>
          <a:xfrm>
            <a:off x="332508" y="393180"/>
            <a:ext cx="115269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10. </a:t>
            </a:r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Which layer type is </a:t>
            </a:r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responsible for Back propagation the  </a:t>
            </a:r>
          </a:p>
          <a:p>
            <a:pPr algn="just"/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 </a:t>
            </a:r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      gradients and updating the network’s parameters  in a  </a:t>
            </a:r>
          </a:p>
          <a:p>
            <a:pPr algn="just"/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 </a:t>
            </a:r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      CNN?</a:t>
            </a:r>
            <a:endParaRPr lang="en-US" sz="3600" b="1" dirty="0">
              <a:solidFill>
                <a:schemeClr val="accent2"/>
              </a:solidFill>
              <a:latin typeface="Baskerville Old Face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="" xmlns:a16="http://schemas.microsoft.com/office/drawing/2014/main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65209" y="2568872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781490" y="260407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7536873" y="2460431"/>
            <a:ext cx="3131127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US" sz="3200" b="1" dirty="0" smtClean="0">
                <a:latin typeface="Baskerville Old Face" pitchFamily="18" charset="0"/>
              </a:rPr>
              <a:t>Activation Function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19904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829719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#sl-pollanswer(0)">
            <a:extLst>
              <a:ext uri="{FF2B5EF4-FFF2-40B4-BE49-F238E27FC236}">
                <a16:creationId xmlns="" xmlns:a16="http://schemas.microsoft.com/office/drawing/2014/main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262828" y="4424750"/>
            <a:ext cx="3405172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defRPr/>
            </a:pPr>
            <a:r>
              <a:rPr lang="en-US" sz="3200" b="1" dirty="0" smtClean="0">
                <a:latin typeface="Baskerville Old Face" pitchFamily="18" charset="0"/>
              </a:rPr>
              <a:t>Fully Connected Layer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20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996892" y="2438353"/>
            <a:ext cx="3020292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lang="en-US" sz="3200" b="1" dirty="0" smtClean="0">
                <a:latin typeface="Baskerville Old Face" pitchFamily="18" charset="0"/>
              </a:rPr>
              <a:t>Pooling Layer</a:t>
            </a:r>
            <a:endParaRPr lang="de-DE" sz="3200" b="1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0810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="" xmlns:a16="http://schemas.microsoft.com/office/drawing/2014/main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7A5BD470-9B7C-4AAA-9BBF-960DA993DE66}"/>
              </a:ext>
            </a:extLst>
          </p:cNvPr>
          <p:cNvSpPr/>
          <p:nvPr/>
        </p:nvSpPr>
        <p:spPr>
          <a:xfrm>
            <a:off x="-37872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912025" y="2372352"/>
            <a:ext cx="4588228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="" xmlns:a16="http://schemas.microsoft.com/office/drawing/2014/main" id="{BB6DFE9F-01F0-4908-868F-9D0DB2961EC6}"/>
              </a:ext>
            </a:extLst>
          </p:cNvPr>
          <p:cNvSpPr/>
          <p:nvPr/>
        </p:nvSpPr>
        <p:spPr>
          <a:xfrm flipH="1">
            <a:off x="6492889" y="2394314"/>
            <a:ext cx="4452201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  </a:t>
            </a:r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2056697" y="2604074"/>
            <a:ext cx="2960487" cy="888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="" xmlns:a16="http://schemas.microsoft.com/office/drawing/2014/main" id="{582740D1-666A-4E3F-AFB9-B52B6E616E66}"/>
              </a:ext>
            </a:extLst>
          </p:cNvPr>
          <p:cNvSpPr/>
          <p:nvPr/>
        </p:nvSpPr>
        <p:spPr>
          <a:xfrm flipH="1">
            <a:off x="858511" y="4339147"/>
            <a:ext cx="4865321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="" xmlns:a16="http://schemas.microsoft.com/office/drawing/2014/main" id="{452344E3-D020-45E1-ACB0-E5ACE1CF9335}"/>
              </a:ext>
            </a:extLst>
          </p:cNvPr>
          <p:cNvSpPr/>
          <p:nvPr/>
        </p:nvSpPr>
        <p:spPr>
          <a:xfrm flipH="1">
            <a:off x="6642688" y="4328407"/>
            <a:ext cx="4302402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19" name="#sl-pollanswer(0)">
            <a:extLst>
              <a:ext uri="{FF2B5EF4-FFF2-40B4-BE49-F238E27FC236}">
                <a16:creationId xmlns="" xmlns:a16="http://schemas.microsoft.com/office/drawing/2014/main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1698318" y="4372446"/>
            <a:ext cx="3677246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en-US" sz="3200" b="1" dirty="0">
                <a:latin typeface="Baskerville Old Face" pitchFamily="18" charset="0"/>
              </a:rPr>
              <a:t>Convolution Layer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="" xmlns:a16="http://schemas.microsoft.com/office/drawing/2014/main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1077218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3DD1B2C-B7F8-45B9-93FD-23C0E68915D0}"/>
              </a:ext>
            </a:extLst>
          </p:cNvPr>
          <p:cNvSpPr txBox="1"/>
          <p:nvPr/>
        </p:nvSpPr>
        <p:spPr>
          <a:xfrm>
            <a:off x="304800" y="254871"/>
            <a:ext cx="115269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11. </a:t>
            </a:r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Which layer type is </a:t>
            </a:r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responsible for Parameter Sharing </a:t>
            </a:r>
          </a:p>
          <a:p>
            <a:pPr algn="just"/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 </a:t>
            </a:r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    in a CNN?</a:t>
            </a:r>
            <a:endParaRPr lang="en-US" sz="3600" b="1" dirty="0">
              <a:solidFill>
                <a:schemeClr val="accent2"/>
              </a:solidFill>
              <a:latin typeface="Baskerville Old Face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="" xmlns:a16="http://schemas.microsoft.com/office/drawing/2014/main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65209" y="2568872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781490" y="260407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7536873" y="2460431"/>
            <a:ext cx="3131127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US" sz="3200" b="1" dirty="0" smtClean="0">
                <a:latin typeface="Baskerville Old Face" pitchFamily="18" charset="0"/>
              </a:rPr>
              <a:t>Activation Function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19904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829719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#sl-pollanswer(0)">
            <a:extLst>
              <a:ext uri="{FF2B5EF4-FFF2-40B4-BE49-F238E27FC236}">
                <a16:creationId xmlns="" xmlns:a16="http://schemas.microsoft.com/office/drawing/2014/main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262828" y="4424750"/>
            <a:ext cx="3405172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defRPr/>
            </a:pPr>
            <a:r>
              <a:rPr lang="en-US" sz="3200" b="1" dirty="0" smtClean="0">
                <a:latin typeface="Baskerville Old Face" pitchFamily="18" charset="0"/>
              </a:rPr>
              <a:t>Fully Connected Layer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20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996892" y="2438353"/>
            <a:ext cx="3020292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lang="en-US" sz="3200" b="1" dirty="0" smtClean="0">
                <a:latin typeface="Baskerville Old Face" pitchFamily="18" charset="0"/>
              </a:rPr>
              <a:t>Pooling Layer</a:t>
            </a:r>
            <a:endParaRPr lang="de-DE" sz="3200" b="1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0810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="" xmlns:a16="http://schemas.microsoft.com/office/drawing/2014/main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7A5BD470-9B7C-4AAA-9BBF-960DA993DE66}"/>
              </a:ext>
            </a:extLst>
          </p:cNvPr>
          <p:cNvSpPr/>
          <p:nvPr/>
        </p:nvSpPr>
        <p:spPr>
          <a:xfrm>
            <a:off x="-37872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912025" y="2372352"/>
            <a:ext cx="4588228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="" xmlns:a16="http://schemas.microsoft.com/office/drawing/2014/main" id="{BB6DFE9F-01F0-4908-868F-9D0DB2961EC6}"/>
              </a:ext>
            </a:extLst>
          </p:cNvPr>
          <p:cNvSpPr/>
          <p:nvPr/>
        </p:nvSpPr>
        <p:spPr>
          <a:xfrm flipH="1">
            <a:off x="6492889" y="2394314"/>
            <a:ext cx="4452201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  </a:t>
            </a:r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2056697" y="2604074"/>
            <a:ext cx="2960487" cy="888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="" xmlns:a16="http://schemas.microsoft.com/office/drawing/2014/main" id="{582740D1-666A-4E3F-AFB9-B52B6E616E66}"/>
              </a:ext>
            </a:extLst>
          </p:cNvPr>
          <p:cNvSpPr/>
          <p:nvPr/>
        </p:nvSpPr>
        <p:spPr>
          <a:xfrm flipH="1">
            <a:off x="858511" y="4339147"/>
            <a:ext cx="4865321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="" xmlns:a16="http://schemas.microsoft.com/office/drawing/2014/main" id="{452344E3-D020-45E1-ACB0-E5ACE1CF9335}"/>
              </a:ext>
            </a:extLst>
          </p:cNvPr>
          <p:cNvSpPr/>
          <p:nvPr/>
        </p:nvSpPr>
        <p:spPr>
          <a:xfrm flipH="1">
            <a:off x="6642688" y="4328407"/>
            <a:ext cx="4302402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19" name="#sl-pollanswer(0)">
            <a:extLst>
              <a:ext uri="{FF2B5EF4-FFF2-40B4-BE49-F238E27FC236}">
                <a16:creationId xmlns="" xmlns:a16="http://schemas.microsoft.com/office/drawing/2014/main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1698318" y="4372446"/>
            <a:ext cx="3677246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en-US" sz="3200" b="1" dirty="0">
                <a:latin typeface="Baskerville Old Face" pitchFamily="18" charset="0"/>
              </a:rPr>
              <a:t>Convolution Layer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="" xmlns:a16="http://schemas.microsoft.com/office/drawing/2014/main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1077218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3DD1B2C-B7F8-45B9-93FD-23C0E68915D0}"/>
              </a:ext>
            </a:extLst>
          </p:cNvPr>
          <p:cNvSpPr txBox="1"/>
          <p:nvPr/>
        </p:nvSpPr>
        <p:spPr>
          <a:xfrm>
            <a:off x="304800" y="254871"/>
            <a:ext cx="115269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12. </a:t>
            </a:r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Which layer type is </a:t>
            </a:r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responsible for spatial </a:t>
            </a:r>
            <a:r>
              <a:rPr lang="en-US" sz="3600" b="1" dirty="0" err="1" smtClean="0">
                <a:solidFill>
                  <a:schemeClr val="accent2"/>
                </a:solidFill>
                <a:latin typeface="Baskerville Old Face" pitchFamily="18" charset="0"/>
              </a:rPr>
              <a:t>downsmapling</a:t>
            </a:r>
            <a:endParaRPr lang="en-US" sz="3600" b="1" dirty="0" smtClean="0">
              <a:solidFill>
                <a:schemeClr val="accent2"/>
              </a:solidFill>
              <a:latin typeface="Baskerville Old Face" pitchFamily="18" charset="0"/>
            </a:endParaRPr>
          </a:p>
          <a:p>
            <a:pPr algn="just"/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 </a:t>
            </a:r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    in a CNN?</a:t>
            </a:r>
            <a:endParaRPr lang="en-US" sz="3600" b="1" dirty="0">
              <a:solidFill>
                <a:schemeClr val="accent2"/>
              </a:solidFill>
              <a:latin typeface="Baskerville Old Face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="" xmlns:a16="http://schemas.microsoft.com/office/drawing/2014/main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65209" y="2568872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781490" y="260407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7536873" y="2460431"/>
            <a:ext cx="3131127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US" sz="3200" b="1" dirty="0" smtClean="0">
                <a:latin typeface="Baskerville Old Face" pitchFamily="18" charset="0"/>
              </a:rPr>
              <a:t>Activation Function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19904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829719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#sl-pollanswer(0)">
            <a:extLst>
              <a:ext uri="{FF2B5EF4-FFF2-40B4-BE49-F238E27FC236}">
                <a16:creationId xmlns="" xmlns:a16="http://schemas.microsoft.com/office/drawing/2014/main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262828" y="4424750"/>
            <a:ext cx="3405172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defRPr/>
            </a:pPr>
            <a:r>
              <a:rPr lang="en-US" sz="3200" b="1" dirty="0" smtClean="0">
                <a:latin typeface="Baskerville Old Face" pitchFamily="18" charset="0"/>
              </a:rPr>
              <a:t>Fully Connected Layer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20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996892" y="2438353"/>
            <a:ext cx="3020292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lang="en-US" sz="3200" b="1" dirty="0" smtClean="0">
                <a:latin typeface="Baskerville Old Face" pitchFamily="18" charset="0"/>
              </a:rPr>
              <a:t>Pooling Layer</a:t>
            </a:r>
            <a:endParaRPr lang="de-DE" sz="3200" b="1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406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="" xmlns:a16="http://schemas.microsoft.com/office/drawing/2014/main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7A5BD470-9B7C-4AAA-9BBF-960DA993DE66}"/>
              </a:ext>
            </a:extLst>
          </p:cNvPr>
          <p:cNvSpPr/>
          <p:nvPr/>
        </p:nvSpPr>
        <p:spPr>
          <a:xfrm>
            <a:off x="24090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304798" y="1736129"/>
            <a:ext cx="10169237" cy="77564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191185" y="1785870"/>
            <a:ext cx="9407542" cy="700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 </a:t>
            </a:r>
            <a:r>
              <a:rPr lang="en-US" sz="3200" b="1" dirty="0" smtClean="0">
                <a:latin typeface="Baskerville Old Face" pitchFamily="18" charset="0"/>
              </a:rPr>
              <a:t>To determine the no. of Neurons in the layer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="" xmlns:a16="http://schemas.microsoft.com/office/drawing/2014/main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776364" cy="1252681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3DD1B2C-B7F8-45B9-93FD-23C0E68915D0}"/>
              </a:ext>
            </a:extLst>
          </p:cNvPr>
          <p:cNvSpPr txBox="1"/>
          <p:nvPr/>
        </p:nvSpPr>
        <p:spPr>
          <a:xfrm>
            <a:off x="366760" y="365711"/>
            <a:ext cx="1171440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13.</a:t>
            </a:r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3400" b="1" dirty="0">
                <a:solidFill>
                  <a:schemeClr val="accent2"/>
                </a:solidFill>
                <a:latin typeface="Baskerville Old Face" pitchFamily="18" charset="0"/>
              </a:rPr>
              <a:t>What is the purpose of the </a:t>
            </a:r>
            <a:r>
              <a:rPr lang="en-US" sz="3400" b="1" dirty="0" smtClean="0">
                <a:solidFill>
                  <a:schemeClr val="accent2"/>
                </a:solidFill>
                <a:latin typeface="Baskerville Old Face" pitchFamily="18" charset="0"/>
              </a:rPr>
              <a:t>“Kernel/ Filter " </a:t>
            </a:r>
            <a:r>
              <a:rPr lang="en-US" sz="3400" b="1" dirty="0">
                <a:solidFill>
                  <a:schemeClr val="accent2"/>
                </a:solidFill>
                <a:latin typeface="Baskerville Old Face" pitchFamily="18" charset="0"/>
              </a:rPr>
              <a:t>in a convolution </a:t>
            </a:r>
            <a:r>
              <a:rPr lang="en-US" sz="3400" b="1" dirty="0" smtClean="0">
                <a:solidFill>
                  <a:schemeClr val="accent2"/>
                </a:solidFill>
                <a:latin typeface="Baskerville Old Face" pitchFamily="18" charset="0"/>
              </a:rPr>
              <a:t> </a:t>
            </a:r>
          </a:p>
          <a:p>
            <a:r>
              <a:rPr lang="en-US" sz="3400" b="1" dirty="0">
                <a:solidFill>
                  <a:schemeClr val="accent2"/>
                </a:solidFill>
                <a:latin typeface="Baskerville Old Face" pitchFamily="18" charset="0"/>
              </a:rPr>
              <a:t> </a:t>
            </a:r>
            <a:r>
              <a:rPr lang="en-US" sz="3400" b="1" dirty="0" smtClean="0">
                <a:solidFill>
                  <a:schemeClr val="accent2"/>
                </a:solidFill>
                <a:latin typeface="Baskerville Old Face" pitchFamily="18" charset="0"/>
              </a:rPr>
              <a:t>      Layer?</a:t>
            </a:r>
            <a:endParaRPr lang="en-US" sz="3400" b="1" dirty="0">
              <a:solidFill>
                <a:schemeClr val="accent2"/>
              </a:solidFill>
              <a:latin typeface="Baskerville Old Face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="" xmlns:a16="http://schemas.microsoft.com/office/drawing/2014/main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09599" y="1716595"/>
            <a:ext cx="87719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39" y="2947045"/>
            <a:ext cx="10035687" cy="79867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1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41" y="4485247"/>
            <a:ext cx="10035686" cy="769441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2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41" y="5879216"/>
            <a:ext cx="10215794" cy="74325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5854" y="5853025"/>
            <a:ext cx="71093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5853" y="4485247"/>
            <a:ext cx="68758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17417" y="2962418"/>
            <a:ext cx="70210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43584" y="3046119"/>
            <a:ext cx="7246233" cy="6114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500" b="1" dirty="0">
                <a:latin typeface="Baskerville Old Face" pitchFamily="18" charset="0"/>
              </a:rPr>
              <a:t>To </a:t>
            </a:r>
            <a:r>
              <a:rPr lang="en-US" sz="3500" b="1" dirty="0">
                <a:latin typeface="Baskerville Old Face" pitchFamily="18" charset="0"/>
              </a:rPr>
              <a:t>extract local features from the input data</a:t>
            </a:r>
            <a:endParaRPr lang="de-DE" sz="3500" b="1" dirty="0">
              <a:latin typeface="Baskerville Old Face" pitchFamily="18" charset="0"/>
            </a:endParaRPr>
          </a:p>
        </p:txBody>
      </p:sp>
      <p:sp>
        <p:nvSpPr>
          <p:cNvPr id="34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02019" y="4583976"/>
            <a:ext cx="8493145" cy="5560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80000"/>
              </a:lnSpc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</a:t>
            </a:r>
            <a:r>
              <a:rPr lang="en-US" sz="3000" b="1" dirty="0">
                <a:latin typeface="Baskerville Old Face" pitchFamily="18" charset="0"/>
              </a:rPr>
              <a:t>To specify the size of the feature maps</a:t>
            </a:r>
            <a:endParaRPr lang="de-DE" sz="3000" b="1" dirty="0">
              <a:latin typeface="Baskerville Old Face" pitchFamily="18" charset="0"/>
            </a:endParaRPr>
          </a:p>
        </p:txBody>
      </p:sp>
      <p:sp>
        <p:nvSpPr>
          <p:cNvPr id="35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15875" y="5977944"/>
            <a:ext cx="8271470" cy="54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200" b="1" dirty="0">
                <a:latin typeface="Baskerville Old Face" pitchFamily="18" charset="0"/>
              </a:rPr>
              <a:t>To determine the Final Output.</a:t>
            </a:r>
            <a:endParaRPr lang="de-DE" sz="3200" b="1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813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="" xmlns:a16="http://schemas.microsoft.com/office/drawing/2014/main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7A5BD470-9B7C-4AAA-9BBF-960DA993DE66}"/>
              </a:ext>
            </a:extLst>
          </p:cNvPr>
          <p:cNvSpPr/>
          <p:nvPr/>
        </p:nvSpPr>
        <p:spPr>
          <a:xfrm>
            <a:off x="24090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304797" y="1736129"/>
            <a:ext cx="10474038" cy="77564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191185" y="1785870"/>
            <a:ext cx="9407542" cy="700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skerville Old Face" pitchFamily="18" charset="0"/>
              </a:rPr>
              <a:t>T</a:t>
            </a:r>
            <a:r>
              <a:rPr lang="en-US" sz="3200" b="1" dirty="0" smtClean="0">
                <a:latin typeface="Baskerville Old Face" pitchFamily="18" charset="0"/>
              </a:rPr>
              <a:t>o </a:t>
            </a:r>
            <a:r>
              <a:rPr lang="en-US" sz="3200" b="1" dirty="0">
                <a:latin typeface="Baskerville Old Face" pitchFamily="18" charset="0"/>
              </a:rPr>
              <a:t>minimize the prediction error on the training data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="" xmlns:a16="http://schemas.microsoft.com/office/drawing/2014/main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776364" cy="92210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3DD1B2C-B7F8-45B9-93FD-23C0E68915D0}"/>
              </a:ext>
            </a:extLst>
          </p:cNvPr>
          <p:cNvSpPr txBox="1"/>
          <p:nvPr/>
        </p:nvSpPr>
        <p:spPr>
          <a:xfrm>
            <a:off x="366760" y="365711"/>
            <a:ext cx="11714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14.</a:t>
            </a:r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3400" b="1" dirty="0">
                <a:solidFill>
                  <a:schemeClr val="accent2"/>
                </a:solidFill>
                <a:latin typeface="Baskerville Old Face" pitchFamily="18" charset="0"/>
              </a:rPr>
              <a:t>What is </a:t>
            </a:r>
            <a:r>
              <a:rPr lang="en-US" sz="3400" b="1" dirty="0" smtClean="0">
                <a:solidFill>
                  <a:schemeClr val="accent2"/>
                </a:solidFill>
                <a:latin typeface="Baskerville Old Face" pitchFamily="18" charset="0"/>
              </a:rPr>
              <a:t>the primary </a:t>
            </a:r>
            <a:r>
              <a:rPr lang="en-US" sz="3400" b="1" dirty="0">
                <a:solidFill>
                  <a:schemeClr val="accent2"/>
                </a:solidFill>
                <a:latin typeface="Baskerville Old Face" pitchFamily="18" charset="0"/>
              </a:rPr>
              <a:t>goal of training a CNN?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="" xmlns:a16="http://schemas.microsoft.com/office/drawing/2014/main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09599" y="1716595"/>
            <a:ext cx="87719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39" y="2947045"/>
            <a:ext cx="10035687" cy="79867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1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41" y="4485247"/>
            <a:ext cx="10035686" cy="769441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2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41" y="5879216"/>
            <a:ext cx="10215794" cy="74325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5854" y="5853025"/>
            <a:ext cx="71093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5853" y="4485247"/>
            <a:ext cx="68758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17417" y="2962418"/>
            <a:ext cx="70210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43584" y="3046119"/>
            <a:ext cx="8354598" cy="6114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4600" b="1" dirty="0">
                <a:latin typeface="Baskerville Old Face" pitchFamily="18" charset="0"/>
              </a:rPr>
              <a:t>To maximize the number of layers in the network</a:t>
            </a:r>
            <a:endParaRPr lang="de-DE" sz="3800" b="1" dirty="0">
              <a:latin typeface="Baskerville Old Face" pitchFamily="18" charset="0"/>
            </a:endParaRPr>
          </a:p>
        </p:txBody>
      </p:sp>
      <p:sp>
        <p:nvSpPr>
          <p:cNvPr id="34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02019" y="4583976"/>
            <a:ext cx="8493145" cy="5560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80000"/>
              </a:lnSpc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</a:t>
            </a:r>
            <a:r>
              <a:rPr lang="en-US" sz="3200" b="1" dirty="0">
                <a:latin typeface="Baskerville Old Face" pitchFamily="18" charset="0"/>
              </a:rPr>
              <a:t>To achieve 100% accuracy on the test data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35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15875" y="5977944"/>
            <a:ext cx="8271470" cy="54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200" b="1" dirty="0">
                <a:latin typeface="Baskerville Old Face" pitchFamily="18" charset="0"/>
              </a:rPr>
              <a:t>None of the above</a:t>
            </a:r>
            <a:endParaRPr lang="de-DE" sz="3200" b="1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8182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="" xmlns:a16="http://schemas.microsoft.com/office/drawing/2014/main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7A5BD470-9B7C-4AAA-9BBF-960DA993DE66}"/>
              </a:ext>
            </a:extLst>
          </p:cNvPr>
          <p:cNvSpPr/>
          <p:nvPr/>
        </p:nvSpPr>
        <p:spPr>
          <a:xfrm>
            <a:off x="24090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304797" y="1736129"/>
            <a:ext cx="10474038" cy="77564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191185" y="1785870"/>
            <a:ext cx="9407542" cy="700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 </a:t>
            </a:r>
            <a:r>
              <a:rPr lang="en-US" sz="3200" b="1" dirty="0">
                <a:latin typeface="Baskerville Old Face" pitchFamily="18" charset="0"/>
              </a:rPr>
              <a:t>To adjust the learning rate during training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="" xmlns:a16="http://schemas.microsoft.com/office/drawing/2014/main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776364" cy="92210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3DD1B2C-B7F8-45B9-93FD-23C0E68915D0}"/>
              </a:ext>
            </a:extLst>
          </p:cNvPr>
          <p:cNvSpPr txBox="1"/>
          <p:nvPr/>
        </p:nvSpPr>
        <p:spPr>
          <a:xfrm>
            <a:off x="366760" y="365711"/>
            <a:ext cx="11714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15.</a:t>
            </a:r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3400" b="1" dirty="0">
                <a:solidFill>
                  <a:schemeClr val="accent2"/>
                </a:solidFill>
                <a:latin typeface="Baskerville Old Face" pitchFamily="18" charset="0"/>
              </a:rPr>
              <a:t>What is the purpose of zero-padding in a CNN?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="" xmlns:a16="http://schemas.microsoft.com/office/drawing/2014/main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09599" y="1716595"/>
            <a:ext cx="87719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39" y="2947045"/>
            <a:ext cx="10035687" cy="79867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1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41" y="4485247"/>
            <a:ext cx="10035686" cy="769441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2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41" y="5879216"/>
            <a:ext cx="10215794" cy="74325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5854" y="5853025"/>
            <a:ext cx="71093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5853" y="4485247"/>
            <a:ext cx="68758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17417" y="2962418"/>
            <a:ext cx="70210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43584" y="3046119"/>
            <a:ext cx="8354598" cy="6114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500" b="1" dirty="0">
                <a:latin typeface="Baskerville Old Face" pitchFamily="18" charset="0"/>
              </a:rPr>
              <a:t>To prevent the reduction of spatial dimensions</a:t>
            </a:r>
            <a:endParaRPr lang="de-DE" sz="3500" b="1" dirty="0">
              <a:latin typeface="Baskerville Old Face" pitchFamily="18" charset="0"/>
            </a:endParaRPr>
          </a:p>
        </p:txBody>
      </p:sp>
      <p:sp>
        <p:nvSpPr>
          <p:cNvPr id="34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02019" y="4583976"/>
            <a:ext cx="8493145" cy="5560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80000"/>
              </a:lnSpc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</a:t>
            </a:r>
            <a:r>
              <a:rPr lang="en-US" sz="3200" b="1" dirty="0">
                <a:latin typeface="Baskerville Old Face" pitchFamily="18" charset="0"/>
              </a:rPr>
              <a:t>To </a:t>
            </a:r>
            <a:r>
              <a:rPr lang="en-US" sz="3200" b="1" dirty="0">
                <a:latin typeface="Baskerville Old Face" pitchFamily="18" charset="0"/>
              </a:rPr>
              <a:t>regularize the network and prevent overfitting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35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15875" y="5977944"/>
            <a:ext cx="8271470" cy="54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200" b="1" dirty="0">
                <a:latin typeface="Baskerville Old Face" pitchFamily="18" charset="0"/>
              </a:rPr>
              <a:t>To adjust the learning rate during training</a:t>
            </a:r>
            <a:endParaRPr lang="de-DE" sz="3200" b="1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318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="" xmlns:a16="http://schemas.microsoft.com/office/drawing/2014/main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7A5BD470-9B7C-4AAA-9BBF-960DA993DE66}"/>
              </a:ext>
            </a:extLst>
          </p:cNvPr>
          <p:cNvSpPr/>
          <p:nvPr/>
        </p:nvSpPr>
        <p:spPr>
          <a:xfrm>
            <a:off x="24090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304797" y="1736129"/>
            <a:ext cx="10474038" cy="77564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191185" y="1785870"/>
            <a:ext cx="9407542" cy="700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 </a:t>
            </a:r>
            <a:r>
              <a:rPr lang="en-US" sz="3200" b="1" dirty="0" smtClean="0">
                <a:latin typeface="Baskerville Old Face" pitchFamily="18" charset="0"/>
              </a:rPr>
              <a:t>Recurrent Neural Network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="" xmlns:a16="http://schemas.microsoft.com/office/drawing/2014/main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776364" cy="1283459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3DD1B2C-B7F8-45B9-93FD-23C0E68915D0}"/>
              </a:ext>
            </a:extLst>
          </p:cNvPr>
          <p:cNvSpPr txBox="1"/>
          <p:nvPr/>
        </p:nvSpPr>
        <p:spPr>
          <a:xfrm>
            <a:off x="366760" y="365711"/>
            <a:ext cx="117144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16.</a:t>
            </a:r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3400" b="1" dirty="0">
                <a:solidFill>
                  <a:schemeClr val="accent2"/>
                </a:solidFill>
                <a:latin typeface="Baskerville Old Face" pitchFamily="18" charset="0"/>
              </a:rPr>
              <a:t>For an image classification task, which of the following </a:t>
            </a:r>
            <a:r>
              <a:rPr lang="en-US" sz="3400" b="1" dirty="0" smtClean="0">
                <a:solidFill>
                  <a:schemeClr val="accent2"/>
                </a:solidFill>
                <a:latin typeface="Baskerville Old Face" pitchFamily="18" charset="0"/>
              </a:rPr>
              <a:t>Deep  </a:t>
            </a:r>
          </a:p>
          <a:p>
            <a:r>
              <a:rPr lang="en-US" sz="3400" b="1" dirty="0">
                <a:solidFill>
                  <a:schemeClr val="accent2"/>
                </a:solidFill>
                <a:latin typeface="Baskerville Old Face" pitchFamily="18" charset="0"/>
              </a:rPr>
              <a:t> </a:t>
            </a:r>
            <a:r>
              <a:rPr lang="en-US" sz="3400" b="1" dirty="0" smtClean="0">
                <a:solidFill>
                  <a:schemeClr val="accent2"/>
                </a:solidFill>
                <a:latin typeface="Baskerville Old Face" pitchFamily="18" charset="0"/>
              </a:rPr>
              <a:t>     Learning  Algorithm </a:t>
            </a:r>
            <a:r>
              <a:rPr lang="en-US" sz="3400" b="1" dirty="0">
                <a:solidFill>
                  <a:schemeClr val="accent2"/>
                </a:solidFill>
                <a:latin typeface="Baskerville Old Face" pitchFamily="18" charset="0"/>
              </a:rPr>
              <a:t>is </a:t>
            </a:r>
            <a:r>
              <a:rPr lang="en-US" sz="3400" b="1" dirty="0" smtClean="0">
                <a:solidFill>
                  <a:schemeClr val="accent2"/>
                </a:solidFill>
                <a:latin typeface="Baskerville Old Face" pitchFamily="18" charset="0"/>
              </a:rPr>
              <a:t>best suited</a:t>
            </a:r>
            <a:r>
              <a:rPr lang="en-US" sz="3400" b="1" dirty="0">
                <a:solidFill>
                  <a:schemeClr val="accent2"/>
                </a:solidFill>
                <a:latin typeface="Baskerville Old Face" pitchFamily="18" charset="0"/>
              </a:rPr>
              <a:t>?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="" xmlns:a16="http://schemas.microsoft.com/office/drawing/2014/main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55878" y="1716595"/>
            <a:ext cx="87719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39" y="2947045"/>
            <a:ext cx="10035687" cy="79867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1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41" y="4485247"/>
            <a:ext cx="10035686" cy="769441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2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41" y="5879216"/>
            <a:ext cx="10215794" cy="74325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5854" y="5853025"/>
            <a:ext cx="71093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5853" y="4485247"/>
            <a:ext cx="68758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17417" y="2962418"/>
            <a:ext cx="70210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43584" y="3046119"/>
            <a:ext cx="8354598" cy="6114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500" b="1" dirty="0" smtClean="0">
                <a:latin typeface="Baskerville Old Face" pitchFamily="18" charset="0"/>
              </a:rPr>
              <a:t>Multi Layer Perceptron</a:t>
            </a:r>
            <a:endParaRPr lang="de-DE" sz="3500" b="1" dirty="0">
              <a:latin typeface="Baskerville Old Face" pitchFamily="18" charset="0"/>
            </a:endParaRPr>
          </a:p>
        </p:txBody>
      </p:sp>
      <p:sp>
        <p:nvSpPr>
          <p:cNvPr id="34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02019" y="4583976"/>
            <a:ext cx="8493145" cy="5560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80000"/>
              </a:lnSpc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</a:t>
            </a:r>
            <a:r>
              <a:rPr lang="en-US" sz="3200" b="1" dirty="0" smtClean="0">
                <a:latin typeface="Baskerville Old Face" pitchFamily="18" charset="0"/>
              </a:rPr>
              <a:t>Convolutional Neural Network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35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15875" y="5977944"/>
            <a:ext cx="8271470" cy="54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200" b="1" dirty="0" smtClean="0">
                <a:latin typeface="Baskerville Old Face" pitchFamily="18" charset="0"/>
              </a:rPr>
              <a:t>Generative Adversarial Network</a:t>
            </a:r>
            <a:endParaRPr lang="de-DE" sz="3200" b="1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393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="" xmlns:a16="http://schemas.microsoft.com/office/drawing/2014/main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7A5BD470-9B7C-4AAA-9BBF-960DA993DE66}"/>
              </a:ext>
            </a:extLst>
          </p:cNvPr>
          <p:cNvSpPr/>
          <p:nvPr/>
        </p:nvSpPr>
        <p:spPr>
          <a:xfrm>
            <a:off x="10235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304797" y="1736129"/>
            <a:ext cx="10474038" cy="77564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191185" y="1785870"/>
            <a:ext cx="9407542" cy="700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 </a:t>
            </a:r>
            <a:r>
              <a:rPr lang="en-US" sz="3200" b="1" dirty="0">
                <a:latin typeface="Baskerville Old Face" pitchFamily="18" charset="0"/>
              </a:rPr>
              <a:t>It helps in reducing overfitting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="" xmlns:a16="http://schemas.microsoft.com/office/drawing/2014/main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776364" cy="1283459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3DD1B2C-B7F8-45B9-93FD-23C0E68915D0}"/>
              </a:ext>
            </a:extLst>
          </p:cNvPr>
          <p:cNvSpPr txBox="1"/>
          <p:nvPr/>
        </p:nvSpPr>
        <p:spPr>
          <a:xfrm>
            <a:off x="366760" y="365711"/>
            <a:ext cx="11714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17.</a:t>
            </a:r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3400" b="1" dirty="0" smtClean="0">
                <a:solidFill>
                  <a:schemeClr val="accent2"/>
                </a:solidFill>
                <a:latin typeface="Baskerville Old Face" pitchFamily="18" charset="0"/>
              </a:rPr>
              <a:t>Which of the following is False about Pooling Layer in CNN?</a:t>
            </a:r>
            <a:endParaRPr lang="en-US" sz="3400" b="1" dirty="0">
              <a:solidFill>
                <a:schemeClr val="accent2"/>
              </a:solidFill>
              <a:latin typeface="Baskerville Old Face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="" xmlns:a16="http://schemas.microsoft.com/office/drawing/2014/main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55878" y="1716595"/>
            <a:ext cx="87719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39" y="2947045"/>
            <a:ext cx="10035687" cy="79867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1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41" y="4485247"/>
            <a:ext cx="10035686" cy="769441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2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41" y="5879216"/>
            <a:ext cx="10215794" cy="74325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5854" y="5853025"/>
            <a:ext cx="71093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5853" y="4485247"/>
            <a:ext cx="68758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17417" y="2962418"/>
            <a:ext cx="70210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43584" y="3046119"/>
            <a:ext cx="8354598" cy="6114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200" b="1" dirty="0">
                <a:latin typeface="Baskerville Old Face" pitchFamily="18" charset="0"/>
              </a:rPr>
              <a:t>It reduces computational complexity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34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02019" y="4583976"/>
            <a:ext cx="8493145" cy="5560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80000"/>
              </a:lnSpc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</a:t>
            </a:r>
            <a:r>
              <a:rPr lang="en-US" sz="3200" b="1" dirty="0">
                <a:latin typeface="Baskerville Old Face" pitchFamily="18" charset="0"/>
              </a:rPr>
              <a:t>It increases image resolution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35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15875" y="5977944"/>
            <a:ext cx="8271470" cy="54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200" b="1" dirty="0">
                <a:latin typeface="Baskerville Old Face" pitchFamily="18" charset="0"/>
              </a:rPr>
              <a:t>None of the Above</a:t>
            </a:r>
            <a:endParaRPr lang="de-DE" sz="3200" b="1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747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="" xmlns:a16="http://schemas.microsoft.com/office/drawing/2014/main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7A5BD470-9B7C-4AAA-9BBF-960DA993DE66}"/>
              </a:ext>
            </a:extLst>
          </p:cNvPr>
          <p:cNvSpPr/>
          <p:nvPr/>
        </p:nvSpPr>
        <p:spPr>
          <a:xfrm>
            <a:off x="-37871" y="-9333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2056697" y="2604074"/>
            <a:ext cx="2960487" cy="888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="" xmlns:a16="http://schemas.microsoft.com/office/drawing/2014/main" id="{582740D1-666A-4E3F-AFB9-B52B6E616E66}"/>
              </a:ext>
            </a:extLst>
          </p:cNvPr>
          <p:cNvSpPr/>
          <p:nvPr/>
        </p:nvSpPr>
        <p:spPr>
          <a:xfrm flipH="1">
            <a:off x="858510" y="4339147"/>
            <a:ext cx="1843125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9" name="#sl-pollanswer(0)">
            <a:extLst>
              <a:ext uri="{FF2B5EF4-FFF2-40B4-BE49-F238E27FC236}">
                <a16:creationId xmlns="" xmlns:a16="http://schemas.microsoft.com/office/drawing/2014/main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1555038" y="4372445"/>
            <a:ext cx="1003318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en-US" sz="5400" b="1" dirty="0" smtClean="0">
                <a:latin typeface="Baskerville Old Face" pitchFamily="18" charset="0"/>
              </a:rPr>
              <a:t>3</a:t>
            </a:r>
            <a:endParaRPr lang="de-DE" sz="5400" b="1" dirty="0">
              <a:latin typeface="Baskerville Old Face" pitchFamily="18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="" xmlns:a16="http://schemas.microsoft.com/office/drawing/2014/main" id="{95F187F4-4FFE-4F1A-8946-4C5E452B923C}"/>
              </a:ext>
            </a:extLst>
          </p:cNvPr>
          <p:cNvSpPr/>
          <p:nvPr/>
        </p:nvSpPr>
        <p:spPr>
          <a:xfrm>
            <a:off x="304800" y="282579"/>
            <a:ext cx="11526982" cy="3526921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3DD1B2C-B7F8-45B9-93FD-23C0E68915D0}"/>
              </a:ext>
            </a:extLst>
          </p:cNvPr>
          <p:cNvSpPr txBox="1"/>
          <p:nvPr/>
        </p:nvSpPr>
        <p:spPr>
          <a:xfrm>
            <a:off x="332508" y="393180"/>
            <a:ext cx="1152698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18. </a:t>
            </a:r>
            <a:r>
              <a:rPr lang="en-US" sz="3400" b="1" dirty="0">
                <a:solidFill>
                  <a:schemeClr val="accent2"/>
                </a:solidFill>
                <a:latin typeface="Baskerville Old Face" pitchFamily="18" charset="0"/>
              </a:rPr>
              <a:t>Suppose an input to Max-Pooling layer is given above.  </a:t>
            </a:r>
            <a:r>
              <a:rPr lang="en-US" sz="3400" b="1" dirty="0">
                <a:solidFill>
                  <a:schemeClr val="accent2"/>
                </a:solidFill>
                <a:latin typeface="Baskerville Old Face" pitchFamily="18" charset="0"/>
              </a:rPr>
              <a:t>   </a:t>
            </a:r>
          </a:p>
          <a:p>
            <a:r>
              <a:rPr lang="en-US" sz="3400" b="1" dirty="0">
                <a:solidFill>
                  <a:schemeClr val="accent2"/>
                </a:solidFill>
                <a:latin typeface="Baskerville Old Face" pitchFamily="18" charset="0"/>
              </a:rPr>
              <a:t> </a:t>
            </a:r>
            <a:r>
              <a:rPr lang="en-US" sz="3400" b="1" dirty="0">
                <a:solidFill>
                  <a:schemeClr val="accent2"/>
                </a:solidFill>
                <a:latin typeface="Baskerville Old Face" pitchFamily="18" charset="0"/>
              </a:rPr>
              <a:t>     The </a:t>
            </a:r>
            <a:r>
              <a:rPr lang="en-US" sz="3400" b="1" dirty="0">
                <a:solidFill>
                  <a:schemeClr val="accent2"/>
                </a:solidFill>
                <a:latin typeface="Baskerville Old Face" pitchFamily="18" charset="0"/>
              </a:rPr>
              <a:t>pooling size of neurons in the layer is (3, 3</a:t>
            </a:r>
            <a:r>
              <a:rPr lang="en-US" sz="3400" b="1" dirty="0">
                <a:solidFill>
                  <a:schemeClr val="accent2"/>
                </a:solidFill>
                <a:latin typeface="Baskerville Old Face" pitchFamily="18" charset="0"/>
              </a:rPr>
              <a:t>). </a:t>
            </a:r>
            <a:endParaRPr lang="en-US" sz="3400" b="1" dirty="0">
              <a:solidFill>
                <a:schemeClr val="accent2"/>
              </a:solidFill>
              <a:latin typeface="Baskerville Old Face" pitchFamily="18" charset="0"/>
            </a:endParaRPr>
          </a:p>
          <a:p>
            <a:r>
              <a:rPr lang="en-US" sz="3600" dirty="0"/>
              <a:t/>
            </a:r>
            <a:br>
              <a:rPr lang="en-US" sz="3600" dirty="0"/>
            </a:br>
            <a:endParaRPr lang="en-US" sz="3600" dirty="0" smtClean="0"/>
          </a:p>
          <a:p>
            <a:endParaRPr lang="en-US" sz="3600" b="1" dirty="0"/>
          </a:p>
          <a:p>
            <a:r>
              <a:rPr lang="en-US" sz="3600" b="1" dirty="0" smtClean="0"/>
              <a:t>      </a:t>
            </a:r>
            <a:r>
              <a:rPr lang="en-US" sz="3600" b="1" dirty="0" smtClean="0">
                <a:solidFill>
                  <a:schemeClr val="accent4">
                    <a:lumMod val="75000"/>
                  </a:schemeClr>
                </a:solidFill>
              </a:rPr>
              <a:t>What </a:t>
            </a:r>
            <a:r>
              <a:rPr lang="en-US" sz="3600" b="1" dirty="0">
                <a:solidFill>
                  <a:schemeClr val="accent4">
                    <a:lumMod val="75000"/>
                  </a:schemeClr>
                </a:solidFill>
              </a:rPr>
              <a:t>would be the output of this Pooling layer?</a:t>
            </a:r>
            <a:endParaRPr lang="en-US" sz="3600" b="1" dirty="0">
              <a:solidFill>
                <a:schemeClr val="accent4">
                  <a:lumMod val="75000"/>
                </a:schemeClr>
              </a:solidFill>
              <a:latin typeface="Baskerville Old Face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="" xmlns:a16="http://schemas.microsoft.com/office/drawing/2014/main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1019904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1891" y="1581734"/>
            <a:ext cx="2701637" cy="1300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Freeform: Shape 40">
            <a:extLst>
              <a:ext uri="{FF2B5EF4-FFF2-40B4-BE49-F238E27FC236}">
                <a16:creationId xmlns="" xmlns:a16="http://schemas.microsoft.com/office/drawing/2014/main" id="{582740D1-666A-4E3F-AFB9-B52B6E616E66}"/>
              </a:ext>
            </a:extLst>
          </p:cNvPr>
          <p:cNvSpPr/>
          <p:nvPr/>
        </p:nvSpPr>
        <p:spPr>
          <a:xfrm flipH="1">
            <a:off x="3777086" y="4405979"/>
            <a:ext cx="1843125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2" name="Freeform: Shape 40">
            <a:extLst>
              <a:ext uri="{FF2B5EF4-FFF2-40B4-BE49-F238E27FC236}">
                <a16:creationId xmlns="" xmlns:a16="http://schemas.microsoft.com/office/drawing/2014/main" id="{582740D1-666A-4E3F-AFB9-B52B6E616E66}"/>
              </a:ext>
            </a:extLst>
          </p:cNvPr>
          <p:cNvSpPr/>
          <p:nvPr/>
        </p:nvSpPr>
        <p:spPr>
          <a:xfrm flipH="1">
            <a:off x="6774401" y="4450220"/>
            <a:ext cx="1843125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3" name="Freeform: Shape 40">
            <a:extLst>
              <a:ext uri="{FF2B5EF4-FFF2-40B4-BE49-F238E27FC236}">
                <a16:creationId xmlns="" xmlns:a16="http://schemas.microsoft.com/office/drawing/2014/main" id="{582740D1-666A-4E3F-AFB9-B52B6E616E66}"/>
              </a:ext>
            </a:extLst>
          </p:cNvPr>
          <p:cNvSpPr/>
          <p:nvPr/>
        </p:nvSpPr>
        <p:spPr>
          <a:xfrm flipH="1">
            <a:off x="9614583" y="4405979"/>
            <a:ext cx="1843125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832430" y="4606010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829745" y="4633482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9669927" y="4580537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2" name="#sl-pollanswer(0)">
            <a:extLst>
              <a:ext uri="{FF2B5EF4-FFF2-40B4-BE49-F238E27FC236}">
                <a16:creationId xmlns="" xmlns:a16="http://schemas.microsoft.com/office/drawing/2014/main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4570594" y="4475491"/>
            <a:ext cx="1003318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en-US" sz="5400" b="1" dirty="0" smtClean="0">
                <a:latin typeface="Baskerville Old Face" pitchFamily="18" charset="0"/>
              </a:rPr>
              <a:t>5</a:t>
            </a:r>
            <a:endParaRPr lang="de-DE" sz="5400" b="1" dirty="0">
              <a:latin typeface="Baskerville Old Face" pitchFamily="18" charset="0"/>
            </a:endParaRPr>
          </a:p>
        </p:txBody>
      </p:sp>
      <p:sp>
        <p:nvSpPr>
          <p:cNvPr id="33" name="#sl-pollanswer(0)">
            <a:extLst>
              <a:ext uri="{FF2B5EF4-FFF2-40B4-BE49-F238E27FC236}">
                <a16:creationId xmlns="" xmlns:a16="http://schemas.microsoft.com/office/drawing/2014/main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411592" y="4505399"/>
            <a:ext cx="1205934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en-US" sz="4800" b="1" dirty="0" smtClean="0">
                <a:latin typeface="Baskerville Old Face" pitchFamily="18" charset="0"/>
              </a:rPr>
              <a:t>5.5</a:t>
            </a:r>
            <a:endParaRPr lang="de-DE" sz="4800" b="1" dirty="0">
              <a:latin typeface="Baskerville Old Face" pitchFamily="18" charset="0"/>
            </a:endParaRPr>
          </a:p>
        </p:txBody>
      </p:sp>
      <p:sp>
        <p:nvSpPr>
          <p:cNvPr id="35" name="#sl-pollanswer(0)">
            <a:extLst>
              <a:ext uri="{FF2B5EF4-FFF2-40B4-BE49-F238E27FC236}">
                <a16:creationId xmlns="" xmlns:a16="http://schemas.microsoft.com/office/drawing/2014/main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10324965" y="4427226"/>
            <a:ext cx="1003318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en-US" sz="5400" b="1" dirty="0" smtClean="0">
                <a:latin typeface="Baskerville Old Face" pitchFamily="18" charset="0"/>
              </a:rPr>
              <a:t>7</a:t>
            </a:r>
            <a:endParaRPr lang="de-DE" sz="5400" b="1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749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="" xmlns:a16="http://schemas.microsoft.com/office/drawing/2014/main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7A5BD470-9B7C-4AAA-9BBF-960DA993DE66}"/>
              </a:ext>
            </a:extLst>
          </p:cNvPr>
          <p:cNvSpPr/>
          <p:nvPr/>
        </p:nvSpPr>
        <p:spPr>
          <a:xfrm>
            <a:off x="-37871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912025" y="2372352"/>
            <a:ext cx="4588228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="" xmlns:a16="http://schemas.microsoft.com/office/drawing/2014/main" id="{BB6DFE9F-01F0-4908-868F-9D0DB2961EC6}"/>
              </a:ext>
            </a:extLst>
          </p:cNvPr>
          <p:cNvSpPr/>
          <p:nvPr/>
        </p:nvSpPr>
        <p:spPr>
          <a:xfrm flipH="1">
            <a:off x="6492889" y="2394314"/>
            <a:ext cx="4452201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  </a:t>
            </a:r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2124130" y="2626894"/>
            <a:ext cx="2960487" cy="7259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en-US" sz="3200" b="1" dirty="0">
                <a:latin typeface="Baskerville Old Face" pitchFamily="18" charset="0"/>
              </a:rPr>
              <a:t>Object detection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="" xmlns:a16="http://schemas.microsoft.com/office/drawing/2014/main" id="{582740D1-666A-4E3F-AFB9-B52B6E616E66}"/>
              </a:ext>
            </a:extLst>
          </p:cNvPr>
          <p:cNvSpPr/>
          <p:nvPr/>
        </p:nvSpPr>
        <p:spPr>
          <a:xfrm flipH="1">
            <a:off x="858511" y="4339147"/>
            <a:ext cx="4865321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="" xmlns:a16="http://schemas.microsoft.com/office/drawing/2014/main" id="{452344E3-D020-45E1-ACB0-E5ACE1CF9335}"/>
              </a:ext>
            </a:extLst>
          </p:cNvPr>
          <p:cNvSpPr/>
          <p:nvPr/>
        </p:nvSpPr>
        <p:spPr>
          <a:xfrm flipH="1">
            <a:off x="6642688" y="4328407"/>
            <a:ext cx="4302402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19" name="#sl-pollanswer(0)">
            <a:extLst>
              <a:ext uri="{FF2B5EF4-FFF2-40B4-BE49-F238E27FC236}">
                <a16:creationId xmlns="" xmlns:a16="http://schemas.microsoft.com/office/drawing/2014/main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1698318" y="4372446"/>
            <a:ext cx="3677246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200" b="1" dirty="0">
                <a:latin typeface="Baskerville Old Face" pitchFamily="18" charset="0"/>
              </a:rPr>
              <a:t>Image classification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="" xmlns:a16="http://schemas.microsoft.com/office/drawing/2014/main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1077218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3DD1B2C-B7F8-45B9-93FD-23C0E68915D0}"/>
              </a:ext>
            </a:extLst>
          </p:cNvPr>
          <p:cNvSpPr txBox="1"/>
          <p:nvPr/>
        </p:nvSpPr>
        <p:spPr>
          <a:xfrm>
            <a:off x="304800" y="254871"/>
            <a:ext cx="115269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arabicPeriod"/>
            </a:pPr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What </a:t>
            </a:r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is the primary purpose of a Convolutional Neural Network </a:t>
            </a:r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(</a:t>
            </a:r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CNN)?</a:t>
            </a:r>
            <a:endParaRPr lang="en-US" sz="3600" b="1" dirty="0">
              <a:solidFill>
                <a:schemeClr val="accent2"/>
              </a:solidFill>
              <a:latin typeface="Baskerville Old Face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="" xmlns:a16="http://schemas.microsoft.com/office/drawing/2014/main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65209" y="2568872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781490" y="260407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7647708" y="2460431"/>
            <a:ext cx="3020292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lang="en-US" sz="3200" b="1" dirty="0">
                <a:latin typeface="Baskerville Old Face" pitchFamily="18" charset="0"/>
              </a:rPr>
              <a:t>Text generation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19904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829719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#sl-pollanswer(0)">
            <a:extLst>
              <a:ext uri="{FF2B5EF4-FFF2-40B4-BE49-F238E27FC236}">
                <a16:creationId xmlns="" xmlns:a16="http://schemas.microsoft.com/office/drawing/2014/main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262828" y="4424750"/>
            <a:ext cx="3405172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defRPr/>
            </a:pPr>
            <a:r>
              <a:rPr lang="en-US" sz="3200" b="1" dirty="0">
                <a:latin typeface="Baskerville Old Face" pitchFamily="18" charset="0"/>
              </a:rPr>
              <a:t>Reinforcement learning</a:t>
            </a:r>
            <a:endParaRPr lang="de-DE" sz="3200" b="1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6807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="" xmlns:a16="http://schemas.microsoft.com/office/drawing/2014/main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7A5BD470-9B7C-4AAA-9BBF-960DA993DE66}"/>
              </a:ext>
            </a:extLst>
          </p:cNvPr>
          <p:cNvSpPr/>
          <p:nvPr/>
        </p:nvSpPr>
        <p:spPr>
          <a:xfrm>
            <a:off x="10235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304797" y="1736129"/>
            <a:ext cx="10474038" cy="77564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191185" y="1785870"/>
            <a:ext cx="9407542" cy="700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 </a:t>
            </a:r>
            <a:r>
              <a:rPr lang="en-US" sz="3200" b="1" dirty="0" smtClean="0">
                <a:latin typeface="Baskerville Old Face" pitchFamily="18" charset="0"/>
              </a:rPr>
              <a:t>Conventional Neural Network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="" xmlns:a16="http://schemas.microsoft.com/office/drawing/2014/main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776364" cy="729461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3DD1B2C-B7F8-45B9-93FD-23C0E68915D0}"/>
              </a:ext>
            </a:extLst>
          </p:cNvPr>
          <p:cNvSpPr txBox="1"/>
          <p:nvPr/>
        </p:nvSpPr>
        <p:spPr>
          <a:xfrm>
            <a:off x="366760" y="296436"/>
            <a:ext cx="117144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accent2"/>
                </a:solidFill>
                <a:latin typeface="Baskerville Old Face" pitchFamily="18" charset="0"/>
              </a:rPr>
              <a:t>19.</a:t>
            </a:r>
            <a:r>
              <a:rPr lang="en-US" sz="40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4000" b="1" dirty="0" smtClean="0">
                <a:solidFill>
                  <a:schemeClr val="accent2"/>
                </a:solidFill>
                <a:latin typeface="Baskerville Old Face" pitchFamily="18" charset="0"/>
              </a:rPr>
              <a:t>What is the Full Form of CNN</a:t>
            </a:r>
            <a:r>
              <a:rPr lang="en-US" sz="3400" b="1" dirty="0" smtClean="0">
                <a:solidFill>
                  <a:schemeClr val="accent2"/>
                </a:solidFill>
                <a:latin typeface="Baskerville Old Face" pitchFamily="18" charset="0"/>
              </a:rPr>
              <a:t>?</a:t>
            </a:r>
            <a:endParaRPr lang="en-US" sz="3400" b="1" dirty="0">
              <a:solidFill>
                <a:schemeClr val="accent2"/>
              </a:solidFill>
              <a:latin typeface="Baskerville Old Face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="" xmlns:a16="http://schemas.microsoft.com/office/drawing/2014/main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55878" y="1716595"/>
            <a:ext cx="87719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39" y="2947045"/>
            <a:ext cx="10035687" cy="79867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1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41" y="4485247"/>
            <a:ext cx="10035686" cy="769441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2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41" y="5879216"/>
            <a:ext cx="10215794" cy="74325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5854" y="5853025"/>
            <a:ext cx="71093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5853" y="4485247"/>
            <a:ext cx="68758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17417" y="2962418"/>
            <a:ext cx="70210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43584" y="3046119"/>
            <a:ext cx="8354598" cy="6114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500" b="1" dirty="0" smtClean="0">
                <a:latin typeface="Baskerville Old Face" pitchFamily="18" charset="0"/>
              </a:rPr>
              <a:t>Convolutional Neural Network</a:t>
            </a:r>
            <a:endParaRPr lang="de-DE" sz="3500" b="1" dirty="0">
              <a:latin typeface="Baskerville Old Face" pitchFamily="18" charset="0"/>
            </a:endParaRPr>
          </a:p>
        </p:txBody>
      </p:sp>
      <p:sp>
        <p:nvSpPr>
          <p:cNvPr id="34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02019" y="4583976"/>
            <a:ext cx="8493145" cy="5560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lnSpc>
                <a:spcPct val="80000"/>
              </a:lnSpc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</a:t>
            </a:r>
            <a:r>
              <a:rPr lang="en-US" sz="3200" b="1" dirty="0" smtClean="0">
                <a:latin typeface="Baskerville Old Face" pitchFamily="18" charset="0"/>
              </a:rPr>
              <a:t>Convolution Neural Network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35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15875" y="5977944"/>
            <a:ext cx="8271470" cy="54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200" b="1" dirty="0" smtClean="0">
                <a:latin typeface="Baskerville Old Face" pitchFamily="18" charset="0"/>
              </a:rPr>
              <a:t>Concurrent Neural Network</a:t>
            </a:r>
            <a:endParaRPr lang="de-DE" sz="3200" b="1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3849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="" xmlns:a16="http://schemas.microsoft.com/office/drawing/2014/main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7A5BD470-9B7C-4AAA-9BBF-960DA993DE66}"/>
              </a:ext>
            </a:extLst>
          </p:cNvPr>
          <p:cNvSpPr/>
          <p:nvPr/>
        </p:nvSpPr>
        <p:spPr>
          <a:xfrm>
            <a:off x="10235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304796" y="1736129"/>
            <a:ext cx="10834257" cy="77564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="" xmlns:a16="http://schemas.microsoft.com/office/drawing/2014/main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776364" cy="729461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3DD1B2C-B7F8-45B9-93FD-23C0E68915D0}"/>
              </a:ext>
            </a:extLst>
          </p:cNvPr>
          <p:cNvSpPr txBox="1"/>
          <p:nvPr/>
        </p:nvSpPr>
        <p:spPr>
          <a:xfrm>
            <a:off x="366760" y="296436"/>
            <a:ext cx="117144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accent2"/>
                </a:solidFill>
                <a:latin typeface="Baskerville Old Face" pitchFamily="18" charset="0"/>
              </a:rPr>
              <a:t>20.</a:t>
            </a:r>
            <a:r>
              <a:rPr lang="en-US" sz="40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4000" b="1" dirty="0" smtClean="0">
                <a:solidFill>
                  <a:schemeClr val="accent2"/>
                </a:solidFill>
                <a:latin typeface="Baskerville Old Face" pitchFamily="18" charset="0"/>
              </a:rPr>
              <a:t>What is the Formula for Padding Calculation? </a:t>
            </a:r>
            <a:endParaRPr lang="en-US" sz="3400" b="1" dirty="0">
              <a:solidFill>
                <a:schemeClr val="accent2"/>
              </a:solidFill>
              <a:latin typeface="Baskerville Old Face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="" xmlns:a16="http://schemas.microsoft.com/office/drawing/2014/main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55878" y="1716595"/>
            <a:ext cx="87719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38" y="2947045"/>
            <a:ext cx="10880816" cy="79867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1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41" y="4485247"/>
            <a:ext cx="10880814" cy="769441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2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41" y="5879216"/>
            <a:ext cx="11088632" cy="74325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5854" y="5853025"/>
            <a:ext cx="71093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5853" y="4485247"/>
            <a:ext cx="68758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17417" y="2962418"/>
            <a:ext cx="70210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5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15875" y="4596193"/>
            <a:ext cx="9282852" cy="54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200" b="1" dirty="0">
                <a:latin typeface="Baskerville Old Face" pitchFamily="18" charset="0"/>
              </a:rPr>
              <a:t>Feature size = ((Image size + 2 * </a:t>
            </a:r>
            <a:r>
              <a:rPr lang="en-US" sz="3200" b="1" dirty="0" smtClean="0">
                <a:latin typeface="Baskerville Old Face" pitchFamily="18" charset="0"/>
              </a:rPr>
              <a:t>Kernel size− Padding </a:t>
            </a:r>
            <a:r>
              <a:rPr lang="en-US" sz="3200" b="1" dirty="0">
                <a:latin typeface="Baskerville Old Face" pitchFamily="18" charset="0"/>
              </a:rPr>
              <a:t>size) / Stride)+1.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19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468275" y="6033359"/>
            <a:ext cx="9282852" cy="54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200" b="1" dirty="0">
                <a:latin typeface="Baskerville Old Face" pitchFamily="18" charset="0"/>
              </a:rPr>
              <a:t>Feature size = ((Image size + 2 * Padding size − Kernel size) / Stride)+1.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24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15875" y="3073364"/>
            <a:ext cx="9282852" cy="54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200" b="1" dirty="0">
                <a:latin typeface="Baskerville Old Face" pitchFamily="18" charset="0"/>
              </a:rPr>
              <a:t>Feature size = ((Image size + 2 </a:t>
            </a:r>
            <a:r>
              <a:rPr lang="en-US" sz="3200" b="1" dirty="0" smtClean="0">
                <a:latin typeface="Baskerville Old Face" pitchFamily="18" charset="0"/>
              </a:rPr>
              <a:t>+Padding </a:t>
            </a:r>
            <a:r>
              <a:rPr lang="en-US" sz="3200" b="1" dirty="0">
                <a:latin typeface="Baskerville Old Face" pitchFamily="18" charset="0"/>
              </a:rPr>
              <a:t>size </a:t>
            </a:r>
            <a:r>
              <a:rPr lang="en-US" sz="3200" b="1" dirty="0" smtClean="0">
                <a:latin typeface="Baskerville Old Face" pitchFamily="18" charset="0"/>
              </a:rPr>
              <a:t>* </a:t>
            </a:r>
            <a:r>
              <a:rPr lang="en-US" sz="3200" b="1" dirty="0">
                <a:latin typeface="Baskerville Old Face" pitchFamily="18" charset="0"/>
              </a:rPr>
              <a:t>Kernel size) / Stride)+1.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25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454572" y="1827541"/>
            <a:ext cx="9282852" cy="54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200" b="1" dirty="0">
                <a:latin typeface="Baskerville Old Face" pitchFamily="18" charset="0"/>
              </a:rPr>
              <a:t>Feature size = ((Image size </a:t>
            </a:r>
            <a:r>
              <a:rPr lang="en-US" sz="3200" b="1" dirty="0" smtClean="0">
                <a:latin typeface="Baskerville Old Face" pitchFamily="18" charset="0"/>
              </a:rPr>
              <a:t>- </a:t>
            </a:r>
            <a:r>
              <a:rPr lang="en-US" sz="3200" b="1" dirty="0">
                <a:latin typeface="Baskerville Old Face" pitchFamily="18" charset="0"/>
              </a:rPr>
              <a:t>2 </a:t>
            </a:r>
            <a:r>
              <a:rPr lang="en-US" sz="3200" b="1" dirty="0" smtClean="0">
                <a:latin typeface="Baskerville Old Face" pitchFamily="18" charset="0"/>
              </a:rPr>
              <a:t>*Padding </a:t>
            </a:r>
            <a:r>
              <a:rPr lang="en-US" sz="3200" b="1" dirty="0">
                <a:latin typeface="Baskerville Old Face" pitchFamily="18" charset="0"/>
              </a:rPr>
              <a:t>size </a:t>
            </a:r>
            <a:r>
              <a:rPr lang="en-US" sz="3200" b="1" dirty="0" smtClean="0">
                <a:latin typeface="Baskerville Old Face" pitchFamily="18" charset="0"/>
              </a:rPr>
              <a:t>+ </a:t>
            </a:r>
            <a:r>
              <a:rPr lang="en-US" sz="3200" b="1" dirty="0">
                <a:latin typeface="Baskerville Old Face" pitchFamily="18" charset="0"/>
              </a:rPr>
              <a:t>Kernel size) / Stride)+1.</a:t>
            </a:r>
            <a:endParaRPr lang="de-DE" sz="3200" b="1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9703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="" xmlns:a16="http://schemas.microsoft.com/office/drawing/2014/main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7A5BD470-9B7C-4AAA-9BBF-960DA993DE66}"/>
              </a:ext>
            </a:extLst>
          </p:cNvPr>
          <p:cNvSpPr/>
          <p:nvPr/>
        </p:nvSpPr>
        <p:spPr>
          <a:xfrm>
            <a:off x="-37872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>
            <a:extLst>
              <a:ext uri="{FF2B5EF4-FFF2-40B4-BE49-F238E27FC236}">
                <a16:creationId xmlns="" xmlns:a16="http://schemas.microsoft.com/office/drawing/2014/main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4" descr="Ideas Customizab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872" y="-70106"/>
            <a:ext cx="12212323" cy="712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699923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="" xmlns:a16="http://schemas.microsoft.com/office/drawing/2014/main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7A5BD470-9B7C-4AAA-9BBF-960DA993DE66}"/>
              </a:ext>
            </a:extLst>
          </p:cNvPr>
          <p:cNvSpPr/>
          <p:nvPr/>
        </p:nvSpPr>
        <p:spPr>
          <a:xfrm>
            <a:off x="-37871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912025" y="2372352"/>
            <a:ext cx="4588228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="" xmlns:a16="http://schemas.microsoft.com/office/drawing/2014/main" id="{BB6DFE9F-01F0-4908-868F-9D0DB2961EC6}"/>
              </a:ext>
            </a:extLst>
          </p:cNvPr>
          <p:cNvSpPr/>
          <p:nvPr/>
        </p:nvSpPr>
        <p:spPr>
          <a:xfrm flipH="1">
            <a:off x="6492889" y="2394314"/>
            <a:ext cx="4452201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  </a:t>
            </a:r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2056697" y="2604074"/>
            <a:ext cx="2960487" cy="888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="" xmlns:a16="http://schemas.microsoft.com/office/drawing/2014/main" id="{582740D1-666A-4E3F-AFB9-B52B6E616E66}"/>
              </a:ext>
            </a:extLst>
          </p:cNvPr>
          <p:cNvSpPr/>
          <p:nvPr/>
        </p:nvSpPr>
        <p:spPr>
          <a:xfrm flipH="1">
            <a:off x="858511" y="4339147"/>
            <a:ext cx="4865321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="" xmlns:a16="http://schemas.microsoft.com/office/drawing/2014/main" id="{452344E3-D020-45E1-ACB0-E5ACE1CF9335}"/>
              </a:ext>
            </a:extLst>
          </p:cNvPr>
          <p:cNvSpPr/>
          <p:nvPr/>
        </p:nvSpPr>
        <p:spPr>
          <a:xfrm flipH="1">
            <a:off x="6642688" y="4328407"/>
            <a:ext cx="4302402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19" name="#sl-pollanswer(0)">
            <a:extLst>
              <a:ext uri="{FF2B5EF4-FFF2-40B4-BE49-F238E27FC236}">
                <a16:creationId xmlns="" xmlns:a16="http://schemas.microsoft.com/office/drawing/2014/main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1698318" y="4372446"/>
            <a:ext cx="3677246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en-US" sz="3200" b="1" dirty="0">
                <a:latin typeface="Baskerville Old Face" pitchFamily="18" charset="0"/>
              </a:rPr>
              <a:t>Convolution Layer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="" xmlns:a16="http://schemas.microsoft.com/office/drawing/2014/main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1077218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3DD1B2C-B7F8-45B9-93FD-23C0E68915D0}"/>
              </a:ext>
            </a:extLst>
          </p:cNvPr>
          <p:cNvSpPr txBox="1"/>
          <p:nvPr/>
        </p:nvSpPr>
        <p:spPr>
          <a:xfrm>
            <a:off x="304800" y="254871"/>
            <a:ext cx="115269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2. </a:t>
            </a:r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Which layer type is typically used to extract local features in </a:t>
            </a:r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 </a:t>
            </a:r>
          </a:p>
          <a:p>
            <a:pPr algn="just"/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 </a:t>
            </a:r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    a </a:t>
            </a:r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CNN?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="" xmlns:a16="http://schemas.microsoft.com/office/drawing/2014/main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65209" y="2568872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781490" y="260407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7536873" y="2460431"/>
            <a:ext cx="3131127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US" sz="3200" b="1" dirty="0" smtClean="0">
                <a:latin typeface="Baskerville Old Face" pitchFamily="18" charset="0"/>
              </a:rPr>
              <a:t>Activation Function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19904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829719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#sl-pollanswer(0)">
            <a:extLst>
              <a:ext uri="{FF2B5EF4-FFF2-40B4-BE49-F238E27FC236}">
                <a16:creationId xmlns="" xmlns:a16="http://schemas.microsoft.com/office/drawing/2014/main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262828" y="4424750"/>
            <a:ext cx="3405172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defRPr/>
            </a:pPr>
            <a:r>
              <a:rPr lang="en-US" sz="3200" b="1" dirty="0" smtClean="0">
                <a:latin typeface="Baskerville Old Face" pitchFamily="18" charset="0"/>
              </a:rPr>
              <a:t>Fully Connected Layer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20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996892" y="2438353"/>
            <a:ext cx="3020292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lang="en-US" sz="3200" b="1" dirty="0" smtClean="0">
                <a:latin typeface="Baskerville Old Face" pitchFamily="18" charset="0"/>
              </a:rPr>
              <a:t>Pooling Layer</a:t>
            </a:r>
            <a:endParaRPr lang="de-DE" sz="3200" b="1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091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="" xmlns:a16="http://schemas.microsoft.com/office/drawing/2014/main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7A5BD470-9B7C-4AAA-9BBF-960DA993DE66}"/>
              </a:ext>
            </a:extLst>
          </p:cNvPr>
          <p:cNvSpPr/>
          <p:nvPr/>
        </p:nvSpPr>
        <p:spPr>
          <a:xfrm>
            <a:off x="24090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304798" y="1736129"/>
            <a:ext cx="10169237" cy="77564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191185" y="1785870"/>
            <a:ext cx="9407542" cy="700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 </a:t>
            </a:r>
            <a:r>
              <a:rPr lang="en-US" sz="2800" b="1" dirty="0">
                <a:latin typeface="Baskerville Old Face" pitchFamily="18" charset="0"/>
              </a:rPr>
              <a:t>They can capture local spatial patterns in the input data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askerville Old Face" pitchFamily="18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="" xmlns:a16="http://schemas.microsoft.com/office/drawing/2014/main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1077218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3DD1B2C-B7F8-45B9-93FD-23C0E68915D0}"/>
              </a:ext>
            </a:extLst>
          </p:cNvPr>
          <p:cNvSpPr txBox="1"/>
          <p:nvPr/>
        </p:nvSpPr>
        <p:spPr>
          <a:xfrm>
            <a:off x="304800" y="282581"/>
            <a:ext cx="115269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3</a:t>
            </a:r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.</a:t>
            </a:r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What is the advantage of using convolutional layers in a </a:t>
            </a:r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 </a:t>
            </a:r>
          </a:p>
          <a:p>
            <a:pPr algn="just"/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 </a:t>
            </a:r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   CNN</a:t>
            </a:r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?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="" xmlns:a16="http://schemas.microsoft.com/office/drawing/2014/main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09599" y="1716595"/>
            <a:ext cx="87719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41" y="2947045"/>
            <a:ext cx="8968886" cy="79867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1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41" y="4485247"/>
            <a:ext cx="9093576" cy="769441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2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41" y="5879216"/>
            <a:ext cx="8968886" cy="74325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5854" y="5853025"/>
            <a:ext cx="71093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5853" y="4485247"/>
            <a:ext cx="68758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17417" y="2962418"/>
            <a:ext cx="70210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43584" y="3046119"/>
            <a:ext cx="7246233" cy="6114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2800" b="1" dirty="0">
                <a:latin typeface="Baskerville Old Face" pitchFamily="18" charset="0"/>
              </a:rPr>
              <a:t>They can handle sequential data</a:t>
            </a:r>
            <a:endParaRPr lang="de-DE" sz="2800" b="1" dirty="0">
              <a:latin typeface="Baskerville Old Face" pitchFamily="18" charset="0"/>
            </a:endParaRPr>
          </a:p>
        </p:txBody>
      </p:sp>
      <p:sp>
        <p:nvSpPr>
          <p:cNvPr id="34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02019" y="4583976"/>
            <a:ext cx="8008233" cy="5560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</a:t>
            </a:r>
            <a:r>
              <a:rPr lang="en-US" sz="2800" b="1" dirty="0">
                <a:latin typeface="Baskerville Old Face" pitchFamily="18" charset="0"/>
              </a:rPr>
              <a:t>They can generate synthetic data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askerville Old Face" pitchFamily="18" charset="0"/>
            </a:endParaRPr>
          </a:p>
        </p:txBody>
      </p:sp>
      <p:sp>
        <p:nvSpPr>
          <p:cNvPr id="35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15875" y="5977944"/>
            <a:ext cx="6955288" cy="54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2800" b="1" dirty="0">
                <a:latin typeface="Baskerville Old Face" pitchFamily="18" charset="0"/>
              </a:rPr>
              <a:t>They can handle variable-length inputs</a:t>
            </a:r>
            <a:endParaRPr lang="de-DE" sz="2800" b="1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75493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="" xmlns:a16="http://schemas.microsoft.com/office/drawing/2014/main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7A5BD470-9B7C-4AAA-9BBF-960DA993DE66}"/>
              </a:ext>
            </a:extLst>
          </p:cNvPr>
          <p:cNvSpPr/>
          <p:nvPr/>
        </p:nvSpPr>
        <p:spPr>
          <a:xfrm>
            <a:off x="-37872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912025" y="2372352"/>
            <a:ext cx="4588228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="" xmlns:a16="http://schemas.microsoft.com/office/drawing/2014/main" id="{BB6DFE9F-01F0-4908-868F-9D0DB2961EC6}"/>
              </a:ext>
            </a:extLst>
          </p:cNvPr>
          <p:cNvSpPr/>
          <p:nvPr/>
        </p:nvSpPr>
        <p:spPr>
          <a:xfrm flipH="1">
            <a:off x="6492889" y="2394314"/>
            <a:ext cx="4452201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  </a:t>
            </a:r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2056697" y="2604074"/>
            <a:ext cx="2960487" cy="888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="" xmlns:a16="http://schemas.microsoft.com/office/drawing/2014/main" id="{582740D1-666A-4E3F-AFB9-B52B6E616E66}"/>
              </a:ext>
            </a:extLst>
          </p:cNvPr>
          <p:cNvSpPr/>
          <p:nvPr/>
        </p:nvSpPr>
        <p:spPr>
          <a:xfrm flipH="1">
            <a:off x="858511" y="4339147"/>
            <a:ext cx="4865321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="" xmlns:a16="http://schemas.microsoft.com/office/drawing/2014/main" id="{452344E3-D020-45E1-ACB0-E5ACE1CF9335}"/>
              </a:ext>
            </a:extLst>
          </p:cNvPr>
          <p:cNvSpPr/>
          <p:nvPr/>
        </p:nvSpPr>
        <p:spPr>
          <a:xfrm flipH="1">
            <a:off x="6642688" y="4328407"/>
            <a:ext cx="4302402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19" name="#sl-pollanswer(0)">
            <a:extLst>
              <a:ext uri="{FF2B5EF4-FFF2-40B4-BE49-F238E27FC236}">
                <a16:creationId xmlns="" xmlns:a16="http://schemas.microsoft.com/office/drawing/2014/main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1698318" y="4372446"/>
            <a:ext cx="3677246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sz="4000" b="1" dirty="0" smtClean="0">
                <a:latin typeface="Baskerville Old Face" pitchFamily="18" charset="0"/>
              </a:rPr>
              <a:t> </a:t>
            </a:r>
            <a:r>
              <a:rPr lang="en-US" sz="4000" b="1" dirty="0" err="1" smtClean="0">
                <a:latin typeface="Baskerville Old Face" pitchFamily="18" charset="0"/>
              </a:rPr>
              <a:t>Softmax</a:t>
            </a:r>
            <a:endParaRPr lang="de-DE" sz="4000" b="1" dirty="0">
              <a:latin typeface="Baskerville Old Face" pitchFamily="18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="" xmlns:a16="http://schemas.microsoft.com/office/drawing/2014/main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1077218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3DD1B2C-B7F8-45B9-93FD-23C0E68915D0}"/>
              </a:ext>
            </a:extLst>
          </p:cNvPr>
          <p:cNvSpPr txBox="1"/>
          <p:nvPr/>
        </p:nvSpPr>
        <p:spPr>
          <a:xfrm>
            <a:off x="304800" y="254871"/>
            <a:ext cx="115269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4</a:t>
            </a:r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. </a:t>
            </a:r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Which activation function is commonly used in the </a:t>
            </a:r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 </a:t>
            </a:r>
          </a:p>
          <a:p>
            <a:pPr algn="just"/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 </a:t>
            </a:r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    Convolutional </a:t>
            </a:r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L</a:t>
            </a:r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ayers </a:t>
            </a:r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of a CNN?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="" xmlns:a16="http://schemas.microsoft.com/office/drawing/2014/main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65209" y="2568872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781490" y="260407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7391196" y="2753795"/>
            <a:ext cx="3131127" cy="8561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  <a:defRPr/>
            </a:pPr>
            <a:r>
              <a:rPr lang="en-US" sz="10000" b="1" dirty="0" smtClean="0">
                <a:latin typeface="Baskerville Old Face" pitchFamily="18" charset="0"/>
              </a:rPr>
              <a:t>  </a:t>
            </a:r>
            <a:r>
              <a:rPr lang="en-US" sz="11100" b="1" dirty="0" smtClean="0">
                <a:latin typeface="Baskerville Old Face" pitchFamily="18" charset="0"/>
              </a:rPr>
              <a:t>ReLU</a:t>
            </a:r>
            <a:endParaRPr lang="en-US" sz="11100" b="1" dirty="0">
              <a:latin typeface="Baskerville Old Face" pitchFamily="18" charset="0"/>
            </a:endParaRPr>
          </a:p>
          <a:p>
            <a:pPr lvl="0">
              <a:defRPr/>
            </a:pPr>
            <a:r>
              <a:rPr lang="en-US" sz="7400" dirty="0" smtClean="0">
                <a:latin typeface="Baskerville Old Face" pitchFamily="18" charset="0"/>
              </a:rPr>
              <a:t>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019904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829719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#sl-pollanswer(0)">
            <a:extLst>
              <a:ext uri="{FF2B5EF4-FFF2-40B4-BE49-F238E27FC236}">
                <a16:creationId xmlns="" xmlns:a16="http://schemas.microsoft.com/office/drawing/2014/main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262828" y="4424750"/>
            <a:ext cx="3405172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lang="en-US" sz="3600" b="1" dirty="0" smtClean="0">
                <a:latin typeface="Baskerville Old Face" pitchFamily="18" charset="0"/>
              </a:rPr>
              <a:t>   </a:t>
            </a:r>
            <a:r>
              <a:rPr lang="en-US" sz="3600" b="1" dirty="0" err="1" smtClean="0">
                <a:latin typeface="Baskerville Old Face" pitchFamily="18" charset="0"/>
              </a:rPr>
              <a:t>Tanh</a:t>
            </a:r>
            <a:endParaRPr lang="de-DE" sz="3600" b="1" dirty="0">
              <a:latin typeface="Baskerville Old Face" pitchFamily="18" charset="0"/>
            </a:endParaRPr>
          </a:p>
        </p:txBody>
      </p:sp>
      <p:sp>
        <p:nvSpPr>
          <p:cNvPr id="20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996892" y="2438353"/>
            <a:ext cx="3020292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lang="en-US" sz="4000" b="1" dirty="0" smtClean="0">
                <a:latin typeface="Baskerville Old Face" pitchFamily="18" charset="0"/>
              </a:rPr>
              <a:t>Sigmoid</a:t>
            </a:r>
            <a:endParaRPr lang="de-DE" sz="4000" b="1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15412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="" xmlns:a16="http://schemas.microsoft.com/office/drawing/2014/main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7A5BD470-9B7C-4AAA-9BBF-960DA993DE66}"/>
              </a:ext>
            </a:extLst>
          </p:cNvPr>
          <p:cNvSpPr/>
          <p:nvPr/>
        </p:nvSpPr>
        <p:spPr>
          <a:xfrm>
            <a:off x="24090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304798" y="1736129"/>
            <a:ext cx="10169237" cy="77564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191185" y="1785870"/>
            <a:ext cx="9407542" cy="700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 </a:t>
            </a:r>
            <a:r>
              <a:rPr lang="en-US" sz="3200" b="1" dirty="0">
                <a:latin typeface="Baskerville Old Face" pitchFamily="18" charset="0"/>
              </a:rPr>
              <a:t>To compute the gradients for </a:t>
            </a:r>
            <a:r>
              <a:rPr lang="en-US" sz="3200" b="1" dirty="0" smtClean="0">
                <a:latin typeface="Baskerville Old Face" pitchFamily="18" charset="0"/>
              </a:rPr>
              <a:t>back propagation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="" xmlns:a16="http://schemas.microsoft.com/office/drawing/2014/main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784219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3DD1B2C-B7F8-45B9-93FD-23C0E68915D0}"/>
              </a:ext>
            </a:extLst>
          </p:cNvPr>
          <p:cNvSpPr txBox="1"/>
          <p:nvPr/>
        </p:nvSpPr>
        <p:spPr>
          <a:xfrm>
            <a:off x="304800" y="282581"/>
            <a:ext cx="115269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5</a:t>
            </a:r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.</a:t>
            </a:r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What is the </a:t>
            </a:r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purpose of Pooling  </a:t>
            </a:r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L</a:t>
            </a:r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ayers </a:t>
            </a:r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in </a:t>
            </a:r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a CNN</a:t>
            </a:r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?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="" xmlns:a16="http://schemas.microsoft.com/office/drawing/2014/main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09599" y="1716595"/>
            <a:ext cx="87719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39" y="2947045"/>
            <a:ext cx="10035687" cy="79867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1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41" y="4485247"/>
            <a:ext cx="10035686" cy="769441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2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41" y="5879216"/>
            <a:ext cx="10215794" cy="74325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5854" y="5853025"/>
            <a:ext cx="71093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5853" y="4485247"/>
            <a:ext cx="68758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17417" y="2962418"/>
            <a:ext cx="70210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43584" y="3046119"/>
            <a:ext cx="7246233" cy="6114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200" b="1" dirty="0">
                <a:latin typeface="Baskerville Old Face" pitchFamily="18" charset="0"/>
              </a:rPr>
              <a:t>To introduce non-linearity to the network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34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02019" y="4583976"/>
            <a:ext cx="8493145" cy="5560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</a:t>
            </a:r>
            <a:r>
              <a:rPr lang="en-US" sz="3200" b="1" dirty="0">
                <a:latin typeface="Baskerville Old Face" pitchFamily="18" charset="0"/>
              </a:rPr>
              <a:t>To adjust the weights and biases of the network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35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15875" y="5977944"/>
            <a:ext cx="8271470" cy="54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800" b="1" dirty="0">
                <a:latin typeface="Baskerville Old Face" pitchFamily="18" charset="0"/>
              </a:rPr>
              <a:t>To reduce the spatial dimensions of the feature maps</a:t>
            </a:r>
            <a:endParaRPr lang="de-DE" sz="3800" b="1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81403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="" xmlns:a16="http://schemas.microsoft.com/office/drawing/2014/main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7A5BD470-9B7C-4AAA-9BBF-960DA993DE66}"/>
              </a:ext>
            </a:extLst>
          </p:cNvPr>
          <p:cNvSpPr/>
          <p:nvPr/>
        </p:nvSpPr>
        <p:spPr>
          <a:xfrm>
            <a:off x="-37871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912025" y="2372352"/>
            <a:ext cx="4588228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="" xmlns:a16="http://schemas.microsoft.com/office/drawing/2014/main" id="{BB6DFE9F-01F0-4908-868F-9D0DB2961EC6}"/>
              </a:ext>
            </a:extLst>
          </p:cNvPr>
          <p:cNvSpPr/>
          <p:nvPr/>
        </p:nvSpPr>
        <p:spPr>
          <a:xfrm flipH="1">
            <a:off x="6492889" y="2394314"/>
            <a:ext cx="4452201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  </a:t>
            </a:r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2124130" y="2626894"/>
            <a:ext cx="2960487" cy="7259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en-US" sz="4400" b="1" dirty="0" smtClean="0">
                <a:latin typeface="Baskerville Old Face" pitchFamily="18" charset="0"/>
              </a:rPr>
              <a:t>20 X 20</a:t>
            </a:r>
            <a:endParaRPr lang="de-DE" sz="4400" b="1" dirty="0">
              <a:latin typeface="Baskerville Old Face" pitchFamily="18" charset="0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="" xmlns:a16="http://schemas.microsoft.com/office/drawing/2014/main" id="{582740D1-666A-4E3F-AFB9-B52B6E616E66}"/>
              </a:ext>
            </a:extLst>
          </p:cNvPr>
          <p:cNvSpPr/>
          <p:nvPr/>
        </p:nvSpPr>
        <p:spPr>
          <a:xfrm flipH="1">
            <a:off x="858511" y="4339147"/>
            <a:ext cx="4865321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="" xmlns:a16="http://schemas.microsoft.com/office/drawing/2014/main" id="{452344E3-D020-45E1-ACB0-E5ACE1CF9335}"/>
              </a:ext>
            </a:extLst>
          </p:cNvPr>
          <p:cNvSpPr/>
          <p:nvPr/>
        </p:nvSpPr>
        <p:spPr>
          <a:xfrm flipH="1">
            <a:off x="6642688" y="4328407"/>
            <a:ext cx="4302402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19" name="#sl-pollanswer(0)">
            <a:extLst>
              <a:ext uri="{FF2B5EF4-FFF2-40B4-BE49-F238E27FC236}">
                <a16:creationId xmlns="" xmlns:a16="http://schemas.microsoft.com/office/drawing/2014/main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1698318" y="4372446"/>
            <a:ext cx="3677246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en-US" sz="4400" b="1" dirty="0">
                <a:latin typeface="Baskerville Old Face" pitchFamily="18" charset="0"/>
              </a:rPr>
              <a:t>22 </a:t>
            </a:r>
            <a:r>
              <a:rPr lang="en-US" sz="4400" b="1" dirty="0">
                <a:latin typeface="Baskerville Old Face" pitchFamily="18" charset="0"/>
              </a:rPr>
              <a:t>X </a:t>
            </a:r>
            <a:r>
              <a:rPr lang="en-US" sz="4400" b="1" dirty="0">
                <a:latin typeface="Baskerville Old Face" pitchFamily="18" charset="0"/>
              </a:rPr>
              <a:t>22</a:t>
            </a:r>
            <a:endParaRPr lang="de-DE" sz="4400" b="1" dirty="0">
              <a:latin typeface="Baskerville Old Face" pitchFamily="18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="" xmlns:a16="http://schemas.microsoft.com/office/drawing/2014/main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1508923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3DD1B2C-B7F8-45B9-93FD-23C0E68915D0}"/>
              </a:ext>
            </a:extLst>
          </p:cNvPr>
          <p:cNvSpPr txBox="1"/>
          <p:nvPr/>
        </p:nvSpPr>
        <p:spPr>
          <a:xfrm>
            <a:off x="484909" y="283399"/>
            <a:ext cx="1123603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6. </a:t>
            </a:r>
            <a:r>
              <a:rPr lang="en-US" sz="2800" b="1" dirty="0">
                <a:solidFill>
                  <a:schemeClr val="accent2"/>
                </a:solidFill>
                <a:latin typeface="Baskerville Old Face" pitchFamily="18" charset="0"/>
              </a:rPr>
              <a:t>The input image has been converted into a matrix of size 28 X 28 and a </a:t>
            </a:r>
            <a:r>
              <a:rPr lang="en-US" sz="2800" b="1" dirty="0" smtClean="0">
                <a:solidFill>
                  <a:schemeClr val="accent2"/>
                </a:solidFill>
                <a:latin typeface="Baskerville Old Face" pitchFamily="18" charset="0"/>
              </a:rPr>
              <a:t> </a:t>
            </a:r>
          </a:p>
          <a:p>
            <a:pPr algn="just"/>
            <a:r>
              <a:rPr lang="en-US" sz="2800" b="1" dirty="0">
                <a:solidFill>
                  <a:schemeClr val="accent2"/>
                </a:solidFill>
                <a:latin typeface="Baskerville Old Face" pitchFamily="18" charset="0"/>
              </a:rPr>
              <a:t> </a:t>
            </a:r>
            <a:r>
              <a:rPr lang="en-US" sz="2800" b="1" dirty="0" smtClean="0">
                <a:solidFill>
                  <a:schemeClr val="accent2"/>
                </a:solidFill>
                <a:latin typeface="Baskerville Old Face" pitchFamily="18" charset="0"/>
              </a:rPr>
              <a:t>    kernel/filter </a:t>
            </a:r>
            <a:r>
              <a:rPr lang="en-US" sz="2800" b="1" dirty="0">
                <a:solidFill>
                  <a:schemeClr val="accent2"/>
                </a:solidFill>
                <a:latin typeface="Baskerville Old Face" pitchFamily="18" charset="0"/>
              </a:rPr>
              <a:t>of size 7 X 7 with a stride of 1. What will be the size of the </a:t>
            </a:r>
            <a:r>
              <a:rPr lang="en-US" sz="2800" b="1" dirty="0" smtClean="0">
                <a:solidFill>
                  <a:schemeClr val="accent2"/>
                </a:solidFill>
                <a:latin typeface="Baskerville Old Face" pitchFamily="18" charset="0"/>
              </a:rPr>
              <a:t> </a:t>
            </a:r>
          </a:p>
          <a:p>
            <a:pPr algn="just"/>
            <a:r>
              <a:rPr lang="en-US" sz="2800" b="1" dirty="0">
                <a:solidFill>
                  <a:schemeClr val="accent2"/>
                </a:solidFill>
                <a:latin typeface="Baskerville Old Face" pitchFamily="18" charset="0"/>
              </a:rPr>
              <a:t> </a:t>
            </a:r>
            <a:r>
              <a:rPr lang="en-US" sz="2800" b="1" dirty="0" smtClean="0">
                <a:solidFill>
                  <a:schemeClr val="accent2"/>
                </a:solidFill>
                <a:latin typeface="Baskerville Old Face" pitchFamily="18" charset="0"/>
              </a:rPr>
              <a:t>    convoluted </a:t>
            </a:r>
            <a:r>
              <a:rPr lang="en-US" sz="2800" b="1" dirty="0">
                <a:solidFill>
                  <a:schemeClr val="accent2"/>
                </a:solidFill>
                <a:latin typeface="Baskerville Old Face" pitchFamily="18" charset="0"/>
              </a:rPr>
              <a:t>matrix?</a:t>
            </a:r>
            <a:endParaRPr lang="en-US" sz="2800" b="1" dirty="0">
              <a:solidFill>
                <a:schemeClr val="accent2"/>
              </a:solidFill>
              <a:latin typeface="Baskerville Old Face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="" xmlns:a16="http://schemas.microsoft.com/office/drawing/2014/main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65209" y="2568872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781490" y="260407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7647708" y="2460431"/>
            <a:ext cx="3020292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en-US" sz="4400" b="1" dirty="0">
                <a:latin typeface="Baskerville Old Face" pitchFamily="18" charset="0"/>
              </a:rPr>
              <a:t>21 </a:t>
            </a:r>
            <a:r>
              <a:rPr lang="en-US" sz="4400" b="1" dirty="0">
                <a:latin typeface="Baskerville Old Face" pitchFamily="18" charset="0"/>
              </a:rPr>
              <a:t>X </a:t>
            </a:r>
            <a:r>
              <a:rPr lang="en-US" sz="4400" b="1" dirty="0">
                <a:latin typeface="Baskerville Old Face" pitchFamily="18" charset="0"/>
              </a:rPr>
              <a:t>21</a:t>
            </a:r>
            <a:endParaRPr lang="de-DE" sz="4400" b="1" dirty="0">
              <a:latin typeface="Baskerville Old Face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19904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829719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#sl-pollanswer(0)">
            <a:extLst>
              <a:ext uri="{FF2B5EF4-FFF2-40B4-BE49-F238E27FC236}">
                <a16:creationId xmlns="" xmlns:a16="http://schemas.microsoft.com/office/drawing/2014/main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262828" y="4424750"/>
            <a:ext cx="3405172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en-US" sz="4400" b="1" dirty="0">
                <a:latin typeface="Baskerville Old Face" pitchFamily="18" charset="0"/>
              </a:rPr>
              <a:t>25 </a:t>
            </a:r>
            <a:r>
              <a:rPr lang="en-US" sz="4400" b="1" dirty="0">
                <a:latin typeface="Baskerville Old Face" pitchFamily="18" charset="0"/>
              </a:rPr>
              <a:t>X </a:t>
            </a:r>
            <a:r>
              <a:rPr lang="en-US" sz="4400" b="1" dirty="0">
                <a:latin typeface="Baskerville Old Face" pitchFamily="18" charset="0"/>
              </a:rPr>
              <a:t>25</a:t>
            </a:r>
            <a:endParaRPr lang="de-DE" sz="4400" b="1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02035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="" xmlns:a16="http://schemas.microsoft.com/office/drawing/2014/main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7A5BD470-9B7C-4AAA-9BBF-960DA993DE66}"/>
              </a:ext>
            </a:extLst>
          </p:cNvPr>
          <p:cNvSpPr/>
          <p:nvPr/>
        </p:nvSpPr>
        <p:spPr>
          <a:xfrm>
            <a:off x="-37871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912025" y="2372352"/>
            <a:ext cx="4588228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="" xmlns:a16="http://schemas.microsoft.com/office/drawing/2014/main" id="{BB6DFE9F-01F0-4908-868F-9D0DB2961EC6}"/>
              </a:ext>
            </a:extLst>
          </p:cNvPr>
          <p:cNvSpPr/>
          <p:nvPr/>
        </p:nvSpPr>
        <p:spPr>
          <a:xfrm flipH="1">
            <a:off x="6492889" y="2394314"/>
            <a:ext cx="4452201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Bahnschrift SemiBold" panose="020B0502040204020203" pitchFamily="34" charset="0"/>
              </a:rPr>
              <a:t>   </a:t>
            </a:r>
            <a:endParaRPr lang="en-US" dirty="0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2056697" y="2604074"/>
            <a:ext cx="2960487" cy="8881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="" xmlns:a16="http://schemas.microsoft.com/office/drawing/2014/main" id="{582740D1-666A-4E3F-AFB9-B52B6E616E66}"/>
              </a:ext>
            </a:extLst>
          </p:cNvPr>
          <p:cNvSpPr/>
          <p:nvPr/>
        </p:nvSpPr>
        <p:spPr>
          <a:xfrm flipH="1">
            <a:off x="858511" y="4339147"/>
            <a:ext cx="4865321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="" xmlns:a16="http://schemas.microsoft.com/office/drawing/2014/main" id="{452344E3-D020-45E1-ACB0-E5ACE1CF9335}"/>
              </a:ext>
            </a:extLst>
          </p:cNvPr>
          <p:cNvSpPr/>
          <p:nvPr/>
        </p:nvSpPr>
        <p:spPr>
          <a:xfrm flipH="1">
            <a:off x="6642688" y="4328407"/>
            <a:ext cx="4302402" cy="1272446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19" name="#sl-pollanswer(0)">
            <a:extLst>
              <a:ext uri="{FF2B5EF4-FFF2-40B4-BE49-F238E27FC236}">
                <a16:creationId xmlns="" xmlns:a16="http://schemas.microsoft.com/office/drawing/2014/main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1698318" y="4372446"/>
            <a:ext cx="3677246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en-US" sz="3200" b="1" dirty="0">
                <a:latin typeface="Baskerville Old Face" pitchFamily="18" charset="0"/>
              </a:rPr>
              <a:t>Convolution Layer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="" xmlns:a16="http://schemas.microsoft.com/office/drawing/2014/main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526982" cy="1077218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3DD1B2C-B7F8-45B9-93FD-23C0E68915D0}"/>
              </a:ext>
            </a:extLst>
          </p:cNvPr>
          <p:cNvSpPr txBox="1"/>
          <p:nvPr/>
        </p:nvSpPr>
        <p:spPr>
          <a:xfrm>
            <a:off x="304800" y="254871"/>
            <a:ext cx="115269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7</a:t>
            </a:r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. </a:t>
            </a:r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Which layer type is </a:t>
            </a:r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commonly  </a:t>
            </a:r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used </a:t>
            </a:r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in CNNs to introduce non- linearity?</a:t>
            </a:r>
            <a:endParaRPr lang="en-US" sz="3600" b="1" dirty="0">
              <a:solidFill>
                <a:schemeClr val="accent2"/>
              </a:solidFill>
              <a:latin typeface="Baskerville Old Face" pitchFamily="18" charset="0"/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="" xmlns:a16="http://schemas.microsoft.com/office/drawing/2014/main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65209" y="2568872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781490" y="260407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7536873" y="2460431"/>
            <a:ext cx="3131127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US" sz="3200" b="1" dirty="0" smtClean="0">
                <a:latin typeface="Baskerville Old Face" pitchFamily="18" charset="0"/>
              </a:rPr>
              <a:t>Activation Function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019904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829719" y="4502964"/>
            <a:ext cx="86621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8" name="#sl-pollanswer(0)">
            <a:extLst>
              <a:ext uri="{FF2B5EF4-FFF2-40B4-BE49-F238E27FC236}">
                <a16:creationId xmlns="" xmlns:a16="http://schemas.microsoft.com/office/drawing/2014/main" id="{4405E63B-CF62-44A9-BE42-5396DF7CD201}"/>
              </a:ext>
            </a:extLst>
          </p:cNvPr>
          <p:cNvSpPr txBox="1">
            <a:spLocks/>
          </p:cNvSpPr>
          <p:nvPr/>
        </p:nvSpPr>
        <p:spPr>
          <a:xfrm>
            <a:off x="7262828" y="4424750"/>
            <a:ext cx="3405172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lnSpc>
                <a:spcPct val="100000"/>
              </a:lnSpc>
              <a:defRPr/>
            </a:pPr>
            <a:r>
              <a:rPr lang="en-US" sz="3200" b="1" dirty="0" smtClean="0">
                <a:latin typeface="Baskerville Old Face" pitchFamily="18" charset="0"/>
              </a:rPr>
              <a:t>Fully Connected Layer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20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996892" y="2438353"/>
            <a:ext cx="3020292" cy="11843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lang="en-US" sz="3200" b="1" dirty="0" smtClean="0">
                <a:latin typeface="Baskerville Old Face" pitchFamily="18" charset="0"/>
              </a:rPr>
              <a:t>Pooling Layer</a:t>
            </a:r>
            <a:endParaRPr lang="de-DE" sz="3200" b="1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346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Geometric digital abstract background Premium Vector">
            <a:extLst>
              <a:ext uri="{FF2B5EF4-FFF2-40B4-BE49-F238E27FC236}">
                <a16:creationId xmlns="" xmlns:a16="http://schemas.microsoft.com/office/drawing/2014/main" id="{6F875DA1-8B79-4FA7-95E1-7730F0CC5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1999" cy="705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7A5BD470-9B7C-4AAA-9BBF-960DA993DE66}"/>
              </a:ext>
            </a:extLst>
          </p:cNvPr>
          <p:cNvSpPr/>
          <p:nvPr/>
        </p:nvSpPr>
        <p:spPr>
          <a:xfrm>
            <a:off x="24090" y="-70106"/>
            <a:ext cx="12212323" cy="7124616"/>
          </a:xfrm>
          <a:prstGeom prst="rect">
            <a:avLst/>
          </a:prstGeom>
          <a:solidFill>
            <a:schemeClr val="accent3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304798" y="1736129"/>
            <a:ext cx="10169237" cy="775647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1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191185" y="1785870"/>
            <a:ext cx="9407542" cy="7001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 </a:t>
            </a:r>
            <a:r>
              <a:rPr lang="en-US" sz="3200" b="1" dirty="0" smtClean="0">
                <a:latin typeface="Baskerville Old Face" pitchFamily="18" charset="0"/>
              </a:rPr>
              <a:t>Control the Filter Size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36" name="Rectangle: Diagonal Corners Rounded 35">
            <a:extLst>
              <a:ext uri="{FF2B5EF4-FFF2-40B4-BE49-F238E27FC236}">
                <a16:creationId xmlns="" xmlns:a16="http://schemas.microsoft.com/office/drawing/2014/main" id="{95F187F4-4FFE-4F1A-8946-4C5E452B923C}"/>
              </a:ext>
            </a:extLst>
          </p:cNvPr>
          <p:cNvSpPr/>
          <p:nvPr/>
        </p:nvSpPr>
        <p:spPr>
          <a:xfrm>
            <a:off x="304800" y="282581"/>
            <a:ext cx="11776364" cy="784219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Bahnschrift SemiBold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3DD1B2C-B7F8-45B9-93FD-23C0E68915D0}"/>
              </a:ext>
            </a:extLst>
          </p:cNvPr>
          <p:cNvSpPr txBox="1"/>
          <p:nvPr/>
        </p:nvSpPr>
        <p:spPr>
          <a:xfrm>
            <a:off x="366760" y="365711"/>
            <a:ext cx="11714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2"/>
                </a:solidFill>
                <a:latin typeface="Baskerville Old Face" pitchFamily="18" charset="0"/>
              </a:rPr>
              <a:t>8</a:t>
            </a:r>
            <a:r>
              <a:rPr lang="en-US" sz="3600" b="1" dirty="0" smtClean="0">
                <a:solidFill>
                  <a:schemeClr val="accent2"/>
                </a:solidFill>
                <a:latin typeface="Baskerville Old Face" pitchFamily="18" charset="0"/>
              </a:rPr>
              <a:t>.</a:t>
            </a:r>
            <a:r>
              <a:rPr lang="en-US" sz="32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en-US" sz="3400" b="1" dirty="0">
                <a:solidFill>
                  <a:schemeClr val="accent2"/>
                </a:solidFill>
                <a:latin typeface="Baskerville Old Face" pitchFamily="18" charset="0"/>
              </a:rPr>
              <a:t>What is the purpose of the "stride" in a convolution operation?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="" xmlns:a16="http://schemas.microsoft.com/office/drawing/2014/main" id="{399DE378-6019-443D-BC01-471EC6B38AD2}"/>
              </a:ext>
            </a:extLst>
          </p:cNvPr>
          <p:cNvCxnSpPr>
            <a:cxnSpLocks/>
          </p:cNvCxnSpPr>
          <p:nvPr/>
        </p:nvCxnSpPr>
        <p:spPr>
          <a:xfrm>
            <a:off x="3777086" y="1204686"/>
            <a:ext cx="4637824" cy="0"/>
          </a:xfrm>
          <a:prstGeom prst="line">
            <a:avLst/>
          </a:prstGeom>
          <a:ln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609599" y="1716595"/>
            <a:ext cx="87719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A.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39" y="2947045"/>
            <a:ext cx="10035687" cy="79867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1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41" y="4485247"/>
            <a:ext cx="10035686" cy="769441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2" name="Freeform: Shape 39">
            <a:extLst>
              <a:ext uri="{FF2B5EF4-FFF2-40B4-BE49-F238E27FC236}">
                <a16:creationId xmlns="" xmlns:a16="http://schemas.microsoft.com/office/drawing/2014/main" id="{FFB33505-E1B1-4EF8-93CB-1165F939ED89}"/>
              </a:ext>
            </a:extLst>
          </p:cNvPr>
          <p:cNvSpPr/>
          <p:nvPr/>
        </p:nvSpPr>
        <p:spPr>
          <a:xfrm flipH="1">
            <a:off x="258241" y="5879216"/>
            <a:ext cx="10215794" cy="743250"/>
          </a:xfrm>
          <a:custGeom>
            <a:avLst/>
            <a:gdLst>
              <a:gd name="connsiteX0" fmla="*/ 3685525 w 4152602"/>
              <a:gd name="connsiteY0" fmla="*/ 0 h 1272446"/>
              <a:gd name="connsiteX1" fmla="*/ 2481943 w 4152602"/>
              <a:gd name="connsiteY1" fmla="*/ 0 h 1272446"/>
              <a:gd name="connsiteX2" fmla="*/ 1670659 w 4152602"/>
              <a:gd name="connsiteY2" fmla="*/ 0 h 1272446"/>
              <a:gd name="connsiteX3" fmla="*/ 467077 w 4152602"/>
              <a:gd name="connsiteY3" fmla="*/ 0 h 1272446"/>
              <a:gd name="connsiteX4" fmla="*/ 0 w 4152602"/>
              <a:gd name="connsiteY4" fmla="*/ 636223 h 1272446"/>
              <a:gd name="connsiteX5" fmla="*/ 467077 w 4152602"/>
              <a:gd name="connsiteY5" fmla="*/ 1272446 h 1272446"/>
              <a:gd name="connsiteX6" fmla="*/ 1670659 w 4152602"/>
              <a:gd name="connsiteY6" fmla="*/ 1272446 h 1272446"/>
              <a:gd name="connsiteX7" fmla="*/ 2481943 w 4152602"/>
              <a:gd name="connsiteY7" fmla="*/ 1272446 h 1272446"/>
              <a:gd name="connsiteX8" fmla="*/ 3685525 w 4152602"/>
              <a:gd name="connsiteY8" fmla="*/ 1272446 h 1272446"/>
              <a:gd name="connsiteX9" fmla="*/ 4152602 w 4152602"/>
              <a:gd name="connsiteY9" fmla="*/ 636223 h 12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52602" h="1272446">
                <a:moveTo>
                  <a:pt x="3685525" y="0"/>
                </a:moveTo>
                <a:lnTo>
                  <a:pt x="2481943" y="0"/>
                </a:lnTo>
                <a:lnTo>
                  <a:pt x="1670659" y="0"/>
                </a:lnTo>
                <a:lnTo>
                  <a:pt x="467077" y="0"/>
                </a:lnTo>
                <a:lnTo>
                  <a:pt x="0" y="636223"/>
                </a:lnTo>
                <a:lnTo>
                  <a:pt x="467077" y="1272446"/>
                </a:lnTo>
                <a:lnTo>
                  <a:pt x="1670659" y="1272446"/>
                </a:lnTo>
                <a:lnTo>
                  <a:pt x="2481943" y="1272446"/>
                </a:lnTo>
                <a:lnTo>
                  <a:pt x="3685525" y="1272446"/>
                </a:lnTo>
                <a:lnTo>
                  <a:pt x="4152602" y="63622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63500" sx="101000" sy="101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5854" y="5853025"/>
            <a:ext cx="71093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75853" y="4485247"/>
            <a:ext cx="68758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17417" y="2962418"/>
            <a:ext cx="70210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B.</a:t>
            </a:r>
            <a:endParaRPr lang="en-US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43584" y="3046119"/>
            <a:ext cx="7246233" cy="6114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200" b="1" dirty="0" smtClean="0">
                <a:latin typeface="Baskerville Old Face" pitchFamily="18" charset="0"/>
              </a:rPr>
              <a:t>Set the Number of Filters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34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02019" y="4583976"/>
            <a:ext cx="8493145" cy="5560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ahnschrift SemiBold" panose="020B0502040204020203" pitchFamily="34" charset="0"/>
              </a:rPr>
              <a:t> </a:t>
            </a:r>
            <a:r>
              <a:rPr lang="en-US" sz="3200" b="1" dirty="0" smtClean="0">
                <a:latin typeface="Baskerville Old Face" pitchFamily="18" charset="0"/>
              </a:rPr>
              <a:t>Determine the Number of Layers</a:t>
            </a:r>
            <a:endParaRPr lang="de-DE" sz="3200" b="1" dirty="0">
              <a:latin typeface="Baskerville Old Face" pitchFamily="18" charset="0"/>
            </a:endParaRPr>
          </a:p>
        </p:txBody>
      </p:sp>
      <p:sp>
        <p:nvSpPr>
          <p:cNvPr id="35" name="#sl-pollanswer(0)">
            <a:extLst>
              <a:ext uri="{FF2B5EF4-FFF2-40B4-BE49-F238E27FC236}">
                <a16:creationId xmlns="" xmlns:a16="http://schemas.microsoft.com/office/drawing/2014/main" id="{2DE0E4AC-EAF5-482D-8237-FDABBE9B3BD8}"/>
              </a:ext>
            </a:extLst>
          </p:cNvPr>
          <p:cNvSpPr txBox="1">
            <a:spLocks/>
          </p:cNvSpPr>
          <p:nvPr/>
        </p:nvSpPr>
        <p:spPr>
          <a:xfrm>
            <a:off x="1315875" y="5977944"/>
            <a:ext cx="8271470" cy="5475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defRPr/>
            </a:pPr>
            <a:r>
              <a:rPr lang="en-US" sz="2800" b="1" dirty="0" smtClean="0">
                <a:latin typeface="Bahnschrift SemiBold" panose="020B0502040204020203" pitchFamily="34" charset="0"/>
              </a:rPr>
              <a:t> </a:t>
            </a:r>
            <a:r>
              <a:rPr lang="en-US" sz="3800" b="1" dirty="0" smtClean="0">
                <a:latin typeface="Baskerville Old Face" pitchFamily="18" charset="0"/>
              </a:rPr>
              <a:t>Determine the Filter Movement</a:t>
            </a:r>
            <a:endParaRPr lang="de-DE" sz="3800" b="1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990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Best 2">
      <a:dk1>
        <a:sysClr val="windowText" lastClr="000000"/>
      </a:dk1>
      <a:lt1>
        <a:sysClr val="window" lastClr="FFFFFF"/>
      </a:lt1>
      <a:dk2>
        <a:srgbClr val="44546A"/>
      </a:dk2>
      <a:lt2>
        <a:srgbClr val="BF2424"/>
      </a:lt2>
      <a:accent1>
        <a:srgbClr val="286D94"/>
      </a:accent1>
      <a:accent2>
        <a:srgbClr val="941358"/>
      </a:accent2>
      <a:accent3>
        <a:srgbClr val="2CACB8"/>
      </a:accent3>
      <a:accent4>
        <a:srgbClr val="E74B59"/>
      </a:accent4>
      <a:accent5>
        <a:srgbClr val="591959"/>
      </a:accent5>
      <a:accent6>
        <a:srgbClr val="FE9E50"/>
      </a:accent6>
      <a:hlink>
        <a:srgbClr val="BF2424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1220</TotalTime>
  <Words>952</Words>
  <Application>Microsoft Office PowerPoint</Application>
  <PresentationFormat>Custom</PresentationFormat>
  <Paragraphs>210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</dc:creator>
  <cp:lastModifiedBy>Y.Surekha</cp:lastModifiedBy>
  <cp:revision>113</cp:revision>
  <dcterms:created xsi:type="dcterms:W3CDTF">2021-02-12T09:15:46Z</dcterms:created>
  <dcterms:modified xsi:type="dcterms:W3CDTF">2024-07-23T02:54:42Z</dcterms:modified>
</cp:coreProperties>
</file>