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92" r:id="rId15"/>
    <p:sldId id="291" r:id="rId16"/>
    <p:sldId id="274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89" r:id="rId30"/>
    <p:sldId id="290" r:id="rId31"/>
    <p:sldId id="315" r:id="rId32"/>
    <p:sldId id="316" r:id="rId33"/>
    <p:sldId id="318" r:id="rId34"/>
    <p:sldId id="319" r:id="rId35"/>
    <p:sldId id="320" r:id="rId36"/>
    <p:sldId id="317" r:id="rId37"/>
    <p:sldId id="321" r:id="rId38"/>
    <p:sldId id="322" r:id="rId39"/>
    <p:sldId id="323" r:id="rId40"/>
    <p:sldId id="325" r:id="rId41"/>
    <p:sldId id="326" r:id="rId42"/>
    <p:sldId id="327" r:id="rId43"/>
    <p:sldId id="328" r:id="rId44"/>
    <p:sldId id="293" r:id="rId45"/>
    <p:sldId id="324" r:id="rId46"/>
    <p:sldId id="294" r:id="rId47"/>
    <p:sldId id="340" r:id="rId48"/>
    <p:sldId id="341" r:id="rId49"/>
    <p:sldId id="342" r:id="rId50"/>
    <p:sldId id="343" r:id="rId51"/>
    <p:sldId id="344" r:id="rId52"/>
    <p:sldId id="295" r:id="rId53"/>
    <p:sldId id="296" r:id="rId54"/>
    <p:sldId id="297" r:id="rId55"/>
    <p:sldId id="347" r:id="rId56"/>
    <p:sldId id="348" r:id="rId57"/>
    <p:sldId id="349" r:id="rId58"/>
    <p:sldId id="345" r:id="rId59"/>
    <p:sldId id="346" r:id="rId60"/>
    <p:sldId id="311" r:id="rId61"/>
    <p:sldId id="312" r:id="rId62"/>
    <p:sldId id="313" r:id="rId63"/>
    <p:sldId id="314" r:id="rId64"/>
    <p:sldId id="329" r:id="rId65"/>
    <p:sldId id="330" r:id="rId66"/>
    <p:sldId id="331" r:id="rId67"/>
    <p:sldId id="332" r:id="rId68"/>
    <p:sldId id="333" r:id="rId69"/>
    <p:sldId id="334" r:id="rId70"/>
    <p:sldId id="335" r:id="rId71"/>
    <p:sldId id="336" r:id="rId72"/>
    <p:sldId id="337" r:id="rId73"/>
    <p:sldId id="338" r:id="rId74"/>
    <p:sldId id="350" r:id="rId75"/>
    <p:sldId id="351" r:id="rId7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344" y="-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9/5/2025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7E7E7E"/>
                </a:solidFill>
                <a:latin typeface="Arial"/>
                <a:cs typeface="Arial"/>
              </a:defRPr>
            </a:lvl1pPr>
          </a:lstStyle>
          <a:p>
            <a:pPr marL="38100"/>
            <a:fld id="{81D60167-4931-47E6-BA6A-407CBD079E47}" type="slidenum">
              <a:rPr lang="en-US" spc="-5" smtClean="0"/>
              <a:pPr marL="38100"/>
              <a:t>‹#›</a:t>
            </a:fld>
            <a:endParaRPr lang="en-US" spc="-5" dirty="0"/>
          </a:p>
        </p:txBody>
      </p:sp>
    </p:spTree>
    <p:extLst>
      <p:ext uri="{BB962C8B-B14F-4D97-AF65-F5344CB8AC3E}">
        <p14:creationId xmlns:p14="http://schemas.microsoft.com/office/powerpoint/2010/main" val="2866720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305800" cy="944562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Inheritance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382000" cy="5334000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en-US" dirty="0"/>
              <a:t>Inheritance is the backbone of object-oriented programming (OOP). </a:t>
            </a:r>
            <a:endParaRPr lang="en-US" dirty="0" smtClean="0"/>
          </a:p>
          <a:p>
            <a:pPr algn="just"/>
            <a:r>
              <a:rPr lang="en-US" dirty="0" smtClean="0"/>
              <a:t>It </a:t>
            </a:r>
            <a:r>
              <a:rPr lang="en-US" dirty="0"/>
              <a:t>is the mechanism by which a class can acquire properties and methods of another class. </a:t>
            </a:r>
            <a:endParaRPr lang="en-US" dirty="0" smtClean="0"/>
          </a:p>
          <a:p>
            <a:pPr algn="just"/>
            <a:r>
              <a:rPr lang="en-US" dirty="0" smtClean="0"/>
              <a:t>Using </a:t>
            </a:r>
            <a:r>
              <a:rPr lang="en-US" dirty="0"/>
              <a:t>inheritance, an already tested and debugged class program can be reused for some other application. </a:t>
            </a:r>
            <a:endParaRPr lang="en-US" dirty="0" smtClean="0"/>
          </a:p>
          <a:p>
            <a:pPr marL="0" indent="0" algn="just">
              <a:buNone/>
            </a:pPr>
            <a:r>
              <a:rPr lang="en-US" b="1" dirty="0" smtClean="0"/>
              <a:t>Super class: </a:t>
            </a:r>
          </a:p>
          <a:p>
            <a:pPr lvl="1" algn="just"/>
            <a:r>
              <a:rPr lang="en-US" dirty="0" smtClean="0"/>
              <a:t>This </a:t>
            </a:r>
            <a:r>
              <a:rPr lang="en-US" dirty="0"/>
              <a:t>is the existing class from which another class, that is, the subclass is generally derived. </a:t>
            </a:r>
            <a:endParaRPr lang="en-US" dirty="0" smtClean="0"/>
          </a:p>
          <a:p>
            <a:pPr lvl="1" algn="just"/>
            <a:r>
              <a:rPr lang="en-US" dirty="0" smtClean="0"/>
              <a:t>In </a:t>
            </a:r>
            <a:r>
              <a:rPr lang="en-US" dirty="0"/>
              <a:t>Java, several derived classes can have the same super class. </a:t>
            </a:r>
            <a:endParaRPr lang="en-US" dirty="0" smtClean="0"/>
          </a:p>
          <a:p>
            <a:pPr marL="0" indent="0" algn="just">
              <a:buNone/>
            </a:pPr>
            <a:r>
              <a:rPr lang="en-US" b="1" dirty="0" smtClean="0"/>
              <a:t>Subclass</a:t>
            </a:r>
            <a:r>
              <a:rPr lang="en-US" dirty="0" smtClean="0"/>
              <a:t> :</a:t>
            </a:r>
          </a:p>
          <a:p>
            <a:pPr lvl="1" algn="just"/>
            <a:r>
              <a:rPr lang="en-US" dirty="0" smtClean="0"/>
              <a:t>A </a:t>
            </a:r>
            <a:r>
              <a:rPr lang="en-US" dirty="0"/>
              <a:t>class that is derived from another class is called subclass. </a:t>
            </a:r>
            <a:endParaRPr lang="en-US" dirty="0" smtClean="0"/>
          </a:p>
          <a:p>
            <a:pPr lvl="1" algn="just"/>
            <a:r>
              <a:rPr lang="en-US" dirty="0" smtClean="0"/>
              <a:t>In </a:t>
            </a:r>
            <a:r>
              <a:rPr lang="en-US" dirty="0"/>
              <a:t>Java, a subclass can have only one super class. </a:t>
            </a:r>
          </a:p>
        </p:txBody>
      </p:sp>
    </p:spTree>
    <p:extLst>
      <p:ext uri="{BB962C8B-B14F-4D97-AF65-F5344CB8AC3E}">
        <p14:creationId xmlns:p14="http://schemas.microsoft.com/office/powerpoint/2010/main" val="3359031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900" y="274638"/>
            <a:ext cx="6172200" cy="487362"/>
          </a:xfrm>
        </p:spPr>
        <p:txBody>
          <a:bodyPr>
            <a:normAutofit fontScale="90000"/>
          </a:bodyPr>
          <a:lstStyle/>
          <a:p>
            <a:pPr algn="l"/>
            <a:r>
              <a:rPr lang="en-IN" dirty="0" smtClean="0">
                <a:solidFill>
                  <a:srgbClr val="FF0000"/>
                </a:solidFill>
              </a:rPr>
              <a:t>Example</a:t>
            </a:r>
            <a:endParaRPr lang="en-IN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914400"/>
            <a:ext cx="6591300" cy="57912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IN" b="1" dirty="0" smtClean="0"/>
              <a:t>class</a:t>
            </a:r>
            <a:r>
              <a:rPr lang="en-IN" dirty="0" smtClean="0"/>
              <a:t> Animal{  </a:t>
            </a:r>
          </a:p>
          <a:p>
            <a:pPr marL="0" indent="0">
              <a:buNone/>
            </a:pPr>
            <a:r>
              <a:rPr lang="en-IN" b="1" dirty="0" smtClean="0"/>
              <a:t>void</a:t>
            </a:r>
            <a:r>
              <a:rPr lang="en-IN" dirty="0" smtClean="0"/>
              <a:t> eat(){</a:t>
            </a:r>
            <a:r>
              <a:rPr lang="en-IN" dirty="0" err="1" smtClean="0"/>
              <a:t>System.out.println</a:t>
            </a:r>
            <a:r>
              <a:rPr lang="en-IN" dirty="0" smtClean="0"/>
              <a:t>("eating...");}  </a:t>
            </a:r>
          </a:p>
          <a:p>
            <a:pPr marL="0" indent="0">
              <a:buNone/>
            </a:pPr>
            <a:r>
              <a:rPr lang="en-IN" dirty="0" smtClean="0"/>
              <a:t>}  </a:t>
            </a:r>
          </a:p>
          <a:p>
            <a:pPr marL="0" indent="0">
              <a:buNone/>
            </a:pPr>
            <a:r>
              <a:rPr lang="en-IN" b="1" dirty="0" smtClean="0"/>
              <a:t>class</a:t>
            </a:r>
            <a:r>
              <a:rPr lang="en-IN" dirty="0" smtClean="0"/>
              <a:t> Dog </a:t>
            </a:r>
            <a:r>
              <a:rPr lang="en-IN" b="1" dirty="0" smtClean="0"/>
              <a:t>extends</a:t>
            </a:r>
            <a:r>
              <a:rPr lang="en-IN" dirty="0" smtClean="0"/>
              <a:t> Animal{  </a:t>
            </a:r>
          </a:p>
          <a:p>
            <a:pPr marL="0" indent="0">
              <a:buNone/>
            </a:pPr>
            <a:r>
              <a:rPr lang="en-IN" b="1" dirty="0" smtClean="0"/>
              <a:t>void</a:t>
            </a:r>
            <a:r>
              <a:rPr lang="en-IN" dirty="0" smtClean="0"/>
              <a:t> bark(){</a:t>
            </a:r>
            <a:r>
              <a:rPr lang="en-IN" dirty="0" err="1" smtClean="0"/>
              <a:t>System.out.println</a:t>
            </a:r>
            <a:r>
              <a:rPr lang="en-IN" dirty="0" smtClean="0"/>
              <a:t>("barking...");}  </a:t>
            </a:r>
          </a:p>
          <a:p>
            <a:pPr marL="0" indent="0">
              <a:buNone/>
            </a:pPr>
            <a:r>
              <a:rPr lang="en-IN" dirty="0" smtClean="0"/>
              <a:t>}  </a:t>
            </a:r>
          </a:p>
          <a:p>
            <a:pPr marL="0" indent="0">
              <a:buNone/>
            </a:pPr>
            <a:r>
              <a:rPr lang="en-IN" b="1" dirty="0" smtClean="0"/>
              <a:t>class</a:t>
            </a:r>
            <a:r>
              <a:rPr lang="en-IN" dirty="0" smtClean="0"/>
              <a:t> </a:t>
            </a:r>
            <a:r>
              <a:rPr lang="en-IN" dirty="0" err="1" smtClean="0"/>
              <a:t>BabyDog</a:t>
            </a:r>
            <a:r>
              <a:rPr lang="en-IN" dirty="0" smtClean="0"/>
              <a:t> </a:t>
            </a:r>
            <a:r>
              <a:rPr lang="en-IN" b="1" dirty="0" smtClean="0"/>
              <a:t>extends</a:t>
            </a:r>
            <a:r>
              <a:rPr lang="en-IN" dirty="0" smtClean="0"/>
              <a:t> Dog{  </a:t>
            </a:r>
          </a:p>
          <a:p>
            <a:pPr marL="0" indent="0">
              <a:buNone/>
            </a:pPr>
            <a:r>
              <a:rPr lang="en-IN" b="1" dirty="0" smtClean="0"/>
              <a:t>void</a:t>
            </a:r>
            <a:r>
              <a:rPr lang="en-IN" dirty="0" smtClean="0"/>
              <a:t> weep(){</a:t>
            </a:r>
            <a:r>
              <a:rPr lang="en-IN" dirty="0" err="1" smtClean="0"/>
              <a:t>System.out.println</a:t>
            </a:r>
            <a:r>
              <a:rPr lang="en-IN" dirty="0" smtClean="0"/>
              <a:t>("weeping...");}  </a:t>
            </a:r>
          </a:p>
          <a:p>
            <a:pPr marL="0" indent="0">
              <a:buNone/>
            </a:pPr>
            <a:r>
              <a:rPr lang="en-IN" dirty="0" smtClean="0"/>
              <a:t>}  </a:t>
            </a:r>
          </a:p>
          <a:p>
            <a:pPr marL="0" indent="0">
              <a:buNone/>
            </a:pPr>
            <a:r>
              <a:rPr lang="en-IN" b="1" dirty="0" smtClean="0"/>
              <a:t>class</a:t>
            </a:r>
            <a:r>
              <a:rPr lang="en-IN" dirty="0" smtClean="0"/>
              <a:t> TestInheritance2{  </a:t>
            </a:r>
          </a:p>
          <a:p>
            <a:pPr marL="0" indent="0">
              <a:buNone/>
            </a:pPr>
            <a:r>
              <a:rPr lang="en-IN" b="1" dirty="0" smtClean="0"/>
              <a:t>public</a:t>
            </a:r>
            <a:r>
              <a:rPr lang="en-IN" dirty="0" smtClean="0"/>
              <a:t> </a:t>
            </a:r>
            <a:r>
              <a:rPr lang="en-IN" b="1" dirty="0" smtClean="0"/>
              <a:t>static</a:t>
            </a:r>
            <a:r>
              <a:rPr lang="en-IN" dirty="0" smtClean="0"/>
              <a:t> </a:t>
            </a:r>
            <a:r>
              <a:rPr lang="en-IN" b="1" dirty="0" smtClean="0"/>
              <a:t>void</a:t>
            </a:r>
            <a:r>
              <a:rPr lang="en-IN" dirty="0" smtClean="0"/>
              <a:t> main(String </a:t>
            </a:r>
            <a:r>
              <a:rPr lang="en-IN" dirty="0" err="1" smtClean="0"/>
              <a:t>args</a:t>
            </a:r>
            <a:r>
              <a:rPr lang="en-IN" dirty="0" smtClean="0"/>
              <a:t>[]){  </a:t>
            </a:r>
          </a:p>
          <a:p>
            <a:pPr marL="0" indent="0">
              <a:buNone/>
            </a:pPr>
            <a:r>
              <a:rPr lang="en-IN" dirty="0" err="1" smtClean="0"/>
              <a:t>BabyDog</a:t>
            </a:r>
            <a:r>
              <a:rPr lang="en-IN" dirty="0" smtClean="0"/>
              <a:t> d=</a:t>
            </a:r>
            <a:r>
              <a:rPr lang="en-IN" b="1" dirty="0" smtClean="0"/>
              <a:t>new</a:t>
            </a:r>
            <a:r>
              <a:rPr lang="en-IN" dirty="0" smtClean="0"/>
              <a:t> </a:t>
            </a:r>
            <a:r>
              <a:rPr lang="en-IN" dirty="0" err="1" smtClean="0"/>
              <a:t>BabyDog</a:t>
            </a:r>
            <a:r>
              <a:rPr lang="en-IN" dirty="0" smtClean="0"/>
              <a:t>();  </a:t>
            </a:r>
          </a:p>
          <a:p>
            <a:pPr marL="0" indent="0">
              <a:buNone/>
            </a:pPr>
            <a:r>
              <a:rPr lang="en-IN" dirty="0" err="1" smtClean="0"/>
              <a:t>d.weep</a:t>
            </a:r>
            <a:r>
              <a:rPr lang="en-IN" dirty="0" smtClean="0"/>
              <a:t>();  </a:t>
            </a:r>
          </a:p>
          <a:p>
            <a:pPr marL="0" indent="0">
              <a:buNone/>
            </a:pPr>
            <a:r>
              <a:rPr lang="en-IN" dirty="0" err="1" smtClean="0"/>
              <a:t>d.bark</a:t>
            </a:r>
            <a:r>
              <a:rPr lang="en-IN" dirty="0" smtClean="0"/>
              <a:t>();  </a:t>
            </a:r>
          </a:p>
          <a:p>
            <a:pPr marL="0" indent="0">
              <a:buNone/>
            </a:pPr>
            <a:r>
              <a:rPr lang="en-IN" dirty="0" err="1" smtClean="0"/>
              <a:t>d.eat</a:t>
            </a:r>
            <a:r>
              <a:rPr lang="en-IN" dirty="0" smtClean="0"/>
              <a:t>();  </a:t>
            </a:r>
          </a:p>
          <a:p>
            <a:pPr marL="0" indent="0">
              <a:buNone/>
            </a:pPr>
            <a:r>
              <a:rPr lang="en-IN" dirty="0" smtClean="0"/>
              <a:t>}} </a:t>
            </a:r>
          </a:p>
          <a:p>
            <a:pPr marL="0" indent="0">
              <a:buNone/>
            </a:pPr>
            <a:endParaRPr lang="en-IN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4057650" y="5334000"/>
          <a:ext cx="3200400" cy="12192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200400">
                  <a:extLst>
                    <a:ext uri="{9D8B030D-6E8A-4147-A177-3AD203B41FA5}">
                      <a16:colId xmlns="" xmlns:a16="http://schemas.microsoft.com/office/drawing/2014/main" val="2771469617"/>
                    </a:ext>
                  </a:extLst>
                </a:gridCol>
              </a:tblGrid>
              <a:tr h="1219200">
                <a:tc>
                  <a:txBody>
                    <a:bodyPr/>
                    <a:lstStyle/>
                    <a:p>
                      <a:r>
                        <a:rPr lang="en-IN" dirty="0" smtClean="0">
                          <a:solidFill>
                            <a:srgbClr val="FF0000"/>
                          </a:solidFill>
                        </a:rPr>
                        <a:t>Output:</a:t>
                      </a:r>
                    </a:p>
                    <a:p>
                      <a:r>
                        <a:rPr lang="en-IN" dirty="0" smtClean="0"/>
                        <a:t>weeping...</a:t>
                      </a:r>
                    </a:p>
                    <a:p>
                      <a:r>
                        <a:rPr lang="en-IN" dirty="0" smtClean="0"/>
                        <a:t> barking... </a:t>
                      </a:r>
                    </a:p>
                    <a:p>
                      <a:r>
                        <a:rPr lang="en-IN" dirty="0" smtClean="0"/>
                        <a:t>eating...</a:t>
                      </a:r>
                      <a:endParaRPr lang="en-IN" dirty="0"/>
                    </a:p>
                  </a:txBody>
                  <a:tcPr marL="68580" marR="68580"/>
                </a:tc>
                <a:extLst>
                  <a:ext uri="{0D108BD9-81ED-4DB2-BD59-A6C34878D82A}">
                    <a16:rowId xmlns="" xmlns:a16="http://schemas.microsoft.com/office/drawing/2014/main" val="5137740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7296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IN" dirty="0" smtClean="0">
                <a:solidFill>
                  <a:srgbClr val="FF0000"/>
                </a:solidFill>
              </a:rPr>
              <a:t/>
            </a:r>
            <a:br>
              <a:rPr lang="en-IN" dirty="0" smtClean="0">
                <a:solidFill>
                  <a:srgbClr val="FF0000"/>
                </a:solidFill>
              </a:rPr>
            </a:br>
            <a:r>
              <a:rPr lang="en-IN" dirty="0" smtClean="0">
                <a:solidFill>
                  <a:srgbClr val="FF0000"/>
                </a:solidFill>
              </a:rPr>
              <a:t>Hierarchical </a:t>
            </a:r>
            <a:r>
              <a:rPr lang="en-IN" dirty="0">
                <a:solidFill>
                  <a:srgbClr val="FF0000"/>
                </a:solidFill>
              </a:rPr>
              <a:t>Inheritance</a:t>
            </a:r>
            <a:br>
              <a:rPr lang="en-IN" dirty="0">
                <a:solidFill>
                  <a:srgbClr val="FF0000"/>
                </a:solidFill>
              </a:rPr>
            </a:br>
            <a:endParaRPr lang="en-IN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When two or more classes inherits a single class, it </a:t>
            </a:r>
            <a:r>
              <a:rPr lang="en-IN" dirty="0" smtClean="0"/>
              <a:t>is </a:t>
            </a:r>
            <a:r>
              <a:rPr lang="en-IN" dirty="0"/>
              <a:t>known as </a:t>
            </a:r>
            <a:r>
              <a:rPr lang="en-IN" i="1" dirty="0"/>
              <a:t>hierarchical inheritance</a:t>
            </a:r>
            <a:r>
              <a:rPr lang="en-IN" dirty="0" smtClean="0"/>
              <a:t>.</a:t>
            </a:r>
          </a:p>
          <a:p>
            <a:endParaRPr lang="en-IN" dirty="0"/>
          </a:p>
          <a:p>
            <a:pPr marL="0" indent="0">
              <a:buNone/>
            </a:pPr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751" y="3048000"/>
            <a:ext cx="3829049" cy="226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333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900" y="274638"/>
            <a:ext cx="6172200" cy="639762"/>
          </a:xfrm>
        </p:spPr>
        <p:txBody>
          <a:bodyPr>
            <a:normAutofit fontScale="90000"/>
          </a:bodyPr>
          <a:lstStyle/>
          <a:p>
            <a:pPr algn="l"/>
            <a:r>
              <a:rPr lang="en-IN" dirty="0" smtClean="0">
                <a:solidFill>
                  <a:srgbClr val="FF0000"/>
                </a:solidFill>
              </a:rPr>
              <a:t>Example</a:t>
            </a:r>
            <a:endParaRPr lang="en-IN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5900" y="914402"/>
            <a:ext cx="6172200" cy="5211763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IN" b="1" dirty="0"/>
              <a:t>class</a:t>
            </a:r>
            <a:r>
              <a:rPr lang="en-IN" dirty="0"/>
              <a:t> Animal{  </a:t>
            </a:r>
          </a:p>
          <a:p>
            <a:pPr marL="0" indent="0">
              <a:buNone/>
            </a:pPr>
            <a:r>
              <a:rPr lang="en-IN" b="1" dirty="0"/>
              <a:t>void</a:t>
            </a:r>
            <a:r>
              <a:rPr lang="en-IN" dirty="0"/>
              <a:t> eat(){</a:t>
            </a:r>
            <a:r>
              <a:rPr lang="en-IN" dirty="0" err="1"/>
              <a:t>System.out.println</a:t>
            </a:r>
            <a:r>
              <a:rPr lang="en-IN" dirty="0"/>
              <a:t>("eating...");}  </a:t>
            </a:r>
          </a:p>
          <a:p>
            <a:pPr marL="0" indent="0">
              <a:buNone/>
            </a:pPr>
            <a:r>
              <a:rPr lang="en-IN" dirty="0"/>
              <a:t>}  </a:t>
            </a:r>
          </a:p>
          <a:p>
            <a:pPr marL="0" indent="0">
              <a:buNone/>
            </a:pPr>
            <a:r>
              <a:rPr lang="en-IN" b="1" dirty="0"/>
              <a:t>class</a:t>
            </a:r>
            <a:r>
              <a:rPr lang="en-IN" dirty="0"/>
              <a:t> Dog </a:t>
            </a:r>
            <a:r>
              <a:rPr lang="en-IN" b="1" dirty="0"/>
              <a:t>extends</a:t>
            </a:r>
            <a:r>
              <a:rPr lang="en-IN" dirty="0"/>
              <a:t> Animal{  </a:t>
            </a:r>
          </a:p>
          <a:p>
            <a:pPr marL="0" indent="0">
              <a:buNone/>
            </a:pPr>
            <a:r>
              <a:rPr lang="en-IN" b="1" dirty="0"/>
              <a:t>void</a:t>
            </a:r>
            <a:r>
              <a:rPr lang="en-IN" dirty="0"/>
              <a:t> bark(){</a:t>
            </a:r>
            <a:r>
              <a:rPr lang="en-IN" dirty="0" err="1"/>
              <a:t>System.out.println</a:t>
            </a:r>
            <a:r>
              <a:rPr lang="en-IN" dirty="0"/>
              <a:t>("barking...");}  </a:t>
            </a:r>
          </a:p>
          <a:p>
            <a:pPr marL="0" indent="0">
              <a:buNone/>
            </a:pPr>
            <a:r>
              <a:rPr lang="en-IN" dirty="0"/>
              <a:t>}  </a:t>
            </a:r>
          </a:p>
          <a:p>
            <a:pPr marL="0" indent="0">
              <a:buNone/>
            </a:pPr>
            <a:r>
              <a:rPr lang="en-IN" b="1" dirty="0"/>
              <a:t>class</a:t>
            </a:r>
            <a:r>
              <a:rPr lang="en-IN" dirty="0"/>
              <a:t> Cat </a:t>
            </a:r>
            <a:r>
              <a:rPr lang="en-IN" b="1" dirty="0"/>
              <a:t>extends</a:t>
            </a:r>
            <a:r>
              <a:rPr lang="en-IN" dirty="0"/>
              <a:t> Animal{  </a:t>
            </a:r>
          </a:p>
          <a:p>
            <a:pPr marL="0" indent="0">
              <a:buNone/>
            </a:pPr>
            <a:r>
              <a:rPr lang="en-IN" b="1" dirty="0"/>
              <a:t>void</a:t>
            </a:r>
            <a:r>
              <a:rPr lang="en-IN" dirty="0"/>
              <a:t> meow(){</a:t>
            </a:r>
            <a:r>
              <a:rPr lang="en-IN" dirty="0" err="1"/>
              <a:t>System.out.println</a:t>
            </a:r>
            <a:r>
              <a:rPr lang="en-IN" dirty="0"/>
              <a:t>("meowing...");}  </a:t>
            </a:r>
          </a:p>
          <a:p>
            <a:pPr marL="0" indent="0">
              <a:buNone/>
            </a:pPr>
            <a:r>
              <a:rPr lang="en-IN" dirty="0"/>
              <a:t>}  </a:t>
            </a:r>
          </a:p>
          <a:p>
            <a:pPr marL="0" indent="0">
              <a:buNone/>
            </a:pPr>
            <a:r>
              <a:rPr lang="en-IN" b="1" dirty="0"/>
              <a:t>class</a:t>
            </a:r>
            <a:r>
              <a:rPr lang="en-IN" dirty="0"/>
              <a:t> TestInheritance3{  </a:t>
            </a:r>
          </a:p>
          <a:p>
            <a:pPr marL="0" indent="0">
              <a:buNone/>
            </a:pPr>
            <a:r>
              <a:rPr lang="en-IN" b="1" dirty="0"/>
              <a:t>public</a:t>
            </a:r>
            <a:r>
              <a:rPr lang="en-IN" dirty="0"/>
              <a:t> </a:t>
            </a:r>
            <a:r>
              <a:rPr lang="en-IN" b="1" dirty="0"/>
              <a:t>static</a:t>
            </a:r>
            <a:r>
              <a:rPr lang="en-IN" dirty="0"/>
              <a:t> </a:t>
            </a:r>
            <a:r>
              <a:rPr lang="en-IN" b="1" dirty="0"/>
              <a:t>void</a:t>
            </a:r>
            <a:r>
              <a:rPr lang="en-IN" dirty="0"/>
              <a:t> main(String </a:t>
            </a:r>
            <a:r>
              <a:rPr lang="en-IN" dirty="0" err="1"/>
              <a:t>args</a:t>
            </a:r>
            <a:r>
              <a:rPr lang="en-IN" dirty="0"/>
              <a:t>[]){  </a:t>
            </a:r>
          </a:p>
          <a:p>
            <a:pPr marL="0" indent="0">
              <a:buNone/>
            </a:pPr>
            <a:r>
              <a:rPr lang="en-IN" dirty="0"/>
              <a:t>Cat c=</a:t>
            </a:r>
            <a:r>
              <a:rPr lang="en-IN" b="1" dirty="0"/>
              <a:t>new</a:t>
            </a:r>
            <a:r>
              <a:rPr lang="en-IN" dirty="0"/>
              <a:t> Cat();  </a:t>
            </a:r>
          </a:p>
          <a:p>
            <a:pPr marL="0" indent="0">
              <a:buNone/>
            </a:pPr>
            <a:r>
              <a:rPr lang="en-IN" dirty="0" err="1"/>
              <a:t>c.meow</a:t>
            </a:r>
            <a:r>
              <a:rPr lang="en-IN" dirty="0"/>
              <a:t>();  </a:t>
            </a:r>
          </a:p>
          <a:p>
            <a:pPr marL="0" indent="0">
              <a:buNone/>
            </a:pPr>
            <a:r>
              <a:rPr lang="en-IN" dirty="0" err="1"/>
              <a:t>c.eat</a:t>
            </a:r>
            <a:r>
              <a:rPr lang="en-IN" dirty="0"/>
              <a:t>();  </a:t>
            </a:r>
          </a:p>
          <a:p>
            <a:pPr marL="0" indent="0">
              <a:buNone/>
            </a:pPr>
            <a:r>
              <a:rPr lang="en-IN" dirty="0"/>
              <a:t>//</a:t>
            </a:r>
            <a:r>
              <a:rPr lang="en-IN" dirty="0" err="1"/>
              <a:t>c.bark</a:t>
            </a:r>
            <a:r>
              <a:rPr lang="en-IN" dirty="0"/>
              <a:t>();//</a:t>
            </a:r>
            <a:r>
              <a:rPr lang="en-IN" dirty="0" err="1"/>
              <a:t>C.T.Error</a:t>
            </a:r>
            <a:r>
              <a:rPr lang="en-IN" dirty="0"/>
              <a:t>  </a:t>
            </a:r>
          </a:p>
          <a:p>
            <a:pPr marL="0" indent="0">
              <a:buNone/>
            </a:pPr>
            <a:r>
              <a:rPr lang="en-IN" dirty="0"/>
              <a:t>}}  </a:t>
            </a:r>
          </a:p>
          <a:p>
            <a:endParaRPr lang="en-IN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4857750" y="5181602"/>
          <a:ext cx="2800350" cy="117316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800350">
                  <a:extLst>
                    <a:ext uri="{9D8B030D-6E8A-4147-A177-3AD203B41FA5}">
                      <a16:colId xmlns="" xmlns:a16="http://schemas.microsoft.com/office/drawing/2014/main" val="3776124477"/>
                    </a:ext>
                  </a:extLst>
                </a:gridCol>
              </a:tblGrid>
              <a:tr h="1173163">
                <a:tc>
                  <a:txBody>
                    <a:bodyPr/>
                    <a:lstStyle/>
                    <a:p>
                      <a:r>
                        <a:rPr lang="en-IN" dirty="0" smtClean="0"/>
                        <a:t>OUTPUT:</a:t>
                      </a:r>
                    </a:p>
                    <a:p>
                      <a:r>
                        <a:rPr lang="en-IN" dirty="0" smtClean="0"/>
                        <a:t>meowing...</a:t>
                      </a:r>
                    </a:p>
                    <a:p>
                      <a:r>
                        <a:rPr lang="en-IN" dirty="0" smtClean="0"/>
                        <a:t>eating...</a:t>
                      </a:r>
                      <a:endParaRPr lang="en-IN" dirty="0"/>
                    </a:p>
                  </a:txBody>
                  <a:tcPr marL="68580" marR="68580"/>
                </a:tc>
                <a:extLst>
                  <a:ext uri="{0D108BD9-81ED-4DB2-BD59-A6C34878D82A}">
                    <a16:rowId xmlns="" xmlns:a16="http://schemas.microsoft.com/office/drawing/2014/main" val="40153006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2466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IN" b="1" dirty="0">
                <a:solidFill>
                  <a:srgbClr val="FF0000"/>
                </a:solidFill>
              </a:rPr>
              <a:t>Multiple Inheritance</a:t>
            </a:r>
            <a:br>
              <a:rPr lang="en-IN" b="1" dirty="0">
                <a:solidFill>
                  <a:srgbClr val="FF0000"/>
                </a:solidFill>
              </a:rPr>
            </a:br>
            <a:endParaRPr lang="en-IN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305800" cy="505936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In this, a class is extending more than one </a:t>
            </a:r>
            <a:r>
              <a:rPr lang="en-US" dirty="0" smtClean="0"/>
              <a:t>class.</a:t>
            </a:r>
          </a:p>
          <a:p>
            <a:r>
              <a:rPr lang="en-US" dirty="0" smtClean="0"/>
              <a:t>Java </a:t>
            </a:r>
            <a:r>
              <a:rPr lang="en-US" dirty="0"/>
              <a:t>does not support multiple inheritance. </a:t>
            </a:r>
            <a:endParaRPr lang="en-US" dirty="0" smtClean="0"/>
          </a:p>
          <a:p>
            <a:r>
              <a:rPr lang="en-US" dirty="0" smtClean="0"/>
              <a:t>This </a:t>
            </a:r>
            <a:r>
              <a:rPr lang="en-US" dirty="0"/>
              <a:t>implies that a class cannot extend more than one class. </a:t>
            </a:r>
            <a:endParaRPr lang="en-US" dirty="0" smtClean="0"/>
          </a:p>
          <a:p>
            <a:r>
              <a:rPr lang="en-US" dirty="0" smtClean="0"/>
              <a:t>Suppose </a:t>
            </a:r>
            <a:r>
              <a:rPr lang="en-US" dirty="0"/>
              <a:t>there is a method in class A. This method is overridden in class B and class C in their own way. </a:t>
            </a:r>
            <a:endParaRPr lang="en-US" dirty="0" smtClean="0"/>
          </a:p>
          <a:p>
            <a:r>
              <a:rPr lang="en-US" dirty="0" smtClean="0"/>
              <a:t>Since </a:t>
            </a:r>
            <a:r>
              <a:rPr lang="en-US" dirty="0"/>
              <a:t>class C extends both the classes A and B. </a:t>
            </a:r>
            <a:endParaRPr lang="en-US" dirty="0" smtClean="0"/>
          </a:p>
          <a:p>
            <a:r>
              <a:rPr lang="en-US" dirty="0" smtClean="0"/>
              <a:t>So</a:t>
            </a:r>
            <a:r>
              <a:rPr lang="en-US" dirty="0"/>
              <a:t>, if class C uses the same method, then there will be ambiguity as which method is called.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029713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/>
          <a:lstStyle/>
          <a:p>
            <a:r>
              <a:rPr lang="en-IN" dirty="0"/>
              <a:t> Most of the new OO languages like </a:t>
            </a:r>
            <a:r>
              <a:rPr lang="en-IN" b="1" dirty="0"/>
              <a:t>Small Talk, Java, C# do not support Multiple inheritance</a:t>
            </a:r>
            <a:r>
              <a:rPr lang="en-IN" dirty="0" smtClean="0"/>
              <a:t>.</a:t>
            </a:r>
          </a:p>
          <a:p>
            <a:r>
              <a:rPr lang="en-IN" dirty="0" smtClean="0"/>
              <a:t> </a:t>
            </a:r>
            <a:r>
              <a:rPr lang="en-IN" dirty="0"/>
              <a:t>Multiple Inheritance is supported in C++.</a:t>
            </a:r>
          </a:p>
          <a:p>
            <a:r>
              <a:rPr lang="en-IN" dirty="0" smtClean="0"/>
              <a:t>By </a:t>
            </a:r>
            <a:r>
              <a:rPr lang="en-IN" dirty="0"/>
              <a:t>using </a:t>
            </a:r>
            <a:r>
              <a:rPr lang="en-IN" b="1" dirty="0"/>
              <a:t>interfaces</a:t>
            </a:r>
            <a:r>
              <a:rPr lang="en-IN" dirty="0"/>
              <a:t> you can have multiple as well as </a:t>
            </a:r>
            <a:r>
              <a:rPr lang="en-IN" b="1" dirty="0"/>
              <a:t>hybrid inheritance</a:t>
            </a:r>
            <a:r>
              <a:rPr lang="en-IN" dirty="0"/>
              <a:t> in Java.</a:t>
            </a:r>
          </a:p>
        </p:txBody>
      </p:sp>
    </p:spTree>
    <p:extLst>
      <p:ext uri="{BB962C8B-B14F-4D97-AF65-F5344CB8AC3E}">
        <p14:creationId xmlns:p14="http://schemas.microsoft.com/office/powerpoint/2010/main" val="3594030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713" y="990600"/>
            <a:ext cx="6630987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73239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IN" b="1" dirty="0">
                <a:solidFill>
                  <a:srgbClr val="FF0000"/>
                </a:solidFill>
              </a:rPr>
              <a:t>Hybrid Inheritance</a:t>
            </a:r>
            <a:br>
              <a:rPr lang="en-IN" b="1" dirty="0">
                <a:solidFill>
                  <a:srgbClr val="FF0000"/>
                </a:solidFill>
              </a:rPr>
            </a:br>
            <a:endParaRPr lang="en-IN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Hybrid inheritance is a </a:t>
            </a:r>
            <a:r>
              <a:rPr lang="en-IN" dirty="0" smtClean="0"/>
              <a:t>combination of</a:t>
            </a:r>
            <a:r>
              <a:rPr lang="en-IN" b="1" dirty="0"/>
              <a:t> Single</a:t>
            </a:r>
            <a:r>
              <a:rPr lang="en-IN" dirty="0"/>
              <a:t> and </a:t>
            </a:r>
            <a:r>
              <a:rPr lang="en-IN" b="1" dirty="0"/>
              <a:t>Multiple inheritance</a:t>
            </a:r>
            <a:r>
              <a:rPr lang="en-IN" b="1" dirty="0" smtClean="0"/>
              <a:t>.</a:t>
            </a:r>
          </a:p>
          <a:p>
            <a:pPr marL="0" indent="0">
              <a:buNone/>
            </a:pPr>
            <a:endParaRPr lang="en-IN" b="1" dirty="0"/>
          </a:p>
          <a:p>
            <a:pPr marL="0" indent="0">
              <a:buNone/>
            </a:pPr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0300" y="3048000"/>
            <a:ext cx="354330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83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Super </a:t>
            </a:r>
            <a:r>
              <a:rPr lang="en-US" dirty="0">
                <a:solidFill>
                  <a:srgbClr val="FF0000"/>
                </a:solidFill>
              </a:rPr>
              <a:t>key word</a:t>
            </a:r>
            <a:endParaRPr lang="en-IN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The </a:t>
            </a:r>
            <a:r>
              <a:rPr lang="en-IN" b="1" dirty="0"/>
              <a:t>super</a:t>
            </a:r>
            <a:r>
              <a:rPr lang="en-IN" dirty="0"/>
              <a:t> keyword in Java is a reference variable which is used to refer immediate parent class object.</a:t>
            </a:r>
          </a:p>
          <a:p>
            <a:r>
              <a:rPr lang="en-IN" dirty="0"/>
              <a:t>Whenever you create the instance of subclass, an instance of parent class is created implicitly which is referred by super reference variable.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514701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pPr marL="0" indent="0">
              <a:buNone/>
            </a:pPr>
            <a:r>
              <a:rPr lang="en-IN" dirty="0">
                <a:solidFill>
                  <a:srgbClr val="FF0000"/>
                </a:solidFill>
              </a:rPr>
              <a:t>Usage of Java super Keyword</a:t>
            </a:r>
          </a:p>
          <a:p>
            <a:r>
              <a:rPr lang="en-IN" dirty="0"/>
              <a:t>super can be used to refer immediate parent class instance variable.</a:t>
            </a:r>
          </a:p>
          <a:p>
            <a:r>
              <a:rPr lang="en-IN" dirty="0"/>
              <a:t>super can be used to invoke immediate parent class method.</a:t>
            </a:r>
          </a:p>
          <a:p>
            <a:r>
              <a:rPr lang="en-IN" dirty="0"/>
              <a:t>super() can be used to invoke immediate parent class constructor.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004919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6146" name="Picture 2" descr="Usage of Java Super keyword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651" y="1600200"/>
            <a:ext cx="4914899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4633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01" t="30757" r="27684" b="35304"/>
          <a:stretch/>
        </p:blipFill>
        <p:spPr bwMode="auto">
          <a:xfrm>
            <a:off x="381000" y="1295400"/>
            <a:ext cx="860516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97803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>
                <a:solidFill>
                  <a:srgbClr val="FF0000"/>
                </a:solidFill>
              </a:rPr>
              <a:t>super </a:t>
            </a:r>
            <a:r>
              <a:rPr lang="en-IN" dirty="0">
                <a:solidFill>
                  <a:srgbClr val="FF0000"/>
                </a:solidFill>
              </a:rPr>
              <a:t>is used to refer immediate parent class instance variable.</a:t>
            </a:r>
            <a:br>
              <a:rPr lang="en-IN" dirty="0">
                <a:solidFill>
                  <a:srgbClr val="FF0000"/>
                </a:solidFill>
              </a:rPr>
            </a:br>
            <a:endParaRPr lang="en-IN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We can use super keyword to access the data member or field of parent class. </a:t>
            </a:r>
            <a:endParaRPr lang="en-IN" dirty="0" smtClean="0"/>
          </a:p>
          <a:p>
            <a:r>
              <a:rPr lang="en-IN" dirty="0" smtClean="0"/>
              <a:t>It </a:t>
            </a:r>
            <a:r>
              <a:rPr lang="en-IN" dirty="0"/>
              <a:t>is used if parent class and child class have same fields.</a:t>
            </a:r>
          </a:p>
        </p:txBody>
      </p:sp>
    </p:spTree>
    <p:extLst>
      <p:ext uri="{BB962C8B-B14F-4D97-AF65-F5344CB8AC3E}">
        <p14:creationId xmlns:p14="http://schemas.microsoft.com/office/powerpoint/2010/main" val="908775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900" y="274638"/>
            <a:ext cx="6172200" cy="487362"/>
          </a:xfrm>
        </p:spPr>
        <p:txBody>
          <a:bodyPr>
            <a:normAutofit fontScale="90000"/>
          </a:bodyPr>
          <a:lstStyle/>
          <a:p>
            <a:r>
              <a:rPr lang="en-IN" dirty="0" smtClean="0">
                <a:solidFill>
                  <a:srgbClr val="FF0000"/>
                </a:solidFill>
              </a:rPr>
              <a:t>Example</a:t>
            </a:r>
            <a:endParaRPr lang="en-IN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5900" y="914400"/>
            <a:ext cx="6172200" cy="55626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IN" b="1" dirty="0"/>
              <a:t>class</a:t>
            </a:r>
            <a:r>
              <a:rPr lang="en-IN" dirty="0"/>
              <a:t> Animal{  </a:t>
            </a:r>
          </a:p>
          <a:p>
            <a:pPr marL="0" indent="0">
              <a:buNone/>
            </a:pPr>
            <a:r>
              <a:rPr lang="en-IN" dirty="0"/>
              <a:t>String </a:t>
            </a:r>
            <a:r>
              <a:rPr lang="en-IN" dirty="0" err="1"/>
              <a:t>color</a:t>
            </a:r>
            <a:r>
              <a:rPr lang="en-IN" dirty="0"/>
              <a:t>="white";  </a:t>
            </a:r>
          </a:p>
          <a:p>
            <a:pPr marL="0" indent="0">
              <a:buNone/>
            </a:pPr>
            <a:r>
              <a:rPr lang="en-IN" dirty="0"/>
              <a:t>}  </a:t>
            </a:r>
          </a:p>
          <a:p>
            <a:pPr marL="0" indent="0">
              <a:buNone/>
            </a:pPr>
            <a:r>
              <a:rPr lang="en-IN" b="1" dirty="0"/>
              <a:t>class</a:t>
            </a:r>
            <a:r>
              <a:rPr lang="en-IN" dirty="0"/>
              <a:t> Dog </a:t>
            </a:r>
            <a:r>
              <a:rPr lang="en-IN" b="1" dirty="0"/>
              <a:t>extends</a:t>
            </a:r>
            <a:r>
              <a:rPr lang="en-IN" dirty="0"/>
              <a:t> Animal{  </a:t>
            </a:r>
          </a:p>
          <a:p>
            <a:pPr marL="0" indent="0">
              <a:buNone/>
            </a:pPr>
            <a:r>
              <a:rPr lang="en-IN" dirty="0"/>
              <a:t>String </a:t>
            </a:r>
            <a:r>
              <a:rPr lang="en-IN" dirty="0" err="1"/>
              <a:t>color</a:t>
            </a:r>
            <a:r>
              <a:rPr lang="en-IN" dirty="0"/>
              <a:t>="black";  </a:t>
            </a:r>
          </a:p>
          <a:p>
            <a:pPr marL="0" indent="0">
              <a:buNone/>
            </a:pPr>
            <a:r>
              <a:rPr lang="en-IN" b="1" dirty="0"/>
              <a:t>void</a:t>
            </a:r>
            <a:r>
              <a:rPr lang="en-IN" dirty="0"/>
              <a:t> </a:t>
            </a:r>
            <a:r>
              <a:rPr lang="en-IN" dirty="0" err="1"/>
              <a:t>printColor</a:t>
            </a:r>
            <a:r>
              <a:rPr lang="en-IN" dirty="0"/>
              <a:t>(){  </a:t>
            </a:r>
          </a:p>
          <a:p>
            <a:pPr marL="0" indent="0">
              <a:buNone/>
            </a:pPr>
            <a:r>
              <a:rPr lang="en-IN" dirty="0" err="1"/>
              <a:t>System.out.println</a:t>
            </a:r>
            <a:r>
              <a:rPr lang="en-IN" dirty="0"/>
              <a:t>(</a:t>
            </a:r>
            <a:r>
              <a:rPr lang="en-IN" dirty="0" err="1"/>
              <a:t>color</a:t>
            </a:r>
            <a:r>
              <a:rPr lang="en-IN" dirty="0"/>
              <a:t>);//prints </a:t>
            </a:r>
            <a:r>
              <a:rPr lang="en-IN" dirty="0" err="1"/>
              <a:t>color</a:t>
            </a:r>
            <a:r>
              <a:rPr lang="en-IN" dirty="0"/>
              <a:t> of Dog class  </a:t>
            </a:r>
          </a:p>
          <a:p>
            <a:pPr marL="0" indent="0">
              <a:buNone/>
            </a:pPr>
            <a:r>
              <a:rPr lang="en-IN" dirty="0" err="1"/>
              <a:t>System.out.println</a:t>
            </a:r>
            <a:r>
              <a:rPr lang="en-IN" dirty="0"/>
              <a:t>(</a:t>
            </a:r>
            <a:r>
              <a:rPr lang="en-IN" b="1" dirty="0" err="1"/>
              <a:t>super</a:t>
            </a:r>
            <a:r>
              <a:rPr lang="en-IN" dirty="0" err="1"/>
              <a:t>.color</a:t>
            </a:r>
            <a:r>
              <a:rPr lang="en-IN" dirty="0"/>
              <a:t>);//prints </a:t>
            </a:r>
            <a:r>
              <a:rPr lang="en-IN" dirty="0" err="1"/>
              <a:t>color</a:t>
            </a:r>
            <a:r>
              <a:rPr lang="en-IN" dirty="0"/>
              <a:t> of Animal class  </a:t>
            </a:r>
          </a:p>
          <a:p>
            <a:pPr marL="0" indent="0">
              <a:buNone/>
            </a:pPr>
            <a:r>
              <a:rPr lang="en-IN" dirty="0"/>
              <a:t>}  </a:t>
            </a:r>
          </a:p>
          <a:p>
            <a:pPr marL="0" indent="0">
              <a:buNone/>
            </a:pPr>
            <a:r>
              <a:rPr lang="en-IN" dirty="0"/>
              <a:t>}  </a:t>
            </a:r>
          </a:p>
          <a:p>
            <a:pPr marL="0" indent="0">
              <a:buNone/>
            </a:pPr>
            <a:r>
              <a:rPr lang="en-IN" b="1" dirty="0"/>
              <a:t>class</a:t>
            </a:r>
            <a:r>
              <a:rPr lang="en-IN" dirty="0"/>
              <a:t> TestSuper1{  </a:t>
            </a:r>
          </a:p>
          <a:p>
            <a:pPr marL="0" indent="0">
              <a:buNone/>
            </a:pPr>
            <a:r>
              <a:rPr lang="en-IN" b="1" dirty="0"/>
              <a:t>public</a:t>
            </a:r>
            <a:r>
              <a:rPr lang="en-IN" dirty="0"/>
              <a:t> </a:t>
            </a:r>
            <a:r>
              <a:rPr lang="en-IN" b="1" dirty="0"/>
              <a:t>static</a:t>
            </a:r>
            <a:r>
              <a:rPr lang="en-IN" dirty="0"/>
              <a:t> </a:t>
            </a:r>
            <a:r>
              <a:rPr lang="en-IN" b="1" dirty="0"/>
              <a:t>void</a:t>
            </a:r>
            <a:r>
              <a:rPr lang="en-IN" dirty="0"/>
              <a:t> main(String </a:t>
            </a:r>
            <a:r>
              <a:rPr lang="en-IN" dirty="0" err="1"/>
              <a:t>args</a:t>
            </a:r>
            <a:r>
              <a:rPr lang="en-IN" dirty="0"/>
              <a:t>[]){  </a:t>
            </a:r>
          </a:p>
          <a:p>
            <a:pPr marL="0" indent="0">
              <a:buNone/>
            </a:pPr>
            <a:r>
              <a:rPr lang="en-IN" dirty="0"/>
              <a:t>Dog d=</a:t>
            </a:r>
            <a:r>
              <a:rPr lang="en-IN" b="1" dirty="0"/>
              <a:t>new</a:t>
            </a:r>
            <a:r>
              <a:rPr lang="en-IN" dirty="0"/>
              <a:t> Dog();  </a:t>
            </a:r>
          </a:p>
          <a:p>
            <a:pPr marL="0" indent="0">
              <a:buNone/>
            </a:pPr>
            <a:r>
              <a:rPr lang="en-IN" dirty="0" err="1"/>
              <a:t>d.printColor</a:t>
            </a:r>
            <a:r>
              <a:rPr lang="en-IN" dirty="0"/>
              <a:t>();  </a:t>
            </a:r>
          </a:p>
          <a:p>
            <a:pPr marL="0" indent="0">
              <a:buNone/>
            </a:pPr>
            <a:r>
              <a:rPr lang="en-IN" dirty="0"/>
              <a:t>}}  </a:t>
            </a:r>
          </a:p>
          <a:p>
            <a:pPr marL="0" indent="0">
              <a:buNone/>
            </a:pPr>
            <a:endParaRPr lang="en-IN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4743450" y="5410200"/>
          <a:ext cx="245745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7450">
                  <a:extLst>
                    <a:ext uri="{9D8B030D-6E8A-4147-A177-3AD203B41FA5}">
                      <a16:colId xmlns="" xmlns:a16="http://schemas.microsoft.com/office/drawing/2014/main" val="566511977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r>
                        <a:rPr lang="en-IN" dirty="0" smtClean="0"/>
                        <a:t>OUTPUT</a:t>
                      </a:r>
                    </a:p>
                    <a:p>
                      <a:r>
                        <a:rPr lang="en-IN" dirty="0" smtClean="0"/>
                        <a:t>black</a:t>
                      </a:r>
                    </a:p>
                    <a:p>
                      <a:r>
                        <a:rPr lang="en-IN" dirty="0" smtClean="0"/>
                        <a:t>white</a:t>
                      </a:r>
                      <a:endParaRPr lang="en-IN" dirty="0"/>
                    </a:p>
                  </a:txBody>
                  <a:tcPr marL="68580" marR="68580"/>
                </a:tc>
                <a:extLst>
                  <a:ext uri="{0D108BD9-81ED-4DB2-BD59-A6C34878D82A}">
                    <a16:rowId xmlns="" xmlns:a16="http://schemas.microsoft.com/office/drawing/2014/main" val="42314847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6840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>
                <a:solidFill>
                  <a:srgbClr val="FF0000"/>
                </a:solidFill>
              </a:rPr>
              <a:t>super </a:t>
            </a:r>
            <a:r>
              <a:rPr lang="en-IN" dirty="0">
                <a:solidFill>
                  <a:srgbClr val="FF0000"/>
                </a:solidFill>
              </a:rPr>
              <a:t>can be used to invoke parent class method</a:t>
            </a:r>
            <a:br>
              <a:rPr lang="en-IN" dirty="0">
                <a:solidFill>
                  <a:srgbClr val="FF0000"/>
                </a:solidFill>
              </a:rPr>
            </a:br>
            <a:endParaRPr lang="en-IN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The super keyword can also be used to invoke parent class method. </a:t>
            </a:r>
            <a:endParaRPr lang="en-IN" dirty="0" smtClean="0"/>
          </a:p>
          <a:p>
            <a:r>
              <a:rPr lang="en-IN" dirty="0" smtClean="0"/>
              <a:t>It </a:t>
            </a:r>
            <a:r>
              <a:rPr lang="en-IN" dirty="0"/>
              <a:t>should be used if subclass contains the same method as parent class. </a:t>
            </a:r>
            <a:endParaRPr lang="en-IN" dirty="0" smtClean="0"/>
          </a:p>
          <a:p>
            <a:r>
              <a:rPr lang="en-IN" dirty="0" smtClean="0"/>
              <a:t>In </a:t>
            </a:r>
            <a:r>
              <a:rPr lang="en-IN" dirty="0"/>
              <a:t>other words, it is used if method is </a:t>
            </a:r>
            <a:r>
              <a:rPr lang="en-IN" dirty="0" smtClean="0"/>
              <a:t>overridden</a:t>
            </a:r>
            <a:r>
              <a:rPr lang="en-IN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68768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900" y="274638"/>
            <a:ext cx="6172200" cy="563562"/>
          </a:xfrm>
        </p:spPr>
        <p:txBody>
          <a:bodyPr>
            <a:normAutofit fontScale="90000"/>
          </a:bodyPr>
          <a:lstStyle/>
          <a:p>
            <a:r>
              <a:rPr lang="en-IN" dirty="0" smtClean="0">
                <a:solidFill>
                  <a:srgbClr val="FF0000"/>
                </a:solidFill>
              </a:rPr>
              <a:t>Example</a:t>
            </a:r>
            <a:endParaRPr lang="en-IN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5900" y="990600"/>
            <a:ext cx="6172200" cy="56388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IN" b="1" dirty="0"/>
              <a:t>class</a:t>
            </a:r>
            <a:r>
              <a:rPr lang="en-IN" dirty="0"/>
              <a:t> Animal{  </a:t>
            </a:r>
          </a:p>
          <a:p>
            <a:pPr marL="0" indent="0">
              <a:buNone/>
            </a:pPr>
            <a:r>
              <a:rPr lang="en-IN" b="1" dirty="0"/>
              <a:t>void</a:t>
            </a:r>
            <a:r>
              <a:rPr lang="en-IN" dirty="0"/>
              <a:t> eat(){</a:t>
            </a:r>
            <a:r>
              <a:rPr lang="en-IN" dirty="0" err="1"/>
              <a:t>System.out.println</a:t>
            </a:r>
            <a:r>
              <a:rPr lang="en-IN" dirty="0"/>
              <a:t>("eating...");}  </a:t>
            </a:r>
          </a:p>
          <a:p>
            <a:pPr marL="0" indent="0">
              <a:buNone/>
            </a:pPr>
            <a:r>
              <a:rPr lang="en-IN" dirty="0"/>
              <a:t>}  </a:t>
            </a:r>
          </a:p>
          <a:p>
            <a:pPr marL="0" indent="0">
              <a:buNone/>
            </a:pPr>
            <a:r>
              <a:rPr lang="en-IN" b="1" dirty="0"/>
              <a:t>class</a:t>
            </a:r>
            <a:r>
              <a:rPr lang="en-IN" dirty="0"/>
              <a:t> Dog </a:t>
            </a:r>
            <a:r>
              <a:rPr lang="en-IN" b="1" dirty="0"/>
              <a:t>extends</a:t>
            </a:r>
            <a:r>
              <a:rPr lang="en-IN" dirty="0"/>
              <a:t> Animal{  </a:t>
            </a:r>
          </a:p>
          <a:p>
            <a:pPr marL="0" indent="0">
              <a:buNone/>
            </a:pPr>
            <a:r>
              <a:rPr lang="en-IN" b="1" dirty="0"/>
              <a:t>void</a:t>
            </a:r>
            <a:r>
              <a:rPr lang="en-IN" dirty="0"/>
              <a:t> eat(){</a:t>
            </a:r>
            <a:r>
              <a:rPr lang="en-IN" dirty="0" err="1"/>
              <a:t>System.out.println</a:t>
            </a:r>
            <a:r>
              <a:rPr lang="en-IN" dirty="0"/>
              <a:t>("eating bread...");}  </a:t>
            </a:r>
          </a:p>
          <a:p>
            <a:pPr marL="0" indent="0">
              <a:buNone/>
            </a:pPr>
            <a:r>
              <a:rPr lang="en-IN" b="1" dirty="0"/>
              <a:t>void</a:t>
            </a:r>
            <a:r>
              <a:rPr lang="en-IN" dirty="0"/>
              <a:t> bark(){</a:t>
            </a:r>
            <a:r>
              <a:rPr lang="en-IN" dirty="0" err="1"/>
              <a:t>System.out.println</a:t>
            </a:r>
            <a:r>
              <a:rPr lang="en-IN" dirty="0"/>
              <a:t>("barking...");}  </a:t>
            </a:r>
          </a:p>
          <a:p>
            <a:pPr marL="0" indent="0">
              <a:buNone/>
            </a:pPr>
            <a:r>
              <a:rPr lang="en-IN" b="1" dirty="0"/>
              <a:t>void</a:t>
            </a:r>
            <a:r>
              <a:rPr lang="en-IN" dirty="0"/>
              <a:t> work(){  </a:t>
            </a:r>
          </a:p>
          <a:p>
            <a:pPr marL="0" indent="0">
              <a:buNone/>
            </a:pPr>
            <a:r>
              <a:rPr lang="en-IN" b="1" dirty="0" err="1"/>
              <a:t>super</a:t>
            </a:r>
            <a:r>
              <a:rPr lang="en-IN" dirty="0" err="1"/>
              <a:t>.eat</a:t>
            </a:r>
            <a:r>
              <a:rPr lang="en-IN" dirty="0"/>
              <a:t>();  </a:t>
            </a:r>
          </a:p>
          <a:p>
            <a:pPr marL="0" indent="0">
              <a:buNone/>
            </a:pPr>
            <a:r>
              <a:rPr lang="en-IN" dirty="0"/>
              <a:t>bark();  </a:t>
            </a:r>
          </a:p>
          <a:p>
            <a:pPr marL="0" indent="0">
              <a:buNone/>
            </a:pPr>
            <a:r>
              <a:rPr lang="en-IN" dirty="0"/>
              <a:t>}  </a:t>
            </a:r>
          </a:p>
          <a:p>
            <a:pPr marL="0" indent="0">
              <a:buNone/>
            </a:pPr>
            <a:r>
              <a:rPr lang="en-IN" dirty="0"/>
              <a:t>}  </a:t>
            </a:r>
          </a:p>
          <a:p>
            <a:pPr marL="0" indent="0">
              <a:buNone/>
            </a:pPr>
            <a:r>
              <a:rPr lang="en-IN" b="1" dirty="0"/>
              <a:t>class</a:t>
            </a:r>
            <a:r>
              <a:rPr lang="en-IN" dirty="0"/>
              <a:t> TestSuper2{  </a:t>
            </a:r>
          </a:p>
          <a:p>
            <a:pPr marL="0" indent="0">
              <a:buNone/>
            </a:pPr>
            <a:r>
              <a:rPr lang="en-IN" b="1" dirty="0"/>
              <a:t>public</a:t>
            </a:r>
            <a:r>
              <a:rPr lang="en-IN" dirty="0"/>
              <a:t> </a:t>
            </a:r>
            <a:r>
              <a:rPr lang="en-IN" b="1" dirty="0"/>
              <a:t>static</a:t>
            </a:r>
            <a:r>
              <a:rPr lang="en-IN" dirty="0"/>
              <a:t> </a:t>
            </a:r>
            <a:r>
              <a:rPr lang="en-IN" b="1" dirty="0"/>
              <a:t>void</a:t>
            </a:r>
            <a:r>
              <a:rPr lang="en-IN" dirty="0"/>
              <a:t> main(String </a:t>
            </a:r>
            <a:r>
              <a:rPr lang="en-IN" dirty="0" err="1"/>
              <a:t>args</a:t>
            </a:r>
            <a:r>
              <a:rPr lang="en-IN" dirty="0"/>
              <a:t>[]){  </a:t>
            </a:r>
          </a:p>
          <a:p>
            <a:pPr marL="0" indent="0">
              <a:buNone/>
            </a:pPr>
            <a:r>
              <a:rPr lang="en-IN" dirty="0"/>
              <a:t>Dog d=</a:t>
            </a:r>
            <a:r>
              <a:rPr lang="en-IN" b="1" dirty="0"/>
              <a:t>new</a:t>
            </a:r>
            <a:r>
              <a:rPr lang="en-IN" dirty="0"/>
              <a:t> Dog();  </a:t>
            </a:r>
          </a:p>
          <a:p>
            <a:pPr marL="0" indent="0">
              <a:buNone/>
            </a:pPr>
            <a:r>
              <a:rPr lang="en-IN" dirty="0" err="1"/>
              <a:t>d.work</a:t>
            </a:r>
            <a:r>
              <a:rPr lang="en-IN" dirty="0"/>
              <a:t>();  </a:t>
            </a:r>
          </a:p>
          <a:p>
            <a:pPr marL="0" indent="0">
              <a:buNone/>
            </a:pPr>
            <a:r>
              <a:rPr lang="en-IN" dirty="0"/>
              <a:t>}}  </a:t>
            </a:r>
          </a:p>
          <a:p>
            <a:endParaRPr lang="en-IN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4114800" y="5791200"/>
          <a:ext cx="257175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71750">
                  <a:extLst>
                    <a:ext uri="{9D8B030D-6E8A-4147-A177-3AD203B41FA5}">
                      <a16:colId xmlns="" xmlns:a16="http://schemas.microsoft.com/office/drawing/2014/main" val="1384049366"/>
                    </a:ext>
                  </a:extLst>
                </a:gridCol>
              </a:tblGrid>
              <a:tr h="762000">
                <a:tc>
                  <a:txBody>
                    <a:bodyPr/>
                    <a:lstStyle/>
                    <a:p>
                      <a:r>
                        <a:rPr lang="en-IN" dirty="0" smtClean="0"/>
                        <a:t>OUTPUT:</a:t>
                      </a:r>
                    </a:p>
                    <a:p>
                      <a:r>
                        <a:rPr lang="en-IN" dirty="0" smtClean="0"/>
                        <a:t>eating... </a:t>
                      </a:r>
                    </a:p>
                    <a:p>
                      <a:r>
                        <a:rPr lang="en-IN" dirty="0" smtClean="0"/>
                        <a:t>barking...</a:t>
                      </a:r>
                      <a:endParaRPr lang="en-IN" dirty="0"/>
                    </a:p>
                  </a:txBody>
                  <a:tcPr marL="68580" marR="68580"/>
                </a:tc>
                <a:extLst>
                  <a:ext uri="{0D108BD9-81ED-4DB2-BD59-A6C34878D82A}">
                    <a16:rowId xmlns="" xmlns:a16="http://schemas.microsoft.com/office/drawing/2014/main" val="34838325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2194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900" y="274638"/>
            <a:ext cx="6172200" cy="944562"/>
          </a:xfrm>
        </p:spPr>
        <p:txBody>
          <a:bodyPr>
            <a:normAutofit fontScale="90000"/>
          </a:bodyPr>
          <a:lstStyle/>
          <a:p>
            <a:pPr algn="l"/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>
                <a:solidFill>
                  <a:srgbClr val="FF0000"/>
                </a:solidFill>
              </a:rPr>
              <a:t>super </a:t>
            </a:r>
            <a:r>
              <a:rPr lang="en-IN" dirty="0">
                <a:solidFill>
                  <a:srgbClr val="FF0000"/>
                </a:solidFill>
              </a:rPr>
              <a:t>is used to invoke parent class constructor.</a:t>
            </a:r>
            <a:br>
              <a:rPr lang="en-IN" dirty="0">
                <a:solidFill>
                  <a:srgbClr val="FF0000"/>
                </a:solidFill>
              </a:rPr>
            </a:br>
            <a:endParaRPr lang="en-IN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5900" y="1219200"/>
            <a:ext cx="6172200" cy="5334000"/>
          </a:xfrm>
        </p:spPr>
        <p:txBody>
          <a:bodyPr>
            <a:normAutofit fontScale="70000" lnSpcReduction="20000"/>
          </a:bodyPr>
          <a:lstStyle/>
          <a:p>
            <a:r>
              <a:rPr lang="en-IN" dirty="0"/>
              <a:t>The super keyword can also be used to invoke the parent </a:t>
            </a:r>
            <a:r>
              <a:rPr lang="en-IN" dirty="0" smtClean="0"/>
              <a:t>class </a:t>
            </a:r>
            <a:r>
              <a:rPr lang="en-IN" dirty="0"/>
              <a:t>constructor</a:t>
            </a:r>
            <a:r>
              <a:rPr lang="en-IN" dirty="0" smtClean="0"/>
              <a:t>.</a:t>
            </a:r>
          </a:p>
          <a:p>
            <a:pPr marL="0" indent="0">
              <a:buNone/>
            </a:pPr>
            <a:r>
              <a:rPr lang="en-IN" b="1" dirty="0"/>
              <a:t>class</a:t>
            </a:r>
            <a:r>
              <a:rPr lang="en-IN" dirty="0"/>
              <a:t> Animal{  </a:t>
            </a:r>
          </a:p>
          <a:p>
            <a:pPr marL="0" indent="0">
              <a:buNone/>
            </a:pPr>
            <a:r>
              <a:rPr lang="en-IN" dirty="0"/>
              <a:t>Animal(){</a:t>
            </a:r>
            <a:r>
              <a:rPr lang="en-IN" dirty="0" err="1"/>
              <a:t>System.out.println</a:t>
            </a:r>
            <a:r>
              <a:rPr lang="en-IN" dirty="0"/>
              <a:t>("animal is created");}  </a:t>
            </a:r>
          </a:p>
          <a:p>
            <a:pPr marL="0" indent="0">
              <a:buNone/>
            </a:pPr>
            <a:r>
              <a:rPr lang="en-IN" dirty="0"/>
              <a:t>}  </a:t>
            </a:r>
          </a:p>
          <a:p>
            <a:pPr marL="0" indent="0">
              <a:buNone/>
            </a:pPr>
            <a:r>
              <a:rPr lang="en-IN" b="1" dirty="0"/>
              <a:t>class</a:t>
            </a:r>
            <a:r>
              <a:rPr lang="en-IN" dirty="0"/>
              <a:t> Dog </a:t>
            </a:r>
            <a:r>
              <a:rPr lang="en-IN" b="1" dirty="0"/>
              <a:t>extends</a:t>
            </a:r>
            <a:r>
              <a:rPr lang="en-IN" dirty="0"/>
              <a:t> Animal{  </a:t>
            </a:r>
          </a:p>
          <a:p>
            <a:pPr marL="0" indent="0">
              <a:buNone/>
            </a:pPr>
            <a:r>
              <a:rPr lang="en-IN" dirty="0"/>
              <a:t>Dog(){  </a:t>
            </a:r>
          </a:p>
          <a:p>
            <a:pPr marL="0" indent="0">
              <a:buNone/>
            </a:pPr>
            <a:r>
              <a:rPr lang="en-IN" b="1" dirty="0" smtClean="0"/>
              <a:t>super</a:t>
            </a:r>
            <a:r>
              <a:rPr lang="en-IN" dirty="0"/>
              <a:t>();  </a:t>
            </a:r>
          </a:p>
          <a:p>
            <a:pPr marL="0" indent="0">
              <a:buNone/>
            </a:pPr>
            <a:r>
              <a:rPr lang="en-IN" dirty="0" err="1"/>
              <a:t>System.out.println</a:t>
            </a:r>
            <a:r>
              <a:rPr lang="en-IN" dirty="0"/>
              <a:t>("dog is created");  </a:t>
            </a:r>
          </a:p>
          <a:p>
            <a:pPr marL="0" indent="0">
              <a:buNone/>
            </a:pPr>
            <a:r>
              <a:rPr lang="en-IN" dirty="0"/>
              <a:t>}  </a:t>
            </a:r>
          </a:p>
          <a:p>
            <a:pPr marL="0" indent="0">
              <a:buNone/>
            </a:pPr>
            <a:r>
              <a:rPr lang="en-IN" dirty="0"/>
              <a:t>}  </a:t>
            </a:r>
          </a:p>
          <a:p>
            <a:pPr marL="0" indent="0">
              <a:buNone/>
            </a:pPr>
            <a:r>
              <a:rPr lang="en-IN" b="1" dirty="0"/>
              <a:t>class</a:t>
            </a:r>
            <a:r>
              <a:rPr lang="en-IN" dirty="0"/>
              <a:t> TestSuper3{  </a:t>
            </a:r>
          </a:p>
          <a:p>
            <a:pPr marL="0" indent="0">
              <a:buNone/>
            </a:pPr>
            <a:r>
              <a:rPr lang="en-IN" b="1" dirty="0"/>
              <a:t>public</a:t>
            </a:r>
            <a:r>
              <a:rPr lang="en-IN" dirty="0"/>
              <a:t> </a:t>
            </a:r>
            <a:r>
              <a:rPr lang="en-IN" b="1" dirty="0"/>
              <a:t>static</a:t>
            </a:r>
            <a:r>
              <a:rPr lang="en-IN" dirty="0"/>
              <a:t> </a:t>
            </a:r>
            <a:r>
              <a:rPr lang="en-IN" b="1" dirty="0"/>
              <a:t>void</a:t>
            </a:r>
            <a:r>
              <a:rPr lang="en-IN" dirty="0"/>
              <a:t> main(String </a:t>
            </a:r>
            <a:r>
              <a:rPr lang="en-IN" dirty="0" err="1"/>
              <a:t>args</a:t>
            </a:r>
            <a:r>
              <a:rPr lang="en-IN" dirty="0"/>
              <a:t>[]){  </a:t>
            </a:r>
          </a:p>
          <a:p>
            <a:pPr marL="0" indent="0">
              <a:buNone/>
            </a:pPr>
            <a:r>
              <a:rPr lang="en-IN" dirty="0"/>
              <a:t>Dog d=</a:t>
            </a:r>
            <a:r>
              <a:rPr lang="en-IN" b="1" dirty="0"/>
              <a:t>new</a:t>
            </a:r>
            <a:r>
              <a:rPr lang="en-IN" dirty="0"/>
              <a:t> Dog();  </a:t>
            </a:r>
          </a:p>
          <a:p>
            <a:pPr marL="0" indent="0">
              <a:buNone/>
            </a:pPr>
            <a:r>
              <a:rPr lang="en-IN" dirty="0"/>
              <a:t>}}  </a:t>
            </a:r>
          </a:p>
          <a:p>
            <a:endParaRPr lang="en-IN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5971497"/>
              </p:ext>
            </p:extLst>
          </p:nvPr>
        </p:nvGraphicFramePr>
        <p:xfrm>
          <a:off x="6248400" y="4191000"/>
          <a:ext cx="245745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7450">
                  <a:extLst>
                    <a:ext uri="{9D8B030D-6E8A-4147-A177-3AD203B41FA5}">
                      <a16:colId xmlns="" xmlns:a16="http://schemas.microsoft.com/office/drawing/2014/main" val="3798200835"/>
                    </a:ext>
                  </a:extLst>
                </a:gridCol>
              </a:tblGrid>
              <a:tr h="762000">
                <a:tc>
                  <a:txBody>
                    <a:bodyPr/>
                    <a:lstStyle/>
                    <a:p>
                      <a:r>
                        <a:rPr lang="en-IN" dirty="0" smtClean="0"/>
                        <a:t>OUTPUT:</a:t>
                      </a:r>
                    </a:p>
                    <a:p>
                      <a:r>
                        <a:rPr lang="en-IN" dirty="0" smtClean="0"/>
                        <a:t>animal is created </a:t>
                      </a:r>
                    </a:p>
                    <a:p>
                      <a:r>
                        <a:rPr lang="en-IN" dirty="0" smtClean="0"/>
                        <a:t>dog is created</a:t>
                      </a:r>
                      <a:endParaRPr lang="en-IN" dirty="0"/>
                    </a:p>
                  </a:txBody>
                  <a:tcPr marL="68580" marR="68580"/>
                </a:tc>
                <a:extLst>
                  <a:ext uri="{0D108BD9-81ED-4DB2-BD59-A6C34878D82A}">
                    <a16:rowId xmlns="" xmlns:a16="http://schemas.microsoft.com/office/drawing/2014/main" val="18343682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3347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900" y="274638"/>
            <a:ext cx="6172200" cy="487362"/>
          </a:xfrm>
        </p:spPr>
        <p:txBody>
          <a:bodyPr>
            <a:normAutofit fontScale="90000"/>
          </a:bodyPr>
          <a:lstStyle/>
          <a:p>
            <a:endParaRPr lang="en-IN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485900" y="838200"/>
            <a:ext cx="6172200" cy="5791200"/>
          </a:xfrm>
        </p:spPr>
        <p:txBody>
          <a:bodyPr/>
          <a:lstStyle/>
          <a:p>
            <a:r>
              <a:rPr lang="en-IN" dirty="0"/>
              <a:t>super() is added in each class constructor automatically by compiler if there is no super() </a:t>
            </a:r>
            <a:endParaRPr lang="en-IN" dirty="0" smtClean="0"/>
          </a:p>
          <a:p>
            <a:endParaRPr lang="en-IN" dirty="0"/>
          </a:p>
          <a:p>
            <a:endParaRPr lang="en-IN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2514600"/>
            <a:ext cx="485775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908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900" y="274638"/>
            <a:ext cx="6172200" cy="411162"/>
          </a:xfrm>
        </p:spPr>
        <p:txBody>
          <a:bodyPr>
            <a:normAutofit fontScale="90000"/>
          </a:bodyPr>
          <a:lstStyle/>
          <a:p>
            <a:pPr algn="l"/>
            <a:r>
              <a:rPr lang="en-IN" dirty="0" smtClean="0">
                <a:solidFill>
                  <a:srgbClr val="FF0000"/>
                </a:solidFill>
              </a:rPr>
              <a:t>Example</a:t>
            </a:r>
            <a:endParaRPr lang="en-IN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5900" y="990601"/>
            <a:ext cx="6172200" cy="51355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IN" b="1" dirty="0"/>
              <a:t>class</a:t>
            </a:r>
            <a:r>
              <a:rPr lang="en-IN" dirty="0"/>
              <a:t> Animal{  </a:t>
            </a:r>
          </a:p>
          <a:p>
            <a:pPr marL="0" indent="0">
              <a:buNone/>
            </a:pPr>
            <a:r>
              <a:rPr lang="en-IN" dirty="0"/>
              <a:t>Animal(){</a:t>
            </a:r>
            <a:r>
              <a:rPr lang="en-IN" dirty="0" err="1"/>
              <a:t>System.out.println</a:t>
            </a:r>
            <a:r>
              <a:rPr lang="en-IN" dirty="0"/>
              <a:t>("animal is created");}  </a:t>
            </a:r>
          </a:p>
          <a:p>
            <a:pPr marL="0" indent="0">
              <a:buNone/>
            </a:pPr>
            <a:r>
              <a:rPr lang="en-IN" dirty="0"/>
              <a:t>}  </a:t>
            </a:r>
          </a:p>
          <a:p>
            <a:pPr marL="0" indent="0">
              <a:buNone/>
            </a:pPr>
            <a:r>
              <a:rPr lang="en-IN" b="1" dirty="0"/>
              <a:t>class</a:t>
            </a:r>
            <a:r>
              <a:rPr lang="en-IN" dirty="0"/>
              <a:t> Dog </a:t>
            </a:r>
            <a:r>
              <a:rPr lang="en-IN" b="1" dirty="0"/>
              <a:t>extends</a:t>
            </a:r>
            <a:r>
              <a:rPr lang="en-IN" dirty="0"/>
              <a:t> Animal{  </a:t>
            </a:r>
          </a:p>
          <a:p>
            <a:pPr marL="0" indent="0">
              <a:buNone/>
            </a:pPr>
            <a:r>
              <a:rPr lang="en-IN" dirty="0"/>
              <a:t>Dog(){  </a:t>
            </a:r>
          </a:p>
          <a:p>
            <a:pPr marL="0" indent="0">
              <a:buNone/>
            </a:pPr>
            <a:r>
              <a:rPr lang="en-IN" dirty="0" err="1"/>
              <a:t>System.out.println</a:t>
            </a:r>
            <a:r>
              <a:rPr lang="en-IN" dirty="0"/>
              <a:t>("dog is created");  </a:t>
            </a:r>
          </a:p>
          <a:p>
            <a:pPr marL="0" indent="0">
              <a:buNone/>
            </a:pPr>
            <a:r>
              <a:rPr lang="en-IN" dirty="0"/>
              <a:t>}  </a:t>
            </a:r>
          </a:p>
          <a:p>
            <a:pPr marL="0" indent="0">
              <a:buNone/>
            </a:pPr>
            <a:r>
              <a:rPr lang="en-IN" dirty="0"/>
              <a:t>}  </a:t>
            </a:r>
          </a:p>
          <a:p>
            <a:pPr marL="0" indent="0">
              <a:buNone/>
            </a:pPr>
            <a:r>
              <a:rPr lang="en-IN" b="1" dirty="0"/>
              <a:t>class</a:t>
            </a:r>
            <a:r>
              <a:rPr lang="en-IN" dirty="0"/>
              <a:t> TestSuper4{  </a:t>
            </a:r>
          </a:p>
          <a:p>
            <a:pPr marL="0" indent="0">
              <a:buNone/>
            </a:pPr>
            <a:r>
              <a:rPr lang="en-IN" b="1" dirty="0"/>
              <a:t>public</a:t>
            </a:r>
            <a:r>
              <a:rPr lang="en-IN" dirty="0"/>
              <a:t> </a:t>
            </a:r>
            <a:r>
              <a:rPr lang="en-IN" b="1" dirty="0"/>
              <a:t>static</a:t>
            </a:r>
            <a:r>
              <a:rPr lang="en-IN" dirty="0"/>
              <a:t> </a:t>
            </a:r>
            <a:r>
              <a:rPr lang="en-IN" b="1" dirty="0"/>
              <a:t>void</a:t>
            </a:r>
            <a:r>
              <a:rPr lang="en-IN" dirty="0"/>
              <a:t> main(String </a:t>
            </a:r>
            <a:r>
              <a:rPr lang="en-IN" dirty="0" err="1"/>
              <a:t>args</a:t>
            </a:r>
            <a:r>
              <a:rPr lang="en-IN" dirty="0"/>
              <a:t>[]){  </a:t>
            </a:r>
          </a:p>
          <a:p>
            <a:pPr marL="0" indent="0">
              <a:buNone/>
            </a:pPr>
            <a:r>
              <a:rPr lang="en-IN" dirty="0"/>
              <a:t>Dog d=</a:t>
            </a:r>
            <a:r>
              <a:rPr lang="en-IN" b="1" dirty="0"/>
              <a:t>new</a:t>
            </a:r>
            <a:r>
              <a:rPr lang="en-IN" dirty="0"/>
              <a:t> Dog();  </a:t>
            </a:r>
          </a:p>
          <a:p>
            <a:pPr marL="0" indent="0">
              <a:buNone/>
            </a:pPr>
            <a:r>
              <a:rPr lang="en-IN" dirty="0"/>
              <a:t>}}  </a:t>
            </a:r>
          </a:p>
          <a:p>
            <a:endParaRPr lang="en-IN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4629150" y="5638800"/>
          <a:ext cx="2343150" cy="106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3150">
                  <a:extLst>
                    <a:ext uri="{9D8B030D-6E8A-4147-A177-3AD203B41FA5}">
                      <a16:colId xmlns="" xmlns:a16="http://schemas.microsoft.com/office/drawing/2014/main" val="633635938"/>
                    </a:ext>
                  </a:extLst>
                </a:gridCol>
              </a:tblGrid>
              <a:tr h="1066800">
                <a:tc>
                  <a:txBody>
                    <a:bodyPr/>
                    <a:lstStyle/>
                    <a:p>
                      <a:r>
                        <a:rPr lang="en-IN" dirty="0" smtClean="0"/>
                        <a:t>OUTPUT</a:t>
                      </a:r>
                    </a:p>
                    <a:p>
                      <a:r>
                        <a:rPr lang="en-IN" dirty="0" smtClean="0"/>
                        <a:t>animal is created </a:t>
                      </a:r>
                    </a:p>
                    <a:p>
                      <a:r>
                        <a:rPr lang="en-IN" dirty="0" smtClean="0"/>
                        <a:t>dog is created</a:t>
                      </a:r>
                      <a:endParaRPr lang="en-IN" dirty="0"/>
                    </a:p>
                  </a:txBody>
                  <a:tcPr marL="68580" marR="68580"/>
                </a:tc>
                <a:extLst>
                  <a:ext uri="{0D108BD9-81ED-4DB2-BD59-A6C34878D82A}">
                    <a16:rowId xmlns="" xmlns:a16="http://schemas.microsoft.com/office/drawing/2014/main" val="27144847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9286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IN" dirty="0">
                <a:solidFill>
                  <a:srgbClr val="FF0000"/>
                </a:solidFill>
              </a:rPr>
              <a:t>Method Overriding</a:t>
            </a:r>
            <a:br>
              <a:rPr lang="en-IN" dirty="0">
                <a:solidFill>
                  <a:srgbClr val="FF0000"/>
                </a:solidFill>
              </a:rPr>
            </a:br>
            <a:endParaRPr lang="en-IN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14450" y="1066800"/>
            <a:ext cx="6457950" cy="5410200"/>
          </a:xfrm>
        </p:spPr>
        <p:txBody>
          <a:bodyPr>
            <a:normAutofit fontScale="70000" lnSpcReduction="20000"/>
          </a:bodyPr>
          <a:lstStyle/>
          <a:p>
            <a:r>
              <a:rPr lang="en-IN" dirty="0"/>
              <a:t>In a class hierarchy, when a method in a subclass has the same name and type signature </a:t>
            </a:r>
            <a:r>
              <a:rPr lang="en-IN" dirty="0" smtClean="0"/>
              <a:t>as a </a:t>
            </a:r>
            <a:r>
              <a:rPr lang="en-IN" dirty="0"/>
              <a:t>method in its superclass, then the method in the subclass is said to </a:t>
            </a:r>
            <a:r>
              <a:rPr lang="en-IN" i="1" dirty="0">
                <a:solidFill>
                  <a:schemeClr val="accent5">
                    <a:lumMod val="75000"/>
                  </a:schemeClr>
                </a:solidFill>
              </a:rPr>
              <a:t>override</a:t>
            </a:r>
            <a:r>
              <a:rPr lang="en-IN" i="1" dirty="0"/>
              <a:t> </a:t>
            </a:r>
            <a:r>
              <a:rPr lang="en-IN" dirty="0"/>
              <a:t>the method </a:t>
            </a:r>
            <a:r>
              <a:rPr lang="en-IN" dirty="0" smtClean="0"/>
              <a:t>in the </a:t>
            </a:r>
            <a:r>
              <a:rPr lang="en-IN" dirty="0"/>
              <a:t>superclass. </a:t>
            </a:r>
            <a:endParaRPr lang="en-IN" dirty="0" smtClean="0"/>
          </a:p>
          <a:p>
            <a:r>
              <a:rPr lang="en-IN" dirty="0" smtClean="0"/>
              <a:t>When </a:t>
            </a:r>
            <a:r>
              <a:rPr lang="en-IN" dirty="0"/>
              <a:t>an overridden method is called from within its subclass, it will </a:t>
            </a:r>
            <a:r>
              <a:rPr lang="en-IN" dirty="0" smtClean="0"/>
              <a:t>always refer </a:t>
            </a:r>
            <a:r>
              <a:rPr lang="en-IN" dirty="0"/>
              <a:t>to the version of that method defined by the subclass. </a:t>
            </a:r>
            <a:endParaRPr lang="en-IN" dirty="0" smtClean="0"/>
          </a:p>
          <a:p>
            <a:r>
              <a:rPr lang="en-IN" dirty="0" smtClean="0"/>
              <a:t>The </a:t>
            </a:r>
            <a:r>
              <a:rPr lang="en-IN" dirty="0"/>
              <a:t>version of the </a:t>
            </a:r>
            <a:r>
              <a:rPr lang="en-IN" dirty="0" smtClean="0"/>
              <a:t>method defined </a:t>
            </a:r>
            <a:r>
              <a:rPr lang="en-IN" dirty="0"/>
              <a:t>by the superclass will be hidden</a:t>
            </a:r>
            <a:r>
              <a:rPr lang="en-IN" dirty="0" smtClean="0"/>
              <a:t>.</a:t>
            </a:r>
          </a:p>
          <a:p>
            <a:r>
              <a:rPr lang="en-IN" dirty="0" smtClean="0"/>
              <a:t>Rules </a:t>
            </a:r>
            <a:r>
              <a:rPr lang="en-IN" dirty="0"/>
              <a:t>for Java Method Overriding</a:t>
            </a:r>
          </a:p>
          <a:p>
            <a:pPr lvl="1"/>
            <a:r>
              <a:rPr lang="en-IN" dirty="0"/>
              <a:t>The method must have the same name as in the parent class</a:t>
            </a:r>
          </a:p>
          <a:p>
            <a:pPr lvl="1"/>
            <a:r>
              <a:rPr lang="en-IN" dirty="0"/>
              <a:t>The method must have the same parameter as in the parent class</a:t>
            </a:r>
            <a:r>
              <a:rPr lang="en-IN" dirty="0" smtClean="0"/>
              <a:t>.</a:t>
            </a:r>
          </a:p>
          <a:p>
            <a:r>
              <a:rPr lang="en-IN" dirty="0" smtClean="0"/>
              <a:t>A </a:t>
            </a:r>
            <a:r>
              <a:rPr lang="en-IN" dirty="0"/>
              <a:t>static method cannot be overridden.</a:t>
            </a:r>
          </a:p>
          <a:p>
            <a:pPr marL="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933205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900" y="274638"/>
            <a:ext cx="6172200" cy="639762"/>
          </a:xfrm>
        </p:spPr>
        <p:txBody>
          <a:bodyPr>
            <a:normAutofit fontScale="90000"/>
          </a:bodyPr>
          <a:lstStyle/>
          <a:p>
            <a:pPr algn="l"/>
            <a:r>
              <a:rPr lang="en-IN" dirty="0" smtClean="0">
                <a:solidFill>
                  <a:srgbClr val="FF0000"/>
                </a:solidFill>
              </a:rPr>
              <a:t>Example</a:t>
            </a:r>
            <a:endParaRPr lang="en-IN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2"/>
            <a:ext cx="8229600" cy="521176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IN" b="1" dirty="0"/>
              <a:t>class</a:t>
            </a:r>
            <a:r>
              <a:rPr lang="en-IN" dirty="0"/>
              <a:t> Vehicle{  </a:t>
            </a:r>
          </a:p>
          <a:p>
            <a:pPr marL="0" indent="0">
              <a:buNone/>
            </a:pPr>
            <a:r>
              <a:rPr lang="en-IN" dirty="0"/>
              <a:t>  //defining a method  </a:t>
            </a:r>
          </a:p>
          <a:p>
            <a:pPr marL="0" indent="0">
              <a:buNone/>
            </a:pPr>
            <a:r>
              <a:rPr lang="en-IN" dirty="0"/>
              <a:t>  </a:t>
            </a:r>
            <a:r>
              <a:rPr lang="en-IN" b="1" dirty="0"/>
              <a:t>void</a:t>
            </a:r>
            <a:r>
              <a:rPr lang="en-IN" dirty="0"/>
              <a:t> run(){</a:t>
            </a:r>
            <a:r>
              <a:rPr lang="en-IN" dirty="0" err="1"/>
              <a:t>System.out.println</a:t>
            </a:r>
            <a:r>
              <a:rPr lang="en-IN" dirty="0"/>
              <a:t>("Vehicle is running");}  </a:t>
            </a:r>
          </a:p>
          <a:p>
            <a:pPr marL="0" indent="0">
              <a:buNone/>
            </a:pPr>
            <a:r>
              <a:rPr lang="en-IN" dirty="0"/>
              <a:t>}  </a:t>
            </a:r>
          </a:p>
          <a:p>
            <a:pPr marL="0" indent="0">
              <a:buNone/>
            </a:pPr>
            <a:r>
              <a:rPr lang="en-IN" dirty="0"/>
              <a:t>//Creating a child class  </a:t>
            </a:r>
          </a:p>
          <a:p>
            <a:pPr marL="0" indent="0">
              <a:buNone/>
            </a:pPr>
            <a:r>
              <a:rPr lang="en-IN" b="1" dirty="0"/>
              <a:t>class</a:t>
            </a:r>
            <a:r>
              <a:rPr lang="en-IN" dirty="0"/>
              <a:t> Bike2 </a:t>
            </a:r>
            <a:r>
              <a:rPr lang="en-IN" b="1" dirty="0"/>
              <a:t>extends</a:t>
            </a:r>
            <a:r>
              <a:rPr lang="en-IN" dirty="0"/>
              <a:t> Vehicle{  </a:t>
            </a:r>
          </a:p>
          <a:p>
            <a:pPr marL="0" indent="0">
              <a:buNone/>
            </a:pPr>
            <a:r>
              <a:rPr lang="en-IN" dirty="0"/>
              <a:t>  //defining the same method as in the parent class  </a:t>
            </a:r>
          </a:p>
          <a:p>
            <a:pPr marL="0" indent="0">
              <a:buNone/>
            </a:pPr>
            <a:r>
              <a:rPr lang="en-IN" dirty="0"/>
              <a:t>  </a:t>
            </a:r>
            <a:r>
              <a:rPr lang="en-IN" b="1" dirty="0"/>
              <a:t>void</a:t>
            </a:r>
            <a:r>
              <a:rPr lang="en-IN" dirty="0"/>
              <a:t> run(){</a:t>
            </a:r>
            <a:r>
              <a:rPr lang="en-IN" dirty="0" err="1"/>
              <a:t>System.out.println</a:t>
            </a:r>
            <a:r>
              <a:rPr lang="en-IN" dirty="0"/>
              <a:t>("Bike is running safely");}  </a:t>
            </a:r>
          </a:p>
          <a:p>
            <a:pPr marL="0" indent="0">
              <a:buNone/>
            </a:pPr>
            <a:r>
              <a:rPr lang="en-IN" dirty="0"/>
              <a:t>  </a:t>
            </a:r>
          </a:p>
          <a:p>
            <a:pPr marL="0" indent="0">
              <a:buNone/>
            </a:pPr>
            <a:r>
              <a:rPr lang="en-IN" dirty="0"/>
              <a:t>  </a:t>
            </a:r>
            <a:r>
              <a:rPr lang="en-IN" b="1" dirty="0"/>
              <a:t>public</a:t>
            </a:r>
            <a:r>
              <a:rPr lang="en-IN" dirty="0"/>
              <a:t> </a:t>
            </a:r>
            <a:r>
              <a:rPr lang="en-IN" b="1" dirty="0"/>
              <a:t>static</a:t>
            </a:r>
            <a:r>
              <a:rPr lang="en-IN" dirty="0"/>
              <a:t> </a:t>
            </a:r>
            <a:r>
              <a:rPr lang="en-IN" b="1" dirty="0"/>
              <a:t>void</a:t>
            </a:r>
            <a:r>
              <a:rPr lang="en-IN" dirty="0"/>
              <a:t> main(String </a:t>
            </a:r>
            <a:r>
              <a:rPr lang="en-IN" dirty="0" err="1"/>
              <a:t>args</a:t>
            </a:r>
            <a:r>
              <a:rPr lang="en-IN" dirty="0"/>
              <a:t>[]){  </a:t>
            </a:r>
          </a:p>
          <a:p>
            <a:pPr marL="0" indent="0">
              <a:buNone/>
            </a:pPr>
            <a:r>
              <a:rPr lang="en-IN" dirty="0"/>
              <a:t>  Bike2 </a:t>
            </a:r>
            <a:r>
              <a:rPr lang="en-IN" dirty="0" err="1"/>
              <a:t>obj</a:t>
            </a:r>
            <a:r>
              <a:rPr lang="en-IN" dirty="0"/>
              <a:t> = </a:t>
            </a:r>
            <a:r>
              <a:rPr lang="en-IN" b="1" dirty="0"/>
              <a:t>new</a:t>
            </a:r>
            <a:r>
              <a:rPr lang="en-IN" dirty="0"/>
              <a:t> Bike2();//creating object  </a:t>
            </a:r>
          </a:p>
          <a:p>
            <a:pPr marL="0" indent="0">
              <a:buNone/>
            </a:pPr>
            <a:r>
              <a:rPr lang="en-IN" dirty="0"/>
              <a:t>  </a:t>
            </a:r>
            <a:r>
              <a:rPr lang="en-IN" dirty="0" err="1"/>
              <a:t>obj.run</a:t>
            </a:r>
            <a:r>
              <a:rPr lang="en-IN" dirty="0"/>
              <a:t>();//calling method  </a:t>
            </a:r>
          </a:p>
          <a:p>
            <a:pPr marL="0" indent="0">
              <a:buNone/>
            </a:pPr>
            <a:r>
              <a:rPr lang="en-IN" dirty="0"/>
              <a:t>  }  </a:t>
            </a:r>
          </a:p>
          <a:p>
            <a:pPr marL="0" indent="0">
              <a:buNone/>
            </a:pPr>
            <a:r>
              <a:rPr lang="en-IN" dirty="0"/>
              <a:t>}  </a:t>
            </a:r>
          </a:p>
          <a:p>
            <a:endParaRPr lang="en-IN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4780974"/>
              </p:ext>
            </p:extLst>
          </p:nvPr>
        </p:nvGraphicFramePr>
        <p:xfrm>
          <a:off x="5181600" y="5334000"/>
          <a:ext cx="314325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43250">
                  <a:extLst>
                    <a:ext uri="{9D8B030D-6E8A-4147-A177-3AD203B41FA5}">
                      <a16:colId xmlns="" xmlns:a16="http://schemas.microsoft.com/office/drawing/2014/main" val="1546149905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r>
                        <a:rPr lang="en-IN" dirty="0" smtClean="0"/>
                        <a:t>OUTPUT:</a:t>
                      </a:r>
                    </a:p>
                    <a:p>
                      <a:r>
                        <a:rPr lang="en-IN" dirty="0" smtClean="0"/>
                        <a:t>Bike is running safely</a:t>
                      </a:r>
                      <a:endParaRPr lang="en-IN" dirty="0"/>
                    </a:p>
                  </a:txBody>
                  <a:tcPr marL="68580" marR="68580"/>
                </a:tc>
                <a:extLst>
                  <a:ext uri="{0D108BD9-81ED-4DB2-BD59-A6C34878D82A}">
                    <a16:rowId xmlns="" xmlns:a16="http://schemas.microsoft.com/office/drawing/2014/main" val="26065300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5566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76200"/>
            <a:ext cx="7277100" cy="6553200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IN" sz="4000" b="1" dirty="0"/>
              <a:t>class</a:t>
            </a:r>
            <a:r>
              <a:rPr lang="en-IN" sz="4000" dirty="0"/>
              <a:t> Bank{  </a:t>
            </a:r>
          </a:p>
          <a:p>
            <a:pPr marL="0" indent="0">
              <a:buNone/>
            </a:pPr>
            <a:r>
              <a:rPr lang="en-IN" sz="4000" b="1" dirty="0" err="1"/>
              <a:t>int</a:t>
            </a:r>
            <a:r>
              <a:rPr lang="en-IN" sz="4000" dirty="0"/>
              <a:t> </a:t>
            </a:r>
            <a:r>
              <a:rPr lang="en-IN" sz="4000" dirty="0" err="1"/>
              <a:t>getRateOfInterest</a:t>
            </a:r>
            <a:r>
              <a:rPr lang="en-IN" sz="4000" dirty="0"/>
              <a:t>(){</a:t>
            </a:r>
            <a:r>
              <a:rPr lang="en-IN" sz="4000" b="1" dirty="0"/>
              <a:t>return</a:t>
            </a:r>
            <a:r>
              <a:rPr lang="en-IN" sz="4000" dirty="0"/>
              <a:t> 0;}  </a:t>
            </a:r>
          </a:p>
          <a:p>
            <a:pPr marL="0" indent="0">
              <a:buNone/>
            </a:pPr>
            <a:r>
              <a:rPr lang="en-IN" sz="4000" dirty="0"/>
              <a:t>}  </a:t>
            </a:r>
          </a:p>
          <a:p>
            <a:pPr marL="0" indent="0">
              <a:buNone/>
            </a:pPr>
            <a:r>
              <a:rPr lang="en-IN" sz="4000" b="1" dirty="0"/>
              <a:t>class</a:t>
            </a:r>
            <a:r>
              <a:rPr lang="en-IN" sz="4000" dirty="0"/>
              <a:t> SBI </a:t>
            </a:r>
            <a:r>
              <a:rPr lang="en-IN" sz="4000" b="1" dirty="0"/>
              <a:t>extends</a:t>
            </a:r>
            <a:r>
              <a:rPr lang="en-IN" sz="4000" dirty="0"/>
              <a:t> Bank{  </a:t>
            </a:r>
          </a:p>
          <a:p>
            <a:pPr marL="0" indent="0">
              <a:buNone/>
            </a:pPr>
            <a:r>
              <a:rPr lang="en-IN" sz="4000" b="1" dirty="0" err="1"/>
              <a:t>int</a:t>
            </a:r>
            <a:r>
              <a:rPr lang="en-IN" sz="4000" dirty="0"/>
              <a:t> </a:t>
            </a:r>
            <a:r>
              <a:rPr lang="en-IN" sz="4000" dirty="0" err="1"/>
              <a:t>getRateOfInterest</a:t>
            </a:r>
            <a:r>
              <a:rPr lang="en-IN" sz="4000" dirty="0"/>
              <a:t>(){</a:t>
            </a:r>
            <a:r>
              <a:rPr lang="en-IN" sz="4000" b="1" dirty="0"/>
              <a:t>return</a:t>
            </a:r>
            <a:r>
              <a:rPr lang="en-IN" sz="4000" dirty="0"/>
              <a:t> 8;}  </a:t>
            </a:r>
          </a:p>
          <a:p>
            <a:pPr marL="0" indent="0">
              <a:buNone/>
            </a:pPr>
            <a:r>
              <a:rPr lang="en-IN" sz="4000" dirty="0"/>
              <a:t>}    </a:t>
            </a:r>
          </a:p>
          <a:p>
            <a:pPr marL="0" indent="0">
              <a:buNone/>
            </a:pPr>
            <a:r>
              <a:rPr lang="en-IN" sz="4000" b="1" dirty="0"/>
              <a:t>class</a:t>
            </a:r>
            <a:r>
              <a:rPr lang="en-IN" sz="4000" dirty="0"/>
              <a:t> ICICI </a:t>
            </a:r>
            <a:r>
              <a:rPr lang="en-IN" sz="4000" b="1" dirty="0"/>
              <a:t>extends</a:t>
            </a:r>
            <a:r>
              <a:rPr lang="en-IN" sz="4000" dirty="0"/>
              <a:t> Bank{  </a:t>
            </a:r>
          </a:p>
          <a:p>
            <a:pPr marL="0" indent="0">
              <a:buNone/>
            </a:pPr>
            <a:r>
              <a:rPr lang="en-IN" sz="4000" b="1" dirty="0" err="1"/>
              <a:t>int</a:t>
            </a:r>
            <a:r>
              <a:rPr lang="en-IN" sz="4000" dirty="0"/>
              <a:t> </a:t>
            </a:r>
            <a:r>
              <a:rPr lang="en-IN" sz="4000" dirty="0" err="1"/>
              <a:t>getRateOfInterest</a:t>
            </a:r>
            <a:r>
              <a:rPr lang="en-IN" sz="4000" dirty="0"/>
              <a:t>(){</a:t>
            </a:r>
            <a:r>
              <a:rPr lang="en-IN" sz="4000" b="1" dirty="0"/>
              <a:t>return</a:t>
            </a:r>
            <a:r>
              <a:rPr lang="en-IN" sz="4000" dirty="0"/>
              <a:t> 7;}  </a:t>
            </a:r>
          </a:p>
          <a:p>
            <a:pPr marL="0" indent="0">
              <a:buNone/>
            </a:pPr>
            <a:r>
              <a:rPr lang="en-IN" sz="4000" dirty="0"/>
              <a:t>}  </a:t>
            </a:r>
          </a:p>
          <a:p>
            <a:pPr marL="0" indent="0">
              <a:buNone/>
            </a:pPr>
            <a:r>
              <a:rPr lang="en-IN" sz="4000" b="1" dirty="0"/>
              <a:t>class</a:t>
            </a:r>
            <a:r>
              <a:rPr lang="en-IN" sz="4000" dirty="0"/>
              <a:t> AXIS </a:t>
            </a:r>
            <a:r>
              <a:rPr lang="en-IN" sz="4000" b="1" dirty="0"/>
              <a:t>extends</a:t>
            </a:r>
            <a:r>
              <a:rPr lang="en-IN" sz="4000" dirty="0"/>
              <a:t> Bank{  </a:t>
            </a:r>
          </a:p>
          <a:p>
            <a:pPr marL="0" indent="0">
              <a:buNone/>
            </a:pPr>
            <a:r>
              <a:rPr lang="en-IN" sz="4000" b="1" dirty="0" err="1"/>
              <a:t>int</a:t>
            </a:r>
            <a:r>
              <a:rPr lang="en-IN" sz="4000" dirty="0"/>
              <a:t> </a:t>
            </a:r>
            <a:r>
              <a:rPr lang="en-IN" sz="4000" dirty="0" err="1"/>
              <a:t>getRateOfInterest</a:t>
            </a:r>
            <a:r>
              <a:rPr lang="en-IN" sz="4000" dirty="0"/>
              <a:t>(){</a:t>
            </a:r>
            <a:r>
              <a:rPr lang="en-IN" sz="4000" b="1" dirty="0"/>
              <a:t>return</a:t>
            </a:r>
            <a:r>
              <a:rPr lang="en-IN" sz="4000" dirty="0"/>
              <a:t> 9;}  </a:t>
            </a:r>
          </a:p>
          <a:p>
            <a:pPr marL="0" indent="0">
              <a:buNone/>
            </a:pPr>
            <a:r>
              <a:rPr lang="en-IN" sz="4000" dirty="0"/>
              <a:t>}  </a:t>
            </a:r>
          </a:p>
          <a:p>
            <a:pPr marL="0" indent="0">
              <a:buNone/>
            </a:pPr>
            <a:r>
              <a:rPr lang="en-IN" sz="4000" b="1" dirty="0"/>
              <a:t>class</a:t>
            </a:r>
            <a:r>
              <a:rPr lang="en-IN" sz="4000" dirty="0"/>
              <a:t> Test2{  </a:t>
            </a:r>
          </a:p>
          <a:p>
            <a:pPr marL="0" indent="0">
              <a:buNone/>
            </a:pPr>
            <a:r>
              <a:rPr lang="en-IN" sz="4000" b="1" dirty="0"/>
              <a:t>public</a:t>
            </a:r>
            <a:r>
              <a:rPr lang="en-IN" sz="4000" dirty="0"/>
              <a:t> </a:t>
            </a:r>
            <a:r>
              <a:rPr lang="en-IN" sz="4000" b="1" dirty="0"/>
              <a:t>static</a:t>
            </a:r>
            <a:r>
              <a:rPr lang="en-IN" sz="4000" dirty="0"/>
              <a:t> </a:t>
            </a:r>
            <a:r>
              <a:rPr lang="en-IN" sz="4000" b="1" dirty="0"/>
              <a:t>void</a:t>
            </a:r>
            <a:r>
              <a:rPr lang="en-IN" sz="4000" dirty="0"/>
              <a:t> main(String </a:t>
            </a:r>
            <a:r>
              <a:rPr lang="en-IN" sz="4000" dirty="0" err="1"/>
              <a:t>args</a:t>
            </a:r>
            <a:r>
              <a:rPr lang="en-IN" sz="4000" dirty="0"/>
              <a:t>[]){  </a:t>
            </a:r>
          </a:p>
          <a:p>
            <a:pPr marL="0" indent="0">
              <a:buNone/>
            </a:pPr>
            <a:r>
              <a:rPr lang="en-IN" sz="4000" dirty="0"/>
              <a:t>SBI s=</a:t>
            </a:r>
            <a:r>
              <a:rPr lang="en-IN" sz="4000" b="1" dirty="0"/>
              <a:t>new</a:t>
            </a:r>
            <a:r>
              <a:rPr lang="en-IN" sz="4000" dirty="0"/>
              <a:t> SBI();  </a:t>
            </a:r>
          </a:p>
          <a:p>
            <a:pPr marL="0" indent="0">
              <a:buNone/>
            </a:pPr>
            <a:r>
              <a:rPr lang="en-IN" sz="4000" dirty="0"/>
              <a:t>ICICI </a:t>
            </a:r>
            <a:r>
              <a:rPr lang="en-IN" sz="4000" dirty="0" err="1"/>
              <a:t>i</a:t>
            </a:r>
            <a:r>
              <a:rPr lang="en-IN" sz="4000" dirty="0"/>
              <a:t>=</a:t>
            </a:r>
            <a:r>
              <a:rPr lang="en-IN" sz="4000" b="1" dirty="0"/>
              <a:t>new</a:t>
            </a:r>
            <a:r>
              <a:rPr lang="en-IN" sz="4000" dirty="0"/>
              <a:t> ICICI();  </a:t>
            </a:r>
          </a:p>
          <a:p>
            <a:pPr marL="0" indent="0">
              <a:buNone/>
            </a:pPr>
            <a:r>
              <a:rPr lang="en-IN" sz="4000" dirty="0"/>
              <a:t>AXIS a=</a:t>
            </a:r>
            <a:r>
              <a:rPr lang="en-IN" sz="4000" b="1" dirty="0"/>
              <a:t>new</a:t>
            </a:r>
            <a:r>
              <a:rPr lang="en-IN" sz="4000" dirty="0"/>
              <a:t> AXIS();  </a:t>
            </a:r>
          </a:p>
          <a:p>
            <a:pPr marL="0" indent="0">
              <a:buNone/>
            </a:pPr>
            <a:r>
              <a:rPr lang="en-IN" sz="4000" dirty="0" err="1"/>
              <a:t>System.out.println</a:t>
            </a:r>
            <a:r>
              <a:rPr lang="en-IN" sz="4000" dirty="0"/>
              <a:t>("SBI Rate of Interest: "+</a:t>
            </a:r>
            <a:r>
              <a:rPr lang="en-IN" sz="4000" dirty="0" err="1"/>
              <a:t>s.getRateOfInterest</a:t>
            </a:r>
            <a:r>
              <a:rPr lang="en-IN" sz="4000" dirty="0"/>
              <a:t>());  </a:t>
            </a:r>
          </a:p>
          <a:p>
            <a:pPr marL="0" indent="0">
              <a:buNone/>
            </a:pPr>
            <a:r>
              <a:rPr lang="en-IN" sz="4000" dirty="0" err="1"/>
              <a:t>System.out.println</a:t>
            </a:r>
            <a:r>
              <a:rPr lang="en-IN" sz="4000" dirty="0"/>
              <a:t>("ICICI Rate of Interest: "+</a:t>
            </a:r>
            <a:r>
              <a:rPr lang="en-IN" sz="4000" dirty="0" err="1"/>
              <a:t>i.getRateOfInterest</a:t>
            </a:r>
            <a:r>
              <a:rPr lang="en-IN" sz="4000" dirty="0"/>
              <a:t>());  </a:t>
            </a:r>
          </a:p>
          <a:p>
            <a:pPr marL="0" indent="0">
              <a:buNone/>
            </a:pPr>
            <a:r>
              <a:rPr lang="en-IN" sz="4000" dirty="0" err="1"/>
              <a:t>System.out.println</a:t>
            </a:r>
            <a:r>
              <a:rPr lang="en-IN" sz="4000" dirty="0"/>
              <a:t>("AXIS Rate of Interest: "+</a:t>
            </a:r>
            <a:r>
              <a:rPr lang="en-IN" sz="4000" dirty="0" err="1"/>
              <a:t>a.getRateOfInterest</a:t>
            </a:r>
            <a:r>
              <a:rPr lang="en-IN" sz="4000" dirty="0"/>
              <a:t>());  </a:t>
            </a:r>
          </a:p>
          <a:p>
            <a:pPr marL="0" indent="0">
              <a:buNone/>
            </a:pPr>
            <a:r>
              <a:rPr lang="en-IN" sz="4000" dirty="0"/>
              <a:t>}  </a:t>
            </a:r>
          </a:p>
          <a:p>
            <a:pPr marL="0" indent="0">
              <a:buNone/>
            </a:pPr>
            <a:r>
              <a:rPr lang="en-IN" sz="4000" dirty="0"/>
              <a:t>}  </a:t>
            </a:r>
          </a:p>
          <a:p>
            <a:endParaRPr lang="en-IN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4078717"/>
              </p:ext>
            </p:extLst>
          </p:nvPr>
        </p:nvGraphicFramePr>
        <p:xfrm>
          <a:off x="6324600" y="2514600"/>
          <a:ext cx="2000250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0250">
                  <a:extLst>
                    <a:ext uri="{9D8B030D-6E8A-4147-A177-3AD203B41FA5}">
                      <a16:colId xmlns="" xmlns:a16="http://schemas.microsoft.com/office/drawing/2014/main" val="1699996627"/>
                    </a:ext>
                  </a:extLst>
                </a:gridCol>
              </a:tblGrid>
              <a:tr h="1270000">
                <a:tc>
                  <a:txBody>
                    <a:bodyPr/>
                    <a:lstStyle/>
                    <a:p>
                      <a:r>
                        <a:rPr lang="en-IN" dirty="0" smtClean="0"/>
                        <a:t>OUTPUT:</a:t>
                      </a:r>
                    </a:p>
                    <a:p>
                      <a:r>
                        <a:rPr lang="en-IN" dirty="0" smtClean="0"/>
                        <a:t>SBI Rate of Interest: 8 </a:t>
                      </a:r>
                    </a:p>
                    <a:p>
                      <a:r>
                        <a:rPr lang="en-IN" dirty="0" smtClean="0"/>
                        <a:t>ICICI Rate of Interest: 7 </a:t>
                      </a:r>
                    </a:p>
                    <a:p>
                      <a:r>
                        <a:rPr lang="en-IN" dirty="0" smtClean="0"/>
                        <a:t>AXIS Rate of Interest: 9</a:t>
                      </a:r>
                      <a:endParaRPr lang="en-IN" dirty="0"/>
                    </a:p>
                  </a:txBody>
                  <a:tcPr marL="68580" marR="68580"/>
                </a:tc>
                <a:extLst>
                  <a:ext uri="{0D108BD9-81ED-4DB2-BD59-A6C34878D82A}">
                    <a16:rowId xmlns="" xmlns:a16="http://schemas.microsoft.com/office/drawing/2014/main" val="27362789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6885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Benefits of </a:t>
            </a:r>
            <a:r>
              <a:rPr lang="en-US" b="1" dirty="0" smtClean="0"/>
              <a:t>Inheritance</a:t>
            </a:r>
          </a:p>
          <a:p>
            <a:pPr algn="just"/>
            <a:r>
              <a:rPr lang="en-US" dirty="0"/>
              <a:t>It allows the reuse of already developed and debugged class program without any modification. </a:t>
            </a:r>
          </a:p>
          <a:p>
            <a:pPr algn="just"/>
            <a:r>
              <a:rPr lang="en-US" dirty="0" smtClean="0"/>
              <a:t>It </a:t>
            </a:r>
            <a:r>
              <a:rPr lang="en-US" dirty="0"/>
              <a:t>allows a number of subclasses to fulfil the needs of several subgroups. </a:t>
            </a:r>
            <a:endParaRPr lang="en-US" dirty="0" smtClean="0"/>
          </a:p>
          <a:p>
            <a:pPr algn="just"/>
            <a:r>
              <a:rPr lang="en-US" dirty="0" smtClean="0"/>
              <a:t> </a:t>
            </a:r>
            <a:r>
              <a:rPr lang="en-US" dirty="0"/>
              <a:t>A large program may be divided into suitable classes and subclasses that may be developed by separate teams of programmers. </a:t>
            </a:r>
            <a:r>
              <a:rPr lang="en-US" b="1" dirty="0" smtClean="0"/>
              <a:t>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986679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8001000" cy="792162"/>
          </a:xfrm>
        </p:spPr>
        <p:txBody>
          <a:bodyPr>
            <a:normAutofit fontScale="90000"/>
          </a:bodyPr>
          <a:lstStyle/>
          <a:p>
            <a:pPr algn="l"/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>
                <a:solidFill>
                  <a:srgbClr val="FF0000"/>
                </a:solidFill>
              </a:rPr>
              <a:t>Difference </a:t>
            </a:r>
            <a:r>
              <a:rPr lang="en-IN" dirty="0">
                <a:solidFill>
                  <a:srgbClr val="FF0000"/>
                </a:solidFill>
              </a:rPr>
              <a:t>between method overloading and method overriding</a:t>
            </a:r>
            <a:r>
              <a:rPr lang="en-IN" dirty="0"/>
              <a:t/>
            </a:r>
            <a:br>
              <a:rPr lang="en-IN" dirty="0"/>
            </a:br>
            <a:endParaRPr lang="en-IN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0600" y="1295400"/>
            <a:ext cx="6858000" cy="5247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559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Abstract class</a:t>
            </a:r>
            <a:br>
              <a:rPr lang="en-US" dirty="0">
                <a:solidFill>
                  <a:srgbClr val="FF0000"/>
                </a:solidFill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Abstraction</a:t>
            </a:r>
            <a:r>
              <a:rPr lang="en-US" dirty="0"/>
              <a:t> is a process of hiding the implementation details and showing only functionality to the user</a:t>
            </a:r>
            <a:r>
              <a:rPr lang="en-US" dirty="0" smtClean="0"/>
              <a:t>.</a:t>
            </a:r>
          </a:p>
          <a:p>
            <a:r>
              <a:rPr lang="en-US" dirty="0"/>
              <a:t>Another way, it shows only essential things to the user and hides the internal </a:t>
            </a:r>
            <a:r>
              <a:rPr lang="en-US" dirty="0" smtClean="0"/>
              <a:t>details</a:t>
            </a:r>
          </a:p>
          <a:p>
            <a:r>
              <a:rPr lang="en-US" dirty="0"/>
              <a:t>There are two ways to achieve abstraction in java</a:t>
            </a:r>
          </a:p>
          <a:p>
            <a:pPr lvl="1"/>
            <a:r>
              <a:rPr lang="en-US" dirty="0"/>
              <a:t>Abstract class</a:t>
            </a:r>
          </a:p>
          <a:p>
            <a:pPr lvl="1"/>
            <a:r>
              <a:rPr lang="en-US" dirty="0"/>
              <a:t>Interface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878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 class which is declared as abstract is known as an </a:t>
            </a:r>
            <a:r>
              <a:rPr lang="en-US" b="1" dirty="0"/>
              <a:t>abstract class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It </a:t>
            </a:r>
            <a:r>
              <a:rPr lang="en-US" dirty="0"/>
              <a:t>can have abstract and non-abstract methods. </a:t>
            </a:r>
            <a:endParaRPr lang="en-US" dirty="0" smtClean="0"/>
          </a:p>
          <a:p>
            <a:r>
              <a:rPr lang="en-US" dirty="0" smtClean="0"/>
              <a:t>It </a:t>
            </a:r>
            <a:r>
              <a:rPr lang="en-US" dirty="0"/>
              <a:t>needs to be extended and its method implemented. </a:t>
            </a:r>
            <a:endParaRPr lang="en-US" dirty="0" smtClean="0"/>
          </a:p>
          <a:p>
            <a:r>
              <a:rPr lang="en-US" dirty="0" smtClean="0"/>
              <a:t>It </a:t>
            </a:r>
            <a:r>
              <a:rPr lang="en-US" dirty="0"/>
              <a:t>cannot be instantiated</a:t>
            </a:r>
            <a:r>
              <a:rPr lang="en-US" dirty="0" smtClean="0"/>
              <a:t>.</a:t>
            </a:r>
          </a:p>
          <a:p>
            <a:r>
              <a:rPr lang="en-US" dirty="0"/>
              <a:t>It can have constructors and static methods also.</a:t>
            </a:r>
          </a:p>
          <a:p>
            <a:r>
              <a:rPr lang="en-US" dirty="0"/>
              <a:t>It can have final methods which will force the subclass not to change the body of the method.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8597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66559" y="927206"/>
            <a:ext cx="7911562" cy="149079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4965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43840" algn="l"/>
                <a:tab pos="244475" algn="l"/>
              </a:tabLst>
            </a:pPr>
            <a:r>
              <a:rPr lang="en-US" sz="2400" b="1" dirty="0">
                <a:latin typeface="Sitka Text" panose="02000505000000020004" pitchFamily="2" charset="0"/>
                <a:cs typeface="Arial"/>
              </a:rPr>
              <a:t>Abstract</a:t>
            </a:r>
            <a:r>
              <a:rPr lang="en-US" sz="2400" b="1" spc="-60" dirty="0">
                <a:latin typeface="Sitka Text" panose="02000505000000020004" pitchFamily="2" charset="0"/>
                <a:cs typeface="Arial"/>
              </a:rPr>
              <a:t> </a:t>
            </a:r>
            <a:r>
              <a:rPr lang="en-US" sz="2400" b="1" dirty="0">
                <a:latin typeface="Sitka Text" panose="02000505000000020004" pitchFamily="2" charset="0"/>
                <a:cs typeface="Arial"/>
              </a:rPr>
              <a:t>classes </a:t>
            </a:r>
            <a:r>
              <a:rPr lang="en-US" sz="2400" dirty="0">
                <a:latin typeface="Sitka Text" panose="02000505000000020004" pitchFamily="2" charset="0"/>
                <a:cs typeface="Arial"/>
              </a:rPr>
              <a:t>define a generalized form </a:t>
            </a:r>
            <a:r>
              <a:rPr lang="en-US" sz="2400" b="1" dirty="0">
                <a:latin typeface="Sitka Text" panose="02000505000000020004" pitchFamily="2" charset="0"/>
                <a:cs typeface="Arial"/>
              </a:rPr>
              <a:t>that will be shared by all of its subclasses</a:t>
            </a:r>
            <a:r>
              <a:rPr lang="en-US" sz="2400" dirty="0">
                <a:latin typeface="Sitka Text" panose="02000505000000020004" pitchFamily="2" charset="0"/>
                <a:cs typeface="Arial"/>
              </a:rPr>
              <a:t>, so that </a:t>
            </a:r>
            <a:r>
              <a:rPr lang="en-US" sz="2400" spc="-545" dirty="0">
                <a:latin typeface="Sitka Text" panose="02000505000000020004" pitchFamily="2" charset="0"/>
                <a:cs typeface="Arial"/>
              </a:rPr>
              <a:t> </a:t>
            </a:r>
            <a:r>
              <a:rPr lang="en-US" sz="2400" b="1" dirty="0">
                <a:latin typeface="Sitka Text" panose="02000505000000020004" pitchFamily="2" charset="0"/>
                <a:cs typeface="Arial"/>
              </a:rPr>
              <a:t>each</a:t>
            </a:r>
            <a:r>
              <a:rPr lang="en-US" sz="2400" b="1" spc="-20" dirty="0">
                <a:latin typeface="Sitka Text" panose="02000505000000020004" pitchFamily="2" charset="0"/>
                <a:cs typeface="Arial"/>
              </a:rPr>
              <a:t> </a:t>
            </a:r>
            <a:r>
              <a:rPr lang="en-US" sz="2400" b="1" dirty="0">
                <a:latin typeface="Sitka Text" panose="02000505000000020004" pitchFamily="2" charset="0"/>
                <a:cs typeface="Arial"/>
              </a:rPr>
              <a:t>subclass</a:t>
            </a:r>
            <a:r>
              <a:rPr lang="en-US" sz="2400" b="1" spc="-30" dirty="0">
                <a:latin typeface="Sitka Text" panose="02000505000000020004" pitchFamily="2" charset="0"/>
                <a:cs typeface="Arial"/>
              </a:rPr>
              <a:t> </a:t>
            </a:r>
            <a:r>
              <a:rPr lang="en-US" sz="2400" b="1" dirty="0">
                <a:latin typeface="Sitka Text" panose="02000505000000020004" pitchFamily="2" charset="0"/>
                <a:cs typeface="Arial"/>
              </a:rPr>
              <a:t>can</a:t>
            </a:r>
            <a:r>
              <a:rPr lang="en-US" sz="2400" b="1" spc="-5" dirty="0">
                <a:latin typeface="Sitka Text" panose="02000505000000020004" pitchFamily="2" charset="0"/>
                <a:cs typeface="Arial"/>
              </a:rPr>
              <a:t> provide</a:t>
            </a:r>
            <a:r>
              <a:rPr lang="en-US" sz="2400" b="1" spc="10" dirty="0">
                <a:latin typeface="Sitka Text" panose="02000505000000020004" pitchFamily="2" charset="0"/>
                <a:cs typeface="Arial"/>
              </a:rPr>
              <a:t> </a:t>
            </a:r>
            <a:r>
              <a:rPr lang="en-US" sz="2400" b="1" dirty="0">
                <a:latin typeface="Sitka Text" panose="02000505000000020004" pitchFamily="2" charset="0"/>
                <a:cs typeface="Arial"/>
              </a:rPr>
              <a:t>specific</a:t>
            </a:r>
            <a:r>
              <a:rPr lang="en-US" sz="2400" b="1" spc="-45" dirty="0">
                <a:latin typeface="Sitka Text" panose="02000505000000020004" pitchFamily="2" charset="0"/>
                <a:cs typeface="Arial"/>
              </a:rPr>
              <a:t> </a:t>
            </a:r>
            <a:r>
              <a:rPr lang="en-US" sz="2400" b="1" dirty="0">
                <a:latin typeface="Sitka Text" panose="02000505000000020004" pitchFamily="2" charset="0"/>
                <a:cs typeface="Arial"/>
              </a:rPr>
              <a:t>implementations</a:t>
            </a:r>
            <a:r>
              <a:rPr lang="en-US" sz="2400" b="1" spc="-25" dirty="0">
                <a:latin typeface="Sitka Text" panose="02000505000000020004" pitchFamily="2" charset="0"/>
                <a:cs typeface="Arial"/>
              </a:rPr>
              <a:t> </a:t>
            </a:r>
            <a:r>
              <a:rPr lang="en-US" sz="2400" dirty="0">
                <a:latin typeface="Sitka Text" panose="02000505000000020004" pitchFamily="2" charset="0"/>
                <a:cs typeface="Arial"/>
              </a:rPr>
              <a:t>of</a:t>
            </a:r>
            <a:r>
              <a:rPr lang="en-US" sz="2400" spc="-20" dirty="0">
                <a:latin typeface="Sitka Text" panose="02000505000000020004" pitchFamily="2" charset="0"/>
                <a:cs typeface="Arial"/>
              </a:rPr>
              <a:t> </a:t>
            </a:r>
            <a:r>
              <a:rPr lang="en-US" sz="2400" dirty="0">
                <a:latin typeface="Sitka Text" panose="02000505000000020004" pitchFamily="2" charset="0"/>
                <a:cs typeface="Arial"/>
              </a:rPr>
              <a:t>such</a:t>
            </a:r>
            <a:r>
              <a:rPr lang="en-US" sz="2400" spc="-30" dirty="0">
                <a:latin typeface="Sitka Text" panose="02000505000000020004" pitchFamily="2" charset="0"/>
                <a:cs typeface="Arial"/>
              </a:rPr>
              <a:t> </a:t>
            </a:r>
            <a:r>
              <a:rPr lang="en-US" sz="2400" dirty="0">
                <a:latin typeface="Sitka Text" panose="02000505000000020004" pitchFamily="2" charset="0"/>
                <a:cs typeface="Arial"/>
              </a:rPr>
              <a:t>methods.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66559" y="5019671"/>
            <a:ext cx="7911562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3840" marR="5080" indent="-231775" algn="just">
              <a:spcBef>
                <a:spcPts val="100"/>
              </a:spcBef>
              <a:buChar char="•"/>
              <a:tabLst>
                <a:tab pos="244475" algn="l"/>
              </a:tabLst>
            </a:pPr>
            <a:r>
              <a:rPr sz="2400" spc="-5" dirty="0">
                <a:latin typeface="Sitka Text" panose="02000505000000020004" pitchFamily="2" charset="0"/>
                <a:cs typeface="Arial"/>
              </a:rPr>
              <a:t>In the </a:t>
            </a:r>
            <a:r>
              <a:rPr sz="2400" dirty="0">
                <a:latin typeface="Sitka Text" panose="02000505000000020004" pitchFamily="2" charset="0"/>
                <a:cs typeface="Arial"/>
              </a:rPr>
              <a:t>above </a:t>
            </a:r>
            <a:r>
              <a:rPr sz="2400" spc="-5" dirty="0">
                <a:latin typeface="Sitka Text" panose="02000505000000020004" pitchFamily="2" charset="0"/>
                <a:cs typeface="Arial"/>
              </a:rPr>
              <a:t>example area() </a:t>
            </a:r>
            <a:r>
              <a:rPr sz="2400" spc="-10" dirty="0">
                <a:latin typeface="Sitka Text" panose="02000505000000020004" pitchFamily="2" charset="0"/>
                <a:cs typeface="Arial"/>
              </a:rPr>
              <a:t>for </a:t>
            </a:r>
            <a:r>
              <a:rPr sz="2400" dirty="0">
                <a:latin typeface="Sitka Text" panose="02000505000000020004" pitchFamily="2" charset="0"/>
                <a:cs typeface="Arial"/>
              </a:rPr>
              <a:t>Figure being </a:t>
            </a:r>
            <a:r>
              <a:rPr sz="2400" spc="-5" dirty="0">
                <a:latin typeface="Sitka Text" panose="02000505000000020004" pitchFamily="2" charset="0"/>
                <a:cs typeface="Arial"/>
              </a:rPr>
              <a:t>more </a:t>
            </a:r>
            <a:r>
              <a:rPr sz="2400" dirty="0">
                <a:latin typeface="Sitka Text" panose="02000505000000020004" pitchFamily="2" charset="0"/>
                <a:cs typeface="Arial"/>
              </a:rPr>
              <a:t>generic we cannot </a:t>
            </a:r>
            <a:r>
              <a:rPr sz="2400" spc="5" dirty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>
                <a:latin typeface="Sitka Text" panose="02000505000000020004" pitchFamily="2" charset="0"/>
                <a:cs typeface="Arial"/>
              </a:rPr>
              <a:t>define </a:t>
            </a:r>
            <a:r>
              <a:rPr sz="2400" spc="-5" dirty="0">
                <a:latin typeface="Sitka Text" panose="02000505000000020004" pitchFamily="2" charset="0"/>
                <a:cs typeface="Arial"/>
              </a:rPr>
              <a:t>it. At the </a:t>
            </a:r>
            <a:r>
              <a:rPr sz="2400" dirty="0">
                <a:latin typeface="Sitka Text" panose="02000505000000020004" pitchFamily="2" charset="0"/>
                <a:cs typeface="Arial"/>
              </a:rPr>
              <a:t>level of rectangle </a:t>
            </a:r>
            <a:r>
              <a:rPr sz="2400" spc="-10" dirty="0">
                <a:latin typeface="Sitka Text" panose="02000505000000020004" pitchFamily="2" charset="0"/>
                <a:cs typeface="Arial"/>
              </a:rPr>
              <a:t>or </a:t>
            </a:r>
            <a:r>
              <a:rPr sz="2400" dirty="0">
                <a:latin typeface="Sitka Text" panose="02000505000000020004" pitchFamily="2" charset="0"/>
                <a:cs typeface="Arial"/>
              </a:rPr>
              <a:t>Circle we can give the </a:t>
            </a:r>
            <a:r>
              <a:rPr sz="2400" spc="-5" dirty="0">
                <a:latin typeface="Sitka Text" panose="02000505000000020004" pitchFamily="2" charset="0"/>
                <a:cs typeface="Arial"/>
              </a:rPr>
              <a:t>formula </a:t>
            </a:r>
            <a:r>
              <a:rPr sz="2400" dirty="0">
                <a:latin typeface="Sitka Text" panose="02000505000000020004" pitchFamily="2" charset="0"/>
                <a:cs typeface="Arial"/>
              </a:rPr>
              <a:t>for </a:t>
            </a:r>
            <a:r>
              <a:rPr sz="2400" spc="5" dirty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>
                <a:latin typeface="Sitka Text" panose="02000505000000020004" pitchFamily="2" charset="0"/>
                <a:cs typeface="Arial"/>
              </a:rPr>
              <a:t>area.</a:t>
            </a:r>
          </a:p>
        </p:txBody>
      </p:sp>
      <p:graphicFrame>
        <p:nvGraphicFramePr>
          <p:cNvPr id="5" name="object 5"/>
          <p:cNvGraphicFramePr>
            <a:graphicFrameLocks noGrp="1"/>
          </p:cNvGraphicFramePr>
          <p:nvPr>
            <p:extLst/>
          </p:nvPr>
        </p:nvGraphicFramePr>
        <p:xfrm>
          <a:off x="5932261" y="2415898"/>
          <a:ext cx="1397794" cy="7232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9779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79730">
                <a:tc>
                  <a:txBody>
                    <a:bodyPr/>
                    <a:lstStyle/>
                    <a:p>
                      <a:pPr marL="617220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sz="1600" b="1" spc="-5" dirty="0">
                          <a:latin typeface="Arial"/>
                          <a:cs typeface="Arial"/>
                        </a:rPr>
                        <a:t>Figure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660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A0D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6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A0DF"/>
                      </a:solidFill>
                      <a:prstDash val="solid"/>
                    </a:lnT>
                    <a:lnB w="9525">
                      <a:solidFill>
                        <a:srgbClr val="00A0D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67335">
                <a:tc>
                  <a:txBody>
                    <a:bodyPr/>
                    <a:lstStyle/>
                    <a:p>
                      <a:pPr marL="20002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+</a:t>
                      </a:r>
                      <a:r>
                        <a:rPr sz="14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int</a:t>
                      </a:r>
                      <a:r>
                        <a:rPr sz="14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area()</a:t>
                      </a:r>
                    </a:p>
                  </a:txBody>
                  <a:tcPr marL="0" marR="0" marT="152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A0DF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6" name="object 6"/>
          <p:cNvGraphicFramePr>
            <a:graphicFrameLocks noGrp="1"/>
          </p:cNvGraphicFramePr>
          <p:nvPr>
            <p:extLst/>
          </p:nvPr>
        </p:nvGraphicFramePr>
        <p:xfrm>
          <a:off x="4784687" y="3676244"/>
          <a:ext cx="1556861" cy="7467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5686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62255">
                <a:tc>
                  <a:txBody>
                    <a:bodyPr/>
                    <a:lstStyle/>
                    <a:p>
                      <a:pPr marL="438784">
                        <a:lnSpc>
                          <a:spcPts val="1435"/>
                        </a:lnSpc>
                        <a:spcBef>
                          <a:spcPts val="535"/>
                        </a:spcBef>
                      </a:pPr>
                      <a:r>
                        <a:rPr sz="1600" b="1" spc="-5" dirty="0">
                          <a:latin typeface="Arial"/>
                          <a:cs typeface="Arial"/>
                        </a:rPr>
                        <a:t>Rectangle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679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A0D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47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A0DF"/>
                      </a:solidFill>
                      <a:prstDash val="solid"/>
                    </a:lnT>
                    <a:lnB w="9525">
                      <a:solidFill>
                        <a:srgbClr val="00A0D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9730">
                <a:tc>
                  <a:txBody>
                    <a:bodyPr/>
                    <a:lstStyle/>
                    <a:p>
                      <a:pPr marL="210185">
                        <a:lnSpc>
                          <a:spcPct val="100000"/>
                        </a:lnSpc>
                        <a:spcBef>
                          <a:spcPts val="93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+</a:t>
                      </a:r>
                      <a:r>
                        <a:rPr sz="14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int</a:t>
                      </a:r>
                      <a:r>
                        <a:rPr sz="14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area()</a:t>
                      </a:r>
                    </a:p>
                  </a:txBody>
                  <a:tcPr marL="0" marR="0" marT="1187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A0DF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7" name="object 7"/>
          <p:cNvGraphicFramePr>
            <a:graphicFrameLocks noGrp="1"/>
          </p:cNvGraphicFramePr>
          <p:nvPr>
            <p:extLst/>
          </p:nvPr>
        </p:nvGraphicFramePr>
        <p:xfrm>
          <a:off x="6898095" y="3665577"/>
          <a:ext cx="1556861" cy="7581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5686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73050">
                <a:tc>
                  <a:txBody>
                    <a:bodyPr/>
                    <a:lstStyle/>
                    <a:p>
                      <a:pPr marR="3810" algn="ctr">
                        <a:lnSpc>
                          <a:spcPts val="1525"/>
                        </a:lnSpc>
                        <a:spcBef>
                          <a:spcPts val="525"/>
                        </a:spcBef>
                      </a:pPr>
                      <a:r>
                        <a:rPr sz="1600" b="1" spc="-5" dirty="0">
                          <a:latin typeface="Arial"/>
                          <a:cs typeface="Arial"/>
                        </a:rPr>
                        <a:t>Circle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666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A0D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90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A0DF"/>
                      </a:solidFill>
                      <a:prstDash val="solid"/>
                    </a:lnT>
                    <a:lnB w="9525">
                      <a:solidFill>
                        <a:srgbClr val="00A0D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86080">
                <a:tc>
                  <a:txBody>
                    <a:bodyPr/>
                    <a:lstStyle/>
                    <a:p>
                      <a:pPr marL="210185">
                        <a:lnSpc>
                          <a:spcPct val="100000"/>
                        </a:lnSpc>
                        <a:spcBef>
                          <a:spcPts val="94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+</a:t>
                      </a:r>
                      <a:r>
                        <a:rPr sz="14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int</a:t>
                      </a:r>
                      <a:r>
                        <a:rPr sz="14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area()</a:t>
                      </a:r>
                    </a:p>
                  </a:txBody>
                  <a:tcPr marL="0" marR="0" marT="12001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A0DF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8" name="object 8"/>
          <p:cNvSpPr/>
          <p:nvPr/>
        </p:nvSpPr>
        <p:spPr>
          <a:xfrm>
            <a:off x="5568595" y="3151990"/>
            <a:ext cx="2121218" cy="536575"/>
          </a:xfrm>
          <a:custGeom>
            <a:avLst/>
            <a:gdLst/>
            <a:ahLst/>
            <a:cxnLst/>
            <a:rect l="l" t="t" r="r" b="b"/>
            <a:pathLst>
              <a:path w="2828290" h="536575">
                <a:moveTo>
                  <a:pt x="2828290" y="259207"/>
                </a:moveTo>
                <a:lnTo>
                  <a:pt x="2825496" y="256413"/>
                </a:lnTo>
                <a:lnTo>
                  <a:pt x="1436624" y="256413"/>
                </a:lnTo>
                <a:lnTo>
                  <a:pt x="1436624" y="76200"/>
                </a:lnTo>
                <a:lnTo>
                  <a:pt x="1467866" y="76200"/>
                </a:lnTo>
                <a:lnTo>
                  <a:pt x="1468374" y="76200"/>
                </a:lnTo>
                <a:lnTo>
                  <a:pt x="1462024" y="63500"/>
                </a:lnTo>
                <a:lnTo>
                  <a:pt x="1430274" y="0"/>
                </a:lnTo>
                <a:lnTo>
                  <a:pt x="1430020" y="508"/>
                </a:lnTo>
                <a:lnTo>
                  <a:pt x="1429766" y="0"/>
                </a:lnTo>
                <a:lnTo>
                  <a:pt x="1391666" y="76200"/>
                </a:lnTo>
                <a:lnTo>
                  <a:pt x="1392174" y="76200"/>
                </a:lnTo>
                <a:lnTo>
                  <a:pt x="1423416" y="76200"/>
                </a:lnTo>
                <a:lnTo>
                  <a:pt x="1423416" y="261874"/>
                </a:lnTo>
                <a:lnTo>
                  <a:pt x="2794" y="261874"/>
                </a:lnTo>
                <a:lnTo>
                  <a:pt x="0" y="264795"/>
                </a:lnTo>
                <a:lnTo>
                  <a:pt x="0" y="536575"/>
                </a:lnTo>
                <a:lnTo>
                  <a:pt x="12700" y="536575"/>
                </a:lnTo>
                <a:lnTo>
                  <a:pt x="12700" y="274574"/>
                </a:lnTo>
                <a:lnTo>
                  <a:pt x="1433830" y="274574"/>
                </a:lnTo>
                <a:lnTo>
                  <a:pt x="1436624" y="271780"/>
                </a:lnTo>
                <a:lnTo>
                  <a:pt x="1436624" y="269113"/>
                </a:lnTo>
                <a:lnTo>
                  <a:pt x="2815590" y="269113"/>
                </a:lnTo>
                <a:lnTo>
                  <a:pt x="2815590" y="525526"/>
                </a:lnTo>
                <a:lnTo>
                  <a:pt x="2828290" y="525526"/>
                </a:lnTo>
                <a:lnTo>
                  <a:pt x="2828290" y="269113"/>
                </a:lnTo>
                <a:lnTo>
                  <a:pt x="2828290" y="259207"/>
                </a:lnTo>
                <a:close/>
              </a:path>
            </a:pathLst>
          </a:custGeom>
          <a:solidFill>
            <a:srgbClr val="00A0DF"/>
          </a:solidFill>
        </p:spPr>
        <p:txBody>
          <a:bodyPr wrap="square" lIns="0" tIns="0" rIns="0" bIns="0" rtlCol="0"/>
          <a:lstStyle/>
          <a:p>
            <a:endParaRPr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6866E257-0586-4044-9157-1364A59A65E7}"/>
              </a:ext>
            </a:extLst>
          </p:cNvPr>
          <p:cNvCxnSpPr/>
          <p:nvPr/>
        </p:nvCxnSpPr>
        <p:spPr>
          <a:xfrm>
            <a:off x="0" y="6308035"/>
            <a:ext cx="648791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18365C06-CFCA-4A73-9905-71EAF1D4D52F}"/>
              </a:ext>
            </a:extLst>
          </p:cNvPr>
          <p:cNvCxnSpPr>
            <a:cxnSpLocks/>
          </p:cNvCxnSpPr>
          <p:nvPr/>
        </p:nvCxnSpPr>
        <p:spPr>
          <a:xfrm>
            <a:off x="2881071" y="876992"/>
            <a:ext cx="626293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15" name="object 5">
            <a:extLst>
              <a:ext uri="{FF2B5EF4-FFF2-40B4-BE49-F238E27FC236}">
                <a16:creationId xmlns:a16="http://schemas.microsoft.com/office/drawing/2014/main" xmlns="" id="{5761341A-65CA-4561-921E-47368FF221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1677962"/>
              </p:ext>
            </p:extLst>
          </p:nvPr>
        </p:nvGraphicFramePr>
        <p:xfrm>
          <a:off x="1873428" y="2456434"/>
          <a:ext cx="1397794" cy="7232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9779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79730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lang="en-US" sz="1600" b="1" spc="-5" dirty="0">
                          <a:latin typeface="Arial"/>
                          <a:cs typeface="Arial"/>
                        </a:rPr>
                        <a:t>Motor Vehicle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660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A0D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6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A0DF"/>
                      </a:solidFill>
                      <a:prstDash val="solid"/>
                    </a:lnT>
                    <a:lnB w="9525">
                      <a:solidFill>
                        <a:srgbClr val="00A0D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67335">
                <a:tc>
                  <a:txBody>
                    <a:bodyPr/>
                    <a:lstStyle/>
                    <a:p>
                      <a:pPr marL="20002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+</a:t>
                      </a:r>
                      <a:r>
                        <a:rPr sz="14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int</a:t>
                      </a:r>
                      <a:r>
                        <a:rPr sz="14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400" spc="-40" dirty="0">
                          <a:latin typeface="Arial"/>
                          <a:cs typeface="Arial"/>
                        </a:rPr>
                        <a:t>engine()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152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A0DF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16" name="object 6">
            <a:extLst>
              <a:ext uri="{FF2B5EF4-FFF2-40B4-BE49-F238E27FC236}">
                <a16:creationId xmlns:a16="http://schemas.microsoft.com/office/drawing/2014/main" xmlns="" id="{FEACA148-F5B9-4F31-887B-0C73F6E518E1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727807" y="3607060"/>
          <a:ext cx="1556861" cy="7467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5686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62255"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1435"/>
                        </a:lnSpc>
                        <a:spcBef>
                          <a:spcPts val="535"/>
                        </a:spcBef>
                      </a:pPr>
                      <a:r>
                        <a:rPr lang="en-US" sz="1600" b="1" spc="-5" dirty="0">
                          <a:latin typeface="Arial"/>
                          <a:cs typeface="Arial"/>
                        </a:rPr>
                        <a:t>Car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679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A0D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47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A0DF"/>
                      </a:solidFill>
                      <a:prstDash val="solid"/>
                    </a:lnT>
                    <a:lnB w="9525">
                      <a:solidFill>
                        <a:srgbClr val="00A0D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9730">
                <a:tc>
                  <a:txBody>
                    <a:bodyPr/>
                    <a:lstStyle/>
                    <a:p>
                      <a:pPr marL="20002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400" dirty="0">
                          <a:latin typeface="Arial"/>
                          <a:cs typeface="Arial"/>
                        </a:rPr>
                        <a:t>+</a:t>
                      </a:r>
                      <a:r>
                        <a:rPr lang="en-US" sz="14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400" dirty="0">
                          <a:latin typeface="Arial"/>
                          <a:cs typeface="Arial"/>
                        </a:rPr>
                        <a:t>int</a:t>
                      </a:r>
                      <a:r>
                        <a:rPr lang="en-US" sz="1400" spc="-40" dirty="0">
                          <a:latin typeface="Arial"/>
                          <a:cs typeface="Arial"/>
                        </a:rPr>
                        <a:t> engine()</a:t>
                      </a:r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marL="0" marR="0" marT="1187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A0DF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17" name="object 7">
            <a:extLst>
              <a:ext uri="{FF2B5EF4-FFF2-40B4-BE49-F238E27FC236}">
                <a16:creationId xmlns:a16="http://schemas.microsoft.com/office/drawing/2014/main" xmlns="" id="{793DCD40-6D99-4E0E-9E68-CBE3B448E859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841215" y="3596393"/>
          <a:ext cx="1556861" cy="7581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5686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73050">
                <a:tc>
                  <a:txBody>
                    <a:bodyPr/>
                    <a:lstStyle/>
                    <a:p>
                      <a:pPr marR="3810" algn="ctr">
                        <a:lnSpc>
                          <a:spcPts val="1525"/>
                        </a:lnSpc>
                        <a:spcBef>
                          <a:spcPts val="525"/>
                        </a:spcBef>
                      </a:pPr>
                      <a:r>
                        <a:rPr lang="en-US" sz="1600" b="1" spc="-5" dirty="0">
                          <a:latin typeface="Arial"/>
                          <a:cs typeface="Arial"/>
                        </a:rPr>
                        <a:t>Bike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666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A0D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90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A0DF"/>
                      </a:solidFill>
                      <a:prstDash val="solid"/>
                    </a:lnT>
                    <a:lnB w="9525">
                      <a:solidFill>
                        <a:srgbClr val="00A0D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86080">
                <a:tc>
                  <a:txBody>
                    <a:bodyPr/>
                    <a:lstStyle/>
                    <a:p>
                      <a:pPr marL="20002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400" dirty="0">
                          <a:latin typeface="Arial"/>
                          <a:cs typeface="Arial"/>
                        </a:rPr>
                        <a:t>+</a:t>
                      </a:r>
                      <a:r>
                        <a:rPr lang="en-US" sz="14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400" dirty="0">
                          <a:latin typeface="Arial"/>
                          <a:cs typeface="Arial"/>
                        </a:rPr>
                        <a:t>int</a:t>
                      </a:r>
                      <a:r>
                        <a:rPr lang="en-US" sz="1400" spc="-40" dirty="0">
                          <a:latin typeface="Arial"/>
                          <a:cs typeface="Arial"/>
                        </a:rPr>
                        <a:t> engine()</a:t>
                      </a:r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marL="0" marR="0" marT="12001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A0DF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18" name="object 8">
            <a:extLst>
              <a:ext uri="{FF2B5EF4-FFF2-40B4-BE49-F238E27FC236}">
                <a16:creationId xmlns:a16="http://schemas.microsoft.com/office/drawing/2014/main" xmlns="" id="{A4417F97-F3C8-448D-8F4E-2B702194459E}"/>
              </a:ext>
            </a:extLst>
          </p:cNvPr>
          <p:cNvSpPr/>
          <p:nvPr/>
        </p:nvSpPr>
        <p:spPr>
          <a:xfrm>
            <a:off x="1511716" y="3082806"/>
            <a:ext cx="2121218" cy="536575"/>
          </a:xfrm>
          <a:custGeom>
            <a:avLst/>
            <a:gdLst/>
            <a:ahLst/>
            <a:cxnLst/>
            <a:rect l="l" t="t" r="r" b="b"/>
            <a:pathLst>
              <a:path w="2828290" h="536575">
                <a:moveTo>
                  <a:pt x="2828290" y="259207"/>
                </a:moveTo>
                <a:lnTo>
                  <a:pt x="2825496" y="256413"/>
                </a:lnTo>
                <a:lnTo>
                  <a:pt x="1436624" y="256413"/>
                </a:lnTo>
                <a:lnTo>
                  <a:pt x="1436624" y="76200"/>
                </a:lnTo>
                <a:lnTo>
                  <a:pt x="1467866" y="76200"/>
                </a:lnTo>
                <a:lnTo>
                  <a:pt x="1468374" y="76200"/>
                </a:lnTo>
                <a:lnTo>
                  <a:pt x="1462024" y="63500"/>
                </a:lnTo>
                <a:lnTo>
                  <a:pt x="1430274" y="0"/>
                </a:lnTo>
                <a:lnTo>
                  <a:pt x="1430020" y="508"/>
                </a:lnTo>
                <a:lnTo>
                  <a:pt x="1429766" y="0"/>
                </a:lnTo>
                <a:lnTo>
                  <a:pt x="1391666" y="76200"/>
                </a:lnTo>
                <a:lnTo>
                  <a:pt x="1392174" y="76200"/>
                </a:lnTo>
                <a:lnTo>
                  <a:pt x="1423416" y="76200"/>
                </a:lnTo>
                <a:lnTo>
                  <a:pt x="1423416" y="261874"/>
                </a:lnTo>
                <a:lnTo>
                  <a:pt x="2794" y="261874"/>
                </a:lnTo>
                <a:lnTo>
                  <a:pt x="0" y="264795"/>
                </a:lnTo>
                <a:lnTo>
                  <a:pt x="0" y="536575"/>
                </a:lnTo>
                <a:lnTo>
                  <a:pt x="12700" y="536575"/>
                </a:lnTo>
                <a:lnTo>
                  <a:pt x="12700" y="274574"/>
                </a:lnTo>
                <a:lnTo>
                  <a:pt x="1433830" y="274574"/>
                </a:lnTo>
                <a:lnTo>
                  <a:pt x="1436624" y="271780"/>
                </a:lnTo>
                <a:lnTo>
                  <a:pt x="1436624" y="269113"/>
                </a:lnTo>
                <a:lnTo>
                  <a:pt x="2815590" y="269113"/>
                </a:lnTo>
                <a:lnTo>
                  <a:pt x="2815590" y="525526"/>
                </a:lnTo>
                <a:lnTo>
                  <a:pt x="2828290" y="525526"/>
                </a:lnTo>
                <a:lnTo>
                  <a:pt x="2828290" y="269113"/>
                </a:lnTo>
                <a:lnTo>
                  <a:pt x="2828290" y="259207"/>
                </a:lnTo>
                <a:close/>
              </a:path>
            </a:pathLst>
          </a:custGeom>
          <a:solidFill>
            <a:srgbClr val="00A0D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05969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2400" y="1137423"/>
            <a:ext cx="8762999" cy="476604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3840" marR="5080" indent="-231775" algn="just">
              <a:spcBef>
                <a:spcPts val="105"/>
              </a:spcBef>
              <a:buChar char="•"/>
              <a:tabLst>
                <a:tab pos="244475" algn="l"/>
              </a:tabLst>
            </a:pPr>
            <a:r>
              <a:rPr sz="2400" spc="-5" dirty="0">
                <a:latin typeface="Sitka Text" panose="02000505000000020004" pitchFamily="2" charset="0"/>
                <a:cs typeface="Arial"/>
              </a:rPr>
              <a:t>Often, you would </a:t>
            </a:r>
            <a:r>
              <a:rPr sz="2400" dirty="0">
                <a:latin typeface="Sitka Text" panose="02000505000000020004" pitchFamily="2" charset="0"/>
                <a:cs typeface="Arial"/>
              </a:rPr>
              <a:t>want </a:t>
            </a:r>
            <a:r>
              <a:rPr sz="2400" spc="-10" dirty="0">
                <a:latin typeface="Sitka Text" panose="02000505000000020004" pitchFamily="2" charset="0"/>
                <a:cs typeface="Arial"/>
              </a:rPr>
              <a:t>to </a:t>
            </a:r>
            <a:r>
              <a:rPr sz="2400" dirty="0">
                <a:latin typeface="Sitka Text" panose="02000505000000020004" pitchFamily="2" charset="0"/>
                <a:cs typeface="Arial"/>
              </a:rPr>
              <a:t>define a </a:t>
            </a:r>
            <a:r>
              <a:rPr sz="2400" spc="-5" dirty="0">
                <a:latin typeface="Sitka Text" panose="02000505000000020004" pitchFamily="2" charset="0"/>
                <a:cs typeface="Arial"/>
              </a:rPr>
              <a:t>superclass that declares </a:t>
            </a:r>
            <a:r>
              <a:rPr sz="2400" dirty="0">
                <a:latin typeface="Sitka Text" panose="02000505000000020004" pitchFamily="2" charset="0"/>
                <a:cs typeface="Arial"/>
              </a:rPr>
              <a:t>the </a:t>
            </a:r>
            <a:r>
              <a:rPr sz="2400" spc="-5" dirty="0">
                <a:latin typeface="Sitka Text" panose="02000505000000020004" pitchFamily="2" charset="0"/>
                <a:cs typeface="Arial"/>
              </a:rPr>
              <a:t>structure </a:t>
            </a:r>
            <a:r>
              <a:rPr sz="2400" dirty="0">
                <a:latin typeface="Sitka Text" panose="02000505000000020004" pitchFamily="2" charset="0"/>
                <a:cs typeface="Arial"/>
              </a:rPr>
              <a:t> of</a:t>
            </a:r>
            <a:r>
              <a:rPr sz="2400" spc="5" dirty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>
                <a:latin typeface="Sitka Text" panose="02000505000000020004" pitchFamily="2" charset="0"/>
                <a:cs typeface="Arial"/>
              </a:rPr>
              <a:t>a</a:t>
            </a:r>
            <a:r>
              <a:rPr sz="2400" spc="5" dirty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>
                <a:latin typeface="Sitka Text" panose="02000505000000020004" pitchFamily="2" charset="0"/>
                <a:cs typeface="Arial"/>
              </a:rPr>
              <a:t>given</a:t>
            </a:r>
            <a:r>
              <a:rPr sz="2400" spc="5" dirty="0">
                <a:latin typeface="Sitka Text" panose="02000505000000020004" pitchFamily="2" charset="0"/>
                <a:cs typeface="Arial"/>
              </a:rPr>
              <a:t> </a:t>
            </a:r>
            <a:r>
              <a:rPr sz="2400" spc="-5" dirty="0">
                <a:latin typeface="Sitka Text" panose="02000505000000020004" pitchFamily="2" charset="0"/>
                <a:cs typeface="Arial"/>
              </a:rPr>
              <a:t>abstraction</a:t>
            </a:r>
            <a:r>
              <a:rPr sz="2400" dirty="0">
                <a:latin typeface="Sitka Text" panose="02000505000000020004" pitchFamily="2" charset="0"/>
                <a:cs typeface="Arial"/>
              </a:rPr>
              <a:t> </a:t>
            </a:r>
            <a:r>
              <a:rPr sz="2400" spc="-5" dirty="0">
                <a:latin typeface="Sitka Text" panose="02000505000000020004" pitchFamily="2" charset="0"/>
                <a:cs typeface="Arial"/>
              </a:rPr>
              <a:t>without</a:t>
            </a:r>
            <a:r>
              <a:rPr sz="2400" dirty="0">
                <a:latin typeface="Sitka Text" panose="02000505000000020004" pitchFamily="2" charset="0"/>
                <a:cs typeface="Arial"/>
              </a:rPr>
              <a:t> </a:t>
            </a:r>
            <a:r>
              <a:rPr sz="2400" spc="-5" dirty="0">
                <a:latin typeface="Sitka Text" panose="02000505000000020004" pitchFamily="2" charset="0"/>
                <a:cs typeface="Arial"/>
              </a:rPr>
              <a:t>providing</a:t>
            </a:r>
            <a:r>
              <a:rPr sz="2400" dirty="0">
                <a:latin typeface="Sitka Text" panose="02000505000000020004" pitchFamily="2" charset="0"/>
                <a:cs typeface="Arial"/>
              </a:rPr>
              <a:t> the</a:t>
            </a:r>
            <a:r>
              <a:rPr sz="2400" spc="5" dirty="0">
                <a:latin typeface="Sitka Text" panose="02000505000000020004" pitchFamily="2" charset="0"/>
                <a:cs typeface="Arial"/>
              </a:rPr>
              <a:t> </a:t>
            </a:r>
            <a:r>
              <a:rPr sz="2400" spc="-5" dirty="0">
                <a:latin typeface="Sitka Text" panose="02000505000000020004" pitchFamily="2" charset="0"/>
                <a:cs typeface="Arial"/>
              </a:rPr>
              <a:t>implementation</a:t>
            </a:r>
            <a:r>
              <a:rPr sz="2400" dirty="0">
                <a:latin typeface="Sitka Text" panose="02000505000000020004" pitchFamily="2" charset="0"/>
                <a:cs typeface="Arial"/>
              </a:rPr>
              <a:t> of</a:t>
            </a:r>
            <a:r>
              <a:rPr sz="2400" spc="5" dirty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>
                <a:latin typeface="Sitka Text" panose="02000505000000020004" pitchFamily="2" charset="0"/>
                <a:cs typeface="Arial"/>
              </a:rPr>
              <a:t>every </a:t>
            </a:r>
            <a:r>
              <a:rPr sz="2400" spc="-550" dirty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>
                <a:latin typeface="Sitka Text" panose="02000505000000020004" pitchFamily="2" charset="0"/>
                <a:cs typeface="Arial"/>
              </a:rPr>
              <a:t>method</a:t>
            </a:r>
          </a:p>
          <a:p>
            <a:pPr marL="243840" indent="-231775" algn="just">
              <a:spcBef>
                <a:spcPts val="480"/>
              </a:spcBef>
              <a:buChar char="•"/>
              <a:tabLst>
                <a:tab pos="244475" algn="l"/>
              </a:tabLst>
            </a:pPr>
            <a:r>
              <a:rPr sz="2400" dirty="0">
                <a:latin typeface="Sitka Text" panose="02000505000000020004" pitchFamily="2" charset="0"/>
                <a:cs typeface="Arial"/>
              </a:rPr>
              <a:t>The</a:t>
            </a:r>
            <a:r>
              <a:rPr sz="2400" spc="-35" dirty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>
                <a:latin typeface="Sitka Text" panose="02000505000000020004" pitchFamily="2" charset="0"/>
                <a:cs typeface="Arial"/>
              </a:rPr>
              <a:t>objective</a:t>
            </a:r>
            <a:r>
              <a:rPr sz="2400" spc="-15" dirty="0">
                <a:latin typeface="Sitka Text" panose="02000505000000020004" pitchFamily="2" charset="0"/>
                <a:cs typeface="Arial"/>
              </a:rPr>
              <a:t> </a:t>
            </a:r>
            <a:r>
              <a:rPr sz="2400" spc="-5" dirty="0">
                <a:latin typeface="Sitka Text" panose="02000505000000020004" pitchFamily="2" charset="0"/>
                <a:cs typeface="Arial"/>
              </a:rPr>
              <a:t>is</a:t>
            </a:r>
            <a:r>
              <a:rPr sz="2400" spc="-30" dirty="0">
                <a:latin typeface="Sitka Text" panose="02000505000000020004" pitchFamily="2" charset="0"/>
                <a:cs typeface="Arial"/>
              </a:rPr>
              <a:t> </a:t>
            </a:r>
            <a:r>
              <a:rPr sz="2400" spc="-5" dirty="0">
                <a:latin typeface="Sitka Text" panose="02000505000000020004" pitchFamily="2" charset="0"/>
                <a:cs typeface="Arial"/>
              </a:rPr>
              <a:t>to:</a:t>
            </a:r>
            <a:endParaRPr sz="2400" dirty="0">
              <a:latin typeface="Sitka Text" panose="02000505000000020004" pitchFamily="2" charset="0"/>
              <a:cs typeface="Arial"/>
            </a:endParaRPr>
          </a:p>
          <a:p>
            <a:pPr marL="756285" lvl="1" indent="-287020" algn="just">
              <a:spcBef>
                <a:spcPts val="480"/>
              </a:spcBef>
              <a:buChar char="–"/>
              <a:tabLst>
                <a:tab pos="756920" algn="l"/>
              </a:tabLst>
            </a:pPr>
            <a:r>
              <a:rPr sz="2400" dirty="0">
                <a:latin typeface="Sitka Text" panose="02000505000000020004" pitchFamily="2" charset="0"/>
                <a:cs typeface="Arial"/>
              </a:rPr>
              <a:t>Create</a:t>
            </a:r>
            <a:r>
              <a:rPr sz="2400" spc="30" dirty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>
                <a:latin typeface="Sitka Text" panose="02000505000000020004" pitchFamily="2" charset="0"/>
                <a:cs typeface="Arial"/>
              </a:rPr>
              <a:t>a</a:t>
            </a:r>
            <a:r>
              <a:rPr sz="2400" spc="45" dirty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>
                <a:latin typeface="Sitka Text" panose="02000505000000020004" pitchFamily="2" charset="0"/>
                <a:cs typeface="Arial"/>
              </a:rPr>
              <a:t>superclass</a:t>
            </a:r>
            <a:r>
              <a:rPr sz="2400" spc="45" dirty="0">
                <a:latin typeface="Sitka Text" panose="02000505000000020004" pitchFamily="2" charset="0"/>
                <a:cs typeface="Arial"/>
              </a:rPr>
              <a:t> </a:t>
            </a:r>
            <a:r>
              <a:rPr sz="2400" spc="-5" dirty="0">
                <a:latin typeface="Sitka Text" panose="02000505000000020004" pitchFamily="2" charset="0"/>
                <a:cs typeface="Arial"/>
              </a:rPr>
              <a:t>that</a:t>
            </a:r>
            <a:r>
              <a:rPr sz="2400" spc="30" dirty="0">
                <a:latin typeface="Sitka Text" panose="02000505000000020004" pitchFamily="2" charset="0"/>
                <a:cs typeface="Arial"/>
              </a:rPr>
              <a:t> </a:t>
            </a:r>
            <a:r>
              <a:rPr sz="2400" spc="-5" dirty="0">
                <a:latin typeface="Sitka Text" panose="02000505000000020004" pitchFamily="2" charset="0"/>
                <a:cs typeface="Arial"/>
              </a:rPr>
              <a:t>only</a:t>
            </a:r>
            <a:r>
              <a:rPr sz="2400" spc="35" dirty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>
                <a:latin typeface="Sitka Text" panose="02000505000000020004" pitchFamily="2" charset="0"/>
                <a:cs typeface="Arial"/>
              </a:rPr>
              <a:t>defines</a:t>
            </a:r>
            <a:r>
              <a:rPr sz="2400" spc="35" dirty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>
                <a:latin typeface="Sitka Text" panose="02000505000000020004" pitchFamily="2" charset="0"/>
                <a:cs typeface="Arial"/>
              </a:rPr>
              <a:t>a</a:t>
            </a:r>
            <a:r>
              <a:rPr sz="2400" spc="30" dirty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>
                <a:latin typeface="Sitka Text" panose="02000505000000020004" pitchFamily="2" charset="0"/>
                <a:cs typeface="Arial"/>
              </a:rPr>
              <a:t>generalized</a:t>
            </a:r>
            <a:r>
              <a:rPr sz="2400" spc="40" dirty="0">
                <a:latin typeface="Sitka Text" panose="02000505000000020004" pitchFamily="2" charset="0"/>
                <a:cs typeface="Arial"/>
              </a:rPr>
              <a:t> </a:t>
            </a:r>
            <a:r>
              <a:rPr sz="2400" spc="-5" dirty="0">
                <a:latin typeface="Sitka Text" panose="02000505000000020004" pitchFamily="2" charset="0"/>
                <a:cs typeface="Arial"/>
              </a:rPr>
              <a:t>form</a:t>
            </a:r>
            <a:r>
              <a:rPr sz="2400" spc="35" dirty="0">
                <a:latin typeface="Sitka Text" panose="02000505000000020004" pitchFamily="2" charset="0"/>
                <a:cs typeface="Arial"/>
              </a:rPr>
              <a:t> </a:t>
            </a:r>
            <a:r>
              <a:rPr sz="2400" spc="-5" dirty="0">
                <a:latin typeface="Sitka Text" panose="02000505000000020004" pitchFamily="2" charset="0"/>
                <a:cs typeface="Arial"/>
              </a:rPr>
              <a:t>that</a:t>
            </a:r>
            <a:r>
              <a:rPr sz="2400" spc="35" dirty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>
                <a:latin typeface="Sitka Text" panose="02000505000000020004" pitchFamily="2" charset="0"/>
                <a:cs typeface="Arial"/>
              </a:rPr>
              <a:t>will</a:t>
            </a:r>
            <a:r>
              <a:rPr sz="2400" spc="40" dirty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 smtClean="0">
                <a:latin typeface="Sitka Text" panose="02000505000000020004" pitchFamily="2" charset="0"/>
                <a:cs typeface="Arial"/>
              </a:rPr>
              <a:t>be</a:t>
            </a:r>
            <a:r>
              <a:rPr lang="en-US" sz="2400" dirty="0" smtClean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 smtClean="0">
                <a:latin typeface="Sitka Text" panose="02000505000000020004" pitchFamily="2" charset="0"/>
                <a:cs typeface="Arial"/>
              </a:rPr>
              <a:t>shared</a:t>
            </a:r>
            <a:r>
              <a:rPr sz="2400" spc="-45" dirty="0" smtClean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>
                <a:latin typeface="Sitka Text" panose="02000505000000020004" pitchFamily="2" charset="0"/>
                <a:cs typeface="Arial"/>
              </a:rPr>
              <a:t>by</a:t>
            </a:r>
            <a:r>
              <a:rPr sz="2400" spc="-15" dirty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>
                <a:latin typeface="Sitka Text" panose="02000505000000020004" pitchFamily="2" charset="0"/>
                <a:cs typeface="Arial"/>
              </a:rPr>
              <a:t>all of</a:t>
            </a:r>
            <a:r>
              <a:rPr sz="2400" spc="-25" dirty="0">
                <a:latin typeface="Sitka Text" panose="02000505000000020004" pitchFamily="2" charset="0"/>
                <a:cs typeface="Arial"/>
              </a:rPr>
              <a:t> </a:t>
            </a:r>
            <a:r>
              <a:rPr sz="2400" spc="-5" dirty="0">
                <a:latin typeface="Sitka Text" panose="02000505000000020004" pitchFamily="2" charset="0"/>
                <a:cs typeface="Arial"/>
              </a:rPr>
              <a:t>its </a:t>
            </a:r>
            <a:r>
              <a:rPr sz="2400" dirty="0">
                <a:latin typeface="Sitka Text" panose="02000505000000020004" pitchFamily="2" charset="0"/>
                <a:cs typeface="Arial"/>
              </a:rPr>
              <a:t>subclasses</a:t>
            </a:r>
          </a:p>
          <a:p>
            <a:pPr marL="756285" marR="6350" lvl="1" indent="-287020" algn="just">
              <a:spcBef>
                <a:spcPts val="484"/>
              </a:spcBef>
              <a:buChar char="–"/>
              <a:tabLst>
                <a:tab pos="756285" algn="l"/>
                <a:tab pos="756920" algn="l"/>
                <a:tab pos="1771014" algn="l"/>
                <a:tab pos="2106295" algn="l"/>
                <a:tab pos="2529205" algn="l"/>
                <a:tab pos="3289300" algn="l"/>
                <a:tab pos="4487545" algn="l"/>
                <a:tab pos="4908550" algn="l"/>
                <a:tab pos="5949315" algn="l"/>
                <a:tab pos="6455410" algn="l"/>
                <a:tab pos="6917055" algn="l"/>
                <a:tab pos="7592695" algn="l"/>
              </a:tabLst>
            </a:pPr>
            <a:r>
              <a:rPr lang="en-US" sz="2400" dirty="0">
                <a:latin typeface="Sitka Text" panose="02000505000000020004" pitchFamily="2" charset="0"/>
                <a:cs typeface="Arial"/>
              </a:rPr>
              <a:t>L</a:t>
            </a:r>
            <a:r>
              <a:rPr sz="2400" dirty="0">
                <a:latin typeface="Sitka Text" panose="02000505000000020004" pitchFamily="2" charset="0"/>
                <a:cs typeface="Arial"/>
              </a:rPr>
              <a:t>eaving</a:t>
            </a:r>
            <a:r>
              <a:rPr lang="en-US" sz="2400" dirty="0">
                <a:latin typeface="Sitka Text" panose="02000505000000020004" pitchFamily="2" charset="0"/>
                <a:cs typeface="Arial"/>
              </a:rPr>
              <a:t> </a:t>
            </a:r>
            <a:r>
              <a:rPr sz="2400" spc="-5" dirty="0">
                <a:latin typeface="Sitka Text" panose="02000505000000020004" pitchFamily="2" charset="0"/>
                <a:cs typeface="Arial"/>
              </a:rPr>
              <a:t>i</a:t>
            </a:r>
            <a:r>
              <a:rPr sz="2400" dirty="0">
                <a:latin typeface="Sitka Text" panose="02000505000000020004" pitchFamily="2" charset="0"/>
                <a:cs typeface="Arial"/>
              </a:rPr>
              <a:t>t</a:t>
            </a:r>
            <a:r>
              <a:rPr lang="en-US" sz="2400" dirty="0">
                <a:latin typeface="Sitka Text" panose="02000505000000020004" pitchFamily="2" charset="0"/>
                <a:cs typeface="Arial"/>
              </a:rPr>
              <a:t> </a:t>
            </a:r>
            <a:r>
              <a:rPr sz="2400" spc="5" dirty="0">
                <a:latin typeface="Sitka Text" panose="02000505000000020004" pitchFamily="2" charset="0"/>
                <a:cs typeface="Arial"/>
              </a:rPr>
              <a:t>t</a:t>
            </a:r>
            <a:r>
              <a:rPr sz="2400" dirty="0">
                <a:latin typeface="Sitka Text" panose="02000505000000020004" pitchFamily="2" charset="0"/>
                <a:cs typeface="Arial"/>
              </a:rPr>
              <a:t>o</a:t>
            </a:r>
            <a:r>
              <a:rPr lang="en-US" sz="2400" dirty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>
                <a:latin typeface="Sitka Text" panose="02000505000000020004" pitchFamily="2" charset="0"/>
                <a:cs typeface="Arial"/>
              </a:rPr>
              <a:t>each</a:t>
            </a:r>
            <a:r>
              <a:rPr lang="en-US" sz="2400" dirty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>
                <a:latin typeface="Sitka Text" panose="02000505000000020004" pitchFamily="2" charset="0"/>
                <a:cs typeface="Arial"/>
              </a:rPr>
              <a:t>su</a:t>
            </a:r>
            <a:r>
              <a:rPr sz="2400" spc="-15" dirty="0">
                <a:latin typeface="Sitka Text" panose="02000505000000020004" pitchFamily="2" charset="0"/>
                <a:cs typeface="Arial"/>
              </a:rPr>
              <a:t>b</a:t>
            </a:r>
            <a:r>
              <a:rPr sz="2400" dirty="0">
                <a:latin typeface="Sitka Text" panose="02000505000000020004" pitchFamily="2" charset="0"/>
                <a:cs typeface="Arial"/>
              </a:rPr>
              <a:t>class</a:t>
            </a:r>
            <a:r>
              <a:rPr lang="en-US" sz="2400" dirty="0">
                <a:latin typeface="Sitka Text" panose="02000505000000020004" pitchFamily="2" charset="0"/>
                <a:cs typeface="Arial"/>
              </a:rPr>
              <a:t> </a:t>
            </a:r>
            <a:r>
              <a:rPr sz="2400" spc="-10" dirty="0">
                <a:latin typeface="Sitka Text" panose="02000505000000020004" pitchFamily="2" charset="0"/>
                <a:cs typeface="Arial"/>
              </a:rPr>
              <a:t>t</a:t>
            </a:r>
            <a:r>
              <a:rPr sz="2400" dirty="0">
                <a:latin typeface="Sitka Text" panose="02000505000000020004" pitchFamily="2" charset="0"/>
                <a:cs typeface="Arial"/>
              </a:rPr>
              <a:t>o</a:t>
            </a:r>
            <a:r>
              <a:rPr lang="en-US" sz="2400" dirty="0">
                <a:latin typeface="Sitka Text" panose="02000505000000020004" pitchFamily="2" charset="0"/>
                <a:cs typeface="Arial"/>
              </a:rPr>
              <a:t> </a:t>
            </a:r>
            <a:r>
              <a:rPr sz="2400" spc="-10" dirty="0">
                <a:latin typeface="Sitka Text" panose="02000505000000020004" pitchFamily="2" charset="0"/>
                <a:cs typeface="Arial"/>
              </a:rPr>
              <a:t>pr</a:t>
            </a:r>
            <a:r>
              <a:rPr sz="2400" dirty="0">
                <a:latin typeface="Sitka Text" panose="02000505000000020004" pitchFamily="2" charset="0"/>
                <a:cs typeface="Arial"/>
              </a:rPr>
              <a:t>ovide</a:t>
            </a:r>
            <a:r>
              <a:rPr lang="en-US" sz="2400" dirty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>
                <a:latin typeface="Sitka Text" panose="02000505000000020004" pitchFamily="2" charset="0"/>
                <a:cs typeface="Arial"/>
              </a:rPr>
              <a:t>for</a:t>
            </a:r>
            <a:r>
              <a:rPr lang="en-US" sz="2400" dirty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>
                <a:latin typeface="Sitka Text" panose="02000505000000020004" pitchFamily="2" charset="0"/>
                <a:cs typeface="Arial"/>
              </a:rPr>
              <a:t>i</a:t>
            </a:r>
            <a:r>
              <a:rPr sz="2400" spc="-20" dirty="0">
                <a:latin typeface="Sitka Text" panose="02000505000000020004" pitchFamily="2" charset="0"/>
                <a:cs typeface="Arial"/>
              </a:rPr>
              <a:t>t</a:t>
            </a:r>
            <a:r>
              <a:rPr sz="2400" dirty="0">
                <a:latin typeface="Sitka Text" panose="02000505000000020004" pitchFamily="2" charset="0"/>
                <a:cs typeface="Arial"/>
              </a:rPr>
              <a:t>s</a:t>
            </a:r>
            <a:r>
              <a:rPr lang="en-US" sz="2400" dirty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>
                <a:latin typeface="Sitka Text" panose="02000505000000020004" pitchFamily="2" charset="0"/>
                <a:cs typeface="Arial"/>
              </a:rPr>
              <a:t>own</a:t>
            </a:r>
            <a:r>
              <a:rPr lang="en-US" sz="2400" dirty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>
                <a:latin typeface="Sitka Text" panose="02000505000000020004" pitchFamily="2" charset="0"/>
                <a:cs typeface="Arial"/>
              </a:rPr>
              <a:t>s</a:t>
            </a:r>
            <a:r>
              <a:rPr sz="2400" spc="5" dirty="0">
                <a:latin typeface="Sitka Text" panose="02000505000000020004" pitchFamily="2" charset="0"/>
                <a:cs typeface="Arial"/>
              </a:rPr>
              <a:t>p</a:t>
            </a:r>
            <a:r>
              <a:rPr sz="2400" spc="-10" dirty="0">
                <a:latin typeface="Sitka Text" panose="02000505000000020004" pitchFamily="2" charset="0"/>
                <a:cs typeface="Arial"/>
              </a:rPr>
              <a:t>e</a:t>
            </a:r>
            <a:r>
              <a:rPr sz="2400" dirty="0">
                <a:latin typeface="Sitka Text" panose="02000505000000020004" pitchFamily="2" charset="0"/>
                <a:cs typeface="Arial"/>
              </a:rPr>
              <a:t>c</a:t>
            </a:r>
            <a:r>
              <a:rPr sz="2400" spc="-10" dirty="0">
                <a:latin typeface="Sitka Text" panose="02000505000000020004" pitchFamily="2" charset="0"/>
                <a:cs typeface="Arial"/>
              </a:rPr>
              <a:t>i</a:t>
            </a:r>
            <a:r>
              <a:rPr sz="2400" dirty="0">
                <a:latin typeface="Sitka Text" panose="02000505000000020004" pitchFamily="2" charset="0"/>
                <a:cs typeface="Arial"/>
              </a:rPr>
              <a:t>fic  implementations</a:t>
            </a:r>
          </a:p>
          <a:p>
            <a:pPr marL="756285" marR="5080" lvl="1" indent="-287020" algn="just">
              <a:spcBef>
                <a:spcPts val="475"/>
              </a:spcBef>
              <a:buChar char="–"/>
              <a:tabLst>
                <a:tab pos="756285" algn="l"/>
                <a:tab pos="756920" algn="l"/>
                <a:tab pos="1510665" algn="l"/>
                <a:tab pos="1826260" algn="l"/>
                <a:tab pos="2582545" algn="l"/>
                <a:tab pos="4011929" algn="l"/>
                <a:tab pos="4539615" algn="l"/>
                <a:tab pos="5432425" algn="l"/>
                <a:tab pos="5817870" algn="l"/>
                <a:tab pos="6345555" algn="l"/>
                <a:tab pos="7493634" algn="l"/>
                <a:tab pos="8089265" algn="l"/>
              </a:tabLst>
            </a:pPr>
            <a:r>
              <a:rPr sz="2400" dirty="0">
                <a:latin typeface="Sitka Text" panose="02000505000000020004" pitchFamily="2" charset="0"/>
                <a:cs typeface="Arial"/>
              </a:rPr>
              <a:t>Such	a	class	</a:t>
            </a:r>
            <a:r>
              <a:rPr sz="2400" spc="-10" dirty="0">
                <a:latin typeface="Sitka Text" panose="02000505000000020004" pitchFamily="2" charset="0"/>
                <a:cs typeface="Arial"/>
              </a:rPr>
              <a:t>d</a:t>
            </a:r>
            <a:r>
              <a:rPr sz="2400" dirty="0">
                <a:latin typeface="Sitka Text" panose="02000505000000020004" pitchFamily="2" charset="0"/>
                <a:cs typeface="Arial"/>
              </a:rPr>
              <a:t>et</a:t>
            </a:r>
            <a:r>
              <a:rPr sz="2400" spc="-15" dirty="0">
                <a:latin typeface="Sitka Text" panose="02000505000000020004" pitchFamily="2" charset="0"/>
                <a:cs typeface="Arial"/>
              </a:rPr>
              <a:t>e</a:t>
            </a:r>
            <a:r>
              <a:rPr sz="2400" dirty="0">
                <a:latin typeface="Sitka Text" panose="02000505000000020004" pitchFamily="2" charset="0"/>
                <a:cs typeface="Arial"/>
              </a:rPr>
              <a:t>rmi</a:t>
            </a:r>
            <a:r>
              <a:rPr sz="2400" spc="-10" dirty="0">
                <a:latin typeface="Sitka Text" panose="02000505000000020004" pitchFamily="2" charset="0"/>
                <a:cs typeface="Arial"/>
              </a:rPr>
              <a:t>n</a:t>
            </a:r>
            <a:r>
              <a:rPr sz="2400" dirty="0">
                <a:latin typeface="Sitka Text" panose="02000505000000020004" pitchFamily="2" charset="0"/>
                <a:cs typeface="Arial"/>
              </a:rPr>
              <a:t>es</a:t>
            </a:r>
            <a:r>
              <a:rPr lang="en-US" sz="2400" dirty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>
                <a:latin typeface="Sitka Text" panose="02000505000000020004" pitchFamily="2" charset="0"/>
                <a:cs typeface="Arial"/>
              </a:rPr>
              <a:t>the</a:t>
            </a:r>
            <a:r>
              <a:rPr lang="en-US" sz="2400" dirty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>
                <a:latin typeface="Sitka Text" panose="02000505000000020004" pitchFamily="2" charset="0"/>
                <a:cs typeface="Arial"/>
              </a:rPr>
              <a:t>n</a:t>
            </a:r>
            <a:r>
              <a:rPr sz="2400" spc="-10" dirty="0">
                <a:latin typeface="Sitka Text" panose="02000505000000020004" pitchFamily="2" charset="0"/>
                <a:cs typeface="Arial"/>
              </a:rPr>
              <a:t>a</a:t>
            </a:r>
            <a:r>
              <a:rPr sz="2400" dirty="0">
                <a:latin typeface="Sitka Text" panose="02000505000000020004" pitchFamily="2" charset="0"/>
                <a:cs typeface="Arial"/>
              </a:rPr>
              <a:t>t</a:t>
            </a:r>
            <a:r>
              <a:rPr sz="2400" spc="-20" dirty="0">
                <a:latin typeface="Sitka Text" panose="02000505000000020004" pitchFamily="2" charset="0"/>
                <a:cs typeface="Arial"/>
              </a:rPr>
              <a:t>u</a:t>
            </a:r>
            <a:r>
              <a:rPr sz="2400" dirty="0">
                <a:latin typeface="Sitka Text" panose="02000505000000020004" pitchFamily="2" charset="0"/>
                <a:cs typeface="Arial"/>
              </a:rPr>
              <a:t>re</a:t>
            </a:r>
            <a:r>
              <a:rPr lang="en-US" sz="2400" dirty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>
                <a:latin typeface="Sitka Text" panose="02000505000000020004" pitchFamily="2" charset="0"/>
                <a:cs typeface="Arial"/>
              </a:rPr>
              <a:t>of</a:t>
            </a:r>
            <a:r>
              <a:rPr lang="en-US" sz="2400" dirty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>
                <a:latin typeface="Sitka Text" panose="02000505000000020004" pitchFamily="2" charset="0"/>
                <a:cs typeface="Arial"/>
              </a:rPr>
              <a:t>the</a:t>
            </a:r>
            <a:r>
              <a:rPr lang="en-US" sz="2400" dirty="0">
                <a:latin typeface="Sitka Text" panose="02000505000000020004" pitchFamily="2" charset="0"/>
                <a:cs typeface="Arial"/>
              </a:rPr>
              <a:t> </a:t>
            </a:r>
            <a:r>
              <a:rPr sz="2400" spc="-15" dirty="0">
                <a:latin typeface="Sitka Text" panose="02000505000000020004" pitchFamily="2" charset="0"/>
                <a:cs typeface="Arial"/>
              </a:rPr>
              <a:t>m</a:t>
            </a:r>
            <a:r>
              <a:rPr sz="2400" dirty="0">
                <a:latin typeface="Sitka Text" panose="02000505000000020004" pitchFamily="2" charset="0"/>
                <a:cs typeface="Arial"/>
              </a:rPr>
              <a:t>e</a:t>
            </a:r>
            <a:r>
              <a:rPr sz="2400" spc="-20" dirty="0">
                <a:latin typeface="Sitka Text" panose="02000505000000020004" pitchFamily="2" charset="0"/>
                <a:cs typeface="Arial"/>
              </a:rPr>
              <a:t>t</a:t>
            </a:r>
            <a:r>
              <a:rPr sz="2400" dirty="0">
                <a:latin typeface="Sitka Text" panose="02000505000000020004" pitchFamily="2" charset="0"/>
                <a:cs typeface="Arial"/>
              </a:rPr>
              <a:t>ho</a:t>
            </a:r>
            <a:r>
              <a:rPr sz="2400" spc="-10" dirty="0">
                <a:latin typeface="Sitka Text" panose="02000505000000020004" pitchFamily="2" charset="0"/>
                <a:cs typeface="Arial"/>
              </a:rPr>
              <a:t>d</a:t>
            </a:r>
            <a:r>
              <a:rPr sz="2400" dirty="0">
                <a:latin typeface="Sitka Text" panose="02000505000000020004" pitchFamily="2" charset="0"/>
                <a:cs typeface="Arial"/>
              </a:rPr>
              <a:t>s</a:t>
            </a:r>
            <a:r>
              <a:rPr lang="en-US" sz="2400" dirty="0">
                <a:latin typeface="Sitka Text" panose="02000505000000020004" pitchFamily="2" charset="0"/>
                <a:cs typeface="Arial"/>
              </a:rPr>
              <a:t> </a:t>
            </a:r>
            <a:r>
              <a:rPr sz="2400" spc="-20" dirty="0">
                <a:latin typeface="Sitka Text" panose="02000505000000020004" pitchFamily="2" charset="0"/>
                <a:cs typeface="Arial"/>
              </a:rPr>
              <a:t>t</a:t>
            </a:r>
            <a:r>
              <a:rPr sz="2400" dirty="0">
                <a:latin typeface="Sitka Text" panose="02000505000000020004" pitchFamily="2" charset="0"/>
                <a:cs typeface="Arial"/>
              </a:rPr>
              <a:t>hat</a:t>
            </a:r>
            <a:r>
              <a:rPr lang="en-US" sz="2400" dirty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>
                <a:latin typeface="Sitka Text" panose="02000505000000020004" pitchFamily="2" charset="0"/>
                <a:cs typeface="Arial"/>
              </a:rPr>
              <a:t>t</a:t>
            </a:r>
            <a:r>
              <a:rPr sz="2400" spc="-20" dirty="0">
                <a:latin typeface="Sitka Text" panose="02000505000000020004" pitchFamily="2" charset="0"/>
                <a:cs typeface="Arial"/>
              </a:rPr>
              <a:t>h</a:t>
            </a:r>
            <a:r>
              <a:rPr sz="2400" dirty="0">
                <a:latin typeface="Sitka Text" panose="02000505000000020004" pitchFamily="2" charset="0"/>
                <a:cs typeface="Arial"/>
              </a:rPr>
              <a:t>e  subclasses</a:t>
            </a:r>
            <a:r>
              <a:rPr sz="2400" spc="-45" dirty="0">
                <a:latin typeface="Sitka Text" panose="02000505000000020004" pitchFamily="2" charset="0"/>
                <a:cs typeface="Arial"/>
              </a:rPr>
              <a:t> </a:t>
            </a:r>
            <a:r>
              <a:rPr sz="2400" b="1" i="1" dirty="0">
                <a:latin typeface="Sitka Text" panose="02000505000000020004" pitchFamily="2" charset="0"/>
                <a:cs typeface="Arial"/>
              </a:rPr>
              <a:t>must</a:t>
            </a:r>
            <a:r>
              <a:rPr sz="2400" b="1" i="1" spc="-15" dirty="0">
                <a:latin typeface="Sitka Text" panose="02000505000000020004" pitchFamily="2" charset="0"/>
                <a:cs typeface="Arial"/>
              </a:rPr>
              <a:t> </a:t>
            </a:r>
            <a:r>
              <a:rPr sz="2400" b="1" i="1" spc="-5" dirty="0">
                <a:latin typeface="Sitka Text" panose="02000505000000020004" pitchFamily="2" charset="0"/>
                <a:cs typeface="Arial"/>
              </a:rPr>
              <a:t>implement</a:t>
            </a:r>
            <a:endParaRPr sz="2400" dirty="0">
              <a:latin typeface="Sitka Text" panose="02000505000000020004" pitchFamily="2" charset="0"/>
              <a:cs typeface="Arial"/>
            </a:endParaRPr>
          </a:p>
          <a:p>
            <a:pPr marL="756285" marR="5080" lvl="1" indent="-287020" algn="just">
              <a:spcBef>
                <a:spcPts val="484"/>
              </a:spcBef>
              <a:buChar char="–"/>
              <a:tabLst>
                <a:tab pos="756285" algn="l"/>
                <a:tab pos="756920" algn="l"/>
              </a:tabLst>
            </a:pPr>
            <a:r>
              <a:rPr sz="2400" dirty="0">
                <a:latin typeface="Sitka Text" panose="02000505000000020004" pitchFamily="2" charset="0"/>
                <a:cs typeface="Arial"/>
              </a:rPr>
              <a:t>Such</a:t>
            </a:r>
            <a:r>
              <a:rPr sz="2400" spc="130" dirty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>
                <a:latin typeface="Sitka Text" panose="02000505000000020004" pitchFamily="2" charset="0"/>
                <a:cs typeface="Arial"/>
              </a:rPr>
              <a:t>a</a:t>
            </a:r>
            <a:r>
              <a:rPr sz="2400" spc="120" dirty="0">
                <a:latin typeface="Sitka Text" panose="02000505000000020004" pitchFamily="2" charset="0"/>
                <a:cs typeface="Arial"/>
              </a:rPr>
              <a:t> </a:t>
            </a:r>
            <a:r>
              <a:rPr sz="2400" spc="-5" dirty="0">
                <a:latin typeface="Sitka Text" panose="02000505000000020004" pitchFamily="2" charset="0"/>
                <a:cs typeface="Arial"/>
              </a:rPr>
              <a:t>superclass</a:t>
            </a:r>
            <a:r>
              <a:rPr sz="2400" spc="130" dirty="0">
                <a:latin typeface="Sitka Text" panose="02000505000000020004" pitchFamily="2" charset="0"/>
                <a:cs typeface="Arial"/>
              </a:rPr>
              <a:t> </a:t>
            </a:r>
            <a:r>
              <a:rPr sz="2400" spc="-5" dirty="0">
                <a:latin typeface="Sitka Text" panose="02000505000000020004" pitchFamily="2" charset="0"/>
                <a:cs typeface="Arial"/>
              </a:rPr>
              <a:t>is</a:t>
            </a:r>
            <a:r>
              <a:rPr sz="2400" spc="125" dirty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>
                <a:latin typeface="Sitka Text" panose="02000505000000020004" pitchFamily="2" charset="0"/>
                <a:cs typeface="Arial"/>
              </a:rPr>
              <a:t>unable</a:t>
            </a:r>
            <a:r>
              <a:rPr sz="2400" spc="135" dirty="0">
                <a:latin typeface="Sitka Text" panose="02000505000000020004" pitchFamily="2" charset="0"/>
                <a:cs typeface="Arial"/>
              </a:rPr>
              <a:t> </a:t>
            </a:r>
            <a:r>
              <a:rPr sz="2400" spc="-5" dirty="0">
                <a:latin typeface="Sitka Text" panose="02000505000000020004" pitchFamily="2" charset="0"/>
                <a:cs typeface="Arial"/>
              </a:rPr>
              <a:t>to</a:t>
            </a:r>
            <a:r>
              <a:rPr sz="2400" spc="120" dirty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>
                <a:latin typeface="Sitka Text" panose="02000505000000020004" pitchFamily="2" charset="0"/>
                <a:cs typeface="Arial"/>
              </a:rPr>
              <a:t>create</a:t>
            </a:r>
            <a:r>
              <a:rPr sz="2400" spc="130" dirty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>
                <a:latin typeface="Sitka Text" panose="02000505000000020004" pitchFamily="2" charset="0"/>
                <a:cs typeface="Arial"/>
              </a:rPr>
              <a:t>a</a:t>
            </a:r>
            <a:r>
              <a:rPr sz="2400" spc="110" dirty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>
                <a:latin typeface="Sitka Text" panose="02000505000000020004" pitchFamily="2" charset="0"/>
                <a:cs typeface="Arial"/>
              </a:rPr>
              <a:t>meaningful</a:t>
            </a:r>
            <a:r>
              <a:rPr sz="2400" spc="130" dirty="0">
                <a:latin typeface="Sitka Text" panose="02000505000000020004" pitchFamily="2" charset="0"/>
                <a:cs typeface="Arial"/>
              </a:rPr>
              <a:t> </a:t>
            </a:r>
            <a:r>
              <a:rPr sz="2400" spc="-5" dirty="0">
                <a:latin typeface="Sitka Text" panose="02000505000000020004" pitchFamily="2" charset="0"/>
                <a:cs typeface="Arial"/>
              </a:rPr>
              <a:t>implementation </a:t>
            </a:r>
            <a:r>
              <a:rPr sz="2400" spc="-540" dirty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>
                <a:latin typeface="Sitka Text" panose="02000505000000020004" pitchFamily="2" charset="0"/>
                <a:cs typeface="Arial"/>
              </a:rPr>
              <a:t>for</a:t>
            </a:r>
            <a:r>
              <a:rPr sz="2400" spc="-20" dirty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>
                <a:latin typeface="Sitka Text" panose="02000505000000020004" pitchFamily="2" charset="0"/>
                <a:cs typeface="Arial"/>
              </a:rPr>
              <a:t>a</a:t>
            </a:r>
            <a:r>
              <a:rPr sz="2400" spc="-15" dirty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>
                <a:latin typeface="Sitka Text" panose="02000505000000020004" pitchFamily="2" charset="0"/>
                <a:cs typeface="Arial"/>
              </a:rPr>
              <a:t>method</a:t>
            </a:r>
            <a:r>
              <a:rPr sz="2400" spc="-30" dirty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>
                <a:latin typeface="Sitka Text" panose="02000505000000020004" pitchFamily="2" charset="0"/>
                <a:cs typeface="Arial"/>
              </a:rPr>
              <a:t>or</a:t>
            </a:r>
            <a:r>
              <a:rPr sz="2400" spc="-15" dirty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>
                <a:latin typeface="Sitka Text" panose="02000505000000020004" pitchFamily="2" charset="0"/>
                <a:cs typeface="Arial"/>
              </a:rPr>
              <a:t>methods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1F959C77-9C60-45A1-945E-956AAE5FE36A}"/>
              </a:ext>
            </a:extLst>
          </p:cNvPr>
          <p:cNvCxnSpPr/>
          <p:nvPr/>
        </p:nvCxnSpPr>
        <p:spPr>
          <a:xfrm>
            <a:off x="0" y="6308035"/>
            <a:ext cx="648791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7658D468-7C06-417B-8A73-B8C562EE5941}"/>
              </a:ext>
            </a:extLst>
          </p:cNvPr>
          <p:cNvCxnSpPr>
            <a:cxnSpLocks/>
          </p:cNvCxnSpPr>
          <p:nvPr/>
        </p:nvCxnSpPr>
        <p:spPr>
          <a:xfrm>
            <a:off x="2881071" y="876992"/>
            <a:ext cx="626293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9642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4800" y="1037350"/>
            <a:ext cx="8610600" cy="567655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3840" indent="-231775">
              <a:spcBef>
                <a:spcPts val="1200"/>
              </a:spcBef>
              <a:spcAft>
                <a:spcPts val="1200"/>
              </a:spcAft>
              <a:buChar char="•"/>
              <a:tabLst>
                <a:tab pos="243840" algn="l"/>
                <a:tab pos="244475" algn="l"/>
              </a:tabLst>
            </a:pPr>
            <a:r>
              <a:rPr sz="2400" dirty="0">
                <a:latin typeface="Sitka Text" panose="02000505000000020004" pitchFamily="2" charset="0"/>
                <a:cs typeface="Arial"/>
              </a:rPr>
              <a:t>The</a:t>
            </a:r>
            <a:r>
              <a:rPr sz="2400" spc="-15" dirty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>
                <a:latin typeface="Sitka Text" panose="02000505000000020004" pitchFamily="2" charset="0"/>
                <a:cs typeface="Arial"/>
              </a:rPr>
              <a:t>class</a:t>
            </a:r>
            <a:r>
              <a:rPr sz="2400" spc="-15" dirty="0">
                <a:latin typeface="Sitka Text" panose="02000505000000020004" pitchFamily="2" charset="0"/>
                <a:cs typeface="Arial"/>
              </a:rPr>
              <a:t> </a:t>
            </a:r>
            <a:r>
              <a:rPr sz="2400" b="1" dirty="0">
                <a:latin typeface="Sitka Text" panose="02000505000000020004" pitchFamily="2" charset="0"/>
                <a:cs typeface="Arial"/>
              </a:rPr>
              <a:t>Figure</a:t>
            </a:r>
            <a:r>
              <a:rPr sz="2400" b="1" spc="-5" dirty="0">
                <a:latin typeface="Sitka Text" panose="02000505000000020004" pitchFamily="2" charset="0"/>
                <a:cs typeface="Arial"/>
              </a:rPr>
              <a:t> </a:t>
            </a:r>
            <a:r>
              <a:rPr sz="2400" spc="-5" dirty="0">
                <a:latin typeface="Sitka Text" panose="02000505000000020004" pitchFamily="2" charset="0"/>
                <a:cs typeface="Arial"/>
              </a:rPr>
              <a:t>in</a:t>
            </a:r>
            <a:r>
              <a:rPr sz="2400" dirty="0">
                <a:latin typeface="Sitka Text" panose="02000505000000020004" pitchFamily="2" charset="0"/>
                <a:cs typeface="Arial"/>
              </a:rPr>
              <a:t> the</a:t>
            </a:r>
            <a:r>
              <a:rPr sz="2400" spc="-15" dirty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>
                <a:latin typeface="Sitka Text" panose="02000505000000020004" pitchFamily="2" charset="0"/>
                <a:cs typeface="Arial"/>
              </a:rPr>
              <a:t>previous</a:t>
            </a:r>
            <a:r>
              <a:rPr sz="2400" spc="-25" dirty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>
                <a:latin typeface="Sitka Text" panose="02000505000000020004" pitchFamily="2" charset="0"/>
                <a:cs typeface="Arial"/>
              </a:rPr>
              <a:t>example</a:t>
            </a:r>
            <a:r>
              <a:rPr sz="2400" spc="-15" dirty="0">
                <a:latin typeface="Sitka Text" panose="02000505000000020004" pitchFamily="2" charset="0"/>
                <a:cs typeface="Arial"/>
              </a:rPr>
              <a:t> </a:t>
            </a:r>
            <a:r>
              <a:rPr sz="2400" spc="-5" dirty="0">
                <a:latin typeface="Sitka Text" panose="02000505000000020004" pitchFamily="2" charset="0"/>
                <a:cs typeface="Arial"/>
              </a:rPr>
              <a:t>is</a:t>
            </a:r>
            <a:r>
              <a:rPr sz="2400" spc="-10" dirty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>
                <a:latin typeface="Sitka Text" panose="02000505000000020004" pitchFamily="2" charset="0"/>
                <a:cs typeface="Arial"/>
              </a:rPr>
              <a:t>such</a:t>
            </a:r>
            <a:r>
              <a:rPr sz="2400" spc="-15" dirty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>
                <a:latin typeface="Sitka Text" panose="02000505000000020004" pitchFamily="2" charset="0"/>
                <a:cs typeface="Arial"/>
              </a:rPr>
              <a:t>a superclass.</a:t>
            </a:r>
          </a:p>
          <a:p>
            <a:pPr marL="756285" lvl="1" indent="-287020">
              <a:spcBef>
                <a:spcPts val="1200"/>
              </a:spcBef>
              <a:spcAft>
                <a:spcPts val="1200"/>
              </a:spcAft>
              <a:buChar char="–"/>
              <a:tabLst>
                <a:tab pos="756285" algn="l"/>
                <a:tab pos="756920" algn="l"/>
              </a:tabLst>
            </a:pPr>
            <a:r>
              <a:rPr sz="2400" dirty="0">
                <a:latin typeface="Sitka Text" panose="02000505000000020004" pitchFamily="2" charset="0"/>
                <a:cs typeface="Arial"/>
              </a:rPr>
              <a:t>Figure</a:t>
            </a:r>
            <a:r>
              <a:rPr sz="2400" spc="-20" dirty="0">
                <a:latin typeface="Sitka Text" panose="02000505000000020004" pitchFamily="2" charset="0"/>
                <a:cs typeface="Arial"/>
              </a:rPr>
              <a:t> </a:t>
            </a:r>
            <a:r>
              <a:rPr sz="2400" spc="-5" dirty="0">
                <a:latin typeface="Sitka Text" panose="02000505000000020004" pitchFamily="2" charset="0"/>
                <a:cs typeface="Arial"/>
              </a:rPr>
              <a:t>is</a:t>
            </a:r>
            <a:r>
              <a:rPr sz="2400" spc="-15" dirty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>
                <a:latin typeface="Sitka Text" panose="02000505000000020004" pitchFamily="2" charset="0"/>
                <a:cs typeface="Arial"/>
              </a:rPr>
              <a:t>a</a:t>
            </a:r>
            <a:r>
              <a:rPr sz="2400" spc="-5" dirty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>
                <a:latin typeface="Sitka Text" panose="02000505000000020004" pitchFamily="2" charset="0"/>
                <a:cs typeface="Arial"/>
              </a:rPr>
              <a:t>pure</a:t>
            </a:r>
            <a:r>
              <a:rPr sz="2400" spc="-30" dirty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>
                <a:latin typeface="Sitka Text" panose="02000505000000020004" pitchFamily="2" charset="0"/>
                <a:cs typeface="Arial"/>
              </a:rPr>
              <a:t>geometrical</a:t>
            </a:r>
            <a:r>
              <a:rPr sz="2400" spc="-40" dirty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>
                <a:latin typeface="Sitka Text" panose="02000505000000020004" pitchFamily="2" charset="0"/>
                <a:cs typeface="Arial"/>
              </a:rPr>
              <a:t>abstraction</a:t>
            </a:r>
          </a:p>
          <a:p>
            <a:pPr marL="756285" lvl="1" indent="-287020">
              <a:spcBef>
                <a:spcPts val="1200"/>
              </a:spcBef>
              <a:spcAft>
                <a:spcPts val="1200"/>
              </a:spcAft>
              <a:buChar char="–"/>
              <a:tabLst>
                <a:tab pos="756285" algn="l"/>
                <a:tab pos="756920" algn="l"/>
              </a:tabLst>
            </a:pPr>
            <a:r>
              <a:rPr sz="2400" spc="-60" dirty="0">
                <a:latin typeface="Sitka Text" panose="02000505000000020004" pitchFamily="2" charset="0"/>
                <a:cs typeface="Arial"/>
              </a:rPr>
              <a:t>You</a:t>
            </a:r>
            <a:r>
              <a:rPr sz="2400" spc="330" dirty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>
                <a:latin typeface="Sitka Text" panose="02000505000000020004" pitchFamily="2" charset="0"/>
                <a:cs typeface="Arial"/>
              </a:rPr>
              <a:t>have</a:t>
            </a:r>
            <a:r>
              <a:rPr sz="2400" spc="315" dirty="0">
                <a:latin typeface="Sitka Text" panose="02000505000000020004" pitchFamily="2" charset="0"/>
                <a:cs typeface="Arial"/>
              </a:rPr>
              <a:t> </a:t>
            </a:r>
            <a:r>
              <a:rPr sz="2400" spc="-5" dirty="0">
                <a:latin typeface="Sitka Text" panose="02000505000000020004" pitchFamily="2" charset="0"/>
                <a:cs typeface="Arial"/>
              </a:rPr>
              <a:t>only</a:t>
            </a:r>
            <a:r>
              <a:rPr sz="2400" spc="330" dirty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>
                <a:latin typeface="Sitka Text" panose="02000505000000020004" pitchFamily="2" charset="0"/>
                <a:cs typeface="Arial"/>
              </a:rPr>
              <a:t>kinds</a:t>
            </a:r>
            <a:r>
              <a:rPr sz="2400" spc="330" dirty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>
                <a:latin typeface="Sitka Text" panose="02000505000000020004" pitchFamily="2" charset="0"/>
                <a:cs typeface="Arial"/>
              </a:rPr>
              <a:t>of</a:t>
            </a:r>
            <a:r>
              <a:rPr sz="2400" spc="315" dirty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>
                <a:latin typeface="Sitka Text" panose="02000505000000020004" pitchFamily="2" charset="0"/>
                <a:cs typeface="Arial"/>
              </a:rPr>
              <a:t>figures</a:t>
            </a:r>
            <a:r>
              <a:rPr sz="2400" spc="335" dirty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>
                <a:latin typeface="Sitka Text" panose="02000505000000020004" pitchFamily="2" charset="0"/>
                <a:cs typeface="Arial"/>
              </a:rPr>
              <a:t>like</a:t>
            </a:r>
            <a:r>
              <a:rPr sz="2400" spc="330" dirty="0">
                <a:latin typeface="Sitka Text" panose="02000505000000020004" pitchFamily="2" charset="0"/>
                <a:cs typeface="Arial"/>
              </a:rPr>
              <a:t> </a:t>
            </a:r>
            <a:r>
              <a:rPr sz="2400" b="1" dirty="0">
                <a:latin typeface="Sitka Text" panose="02000505000000020004" pitchFamily="2" charset="0"/>
                <a:cs typeface="Arial"/>
              </a:rPr>
              <a:t>Rectangle</a:t>
            </a:r>
            <a:r>
              <a:rPr sz="2400" dirty="0">
                <a:latin typeface="Sitka Text" panose="02000505000000020004" pitchFamily="2" charset="0"/>
                <a:cs typeface="Arial"/>
              </a:rPr>
              <a:t>,</a:t>
            </a:r>
            <a:r>
              <a:rPr sz="2400" spc="325" dirty="0">
                <a:latin typeface="Sitka Text" panose="02000505000000020004" pitchFamily="2" charset="0"/>
                <a:cs typeface="Arial"/>
              </a:rPr>
              <a:t> </a:t>
            </a:r>
            <a:r>
              <a:rPr sz="2400" b="1" spc="-20" dirty="0">
                <a:latin typeface="Sitka Text" panose="02000505000000020004" pitchFamily="2" charset="0"/>
                <a:cs typeface="Arial"/>
              </a:rPr>
              <a:t>Triangle</a:t>
            </a:r>
            <a:r>
              <a:rPr sz="2400" b="1" spc="330" dirty="0">
                <a:latin typeface="Sitka Text" panose="02000505000000020004" pitchFamily="2" charset="0"/>
                <a:cs typeface="Arial"/>
              </a:rPr>
              <a:t> </a:t>
            </a:r>
            <a:r>
              <a:rPr sz="2400" spc="-5" dirty="0">
                <a:latin typeface="Sitka Text" panose="02000505000000020004" pitchFamily="2" charset="0"/>
                <a:cs typeface="Arial"/>
              </a:rPr>
              <a:t>etc.</a:t>
            </a:r>
            <a:r>
              <a:rPr sz="2400" spc="325" dirty="0">
                <a:latin typeface="Sitka Text" panose="02000505000000020004" pitchFamily="2" charset="0"/>
                <a:cs typeface="Arial"/>
              </a:rPr>
              <a:t> </a:t>
            </a:r>
            <a:r>
              <a:rPr sz="2400" spc="-5" dirty="0">
                <a:latin typeface="Sitka Text" panose="02000505000000020004" pitchFamily="2" charset="0"/>
                <a:cs typeface="Arial"/>
              </a:rPr>
              <a:t>which</a:t>
            </a:r>
            <a:r>
              <a:rPr lang="en-US" sz="2400" spc="-5" dirty="0">
                <a:latin typeface="Sitka Text" panose="02000505000000020004" pitchFamily="2" charset="0"/>
                <a:cs typeface="Arial"/>
              </a:rPr>
              <a:t> </a:t>
            </a:r>
            <a:r>
              <a:rPr lang="en-US" sz="2400" dirty="0">
                <a:latin typeface="Sitka Text" panose="02000505000000020004" pitchFamily="2" charset="0"/>
                <a:cs typeface="Arial"/>
              </a:rPr>
              <a:t>actually,</a:t>
            </a:r>
            <a:r>
              <a:rPr sz="2400" spc="-30" dirty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>
                <a:latin typeface="Sitka Text" panose="02000505000000020004" pitchFamily="2" charset="0"/>
                <a:cs typeface="Arial"/>
              </a:rPr>
              <a:t>are</a:t>
            </a:r>
            <a:r>
              <a:rPr sz="2400" spc="-15" dirty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>
                <a:latin typeface="Sitka Text" panose="02000505000000020004" pitchFamily="2" charset="0"/>
                <a:cs typeface="Arial"/>
              </a:rPr>
              <a:t>subclasses</a:t>
            </a:r>
            <a:r>
              <a:rPr sz="2400" spc="-40" dirty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>
                <a:latin typeface="Sitka Text" panose="02000505000000020004" pitchFamily="2" charset="0"/>
                <a:cs typeface="Arial"/>
              </a:rPr>
              <a:t>of</a:t>
            </a:r>
            <a:r>
              <a:rPr sz="2400" spc="-25" dirty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>
                <a:latin typeface="Sitka Text" panose="02000505000000020004" pitchFamily="2" charset="0"/>
                <a:cs typeface="Arial"/>
              </a:rPr>
              <a:t>class</a:t>
            </a:r>
            <a:r>
              <a:rPr sz="2400" spc="-20" dirty="0">
                <a:latin typeface="Sitka Text" panose="02000505000000020004" pitchFamily="2" charset="0"/>
                <a:cs typeface="Arial"/>
              </a:rPr>
              <a:t> </a:t>
            </a:r>
            <a:r>
              <a:rPr sz="2400" b="1" dirty="0">
                <a:latin typeface="Sitka Text" panose="02000505000000020004" pitchFamily="2" charset="0"/>
                <a:cs typeface="Arial"/>
              </a:rPr>
              <a:t>Figure</a:t>
            </a:r>
            <a:endParaRPr sz="2400" dirty="0">
              <a:latin typeface="Sitka Text" panose="02000505000000020004" pitchFamily="2" charset="0"/>
              <a:cs typeface="Arial"/>
            </a:endParaRPr>
          </a:p>
          <a:p>
            <a:pPr marL="756285" marR="5715" lvl="1" indent="-287020">
              <a:spcBef>
                <a:spcPts val="1200"/>
              </a:spcBef>
              <a:spcAft>
                <a:spcPts val="1200"/>
              </a:spcAft>
              <a:buChar char="–"/>
              <a:tabLst>
                <a:tab pos="756285" algn="l"/>
                <a:tab pos="756920" algn="l"/>
              </a:tabLst>
            </a:pPr>
            <a:r>
              <a:rPr sz="2400" dirty="0">
                <a:latin typeface="Sitka Text" panose="02000505000000020004" pitchFamily="2" charset="0"/>
                <a:cs typeface="Arial"/>
              </a:rPr>
              <a:t>The</a:t>
            </a:r>
            <a:r>
              <a:rPr sz="2400" spc="235" dirty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>
                <a:latin typeface="Sitka Text" panose="02000505000000020004" pitchFamily="2" charset="0"/>
                <a:cs typeface="Arial"/>
              </a:rPr>
              <a:t>class</a:t>
            </a:r>
            <a:r>
              <a:rPr sz="2400" spc="229" dirty="0">
                <a:latin typeface="Sitka Text" panose="02000505000000020004" pitchFamily="2" charset="0"/>
                <a:cs typeface="Arial"/>
              </a:rPr>
              <a:t> </a:t>
            </a:r>
            <a:r>
              <a:rPr sz="2400" b="1" spc="-5" dirty="0">
                <a:latin typeface="Sitka Text" panose="02000505000000020004" pitchFamily="2" charset="0"/>
                <a:cs typeface="Arial"/>
              </a:rPr>
              <a:t>Figure</a:t>
            </a:r>
            <a:r>
              <a:rPr sz="2400" b="1" spc="245" dirty="0">
                <a:latin typeface="Sitka Text" panose="02000505000000020004" pitchFamily="2" charset="0"/>
                <a:cs typeface="Arial"/>
              </a:rPr>
              <a:t> </a:t>
            </a:r>
            <a:r>
              <a:rPr sz="2400" spc="-5" dirty="0">
                <a:latin typeface="Sitka Text" panose="02000505000000020004" pitchFamily="2" charset="0"/>
                <a:cs typeface="Arial"/>
              </a:rPr>
              <a:t>has</a:t>
            </a:r>
            <a:r>
              <a:rPr sz="2400" spc="240" dirty="0">
                <a:latin typeface="Sitka Text" panose="02000505000000020004" pitchFamily="2" charset="0"/>
                <a:cs typeface="Arial"/>
              </a:rPr>
              <a:t> </a:t>
            </a:r>
            <a:r>
              <a:rPr sz="2400" spc="-10" dirty="0">
                <a:latin typeface="Sitka Text" panose="02000505000000020004" pitchFamily="2" charset="0"/>
                <a:cs typeface="Arial"/>
              </a:rPr>
              <a:t>no</a:t>
            </a:r>
            <a:r>
              <a:rPr sz="2400" spc="225" dirty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>
                <a:latin typeface="Sitka Text" panose="02000505000000020004" pitchFamily="2" charset="0"/>
                <a:cs typeface="Arial"/>
              </a:rPr>
              <a:t>implementation</a:t>
            </a:r>
            <a:r>
              <a:rPr sz="2400" spc="240" dirty="0">
                <a:latin typeface="Sitka Text" panose="02000505000000020004" pitchFamily="2" charset="0"/>
                <a:cs typeface="Arial"/>
              </a:rPr>
              <a:t> </a:t>
            </a:r>
            <a:r>
              <a:rPr sz="2400" spc="-10" dirty="0">
                <a:latin typeface="Sitka Text" panose="02000505000000020004" pitchFamily="2" charset="0"/>
                <a:cs typeface="Arial"/>
              </a:rPr>
              <a:t>for</a:t>
            </a:r>
            <a:r>
              <a:rPr sz="2400" spc="240" dirty="0">
                <a:latin typeface="Sitka Text" panose="02000505000000020004" pitchFamily="2" charset="0"/>
                <a:cs typeface="Arial"/>
              </a:rPr>
              <a:t> </a:t>
            </a:r>
            <a:r>
              <a:rPr sz="2400" spc="-5" dirty="0">
                <a:latin typeface="Sitka Text" panose="02000505000000020004" pitchFamily="2" charset="0"/>
                <a:cs typeface="Arial"/>
              </a:rPr>
              <a:t>the</a:t>
            </a:r>
            <a:r>
              <a:rPr sz="2400" spc="235" dirty="0">
                <a:latin typeface="Sitka Text" panose="02000505000000020004" pitchFamily="2" charset="0"/>
                <a:cs typeface="Arial"/>
              </a:rPr>
              <a:t> </a:t>
            </a:r>
            <a:r>
              <a:rPr sz="2400" b="1" spc="-5" dirty="0">
                <a:latin typeface="Sitka Text" panose="02000505000000020004" pitchFamily="2" charset="0"/>
                <a:cs typeface="Arial"/>
              </a:rPr>
              <a:t>area(</a:t>
            </a:r>
            <a:r>
              <a:rPr sz="2400" b="1" spc="235" dirty="0">
                <a:latin typeface="Sitka Text" panose="02000505000000020004" pitchFamily="2" charset="0"/>
                <a:cs typeface="Arial"/>
              </a:rPr>
              <a:t> </a:t>
            </a:r>
            <a:r>
              <a:rPr sz="2400" b="1" dirty="0">
                <a:latin typeface="Sitka Text" panose="02000505000000020004" pitchFamily="2" charset="0"/>
                <a:cs typeface="Arial"/>
              </a:rPr>
              <a:t>)</a:t>
            </a:r>
            <a:r>
              <a:rPr sz="2400" b="1" spc="225" dirty="0">
                <a:latin typeface="Sitka Text" panose="02000505000000020004" pitchFamily="2" charset="0"/>
                <a:cs typeface="Arial"/>
              </a:rPr>
              <a:t> </a:t>
            </a:r>
            <a:r>
              <a:rPr sz="2400" spc="-5" dirty="0">
                <a:latin typeface="Sitka Text" panose="02000505000000020004" pitchFamily="2" charset="0"/>
                <a:cs typeface="Arial"/>
              </a:rPr>
              <a:t>method,</a:t>
            </a:r>
            <a:r>
              <a:rPr sz="2400" spc="229" dirty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>
                <a:latin typeface="Sitka Text" panose="02000505000000020004" pitchFamily="2" charset="0"/>
                <a:cs typeface="Arial"/>
              </a:rPr>
              <a:t>as </a:t>
            </a:r>
            <a:r>
              <a:rPr sz="2400" spc="-540" dirty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>
                <a:latin typeface="Sitka Text" panose="02000505000000020004" pitchFamily="2" charset="0"/>
                <a:cs typeface="Arial"/>
              </a:rPr>
              <a:t>there</a:t>
            </a:r>
            <a:r>
              <a:rPr sz="2400" spc="-30" dirty="0">
                <a:latin typeface="Sitka Text" panose="02000505000000020004" pitchFamily="2" charset="0"/>
                <a:cs typeface="Arial"/>
              </a:rPr>
              <a:t> </a:t>
            </a:r>
            <a:r>
              <a:rPr sz="2400" spc="-5" dirty="0">
                <a:latin typeface="Sitka Text" panose="02000505000000020004" pitchFamily="2" charset="0"/>
                <a:cs typeface="Arial"/>
              </a:rPr>
              <a:t>is</a:t>
            </a:r>
            <a:r>
              <a:rPr sz="2400" dirty="0">
                <a:latin typeface="Sitka Text" panose="02000505000000020004" pitchFamily="2" charset="0"/>
                <a:cs typeface="Arial"/>
              </a:rPr>
              <a:t> no</a:t>
            </a:r>
            <a:r>
              <a:rPr sz="2400" spc="-15" dirty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>
                <a:latin typeface="Sitka Text" panose="02000505000000020004" pitchFamily="2" charset="0"/>
                <a:cs typeface="Arial"/>
              </a:rPr>
              <a:t>way</a:t>
            </a:r>
            <a:r>
              <a:rPr sz="2400" spc="-5" dirty="0">
                <a:latin typeface="Sitka Text" panose="02000505000000020004" pitchFamily="2" charset="0"/>
                <a:cs typeface="Arial"/>
              </a:rPr>
              <a:t> to</a:t>
            </a:r>
            <a:r>
              <a:rPr sz="2400" spc="-15" dirty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>
                <a:latin typeface="Sitka Text" panose="02000505000000020004" pitchFamily="2" charset="0"/>
                <a:cs typeface="Arial"/>
              </a:rPr>
              <a:t>determine</a:t>
            </a:r>
            <a:r>
              <a:rPr sz="2400" spc="-35" dirty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>
                <a:latin typeface="Sitka Text" panose="02000505000000020004" pitchFamily="2" charset="0"/>
                <a:cs typeface="Arial"/>
              </a:rPr>
              <a:t>the</a:t>
            </a:r>
            <a:r>
              <a:rPr sz="2400" spc="-10" dirty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>
                <a:latin typeface="Sitka Text" panose="02000505000000020004" pitchFamily="2" charset="0"/>
                <a:cs typeface="Arial"/>
              </a:rPr>
              <a:t>area</a:t>
            </a:r>
            <a:r>
              <a:rPr sz="2400" spc="-25" dirty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>
                <a:latin typeface="Sitka Text" panose="02000505000000020004" pitchFamily="2" charset="0"/>
                <a:cs typeface="Arial"/>
              </a:rPr>
              <a:t>of</a:t>
            </a:r>
            <a:r>
              <a:rPr sz="2400" spc="-25" dirty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>
                <a:latin typeface="Sitka Text" panose="02000505000000020004" pitchFamily="2" charset="0"/>
                <a:cs typeface="Arial"/>
              </a:rPr>
              <a:t>a</a:t>
            </a:r>
            <a:r>
              <a:rPr sz="2400" spc="-5" dirty="0">
                <a:latin typeface="Sitka Text" panose="02000505000000020004" pitchFamily="2" charset="0"/>
                <a:cs typeface="Arial"/>
              </a:rPr>
              <a:t> </a:t>
            </a:r>
            <a:r>
              <a:rPr sz="2400" b="1" dirty="0">
                <a:latin typeface="Sitka Text" panose="02000505000000020004" pitchFamily="2" charset="0"/>
                <a:cs typeface="Arial"/>
              </a:rPr>
              <a:t>Figure</a:t>
            </a:r>
            <a:endParaRPr lang="en-US" sz="2400" b="1" dirty="0">
              <a:latin typeface="Sitka Text" panose="02000505000000020004" pitchFamily="2" charset="0"/>
              <a:cs typeface="Arial"/>
            </a:endParaRPr>
          </a:p>
          <a:p>
            <a:pPr marL="756285" marR="5715" lvl="1" indent="-287020">
              <a:spcBef>
                <a:spcPts val="1200"/>
              </a:spcBef>
              <a:spcAft>
                <a:spcPts val="1200"/>
              </a:spcAft>
              <a:buChar char="–"/>
              <a:tabLst>
                <a:tab pos="756285" algn="l"/>
                <a:tab pos="756920" algn="l"/>
              </a:tabLst>
            </a:pPr>
            <a:r>
              <a:rPr lang="en-US" sz="2400" dirty="0">
                <a:latin typeface="Sitka Text" panose="02000505000000020004" pitchFamily="2" charset="0"/>
                <a:cs typeface="Arial"/>
              </a:rPr>
              <a:t>The </a:t>
            </a:r>
            <a:r>
              <a:rPr lang="en-US" sz="2400" b="1" dirty="0">
                <a:latin typeface="Sitka Text" panose="02000505000000020004" pitchFamily="2" charset="0"/>
                <a:cs typeface="Arial"/>
              </a:rPr>
              <a:t>Fig</a:t>
            </a:r>
            <a:r>
              <a:rPr lang="en-US" sz="2400" b="1" spc="-10" dirty="0">
                <a:latin typeface="Sitka Text" panose="02000505000000020004" pitchFamily="2" charset="0"/>
                <a:cs typeface="Arial"/>
              </a:rPr>
              <a:t>u</a:t>
            </a:r>
            <a:r>
              <a:rPr lang="en-US" sz="2400" b="1" dirty="0">
                <a:latin typeface="Sitka Text" panose="02000505000000020004" pitchFamily="2" charset="0"/>
                <a:cs typeface="Arial"/>
              </a:rPr>
              <a:t>re </a:t>
            </a:r>
            <a:r>
              <a:rPr lang="en-US" sz="2400" dirty="0">
                <a:latin typeface="Sitka Text" panose="02000505000000020004" pitchFamily="2" charset="0"/>
                <a:cs typeface="Arial"/>
              </a:rPr>
              <a:t>class </a:t>
            </a:r>
            <a:r>
              <a:rPr lang="en-US" sz="2400" spc="-5" dirty="0">
                <a:latin typeface="Sitka Text" panose="02000505000000020004" pitchFamily="2" charset="0"/>
                <a:cs typeface="Arial"/>
              </a:rPr>
              <a:t>i</a:t>
            </a:r>
            <a:r>
              <a:rPr lang="en-US" sz="2400" dirty="0">
                <a:latin typeface="Sitka Text" panose="02000505000000020004" pitchFamily="2" charset="0"/>
                <a:cs typeface="Arial"/>
              </a:rPr>
              <a:t>s th</a:t>
            </a:r>
            <a:r>
              <a:rPr lang="en-US" sz="2400" spc="-15" dirty="0">
                <a:latin typeface="Sitka Text" panose="02000505000000020004" pitchFamily="2" charset="0"/>
                <a:cs typeface="Arial"/>
              </a:rPr>
              <a:t>e</a:t>
            </a:r>
            <a:r>
              <a:rPr lang="en-US" sz="2400" spc="-10" dirty="0">
                <a:latin typeface="Sitka Text" panose="02000505000000020004" pitchFamily="2" charset="0"/>
                <a:cs typeface="Arial"/>
              </a:rPr>
              <a:t>r</a:t>
            </a:r>
            <a:r>
              <a:rPr lang="en-US" sz="2400" dirty="0">
                <a:latin typeface="Sitka Text" panose="02000505000000020004" pitchFamily="2" charset="0"/>
                <a:cs typeface="Arial"/>
              </a:rPr>
              <a:t>ef</a:t>
            </a:r>
            <a:r>
              <a:rPr lang="en-US" sz="2400" spc="-15" dirty="0">
                <a:latin typeface="Sitka Text" panose="02000505000000020004" pitchFamily="2" charset="0"/>
                <a:cs typeface="Arial"/>
              </a:rPr>
              <a:t>o</a:t>
            </a:r>
            <a:r>
              <a:rPr lang="en-US" sz="2400" dirty="0">
                <a:latin typeface="Sitka Text" panose="02000505000000020004" pitchFamily="2" charset="0"/>
                <a:cs typeface="Arial"/>
              </a:rPr>
              <a:t>re a </a:t>
            </a:r>
            <a:r>
              <a:rPr lang="en-US" sz="2400" spc="-10" dirty="0">
                <a:latin typeface="Sitka Text" panose="02000505000000020004" pitchFamily="2" charset="0"/>
                <a:cs typeface="Arial"/>
              </a:rPr>
              <a:t>p</a:t>
            </a:r>
            <a:r>
              <a:rPr lang="en-US" sz="2400" dirty="0">
                <a:latin typeface="Sitka Text" panose="02000505000000020004" pitchFamily="2" charset="0"/>
                <a:cs typeface="Arial"/>
              </a:rPr>
              <a:t>art</a:t>
            </a:r>
            <a:r>
              <a:rPr lang="en-US" sz="2400" spc="-20" dirty="0">
                <a:latin typeface="Sitka Text" panose="02000505000000020004" pitchFamily="2" charset="0"/>
                <a:cs typeface="Arial"/>
              </a:rPr>
              <a:t>i</a:t>
            </a:r>
            <a:r>
              <a:rPr lang="en-US" sz="2400" dirty="0">
                <a:latin typeface="Sitka Text" panose="02000505000000020004" pitchFamily="2" charset="0"/>
                <a:cs typeface="Arial"/>
              </a:rPr>
              <a:t>ally d</a:t>
            </a:r>
            <a:r>
              <a:rPr lang="en-US" sz="2400" spc="5" dirty="0">
                <a:latin typeface="Sitka Text" panose="02000505000000020004" pitchFamily="2" charset="0"/>
                <a:cs typeface="Arial"/>
              </a:rPr>
              <a:t>e</a:t>
            </a:r>
            <a:r>
              <a:rPr lang="en-US" sz="2400" dirty="0">
                <a:latin typeface="Sitka Text" panose="02000505000000020004" pitchFamily="2" charset="0"/>
                <a:cs typeface="Arial"/>
              </a:rPr>
              <a:t>fined class with	</a:t>
            </a:r>
            <a:r>
              <a:rPr lang="en-US" sz="2400" spc="-15" dirty="0">
                <a:latin typeface="Sitka Text" panose="02000505000000020004" pitchFamily="2" charset="0"/>
                <a:cs typeface="Arial"/>
              </a:rPr>
              <a:t>no </a:t>
            </a:r>
            <a:r>
              <a:rPr lang="en-US" sz="2400" dirty="0">
                <a:latin typeface="Sitka Text" panose="02000505000000020004" pitchFamily="2" charset="0"/>
                <a:cs typeface="Arial"/>
              </a:rPr>
              <a:t>  implementation</a:t>
            </a:r>
            <a:r>
              <a:rPr lang="en-US" sz="2400" spc="-30" dirty="0">
                <a:latin typeface="Sitka Text" panose="02000505000000020004" pitchFamily="2" charset="0"/>
                <a:cs typeface="Arial"/>
              </a:rPr>
              <a:t> </a:t>
            </a:r>
            <a:r>
              <a:rPr lang="en-US" sz="2400" dirty="0">
                <a:latin typeface="Sitka Text" panose="02000505000000020004" pitchFamily="2" charset="0"/>
                <a:cs typeface="Arial"/>
              </a:rPr>
              <a:t>for</a:t>
            </a:r>
            <a:r>
              <a:rPr lang="en-US" sz="2400" spc="-15" dirty="0">
                <a:latin typeface="Sitka Text" panose="02000505000000020004" pitchFamily="2" charset="0"/>
                <a:cs typeface="Arial"/>
              </a:rPr>
              <a:t> </a:t>
            </a:r>
            <a:r>
              <a:rPr lang="en-US" sz="2400" dirty="0">
                <a:latin typeface="Sitka Text" panose="02000505000000020004" pitchFamily="2" charset="0"/>
                <a:cs typeface="Arial"/>
              </a:rPr>
              <a:t>the</a:t>
            </a:r>
            <a:r>
              <a:rPr lang="en-US" sz="2400" spc="-20" dirty="0">
                <a:latin typeface="Sitka Text" panose="02000505000000020004" pitchFamily="2" charset="0"/>
                <a:cs typeface="Arial"/>
              </a:rPr>
              <a:t> </a:t>
            </a:r>
            <a:r>
              <a:rPr lang="en-US" sz="2400" b="1" dirty="0">
                <a:latin typeface="Sitka Text" panose="02000505000000020004" pitchFamily="2" charset="0"/>
                <a:cs typeface="Arial"/>
              </a:rPr>
              <a:t>area(</a:t>
            </a:r>
            <a:r>
              <a:rPr lang="en-US" sz="2400" b="1" spc="-35" dirty="0">
                <a:latin typeface="Sitka Text" panose="02000505000000020004" pitchFamily="2" charset="0"/>
                <a:cs typeface="Arial"/>
              </a:rPr>
              <a:t> </a:t>
            </a:r>
            <a:r>
              <a:rPr lang="en-US" sz="2400" b="1" dirty="0">
                <a:latin typeface="Sitka Text" panose="02000505000000020004" pitchFamily="2" charset="0"/>
                <a:cs typeface="Arial"/>
              </a:rPr>
              <a:t>) </a:t>
            </a:r>
            <a:r>
              <a:rPr lang="en-US" sz="2400" dirty="0">
                <a:latin typeface="Sitka Text" panose="02000505000000020004" pitchFamily="2" charset="0"/>
                <a:cs typeface="Arial"/>
              </a:rPr>
              <a:t>method</a:t>
            </a:r>
            <a:br>
              <a:rPr lang="en-US" sz="2400" dirty="0">
                <a:latin typeface="Sitka Text" panose="02000505000000020004" pitchFamily="2" charset="0"/>
                <a:cs typeface="Arial"/>
              </a:rPr>
            </a:br>
            <a:r>
              <a:rPr lang="en-US" sz="2400" dirty="0">
                <a:latin typeface="Sitka Text" panose="02000505000000020004" pitchFamily="2" charset="0"/>
                <a:cs typeface="Arial"/>
              </a:rPr>
              <a:t>The</a:t>
            </a:r>
            <a:r>
              <a:rPr lang="en-US" sz="2400" spc="-20" dirty="0">
                <a:latin typeface="Sitka Text" panose="02000505000000020004" pitchFamily="2" charset="0"/>
                <a:cs typeface="Arial"/>
              </a:rPr>
              <a:t> </a:t>
            </a:r>
            <a:r>
              <a:rPr lang="en-US" sz="2400" dirty="0">
                <a:latin typeface="Sitka Text" panose="02000505000000020004" pitchFamily="2" charset="0"/>
                <a:cs typeface="Arial"/>
              </a:rPr>
              <a:t>definition</a:t>
            </a:r>
            <a:r>
              <a:rPr lang="en-US" sz="2400" spc="-10" dirty="0">
                <a:latin typeface="Sitka Text" panose="02000505000000020004" pitchFamily="2" charset="0"/>
                <a:cs typeface="Arial"/>
              </a:rPr>
              <a:t> </a:t>
            </a:r>
            <a:r>
              <a:rPr lang="en-US" sz="2400" dirty="0">
                <a:latin typeface="Sitka Text" panose="02000505000000020004" pitchFamily="2" charset="0"/>
                <a:cs typeface="Arial"/>
              </a:rPr>
              <a:t>of</a:t>
            </a:r>
            <a:r>
              <a:rPr lang="en-US" sz="2400" spc="-30" dirty="0">
                <a:latin typeface="Sitka Text" panose="02000505000000020004" pitchFamily="2" charset="0"/>
                <a:cs typeface="Arial"/>
              </a:rPr>
              <a:t> </a:t>
            </a:r>
            <a:r>
              <a:rPr lang="en-US" sz="2400" b="1" dirty="0">
                <a:latin typeface="Sitka Text" panose="02000505000000020004" pitchFamily="2" charset="0"/>
                <a:cs typeface="Arial"/>
              </a:rPr>
              <a:t>area()</a:t>
            </a:r>
            <a:r>
              <a:rPr lang="en-US" sz="2400" b="1" spc="-35" dirty="0">
                <a:latin typeface="Sitka Text" panose="02000505000000020004" pitchFamily="2" charset="0"/>
                <a:cs typeface="Arial"/>
              </a:rPr>
              <a:t> </a:t>
            </a:r>
            <a:r>
              <a:rPr lang="en-US" sz="2400" spc="-5" dirty="0">
                <a:latin typeface="Sitka Text" panose="02000505000000020004" pitchFamily="2" charset="0"/>
                <a:cs typeface="Arial"/>
              </a:rPr>
              <a:t>is </a:t>
            </a:r>
            <a:r>
              <a:rPr lang="en-US" sz="2400" dirty="0">
                <a:latin typeface="Sitka Text" panose="02000505000000020004" pitchFamily="2" charset="0"/>
                <a:cs typeface="Arial"/>
              </a:rPr>
              <a:t>simply</a:t>
            </a:r>
            <a:r>
              <a:rPr lang="en-US" sz="2400" spc="-10" dirty="0">
                <a:latin typeface="Sitka Text" panose="02000505000000020004" pitchFamily="2" charset="0"/>
                <a:cs typeface="Arial"/>
              </a:rPr>
              <a:t> </a:t>
            </a:r>
            <a:r>
              <a:rPr lang="en-US" sz="2400" dirty="0">
                <a:latin typeface="Sitka Text" panose="02000505000000020004" pitchFamily="2" charset="0"/>
                <a:cs typeface="Arial"/>
              </a:rPr>
              <a:t>a</a:t>
            </a:r>
            <a:r>
              <a:rPr lang="en-US" sz="2400" spc="-15" dirty="0">
                <a:latin typeface="Sitka Text" panose="02000505000000020004" pitchFamily="2" charset="0"/>
                <a:cs typeface="Arial"/>
              </a:rPr>
              <a:t> </a:t>
            </a:r>
            <a:r>
              <a:rPr lang="en-US" sz="2400" dirty="0">
                <a:latin typeface="Sitka Text" panose="02000505000000020004" pitchFamily="2" charset="0"/>
                <a:cs typeface="Arial"/>
              </a:rPr>
              <a:t>placeholder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2C1CA1D8-E8DE-400A-9EA9-56B5A7230E7D}"/>
              </a:ext>
            </a:extLst>
          </p:cNvPr>
          <p:cNvCxnSpPr/>
          <p:nvPr/>
        </p:nvCxnSpPr>
        <p:spPr>
          <a:xfrm>
            <a:off x="0" y="6308035"/>
            <a:ext cx="648791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E1178B56-FD12-4C40-931A-D9BDAB646B75}"/>
              </a:ext>
            </a:extLst>
          </p:cNvPr>
          <p:cNvCxnSpPr>
            <a:cxnSpLocks/>
          </p:cNvCxnSpPr>
          <p:nvPr/>
        </p:nvCxnSpPr>
        <p:spPr>
          <a:xfrm>
            <a:off x="2881071" y="876992"/>
            <a:ext cx="626293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405274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Abstract Method</a:t>
            </a:r>
          </a:p>
          <a:p>
            <a:r>
              <a:rPr lang="en-US" dirty="0"/>
              <a:t>A method which is declared as abstract and does not have implementation is known as an abstract method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b="1" dirty="0"/>
              <a:t>abstract</a:t>
            </a:r>
            <a:r>
              <a:rPr lang="en-US" dirty="0"/>
              <a:t> </a:t>
            </a:r>
            <a:r>
              <a:rPr lang="en-US" b="1" dirty="0"/>
              <a:t>void</a:t>
            </a:r>
            <a:r>
              <a:rPr lang="en-US" dirty="0"/>
              <a:t> </a:t>
            </a:r>
            <a:r>
              <a:rPr lang="en-US" dirty="0" err="1"/>
              <a:t>printStatus</a:t>
            </a:r>
            <a:r>
              <a:rPr lang="en-US" dirty="0"/>
              <a:t>();</a:t>
            </a:r>
          </a:p>
        </p:txBody>
      </p:sp>
    </p:spTree>
    <p:extLst>
      <p:ext uri="{BB962C8B-B14F-4D97-AF65-F5344CB8AC3E}">
        <p14:creationId xmlns:p14="http://schemas.microsoft.com/office/powerpoint/2010/main" val="275815697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rgbClr val="FF0000"/>
                </a:solidFill>
              </a:rPr>
              <a:t>Example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/>
              <a:t>abstract</a:t>
            </a:r>
            <a:r>
              <a:rPr lang="en-US" dirty="0"/>
              <a:t> </a:t>
            </a:r>
            <a:r>
              <a:rPr lang="en-US" b="1" dirty="0"/>
              <a:t>class</a:t>
            </a:r>
            <a:r>
              <a:rPr lang="en-US" dirty="0"/>
              <a:t> Bike{  </a:t>
            </a:r>
          </a:p>
          <a:p>
            <a:pPr marL="0" indent="0">
              <a:buNone/>
            </a:pPr>
            <a:r>
              <a:rPr lang="en-US" dirty="0"/>
              <a:t>  </a:t>
            </a:r>
            <a:r>
              <a:rPr lang="en-US" b="1" dirty="0"/>
              <a:t>abstract</a:t>
            </a:r>
            <a:r>
              <a:rPr lang="en-US" dirty="0"/>
              <a:t> </a:t>
            </a:r>
            <a:r>
              <a:rPr lang="en-US" b="1" dirty="0"/>
              <a:t>void</a:t>
            </a:r>
            <a:r>
              <a:rPr lang="en-US" dirty="0"/>
              <a:t> run();  </a:t>
            </a:r>
          </a:p>
          <a:p>
            <a:pPr marL="0" indent="0">
              <a:buNone/>
            </a:pPr>
            <a:r>
              <a:rPr lang="en-US" dirty="0"/>
              <a:t>}  </a:t>
            </a:r>
          </a:p>
          <a:p>
            <a:pPr marL="0" indent="0">
              <a:buNone/>
            </a:pPr>
            <a:r>
              <a:rPr lang="en-US" b="1" dirty="0"/>
              <a:t>class</a:t>
            </a:r>
            <a:r>
              <a:rPr lang="en-US" dirty="0"/>
              <a:t> Honda4 </a:t>
            </a:r>
            <a:r>
              <a:rPr lang="en-US" b="1" dirty="0"/>
              <a:t>extends</a:t>
            </a:r>
            <a:r>
              <a:rPr lang="en-US" dirty="0"/>
              <a:t> Bike{  </a:t>
            </a:r>
          </a:p>
          <a:p>
            <a:pPr marL="0" indent="0">
              <a:buNone/>
            </a:pPr>
            <a:r>
              <a:rPr lang="en-US" b="1" dirty="0"/>
              <a:t>void</a:t>
            </a:r>
            <a:r>
              <a:rPr lang="en-US" dirty="0"/>
              <a:t> run(){</a:t>
            </a:r>
            <a:r>
              <a:rPr lang="en-US" dirty="0" err="1"/>
              <a:t>System.out.println</a:t>
            </a:r>
            <a:r>
              <a:rPr lang="en-US" dirty="0"/>
              <a:t>("running safely");}  </a:t>
            </a:r>
          </a:p>
          <a:p>
            <a:pPr marL="0" indent="0">
              <a:buNone/>
            </a:pPr>
            <a:r>
              <a:rPr lang="en-US" b="1" dirty="0"/>
              <a:t>public</a:t>
            </a:r>
            <a:r>
              <a:rPr lang="en-US" dirty="0"/>
              <a:t> </a:t>
            </a:r>
            <a:r>
              <a:rPr lang="en-US" b="1" dirty="0"/>
              <a:t>static</a:t>
            </a:r>
            <a:r>
              <a:rPr lang="en-US" dirty="0"/>
              <a:t> </a:t>
            </a:r>
            <a:r>
              <a:rPr lang="en-US" b="1" dirty="0"/>
              <a:t>void</a:t>
            </a:r>
            <a:r>
              <a:rPr lang="en-US" dirty="0"/>
              <a:t> main(String </a:t>
            </a:r>
            <a:r>
              <a:rPr lang="en-US" dirty="0" err="1"/>
              <a:t>args</a:t>
            </a:r>
            <a:r>
              <a:rPr lang="en-US" dirty="0"/>
              <a:t>[]){  </a:t>
            </a:r>
          </a:p>
          <a:p>
            <a:pPr marL="0" indent="0">
              <a:buNone/>
            </a:pPr>
            <a:r>
              <a:rPr lang="en-US" dirty="0"/>
              <a:t> Bike </a:t>
            </a:r>
            <a:r>
              <a:rPr lang="en-US" dirty="0" err="1"/>
              <a:t>obj</a:t>
            </a:r>
            <a:r>
              <a:rPr lang="en-US" dirty="0"/>
              <a:t> = </a:t>
            </a:r>
            <a:r>
              <a:rPr lang="en-US" b="1" dirty="0"/>
              <a:t>new</a:t>
            </a:r>
            <a:r>
              <a:rPr lang="en-US" dirty="0"/>
              <a:t> Honda4();  </a:t>
            </a:r>
          </a:p>
          <a:p>
            <a:pPr marL="0" indent="0">
              <a:buNone/>
            </a:pPr>
            <a:r>
              <a:rPr lang="en-US" dirty="0"/>
              <a:t> </a:t>
            </a:r>
            <a:r>
              <a:rPr lang="en-US" dirty="0" err="1"/>
              <a:t>obj.run</a:t>
            </a:r>
            <a:r>
              <a:rPr lang="en-US" dirty="0"/>
              <a:t>();  </a:t>
            </a:r>
          </a:p>
          <a:p>
            <a:pPr marL="0" indent="0">
              <a:buNone/>
            </a:pPr>
            <a:r>
              <a:rPr lang="en-US" dirty="0"/>
              <a:t>}  </a:t>
            </a:r>
          </a:p>
          <a:p>
            <a:pPr marL="0" indent="0">
              <a:buNone/>
            </a:pPr>
            <a:r>
              <a:rPr lang="en-US" dirty="0"/>
              <a:t>}  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4857750" y="5498277"/>
          <a:ext cx="2571750" cy="8223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7175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822325">
                <a:tc>
                  <a:txBody>
                    <a:bodyPr/>
                    <a:lstStyle/>
                    <a:p>
                      <a:r>
                        <a:rPr lang="en-US" dirty="0" smtClean="0"/>
                        <a:t>OUTPUT:</a:t>
                      </a:r>
                    </a:p>
                    <a:p>
                      <a:r>
                        <a:rPr lang="en-US" dirty="0" smtClean="0"/>
                        <a:t>running safely</a:t>
                      </a:r>
                      <a:endParaRPr lang="en-US" dirty="0"/>
                    </a:p>
                  </a:txBody>
                  <a:tcPr marL="68580" marR="6858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907564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437" y="365126"/>
            <a:ext cx="8099914" cy="1085606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rgbClr val="FF0000"/>
                </a:solidFill>
              </a:rPr>
              <a:t>Another Example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7103" y="1617785"/>
            <a:ext cx="7948247" cy="4818184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b="1" dirty="0"/>
              <a:t>abstract</a:t>
            </a:r>
            <a:r>
              <a:rPr lang="en-US" dirty="0"/>
              <a:t> </a:t>
            </a:r>
            <a:r>
              <a:rPr lang="en-US" b="1" dirty="0"/>
              <a:t>class</a:t>
            </a:r>
            <a:r>
              <a:rPr lang="en-US" dirty="0"/>
              <a:t> Bike{  </a:t>
            </a:r>
          </a:p>
          <a:p>
            <a:pPr marL="0" indent="0">
              <a:buNone/>
            </a:pPr>
            <a:r>
              <a:rPr lang="en-US" dirty="0"/>
              <a:t>   Bike(){</a:t>
            </a:r>
            <a:r>
              <a:rPr lang="en-US" dirty="0" err="1"/>
              <a:t>System.out.println</a:t>
            </a:r>
            <a:r>
              <a:rPr lang="en-US" dirty="0"/>
              <a:t>("bike is created");}  </a:t>
            </a:r>
          </a:p>
          <a:p>
            <a:pPr marL="0" indent="0">
              <a:buNone/>
            </a:pPr>
            <a:r>
              <a:rPr lang="en-US" dirty="0"/>
              <a:t>   </a:t>
            </a:r>
            <a:r>
              <a:rPr lang="en-US" b="1" dirty="0"/>
              <a:t>abstract</a:t>
            </a:r>
            <a:r>
              <a:rPr lang="en-US" dirty="0"/>
              <a:t> </a:t>
            </a:r>
            <a:r>
              <a:rPr lang="en-US" b="1" dirty="0"/>
              <a:t>void</a:t>
            </a:r>
            <a:r>
              <a:rPr lang="en-US" dirty="0"/>
              <a:t> run();  </a:t>
            </a:r>
          </a:p>
          <a:p>
            <a:pPr marL="0" indent="0">
              <a:buNone/>
            </a:pPr>
            <a:r>
              <a:rPr lang="en-US" dirty="0"/>
              <a:t>   </a:t>
            </a:r>
            <a:r>
              <a:rPr lang="en-US" b="1" dirty="0"/>
              <a:t>void</a:t>
            </a:r>
            <a:r>
              <a:rPr lang="en-US" dirty="0"/>
              <a:t> </a:t>
            </a:r>
            <a:r>
              <a:rPr lang="en-US" dirty="0" err="1"/>
              <a:t>changeGear</a:t>
            </a:r>
            <a:r>
              <a:rPr lang="en-US" dirty="0"/>
              <a:t>(){</a:t>
            </a:r>
            <a:r>
              <a:rPr lang="en-US" dirty="0" err="1"/>
              <a:t>System.out.println</a:t>
            </a:r>
            <a:r>
              <a:rPr lang="en-US" dirty="0"/>
              <a:t>("gear changed");}  </a:t>
            </a:r>
          </a:p>
          <a:p>
            <a:pPr marL="0" indent="0">
              <a:buNone/>
            </a:pPr>
            <a:r>
              <a:rPr lang="en-US" dirty="0"/>
              <a:t> }  </a:t>
            </a:r>
          </a:p>
          <a:p>
            <a:pPr marL="0" indent="0">
              <a:buNone/>
            </a:pPr>
            <a:r>
              <a:rPr lang="en-US" dirty="0"/>
              <a:t> </a:t>
            </a:r>
            <a:r>
              <a:rPr lang="en-US" b="1" dirty="0"/>
              <a:t>class</a:t>
            </a:r>
            <a:r>
              <a:rPr lang="en-US" dirty="0"/>
              <a:t> Honda </a:t>
            </a:r>
            <a:r>
              <a:rPr lang="en-US" b="1" dirty="0"/>
              <a:t>extends</a:t>
            </a:r>
            <a:r>
              <a:rPr lang="en-US" dirty="0"/>
              <a:t> Bike{  </a:t>
            </a:r>
          </a:p>
          <a:p>
            <a:pPr marL="0" indent="0">
              <a:buNone/>
            </a:pPr>
            <a:r>
              <a:rPr lang="en-US" dirty="0"/>
              <a:t> </a:t>
            </a:r>
            <a:r>
              <a:rPr lang="en-US" b="1" dirty="0"/>
              <a:t>void</a:t>
            </a:r>
            <a:r>
              <a:rPr lang="en-US" dirty="0"/>
              <a:t> run(){</a:t>
            </a:r>
            <a:r>
              <a:rPr lang="en-US" dirty="0" err="1"/>
              <a:t>System.out.println</a:t>
            </a:r>
            <a:r>
              <a:rPr lang="en-US" dirty="0"/>
              <a:t>("running safely..");}  </a:t>
            </a:r>
          </a:p>
          <a:p>
            <a:pPr marL="0" indent="0">
              <a:buNone/>
            </a:pPr>
            <a:r>
              <a:rPr lang="en-US" dirty="0"/>
              <a:t> }  </a:t>
            </a:r>
          </a:p>
          <a:p>
            <a:pPr marL="0" indent="0">
              <a:buNone/>
            </a:pPr>
            <a:r>
              <a:rPr lang="en-US" dirty="0"/>
              <a:t> </a:t>
            </a:r>
            <a:r>
              <a:rPr lang="en-US" b="1" dirty="0"/>
              <a:t>class</a:t>
            </a:r>
            <a:r>
              <a:rPr lang="en-US" dirty="0"/>
              <a:t> TestAbstraction2{  </a:t>
            </a:r>
          </a:p>
          <a:p>
            <a:pPr marL="0" indent="0">
              <a:buNone/>
            </a:pPr>
            <a:r>
              <a:rPr lang="en-US" dirty="0"/>
              <a:t> </a:t>
            </a:r>
            <a:r>
              <a:rPr lang="en-US" b="1" dirty="0"/>
              <a:t>public</a:t>
            </a:r>
            <a:r>
              <a:rPr lang="en-US" dirty="0"/>
              <a:t> </a:t>
            </a:r>
            <a:r>
              <a:rPr lang="en-US" b="1" dirty="0"/>
              <a:t>static</a:t>
            </a:r>
            <a:r>
              <a:rPr lang="en-US" dirty="0"/>
              <a:t> </a:t>
            </a:r>
            <a:r>
              <a:rPr lang="en-US" b="1" dirty="0"/>
              <a:t>void</a:t>
            </a:r>
            <a:r>
              <a:rPr lang="en-US" dirty="0"/>
              <a:t> main(String </a:t>
            </a:r>
            <a:r>
              <a:rPr lang="en-US" dirty="0" err="1"/>
              <a:t>args</a:t>
            </a:r>
            <a:r>
              <a:rPr lang="en-US" dirty="0"/>
              <a:t>[]){  </a:t>
            </a:r>
          </a:p>
          <a:p>
            <a:pPr marL="0" indent="0">
              <a:buNone/>
            </a:pPr>
            <a:r>
              <a:rPr lang="en-US" dirty="0"/>
              <a:t>  Bike </a:t>
            </a:r>
            <a:r>
              <a:rPr lang="en-US" dirty="0" err="1"/>
              <a:t>obj</a:t>
            </a:r>
            <a:r>
              <a:rPr lang="en-US" dirty="0"/>
              <a:t> = </a:t>
            </a:r>
            <a:r>
              <a:rPr lang="en-US" b="1" dirty="0"/>
              <a:t>new</a:t>
            </a:r>
            <a:r>
              <a:rPr lang="en-US" dirty="0"/>
              <a:t> Honda();  </a:t>
            </a:r>
          </a:p>
          <a:p>
            <a:pPr marL="0" indent="0">
              <a:buNone/>
            </a:pPr>
            <a:r>
              <a:rPr lang="en-US" dirty="0"/>
              <a:t>  </a:t>
            </a:r>
            <a:r>
              <a:rPr lang="en-US" dirty="0" err="1"/>
              <a:t>obj.run</a:t>
            </a:r>
            <a:r>
              <a:rPr lang="en-US" dirty="0"/>
              <a:t>();  </a:t>
            </a:r>
          </a:p>
          <a:p>
            <a:pPr marL="0" indent="0">
              <a:buNone/>
            </a:pPr>
            <a:r>
              <a:rPr lang="en-US" dirty="0"/>
              <a:t>  </a:t>
            </a:r>
            <a:r>
              <a:rPr lang="en-US" dirty="0" err="1"/>
              <a:t>obj.changeGear</a:t>
            </a:r>
            <a:r>
              <a:rPr lang="en-US" dirty="0"/>
              <a:t>();  </a:t>
            </a:r>
          </a:p>
          <a:p>
            <a:pPr marL="0" indent="0">
              <a:buNone/>
            </a:pPr>
            <a:r>
              <a:rPr lang="en-US" dirty="0"/>
              <a:t> }  </a:t>
            </a:r>
          </a:p>
          <a:p>
            <a:pPr marL="0" indent="0">
              <a:buNone/>
            </a:pPr>
            <a:r>
              <a:rPr lang="en-US" dirty="0"/>
              <a:t>}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468529"/>
              </p:ext>
            </p:extLst>
          </p:nvPr>
        </p:nvGraphicFramePr>
        <p:xfrm>
          <a:off x="4906108" y="4841479"/>
          <a:ext cx="2571750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7175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822325">
                <a:tc>
                  <a:txBody>
                    <a:bodyPr/>
                    <a:lstStyle/>
                    <a:p>
                      <a:r>
                        <a:rPr lang="en-US" dirty="0" smtClean="0"/>
                        <a:t>OUTPUT:</a:t>
                      </a:r>
                    </a:p>
                    <a:p>
                      <a:r>
                        <a:rPr lang="en-US" dirty="0" smtClean="0"/>
                        <a:t>bike is created </a:t>
                      </a:r>
                    </a:p>
                    <a:p>
                      <a:r>
                        <a:rPr lang="en-US" dirty="0" smtClean="0"/>
                        <a:t>running safely.. </a:t>
                      </a:r>
                    </a:p>
                    <a:p>
                      <a:r>
                        <a:rPr lang="en-US" dirty="0" smtClean="0"/>
                        <a:t>gear changed</a:t>
                      </a:r>
                      <a:endParaRPr lang="en-US" dirty="0"/>
                    </a:p>
                  </a:txBody>
                  <a:tcPr marL="68580" marR="6858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447489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>
            <a:normAutofit/>
          </a:bodyPr>
          <a:lstStyle/>
          <a:p>
            <a:r>
              <a:rPr lang="en-US" dirty="0"/>
              <a:t>If there is an abstract method in a class, that class must be abstract.</a:t>
            </a:r>
          </a:p>
          <a:p>
            <a:pPr marL="0" indent="0">
              <a:buNone/>
            </a:pPr>
            <a:r>
              <a:rPr lang="en-US" b="1" dirty="0"/>
              <a:t>class</a:t>
            </a:r>
            <a:r>
              <a:rPr lang="en-US" dirty="0"/>
              <a:t> Bike12{  </a:t>
            </a:r>
          </a:p>
          <a:p>
            <a:pPr marL="0" indent="0">
              <a:buNone/>
            </a:pPr>
            <a:r>
              <a:rPr lang="en-US" b="1" dirty="0"/>
              <a:t>abstract</a:t>
            </a:r>
            <a:r>
              <a:rPr lang="en-US" dirty="0"/>
              <a:t> </a:t>
            </a:r>
            <a:r>
              <a:rPr lang="en-US" b="1" dirty="0"/>
              <a:t>void</a:t>
            </a:r>
            <a:r>
              <a:rPr lang="en-US" dirty="0"/>
              <a:t> run();  </a:t>
            </a:r>
          </a:p>
          <a:p>
            <a:pPr marL="0" indent="0">
              <a:buNone/>
            </a:pPr>
            <a:r>
              <a:rPr lang="en-US" dirty="0"/>
              <a:t>}  </a:t>
            </a:r>
          </a:p>
          <a:p>
            <a:r>
              <a:rPr lang="en-US" dirty="0"/>
              <a:t> If </a:t>
            </a:r>
            <a:r>
              <a:rPr lang="en-US" dirty="0" smtClean="0"/>
              <a:t>we </a:t>
            </a:r>
            <a:r>
              <a:rPr lang="en-US" dirty="0"/>
              <a:t>are extending an abstract class that has an abstract method, </a:t>
            </a:r>
            <a:r>
              <a:rPr lang="en-US" dirty="0" smtClean="0"/>
              <a:t>we </a:t>
            </a:r>
            <a:r>
              <a:rPr lang="en-US" dirty="0"/>
              <a:t>must either provide the implementation of the method or make this class abstract.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660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Process of Inheritance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816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Inheritance means deriving some characteristics from something that is generic. </a:t>
            </a:r>
            <a:endParaRPr lang="en-US" dirty="0" smtClean="0"/>
          </a:p>
          <a:p>
            <a:r>
              <a:rPr lang="en-US" dirty="0" smtClean="0"/>
              <a:t>In </a:t>
            </a:r>
            <a:r>
              <a:rPr lang="en-US" dirty="0"/>
              <a:t>the context of Java, it implies deriving a new class from an existing old class, that is, the super class. </a:t>
            </a:r>
            <a:endParaRPr lang="en-US" dirty="0" smtClean="0"/>
          </a:p>
          <a:p>
            <a:r>
              <a:rPr lang="en-US" dirty="0" smtClean="0"/>
              <a:t>A </a:t>
            </a:r>
            <a:r>
              <a:rPr lang="en-US" dirty="0"/>
              <a:t>super class describes general characteristics of a class of objects. </a:t>
            </a:r>
            <a:endParaRPr lang="en-US" dirty="0" smtClean="0"/>
          </a:p>
          <a:p>
            <a:r>
              <a:rPr lang="en-US" dirty="0" smtClean="0"/>
              <a:t>A </a:t>
            </a:r>
            <a:r>
              <a:rPr lang="en-US" dirty="0"/>
              <a:t>subset of these objects may have characteristics different from others. </a:t>
            </a:r>
            <a:endParaRPr lang="en-US" dirty="0" smtClean="0"/>
          </a:p>
          <a:p>
            <a:r>
              <a:rPr lang="en-US" dirty="0" smtClean="0"/>
              <a:t>There </a:t>
            </a:r>
            <a:r>
              <a:rPr lang="en-US" dirty="0"/>
              <a:t>are two ways of dealing with this problem. </a:t>
            </a:r>
            <a:endParaRPr lang="en-US" dirty="0" smtClean="0"/>
          </a:p>
          <a:p>
            <a:r>
              <a:rPr lang="en-US" dirty="0" smtClean="0"/>
              <a:t>Either</a:t>
            </a:r>
            <a:r>
              <a:rPr lang="en-US" dirty="0"/>
              <a:t>, make a separate class for the subset to include all the characteristics or, to have another class that inherits the existing class, extend this class to include the special characteristics.</a:t>
            </a:r>
          </a:p>
        </p:txBody>
      </p:sp>
    </p:spTree>
    <p:extLst>
      <p:ext uri="{BB962C8B-B14F-4D97-AF65-F5344CB8AC3E}">
        <p14:creationId xmlns:p14="http://schemas.microsoft.com/office/powerpoint/2010/main" val="380113670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82392" y="1584879"/>
            <a:ext cx="7266207" cy="311687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3840" marR="998219" indent="-231775">
              <a:spcBef>
                <a:spcPts val="105"/>
              </a:spcBef>
            </a:pPr>
            <a:r>
              <a:rPr sz="2000" spc="-5" dirty="0">
                <a:latin typeface="Courier New"/>
                <a:cs typeface="Courier New"/>
              </a:rPr>
              <a:t>abstract class Figure{ </a:t>
            </a:r>
            <a:endParaRPr lang="en-US" sz="2000" spc="-5" dirty="0">
              <a:latin typeface="Courier New"/>
              <a:cs typeface="Courier New"/>
            </a:endParaRPr>
          </a:p>
          <a:p>
            <a:pPr marL="243840" marR="998219" indent="-231775">
              <a:spcBef>
                <a:spcPts val="105"/>
              </a:spcBef>
            </a:pPr>
            <a:r>
              <a:rPr lang="en-US" sz="2000" spc="-5" dirty="0">
                <a:latin typeface="Courier New"/>
                <a:cs typeface="Courier New"/>
              </a:rPr>
              <a:t>  </a:t>
            </a:r>
            <a:r>
              <a:rPr sz="2000" spc="-1190" dirty="0">
                <a:latin typeface="Courier New"/>
                <a:cs typeface="Courier New"/>
              </a:rPr>
              <a:t> </a:t>
            </a:r>
            <a:r>
              <a:rPr sz="2000" spc="-5" dirty="0">
                <a:latin typeface="Courier New"/>
                <a:cs typeface="Courier New"/>
              </a:rPr>
              <a:t>double dimension1; </a:t>
            </a:r>
            <a:r>
              <a:rPr sz="2000" dirty="0">
                <a:latin typeface="Courier New"/>
                <a:cs typeface="Courier New"/>
              </a:rPr>
              <a:t> </a:t>
            </a:r>
            <a:endParaRPr lang="en-US" sz="2000" dirty="0">
              <a:latin typeface="Courier New"/>
              <a:cs typeface="Courier New"/>
            </a:endParaRPr>
          </a:p>
          <a:p>
            <a:pPr marL="243840" marR="998219" indent="-231775">
              <a:spcBef>
                <a:spcPts val="105"/>
              </a:spcBef>
            </a:pPr>
            <a:r>
              <a:rPr lang="en-US" sz="2000" spc="-5" dirty="0">
                <a:latin typeface="Courier New"/>
                <a:cs typeface="Courier New"/>
              </a:rPr>
              <a:t>  </a:t>
            </a:r>
            <a:r>
              <a:rPr sz="2000" spc="-5" dirty="0">
                <a:latin typeface="Courier New"/>
                <a:cs typeface="Courier New"/>
              </a:rPr>
              <a:t>double</a:t>
            </a:r>
            <a:r>
              <a:rPr sz="2000" spc="-20" dirty="0">
                <a:latin typeface="Courier New"/>
                <a:cs typeface="Courier New"/>
              </a:rPr>
              <a:t> </a:t>
            </a:r>
            <a:r>
              <a:rPr sz="2000" spc="-5" dirty="0">
                <a:latin typeface="Courier New"/>
                <a:cs typeface="Courier New"/>
              </a:rPr>
              <a:t>dimension2;</a:t>
            </a:r>
            <a:endParaRPr sz="2000" dirty="0">
              <a:latin typeface="Courier New"/>
              <a:cs typeface="Courier New"/>
            </a:endParaRPr>
          </a:p>
          <a:p>
            <a:pPr marL="469900" marR="5080" indent="-226060"/>
            <a:r>
              <a:rPr sz="2000" spc="-5" dirty="0">
                <a:latin typeface="Courier New"/>
                <a:cs typeface="Courier New"/>
              </a:rPr>
              <a:t>Figure(double x, double y)</a:t>
            </a:r>
            <a:endParaRPr lang="en-US" sz="2000" spc="-5" dirty="0">
              <a:latin typeface="Courier New"/>
              <a:cs typeface="Courier New"/>
            </a:endParaRPr>
          </a:p>
          <a:p>
            <a:pPr marL="469900" marR="5080" indent="-226060"/>
            <a:r>
              <a:rPr sz="2000" spc="-5" dirty="0">
                <a:latin typeface="Courier New"/>
                <a:cs typeface="Courier New"/>
              </a:rPr>
              <a:t>{ </a:t>
            </a:r>
            <a:r>
              <a:rPr sz="2000" spc="-1190" dirty="0">
                <a:latin typeface="Courier New"/>
                <a:cs typeface="Courier New"/>
              </a:rPr>
              <a:t> </a:t>
            </a:r>
            <a:endParaRPr lang="en-US" sz="2000" spc="-1190" dirty="0">
              <a:latin typeface="Courier New"/>
              <a:cs typeface="Courier New"/>
            </a:endParaRPr>
          </a:p>
          <a:p>
            <a:pPr marL="469900" marR="5080" indent="-226060"/>
            <a:r>
              <a:rPr lang="en-US" sz="2000" spc="-5" dirty="0">
                <a:latin typeface="Courier New"/>
                <a:cs typeface="Courier New"/>
              </a:rPr>
              <a:t>  </a:t>
            </a:r>
            <a:r>
              <a:rPr sz="2000" spc="-5" dirty="0">
                <a:latin typeface="Courier New"/>
                <a:cs typeface="Courier New"/>
              </a:rPr>
              <a:t>dimension1</a:t>
            </a:r>
            <a:r>
              <a:rPr sz="2000" dirty="0">
                <a:latin typeface="Courier New"/>
                <a:cs typeface="Courier New"/>
              </a:rPr>
              <a:t> =</a:t>
            </a:r>
            <a:r>
              <a:rPr sz="2000" spc="1200" dirty="0">
                <a:latin typeface="Courier New"/>
                <a:cs typeface="Courier New"/>
              </a:rPr>
              <a:t> </a:t>
            </a:r>
            <a:r>
              <a:rPr sz="2000" spc="-5" dirty="0">
                <a:latin typeface="Courier New"/>
                <a:cs typeface="Courier New"/>
              </a:rPr>
              <a:t>x; </a:t>
            </a:r>
            <a:r>
              <a:rPr sz="2000" dirty="0">
                <a:latin typeface="Courier New"/>
                <a:cs typeface="Courier New"/>
              </a:rPr>
              <a:t> </a:t>
            </a:r>
            <a:endParaRPr lang="en-US" sz="2000" dirty="0">
              <a:latin typeface="Courier New"/>
              <a:cs typeface="Courier New"/>
            </a:endParaRPr>
          </a:p>
          <a:p>
            <a:pPr marL="469900" marR="5080" indent="-226060"/>
            <a:r>
              <a:rPr lang="en-US" sz="2000" spc="-5" dirty="0">
                <a:latin typeface="Courier New"/>
                <a:cs typeface="Courier New"/>
              </a:rPr>
              <a:t>  </a:t>
            </a:r>
            <a:r>
              <a:rPr sz="2000" spc="-5" dirty="0">
                <a:latin typeface="Courier New"/>
                <a:cs typeface="Courier New"/>
              </a:rPr>
              <a:t>dimension2</a:t>
            </a:r>
            <a:r>
              <a:rPr sz="2000" spc="-10" dirty="0">
                <a:latin typeface="Courier New"/>
                <a:cs typeface="Courier New"/>
              </a:rPr>
              <a:t> </a:t>
            </a:r>
            <a:r>
              <a:rPr sz="2000" dirty="0">
                <a:latin typeface="Courier New"/>
                <a:cs typeface="Courier New"/>
              </a:rPr>
              <a:t>=</a:t>
            </a:r>
            <a:r>
              <a:rPr sz="2000" spc="-5" dirty="0">
                <a:latin typeface="Courier New"/>
                <a:cs typeface="Courier New"/>
              </a:rPr>
              <a:t> y;</a:t>
            </a:r>
            <a:endParaRPr sz="2000" dirty="0">
              <a:latin typeface="Courier New"/>
              <a:cs typeface="Courier New"/>
            </a:endParaRPr>
          </a:p>
          <a:p>
            <a:pPr marL="243840"/>
            <a:r>
              <a:rPr sz="2000" dirty="0">
                <a:latin typeface="Courier New"/>
                <a:cs typeface="Courier New"/>
              </a:rPr>
              <a:t>}</a:t>
            </a:r>
          </a:p>
          <a:p>
            <a:pPr marL="243840"/>
            <a:r>
              <a:rPr sz="2000" spc="-5" dirty="0">
                <a:latin typeface="Courier New"/>
                <a:cs typeface="Courier New"/>
              </a:rPr>
              <a:t>abstract</a:t>
            </a:r>
            <a:r>
              <a:rPr sz="2000" spc="-20" dirty="0">
                <a:latin typeface="Courier New"/>
                <a:cs typeface="Courier New"/>
              </a:rPr>
              <a:t> </a:t>
            </a:r>
            <a:r>
              <a:rPr sz="2000" spc="-5" dirty="0">
                <a:latin typeface="Courier New"/>
                <a:cs typeface="Courier New"/>
              </a:rPr>
              <a:t>double</a:t>
            </a:r>
            <a:r>
              <a:rPr sz="2000" spc="-15" dirty="0">
                <a:latin typeface="Courier New"/>
                <a:cs typeface="Courier New"/>
              </a:rPr>
              <a:t> </a:t>
            </a:r>
            <a:r>
              <a:rPr sz="2000" spc="-5" dirty="0">
                <a:latin typeface="Courier New"/>
                <a:cs typeface="Courier New"/>
              </a:rPr>
              <a:t>area();</a:t>
            </a:r>
            <a:endParaRPr sz="2000" dirty="0">
              <a:latin typeface="Courier New"/>
              <a:cs typeface="Courier New"/>
            </a:endParaRPr>
          </a:p>
          <a:p>
            <a:pPr marL="12700">
              <a:spcBef>
                <a:spcPts val="5"/>
              </a:spcBef>
            </a:pPr>
            <a:r>
              <a:rPr sz="2000" dirty="0">
                <a:latin typeface="Courier New"/>
                <a:cs typeface="Courier New"/>
              </a:rPr>
              <a:t>}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1DA79D25-46AF-4914-B60C-E29C718AC866}"/>
              </a:ext>
            </a:extLst>
          </p:cNvPr>
          <p:cNvCxnSpPr/>
          <p:nvPr/>
        </p:nvCxnSpPr>
        <p:spPr>
          <a:xfrm>
            <a:off x="0" y="6308035"/>
            <a:ext cx="648791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414BE1CD-5DF2-4697-8C0F-449E04E403B4}"/>
              </a:ext>
            </a:extLst>
          </p:cNvPr>
          <p:cNvCxnSpPr>
            <a:cxnSpLocks/>
          </p:cNvCxnSpPr>
          <p:nvPr/>
        </p:nvCxnSpPr>
        <p:spPr>
          <a:xfrm>
            <a:off x="2881071" y="876992"/>
            <a:ext cx="626293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DB31C7FF-6C7D-4AF2-B948-E73CC805C282}"/>
              </a:ext>
            </a:extLst>
          </p:cNvPr>
          <p:cNvSpPr/>
          <p:nvPr/>
        </p:nvSpPr>
        <p:spPr>
          <a:xfrm>
            <a:off x="542931" y="329464"/>
            <a:ext cx="456567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l" fontAlgn="base"/>
            <a:r>
              <a:rPr lang="en-US" sz="4000" b="1" spc="-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Text" panose="02000505000000020004" pitchFamily="2" charset="0"/>
              </a:rPr>
              <a:t>Another Example</a:t>
            </a:r>
            <a:endParaRPr lang="en-US" sz="2400" b="1" i="0" dirty="0">
              <a:solidFill>
                <a:srgbClr val="27323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tka Text" panose="02000505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5663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21630" y="1568052"/>
            <a:ext cx="8102647" cy="314573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2280"/>
              </a:lnSpc>
              <a:spcBef>
                <a:spcPts val="105"/>
              </a:spcBef>
            </a:pPr>
            <a:r>
              <a:rPr sz="2000" spc="-5" dirty="0">
                <a:latin typeface="Courier New"/>
                <a:cs typeface="Courier New"/>
              </a:rPr>
              <a:t>class</a:t>
            </a:r>
            <a:r>
              <a:rPr sz="2000" spc="-10" dirty="0">
                <a:latin typeface="Courier New"/>
                <a:cs typeface="Courier New"/>
              </a:rPr>
              <a:t> </a:t>
            </a:r>
            <a:r>
              <a:rPr sz="2000" spc="-5" dirty="0">
                <a:latin typeface="Courier New"/>
                <a:cs typeface="Courier New"/>
              </a:rPr>
              <a:t>Rectangle extends</a:t>
            </a:r>
            <a:r>
              <a:rPr sz="2000" spc="-10" dirty="0">
                <a:latin typeface="Courier New"/>
                <a:cs typeface="Courier New"/>
              </a:rPr>
              <a:t> </a:t>
            </a:r>
            <a:r>
              <a:rPr sz="2000" spc="-5" dirty="0">
                <a:latin typeface="Courier New"/>
                <a:cs typeface="Courier New"/>
              </a:rPr>
              <a:t>Figure{</a:t>
            </a:r>
            <a:endParaRPr sz="2000" dirty="0">
              <a:latin typeface="Courier New"/>
              <a:cs typeface="Courier New"/>
            </a:endParaRPr>
          </a:p>
          <a:p>
            <a:pPr marL="243840">
              <a:lnSpc>
                <a:spcPts val="2160"/>
              </a:lnSpc>
            </a:pPr>
            <a:r>
              <a:rPr sz="2000" spc="-5" dirty="0">
                <a:latin typeface="Courier New"/>
                <a:cs typeface="Courier New"/>
              </a:rPr>
              <a:t>Rectangle(double</a:t>
            </a:r>
            <a:r>
              <a:rPr sz="2000" dirty="0">
                <a:latin typeface="Courier New"/>
                <a:cs typeface="Courier New"/>
              </a:rPr>
              <a:t> x,</a:t>
            </a:r>
            <a:r>
              <a:rPr sz="2000" spc="-5" dirty="0">
                <a:latin typeface="Courier New"/>
                <a:cs typeface="Courier New"/>
              </a:rPr>
              <a:t> double</a:t>
            </a:r>
            <a:r>
              <a:rPr sz="2000" dirty="0">
                <a:latin typeface="Courier New"/>
                <a:cs typeface="Courier New"/>
              </a:rPr>
              <a:t> </a:t>
            </a:r>
            <a:r>
              <a:rPr sz="2000" spc="-5" dirty="0">
                <a:latin typeface="Courier New"/>
                <a:cs typeface="Courier New"/>
              </a:rPr>
              <a:t>y)</a:t>
            </a:r>
            <a:endParaRPr lang="en-US" sz="2000" spc="-5" dirty="0">
              <a:latin typeface="Courier New"/>
              <a:cs typeface="Courier New"/>
            </a:endParaRPr>
          </a:p>
          <a:p>
            <a:pPr marL="243840">
              <a:lnSpc>
                <a:spcPts val="2160"/>
              </a:lnSpc>
            </a:pPr>
            <a:r>
              <a:rPr lang="en-US" sz="2000" spc="-5" dirty="0">
                <a:latin typeface="Courier New"/>
                <a:cs typeface="Courier New"/>
              </a:rPr>
              <a:t> </a:t>
            </a:r>
            <a:r>
              <a:rPr sz="2000" spc="-5" dirty="0">
                <a:latin typeface="Courier New"/>
                <a:cs typeface="Courier New"/>
              </a:rPr>
              <a:t>{</a:t>
            </a:r>
            <a:endParaRPr sz="2000" dirty="0">
              <a:latin typeface="Courier New"/>
              <a:cs typeface="Courier New"/>
            </a:endParaRPr>
          </a:p>
          <a:p>
            <a:pPr marL="469900">
              <a:lnSpc>
                <a:spcPts val="2280"/>
              </a:lnSpc>
              <a:tabLst>
                <a:tab pos="2755900" algn="l"/>
              </a:tabLst>
            </a:pPr>
            <a:r>
              <a:rPr lang="en-US" sz="2000" spc="-5" dirty="0">
                <a:latin typeface="Courier New"/>
                <a:cs typeface="Courier New"/>
              </a:rPr>
              <a:t>  </a:t>
            </a:r>
            <a:r>
              <a:rPr sz="2000" spc="-5" dirty="0">
                <a:latin typeface="Courier New"/>
                <a:cs typeface="Courier New"/>
              </a:rPr>
              <a:t>super(x,y);	</a:t>
            </a:r>
            <a:endParaRPr lang="en-US" sz="2000" spc="-5" dirty="0">
              <a:latin typeface="Courier New"/>
              <a:cs typeface="Courier New"/>
            </a:endParaRPr>
          </a:p>
          <a:p>
            <a:pPr marL="469900">
              <a:lnSpc>
                <a:spcPts val="2280"/>
              </a:lnSpc>
              <a:tabLst>
                <a:tab pos="2755900" algn="l"/>
              </a:tabLst>
            </a:pPr>
            <a:r>
              <a:rPr sz="2000" dirty="0">
                <a:latin typeface="Courier New"/>
                <a:cs typeface="Courier New"/>
              </a:rPr>
              <a:t>}</a:t>
            </a:r>
          </a:p>
          <a:p>
            <a:pPr marL="243840">
              <a:lnSpc>
                <a:spcPts val="2280"/>
              </a:lnSpc>
              <a:spcBef>
                <a:spcPts val="1920"/>
              </a:spcBef>
            </a:pPr>
            <a:r>
              <a:rPr sz="2000" spc="-5" dirty="0">
                <a:latin typeface="Courier New"/>
                <a:cs typeface="Courier New"/>
              </a:rPr>
              <a:t>double</a:t>
            </a:r>
            <a:r>
              <a:rPr sz="2000" spc="-50" dirty="0">
                <a:latin typeface="Courier New"/>
                <a:cs typeface="Courier New"/>
              </a:rPr>
              <a:t> </a:t>
            </a:r>
            <a:r>
              <a:rPr sz="2000" spc="-5" dirty="0">
                <a:latin typeface="Courier New"/>
                <a:cs typeface="Courier New"/>
              </a:rPr>
              <a:t>area(){</a:t>
            </a:r>
            <a:endParaRPr sz="2000" dirty="0">
              <a:latin typeface="Courier New"/>
              <a:cs typeface="Courier New"/>
            </a:endParaRPr>
          </a:p>
          <a:p>
            <a:pPr marL="469900">
              <a:lnSpc>
                <a:spcPts val="2160"/>
              </a:lnSpc>
            </a:pPr>
            <a:r>
              <a:rPr sz="2000" spc="-5" dirty="0">
                <a:latin typeface="Courier New"/>
                <a:cs typeface="Courier New"/>
              </a:rPr>
              <a:t>System.out.print("Area of</a:t>
            </a:r>
            <a:r>
              <a:rPr sz="2000" dirty="0">
                <a:latin typeface="Courier New"/>
                <a:cs typeface="Courier New"/>
              </a:rPr>
              <a:t> </a:t>
            </a:r>
            <a:r>
              <a:rPr sz="2000" spc="-5" dirty="0">
                <a:latin typeface="Courier New"/>
                <a:cs typeface="Courier New"/>
              </a:rPr>
              <a:t>rectangle is</a:t>
            </a:r>
            <a:r>
              <a:rPr sz="2000" dirty="0">
                <a:latin typeface="Courier New"/>
                <a:cs typeface="Courier New"/>
              </a:rPr>
              <a:t> </a:t>
            </a:r>
            <a:r>
              <a:rPr sz="2000" spc="-5" dirty="0">
                <a:latin typeface="Courier New"/>
                <a:cs typeface="Courier New"/>
              </a:rPr>
              <a:t>:");</a:t>
            </a:r>
            <a:endParaRPr sz="2000" dirty="0">
              <a:latin typeface="Courier New"/>
              <a:cs typeface="Courier New"/>
            </a:endParaRPr>
          </a:p>
          <a:p>
            <a:pPr marL="469900">
              <a:lnSpc>
                <a:spcPts val="2160"/>
              </a:lnSpc>
            </a:pPr>
            <a:r>
              <a:rPr sz="2000" spc="-5" dirty="0">
                <a:latin typeface="Courier New"/>
                <a:cs typeface="Courier New"/>
              </a:rPr>
              <a:t>return dimension1</a:t>
            </a:r>
            <a:r>
              <a:rPr sz="2000" dirty="0">
                <a:latin typeface="Courier New"/>
                <a:cs typeface="Courier New"/>
              </a:rPr>
              <a:t> * </a:t>
            </a:r>
            <a:r>
              <a:rPr sz="2000" spc="-5" dirty="0">
                <a:latin typeface="Courier New"/>
                <a:cs typeface="Courier New"/>
              </a:rPr>
              <a:t>dimension2;</a:t>
            </a:r>
            <a:endParaRPr sz="2000" dirty="0">
              <a:latin typeface="Courier New"/>
              <a:cs typeface="Courier New"/>
            </a:endParaRPr>
          </a:p>
          <a:p>
            <a:pPr marL="243840">
              <a:lnSpc>
                <a:spcPts val="2160"/>
              </a:lnSpc>
            </a:pPr>
            <a:r>
              <a:rPr sz="2000" dirty="0">
                <a:latin typeface="Courier New"/>
                <a:cs typeface="Courier New"/>
              </a:rPr>
              <a:t>}</a:t>
            </a:r>
          </a:p>
          <a:p>
            <a:pPr marL="12700">
              <a:lnSpc>
                <a:spcPts val="2280"/>
              </a:lnSpc>
            </a:pPr>
            <a:r>
              <a:rPr sz="2000" dirty="0">
                <a:latin typeface="Courier New"/>
                <a:cs typeface="Courier New"/>
              </a:rPr>
              <a:t>}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7888169F-936D-4FDA-9AC1-0FEAA656D0C7}"/>
              </a:ext>
            </a:extLst>
          </p:cNvPr>
          <p:cNvCxnSpPr/>
          <p:nvPr/>
        </p:nvCxnSpPr>
        <p:spPr>
          <a:xfrm>
            <a:off x="0" y="6308035"/>
            <a:ext cx="648791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5D41FE57-D3AA-4D8E-A974-EFC524D94F3B}"/>
              </a:ext>
            </a:extLst>
          </p:cNvPr>
          <p:cNvCxnSpPr>
            <a:cxnSpLocks/>
          </p:cNvCxnSpPr>
          <p:nvPr/>
        </p:nvCxnSpPr>
        <p:spPr>
          <a:xfrm>
            <a:off x="2881071" y="876992"/>
            <a:ext cx="626293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6717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7888169F-936D-4FDA-9AC1-0FEAA656D0C7}"/>
              </a:ext>
            </a:extLst>
          </p:cNvPr>
          <p:cNvCxnSpPr/>
          <p:nvPr/>
        </p:nvCxnSpPr>
        <p:spPr>
          <a:xfrm>
            <a:off x="0" y="6308035"/>
            <a:ext cx="648791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5D41FE57-D3AA-4D8E-A974-EFC524D94F3B}"/>
              </a:ext>
            </a:extLst>
          </p:cNvPr>
          <p:cNvCxnSpPr>
            <a:cxnSpLocks/>
          </p:cNvCxnSpPr>
          <p:nvPr/>
        </p:nvCxnSpPr>
        <p:spPr>
          <a:xfrm>
            <a:off x="2881071" y="876992"/>
            <a:ext cx="626293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A82839A2-CBC1-4484-B86C-234EE0B66C48}"/>
              </a:ext>
            </a:extLst>
          </p:cNvPr>
          <p:cNvSpPr txBox="1"/>
          <p:nvPr/>
        </p:nvSpPr>
        <p:spPr>
          <a:xfrm>
            <a:off x="590386" y="1584878"/>
            <a:ext cx="6357555" cy="31572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ts val="2280"/>
              </a:lnSpc>
              <a:spcBef>
                <a:spcPts val="600"/>
              </a:spcBef>
            </a:pPr>
            <a:r>
              <a:rPr lang="en-US" sz="2000" spc="-5" dirty="0">
                <a:latin typeface="Courier New"/>
                <a:cs typeface="Courier New"/>
              </a:rPr>
              <a:t>class</a:t>
            </a:r>
            <a:r>
              <a:rPr lang="en-US" sz="2000" dirty="0">
                <a:latin typeface="Courier New"/>
                <a:cs typeface="Courier New"/>
              </a:rPr>
              <a:t> </a:t>
            </a:r>
            <a:r>
              <a:rPr lang="en-US" sz="2000" spc="-5" dirty="0">
                <a:latin typeface="Courier New"/>
                <a:cs typeface="Courier New"/>
              </a:rPr>
              <a:t>Triangle</a:t>
            </a:r>
            <a:r>
              <a:rPr lang="en-US" sz="2000" dirty="0">
                <a:latin typeface="Courier New"/>
                <a:cs typeface="Courier New"/>
              </a:rPr>
              <a:t> </a:t>
            </a:r>
            <a:r>
              <a:rPr lang="en-US" sz="2000" spc="-5" dirty="0">
                <a:latin typeface="Courier New"/>
                <a:cs typeface="Courier New"/>
              </a:rPr>
              <a:t>extends</a:t>
            </a:r>
            <a:r>
              <a:rPr lang="en-US" sz="2000" dirty="0">
                <a:latin typeface="Courier New"/>
                <a:cs typeface="Courier New"/>
              </a:rPr>
              <a:t> </a:t>
            </a:r>
            <a:r>
              <a:rPr lang="en-US" sz="2000" spc="-5" dirty="0">
                <a:latin typeface="Courier New"/>
                <a:cs typeface="Courier New"/>
              </a:rPr>
              <a:t>Figure{</a:t>
            </a:r>
            <a:endParaRPr lang="en-US" sz="2000" dirty="0">
              <a:latin typeface="Courier New"/>
              <a:cs typeface="Courier New"/>
            </a:endParaRPr>
          </a:p>
          <a:p>
            <a:pPr marL="243840" marR="5080">
              <a:lnSpc>
                <a:spcPts val="2160"/>
              </a:lnSpc>
              <a:spcBef>
                <a:spcPts val="600"/>
              </a:spcBef>
              <a:tabLst>
                <a:tab pos="5042535" algn="l"/>
              </a:tabLst>
            </a:pPr>
            <a:r>
              <a:rPr lang="en-US" sz="2000" spc="-5" dirty="0">
                <a:latin typeface="Courier New"/>
                <a:cs typeface="Courier New"/>
              </a:rPr>
              <a:t>Triangle(double</a:t>
            </a:r>
            <a:r>
              <a:rPr lang="en-US" sz="2000" spc="15" dirty="0">
                <a:latin typeface="Courier New"/>
                <a:cs typeface="Courier New"/>
              </a:rPr>
              <a:t> </a:t>
            </a:r>
            <a:r>
              <a:rPr lang="en-US" sz="2000" spc="-5" dirty="0">
                <a:latin typeface="Courier New"/>
                <a:cs typeface="Courier New"/>
              </a:rPr>
              <a:t>x,</a:t>
            </a:r>
            <a:r>
              <a:rPr lang="en-US" sz="2000" spc="15" dirty="0">
                <a:latin typeface="Courier New"/>
                <a:cs typeface="Courier New"/>
              </a:rPr>
              <a:t> </a:t>
            </a:r>
            <a:r>
              <a:rPr lang="en-US" sz="2000" spc="-5" dirty="0">
                <a:latin typeface="Courier New"/>
                <a:cs typeface="Courier New"/>
              </a:rPr>
              <a:t>double</a:t>
            </a:r>
            <a:r>
              <a:rPr lang="en-US" sz="2000" spc="15" dirty="0">
                <a:latin typeface="Courier New"/>
                <a:cs typeface="Courier New"/>
              </a:rPr>
              <a:t> </a:t>
            </a:r>
            <a:r>
              <a:rPr lang="en-US" sz="2000" spc="-5" dirty="0">
                <a:latin typeface="Courier New"/>
                <a:cs typeface="Courier New"/>
              </a:rPr>
              <a:t>y){	</a:t>
            </a:r>
          </a:p>
          <a:p>
            <a:pPr marL="243840" marR="5080">
              <a:lnSpc>
                <a:spcPts val="2160"/>
              </a:lnSpc>
              <a:spcBef>
                <a:spcPts val="600"/>
              </a:spcBef>
              <a:tabLst>
                <a:tab pos="5042535" algn="l"/>
              </a:tabLst>
            </a:pPr>
            <a:r>
              <a:rPr lang="en-US" sz="2000" spc="-5" dirty="0">
                <a:latin typeface="Courier New"/>
                <a:cs typeface="Courier New"/>
              </a:rPr>
              <a:t> super(</a:t>
            </a:r>
            <a:r>
              <a:rPr lang="en-US" sz="2000" spc="-5" dirty="0" err="1">
                <a:latin typeface="Courier New"/>
                <a:cs typeface="Courier New"/>
              </a:rPr>
              <a:t>x,y</a:t>
            </a:r>
            <a:r>
              <a:rPr lang="en-US" sz="2000" spc="-5" dirty="0">
                <a:latin typeface="Courier New"/>
                <a:cs typeface="Courier New"/>
              </a:rPr>
              <a:t>);</a:t>
            </a:r>
            <a:r>
              <a:rPr lang="en-US" sz="2000" spc="-65" dirty="0">
                <a:latin typeface="Courier New"/>
                <a:cs typeface="Courier New"/>
              </a:rPr>
              <a:t> </a:t>
            </a:r>
            <a:r>
              <a:rPr lang="en-US" sz="2000" dirty="0">
                <a:latin typeface="Courier New"/>
                <a:cs typeface="Courier New"/>
              </a:rPr>
              <a:t>} </a:t>
            </a:r>
            <a:r>
              <a:rPr lang="en-US" sz="2000" spc="-1185" dirty="0">
                <a:latin typeface="Courier New"/>
                <a:cs typeface="Courier New"/>
              </a:rPr>
              <a:t> </a:t>
            </a:r>
          </a:p>
          <a:p>
            <a:pPr marL="243840" marR="5080">
              <a:lnSpc>
                <a:spcPts val="2160"/>
              </a:lnSpc>
              <a:spcBef>
                <a:spcPts val="600"/>
              </a:spcBef>
              <a:tabLst>
                <a:tab pos="5042535" algn="l"/>
              </a:tabLst>
            </a:pPr>
            <a:r>
              <a:rPr lang="en-US" sz="2000" spc="-5" dirty="0">
                <a:latin typeface="Courier New"/>
                <a:cs typeface="Courier New"/>
              </a:rPr>
              <a:t>double</a:t>
            </a:r>
            <a:r>
              <a:rPr lang="en-US" sz="2000" spc="-10" dirty="0">
                <a:latin typeface="Courier New"/>
                <a:cs typeface="Courier New"/>
              </a:rPr>
              <a:t> </a:t>
            </a:r>
            <a:r>
              <a:rPr lang="en-US" sz="2000" spc="-5" dirty="0">
                <a:latin typeface="Courier New"/>
                <a:cs typeface="Courier New"/>
              </a:rPr>
              <a:t>area(){</a:t>
            </a:r>
            <a:endParaRPr lang="en-US" sz="2000" dirty="0">
              <a:latin typeface="Courier New"/>
              <a:cs typeface="Courier New"/>
            </a:endParaRPr>
          </a:p>
          <a:p>
            <a:pPr marL="469900" marR="6985">
              <a:lnSpc>
                <a:spcPts val="2160"/>
              </a:lnSpc>
              <a:spcBef>
                <a:spcPts val="600"/>
              </a:spcBef>
            </a:pPr>
            <a:r>
              <a:rPr lang="en-US" sz="2000" spc="-5" dirty="0" err="1">
                <a:latin typeface="Courier New"/>
                <a:cs typeface="Courier New"/>
              </a:rPr>
              <a:t>System.out.print</a:t>
            </a:r>
            <a:r>
              <a:rPr lang="en-US" sz="2000" spc="-5" dirty="0">
                <a:latin typeface="Courier New"/>
                <a:cs typeface="Courier New"/>
              </a:rPr>
              <a:t>("Area for</a:t>
            </a:r>
            <a:r>
              <a:rPr lang="en-US" sz="2000" dirty="0">
                <a:latin typeface="Courier New"/>
                <a:cs typeface="Courier New"/>
              </a:rPr>
              <a:t> </a:t>
            </a:r>
            <a:r>
              <a:rPr lang="en-US" sz="2000" spc="-5" dirty="0">
                <a:latin typeface="Courier New"/>
                <a:cs typeface="Courier New"/>
              </a:rPr>
              <a:t>triangle</a:t>
            </a:r>
            <a:r>
              <a:rPr lang="en-US" sz="2000" dirty="0">
                <a:latin typeface="Courier New"/>
                <a:cs typeface="Courier New"/>
              </a:rPr>
              <a:t> </a:t>
            </a:r>
            <a:r>
              <a:rPr lang="en-US" sz="2000" spc="-5" dirty="0">
                <a:latin typeface="Courier New"/>
                <a:cs typeface="Courier New"/>
              </a:rPr>
              <a:t>is :"); </a:t>
            </a:r>
            <a:r>
              <a:rPr lang="en-US" sz="2000" spc="-1185" dirty="0">
                <a:latin typeface="Courier New"/>
                <a:cs typeface="Courier New"/>
              </a:rPr>
              <a:t> </a:t>
            </a:r>
          </a:p>
          <a:p>
            <a:pPr marL="469900" marR="6985">
              <a:lnSpc>
                <a:spcPts val="2160"/>
              </a:lnSpc>
              <a:spcBef>
                <a:spcPts val="600"/>
              </a:spcBef>
            </a:pPr>
            <a:r>
              <a:rPr lang="en-US" sz="2000" spc="-5" dirty="0">
                <a:latin typeface="Courier New"/>
                <a:cs typeface="Courier New"/>
              </a:rPr>
              <a:t>return</a:t>
            </a:r>
            <a:r>
              <a:rPr lang="en-US" sz="2000" spc="-10" dirty="0">
                <a:latin typeface="Courier New"/>
                <a:cs typeface="Courier New"/>
              </a:rPr>
              <a:t> </a:t>
            </a:r>
            <a:r>
              <a:rPr lang="en-US" sz="2000" spc="-5" dirty="0">
                <a:latin typeface="Courier New"/>
                <a:cs typeface="Courier New"/>
              </a:rPr>
              <a:t>dimension1 </a:t>
            </a:r>
            <a:r>
              <a:rPr lang="en-US" sz="2000" dirty="0">
                <a:latin typeface="Courier New"/>
                <a:cs typeface="Courier New"/>
              </a:rPr>
              <a:t>*</a:t>
            </a:r>
            <a:r>
              <a:rPr lang="en-US" sz="2000" spc="-5" dirty="0">
                <a:latin typeface="Courier New"/>
                <a:cs typeface="Courier New"/>
              </a:rPr>
              <a:t> dimension2 </a:t>
            </a:r>
            <a:r>
              <a:rPr lang="en-US" sz="2000" dirty="0">
                <a:latin typeface="Courier New"/>
                <a:cs typeface="Courier New"/>
              </a:rPr>
              <a:t>/</a:t>
            </a:r>
            <a:r>
              <a:rPr lang="en-US" sz="2000" spc="-5" dirty="0">
                <a:latin typeface="Courier New"/>
                <a:cs typeface="Courier New"/>
              </a:rPr>
              <a:t> 2;</a:t>
            </a:r>
            <a:endParaRPr lang="en-US" sz="2000" dirty="0">
              <a:latin typeface="Courier New"/>
              <a:cs typeface="Courier New"/>
            </a:endParaRPr>
          </a:p>
          <a:p>
            <a:pPr marL="243840">
              <a:lnSpc>
                <a:spcPts val="2130"/>
              </a:lnSpc>
              <a:spcBef>
                <a:spcPts val="600"/>
              </a:spcBef>
            </a:pPr>
            <a:r>
              <a:rPr lang="en-US" sz="2000" dirty="0">
                <a:latin typeface="Courier New"/>
                <a:cs typeface="Courier New"/>
              </a:rPr>
              <a:t> }</a:t>
            </a:r>
          </a:p>
          <a:p>
            <a:pPr marL="243840">
              <a:lnSpc>
                <a:spcPts val="2130"/>
              </a:lnSpc>
              <a:spcBef>
                <a:spcPts val="600"/>
              </a:spcBef>
            </a:pPr>
            <a:r>
              <a:rPr lang="en-US" sz="2000" dirty="0">
                <a:latin typeface="Courier New"/>
                <a:cs typeface="Courier New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305185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30656" y="1085820"/>
            <a:ext cx="6341744" cy="753411"/>
          </a:xfrm>
          <a:prstGeom prst="rect">
            <a:avLst/>
          </a:prstGeom>
        </p:spPr>
        <p:txBody>
          <a:bodyPr vert="horz" wrap="square" lIns="0" tIns="73025" rIns="0" bIns="0" rtlCol="0">
            <a:spAutoFit/>
          </a:bodyPr>
          <a:lstStyle/>
          <a:p>
            <a:pPr marL="12700">
              <a:spcBef>
                <a:spcPts val="575"/>
              </a:spcBef>
            </a:pPr>
            <a:r>
              <a:rPr sz="2000" spc="-5" dirty="0">
                <a:latin typeface="Courier New"/>
                <a:cs typeface="Courier New"/>
              </a:rPr>
              <a:t>class</a:t>
            </a:r>
            <a:r>
              <a:rPr sz="2000" spc="-45" dirty="0">
                <a:latin typeface="Courier New"/>
                <a:cs typeface="Courier New"/>
              </a:rPr>
              <a:t> </a:t>
            </a:r>
            <a:r>
              <a:rPr sz="2000" spc="-5" dirty="0">
                <a:latin typeface="Courier New"/>
                <a:cs typeface="Courier New"/>
              </a:rPr>
              <a:t>FindArea{</a:t>
            </a:r>
            <a:endParaRPr sz="2000" dirty="0">
              <a:latin typeface="Courier New"/>
              <a:cs typeface="Courier New"/>
            </a:endParaRPr>
          </a:p>
          <a:p>
            <a:pPr marL="243840">
              <a:spcBef>
                <a:spcPts val="480"/>
              </a:spcBef>
            </a:pPr>
            <a:r>
              <a:rPr sz="2000" spc="-5" dirty="0">
                <a:latin typeface="Courier New"/>
                <a:cs typeface="Courier New"/>
              </a:rPr>
              <a:t>public</a:t>
            </a:r>
            <a:r>
              <a:rPr sz="2000" dirty="0">
                <a:latin typeface="Courier New"/>
                <a:cs typeface="Courier New"/>
              </a:rPr>
              <a:t> </a:t>
            </a:r>
            <a:r>
              <a:rPr sz="2000" spc="-5" dirty="0">
                <a:latin typeface="Courier New"/>
                <a:cs typeface="Courier New"/>
              </a:rPr>
              <a:t>static</a:t>
            </a:r>
            <a:r>
              <a:rPr sz="2000" spc="5" dirty="0">
                <a:latin typeface="Courier New"/>
                <a:cs typeface="Courier New"/>
              </a:rPr>
              <a:t> </a:t>
            </a:r>
            <a:r>
              <a:rPr sz="2000" dirty="0">
                <a:latin typeface="Courier New"/>
                <a:cs typeface="Courier New"/>
              </a:rPr>
              <a:t>void</a:t>
            </a:r>
            <a:r>
              <a:rPr sz="2000" spc="5" dirty="0">
                <a:latin typeface="Courier New"/>
                <a:cs typeface="Courier New"/>
              </a:rPr>
              <a:t> </a:t>
            </a:r>
            <a:r>
              <a:rPr sz="2000" spc="-5" dirty="0">
                <a:latin typeface="Courier New"/>
                <a:cs typeface="Courier New"/>
              </a:rPr>
              <a:t>main(String</a:t>
            </a:r>
            <a:r>
              <a:rPr sz="2000" dirty="0">
                <a:latin typeface="Courier New"/>
                <a:cs typeface="Courier New"/>
              </a:rPr>
              <a:t> </a:t>
            </a:r>
            <a:r>
              <a:rPr sz="2000" spc="-5" dirty="0">
                <a:latin typeface="Courier New"/>
                <a:cs typeface="Courier New"/>
              </a:rPr>
              <a:t>args[]){</a:t>
            </a:r>
            <a:endParaRPr sz="2000" dirty="0">
              <a:latin typeface="Courier New"/>
              <a:cs typeface="Courier New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430656" y="5510231"/>
            <a:ext cx="133826" cy="2885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70"/>
              </a:lnSpc>
            </a:pPr>
            <a:r>
              <a:rPr sz="2000" dirty="0">
                <a:latin typeface="Courier New"/>
                <a:cs typeface="Courier New"/>
              </a:rPr>
              <a:t>}</a:t>
            </a:r>
            <a:endParaRPr sz="2000">
              <a:latin typeface="Courier New"/>
              <a:cs typeface="Courier New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7656640"/>
              </p:ext>
            </p:extLst>
          </p:nvPr>
        </p:nvGraphicFramePr>
        <p:xfrm>
          <a:off x="1564482" y="1972270"/>
          <a:ext cx="7162075" cy="13849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0909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8579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6718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27025">
                <a:tc>
                  <a:txBody>
                    <a:bodyPr/>
                    <a:lstStyle/>
                    <a:p>
                      <a:pPr marL="31750">
                        <a:lnSpc>
                          <a:spcPts val="2070"/>
                        </a:lnSpc>
                      </a:pPr>
                      <a:r>
                        <a:rPr sz="2000" spc="-5" dirty="0">
                          <a:latin typeface="Courier New"/>
                          <a:cs typeface="Courier New"/>
                        </a:rPr>
                        <a:t>Figure</a:t>
                      </a:r>
                      <a:r>
                        <a:rPr sz="2000" spc="-50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2000" spc="-5" dirty="0">
                          <a:latin typeface="Courier New"/>
                          <a:cs typeface="Courier New"/>
                        </a:rPr>
                        <a:t>fig;</a:t>
                      </a:r>
                      <a:endParaRPr sz="2000" dirty="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5125">
                <a:tc>
                  <a:txBody>
                    <a:bodyPr/>
                    <a:lstStyle/>
                    <a:p>
                      <a:pPr marL="31750">
                        <a:lnSpc>
                          <a:spcPts val="2375"/>
                        </a:lnSpc>
                      </a:pPr>
                      <a:r>
                        <a:rPr sz="2000" spc="-5" dirty="0">
                          <a:latin typeface="Courier New"/>
                          <a:cs typeface="Courier New"/>
                        </a:rPr>
                        <a:t>Rectangle</a:t>
                      </a:r>
                      <a:r>
                        <a:rPr sz="2000" spc="-55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2000" dirty="0">
                          <a:latin typeface="Courier New"/>
                          <a:cs typeface="Courier New"/>
                        </a:rPr>
                        <a:t>r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9215" algn="r">
                        <a:lnSpc>
                          <a:spcPts val="2375"/>
                        </a:lnSpc>
                      </a:pPr>
                      <a:r>
                        <a:rPr sz="2000" dirty="0">
                          <a:latin typeface="Courier New"/>
                          <a:cs typeface="Courier New"/>
                        </a:rPr>
                        <a:t>=</a:t>
                      </a:r>
                      <a:r>
                        <a:rPr sz="2000" spc="-65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2000" spc="-5" dirty="0">
                          <a:latin typeface="Courier New"/>
                          <a:cs typeface="Courier New"/>
                        </a:rPr>
                        <a:t>new</a:t>
                      </a:r>
                      <a:endParaRPr sz="20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2375"/>
                        </a:lnSpc>
                      </a:pPr>
                      <a:r>
                        <a:rPr sz="2000" spc="-5" dirty="0">
                          <a:latin typeface="Courier New"/>
                          <a:cs typeface="Courier New"/>
                        </a:rPr>
                        <a:t>Rectangle(9,5);</a:t>
                      </a:r>
                      <a:endParaRPr sz="20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31750">
                        <a:lnSpc>
                          <a:spcPts val="2375"/>
                        </a:lnSpc>
                      </a:pPr>
                      <a:r>
                        <a:rPr sz="2000" spc="-5" dirty="0">
                          <a:latin typeface="Courier New"/>
                          <a:cs typeface="Courier New"/>
                        </a:rPr>
                        <a:t>Triangle</a:t>
                      </a:r>
                      <a:r>
                        <a:rPr sz="2000" spc="-45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2000" dirty="0">
                          <a:latin typeface="Courier New"/>
                          <a:cs typeface="Courier New"/>
                        </a:rPr>
                        <a:t>t</a:t>
                      </a:r>
                      <a:endParaRPr sz="20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9215" algn="r">
                        <a:lnSpc>
                          <a:spcPts val="2375"/>
                        </a:lnSpc>
                      </a:pPr>
                      <a:r>
                        <a:rPr sz="2000" dirty="0">
                          <a:latin typeface="Courier New"/>
                          <a:cs typeface="Courier New"/>
                        </a:rPr>
                        <a:t>=</a:t>
                      </a:r>
                      <a:r>
                        <a:rPr sz="2000" spc="-65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2000" spc="-5" dirty="0">
                          <a:latin typeface="Courier New"/>
                          <a:cs typeface="Courier New"/>
                        </a:rPr>
                        <a:t>new</a:t>
                      </a:r>
                      <a:endParaRPr sz="20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2375"/>
                        </a:lnSpc>
                      </a:pPr>
                      <a:r>
                        <a:rPr sz="2000" spc="-5" dirty="0">
                          <a:latin typeface="Courier New"/>
                          <a:cs typeface="Courier New"/>
                        </a:rPr>
                        <a:t>Triangle(10,8);</a:t>
                      </a:r>
                      <a:endParaRPr sz="20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27025">
                <a:tc>
                  <a:txBody>
                    <a:bodyPr/>
                    <a:lstStyle/>
                    <a:p>
                      <a:pPr marL="31750">
                        <a:lnSpc>
                          <a:spcPts val="2375"/>
                        </a:lnSpc>
                      </a:pPr>
                      <a:r>
                        <a:rPr sz="2000" spc="-5" dirty="0">
                          <a:latin typeface="Courier New"/>
                          <a:cs typeface="Courier New"/>
                        </a:rPr>
                        <a:t>fig</a:t>
                      </a:r>
                      <a:r>
                        <a:rPr sz="2000" spc="-35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2000" dirty="0">
                          <a:latin typeface="Courier New"/>
                          <a:cs typeface="Courier New"/>
                        </a:rPr>
                        <a:t>=</a:t>
                      </a:r>
                      <a:r>
                        <a:rPr sz="2000" spc="-35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2000" spc="-5" dirty="0">
                          <a:latin typeface="Courier New"/>
                          <a:cs typeface="Courier New"/>
                        </a:rPr>
                        <a:t>r;</a:t>
                      </a:r>
                      <a:endParaRPr sz="20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1295400" y="3340989"/>
            <a:ext cx="4953000" cy="20524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225425">
              <a:spcBef>
                <a:spcPts val="105"/>
              </a:spcBef>
            </a:pPr>
            <a:r>
              <a:rPr sz="2000" spc="-5" dirty="0">
                <a:latin typeface="Courier New"/>
                <a:cs typeface="Courier New"/>
              </a:rPr>
              <a:t>System.out.println("Area </a:t>
            </a:r>
            <a:r>
              <a:rPr sz="2000" spc="-1190" dirty="0">
                <a:latin typeface="Courier New"/>
                <a:cs typeface="Courier New"/>
              </a:rPr>
              <a:t> </a:t>
            </a:r>
            <a:r>
              <a:rPr sz="2000" spc="-5" dirty="0">
                <a:latin typeface="Courier New"/>
                <a:cs typeface="Courier New"/>
              </a:rPr>
              <a:t>fig.area());</a:t>
            </a:r>
            <a:endParaRPr sz="2000" dirty="0">
              <a:latin typeface="Courier New"/>
              <a:cs typeface="Courier New"/>
            </a:endParaRPr>
          </a:p>
          <a:p>
            <a:pPr marL="238125">
              <a:spcBef>
                <a:spcPts val="480"/>
              </a:spcBef>
            </a:pPr>
            <a:r>
              <a:rPr sz="2000" dirty="0">
                <a:latin typeface="Courier New"/>
                <a:cs typeface="Courier New"/>
              </a:rPr>
              <a:t>fig</a:t>
            </a:r>
            <a:r>
              <a:rPr sz="2000" spc="-45" dirty="0">
                <a:latin typeface="Courier New"/>
                <a:cs typeface="Courier New"/>
              </a:rPr>
              <a:t> </a:t>
            </a:r>
            <a:r>
              <a:rPr sz="2000" dirty="0">
                <a:latin typeface="Courier New"/>
                <a:cs typeface="Courier New"/>
              </a:rPr>
              <a:t>=</a:t>
            </a:r>
            <a:r>
              <a:rPr sz="2000" spc="-40" dirty="0">
                <a:latin typeface="Courier New"/>
                <a:cs typeface="Courier New"/>
              </a:rPr>
              <a:t> </a:t>
            </a:r>
            <a:r>
              <a:rPr sz="2000" dirty="0">
                <a:latin typeface="Courier New"/>
                <a:cs typeface="Courier New"/>
              </a:rPr>
              <a:t>t;</a:t>
            </a:r>
          </a:p>
          <a:p>
            <a:pPr marL="12700" marR="5080" indent="225425">
              <a:spcBef>
                <a:spcPts val="480"/>
              </a:spcBef>
            </a:pPr>
            <a:r>
              <a:rPr sz="2000" spc="-5" dirty="0">
                <a:latin typeface="Courier New"/>
                <a:cs typeface="Courier New"/>
              </a:rPr>
              <a:t>System.out.println("Area </a:t>
            </a:r>
            <a:r>
              <a:rPr sz="2000" spc="-1190" dirty="0">
                <a:latin typeface="Courier New"/>
                <a:cs typeface="Courier New"/>
              </a:rPr>
              <a:t> </a:t>
            </a:r>
            <a:r>
              <a:rPr sz="2000" spc="-5" dirty="0">
                <a:latin typeface="Courier New"/>
                <a:cs typeface="Courier New"/>
              </a:rPr>
              <a:t>fig.area());</a:t>
            </a:r>
            <a:endParaRPr sz="2000" dirty="0">
              <a:latin typeface="Courier New"/>
              <a:cs typeface="Courier New"/>
            </a:endParaRPr>
          </a:p>
          <a:p>
            <a:pPr marL="12700">
              <a:spcBef>
                <a:spcPts val="480"/>
              </a:spcBef>
            </a:pPr>
            <a:r>
              <a:rPr sz="2000" dirty="0">
                <a:latin typeface="Courier New"/>
                <a:cs typeface="Courier New"/>
              </a:rPr>
              <a:t>}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216966" y="3340991"/>
            <a:ext cx="3546034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  <a:tabLst>
                <a:tab pos="615950" algn="l"/>
                <a:tab pos="2286635" algn="l"/>
                <a:tab pos="2889885" algn="l"/>
                <a:tab pos="3492500" algn="l"/>
              </a:tabLst>
            </a:pPr>
            <a:r>
              <a:rPr sz="2000" spc="-5" dirty="0">
                <a:latin typeface="Courier New"/>
                <a:cs typeface="Courier New"/>
              </a:rPr>
              <a:t>o</a:t>
            </a:r>
            <a:r>
              <a:rPr sz="2000" dirty="0">
                <a:latin typeface="Courier New"/>
                <a:cs typeface="Courier New"/>
              </a:rPr>
              <a:t>f	</a:t>
            </a:r>
            <a:r>
              <a:rPr sz="2000" spc="-5" dirty="0">
                <a:latin typeface="Courier New"/>
                <a:cs typeface="Courier New"/>
              </a:rPr>
              <a:t>rectangl</a:t>
            </a:r>
            <a:r>
              <a:rPr sz="2000" dirty="0">
                <a:latin typeface="Courier New"/>
                <a:cs typeface="Courier New"/>
              </a:rPr>
              <a:t>e	</a:t>
            </a:r>
            <a:r>
              <a:rPr sz="2000" spc="-5" dirty="0">
                <a:latin typeface="Courier New"/>
                <a:cs typeface="Courier New"/>
              </a:rPr>
              <a:t>i</a:t>
            </a:r>
            <a:r>
              <a:rPr sz="2000" dirty="0">
                <a:latin typeface="Courier New"/>
                <a:cs typeface="Courier New"/>
              </a:rPr>
              <a:t>s	</a:t>
            </a:r>
            <a:r>
              <a:rPr sz="2000" spc="-5" dirty="0">
                <a:latin typeface="Courier New"/>
                <a:cs typeface="Courier New"/>
              </a:rPr>
              <a:t>:</a:t>
            </a:r>
            <a:r>
              <a:rPr sz="2000" dirty="0">
                <a:latin typeface="Courier New"/>
                <a:cs typeface="Courier New"/>
              </a:rPr>
              <a:t>"	+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211849" y="4377692"/>
            <a:ext cx="422729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646430" algn="l"/>
                <a:tab pos="2195195" algn="l"/>
                <a:tab pos="2828925" algn="l"/>
                <a:tab pos="3463290" algn="l"/>
              </a:tabLst>
            </a:pPr>
            <a:r>
              <a:rPr sz="2000" spc="-5" dirty="0">
                <a:latin typeface="Courier New"/>
                <a:cs typeface="Courier New"/>
              </a:rPr>
              <a:t>o</a:t>
            </a:r>
            <a:r>
              <a:rPr sz="2000" dirty="0">
                <a:latin typeface="Courier New"/>
                <a:cs typeface="Courier New"/>
              </a:rPr>
              <a:t>f	</a:t>
            </a:r>
            <a:r>
              <a:rPr sz="2000" spc="-5" dirty="0">
                <a:latin typeface="Courier New"/>
                <a:cs typeface="Courier New"/>
              </a:rPr>
              <a:t>triangl</a:t>
            </a:r>
            <a:r>
              <a:rPr sz="2000" dirty="0">
                <a:latin typeface="Courier New"/>
                <a:cs typeface="Courier New"/>
              </a:rPr>
              <a:t>e	</a:t>
            </a:r>
            <a:r>
              <a:rPr sz="2000" spc="-5" dirty="0">
                <a:latin typeface="Courier New"/>
                <a:cs typeface="Courier New"/>
              </a:rPr>
              <a:t>i</a:t>
            </a:r>
            <a:r>
              <a:rPr sz="2000" dirty="0">
                <a:latin typeface="Courier New"/>
                <a:cs typeface="Courier New"/>
              </a:rPr>
              <a:t>s	</a:t>
            </a:r>
            <a:r>
              <a:rPr sz="2000" spc="-5" dirty="0">
                <a:latin typeface="Courier New"/>
                <a:cs typeface="Courier New"/>
              </a:rPr>
              <a:t>:</a:t>
            </a:r>
            <a:r>
              <a:rPr sz="2000" dirty="0">
                <a:latin typeface="Courier New"/>
                <a:cs typeface="Courier New"/>
              </a:rPr>
              <a:t>"	+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40AECA6B-15DC-4D48-99C3-3E8F23AB4421}"/>
              </a:ext>
            </a:extLst>
          </p:cNvPr>
          <p:cNvCxnSpPr/>
          <p:nvPr/>
        </p:nvCxnSpPr>
        <p:spPr>
          <a:xfrm>
            <a:off x="0" y="6308035"/>
            <a:ext cx="648791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9A11B5E7-6B10-413C-A676-F596E357ACA6}"/>
              </a:ext>
            </a:extLst>
          </p:cNvPr>
          <p:cNvCxnSpPr>
            <a:cxnSpLocks/>
          </p:cNvCxnSpPr>
          <p:nvPr/>
        </p:nvCxnSpPr>
        <p:spPr>
          <a:xfrm>
            <a:off x="2881071" y="876992"/>
            <a:ext cx="626293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3055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D3BF76A5-986F-4895-9943-B787C6188697}"/>
              </a:ext>
            </a:extLst>
          </p:cNvPr>
          <p:cNvCxnSpPr/>
          <p:nvPr/>
        </p:nvCxnSpPr>
        <p:spPr>
          <a:xfrm>
            <a:off x="0" y="6308035"/>
            <a:ext cx="648791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597A08C5-0AD7-4D84-92BF-648F6875FEC7}"/>
              </a:ext>
            </a:extLst>
          </p:cNvPr>
          <p:cNvCxnSpPr>
            <a:cxnSpLocks/>
          </p:cNvCxnSpPr>
          <p:nvPr/>
        </p:nvCxnSpPr>
        <p:spPr>
          <a:xfrm>
            <a:off x="1756050" y="876992"/>
            <a:ext cx="738795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F89A3FC9-142F-440A-B1DF-42B7FCBE6598}"/>
              </a:ext>
            </a:extLst>
          </p:cNvPr>
          <p:cNvSpPr/>
          <p:nvPr/>
        </p:nvSpPr>
        <p:spPr>
          <a:xfrm>
            <a:off x="419106" y="228600"/>
            <a:ext cx="871103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l" fontAlgn="base"/>
            <a:r>
              <a:rPr lang="en-US" altLang="en-US" sz="4400" b="1" dirty="0">
                <a:latin typeface="Sitka Text" panose="02000505000000020004" pitchFamily="2" charset="0"/>
              </a:rPr>
              <a:t>Private Members - Inheritance</a:t>
            </a:r>
            <a:endParaRPr lang="en-US" sz="4400" b="1" i="0" dirty="0">
              <a:solidFill>
                <a:srgbClr val="273239"/>
              </a:solidFill>
              <a:effectLst/>
              <a:latin typeface="Sitka Heading Semibold" pitchFamily="2" charset="0"/>
            </a:endParaRPr>
          </a:p>
        </p:txBody>
      </p:sp>
      <p:sp>
        <p:nvSpPr>
          <p:cNvPr id="12" name="object 2">
            <a:extLst>
              <a:ext uri="{FF2B5EF4-FFF2-40B4-BE49-F238E27FC236}">
                <a16:creationId xmlns:a16="http://schemas.microsoft.com/office/drawing/2014/main" xmlns="" id="{A5B15A0F-724E-4C80-8E1B-FC1FC9661281}"/>
              </a:ext>
            </a:extLst>
          </p:cNvPr>
          <p:cNvSpPr txBox="1"/>
          <p:nvPr/>
        </p:nvSpPr>
        <p:spPr>
          <a:xfrm>
            <a:off x="584617" y="1290087"/>
            <a:ext cx="8060960" cy="214353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>
              <a:lnSpc>
                <a:spcPct val="100000"/>
              </a:lnSpc>
              <a:spcBef>
                <a:spcPts val="105"/>
              </a:spcBef>
              <a:tabLst>
                <a:tab pos="244475" algn="l"/>
                <a:tab pos="245110" algn="l"/>
              </a:tabLst>
            </a:pPr>
            <a:r>
              <a:rPr sz="2400" dirty="0">
                <a:latin typeface="Sitka Text" panose="02000505000000020004" pitchFamily="2" charset="0"/>
                <a:cs typeface="Arial"/>
              </a:rPr>
              <a:t>A subclass includes all of the members of its</a:t>
            </a:r>
            <a:r>
              <a:rPr sz="2400" spc="-270" dirty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>
                <a:latin typeface="Sitka Text" panose="02000505000000020004" pitchFamily="2" charset="0"/>
                <a:cs typeface="Arial"/>
              </a:rPr>
              <a:t>superclass</a:t>
            </a: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400" dirty="0">
              <a:latin typeface="Sitka Text" panose="02000505000000020004" pitchFamily="2" charset="0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  <a:tabLst>
                <a:tab pos="244475" algn="l"/>
                <a:tab pos="245110" algn="l"/>
              </a:tabLst>
            </a:pPr>
            <a:r>
              <a:rPr sz="2400" spc="-5" dirty="0">
                <a:latin typeface="Sitka Text" panose="02000505000000020004" pitchFamily="2" charset="0"/>
                <a:cs typeface="Arial"/>
              </a:rPr>
              <a:t>But, it </a:t>
            </a:r>
            <a:r>
              <a:rPr sz="2400" dirty="0">
                <a:latin typeface="Sitka Text" panose="02000505000000020004" pitchFamily="2" charset="0"/>
                <a:cs typeface="Arial"/>
              </a:rPr>
              <a:t>cannot directly access </a:t>
            </a:r>
            <a:r>
              <a:rPr sz="2400" spc="-5" dirty="0">
                <a:latin typeface="Sitka Text" panose="02000505000000020004" pitchFamily="2" charset="0"/>
                <a:cs typeface="Arial"/>
              </a:rPr>
              <a:t>those members </a:t>
            </a:r>
            <a:r>
              <a:rPr sz="2400" dirty="0">
                <a:latin typeface="Sitka Text" panose="02000505000000020004" pitchFamily="2" charset="0"/>
                <a:cs typeface="Arial"/>
              </a:rPr>
              <a:t>of the super class </a:t>
            </a:r>
            <a:r>
              <a:rPr sz="2400" spc="-5" dirty="0">
                <a:latin typeface="Sitka Text" panose="02000505000000020004" pitchFamily="2" charset="0"/>
                <a:cs typeface="Arial"/>
              </a:rPr>
              <a:t>that  </a:t>
            </a:r>
            <a:r>
              <a:rPr sz="2400" dirty="0">
                <a:latin typeface="Sitka Text" panose="02000505000000020004" pitchFamily="2" charset="0"/>
                <a:cs typeface="Arial"/>
              </a:rPr>
              <a:t>have been declared as</a:t>
            </a:r>
            <a:r>
              <a:rPr sz="2400" spc="-80" dirty="0">
                <a:latin typeface="Sitka Text" panose="02000505000000020004" pitchFamily="2" charset="0"/>
                <a:cs typeface="Arial"/>
              </a:rPr>
              <a:t> </a:t>
            </a:r>
            <a:r>
              <a:rPr sz="2400" b="1" spc="-5" dirty="0">
                <a:latin typeface="Sitka Text" panose="02000505000000020004" pitchFamily="2" charset="0"/>
                <a:cs typeface="Arial"/>
              </a:rPr>
              <a:t>private</a:t>
            </a:r>
            <a:r>
              <a:rPr sz="2400" spc="-5" dirty="0">
                <a:latin typeface="Sitka Text" panose="02000505000000020004" pitchFamily="2" charset="0"/>
                <a:cs typeface="Arial"/>
              </a:rPr>
              <a:t>.</a:t>
            </a:r>
            <a:endParaRPr sz="2400" dirty="0">
              <a:latin typeface="Sitka Text" panose="02000505000000020004" pitchFamily="2" charset="0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400" dirty="0">
              <a:latin typeface="Sitka Text" panose="02000505000000020004" pitchFamily="2" charset="0"/>
              <a:cs typeface="Arial"/>
            </a:endParaRPr>
          </a:p>
          <a:p>
            <a:pPr marL="12065" marR="6296660">
              <a:lnSpc>
                <a:spcPts val="2160"/>
              </a:lnSpc>
            </a:pPr>
            <a:endParaRPr sz="2400" dirty="0">
              <a:latin typeface="Sitka Text" panose="02000505000000020004" pitchFamily="2" charset="0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3298362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90600" y="228599"/>
            <a:ext cx="6096000" cy="701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class A{  </a:t>
            </a:r>
          </a:p>
          <a:p>
            <a:r>
              <a:rPr lang="en-US" dirty="0"/>
              <a:t>  </a:t>
            </a:r>
            <a:r>
              <a:rPr lang="en-US" dirty="0" err="1"/>
              <a:t>int</a:t>
            </a:r>
            <a:r>
              <a:rPr lang="en-US" dirty="0"/>
              <a:t> money;</a:t>
            </a:r>
          </a:p>
          <a:p>
            <a:r>
              <a:rPr lang="en-US" dirty="0"/>
              <a:t>  private 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pocketMoney</a:t>
            </a:r>
            <a:r>
              <a:rPr lang="en-US" dirty="0"/>
              <a:t>;</a:t>
            </a:r>
          </a:p>
          <a:p>
            <a:r>
              <a:rPr lang="en-US" dirty="0"/>
              <a:t>  void fill (</a:t>
            </a:r>
            <a:r>
              <a:rPr lang="en-US" dirty="0" err="1"/>
              <a:t>int</a:t>
            </a:r>
            <a:r>
              <a:rPr lang="en-US" dirty="0"/>
              <a:t> money, 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pocketMoney</a:t>
            </a:r>
            <a:r>
              <a:rPr lang="en-US" dirty="0"/>
              <a:t>)</a:t>
            </a:r>
          </a:p>
          <a:p>
            <a:r>
              <a:rPr lang="en-US" dirty="0"/>
              <a:t>   {</a:t>
            </a:r>
          </a:p>
          <a:p>
            <a:r>
              <a:rPr lang="en-US" dirty="0"/>
              <a:t>     </a:t>
            </a:r>
            <a:r>
              <a:rPr lang="en-US" dirty="0" err="1"/>
              <a:t>this.money</a:t>
            </a:r>
            <a:r>
              <a:rPr lang="en-US" dirty="0"/>
              <a:t> = money;  </a:t>
            </a:r>
          </a:p>
          <a:p>
            <a:r>
              <a:rPr lang="en-US" dirty="0"/>
              <a:t>     </a:t>
            </a:r>
            <a:r>
              <a:rPr lang="en-US" dirty="0" err="1"/>
              <a:t>this.pocketMoney</a:t>
            </a:r>
            <a:r>
              <a:rPr lang="en-US" dirty="0"/>
              <a:t> = </a:t>
            </a:r>
            <a:r>
              <a:rPr lang="en-US" dirty="0" err="1"/>
              <a:t>pocketMoney</a:t>
            </a:r>
            <a:r>
              <a:rPr lang="en-US" dirty="0"/>
              <a:t>;</a:t>
            </a:r>
          </a:p>
          <a:p>
            <a:r>
              <a:rPr lang="en-US" dirty="0"/>
              <a:t>   }</a:t>
            </a:r>
          </a:p>
          <a:p>
            <a:r>
              <a:rPr lang="en-US" dirty="0"/>
              <a:t>}</a:t>
            </a:r>
          </a:p>
          <a:p>
            <a:r>
              <a:rPr lang="en-US" dirty="0"/>
              <a:t>class B extends A{  </a:t>
            </a:r>
          </a:p>
          <a:p>
            <a:r>
              <a:rPr lang="en-US" dirty="0"/>
              <a:t>  </a:t>
            </a:r>
            <a:r>
              <a:rPr lang="en-US" dirty="0" err="1"/>
              <a:t>int</a:t>
            </a:r>
            <a:r>
              <a:rPr lang="en-US" dirty="0"/>
              <a:t> total;</a:t>
            </a:r>
          </a:p>
          <a:p>
            <a:r>
              <a:rPr lang="en-US" dirty="0"/>
              <a:t>void sum( ){</a:t>
            </a:r>
          </a:p>
          <a:p>
            <a:r>
              <a:rPr lang="en-US" dirty="0"/>
              <a:t>total = money + </a:t>
            </a:r>
            <a:r>
              <a:rPr lang="en-US" dirty="0" err="1"/>
              <a:t>pocketMoney</a:t>
            </a:r>
            <a:r>
              <a:rPr lang="en-US" dirty="0"/>
              <a:t>;</a:t>
            </a:r>
          </a:p>
          <a:p>
            <a:r>
              <a:rPr lang="en-US" dirty="0" err="1"/>
              <a:t>System.out.println</a:t>
            </a:r>
            <a:r>
              <a:rPr lang="en-US" dirty="0"/>
              <a:t>(total);</a:t>
            </a:r>
          </a:p>
          <a:p>
            <a:r>
              <a:rPr lang="en-US" dirty="0"/>
              <a:t>}</a:t>
            </a:r>
          </a:p>
          <a:p>
            <a:r>
              <a:rPr lang="en-US" dirty="0"/>
              <a:t>}</a:t>
            </a:r>
          </a:p>
          <a:p>
            <a:r>
              <a:rPr lang="en-US" dirty="0"/>
              <a:t>class Copy2</a:t>
            </a:r>
          </a:p>
          <a:p>
            <a:r>
              <a:rPr lang="en-US" dirty="0"/>
              <a:t>{</a:t>
            </a:r>
          </a:p>
          <a:p>
            <a:r>
              <a:rPr lang="en-US" dirty="0"/>
              <a:t>public static void main(String[] </a:t>
            </a:r>
            <a:r>
              <a:rPr lang="en-US" dirty="0" err="1"/>
              <a:t>args</a:t>
            </a:r>
            <a:r>
              <a:rPr lang="en-US" dirty="0"/>
              <a:t>)</a:t>
            </a:r>
          </a:p>
          <a:p>
            <a:r>
              <a:rPr lang="en-US" dirty="0"/>
              <a:t>{</a:t>
            </a:r>
          </a:p>
          <a:p>
            <a:r>
              <a:rPr lang="en-US" dirty="0"/>
              <a:t>B b=new B();</a:t>
            </a:r>
          </a:p>
          <a:p>
            <a:r>
              <a:rPr lang="en-US" dirty="0" err="1"/>
              <a:t>b.fill</a:t>
            </a:r>
            <a:r>
              <a:rPr lang="en-US" dirty="0"/>
              <a:t>(2,4);</a:t>
            </a:r>
          </a:p>
          <a:p>
            <a:r>
              <a:rPr lang="en-US" dirty="0" err="1"/>
              <a:t>b.sum</a:t>
            </a:r>
            <a:r>
              <a:rPr lang="en-US" dirty="0"/>
              <a:t>();</a:t>
            </a:r>
          </a:p>
          <a:p>
            <a:r>
              <a:rPr lang="en-US" dirty="0"/>
              <a:t>}</a:t>
            </a:r>
          </a:p>
          <a:p>
            <a:r>
              <a:rPr lang="en-US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829730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D3BF76A5-986F-4895-9943-B787C6188697}"/>
              </a:ext>
            </a:extLst>
          </p:cNvPr>
          <p:cNvCxnSpPr/>
          <p:nvPr/>
        </p:nvCxnSpPr>
        <p:spPr>
          <a:xfrm>
            <a:off x="0" y="6308035"/>
            <a:ext cx="648791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597A08C5-0AD7-4D84-92BF-648F6875FEC7}"/>
              </a:ext>
            </a:extLst>
          </p:cNvPr>
          <p:cNvCxnSpPr>
            <a:cxnSpLocks/>
          </p:cNvCxnSpPr>
          <p:nvPr/>
        </p:nvCxnSpPr>
        <p:spPr>
          <a:xfrm>
            <a:off x="1756050" y="876992"/>
            <a:ext cx="738795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F89A3FC9-142F-440A-B1DF-42B7FCBE6598}"/>
              </a:ext>
            </a:extLst>
          </p:cNvPr>
          <p:cNvSpPr/>
          <p:nvPr/>
        </p:nvSpPr>
        <p:spPr>
          <a:xfrm>
            <a:off x="441748" y="329465"/>
            <a:ext cx="175240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l" fontAlgn="base"/>
            <a:r>
              <a:rPr lang="en-US" altLang="en-US" sz="4400" b="1" dirty="0">
                <a:latin typeface="Sitka Text" panose="02000505000000020004" pitchFamily="2" charset="0"/>
              </a:rPr>
              <a:t>Try it</a:t>
            </a:r>
            <a:endParaRPr lang="en-US" sz="4400" b="1" i="0" dirty="0">
              <a:solidFill>
                <a:srgbClr val="273239"/>
              </a:solidFill>
              <a:effectLst/>
              <a:latin typeface="Sitka Heading Semibold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B30FDED-4DFA-49A7-8A70-72517CBD8427}"/>
              </a:ext>
            </a:extLst>
          </p:cNvPr>
          <p:cNvSpPr txBox="1"/>
          <p:nvPr/>
        </p:nvSpPr>
        <p:spPr>
          <a:xfrm>
            <a:off x="326490" y="1672213"/>
            <a:ext cx="6377378" cy="41370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43840" marR="4121150" indent="-231775">
              <a:lnSpc>
                <a:spcPct val="110000"/>
              </a:lnSpc>
              <a:spcBef>
                <a:spcPts val="100"/>
              </a:spcBef>
            </a:pPr>
            <a:r>
              <a:rPr lang="en-US" sz="2000" spc="-5" dirty="0">
                <a:latin typeface="Sitka Text" panose="02000505000000020004" pitchFamily="2" charset="0"/>
                <a:cs typeface="Courier New"/>
              </a:rPr>
              <a:t>class A{  </a:t>
            </a:r>
          </a:p>
          <a:p>
            <a:pPr marL="243840" marR="4121150" indent="-231775">
              <a:lnSpc>
                <a:spcPct val="110000"/>
              </a:lnSpc>
              <a:spcBef>
                <a:spcPts val="100"/>
              </a:spcBef>
            </a:pPr>
            <a:r>
              <a:rPr lang="en-US" sz="2000" spc="-5" dirty="0">
                <a:latin typeface="Sitka Text" panose="02000505000000020004" pitchFamily="2" charset="0"/>
                <a:cs typeface="Courier New"/>
              </a:rPr>
              <a:t>  int</a:t>
            </a:r>
            <a:r>
              <a:rPr lang="en-US" sz="2000" spc="-85" dirty="0">
                <a:latin typeface="Sitka Text" panose="02000505000000020004" pitchFamily="2" charset="0"/>
                <a:cs typeface="Courier New"/>
              </a:rPr>
              <a:t> </a:t>
            </a:r>
            <a:r>
              <a:rPr lang="en-US" sz="2000" spc="-5" dirty="0">
                <a:latin typeface="Sitka Text" panose="02000505000000020004" pitchFamily="2" charset="0"/>
                <a:cs typeface="Courier New"/>
              </a:rPr>
              <a:t>money;</a:t>
            </a:r>
            <a:endParaRPr lang="en-US" sz="2000" dirty="0">
              <a:latin typeface="Sitka Text" panose="02000505000000020004" pitchFamily="2" charset="0"/>
              <a:cs typeface="Courier New"/>
            </a:endParaRPr>
          </a:p>
          <a:p>
            <a:pPr marL="243840">
              <a:lnSpc>
                <a:spcPct val="100000"/>
              </a:lnSpc>
              <a:spcBef>
                <a:spcPts val="240"/>
              </a:spcBef>
            </a:pPr>
            <a:r>
              <a:rPr lang="en-US" sz="2000" spc="-5" dirty="0">
                <a:latin typeface="Sitka Text" panose="02000505000000020004" pitchFamily="2" charset="0"/>
                <a:cs typeface="Courier New"/>
              </a:rPr>
              <a:t>private int</a:t>
            </a:r>
            <a:r>
              <a:rPr lang="en-US" sz="2000" spc="-25" dirty="0">
                <a:latin typeface="Sitka Text" panose="02000505000000020004" pitchFamily="2" charset="0"/>
                <a:cs typeface="Courier New"/>
              </a:rPr>
              <a:t> </a:t>
            </a:r>
            <a:r>
              <a:rPr lang="en-US" sz="2000" spc="-5" dirty="0" err="1">
                <a:latin typeface="Sitka Text" panose="02000505000000020004" pitchFamily="2" charset="0"/>
                <a:cs typeface="Courier New"/>
              </a:rPr>
              <a:t>pocketMoney</a:t>
            </a:r>
            <a:r>
              <a:rPr lang="en-US" sz="2000" spc="-5" dirty="0">
                <a:latin typeface="Sitka Text" panose="02000505000000020004" pitchFamily="2" charset="0"/>
                <a:cs typeface="Courier New"/>
              </a:rPr>
              <a:t>;</a:t>
            </a:r>
            <a:endParaRPr lang="en-US" sz="2000" dirty="0">
              <a:latin typeface="Sitka Text" panose="02000505000000020004" pitchFamily="2" charset="0"/>
              <a:cs typeface="Courier New"/>
            </a:endParaRPr>
          </a:p>
          <a:p>
            <a:pPr marL="243840">
              <a:lnSpc>
                <a:spcPct val="100000"/>
              </a:lnSpc>
              <a:spcBef>
                <a:spcPts val="240"/>
              </a:spcBef>
            </a:pPr>
            <a:r>
              <a:rPr lang="en-US" sz="2000" dirty="0">
                <a:latin typeface="Sitka Text" panose="02000505000000020004" pitchFamily="2" charset="0"/>
                <a:cs typeface="Courier New"/>
              </a:rPr>
              <a:t>void </a:t>
            </a:r>
            <a:r>
              <a:rPr lang="en-US" sz="2000" spc="-5" dirty="0">
                <a:latin typeface="Sitka Text" panose="02000505000000020004" pitchFamily="2" charset="0"/>
                <a:cs typeface="Courier New"/>
              </a:rPr>
              <a:t>fill(int money, </a:t>
            </a:r>
            <a:r>
              <a:rPr lang="en-US" sz="2000" dirty="0">
                <a:latin typeface="Sitka Text" panose="02000505000000020004" pitchFamily="2" charset="0"/>
                <a:cs typeface="Courier New"/>
              </a:rPr>
              <a:t>int</a:t>
            </a:r>
            <a:r>
              <a:rPr lang="en-US" sz="2000" spc="-10" dirty="0">
                <a:latin typeface="Sitka Text" panose="02000505000000020004" pitchFamily="2" charset="0"/>
                <a:cs typeface="Courier New"/>
              </a:rPr>
              <a:t> </a:t>
            </a:r>
            <a:r>
              <a:rPr lang="en-US" sz="2000" spc="-5" dirty="0" err="1">
                <a:latin typeface="Sitka Text" panose="02000505000000020004" pitchFamily="2" charset="0"/>
                <a:cs typeface="Courier New"/>
              </a:rPr>
              <a:t>pocketMoney</a:t>
            </a:r>
            <a:r>
              <a:rPr lang="en-US" sz="2000" spc="-5" dirty="0">
                <a:latin typeface="Sitka Text" panose="02000505000000020004" pitchFamily="2" charset="0"/>
                <a:cs typeface="Courier New"/>
              </a:rPr>
              <a:t>)</a:t>
            </a:r>
            <a:endParaRPr lang="en-US" sz="2000" dirty="0">
              <a:latin typeface="Sitka Text" panose="02000505000000020004" pitchFamily="2" charset="0"/>
              <a:cs typeface="Courier New"/>
            </a:endParaRPr>
          </a:p>
          <a:p>
            <a:pPr marL="243840">
              <a:lnSpc>
                <a:spcPct val="100000"/>
              </a:lnSpc>
              <a:spcBef>
                <a:spcPts val="240"/>
              </a:spcBef>
            </a:pPr>
            <a:r>
              <a:rPr lang="en-US" sz="2000" dirty="0">
                <a:latin typeface="Sitka Text" panose="02000505000000020004" pitchFamily="2" charset="0"/>
                <a:cs typeface="Courier New"/>
              </a:rPr>
              <a:t>{</a:t>
            </a:r>
          </a:p>
          <a:p>
            <a:pPr marL="469900" marR="694055">
              <a:lnSpc>
                <a:spcPct val="110000"/>
              </a:lnSpc>
            </a:pPr>
            <a:r>
              <a:rPr lang="en-US" sz="2000" spc="-5" dirty="0" err="1">
                <a:latin typeface="Sitka Text" panose="02000505000000020004" pitchFamily="2" charset="0"/>
                <a:cs typeface="Courier New"/>
              </a:rPr>
              <a:t>this.money</a:t>
            </a:r>
            <a:r>
              <a:rPr lang="en-US" sz="2000" spc="-5" dirty="0">
                <a:latin typeface="Sitka Text" panose="02000505000000020004" pitchFamily="2" charset="0"/>
                <a:cs typeface="Courier New"/>
              </a:rPr>
              <a:t> </a:t>
            </a:r>
            <a:r>
              <a:rPr lang="en-US" sz="2000" dirty="0">
                <a:latin typeface="Sitka Text" panose="02000505000000020004" pitchFamily="2" charset="0"/>
                <a:cs typeface="Courier New"/>
              </a:rPr>
              <a:t>= </a:t>
            </a:r>
            <a:r>
              <a:rPr lang="en-US" sz="2000" spc="-5" dirty="0">
                <a:latin typeface="Sitka Text" panose="02000505000000020004" pitchFamily="2" charset="0"/>
                <a:cs typeface="Courier New"/>
              </a:rPr>
              <a:t>money;  </a:t>
            </a:r>
          </a:p>
          <a:p>
            <a:pPr marL="469900" marR="694055">
              <a:lnSpc>
                <a:spcPct val="110000"/>
              </a:lnSpc>
            </a:pPr>
            <a:r>
              <a:rPr lang="en-US" sz="2000" spc="-5" dirty="0" err="1">
                <a:latin typeface="Sitka Text" panose="02000505000000020004" pitchFamily="2" charset="0"/>
                <a:cs typeface="Courier New"/>
              </a:rPr>
              <a:t>this.pocketMoney</a:t>
            </a:r>
            <a:r>
              <a:rPr lang="en-US" sz="2000" spc="-5" dirty="0">
                <a:latin typeface="Sitka Text" panose="02000505000000020004" pitchFamily="2" charset="0"/>
                <a:cs typeface="Courier New"/>
              </a:rPr>
              <a:t> </a:t>
            </a:r>
            <a:r>
              <a:rPr lang="en-US" sz="2000" dirty="0">
                <a:latin typeface="Sitka Text" panose="02000505000000020004" pitchFamily="2" charset="0"/>
                <a:cs typeface="Courier New"/>
              </a:rPr>
              <a:t>=</a:t>
            </a:r>
            <a:r>
              <a:rPr lang="en-US" sz="2000" spc="-25" dirty="0">
                <a:latin typeface="Sitka Text" panose="02000505000000020004" pitchFamily="2" charset="0"/>
                <a:cs typeface="Courier New"/>
              </a:rPr>
              <a:t> </a:t>
            </a:r>
            <a:r>
              <a:rPr lang="en-US" sz="2000" spc="-5" dirty="0" err="1">
                <a:latin typeface="Sitka Text" panose="02000505000000020004" pitchFamily="2" charset="0"/>
                <a:cs typeface="Courier New"/>
              </a:rPr>
              <a:t>pocketMoney</a:t>
            </a:r>
            <a:r>
              <a:rPr lang="en-US" sz="2000" spc="-5" dirty="0">
                <a:latin typeface="Sitka Text" panose="02000505000000020004" pitchFamily="2" charset="0"/>
                <a:cs typeface="Courier New"/>
              </a:rPr>
              <a:t>;</a:t>
            </a:r>
            <a:endParaRPr lang="en-US" sz="2000" dirty="0">
              <a:latin typeface="Sitka Text" panose="02000505000000020004" pitchFamily="2" charset="0"/>
              <a:cs typeface="Courier New"/>
            </a:endParaRPr>
          </a:p>
          <a:p>
            <a:pPr marL="243840">
              <a:lnSpc>
                <a:spcPct val="100000"/>
              </a:lnSpc>
              <a:spcBef>
                <a:spcPts val="244"/>
              </a:spcBef>
            </a:pPr>
            <a:r>
              <a:rPr lang="en-US" sz="2000" dirty="0">
                <a:latin typeface="Sitka Text" panose="02000505000000020004" pitchFamily="2" charset="0"/>
                <a:cs typeface="Courier New"/>
              </a:rPr>
              <a:t>}</a:t>
            </a:r>
          </a:p>
          <a:p>
            <a:pPr marL="469900" marR="1376680" indent="-226060">
              <a:lnSpc>
                <a:spcPct val="110000"/>
              </a:lnSpc>
            </a:pPr>
            <a:r>
              <a:rPr lang="en-US" sz="2000" spc="-5" dirty="0">
                <a:latin typeface="Sitka Text" panose="02000505000000020004" pitchFamily="2" charset="0"/>
                <a:cs typeface="Courier New"/>
              </a:rPr>
              <a:t>public int </a:t>
            </a:r>
            <a:r>
              <a:rPr lang="en-US" sz="2000" spc="-5" dirty="0" err="1">
                <a:latin typeface="Sitka Text" panose="02000505000000020004" pitchFamily="2" charset="0"/>
                <a:cs typeface="Courier New"/>
              </a:rPr>
              <a:t>getPocketMoney</a:t>
            </a:r>
            <a:r>
              <a:rPr lang="en-US" sz="2000" spc="-5" dirty="0">
                <a:latin typeface="Sitka Text" panose="02000505000000020004" pitchFamily="2" charset="0"/>
                <a:cs typeface="Courier New"/>
              </a:rPr>
              <a:t>(){  </a:t>
            </a:r>
          </a:p>
          <a:p>
            <a:pPr marL="469900" marR="1376680" indent="-226060">
              <a:lnSpc>
                <a:spcPct val="110000"/>
              </a:lnSpc>
            </a:pPr>
            <a:r>
              <a:rPr lang="en-US" sz="2000" spc="-5" dirty="0">
                <a:latin typeface="Sitka Text" panose="02000505000000020004" pitchFamily="2" charset="0"/>
                <a:cs typeface="Courier New"/>
              </a:rPr>
              <a:t>  return</a:t>
            </a:r>
            <a:r>
              <a:rPr lang="en-US" sz="2000" spc="-10" dirty="0">
                <a:latin typeface="Sitka Text" panose="02000505000000020004" pitchFamily="2" charset="0"/>
                <a:cs typeface="Courier New"/>
              </a:rPr>
              <a:t> </a:t>
            </a:r>
            <a:r>
              <a:rPr lang="en-US" sz="2000" spc="-5" dirty="0" err="1">
                <a:latin typeface="Sitka Text" panose="02000505000000020004" pitchFamily="2" charset="0"/>
                <a:cs typeface="Courier New"/>
              </a:rPr>
              <a:t>pocketMoney</a:t>
            </a:r>
            <a:r>
              <a:rPr lang="en-US" sz="2000" spc="-5" dirty="0">
                <a:latin typeface="Sitka Text" panose="02000505000000020004" pitchFamily="2" charset="0"/>
                <a:cs typeface="Courier New"/>
              </a:rPr>
              <a:t>;</a:t>
            </a:r>
            <a:endParaRPr lang="en-US" sz="2000" dirty="0">
              <a:latin typeface="Sitka Text" panose="02000505000000020004" pitchFamily="2" charset="0"/>
              <a:cs typeface="Courier New"/>
            </a:endParaRPr>
          </a:p>
          <a:p>
            <a:pPr marL="243840">
              <a:lnSpc>
                <a:spcPct val="100000"/>
              </a:lnSpc>
              <a:spcBef>
                <a:spcPts val="240"/>
              </a:spcBef>
            </a:pPr>
            <a:r>
              <a:rPr lang="en-US" sz="2000" dirty="0">
                <a:latin typeface="Sitka Text" panose="02000505000000020004" pitchFamily="2" charset="0"/>
                <a:cs typeface="Courier New"/>
              </a:rPr>
              <a:t>}</a:t>
            </a:r>
          </a:p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lang="en-US" sz="2000" dirty="0">
                <a:latin typeface="Sitka Text" panose="02000505000000020004" pitchFamily="2" charset="0"/>
                <a:cs typeface="Courier New"/>
              </a:rPr>
              <a:t>}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8D41D439-DBB4-45F9-9BFE-63A34A95A6D4}"/>
              </a:ext>
            </a:extLst>
          </p:cNvPr>
          <p:cNvSpPr txBox="1"/>
          <p:nvPr/>
        </p:nvSpPr>
        <p:spPr>
          <a:xfrm>
            <a:off x="4711581" y="876992"/>
            <a:ext cx="4581369" cy="24237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43840" marR="1987550" indent="-231775">
              <a:lnSpc>
                <a:spcPct val="110000"/>
              </a:lnSpc>
              <a:spcBef>
                <a:spcPts val="100"/>
              </a:spcBef>
            </a:pPr>
            <a:r>
              <a:rPr lang="en-US" sz="2000" spc="-5" dirty="0">
                <a:latin typeface="Sitka Text" panose="02000505000000020004" pitchFamily="2" charset="0"/>
                <a:cs typeface="Courier New"/>
              </a:rPr>
              <a:t>class </a:t>
            </a:r>
            <a:r>
              <a:rPr lang="en-US" sz="2000" dirty="0">
                <a:latin typeface="Sitka Text" panose="02000505000000020004" pitchFamily="2" charset="0"/>
                <a:cs typeface="Courier New"/>
              </a:rPr>
              <a:t>B </a:t>
            </a:r>
            <a:r>
              <a:rPr lang="en-US" sz="2000" spc="-5" dirty="0">
                <a:latin typeface="Sitka Text" panose="02000505000000020004" pitchFamily="2" charset="0"/>
                <a:cs typeface="Courier New"/>
              </a:rPr>
              <a:t>extends</a:t>
            </a:r>
            <a:r>
              <a:rPr lang="en-US" sz="2000" spc="-65" dirty="0">
                <a:latin typeface="Sitka Text" panose="02000505000000020004" pitchFamily="2" charset="0"/>
                <a:cs typeface="Courier New"/>
              </a:rPr>
              <a:t> </a:t>
            </a:r>
            <a:r>
              <a:rPr lang="en-US" sz="2000" spc="-5" dirty="0">
                <a:latin typeface="Sitka Text" panose="02000505000000020004" pitchFamily="2" charset="0"/>
                <a:cs typeface="Courier New"/>
              </a:rPr>
              <a:t>A{  </a:t>
            </a:r>
          </a:p>
          <a:p>
            <a:pPr marL="243840" marR="1987550" indent="-231775">
              <a:lnSpc>
                <a:spcPct val="110000"/>
              </a:lnSpc>
              <a:spcBef>
                <a:spcPts val="100"/>
              </a:spcBef>
            </a:pPr>
            <a:r>
              <a:rPr lang="en-US" sz="2000" spc="-5" dirty="0">
                <a:latin typeface="Sitka Text" panose="02000505000000020004" pitchFamily="2" charset="0"/>
                <a:cs typeface="Courier New"/>
              </a:rPr>
              <a:t>  int</a:t>
            </a:r>
            <a:r>
              <a:rPr lang="en-US" sz="2000" spc="-15" dirty="0">
                <a:latin typeface="Sitka Text" panose="02000505000000020004" pitchFamily="2" charset="0"/>
                <a:cs typeface="Courier New"/>
              </a:rPr>
              <a:t> </a:t>
            </a:r>
            <a:r>
              <a:rPr lang="en-US" sz="2000" spc="-5" dirty="0">
                <a:latin typeface="Sitka Text" panose="02000505000000020004" pitchFamily="2" charset="0"/>
                <a:cs typeface="Courier New"/>
              </a:rPr>
              <a:t>total;</a:t>
            </a:r>
            <a:endParaRPr lang="en-US" sz="2000" dirty="0">
              <a:latin typeface="Sitka Text" panose="02000505000000020004" pitchFamily="2" charset="0"/>
              <a:cs typeface="Courier New"/>
            </a:endParaRPr>
          </a:p>
          <a:p>
            <a:pPr marL="243840">
              <a:lnSpc>
                <a:spcPct val="100000"/>
              </a:lnSpc>
              <a:spcBef>
                <a:spcPts val="240"/>
              </a:spcBef>
            </a:pPr>
            <a:r>
              <a:rPr lang="en-US" sz="2000" dirty="0">
                <a:latin typeface="Sitka Text" panose="02000505000000020004" pitchFamily="2" charset="0"/>
                <a:cs typeface="Courier New"/>
              </a:rPr>
              <a:t>void sum(</a:t>
            </a:r>
            <a:r>
              <a:rPr lang="en-US" sz="2000" spc="-20" dirty="0">
                <a:latin typeface="Sitka Text" panose="02000505000000020004" pitchFamily="2" charset="0"/>
                <a:cs typeface="Courier New"/>
              </a:rPr>
              <a:t> </a:t>
            </a:r>
            <a:r>
              <a:rPr lang="en-US" sz="2000" spc="-5" dirty="0">
                <a:latin typeface="Sitka Text" panose="02000505000000020004" pitchFamily="2" charset="0"/>
                <a:cs typeface="Courier New"/>
              </a:rPr>
              <a:t>){</a:t>
            </a:r>
            <a:endParaRPr lang="en-US" sz="2000" dirty="0">
              <a:latin typeface="Sitka Text" panose="02000505000000020004" pitchFamily="2" charset="0"/>
              <a:cs typeface="Courier New"/>
            </a:endParaRPr>
          </a:p>
          <a:p>
            <a:pPr marL="469900">
              <a:lnSpc>
                <a:spcPct val="100000"/>
              </a:lnSpc>
              <a:spcBef>
                <a:spcPts val="240"/>
              </a:spcBef>
            </a:pPr>
            <a:r>
              <a:rPr lang="en-US" sz="2000" spc="-5" dirty="0">
                <a:latin typeface="Sitka Text" panose="02000505000000020004" pitchFamily="2" charset="0"/>
                <a:cs typeface="Courier New"/>
              </a:rPr>
              <a:t>total </a:t>
            </a:r>
            <a:r>
              <a:rPr lang="en-US" sz="2000" dirty="0">
                <a:latin typeface="Sitka Text" panose="02000505000000020004" pitchFamily="2" charset="0"/>
                <a:cs typeface="Courier New"/>
              </a:rPr>
              <a:t>= </a:t>
            </a:r>
            <a:r>
              <a:rPr lang="en-US" sz="2000" spc="-5" dirty="0">
                <a:latin typeface="Sitka Text" panose="02000505000000020004" pitchFamily="2" charset="0"/>
                <a:cs typeface="Courier New"/>
              </a:rPr>
              <a:t>money </a:t>
            </a:r>
            <a:r>
              <a:rPr lang="en-US" sz="2000" dirty="0">
                <a:latin typeface="Sitka Text" panose="02000505000000020004" pitchFamily="2" charset="0"/>
                <a:cs typeface="Courier New"/>
              </a:rPr>
              <a:t>+</a:t>
            </a:r>
            <a:r>
              <a:rPr lang="en-US" sz="2000" spc="-35" dirty="0">
                <a:latin typeface="Sitka Text" panose="02000505000000020004" pitchFamily="2" charset="0"/>
                <a:cs typeface="Courier New"/>
              </a:rPr>
              <a:t> </a:t>
            </a:r>
            <a:r>
              <a:rPr lang="en-US" sz="2000" spc="-35" dirty="0" err="1">
                <a:latin typeface="Sitka Text" panose="02000505000000020004" pitchFamily="2" charset="0"/>
                <a:cs typeface="Courier New"/>
              </a:rPr>
              <a:t>getP</a:t>
            </a:r>
            <a:r>
              <a:rPr lang="en-US" sz="2000" spc="-5" dirty="0" err="1">
                <a:latin typeface="Sitka Text" panose="02000505000000020004" pitchFamily="2" charset="0"/>
                <a:cs typeface="Courier New"/>
              </a:rPr>
              <a:t>ocketMoney</a:t>
            </a:r>
            <a:r>
              <a:rPr lang="en-US" sz="2000" spc="-5" dirty="0">
                <a:latin typeface="Sitka Text" panose="02000505000000020004" pitchFamily="2" charset="0"/>
                <a:cs typeface="Courier New"/>
              </a:rPr>
              <a:t>();</a:t>
            </a:r>
            <a:endParaRPr lang="en-US" sz="2000" dirty="0">
              <a:latin typeface="Sitka Text" panose="02000505000000020004" pitchFamily="2" charset="0"/>
              <a:cs typeface="Courier New"/>
            </a:endParaRPr>
          </a:p>
          <a:p>
            <a:pPr marL="243840">
              <a:lnSpc>
                <a:spcPct val="100000"/>
              </a:lnSpc>
              <a:spcBef>
                <a:spcPts val="240"/>
              </a:spcBef>
            </a:pPr>
            <a:r>
              <a:rPr lang="en-US" sz="2000" dirty="0">
                <a:latin typeface="Sitka Text" panose="02000505000000020004" pitchFamily="2" charset="0"/>
                <a:cs typeface="Courier New"/>
              </a:rPr>
              <a:t>}</a:t>
            </a:r>
          </a:p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lang="en-US" sz="2000" dirty="0">
                <a:latin typeface="Sitka Text" panose="02000505000000020004" pitchFamily="2" charset="0"/>
                <a:cs typeface="Courier New"/>
              </a:rPr>
              <a:t>}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9767F4F1-48D1-41E3-AA7C-882397E963C0}"/>
              </a:ext>
            </a:extLst>
          </p:cNvPr>
          <p:cNvSpPr txBox="1"/>
          <p:nvPr/>
        </p:nvSpPr>
        <p:spPr>
          <a:xfrm>
            <a:off x="4656284" y="3253676"/>
            <a:ext cx="4738766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latin typeface="Sitka Text" panose="02000505000000020004" pitchFamily="2" charset="0"/>
              </a:rPr>
              <a:t>class C</a:t>
            </a:r>
          </a:p>
          <a:p>
            <a:r>
              <a:rPr lang="en-US" sz="2000" dirty="0">
                <a:latin typeface="Sitka Text" panose="02000505000000020004" pitchFamily="2" charset="0"/>
              </a:rPr>
              <a:t>  {</a:t>
            </a:r>
          </a:p>
          <a:p>
            <a:r>
              <a:rPr lang="en-US" sz="2000" dirty="0">
                <a:latin typeface="Sitka Text" panose="02000505000000020004" pitchFamily="2" charset="0"/>
              </a:rPr>
              <a:t>    public static void main(String </a:t>
            </a:r>
            <a:r>
              <a:rPr lang="en-US" sz="2000" dirty="0" err="1">
                <a:latin typeface="Sitka Text" panose="02000505000000020004" pitchFamily="2" charset="0"/>
              </a:rPr>
              <a:t>args</a:t>
            </a:r>
            <a:r>
              <a:rPr lang="en-US" sz="2000" dirty="0">
                <a:latin typeface="Sitka Text" panose="02000505000000020004" pitchFamily="2" charset="0"/>
              </a:rPr>
              <a:t>[])</a:t>
            </a:r>
          </a:p>
          <a:p>
            <a:r>
              <a:rPr lang="en-US" sz="2000" dirty="0">
                <a:latin typeface="Sitka Text" panose="02000505000000020004" pitchFamily="2" charset="0"/>
              </a:rPr>
              <a:t>     {</a:t>
            </a:r>
          </a:p>
          <a:p>
            <a:r>
              <a:rPr lang="en-US" sz="2000" dirty="0">
                <a:latin typeface="Sitka Text" panose="02000505000000020004" pitchFamily="2" charset="0"/>
              </a:rPr>
              <a:t>	B s1=new B();</a:t>
            </a:r>
          </a:p>
          <a:p>
            <a:r>
              <a:rPr lang="en-US" sz="2000" dirty="0">
                <a:latin typeface="Sitka Text" panose="02000505000000020004" pitchFamily="2" charset="0"/>
              </a:rPr>
              <a:t>	s1.fill(1000,500);</a:t>
            </a:r>
          </a:p>
          <a:p>
            <a:r>
              <a:rPr lang="en-US" sz="2000" dirty="0">
                <a:latin typeface="Sitka Text" panose="02000505000000020004" pitchFamily="2" charset="0"/>
              </a:rPr>
              <a:t>	s1.sum();</a:t>
            </a:r>
          </a:p>
          <a:p>
            <a:r>
              <a:rPr lang="en-US" sz="2000" dirty="0">
                <a:latin typeface="Sitka Text" panose="02000505000000020004" pitchFamily="2" charset="0"/>
              </a:rPr>
              <a:t>	</a:t>
            </a:r>
            <a:r>
              <a:rPr lang="en-US" sz="2000" dirty="0" err="1">
                <a:latin typeface="Sitka Text" panose="02000505000000020004" pitchFamily="2" charset="0"/>
              </a:rPr>
              <a:t>System.out.println</a:t>
            </a:r>
            <a:r>
              <a:rPr lang="en-US" sz="2000" dirty="0">
                <a:latin typeface="Sitka Text" panose="02000505000000020004" pitchFamily="2" charset="0"/>
              </a:rPr>
              <a:t>(s1.total);</a:t>
            </a:r>
          </a:p>
          <a:p>
            <a:r>
              <a:rPr lang="en-US" sz="2000" dirty="0">
                <a:latin typeface="Sitka Text" panose="02000505000000020004" pitchFamily="2" charset="0"/>
              </a:rPr>
              <a:t>     }</a:t>
            </a:r>
          </a:p>
          <a:p>
            <a:r>
              <a:rPr lang="en-US" sz="2000" dirty="0">
                <a:latin typeface="Sitka Text" panose="02000505000000020004" pitchFamily="2" charset="0"/>
              </a:rPr>
              <a:t>  }</a:t>
            </a:r>
          </a:p>
        </p:txBody>
      </p:sp>
    </p:spTree>
    <p:extLst>
      <p:ext uri="{BB962C8B-B14F-4D97-AF65-F5344CB8AC3E}">
        <p14:creationId xmlns:p14="http://schemas.microsoft.com/office/powerpoint/2010/main" val="3166805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PrivateAccess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86740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/>
              <a:t>class </a:t>
            </a:r>
            <a:r>
              <a:rPr lang="en-US" dirty="0" err="1"/>
              <a:t>DemoA</a:t>
            </a:r>
            <a:r>
              <a:rPr lang="en-US" dirty="0"/>
              <a:t> {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private </a:t>
            </a:r>
            <a:r>
              <a:rPr lang="en-US" dirty="0" err="1"/>
              <a:t>int</a:t>
            </a:r>
            <a:r>
              <a:rPr lang="en-US" dirty="0"/>
              <a:t> a; </a:t>
            </a: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DemoA</a:t>
            </a:r>
            <a:r>
              <a:rPr lang="en-US" dirty="0" smtClean="0"/>
              <a:t>(</a:t>
            </a:r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dirty="0"/>
              <a:t>x) {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 </a:t>
            </a:r>
            <a:r>
              <a:rPr lang="en-US" dirty="0"/>
              <a:t>= x;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} </a:t>
            </a:r>
          </a:p>
          <a:p>
            <a:pPr marL="0" indent="0">
              <a:buNone/>
            </a:pPr>
            <a:r>
              <a:rPr lang="en-US" dirty="0" smtClean="0"/>
              <a:t>void </a:t>
            </a:r>
            <a:r>
              <a:rPr lang="en-US" dirty="0" err="1"/>
              <a:t>displayA</a:t>
            </a:r>
            <a:r>
              <a:rPr lang="en-US" dirty="0"/>
              <a:t>()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{ </a:t>
            </a:r>
          </a:p>
          <a:p>
            <a:pPr marL="0" indent="0">
              <a:buNone/>
            </a:pPr>
            <a:r>
              <a:rPr lang="en-US" dirty="0" err="1" smtClean="0"/>
              <a:t>System.out.println</a:t>
            </a:r>
            <a:r>
              <a:rPr lang="en-US" dirty="0"/>
              <a:t>("Class-A Method : a = " + a);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} </a:t>
            </a:r>
          </a:p>
          <a:p>
            <a:pPr marL="0" indent="0">
              <a:buNone/>
            </a:pPr>
            <a:r>
              <a:rPr lang="en-US" dirty="0" smtClean="0"/>
              <a:t>}</a:t>
            </a:r>
          </a:p>
          <a:p>
            <a:pPr marL="0" indent="0">
              <a:buNone/>
            </a:pPr>
            <a:r>
              <a:rPr lang="en-US" dirty="0"/>
              <a:t>class </a:t>
            </a:r>
            <a:r>
              <a:rPr lang="en-US" dirty="0" err="1"/>
              <a:t>DemoB</a:t>
            </a:r>
            <a:r>
              <a:rPr lang="en-US" dirty="0"/>
              <a:t> extends </a:t>
            </a:r>
            <a:r>
              <a:rPr lang="en-US" dirty="0" err="1"/>
              <a:t>DemoA</a:t>
            </a:r>
            <a:r>
              <a:rPr lang="en-US" dirty="0"/>
              <a:t> { </a:t>
            </a: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dirty="0"/>
              <a:t>b; </a:t>
            </a: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DemoB</a:t>
            </a:r>
            <a:r>
              <a:rPr lang="en-US" dirty="0" smtClean="0"/>
              <a:t>(</a:t>
            </a:r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dirty="0"/>
              <a:t>p, </a:t>
            </a:r>
            <a:r>
              <a:rPr lang="en-US" dirty="0" err="1"/>
              <a:t>int</a:t>
            </a:r>
            <a:r>
              <a:rPr lang="en-US" dirty="0"/>
              <a:t> q) {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super(p</a:t>
            </a:r>
            <a:r>
              <a:rPr lang="en-US" dirty="0"/>
              <a:t>);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b=q</a:t>
            </a:r>
            <a:r>
              <a:rPr lang="en-US" dirty="0"/>
              <a:t>;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} </a:t>
            </a:r>
          </a:p>
          <a:p>
            <a:pPr marL="0" indent="0">
              <a:buNone/>
            </a:pPr>
            <a:r>
              <a:rPr lang="en-US" dirty="0" smtClean="0"/>
              <a:t>void </a:t>
            </a:r>
            <a:r>
              <a:rPr lang="en-US" dirty="0" err="1"/>
              <a:t>displayB</a:t>
            </a:r>
            <a:r>
              <a:rPr lang="en-US" dirty="0"/>
              <a:t>() { </a:t>
            </a: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displayA</a:t>
            </a:r>
            <a:r>
              <a:rPr lang="en-US" dirty="0"/>
              <a:t>(); </a:t>
            </a: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System.out.println</a:t>
            </a:r>
            <a:r>
              <a:rPr lang="en-US" dirty="0"/>
              <a:t>("Class-B Method : b = " + b );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} </a:t>
            </a:r>
          </a:p>
          <a:p>
            <a:pPr marL="0" indent="0">
              <a:buNone/>
            </a:pPr>
            <a:r>
              <a:rPr lang="en-US" dirty="0" smtClean="0"/>
              <a:t>}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3699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"/>
            <a:ext cx="8229600" cy="597376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/>
              <a:t>class </a:t>
            </a:r>
            <a:r>
              <a:rPr lang="en-US" dirty="0" err="1"/>
              <a:t>PrivateAccess</a:t>
            </a:r>
            <a:r>
              <a:rPr lang="en-US" dirty="0"/>
              <a:t> {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public </a:t>
            </a:r>
            <a:r>
              <a:rPr lang="en-US" dirty="0"/>
              <a:t>static void main(String </a:t>
            </a:r>
            <a:r>
              <a:rPr lang="en-US" dirty="0" err="1"/>
              <a:t>args</a:t>
            </a:r>
            <a:r>
              <a:rPr lang="en-US" dirty="0"/>
              <a:t>[]) {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//</a:t>
            </a:r>
            <a:r>
              <a:rPr lang="en-US" dirty="0"/>
              <a:t>calling class-A method </a:t>
            </a: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DemoA</a:t>
            </a:r>
            <a:r>
              <a:rPr lang="en-US" dirty="0" smtClean="0"/>
              <a:t> </a:t>
            </a:r>
            <a:r>
              <a:rPr lang="en-US" dirty="0" err="1"/>
              <a:t>objA</a:t>
            </a:r>
            <a:r>
              <a:rPr lang="en-US" dirty="0"/>
              <a:t> = new </a:t>
            </a:r>
            <a:r>
              <a:rPr lang="en-US" dirty="0" err="1"/>
              <a:t>DemoA</a:t>
            </a:r>
            <a:r>
              <a:rPr lang="en-US" dirty="0"/>
              <a:t>(150);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//</a:t>
            </a:r>
            <a:r>
              <a:rPr lang="en-US" dirty="0" err="1"/>
              <a:t>objA.a</a:t>
            </a:r>
            <a:r>
              <a:rPr lang="en-US" dirty="0"/>
              <a:t>=100; // Error, Can't access private variable </a:t>
            </a: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objA.displayA</a:t>
            </a:r>
            <a:r>
              <a:rPr lang="en-US" dirty="0"/>
              <a:t>();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//</a:t>
            </a:r>
            <a:r>
              <a:rPr lang="en-US" dirty="0"/>
              <a:t>calling class-B method </a:t>
            </a: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DemoB</a:t>
            </a:r>
            <a:r>
              <a:rPr lang="en-US" dirty="0" smtClean="0"/>
              <a:t> </a:t>
            </a:r>
            <a:r>
              <a:rPr lang="en-US" dirty="0" err="1"/>
              <a:t>objB</a:t>
            </a:r>
            <a:r>
              <a:rPr lang="en-US" dirty="0"/>
              <a:t> = new </a:t>
            </a:r>
            <a:r>
              <a:rPr lang="en-US" dirty="0" err="1"/>
              <a:t>DemoB</a:t>
            </a:r>
            <a:r>
              <a:rPr lang="en-US" dirty="0"/>
              <a:t>(500,1000);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// </a:t>
            </a:r>
            <a:r>
              <a:rPr lang="en-US" dirty="0" err="1"/>
              <a:t>objB.a</a:t>
            </a:r>
            <a:r>
              <a:rPr lang="en-US" dirty="0"/>
              <a:t>=200;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// </a:t>
            </a:r>
            <a:r>
              <a:rPr lang="en-US" dirty="0" err="1"/>
              <a:t>objA</a:t>
            </a:r>
            <a:r>
              <a:rPr lang="en-US" dirty="0"/>
              <a:t> and </a:t>
            </a:r>
            <a:r>
              <a:rPr lang="en-US" dirty="0" err="1"/>
              <a:t>objB</a:t>
            </a:r>
            <a:r>
              <a:rPr lang="en-US" dirty="0"/>
              <a:t> are different objects. Error, Can't access private variable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//</a:t>
            </a:r>
            <a:r>
              <a:rPr lang="en-US" dirty="0" err="1"/>
              <a:t>objB.b</a:t>
            </a:r>
            <a:r>
              <a:rPr lang="en-US" dirty="0"/>
              <a:t>=300; // accessing all classes in the same package </a:t>
            </a: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objB.displayB</a:t>
            </a:r>
            <a:r>
              <a:rPr lang="en-US" dirty="0"/>
              <a:t>(); } } </a:t>
            </a:r>
          </a:p>
        </p:txBody>
      </p:sp>
    </p:spTree>
    <p:extLst>
      <p:ext uri="{BB962C8B-B14F-4D97-AF65-F5344CB8AC3E}">
        <p14:creationId xmlns:p14="http://schemas.microsoft.com/office/powerpoint/2010/main" val="2534518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61" t="17727" r="23465" b="34394"/>
          <a:stretch/>
        </p:blipFill>
        <p:spPr bwMode="auto">
          <a:xfrm>
            <a:off x="633845" y="173181"/>
            <a:ext cx="6280493" cy="3398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93" t="24091" r="28238" b="26364"/>
          <a:stretch/>
        </p:blipFill>
        <p:spPr bwMode="auto">
          <a:xfrm>
            <a:off x="762000" y="3400767"/>
            <a:ext cx="5264727" cy="3422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71800" y="0"/>
            <a:ext cx="358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Default Access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936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353" y="457200"/>
            <a:ext cx="8653240" cy="601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459473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01" t="23182" r="25001" b="7879"/>
          <a:stretch/>
        </p:blipFill>
        <p:spPr bwMode="auto">
          <a:xfrm>
            <a:off x="537922" y="457200"/>
            <a:ext cx="7386879" cy="5980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35861" y="76200"/>
            <a:ext cx="419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Protected Access Specifier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92244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88" t="22879" r="25000" b="40757"/>
          <a:stretch/>
        </p:blipFill>
        <p:spPr bwMode="auto">
          <a:xfrm>
            <a:off x="754657" y="457200"/>
            <a:ext cx="6808944" cy="2912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ight Brace 1"/>
          <p:cNvSpPr/>
          <p:nvPr/>
        </p:nvSpPr>
        <p:spPr>
          <a:xfrm>
            <a:off x="1754124" y="3048000"/>
            <a:ext cx="77724" cy="20781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05" t="20758" r="29687" b="28636"/>
          <a:stretch/>
        </p:blipFill>
        <p:spPr bwMode="auto">
          <a:xfrm>
            <a:off x="609600" y="3275590"/>
            <a:ext cx="6324600" cy="3565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616189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D3BF76A5-986F-4895-9943-B787C6188697}"/>
              </a:ext>
            </a:extLst>
          </p:cNvPr>
          <p:cNvCxnSpPr/>
          <p:nvPr/>
        </p:nvCxnSpPr>
        <p:spPr>
          <a:xfrm>
            <a:off x="0" y="6308035"/>
            <a:ext cx="648791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597A08C5-0AD7-4D84-92BF-648F6875FEC7}"/>
              </a:ext>
            </a:extLst>
          </p:cNvPr>
          <p:cNvCxnSpPr>
            <a:cxnSpLocks/>
          </p:cNvCxnSpPr>
          <p:nvPr/>
        </p:nvCxnSpPr>
        <p:spPr>
          <a:xfrm>
            <a:off x="1756050" y="876992"/>
            <a:ext cx="738795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F89A3FC9-142F-440A-B1DF-42B7FCBE6598}"/>
              </a:ext>
            </a:extLst>
          </p:cNvPr>
          <p:cNvSpPr/>
          <p:nvPr/>
        </p:nvSpPr>
        <p:spPr>
          <a:xfrm>
            <a:off x="441747" y="114898"/>
            <a:ext cx="756489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l" fontAlgn="base"/>
            <a:r>
              <a:rPr lang="en-US" altLang="en-US" sz="4400" b="1" dirty="0">
                <a:latin typeface="Sitka Text" panose="02000505000000020004" pitchFamily="2" charset="0"/>
              </a:rPr>
              <a:t>Constructors - Inheritance</a:t>
            </a:r>
            <a:endParaRPr lang="en-US" sz="4400" b="1" i="0" dirty="0">
              <a:solidFill>
                <a:srgbClr val="273239"/>
              </a:solidFill>
              <a:effectLst/>
              <a:latin typeface="Sitka Heading Semibold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D090FB1-C836-4BA4-BEA4-7EE746DDE993}"/>
              </a:ext>
            </a:extLst>
          </p:cNvPr>
          <p:cNvSpPr txBox="1"/>
          <p:nvPr/>
        </p:nvSpPr>
        <p:spPr>
          <a:xfrm>
            <a:off x="441748" y="1097688"/>
            <a:ext cx="8260505" cy="55399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43840" indent="-231775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har char="•"/>
              <a:tabLst>
                <a:tab pos="243840" algn="l"/>
                <a:tab pos="244475" algn="l"/>
              </a:tabLst>
            </a:pPr>
            <a:r>
              <a:rPr lang="en-US" sz="2400" dirty="0">
                <a:latin typeface="Sitka Text" panose="02000505000000020004" pitchFamily="2" charset="0"/>
                <a:cs typeface="Arial"/>
              </a:rPr>
              <a:t>The creation and initialization of the superclass object </a:t>
            </a:r>
            <a:r>
              <a:rPr lang="en-US" sz="2400" spc="-5" dirty="0">
                <a:latin typeface="Sitka Text" panose="02000505000000020004" pitchFamily="2" charset="0"/>
                <a:cs typeface="Arial"/>
              </a:rPr>
              <a:t>is </a:t>
            </a:r>
            <a:r>
              <a:rPr lang="en-US" sz="2400" dirty="0">
                <a:latin typeface="Sitka Text" panose="02000505000000020004" pitchFamily="2" charset="0"/>
                <a:cs typeface="Arial"/>
              </a:rPr>
              <a:t>a </a:t>
            </a:r>
            <a:r>
              <a:rPr lang="en-US" sz="2400" spc="-5" dirty="0">
                <a:latin typeface="Sitka Text" panose="02000505000000020004" pitchFamily="2" charset="0"/>
                <a:cs typeface="Arial"/>
              </a:rPr>
              <a:t>prerequisite</a:t>
            </a:r>
            <a:r>
              <a:rPr lang="en-US" sz="2400" spc="114" dirty="0">
                <a:latin typeface="Sitka Text" panose="02000505000000020004" pitchFamily="2" charset="0"/>
                <a:cs typeface="Arial"/>
              </a:rPr>
              <a:t> </a:t>
            </a:r>
            <a:r>
              <a:rPr lang="en-US" sz="2400" spc="-20" dirty="0">
                <a:latin typeface="Sitka Text" panose="02000505000000020004" pitchFamily="2" charset="0"/>
                <a:cs typeface="Arial"/>
              </a:rPr>
              <a:t>to </a:t>
            </a:r>
            <a:r>
              <a:rPr lang="en-US" sz="2400" dirty="0">
                <a:latin typeface="Sitka Text" panose="02000505000000020004" pitchFamily="2" charset="0"/>
                <a:cs typeface="Arial"/>
              </a:rPr>
              <a:t>the creation of the </a:t>
            </a:r>
            <a:r>
              <a:rPr lang="en-US" sz="2400" spc="5" dirty="0">
                <a:latin typeface="Sitka Text" panose="02000505000000020004" pitchFamily="2" charset="0"/>
                <a:cs typeface="Arial"/>
              </a:rPr>
              <a:t>subclass</a:t>
            </a:r>
            <a:r>
              <a:rPr lang="en-US" sz="2400" spc="-180" dirty="0">
                <a:latin typeface="Sitka Text" panose="02000505000000020004" pitchFamily="2" charset="0"/>
                <a:cs typeface="Arial"/>
              </a:rPr>
              <a:t> </a:t>
            </a:r>
            <a:r>
              <a:rPr lang="en-US" sz="2400" dirty="0">
                <a:latin typeface="Sitka Text" panose="02000505000000020004" pitchFamily="2" charset="0"/>
                <a:cs typeface="Arial"/>
              </a:rPr>
              <a:t>object.</a:t>
            </a:r>
          </a:p>
          <a:p>
            <a:pPr marL="243840" indent="-231775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har char="•"/>
              <a:tabLst>
                <a:tab pos="243840" algn="l"/>
                <a:tab pos="244475" algn="l"/>
              </a:tabLst>
            </a:pPr>
            <a:r>
              <a:rPr lang="en-US" sz="2400" dirty="0">
                <a:latin typeface="Sitka Text" panose="02000505000000020004" pitchFamily="2" charset="0"/>
                <a:cs typeface="Arial"/>
              </a:rPr>
              <a:t>When a subclass object </a:t>
            </a:r>
            <a:r>
              <a:rPr lang="en-US" sz="2400" spc="-5" dirty="0">
                <a:latin typeface="Sitka Text" panose="02000505000000020004" pitchFamily="2" charset="0"/>
                <a:cs typeface="Arial"/>
              </a:rPr>
              <a:t>is</a:t>
            </a:r>
            <a:r>
              <a:rPr lang="en-US" sz="2400" spc="-110" dirty="0">
                <a:latin typeface="Sitka Text" panose="02000505000000020004" pitchFamily="2" charset="0"/>
                <a:cs typeface="Arial"/>
              </a:rPr>
              <a:t> </a:t>
            </a:r>
            <a:r>
              <a:rPr lang="en-US" sz="2400" dirty="0">
                <a:latin typeface="Sitka Text" panose="02000505000000020004" pitchFamily="2" charset="0"/>
                <a:cs typeface="Arial"/>
              </a:rPr>
              <a:t>created,</a:t>
            </a:r>
          </a:p>
          <a:p>
            <a:pPr marL="756285" lvl="1" indent="-28702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har char="–"/>
              <a:tabLst>
                <a:tab pos="756285" algn="l"/>
                <a:tab pos="756920" algn="l"/>
              </a:tabLst>
            </a:pPr>
            <a:r>
              <a:rPr lang="en-US" sz="2400" spc="-5" dirty="0">
                <a:latin typeface="Sitka Text" panose="02000505000000020004" pitchFamily="2" charset="0"/>
                <a:cs typeface="Arial"/>
              </a:rPr>
              <a:t>It </a:t>
            </a:r>
            <a:r>
              <a:rPr lang="en-US" sz="2400" dirty="0">
                <a:latin typeface="Sitka Text" panose="02000505000000020004" pitchFamily="2" charset="0"/>
                <a:cs typeface="Arial"/>
              </a:rPr>
              <a:t>creates the </a:t>
            </a:r>
            <a:r>
              <a:rPr lang="en-US" sz="2400" u="heavy" dirty="0">
                <a:uFill>
                  <a:solidFill>
                    <a:srgbClr val="000000"/>
                  </a:solidFill>
                </a:uFill>
                <a:latin typeface="Sitka Text" panose="02000505000000020004" pitchFamily="2" charset="0"/>
                <a:cs typeface="Arial"/>
              </a:rPr>
              <a:t>superclass</a:t>
            </a:r>
            <a:r>
              <a:rPr lang="en-US" sz="2400" u="heavy" spc="-130" dirty="0">
                <a:uFill>
                  <a:solidFill>
                    <a:srgbClr val="000000"/>
                  </a:solidFill>
                </a:uFill>
                <a:latin typeface="Sitka Text" panose="02000505000000020004" pitchFamily="2" charset="0"/>
                <a:cs typeface="Arial"/>
              </a:rPr>
              <a:t> </a:t>
            </a:r>
            <a:r>
              <a:rPr lang="en-US" sz="2400" u="heavy" dirty="0">
                <a:uFill>
                  <a:solidFill>
                    <a:srgbClr val="000000"/>
                  </a:solidFill>
                </a:uFill>
                <a:latin typeface="Sitka Text" panose="02000505000000020004" pitchFamily="2" charset="0"/>
                <a:cs typeface="Arial"/>
              </a:rPr>
              <a:t>object</a:t>
            </a:r>
            <a:endParaRPr lang="en-US" sz="2400" dirty="0">
              <a:latin typeface="Sitka Text" panose="02000505000000020004" pitchFamily="2" charset="0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har char="–"/>
              <a:tabLst>
                <a:tab pos="756285" algn="l"/>
                <a:tab pos="756920" algn="l"/>
              </a:tabLst>
            </a:pPr>
            <a:r>
              <a:rPr lang="en-US" sz="2400" dirty="0">
                <a:latin typeface="Sitka Text" panose="02000505000000020004" pitchFamily="2" charset="0"/>
                <a:cs typeface="Arial"/>
              </a:rPr>
              <a:t>Invokes the relevant superclass</a:t>
            </a:r>
            <a:r>
              <a:rPr lang="en-US" sz="2400" spc="-125" dirty="0">
                <a:latin typeface="Sitka Text" panose="02000505000000020004" pitchFamily="2" charset="0"/>
                <a:cs typeface="Arial"/>
              </a:rPr>
              <a:t> </a:t>
            </a:r>
            <a:r>
              <a:rPr lang="en-US" sz="2400" spc="-10" dirty="0">
                <a:latin typeface="Sitka Text" panose="02000505000000020004" pitchFamily="2" charset="0"/>
                <a:cs typeface="Arial"/>
              </a:rPr>
              <a:t>constructor.</a:t>
            </a:r>
            <a:endParaRPr lang="en-US" sz="2400" dirty="0">
              <a:latin typeface="Sitka Text" panose="02000505000000020004" pitchFamily="2" charset="0"/>
              <a:cs typeface="Arial"/>
            </a:endParaRPr>
          </a:p>
          <a:p>
            <a:pPr marL="1155700" marR="5080" lvl="2" indent="-22860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har char="–"/>
              <a:tabLst>
                <a:tab pos="1156335" algn="l"/>
                <a:tab pos="1730375" algn="l"/>
                <a:tab pos="2913380" algn="l"/>
                <a:tab pos="4263390" algn="l"/>
                <a:tab pos="5443220" algn="l"/>
                <a:tab pos="5944870" algn="l"/>
                <a:tab pos="6574155" algn="l"/>
                <a:tab pos="7685405" algn="l"/>
                <a:tab pos="8089265" algn="l"/>
              </a:tabLst>
            </a:pPr>
            <a:r>
              <a:rPr lang="en-US" sz="2400" dirty="0">
                <a:latin typeface="Sitka Text" panose="02000505000000020004" pitchFamily="2" charset="0"/>
                <a:cs typeface="Arial"/>
              </a:rPr>
              <a:t>The	initialized sup</a:t>
            </a:r>
            <a:r>
              <a:rPr lang="en-US" sz="2400" spc="-15" dirty="0">
                <a:latin typeface="Sitka Text" panose="02000505000000020004" pitchFamily="2" charset="0"/>
                <a:cs typeface="Arial"/>
              </a:rPr>
              <a:t>e</a:t>
            </a:r>
            <a:r>
              <a:rPr lang="en-US" sz="2400" dirty="0">
                <a:latin typeface="Sitka Text" panose="02000505000000020004" pitchFamily="2" charset="0"/>
                <a:cs typeface="Arial"/>
              </a:rPr>
              <a:t>r</a:t>
            </a:r>
            <a:r>
              <a:rPr lang="en-US" sz="2400" spc="5" dirty="0">
                <a:latin typeface="Sitka Text" panose="02000505000000020004" pitchFamily="2" charset="0"/>
                <a:cs typeface="Arial"/>
              </a:rPr>
              <a:t>c</a:t>
            </a:r>
            <a:r>
              <a:rPr lang="en-US" sz="2400" dirty="0">
                <a:latin typeface="Sitka Text" panose="02000505000000020004" pitchFamily="2" charset="0"/>
                <a:cs typeface="Arial"/>
              </a:rPr>
              <a:t>l</a:t>
            </a:r>
            <a:r>
              <a:rPr lang="en-US" sz="2400" spc="-15" dirty="0">
                <a:latin typeface="Sitka Text" panose="02000505000000020004" pitchFamily="2" charset="0"/>
                <a:cs typeface="Arial"/>
              </a:rPr>
              <a:t>a</a:t>
            </a:r>
            <a:r>
              <a:rPr lang="en-US" sz="2400" dirty="0">
                <a:latin typeface="Sitka Text" panose="02000505000000020004" pitchFamily="2" charset="0"/>
                <a:cs typeface="Arial"/>
              </a:rPr>
              <a:t>ss at</a:t>
            </a:r>
            <a:r>
              <a:rPr lang="en-US" sz="2400" spc="-10" dirty="0">
                <a:latin typeface="Sitka Text" panose="02000505000000020004" pitchFamily="2" charset="0"/>
                <a:cs typeface="Arial"/>
              </a:rPr>
              <a:t>t</a:t>
            </a:r>
            <a:r>
              <a:rPr lang="en-US" sz="2400" dirty="0">
                <a:latin typeface="Sitka Text" panose="02000505000000020004" pitchFamily="2" charset="0"/>
                <a:cs typeface="Arial"/>
              </a:rPr>
              <a:t>ri</a:t>
            </a:r>
            <a:r>
              <a:rPr lang="en-US" sz="2400" spc="-10" dirty="0">
                <a:latin typeface="Sitka Text" panose="02000505000000020004" pitchFamily="2" charset="0"/>
                <a:cs typeface="Arial"/>
              </a:rPr>
              <a:t>b</a:t>
            </a:r>
            <a:r>
              <a:rPr lang="en-US" sz="2400" dirty="0">
                <a:latin typeface="Sitka Text" panose="02000505000000020004" pitchFamily="2" charset="0"/>
                <a:cs typeface="Arial"/>
              </a:rPr>
              <a:t>ut</a:t>
            </a:r>
            <a:r>
              <a:rPr lang="en-US" sz="2400" spc="-15" dirty="0">
                <a:latin typeface="Sitka Text" panose="02000505000000020004" pitchFamily="2" charset="0"/>
                <a:cs typeface="Arial"/>
              </a:rPr>
              <a:t>e</a:t>
            </a:r>
            <a:r>
              <a:rPr lang="en-US" sz="2400" dirty="0">
                <a:latin typeface="Sitka Text" panose="02000505000000020004" pitchFamily="2" charset="0"/>
                <a:cs typeface="Arial"/>
              </a:rPr>
              <a:t>s </a:t>
            </a:r>
            <a:r>
              <a:rPr lang="en-US" sz="2400" spc="-10" dirty="0">
                <a:latin typeface="Sitka Text" panose="02000505000000020004" pitchFamily="2" charset="0"/>
                <a:cs typeface="Arial"/>
              </a:rPr>
              <a:t>ar</a:t>
            </a:r>
            <a:r>
              <a:rPr lang="en-US" sz="2400" dirty="0">
                <a:latin typeface="Sitka Text" panose="02000505000000020004" pitchFamily="2" charset="0"/>
                <a:cs typeface="Arial"/>
              </a:rPr>
              <a:t>e then inh</a:t>
            </a:r>
            <a:r>
              <a:rPr lang="en-US" sz="2400" spc="-10" dirty="0">
                <a:latin typeface="Sitka Text" panose="02000505000000020004" pitchFamily="2" charset="0"/>
                <a:cs typeface="Arial"/>
              </a:rPr>
              <a:t>e</a:t>
            </a:r>
            <a:r>
              <a:rPr lang="en-US" sz="2400" dirty="0">
                <a:latin typeface="Sitka Text" panose="02000505000000020004" pitchFamily="2" charset="0"/>
                <a:cs typeface="Arial"/>
              </a:rPr>
              <a:t>rited by t</a:t>
            </a:r>
            <a:r>
              <a:rPr lang="en-US" sz="2400" spc="-20" dirty="0">
                <a:latin typeface="Sitka Text" panose="02000505000000020004" pitchFamily="2" charset="0"/>
                <a:cs typeface="Arial"/>
              </a:rPr>
              <a:t>h</a:t>
            </a:r>
            <a:r>
              <a:rPr lang="en-US" sz="2400" dirty="0">
                <a:latin typeface="Sitka Text" panose="02000505000000020004" pitchFamily="2" charset="0"/>
                <a:cs typeface="Arial"/>
              </a:rPr>
              <a:t>e  subclass</a:t>
            </a:r>
            <a:r>
              <a:rPr lang="en-US" sz="2400" spc="-35" dirty="0">
                <a:latin typeface="Sitka Text" panose="02000505000000020004" pitchFamily="2" charset="0"/>
                <a:cs typeface="Arial"/>
              </a:rPr>
              <a:t> </a:t>
            </a:r>
            <a:r>
              <a:rPr lang="en-US" sz="2400" dirty="0">
                <a:latin typeface="Sitka Text" panose="02000505000000020004" pitchFamily="2" charset="0"/>
                <a:cs typeface="Arial"/>
              </a:rPr>
              <a:t>object</a:t>
            </a:r>
          </a:p>
          <a:p>
            <a:pPr marL="756285" lvl="1" indent="-28702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har char="–"/>
              <a:tabLst>
                <a:tab pos="756285" algn="l"/>
                <a:tab pos="756920" algn="l"/>
              </a:tabLst>
            </a:pPr>
            <a:r>
              <a:rPr lang="en-US" sz="2400" dirty="0">
                <a:latin typeface="Sitka Text" panose="02000505000000020004" pitchFamily="2" charset="0"/>
                <a:cs typeface="Arial"/>
              </a:rPr>
              <a:t>finally followed by the creation of the </a:t>
            </a:r>
            <a:r>
              <a:rPr lang="en-US" sz="2400" u="heavy" dirty="0">
                <a:uFill>
                  <a:solidFill>
                    <a:srgbClr val="000000"/>
                  </a:solidFill>
                </a:uFill>
                <a:latin typeface="Sitka Text" panose="02000505000000020004" pitchFamily="2" charset="0"/>
                <a:cs typeface="Arial"/>
              </a:rPr>
              <a:t>subclass</a:t>
            </a:r>
            <a:r>
              <a:rPr lang="en-US" sz="2400" u="heavy" spc="-145" dirty="0">
                <a:uFill>
                  <a:solidFill>
                    <a:srgbClr val="000000"/>
                  </a:solidFill>
                </a:uFill>
                <a:latin typeface="Sitka Text" panose="02000505000000020004" pitchFamily="2" charset="0"/>
                <a:cs typeface="Arial"/>
              </a:rPr>
              <a:t> </a:t>
            </a:r>
            <a:r>
              <a:rPr lang="en-US" sz="2400" u="heavy" dirty="0">
                <a:uFill>
                  <a:solidFill>
                    <a:srgbClr val="000000"/>
                  </a:solidFill>
                </a:uFill>
                <a:latin typeface="Sitka Text" panose="02000505000000020004" pitchFamily="2" charset="0"/>
                <a:cs typeface="Arial"/>
              </a:rPr>
              <a:t>object</a:t>
            </a:r>
            <a:endParaRPr lang="en-US" sz="2400" dirty="0">
              <a:latin typeface="Sitka Text" panose="02000505000000020004" pitchFamily="2" charset="0"/>
              <a:cs typeface="Arial"/>
            </a:endParaRPr>
          </a:p>
          <a:p>
            <a:pPr marL="1155700" marR="5715" lvl="2" indent="-22860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har char="–"/>
              <a:tabLst>
                <a:tab pos="1156335" algn="l"/>
              </a:tabLst>
            </a:pPr>
            <a:r>
              <a:rPr lang="en-US" sz="2400" dirty="0">
                <a:latin typeface="Sitka Text" panose="02000505000000020004" pitchFamily="2" charset="0"/>
                <a:cs typeface="Arial"/>
              </a:rPr>
              <a:t>initialization of its own </a:t>
            </a:r>
            <a:r>
              <a:rPr lang="en-US" sz="2400" spc="-5" dirty="0">
                <a:latin typeface="Sitka Text" panose="02000505000000020004" pitchFamily="2" charset="0"/>
                <a:cs typeface="Arial"/>
              </a:rPr>
              <a:t>attributes through </a:t>
            </a:r>
            <a:r>
              <a:rPr lang="en-US" sz="2400" dirty="0">
                <a:latin typeface="Sitka Text" panose="02000505000000020004" pitchFamily="2" charset="0"/>
                <a:cs typeface="Arial"/>
              </a:rPr>
              <a:t>a relevant </a:t>
            </a:r>
            <a:r>
              <a:rPr lang="en-US" sz="2400" spc="-5" dirty="0">
                <a:latin typeface="Sitka Text" panose="02000505000000020004" pitchFamily="2" charset="0"/>
                <a:cs typeface="Arial"/>
              </a:rPr>
              <a:t>constructor  </a:t>
            </a:r>
            <a:r>
              <a:rPr lang="en-US" sz="2400" dirty="0">
                <a:latin typeface="Sitka Text" panose="02000505000000020004" pitchFamily="2" charset="0"/>
                <a:cs typeface="Arial"/>
              </a:rPr>
              <a:t>subclass</a:t>
            </a:r>
          </a:p>
        </p:txBody>
      </p:sp>
    </p:spTree>
    <p:extLst>
      <p:ext uri="{BB962C8B-B14F-4D97-AF65-F5344CB8AC3E}">
        <p14:creationId xmlns:p14="http://schemas.microsoft.com/office/powerpoint/2010/main" val="104627531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D3BF76A5-986F-4895-9943-B787C6188697}"/>
              </a:ext>
            </a:extLst>
          </p:cNvPr>
          <p:cNvCxnSpPr/>
          <p:nvPr/>
        </p:nvCxnSpPr>
        <p:spPr>
          <a:xfrm>
            <a:off x="0" y="6308035"/>
            <a:ext cx="648791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597A08C5-0AD7-4D84-92BF-648F6875FEC7}"/>
              </a:ext>
            </a:extLst>
          </p:cNvPr>
          <p:cNvCxnSpPr>
            <a:cxnSpLocks/>
          </p:cNvCxnSpPr>
          <p:nvPr/>
        </p:nvCxnSpPr>
        <p:spPr>
          <a:xfrm>
            <a:off x="1756050" y="876992"/>
            <a:ext cx="738795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F89A3FC9-142F-440A-B1DF-42B7FCBE6598}"/>
              </a:ext>
            </a:extLst>
          </p:cNvPr>
          <p:cNvSpPr/>
          <p:nvPr/>
        </p:nvSpPr>
        <p:spPr>
          <a:xfrm>
            <a:off x="441748" y="329465"/>
            <a:ext cx="756489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l" fontAlgn="base"/>
            <a:r>
              <a:rPr lang="en-US" altLang="en-US" sz="4400" b="1" dirty="0">
                <a:latin typeface="Sitka Text" panose="02000505000000020004" pitchFamily="2" charset="0"/>
              </a:rPr>
              <a:t>Constructors - Inheritance</a:t>
            </a:r>
            <a:endParaRPr lang="en-US" sz="4400" b="1" i="0" dirty="0">
              <a:solidFill>
                <a:srgbClr val="273239"/>
              </a:solidFill>
              <a:effectLst/>
              <a:latin typeface="Sitka Heading Semibold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647CA3D-5F34-4EAD-9672-0680CECF0B75}"/>
              </a:ext>
            </a:extLst>
          </p:cNvPr>
          <p:cNvSpPr txBox="1"/>
          <p:nvPr/>
        </p:nvSpPr>
        <p:spPr>
          <a:xfrm>
            <a:off x="220875" y="876992"/>
            <a:ext cx="6046162" cy="655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latin typeface="Sitka Text" panose="02000505000000020004" pitchFamily="2" charset="0"/>
              </a:rPr>
              <a:t>class A</a:t>
            </a:r>
          </a:p>
          <a:p>
            <a:r>
              <a:rPr lang="en-US" sz="2000" dirty="0">
                <a:latin typeface="Sitka Text" panose="02000505000000020004" pitchFamily="2" charset="0"/>
              </a:rPr>
              <a:t>  {</a:t>
            </a:r>
          </a:p>
          <a:p>
            <a:r>
              <a:rPr lang="en-US" sz="2000" dirty="0">
                <a:latin typeface="Sitka Text" panose="02000505000000020004" pitchFamily="2" charset="0"/>
              </a:rPr>
              <a:t>    int a;</a:t>
            </a:r>
          </a:p>
          <a:p>
            <a:r>
              <a:rPr lang="en-US" sz="2000" dirty="0">
                <a:latin typeface="Sitka Text" panose="02000505000000020004" pitchFamily="2" charset="0"/>
              </a:rPr>
              <a:t>    A()</a:t>
            </a:r>
          </a:p>
          <a:p>
            <a:r>
              <a:rPr lang="en-US" sz="2000" dirty="0">
                <a:latin typeface="Sitka Text" panose="02000505000000020004" pitchFamily="2" charset="0"/>
              </a:rPr>
              <a:t>     {</a:t>
            </a:r>
          </a:p>
          <a:p>
            <a:r>
              <a:rPr lang="en-US" sz="2000" dirty="0">
                <a:latin typeface="Sitka Text" panose="02000505000000020004" pitchFamily="2" charset="0"/>
              </a:rPr>
              <a:t>       a=10;</a:t>
            </a:r>
          </a:p>
          <a:p>
            <a:r>
              <a:rPr lang="en-US" sz="2000" dirty="0">
                <a:latin typeface="Sitka Text" panose="02000505000000020004" pitchFamily="2" charset="0"/>
              </a:rPr>
              <a:t>       </a:t>
            </a:r>
            <a:r>
              <a:rPr lang="en-US" sz="2000" dirty="0" err="1">
                <a:latin typeface="Sitka Text" panose="02000505000000020004" pitchFamily="2" charset="0"/>
              </a:rPr>
              <a:t>System.out.println</a:t>
            </a:r>
            <a:r>
              <a:rPr lang="en-US" sz="2000" dirty="0">
                <a:latin typeface="Sitka Text" panose="02000505000000020004" pitchFamily="2" charset="0"/>
              </a:rPr>
              <a:t>("in Class A Constructor");</a:t>
            </a:r>
          </a:p>
          <a:p>
            <a:r>
              <a:rPr lang="en-US" sz="2000" dirty="0">
                <a:latin typeface="Sitka Text" panose="02000505000000020004" pitchFamily="2" charset="0"/>
              </a:rPr>
              <a:t>     }</a:t>
            </a:r>
          </a:p>
          <a:p>
            <a:r>
              <a:rPr lang="en-US" sz="2000" dirty="0">
                <a:latin typeface="Sitka Text" panose="02000505000000020004" pitchFamily="2" charset="0"/>
              </a:rPr>
              <a:t>  }</a:t>
            </a:r>
          </a:p>
          <a:p>
            <a:r>
              <a:rPr lang="en-US" sz="2000" dirty="0">
                <a:latin typeface="Sitka Text" panose="02000505000000020004" pitchFamily="2" charset="0"/>
              </a:rPr>
              <a:t>class B extends A</a:t>
            </a:r>
          </a:p>
          <a:p>
            <a:r>
              <a:rPr lang="en-US" sz="2000" dirty="0">
                <a:latin typeface="Sitka Text" panose="02000505000000020004" pitchFamily="2" charset="0"/>
              </a:rPr>
              <a:t>  {</a:t>
            </a:r>
          </a:p>
          <a:p>
            <a:r>
              <a:rPr lang="en-US" sz="2000" dirty="0">
                <a:latin typeface="Sitka Text" panose="02000505000000020004" pitchFamily="2" charset="0"/>
              </a:rPr>
              <a:t>    int b;</a:t>
            </a:r>
          </a:p>
          <a:p>
            <a:r>
              <a:rPr lang="en-US" sz="2000" dirty="0">
                <a:latin typeface="Sitka Text" panose="02000505000000020004" pitchFamily="2" charset="0"/>
              </a:rPr>
              <a:t>    B()</a:t>
            </a:r>
          </a:p>
          <a:p>
            <a:r>
              <a:rPr lang="en-US" sz="2000" dirty="0">
                <a:latin typeface="Sitka Text" panose="02000505000000020004" pitchFamily="2" charset="0"/>
              </a:rPr>
              <a:t>     {</a:t>
            </a:r>
          </a:p>
          <a:p>
            <a:r>
              <a:rPr lang="en-US" sz="2000" dirty="0">
                <a:latin typeface="Sitka Text" panose="02000505000000020004" pitchFamily="2" charset="0"/>
              </a:rPr>
              <a:t>       b=20;</a:t>
            </a:r>
          </a:p>
          <a:p>
            <a:r>
              <a:rPr lang="en-US" sz="2000" dirty="0">
                <a:latin typeface="Sitka Text" panose="02000505000000020004" pitchFamily="2" charset="0"/>
              </a:rPr>
              <a:t>       </a:t>
            </a:r>
            <a:r>
              <a:rPr lang="en-US" sz="2000" dirty="0" err="1">
                <a:latin typeface="Sitka Text" panose="02000505000000020004" pitchFamily="2" charset="0"/>
              </a:rPr>
              <a:t>System.out.println</a:t>
            </a:r>
            <a:r>
              <a:rPr lang="en-US" sz="2000" dirty="0">
                <a:latin typeface="Sitka Text" panose="02000505000000020004" pitchFamily="2" charset="0"/>
              </a:rPr>
              <a:t>("in Class B Constructor");</a:t>
            </a:r>
          </a:p>
          <a:p>
            <a:r>
              <a:rPr lang="en-US" sz="2000" dirty="0">
                <a:latin typeface="Sitka Text" panose="02000505000000020004" pitchFamily="2" charset="0"/>
              </a:rPr>
              <a:t>     }</a:t>
            </a:r>
          </a:p>
          <a:p>
            <a:r>
              <a:rPr lang="en-US" sz="2000" dirty="0">
                <a:latin typeface="Sitka Text" panose="02000505000000020004" pitchFamily="2" charset="0"/>
              </a:rPr>
              <a:t>  }</a:t>
            </a:r>
          </a:p>
          <a:p>
            <a:endParaRPr lang="en-US" sz="2000" dirty="0">
              <a:latin typeface="Sitka Text" panose="02000505000000020004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BA7A3772-0D7B-449A-ABA5-F9179C4B9DA2}"/>
              </a:ext>
            </a:extLst>
          </p:cNvPr>
          <p:cNvSpPr txBox="1"/>
          <p:nvPr/>
        </p:nvSpPr>
        <p:spPr>
          <a:xfrm>
            <a:off x="4925292" y="1098906"/>
            <a:ext cx="4190999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latin typeface="Sitka Text" panose="02000505000000020004" pitchFamily="2" charset="0"/>
              </a:rPr>
              <a:t>class C</a:t>
            </a:r>
          </a:p>
          <a:p>
            <a:r>
              <a:rPr lang="en-US" sz="2000" dirty="0">
                <a:latin typeface="Sitka Text" panose="02000505000000020004" pitchFamily="2" charset="0"/>
              </a:rPr>
              <a:t>  {</a:t>
            </a:r>
          </a:p>
          <a:p>
            <a:r>
              <a:rPr lang="en-US" sz="2000" dirty="0">
                <a:latin typeface="Sitka Text" panose="02000505000000020004" pitchFamily="2" charset="0"/>
              </a:rPr>
              <a:t>    public static void main(String </a:t>
            </a:r>
            <a:r>
              <a:rPr lang="en-US" sz="2000" dirty="0" err="1">
                <a:latin typeface="Sitka Text" panose="02000505000000020004" pitchFamily="2" charset="0"/>
              </a:rPr>
              <a:t>args</a:t>
            </a:r>
            <a:r>
              <a:rPr lang="en-US" sz="2000" dirty="0">
                <a:latin typeface="Sitka Text" panose="02000505000000020004" pitchFamily="2" charset="0"/>
              </a:rPr>
              <a:t>[])</a:t>
            </a:r>
          </a:p>
          <a:p>
            <a:r>
              <a:rPr lang="en-US" sz="2000" dirty="0">
                <a:latin typeface="Sitka Text" panose="02000505000000020004" pitchFamily="2" charset="0"/>
              </a:rPr>
              <a:t>     {</a:t>
            </a:r>
          </a:p>
          <a:p>
            <a:r>
              <a:rPr lang="en-US" sz="2000" dirty="0">
                <a:latin typeface="Sitka Text" panose="02000505000000020004" pitchFamily="2" charset="0"/>
              </a:rPr>
              <a:t>	B s1=new B();</a:t>
            </a:r>
          </a:p>
          <a:p>
            <a:r>
              <a:rPr lang="en-US" sz="2000" dirty="0">
                <a:latin typeface="Sitka Text" panose="02000505000000020004" pitchFamily="2" charset="0"/>
              </a:rPr>
              <a:t>	</a:t>
            </a:r>
            <a:r>
              <a:rPr lang="en-US" sz="2000" dirty="0" err="1">
                <a:latin typeface="Sitka Text" panose="02000505000000020004" pitchFamily="2" charset="0"/>
              </a:rPr>
              <a:t>System.out.println</a:t>
            </a:r>
            <a:r>
              <a:rPr lang="en-US" sz="2000" dirty="0">
                <a:latin typeface="Sitka Text" panose="02000505000000020004" pitchFamily="2" charset="0"/>
              </a:rPr>
              <a:t>(s1.a +" " +s1.b);</a:t>
            </a:r>
          </a:p>
          <a:p>
            <a:r>
              <a:rPr lang="en-US" sz="2000" dirty="0">
                <a:latin typeface="Sitka Text" panose="02000505000000020004" pitchFamily="2" charset="0"/>
              </a:rPr>
              <a:t>     }</a:t>
            </a:r>
          </a:p>
          <a:p>
            <a:r>
              <a:rPr lang="en-US" sz="2000" dirty="0">
                <a:latin typeface="Sitka Text" panose="02000505000000020004" pitchFamily="2" charset="0"/>
              </a:rPr>
              <a:t>  }</a:t>
            </a:r>
          </a:p>
        </p:txBody>
      </p:sp>
    </p:spTree>
    <p:extLst>
      <p:ext uri="{BB962C8B-B14F-4D97-AF65-F5344CB8AC3E}">
        <p14:creationId xmlns:p14="http://schemas.microsoft.com/office/powerpoint/2010/main" val="395868798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D3BF76A5-986F-4895-9943-B787C6188697}"/>
              </a:ext>
            </a:extLst>
          </p:cNvPr>
          <p:cNvCxnSpPr/>
          <p:nvPr/>
        </p:nvCxnSpPr>
        <p:spPr>
          <a:xfrm>
            <a:off x="0" y="6308035"/>
            <a:ext cx="648791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597A08C5-0AD7-4D84-92BF-648F6875FEC7}"/>
              </a:ext>
            </a:extLst>
          </p:cNvPr>
          <p:cNvCxnSpPr>
            <a:cxnSpLocks/>
          </p:cNvCxnSpPr>
          <p:nvPr/>
        </p:nvCxnSpPr>
        <p:spPr>
          <a:xfrm>
            <a:off x="1756050" y="876992"/>
            <a:ext cx="738795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F89A3FC9-142F-440A-B1DF-42B7FCBE6598}"/>
              </a:ext>
            </a:extLst>
          </p:cNvPr>
          <p:cNvSpPr/>
          <p:nvPr/>
        </p:nvSpPr>
        <p:spPr>
          <a:xfrm>
            <a:off x="441748" y="329465"/>
            <a:ext cx="756489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l" fontAlgn="base"/>
            <a:r>
              <a:rPr lang="en-US" altLang="en-US" sz="4400" b="1" dirty="0">
                <a:latin typeface="Sitka Text" panose="02000505000000020004" pitchFamily="2" charset="0"/>
              </a:rPr>
              <a:t>Constructors - Inheritance</a:t>
            </a:r>
            <a:endParaRPr lang="en-US" sz="4400" b="1" i="0" dirty="0">
              <a:solidFill>
                <a:srgbClr val="273239"/>
              </a:solidFill>
              <a:effectLst/>
              <a:latin typeface="Sitka Heading Semibold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A4A766B-AE5B-4FE7-B3C9-50A109F7A19C}"/>
              </a:ext>
            </a:extLst>
          </p:cNvPr>
          <p:cNvSpPr txBox="1"/>
          <p:nvPr/>
        </p:nvSpPr>
        <p:spPr>
          <a:xfrm>
            <a:off x="171925" y="1424521"/>
            <a:ext cx="4876013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latin typeface="Sitka Text" panose="02000505000000020004" pitchFamily="2" charset="0"/>
              </a:rPr>
              <a:t>class A</a:t>
            </a:r>
          </a:p>
          <a:p>
            <a:r>
              <a:rPr lang="en-US" sz="2000" dirty="0">
                <a:latin typeface="Sitka Text" panose="02000505000000020004" pitchFamily="2" charset="0"/>
              </a:rPr>
              <a:t>  {</a:t>
            </a:r>
          </a:p>
          <a:p>
            <a:r>
              <a:rPr lang="en-US" sz="2000" dirty="0">
                <a:latin typeface="Sitka Text" panose="02000505000000020004" pitchFamily="2" charset="0"/>
              </a:rPr>
              <a:t>    int a;</a:t>
            </a:r>
          </a:p>
          <a:p>
            <a:r>
              <a:rPr lang="en-US" sz="2000" dirty="0">
                <a:latin typeface="Sitka Text" panose="02000505000000020004" pitchFamily="2" charset="0"/>
              </a:rPr>
              <a:t>    A()</a:t>
            </a:r>
          </a:p>
          <a:p>
            <a:r>
              <a:rPr lang="en-US" sz="2000" dirty="0">
                <a:latin typeface="Sitka Text" panose="02000505000000020004" pitchFamily="2" charset="0"/>
              </a:rPr>
              <a:t>     {</a:t>
            </a:r>
          </a:p>
          <a:p>
            <a:r>
              <a:rPr lang="en-US" sz="2000" dirty="0">
                <a:latin typeface="Sitka Text" panose="02000505000000020004" pitchFamily="2" charset="0"/>
              </a:rPr>
              <a:t>       a=10;</a:t>
            </a:r>
          </a:p>
          <a:p>
            <a:r>
              <a:rPr lang="en-US" sz="2000" dirty="0">
                <a:latin typeface="Sitka Text" panose="02000505000000020004" pitchFamily="2" charset="0"/>
              </a:rPr>
              <a:t>       </a:t>
            </a:r>
            <a:r>
              <a:rPr lang="en-US" sz="2000" dirty="0" err="1">
                <a:latin typeface="Sitka Text" panose="02000505000000020004" pitchFamily="2" charset="0"/>
              </a:rPr>
              <a:t>System.out.println</a:t>
            </a:r>
            <a:r>
              <a:rPr lang="en-US" sz="2000" dirty="0">
                <a:latin typeface="Sitka Text" panose="02000505000000020004" pitchFamily="2" charset="0"/>
              </a:rPr>
              <a:t>("in Class A Constructor");</a:t>
            </a:r>
          </a:p>
          <a:p>
            <a:r>
              <a:rPr lang="en-US" sz="2000" dirty="0">
                <a:latin typeface="Sitka Text" panose="02000505000000020004" pitchFamily="2" charset="0"/>
              </a:rPr>
              <a:t>     }</a:t>
            </a:r>
          </a:p>
          <a:p>
            <a:r>
              <a:rPr lang="en-US" sz="2000" dirty="0">
                <a:latin typeface="Sitka Text" panose="02000505000000020004" pitchFamily="2" charset="0"/>
              </a:rPr>
              <a:t>    A(int </a:t>
            </a:r>
            <a:r>
              <a:rPr lang="en-US" sz="2000" dirty="0" err="1">
                <a:latin typeface="Sitka Text" panose="02000505000000020004" pitchFamily="2" charset="0"/>
              </a:rPr>
              <a:t>val</a:t>
            </a:r>
            <a:r>
              <a:rPr lang="en-US" sz="2000" dirty="0">
                <a:latin typeface="Sitka Text" panose="02000505000000020004" pitchFamily="2" charset="0"/>
              </a:rPr>
              <a:t>)</a:t>
            </a:r>
          </a:p>
          <a:p>
            <a:r>
              <a:rPr lang="en-US" sz="2000" dirty="0">
                <a:latin typeface="Sitka Text" panose="02000505000000020004" pitchFamily="2" charset="0"/>
              </a:rPr>
              <a:t>     {</a:t>
            </a:r>
          </a:p>
          <a:p>
            <a:r>
              <a:rPr lang="en-US" sz="2000" dirty="0">
                <a:latin typeface="Sitka Text" panose="02000505000000020004" pitchFamily="2" charset="0"/>
              </a:rPr>
              <a:t>	a=</a:t>
            </a:r>
            <a:r>
              <a:rPr lang="en-US" sz="2000" dirty="0" err="1">
                <a:latin typeface="Sitka Text" panose="02000505000000020004" pitchFamily="2" charset="0"/>
              </a:rPr>
              <a:t>val</a:t>
            </a:r>
            <a:r>
              <a:rPr lang="en-US" sz="2000" dirty="0">
                <a:latin typeface="Sitka Text" panose="02000505000000020004" pitchFamily="2" charset="0"/>
              </a:rPr>
              <a:t>;</a:t>
            </a:r>
          </a:p>
          <a:p>
            <a:r>
              <a:rPr lang="en-US" sz="2000" dirty="0">
                <a:latin typeface="Sitka Text" panose="02000505000000020004" pitchFamily="2" charset="0"/>
              </a:rPr>
              <a:t>     }</a:t>
            </a:r>
          </a:p>
          <a:p>
            <a:r>
              <a:rPr lang="en-US" sz="2000" dirty="0">
                <a:latin typeface="Sitka Text" panose="02000505000000020004" pitchFamily="2" charset="0"/>
              </a:rPr>
              <a:t>  }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66763753-42FE-466C-918C-BAC1615D4475}"/>
              </a:ext>
            </a:extLst>
          </p:cNvPr>
          <p:cNvSpPr txBox="1"/>
          <p:nvPr/>
        </p:nvSpPr>
        <p:spPr>
          <a:xfrm>
            <a:off x="5168797" y="1272028"/>
            <a:ext cx="4581369" cy="5324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class B extends A</a:t>
            </a:r>
          </a:p>
          <a:p>
            <a:r>
              <a:rPr lang="en-US" sz="2000" dirty="0"/>
              <a:t>  {</a:t>
            </a:r>
          </a:p>
          <a:p>
            <a:r>
              <a:rPr lang="en-US" sz="2000" dirty="0"/>
              <a:t>    int b;</a:t>
            </a:r>
          </a:p>
          <a:p>
            <a:r>
              <a:rPr lang="en-US" sz="2000" dirty="0"/>
              <a:t>    B()</a:t>
            </a:r>
          </a:p>
          <a:p>
            <a:r>
              <a:rPr lang="en-US" sz="2000" dirty="0"/>
              <a:t>     {</a:t>
            </a:r>
          </a:p>
          <a:p>
            <a:r>
              <a:rPr lang="en-US" sz="2000" dirty="0"/>
              <a:t>       b=20;</a:t>
            </a:r>
          </a:p>
          <a:p>
            <a:r>
              <a:rPr lang="en-US" sz="2000" dirty="0"/>
              <a:t>       </a:t>
            </a:r>
            <a:r>
              <a:rPr lang="en-US" sz="2000" dirty="0" err="1"/>
              <a:t>System.out.println</a:t>
            </a:r>
            <a:r>
              <a:rPr lang="en-US" sz="2000" dirty="0"/>
              <a:t>("in Class B Constructor");</a:t>
            </a:r>
          </a:p>
          <a:p>
            <a:r>
              <a:rPr lang="en-US" sz="2000" dirty="0"/>
              <a:t>     }</a:t>
            </a:r>
          </a:p>
          <a:p>
            <a:r>
              <a:rPr lang="en-US" sz="2000" dirty="0"/>
              <a:t>    B(int </a:t>
            </a:r>
            <a:r>
              <a:rPr lang="en-US" sz="2000" dirty="0" err="1"/>
              <a:t>val</a:t>
            </a:r>
            <a:r>
              <a:rPr lang="en-US" sz="2000" dirty="0"/>
              <a:t>)</a:t>
            </a:r>
          </a:p>
          <a:p>
            <a:r>
              <a:rPr lang="en-US" sz="2000" dirty="0"/>
              <a:t>     {</a:t>
            </a:r>
          </a:p>
          <a:p>
            <a:r>
              <a:rPr lang="en-US" sz="2000" dirty="0"/>
              <a:t>        b=</a:t>
            </a:r>
            <a:r>
              <a:rPr lang="en-US" sz="2000" dirty="0" err="1"/>
              <a:t>val</a:t>
            </a:r>
            <a:r>
              <a:rPr lang="en-US" sz="2000" dirty="0"/>
              <a:t>;</a:t>
            </a:r>
          </a:p>
          <a:p>
            <a:r>
              <a:rPr lang="en-US" sz="2000" dirty="0"/>
              <a:t>        </a:t>
            </a:r>
            <a:r>
              <a:rPr lang="en-US" sz="2000" dirty="0" err="1"/>
              <a:t>System.out.println</a:t>
            </a:r>
            <a:r>
              <a:rPr lang="en-US" sz="2000" dirty="0"/>
              <a:t>("a is " +a +" b is " +b);</a:t>
            </a:r>
          </a:p>
          <a:p>
            <a:r>
              <a:rPr lang="en-US" sz="2000" dirty="0"/>
              <a:t>	</a:t>
            </a:r>
          </a:p>
          <a:p>
            <a:r>
              <a:rPr lang="en-US" sz="2000" dirty="0"/>
              <a:t>     }</a:t>
            </a:r>
          </a:p>
          <a:p>
            <a:r>
              <a:rPr lang="en-US" sz="2000" dirty="0"/>
              <a:t>  }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A132E424-90FA-4C74-8128-C94B61F0B582}"/>
              </a:ext>
            </a:extLst>
          </p:cNvPr>
          <p:cNvSpPr txBox="1"/>
          <p:nvPr/>
        </p:nvSpPr>
        <p:spPr>
          <a:xfrm>
            <a:off x="2135161" y="5901458"/>
            <a:ext cx="232816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latin typeface="Sitka Text" panose="02000505000000020004" pitchFamily="2" charset="0"/>
              </a:rPr>
              <a:t>B b2=new B(50);</a:t>
            </a:r>
          </a:p>
        </p:txBody>
      </p:sp>
      <p:pic>
        <p:nvPicPr>
          <p:cNvPr id="18" name="Picture 2" descr="Question mark PNG">
            <a:extLst>
              <a:ext uri="{FF2B5EF4-FFF2-40B4-BE49-F238E27FC236}">
                <a16:creationId xmlns:a16="http://schemas.microsoft.com/office/drawing/2014/main" xmlns="" id="{47D64161-6599-4BA2-93E6-536FE94636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1019" y="5194649"/>
            <a:ext cx="835040" cy="1113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165518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Access Control and Inheritance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• </a:t>
            </a:r>
            <a:r>
              <a:rPr lang="en-US" dirty="0"/>
              <a:t>A derived class access to the members of a super class may be modified by access specifiers.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• </a:t>
            </a:r>
            <a:r>
              <a:rPr lang="en-US" dirty="0"/>
              <a:t>There are three access specifiers, that is, public, protected, and private.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• </a:t>
            </a:r>
            <a:r>
              <a:rPr lang="en-US" dirty="0"/>
              <a:t>The code for specifying access is Access-specifier </a:t>
            </a:r>
            <a:endParaRPr lang="en-US" dirty="0" smtClean="0"/>
          </a:p>
          <a:p>
            <a:pPr marL="400050" lvl="1" indent="0">
              <a:buNone/>
            </a:pPr>
            <a:r>
              <a:rPr lang="en-US" dirty="0" smtClean="0"/>
              <a:t>type </a:t>
            </a:r>
            <a:r>
              <a:rPr lang="en-US" dirty="0" err="1"/>
              <a:t>member_identifier</a:t>
            </a:r>
            <a:r>
              <a:rPr lang="en-US" dirty="0"/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403825358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61" t="30909" r="25000" b="41818"/>
          <a:stretch/>
        </p:blipFill>
        <p:spPr bwMode="auto">
          <a:xfrm>
            <a:off x="249381" y="1066800"/>
            <a:ext cx="8930559" cy="2840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584181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84" t="38940" r="25596" b="31969"/>
          <a:stretch/>
        </p:blipFill>
        <p:spPr bwMode="auto">
          <a:xfrm>
            <a:off x="528601" y="2057400"/>
            <a:ext cx="8248254" cy="2895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001066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Universal Super Class : “ Object ” Class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r>
              <a:rPr lang="en-US" dirty="0"/>
              <a:t>Object class is a special class and it is at the top of the class hierarchy tree. </a:t>
            </a:r>
            <a:endParaRPr lang="en-US" dirty="0" smtClean="0"/>
          </a:p>
          <a:p>
            <a:r>
              <a:rPr lang="en-US" dirty="0" smtClean="0"/>
              <a:t>It </a:t>
            </a:r>
            <a:r>
              <a:rPr lang="en-US" dirty="0"/>
              <a:t>is the parent class or super class of all in Java. </a:t>
            </a:r>
            <a:endParaRPr lang="en-US" dirty="0" smtClean="0"/>
          </a:p>
          <a:p>
            <a:r>
              <a:rPr lang="en-US" dirty="0" smtClean="0"/>
              <a:t>Hence</a:t>
            </a:r>
            <a:r>
              <a:rPr lang="en-US" dirty="0"/>
              <a:t>, it is called Universal super class. </a:t>
            </a:r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/>
              <a:t>Object is at the root of the tree and every other class can be directly or indirectly derived from the Object class. </a:t>
            </a:r>
          </a:p>
        </p:txBody>
      </p:sp>
    </p:spTree>
    <p:extLst>
      <p:ext uri="{BB962C8B-B14F-4D97-AF65-F5344CB8AC3E}">
        <p14:creationId xmlns:p14="http://schemas.microsoft.com/office/powerpoint/2010/main" val="148097366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68" t="56970" r="32500" b="10454"/>
          <a:stretch/>
        </p:blipFill>
        <p:spPr bwMode="auto">
          <a:xfrm>
            <a:off x="2209800" y="152400"/>
            <a:ext cx="5257800" cy="2798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15" t="38940" r="25852" b="37878"/>
          <a:stretch/>
        </p:blipFill>
        <p:spPr bwMode="auto">
          <a:xfrm>
            <a:off x="732118" y="3505200"/>
            <a:ext cx="7754472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14365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Types of Inheritances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following types of inheritances are supported by Java. </a:t>
            </a:r>
            <a:endParaRPr lang="en-US" dirty="0" smtClean="0"/>
          </a:p>
          <a:p>
            <a:pPr marL="400050" lvl="1" indent="0">
              <a:buNone/>
            </a:pPr>
            <a:r>
              <a:rPr lang="en-US" dirty="0" smtClean="0"/>
              <a:t>1</a:t>
            </a:r>
            <a:r>
              <a:rPr lang="en-US" dirty="0"/>
              <a:t>. Single inheritance </a:t>
            </a:r>
            <a:endParaRPr lang="en-US" dirty="0" smtClean="0"/>
          </a:p>
          <a:p>
            <a:pPr marL="400050" lvl="1" indent="0">
              <a:buNone/>
            </a:pPr>
            <a:r>
              <a:rPr lang="en-US" dirty="0" smtClean="0"/>
              <a:t>2</a:t>
            </a:r>
            <a:r>
              <a:rPr lang="en-US" dirty="0"/>
              <a:t>. Multilevel inheritance </a:t>
            </a:r>
            <a:endParaRPr lang="en-US" dirty="0" smtClean="0"/>
          </a:p>
          <a:p>
            <a:pPr marL="400050" lvl="1" indent="0">
              <a:buNone/>
            </a:pPr>
            <a:r>
              <a:rPr lang="en-US" dirty="0" smtClean="0"/>
              <a:t>3</a:t>
            </a:r>
            <a:r>
              <a:rPr lang="en-US" dirty="0"/>
              <a:t>. Hierarchical inheritance </a:t>
            </a:r>
            <a:endParaRPr lang="en-US" dirty="0" smtClean="0"/>
          </a:p>
          <a:p>
            <a:pPr marL="400050" lvl="1" indent="0">
              <a:buNone/>
            </a:pPr>
            <a:r>
              <a:rPr lang="en-US" dirty="0" smtClean="0"/>
              <a:t>4</a:t>
            </a:r>
            <a:r>
              <a:rPr lang="en-US" dirty="0"/>
              <a:t>. Multiple inheritance using interfaces </a:t>
            </a:r>
          </a:p>
        </p:txBody>
      </p:sp>
    </p:spTree>
    <p:extLst>
      <p:ext uri="{BB962C8B-B14F-4D97-AF65-F5344CB8AC3E}">
        <p14:creationId xmlns:p14="http://schemas.microsoft.com/office/powerpoint/2010/main" val="345185081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ject 19"/>
          <p:cNvSpPr txBox="1"/>
          <p:nvPr/>
        </p:nvSpPr>
        <p:spPr>
          <a:xfrm>
            <a:off x="668481" y="663355"/>
            <a:ext cx="7982261" cy="61946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3840" indent="-231775">
              <a:lnSpc>
                <a:spcPct val="100000"/>
              </a:lnSpc>
              <a:spcBef>
                <a:spcPts val="590"/>
              </a:spcBef>
              <a:buChar char="•"/>
              <a:tabLst>
                <a:tab pos="243840" algn="l"/>
                <a:tab pos="244475" algn="l"/>
              </a:tabLst>
            </a:pPr>
            <a:r>
              <a:rPr lang="en-US" sz="2400" dirty="0">
                <a:latin typeface="Sitka Text" panose="02000505000000020004" pitchFamily="2" charset="0"/>
                <a:cs typeface="Arial"/>
              </a:rPr>
              <a:t>The</a:t>
            </a:r>
            <a:r>
              <a:rPr lang="en-US" sz="2400" spc="-15" dirty="0">
                <a:latin typeface="Sitka Text" panose="02000505000000020004" pitchFamily="2" charset="0"/>
                <a:cs typeface="Arial"/>
              </a:rPr>
              <a:t> </a:t>
            </a:r>
            <a:r>
              <a:rPr lang="en-US" sz="2400" b="1" dirty="0">
                <a:latin typeface="Sitka Text" panose="02000505000000020004" pitchFamily="2" charset="0"/>
                <a:cs typeface="Arial"/>
              </a:rPr>
              <a:t>final</a:t>
            </a:r>
            <a:r>
              <a:rPr lang="en-US" sz="2400" b="1" spc="-20" dirty="0">
                <a:latin typeface="Sitka Text" panose="02000505000000020004" pitchFamily="2" charset="0"/>
                <a:cs typeface="Arial"/>
              </a:rPr>
              <a:t> </a:t>
            </a:r>
            <a:r>
              <a:rPr lang="en-US" sz="2400" dirty="0">
                <a:latin typeface="Sitka Text" panose="02000505000000020004" pitchFamily="2" charset="0"/>
                <a:cs typeface="Arial"/>
              </a:rPr>
              <a:t>keyword</a:t>
            </a:r>
            <a:r>
              <a:rPr lang="en-US" sz="2400" spc="-20" dirty="0">
                <a:latin typeface="Sitka Text" panose="02000505000000020004" pitchFamily="2" charset="0"/>
                <a:cs typeface="Arial"/>
              </a:rPr>
              <a:t> </a:t>
            </a:r>
            <a:r>
              <a:rPr lang="en-US" sz="2400" dirty="0">
                <a:latin typeface="Sitka Text" panose="02000505000000020004" pitchFamily="2" charset="0"/>
                <a:cs typeface="Arial"/>
              </a:rPr>
              <a:t>used</a:t>
            </a:r>
            <a:r>
              <a:rPr lang="en-US" sz="2400" spc="-25" dirty="0">
                <a:latin typeface="Sitka Text" panose="02000505000000020004" pitchFamily="2" charset="0"/>
                <a:cs typeface="Arial"/>
              </a:rPr>
              <a:t> </a:t>
            </a:r>
            <a:r>
              <a:rPr lang="en-US" sz="2400" spc="-5" dirty="0">
                <a:latin typeface="Sitka Text" panose="02000505000000020004" pitchFamily="2" charset="0"/>
                <a:cs typeface="Arial"/>
              </a:rPr>
              <a:t>in </a:t>
            </a:r>
            <a:r>
              <a:rPr lang="en-US" sz="2400" dirty="0">
                <a:latin typeface="Sitka Text" panose="02000505000000020004" pitchFamily="2" charset="0"/>
                <a:cs typeface="Arial"/>
              </a:rPr>
              <a:t>context</a:t>
            </a:r>
            <a:r>
              <a:rPr lang="en-US" sz="2400" spc="-35" dirty="0">
                <a:latin typeface="Sitka Text" panose="02000505000000020004" pitchFamily="2" charset="0"/>
                <a:cs typeface="Arial"/>
              </a:rPr>
              <a:t> </a:t>
            </a:r>
            <a:r>
              <a:rPr lang="en-US" sz="2400" dirty="0">
                <a:latin typeface="Sitka Text" panose="02000505000000020004" pitchFamily="2" charset="0"/>
                <a:cs typeface="Arial"/>
              </a:rPr>
              <a:t>of</a:t>
            </a:r>
            <a:r>
              <a:rPr lang="en-US" sz="2400" spc="-10" dirty="0">
                <a:latin typeface="Sitka Text" panose="02000505000000020004" pitchFamily="2" charset="0"/>
                <a:cs typeface="Arial"/>
              </a:rPr>
              <a:t> </a:t>
            </a:r>
            <a:r>
              <a:rPr lang="en-US" sz="2400" dirty="0">
                <a:latin typeface="Sitka Text" panose="02000505000000020004" pitchFamily="2" charset="0"/>
                <a:cs typeface="Arial"/>
              </a:rPr>
              <a:t>behavioral</a:t>
            </a:r>
            <a:r>
              <a:rPr lang="en-US" sz="2400" spc="-20" dirty="0">
                <a:latin typeface="Sitka Text" panose="02000505000000020004" pitchFamily="2" charset="0"/>
                <a:cs typeface="Arial"/>
              </a:rPr>
              <a:t> </a:t>
            </a:r>
            <a:r>
              <a:rPr lang="en-US" sz="2400" dirty="0">
                <a:latin typeface="Sitka Text" panose="02000505000000020004" pitchFamily="2" charset="0"/>
                <a:cs typeface="Arial"/>
              </a:rPr>
              <a:t>restriction</a:t>
            </a:r>
            <a:r>
              <a:rPr lang="en-US" sz="2400" spc="-35" dirty="0">
                <a:latin typeface="Sitka Text" panose="02000505000000020004" pitchFamily="2" charset="0"/>
                <a:cs typeface="Arial"/>
              </a:rPr>
              <a:t> </a:t>
            </a:r>
            <a:r>
              <a:rPr lang="en-US" sz="2400" dirty="0">
                <a:latin typeface="Sitka Text" panose="02000505000000020004" pitchFamily="2" charset="0"/>
                <a:cs typeface="Arial"/>
              </a:rPr>
              <a:t>on:</a:t>
            </a:r>
          </a:p>
          <a:p>
            <a:pPr marL="756285" lvl="1" indent="-287020">
              <a:lnSpc>
                <a:spcPct val="100000"/>
              </a:lnSpc>
              <a:spcBef>
                <a:spcPts val="439"/>
              </a:spcBef>
              <a:buChar char="–"/>
              <a:tabLst>
                <a:tab pos="756285" algn="l"/>
                <a:tab pos="756920" algn="l"/>
              </a:tabLst>
            </a:pPr>
            <a:r>
              <a:rPr lang="en-US" sz="2400" spc="-5" dirty="0">
                <a:latin typeface="Sitka Text" panose="02000505000000020004" pitchFamily="2" charset="0"/>
                <a:cs typeface="Arial"/>
              </a:rPr>
              <a:t>variables</a:t>
            </a:r>
            <a:endParaRPr lang="en-US" sz="2400" dirty="0">
              <a:latin typeface="Sitka Text" panose="02000505000000020004" pitchFamily="2" charset="0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434"/>
              </a:spcBef>
              <a:buChar char="–"/>
              <a:tabLst>
                <a:tab pos="756285" algn="l"/>
                <a:tab pos="756920" algn="l"/>
              </a:tabLst>
            </a:pPr>
            <a:r>
              <a:rPr lang="en-US" sz="2400" spc="-5" dirty="0">
                <a:latin typeface="Sitka Text" panose="02000505000000020004" pitchFamily="2" charset="0"/>
                <a:cs typeface="Arial"/>
              </a:rPr>
              <a:t>methods</a:t>
            </a:r>
            <a:endParaRPr lang="en-US" sz="2400" dirty="0">
              <a:latin typeface="Sitka Text" panose="02000505000000020004" pitchFamily="2" charset="0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430"/>
              </a:spcBef>
              <a:buChar char="–"/>
              <a:tabLst>
                <a:tab pos="756285" algn="l"/>
                <a:tab pos="756920" algn="l"/>
              </a:tabLst>
            </a:pPr>
            <a:r>
              <a:rPr lang="en-US" sz="2400" spc="-5" dirty="0">
                <a:latin typeface="Sitka Text" panose="02000505000000020004" pitchFamily="2" charset="0"/>
                <a:cs typeface="Arial"/>
              </a:rPr>
              <a:t>classes</a:t>
            </a:r>
            <a:endParaRPr lang="en-US" sz="2400" dirty="0">
              <a:latin typeface="Sitka Text" panose="02000505000000020004" pitchFamily="2" charset="0"/>
              <a:cs typeface="Arial"/>
            </a:endParaRPr>
          </a:p>
          <a:p>
            <a:pPr marL="243840" indent="-231775">
              <a:lnSpc>
                <a:spcPct val="100000"/>
              </a:lnSpc>
              <a:spcBef>
                <a:spcPts val="1480"/>
              </a:spcBef>
              <a:buChar char="•"/>
              <a:tabLst>
                <a:tab pos="243840" algn="l"/>
                <a:tab pos="244475" algn="l"/>
              </a:tabLst>
            </a:pPr>
            <a:r>
              <a:rPr lang="en-US" sz="2400" dirty="0">
                <a:latin typeface="Sitka Text" panose="02000505000000020004" pitchFamily="2" charset="0"/>
                <a:cs typeface="Arial"/>
              </a:rPr>
              <a:t>Using</a:t>
            </a:r>
            <a:r>
              <a:rPr lang="en-US" sz="2400" spc="370" dirty="0">
                <a:latin typeface="Sitka Text" panose="02000505000000020004" pitchFamily="2" charset="0"/>
                <a:cs typeface="Arial"/>
              </a:rPr>
              <a:t> </a:t>
            </a:r>
            <a:r>
              <a:rPr lang="en-US" sz="2400" dirty="0">
                <a:latin typeface="Sitka Text" panose="02000505000000020004" pitchFamily="2" charset="0"/>
                <a:cs typeface="Arial"/>
              </a:rPr>
              <a:t>final</a:t>
            </a:r>
            <a:r>
              <a:rPr lang="en-US" sz="2400" spc="365" dirty="0">
                <a:latin typeface="Sitka Text" panose="02000505000000020004" pitchFamily="2" charset="0"/>
                <a:cs typeface="Arial"/>
              </a:rPr>
              <a:t> </a:t>
            </a:r>
            <a:r>
              <a:rPr lang="en-US" sz="2400" spc="-5" dirty="0">
                <a:latin typeface="Sitka Text" panose="02000505000000020004" pitchFamily="2" charset="0"/>
                <a:cs typeface="Arial"/>
              </a:rPr>
              <a:t>on</a:t>
            </a:r>
            <a:r>
              <a:rPr lang="en-US" sz="2400" spc="365" dirty="0">
                <a:latin typeface="Sitka Text" panose="02000505000000020004" pitchFamily="2" charset="0"/>
                <a:cs typeface="Arial"/>
              </a:rPr>
              <a:t> </a:t>
            </a:r>
            <a:r>
              <a:rPr lang="en-US" sz="2400" dirty="0">
                <a:latin typeface="Sitka Text" panose="02000505000000020004" pitchFamily="2" charset="0"/>
                <a:cs typeface="Arial"/>
              </a:rPr>
              <a:t>variables</a:t>
            </a:r>
            <a:r>
              <a:rPr lang="en-US" sz="2400" spc="375" dirty="0">
                <a:latin typeface="Sitka Text" panose="02000505000000020004" pitchFamily="2" charset="0"/>
                <a:cs typeface="Arial"/>
              </a:rPr>
              <a:t> </a:t>
            </a:r>
            <a:r>
              <a:rPr lang="en-US" sz="2400" spc="-10" dirty="0">
                <a:latin typeface="Sitka Text" panose="02000505000000020004" pitchFamily="2" charset="0"/>
                <a:cs typeface="Arial"/>
              </a:rPr>
              <a:t>to</a:t>
            </a:r>
            <a:r>
              <a:rPr lang="en-US" sz="2400" spc="365" dirty="0">
                <a:latin typeface="Sitka Text" panose="02000505000000020004" pitchFamily="2" charset="0"/>
                <a:cs typeface="Arial"/>
              </a:rPr>
              <a:t> </a:t>
            </a:r>
            <a:r>
              <a:rPr lang="en-US" sz="2400" dirty="0">
                <a:latin typeface="Sitka Text" panose="02000505000000020004" pitchFamily="2" charset="0"/>
                <a:cs typeface="Arial"/>
              </a:rPr>
              <a:t>make</a:t>
            </a:r>
            <a:r>
              <a:rPr lang="en-US" sz="2400" spc="370" dirty="0">
                <a:latin typeface="Sitka Text" panose="02000505000000020004" pitchFamily="2" charset="0"/>
                <a:cs typeface="Arial"/>
              </a:rPr>
              <a:t> </a:t>
            </a:r>
            <a:r>
              <a:rPr lang="en-US" sz="2400" spc="-5" dirty="0">
                <a:latin typeface="Sitka Text" panose="02000505000000020004" pitchFamily="2" charset="0"/>
                <a:cs typeface="Arial"/>
              </a:rPr>
              <a:t>them</a:t>
            </a:r>
            <a:r>
              <a:rPr lang="en-US" sz="2400" spc="365" dirty="0">
                <a:latin typeface="Sitka Text" panose="02000505000000020004" pitchFamily="2" charset="0"/>
                <a:cs typeface="Arial"/>
              </a:rPr>
              <a:t> </a:t>
            </a:r>
            <a:r>
              <a:rPr lang="en-US" sz="2400" dirty="0">
                <a:latin typeface="Sitka Text" panose="02000505000000020004" pitchFamily="2" charset="0"/>
                <a:cs typeface="Arial"/>
              </a:rPr>
              <a:t>behave</a:t>
            </a:r>
            <a:r>
              <a:rPr lang="en-US" sz="2400" spc="350" dirty="0">
                <a:latin typeface="Sitka Text" panose="02000505000000020004" pitchFamily="2" charset="0"/>
                <a:cs typeface="Arial"/>
              </a:rPr>
              <a:t> </a:t>
            </a:r>
            <a:r>
              <a:rPr lang="en-US" sz="2400" dirty="0">
                <a:latin typeface="Sitka Text" panose="02000505000000020004" pitchFamily="2" charset="0"/>
                <a:cs typeface="Arial"/>
              </a:rPr>
              <a:t>as</a:t>
            </a:r>
            <a:r>
              <a:rPr lang="en-US" sz="2400" spc="360" dirty="0">
                <a:latin typeface="Sitka Text" panose="02000505000000020004" pitchFamily="2" charset="0"/>
                <a:cs typeface="Arial"/>
              </a:rPr>
              <a:t> </a:t>
            </a:r>
            <a:r>
              <a:rPr lang="en-US" sz="2400" dirty="0">
                <a:latin typeface="Sitka Text" panose="02000505000000020004" pitchFamily="2" charset="0"/>
                <a:cs typeface="Arial"/>
              </a:rPr>
              <a:t>constants</a:t>
            </a:r>
            <a:r>
              <a:rPr lang="en-US" sz="2400" spc="365" dirty="0">
                <a:latin typeface="Sitka Text" panose="02000505000000020004" pitchFamily="2" charset="0"/>
                <a:cs typeface="Arial"/>
              </a:rPr>
              <a:t> </a:t>
            </a:r>
            <a:r>
              <a:rPr lang="en-US" sz="2400" dirty="0">
                <a:latin typeface="Sitka Text" panose="02000505000000020004" pitchFamily="2" charset="0"/>
                <a:cs typeface="Arial"/>
              </a:rPr>
              <a:t>which</a:t>
            </a:r>
            <a:r>
              <a:rPr lang="en-US" sz="2400" spc="370" dirty="0">
                <a:latin typeface="Sitka Text" panose="02000505000000020004" pitchFamily="2" charset="0"/>
                <a:cs typeface="Arial"/>
              </a:rPr>
              <a:t> </a:t>
            </a:r>
            <a:r>
              <a:rPr lang="en-US" sz="2400" spc="-10" dirty="0">
                <a:latin typeface="Sitka Text" panose="02000505000000020004" pitchFamily="2" charset="0"/>
                <a:cs typeface="Arial"/>
              </a:rPr>
              <a:t>we</a:t>
            </a:r>
            <a:endParaRPr lang="en-US" sz="2400" dirty="0">
              <a:latin typeface="Sitka Text" panose="02000505000000020004" pitchFamily="2" charset="0"/>
              <a:cs typeface="Arial"/>
            </a:endParaRPr>
          </a:p>
          <a:p>
            <a:pPr marL="243840">
              <a:lnSpc>
                <a:spcPct val="100000"/>
              </a:lnSpc>
            </a:pPr>
            <a:r>
              <a:rPr lang="en-US" sz="2400" dirty="0">
                <a:latin typeface="Sitka Text" panose="02000505000000020004" pitchFamily="2" charset="0"/>
                <a:cs typeface="Arial"/>
              </a:rPr>
              <a:t>have</a:t>
            </a:r>
            <a:r>
              <a:rPr lang="en-US" sz="2400" spc="-25" dirty="0">
                <a:latin typeface="Sitka Text" panose="02000505000000020004" pitchFamily="2" charset="0"/>
                <a:cs typeface="Arial"/>
              </a:rPr>
              <a:t> </a:t>
            </a:r>
            <a:r>
              <a:rPr lang="en-US" sz="2400" dirty="0">
                <a:latin typeface="Sitka Text" panose="02000505000000020004" pitchFamily="2" charset="0"/>
                <a:cs typeface="Arial"/>
              </a:rPr>
              <a:t>seen</a:t>
            </a:r>
            <a:r>
              <a:rPr lang="en-US" sz="2400" spc="-25" dirty="0">
                <a:latin typeface="Sitka Text" panose="02000505000000020004" pitchFamily="2" charset="0"/>
                <a:cs typeface="Arial"/>
              </a:rPr>
              <a:t> </a:t>
            </a:r>
            <a:r>
              <a:rPr lang="en-US" sz="2400" spc="-5" dirty="0">
                <a:latin typeface="Sitka Text" panose="02000505000000020004" pitchFamily="2" charset="0"/>
                <a:cs typeface="Arial"/>
              </a:rPr>
              <a:t>in</a:t>
            </a:r>
            <a:r>
              <a:rPr lang="en-US" sz="2400" spc="-15" dirty="0">
                <a:latin typeface="Sitka Text" panose="02000505000000020004" pitchFamily="2" charset="0"/>
                <a:cs typeface="Arial"/>
              </a:rPr>
              <a:t> </a:t>
            </a:r>
            <a:r>
              <a:rPr lang="en-US" sz="2400" dirty="0">
                <a:latin typeface="Sitka Text" panose="02000505000000020004" pitchFamily="2" charset="0"/>
                <a:cs typeface="Arial"/>
              </a:rPr>
              <a:t>earlier</a:t>
            </a:r>
            <a:r>
              <a:rPr lang="en-US" sz="2400" spc="-25" dirty="0">
                <a:latin typeface="Sitka Text" panose="02000505000000020004" pitchFamily="2" charset="0"/>
                <a:cs typeface="Arial"/>
              </a:rPr>
              <a:t> </a:t>
            </a:r>
            <a:r>
              <a:rPr lang="en-US" sz="2400" dirty="0">
                <a:latin typeface="Sitka Text" panose="02000505000000020004" pitchFamily="2" charset="0"/>
                <a:cs typeface="Arial"/>
              </a:rPr>
              <a:t>module.</a:t>
            </a:r>
          </a:p>
          <a:p>
            <a:pPr marL="243840" indent="-231775">
              <a:lnSpc>
                <a:spcPct val="100000"/>
              </a:lnSpc>
              <a:spcBef>
                <a:spcPts val="480"/>
              </a:spcBef>
              <a:buChar char="•"/>
              <a:tabLst>
                <a:tab pos="243840" algn="l"/>
                <a:tab pos="244475" algn="l"/>
              </a:tabLst>
            </a:pPr>
            <a:r>
              <a:rPr lang="en-US" sz="2400" dirty="0">
                <a:latin typeface="Sitka Text" panose="02000505000000020004" pitchFamily="2" charset="0"/>
                <a:cs typeface="Arial"/>
              </a:rPr>
              <a:t>When</a:t>
            </a:r>
            <a:r>
              <a:rPr lang="en-US" sz="2400" spc="-25" dirty="0">
                <a:latin typeface="Sitka Text" panose="02000505000000020004" pitchFamily="2" charset="0"/>
                <a:cs typeface="Arial"/>
              </a:rPr>
              <a:t> </a:t>
            </a:r>
            <a:r>
              <a:rPr lang="en-US" sz="2400" dirty="0">
                <a:latin typeface="Sitka Text" panose="02000505000000020004" pitchFamily="2" charset="0"/>
                <a:cs typeface="Arial"/>
              </a:rPr>
              <a:t>a</a:t>
            </a:r>
            <a:r>
              <a:rPr lang="en-US" sz="2400" spc="-5" dirty="0">
                <a:latin typeface="Sitka Text" panose="02000505000000020004" pitchFamily="2" charset="0"/>
                <a:cs typeface="Arial"/>
              </a:rPr>
              <a:t> </a:t>
            </a:r>
            <a:r>
              <a:rPr lang="en-US" sz="2400" dirty="0">
                <a:latin typeface="Sitka Text" panose="02000505000000020004" pitchFamily="2" charset="0"/>
                <a:cs typeface="Arial"/>
              </a:rPr>
              <a:t>variable</a:t>
            </a:r>
            <a:r>
              <a:rPr lang="en-US" sz="2400" spc="-10" dirty="0">
                <a:latin typeface="Sitka Text" panose="02000505000000020004" pitchFamily="2" charset="0"/>
                <a:cs typeface="Arial"/>
              </a:rPr>
              <a:t> </a:t>
            </a:r>
            <a:r>
              <a:rPr lang="en-US" sz="2400" spc="-5" dirty="0">
                <a:latin typeface="Sitka Text" panose="02000505000000020004" pitchFamily="2" charset="0"/>
                <a:cs typeface="Arial"/>
              </a:rPr>
              <a:t>is</a:t>
            </a:r>
            <a:r>
              <a:rPr lang="en-US" sz="2400" dirty="0">
                <a:latin typeface="Sitka Text" panose="02000505000000020004" pitchFamily="2" charset="0"/>
                <a:cs typeface="Arial"/>
              </a:rPr>
              <a:t> made</a:t>
            </a:r>
            <a:r>
              <a:rPr lang="en-US" sz="2400" spc="-25" dirty="0">
                <a:latin typeface="Sitka Text" panose="02000505000000020004" pitchFamily="2" charset="0"/>
                <a:cs typeface="Arial"/>
              </a:rPr>
              <a:t> </a:t>
            </a:r>
            <a:r>
              <a:rPr lang="en-US" sz="2400" dirty="0">
                <a:latin typeface="Sitka Text" panose="02000505000000020004" pitchFamily="2" charset="0"/>
                <a:cs typeface="Arial"/>
              </a:rPr>
              <a:t>final</a:t>
            </a:r>
            <a:r>
              <a:rPr lang="en-US" sz="2400" spc="-10" dirty="0">
                <a:latin typeface="Sitka Text" panose="02000505000000020004" pitchFamily="2" charset="0"/>
                <a:cs typeface="Arial"/>
              </a:rPr>
              <a:t> </a:t>
            </a:r>
            <a:r>
              <a:rPr lang="en-US" sz="2400" dirty="0">
                <a:latin typeface="Sitka Text" panose="02000505000000020004" pitchFamily="2" charset="0"/>
                <a:cs typeface="Arial"/>
              </a:rPr>
              <a:t>–</a:t>
            </a:r>
            <a:r>
              <a:rPr lang="en-US" sz="2400" spc="-5" dirty="0">
                <a:latin typeface="Sitka Text" panose="02000505000000020004" pitchFamily="2" charset="0"/>
                <a:cs typeface="Arial"/>
              </a:rPr>
              <a:t> it </a:t>
            </a:r>
            <a:r>
              <a:rPr lang="en-US" sz="2400" dirty="0">
                <a:latin typeface="Sitka Text" panose="02000505000000020004" pitchFamily="2" charset="0"/>
                <a:cs typeface="Arial"/>
              </a:rPr>
              <a:t>can</a:t>
            </a:r>
            <a:r>
              <a:rPr lang="en-US" sz="2400" spc="-15" dirty="0">
                <a:latin typeface="Sitka Text" panose="02000505000000020004" pitchFamily="2" charset="0"/>
                <a:cs typeface="Arial"/>
              </a:rPr>
              <a:t> </a:t>
            </a:r>
            <a:r>
              <a:rPr lang="en-US" sz="2400" dirty="0">
                <a:latin typeface="Sitka Text" panose="02000505000000020004" pitchFamily="2" charset="0"/>
                <a:cs typeface="Arial"/>
              </a:rPr>
              <a:t>be</a:t>
            </a:r>
            <a:r>
              <a:rPr lang="en-US" sz="2400" spc="-10" dirty="0">
                <a:latin typeface="Sitka Text" panose="02000505000000020004" pitchFamily="2" charset="0"/>
                <a:cs typeface="Arial"/>
              </a:rPr>
              <a:t> </a:t>
            </a:r>
            <a:r>
              <a:rPr lang="en-US" sz="2400" dirty="0">
                <a:latin typeface="Sitka Text" panose="02000505000000020004" pitchFamily="2" charset="0"/>
                <a:cs typeface="Arial"/>
              </a:rPr>
              <a:t>initialized</a:t>
            </a:r>
            <a:r>
              <a:rPr lang="en-US" sz="2400" spc="-5" dirty="0">
                <a:latin typeface="Sitka Text" panose="02000505000000020004" pitchFamily="2" charset="0"/>
                <a:cs typeface="Arial"/>
              </a:rPr>
              <a:t> </a:t>
            </a:r>
            <a:r>
              <a:rPr lang="en-US" sz="2400" dirty="0">
                <a:latin typeface="Sitka Text" panose="02000505000000020004" pitchFamily="2" charset="0"/>
                <a:cs typeface="Arial"/>
              </a:rPr>
              <a:t>only</a:t>
            </a:r>
            <a:r>
              <a:rPr lang="en-US" sz="2400" spc="-5" dirty="0">
                <a:latin typeface="Sitka Text" panose="02000505000000020004" pitchFamily="2" charset="0"/>
                <a:cs typeface="Arial"/>
              </a:rPr>
              <a:t> </a:t>
            </a:r>
            <a:r>
              <a:rPr lang="en-US" sz="2400" dirty="0">
                <a:latin typeface="Sitka Text" panose="02000505000000020004" pitchFamily="2" charset="0"/>
                <a:cs typeface="Arial"/>
              </a:rPr>
              <a:t>once</a:t>
            </a:r>
            <a:r>
              <a:rPr lang="en-US" sz="2400" spc="-15" dirty="0">
                <a:latin typeface="Sitka Text" panose="02000505000000020004" pitchFamily="2" charset="0"/>
                <a:cs typeface="Arial"/>
              </a:rPr>
              <a:t> </a:t>
            </a:r>
            <a:r>
              <a:rPr lang="en-US" sz="2400" dirty="0">
                <a:latin typeface="Sitka Text" panose="02000505000000020004" pitchFamily="2" charset="0"/>
                <a:cs typeface="Arial"/>
              </a:rPr>
              <a:t>either</a:t>
            </a:r>
            <a:r>
              <a:rPr lang="en-US" sz="2400" spc="-25" dirty="0">
                <a:latin typeface="Sitka Text" panose="02000505000000020004" pitchFamily="2" charset="0"/>
                <a:cs typeface="Arial"/>
              </a:rPr>
              <a:t> </a:t>
            </a:r>
            <a:r>
              <a:rPr lang="en-US" sz="2400" dirty="0">
                <a:latin typeface="Sitka Text" panose="02000505000000020004" pitchFamily="2" charset="0"/>
                <a:cs typeface="Arial"/>
              </a:rPr>
              <a:t>by</a:t>
            </a:r>
          </a:p>
          <a:p>
            <a:pPr marL="756285" lvl="1" indent="-287020">
              <a:lnSpc>
                <a:spcPct val="100000"/>
              </a:lnSpc>
              <a:spcBef>
                <a:spcPts val="440"/>
              </a:spcBef>
              <a:buChar char="–"/>
              <a:tabLst>
                <a:tab pos="756285" algn="l"/>
                <a:tab pos="756920" algn="l"/>
              </a:tabLst>
            </a:pPr>
            <a:r>
              <a:rPr lang="en-US" sz="2400" spc="-5" dirty="0">
                <a:latin typeface="Sitka Text" panose="02000505000000020004" pitchFamily="2" charset="0"/>
                <a:cs typeface="Arial"/>
              </a:rPr>
              <a:t>Declaration</a:t>
            </a:r>
            <a:r>
              <a:rPr lang="en-US" sz="2400" spc="5" dirty="0">
                <a:latin typeface="Sitka Text" panose="02000505000000020004" pitchFamily="2" charset="0"/>
                <a:cs typeface="Arial"/>
              </a:rPr>
              <a:t> </a:t>
            </a:r>
            <a:r>
              <a:rPr lang="en-US" sz="2400" spc="-5" dirty="0">
                <a:latin typeface="Sitka Text" panose="02000505000000020004" pitchFamily="2" charset="0"/>
                <a:cs typeface="Arial"/>
              </a:rPr>
              <a:t>and</a:t>
            </a:r>
            <a:r>
              <a:rPr lang="en-US" sz="2400" dirty="0">
                <a:latin typeface="Sitka Text" panose="02000505000000020004" pitchFamily="2" charset="0"/>
                <a:cs typeface="Arial"/>
              </a:rPr>
              <a:t> </a:t>
            </a:r>
            <a:r>
              <a:rPr lang="en-US" sz="2400" spc="-5" dirty="0">
                <a:latin typeface="Sitka Text" panose="02000505000000020004" pitchFamily="2" charset="0"/>
                <a:cs typeface="Arial"/>
              </a:rPr>
              <a:t>initialization</a:t>
            </a:r>
            <a:endParaRPr lang="en-US" sz="2400" dirty="0">
              <a:latin typeface="Sitka Text" panose="02000505000000020004" pitchFamily="2" charset="0"/>
              <a:cs typeface="Arial"/>
            </a:endParaRPr>
          </a:p>
          <a:p>
            <a:pPr marL="927100">
              <a:lnSpc>
                <a:spcPct val="100000"/>
              </a:lnSpc>
              <a:spcBef>
                <a:spcPts val="295"/>
              </a:spcBef>
            </a:pPr>
            <a:r>
              <a:rPr lang="en-US" sz="2400" b="1" spc="-5" dirty="0">
                <a:latin typeface="Sitka Text" panose="02000505000000020004" pitchFamily="2" charset="0"/>
                <a:cs typeface="Courier New"/>
              </a:rPr>
              <a:t>final</a:t>
            </a:r>
            <a:r>
              <a:rPr lang="en-US" sz="2400" b="1" spc="-25" dirty="0">
                <a:latin typeface="Sitka Text" panose="02000505000000020004" pitchFamily="2" charset="0"/>
                <a:cs typeface="Courier New"/>
              </a:rPr>
              <a:t> </a:t>
            </a:r>
            <a:r>
              <a:rPr lang="en-US" sz="2400" b="1" dirty="0">
                <a:latin typeface="Sitka Text" panose="02000505000000020004" pitchFamily="2" charset="0"/>
                <a:cs typeface="Courier New"/>
              </a:rPr>
              <a:t>int</a:t>
            </a:r>
            <a:r>
              <a:rPr lang="en-US" sz="2400" b="1" spc="-25" dirty="0">
                <a:latin typeface="Sitka Text" panose="02000505000000020004" pitchFamily="2" charset="0"/>
                <a:cs typeface="Courier New"/>
              </a:rPr>
              <a:t> </a:t>
            </a:r>
            <a:r>
              <a:rPr lang="en-US" sz="2400" b="1" spc="-5" dirty="0">
                <a:latin typeface="Sitka Text" panose="02000505000000020004" pitchFamily="2" charset="0"/>
                <a:cs typeface="Courier New"/>
              </a:rPr>
              <a:t>x=10;</a:t>
            </a:r>
            <a:endParaRPr lang="en-US" sz="2400" dirty="0">
              <a:latin typeface="Sitka Text" panose="02000505000000020004" pitchFamily="2" charset="0"/>
              <a:cs typeface="Courier New"/>
            </a:endParaRPr>
          </a:p>
          <a:p>
            <a:pPr marL="756285" lvl="1" indent="-287020">
              <a:lnSpc>
                <a:spcPct val="100000"/>
              </a:lnSpc>
              <a:spcBef>
                <a:spcPts val="620"/>
              </a:spcBef>
              <a:buChar char="–"/>
              <a:tabLst>
                <a:tab pos="756285" algn="l"/>
                <a:tab pos="756920" algn="l"/>
              </a:tabLst>
            </a:pPr>
            <a:r>
              <a:rPr lang="en-US" sz="2400" spc="-5" dirty="0">
                <a:latin typeface="Sitka Text" panose="02000505000000020004" pitchFamily="2" charset="0"/>
                <a:cs typeface="Arial"/>
              </a:rPr>
              <a:t>Using</a:t>
            </a:r>
            <a:r>
              <a:rPr lang="en-US" sz="2400" spc="-15" dirty="0">
                <a:latin typeface="Sitka Text" panose="02000505000000020004" pitchFamily="2" charset="0"/>
                <a:cs typeface="Arial"/>
              </a:rPr>
              <a:t> </a:t>
            </a:r>
            <a:r>
              <a:rPr lang="en-US" sz="2400" spc="-5" dirty="0">
                <a:latin typeface="Sitka Text" panose="02000505000000020004" pitchFamily="2" charset="0"/>
                <a:cs typeface="Arial"/>
              </a:rPr>
              <a:t>constructor</a:t>
            </a:r>
            <a:endParaRPr lang="en-US" sz="2400" dirty="0">
              <a:latin typeface="Sitka Text" panose="02000505000000020004" pitchFamily="2" charset="0"/>
              <a:cs typeface="Arial"/>
            </a:endParaRPr>
          </a:p>
          <a:p>
            <a:pPr marL="243840" marR="5080" indent="-231775">
              <a:lnSpc>
                <a:spcPct val="100000"/>
              </a:lnSpc>
              <a:spcBef>
                <a:spcPts val="475"/>
              </a:spcBef>
              <a:buChar char="•"/>
              <a:tabLst>
                <a:tab pos="243840" algn="l"/>
                <a:tab pos="244475" algn="l"/>
              </a:tabLst>
            </a:pPr>
            <a:r>
              <a:rPr lang="en-US" sz="2400" dirty="0">
                <a:latin typeface="Sitka Text" panose="02000505000000020004" pitchFamily="2" charset="0"/>
                <a:cs typeface="Arial"/>
              </a:rPr>
              <a:t>System</a:t>
            </a:r>
            <a:r>
              <a:rPr lang="en-US" sz="2400" spc="415" dirty="0">
                <a:latin typeface="Sitka Text" panose="02000505000000020004" pitchFamily="2" charset="0"/>
                <a:cs typeface="Arial"/>
              </a:rPr>
              <a:t> </a:t>
            </a:r>
            <a:r>
              <a:rPr lang="en-US" sz="2400" dirty="0">
                <a:latin typeface="Sitka Text" panose="02000505000000020004" pitchFamily="2" charset="0"/>
                <a:cs typeface="Arial"/>
              </a:rPr>
              <a:t>allows</a:t>
            </a:r>
            <a:r>
              <a:rPr lang="en-US" sz="2400" spc="425" dirty="0">
                <a:latin typeface="Sitka Text" panose="02000505000000020004" pitchFamily="2" charset="0"/>
                <a:cs typeface="Arial"/>
              </a:rPr>
              <a:t> </a:t>
            </a:r>
            <a:r>
              <a:rPr lang="en-US" sz="2400" dirty="0">
                <a:latin typeface="Sitka Text" panose="02000505000000020004" pitchFamily="2" charset="0"/>
                <a:cs typeface="Arial"/>
              </a:rPr>
              <a:t>you</a:t>
            </a:r>
            <a:r>
              <a:rPr lang="en-US" sz="2400" spc="415" dirty="0">
                <a:latin typeface="Sitka Text" panose="02000505000000020004" pitchFamily="2" charset="0"/>
                <a:cs typeface="Arial"/>
              </a:rPr>
              <a:t> </a:t>
            </a:r>
            <a:r>
              <a:rPr lang="en-US" sz="2400" spc="-5" dirty="0">
                <a:latin typeface="Sitka Text" panose="02000505000000020004" pitchFamily="2" charset="0"/>
                <a:cs typeface="Arial"/>
              </a:rPr>
              <a:t>to</a:t>
            </a:r>
            <a:r>
              <a:rPr lang="en-US" sz="2400" spc="409" dirty="0">
                <a:latin typeface="Sitka Text" panose="02000505000000020004" pitchFamily="2" charset="0"/>
                <a:cs typeface="Arial"/>
              </a:rPr>
              <a:t> </a:t>
            </a:r>
            <a:r>
              <a:rPr lang="en-US" sz="2400" dirty="0">
                <a:latin typeface="Sitka Text" panose="02000505000000020004" pitchFamily="2" charset="0"/>
                <a:cs typeface="Arial"/>
              </a:rPr>
              <a:t>set</a:t>
            </a:r>
            <a:r>
              <a:rPr lang="en-US" sz="2400" spc="405" dirty="0">
                <a:latin typeface="Sitka Text" panose="02000505000000020004" pitchFamily="2" charset="0"/>
                <a:cs typeface="Arial"/>
              </a:rPr>
              <a:t> </a:t>
            </a:r>
            <a:r>
              <a:rPr lang="en-US" sz="2400" dirty="0">
                <a:latin typeface="Sitka Text" panose="02000505000000020004" pitchFamily="2" charset="0"/>
                <a:cs typeface="Arial"/>
              </a:rPr>
              <a:t>the</a:t>
            </a:r>
            <a:r>
              <a:rPr lang="en-US" sz="2400" spc="409" dirty="0">
                <a:latin typeface="Sitka Text" panose="02000505000000020004" pitchFamily="2" charset="0"/>
                <a:cs typeface="Arial"/>
              </a:rPr>
              <a:t> </a:t>
            </a:r>
            <a:r>
              <a:rPr lang="en-US" sz="2400" dirty="0">
                <a:latin typeface="Sitka Text" panose="02000505000000020004" pitchFamily="2" charset="0"/>
                <a:cs typeface="Arial"/>
              </a:rPr>
              <a:t>value</a:t>
            </a:r>
            <a:r>
              <a:rPr lang="en-US" sz="2400" spc="420" dirty="0">
                <a:latin typeface="Sitka Text" panose="02000505000000020004" pitchFamily="2" charset="0"/>
                <a:cs typeface="Arial"/>
              </a:rPr>
              <a:t> </a:t>
            </a:r>
            <a:r>
              <a:rPr lang="en-US" sz="2400" spc="-5" dirty="0">
                <a:latin typeface="Sitka Text" panose="02000505000000020004" pitchFamily="2" charset="0"/>
                <a:cs typeface="Arial"/>
              </a:rPr>
              <a:t>only</a:t>
            </a:r>
            <a:r>
              <a:rPr lang="en-US" sz="2400" spc="415" dirty="0">
                <a:latin typeface="Sitka Text" panose="02000505000000020004" pitchFamily="2" charset="0"/>
                <a:cs typeface="Arial"/>
              </a:rPr>
              <a:t> </a:t>
            </a:r>
            <a:r>
              <a:rPr lang="en-US" sz="2400" dirty="0">
                <a:latin typeface="Sitka Text" panose="02000505000000020004" pitchFamily="2" charset="0"/>
                <a:cs typeface="Arial"/>
              </a:rPr>
              <a:t>once;</a:t>
            </a:r>
            <a:r>
              <a:rPr lang="en-US" sz="2400" spc="409" dirty="0">
                <a:latin typeface="Sitka Text" panose="02000505000000020004" pitchFamily="2" charset="0"/>
                <a:cs typeface="Arial"/>
              </a:rPr>
              <a:t> </a:t>
            </a:r>
            <a:r>
              <a:rPr lang="en-US" sz="2400" spc="-10" dirty="0">
                <a:latin typeface="Sitka Text" panose="02000505000000020004" pitchFamily="2" charset="0"/>
                <a:cs typeface="Arial"/>
              </a:rPr>
              <a:t>after</a:t>
            </a:r>
            <a:r>
              <a:rPr lang="en-US" sz="2400" spc="430" dirty="0">
                <a:latin typeface="Sitka Text" panose="02000505000000020004" pitchFamily="2" charset="0"/>
                <a:cs typeface="Arial"/>
              </a:rPr>
              <a:t> </a:t>
            </a:r>
            <a:r>
              <a:rPr lang="en-US" sz="2400" spc="-5" dirty="0">
                <a:latin typeface="Sitka Text" panose="02000505000000020004" pitchFamily="2" charset="0"/>
                <a:cs typeface="Arial"/>
              </a:rPr>
              <a:t>which</a:t>
            </a:r>
            <a:r>
              <a:rPr lang="en-US" sz="2400" spc="430" dirty="0">
                <a:latin typeface="Sitka Text" panose="02000505000000020004" pitchFamily="2" charset="0"/>
                <a:cs typeface="Arial"/>
              </a:rPr>
              <a:t> </a:t>
            </a:r>
            <a:r>
              <a:rPr lang="en-US" sz="2400" spc="-5" dirty="0">
                <a:latin typeface="Sitka Text" panose="02000505000000020004" pitchFamily="2" charset="0"/>
                <a:cs typeface="Arial"/>
              </a:rPr>
              <a:t>it</a:t>
            </a:r>
            <a:r>
              <a:rPr lang="en-US" sz="2400" spc="409" dirty="0">
                <a:latin typeface="Sitka Text" panose="02000505000000020004" pitchFamily="2" charset="0"/>
                <a:cs typeface="Arial"/>
              </a:rPr>
              <a:t> </a:t>
            </a:r>
            <a:r>
              <a:rPr lang="en-US" sz="2400" dirty="0">
                <a:latin typeface="Sitka Text" panose="02000505000000020004" pitchFamily="2" charset="0"/>
                <a:cs typeface="Arial"/>
              </a:rPr>
              <a:t>can’t</a:t>
            </a:r>
            <a:r>
              <a:rPr lang="en-US" sz="2400" spc="409" dirty="0">
                <a:latin typeface="Sitka Text" panose="02000505000000020004" pitchFamily="2" charset="0"/>
                <a:cs typeface="Arial"/>
              </a:rPr>
              <a:t> </a:t>
            </a:r>
            <a:r>
              <a:rPr lang="en-US" sz="2400" dirty="0">
                <a:latin typeface="Sitka Text" panose="02000505000000020004" pitchFamily="2" charset="0"/>
                <a:cs typeface="Arial"/>
              </a:rPr>
              <a:t>be </a:t>
            </a:r>
            <a:r>
              <a:rPr lang="en-US" sz="2400" spc="-540" dirty="0">
                <a:latin typeface="Sitka Text" panose="02000505000000020004" pitchFamily="2" charset="0"/>
                <a:cs typeface="Arial"/>
              </a:rPr>
              <a:t> </a:t>
            </a:r>
            <a:r>
              <a:rPr lang="en-US" sz="2400" dirty="0">
                <a:latin typeface="Sitka Text" panose="02000505000000020004" pitchFamily="2" charset="0"/>
                <a:cs typeface="Arial"/>
              </a:rPr>
              <a:t>changed.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D81866E4-EB71-4851-B603-D8D4B27264B7}"/>
              </a:ext>
            </a:extLst>
          </p:cNvPr>
          <p:cNvCxnSpPr/>
          <p:nvPr/>
        </p:nvCxnSpPr>
        <p:spPr>
          <a:xfrm>
            <a:off x="0" y="6308035"/>
            <a:ext cx="648791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xmlns="" id="{6F3A2982-34C4-4FBD-AC5D-2F48F3683FD3}"/>
              </a:ext>
            </a:extLst>
          </p:cNvPr>
          <p:cNvCxnSpPr>
            <a:cxnSpLocks/>
          </p:cNvCxnSpPr>
          <p:nvPr/>
        </p:nvCxnSpPr>
        <p:spPr>
          <a:xfrm>
            <a:off x="2659735" y="762000"/>
            <a:ext cx="626293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01D0ED2F-2A9C-44C1-8C88-A0CFD070457B}"/>
              </a:ext>
            </a:extLst>
          </p:cNvPr>
          <p:cNvSpPr/>
          <p:nvPr/>
        </p:nvSpPr>
        <p:spPr>
          <a:xfrm>
            <a:off x="506492" y="130314"/>
            <a:ext cx="528817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l" fontAlgn="base"/>
            <a:r>
              <a:rPr lang="en-US" sz="4000" b="1" i="0" dirty="0">
                <a:solidFill>
                  <a:srgbClr val="2732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Text" panose="02000505000000020004" pitchFamily="2" charset="0"/>
              </a:rPr>
              <a:t>Final Keyword</a:t>
            </a:r>
          </a:p>
        </p:txBody>
      </p:sp>
    </p:spTree>
    <p:extLst>
      <p:ext uri="{BB962C8B-B14F-4D97-AF65-F5344CB8AC3E}">
        <p14:creationId xmlns:p14="http://schemas.microsoft.com/office/powerpoint/2010/main" val="396927305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496087" y="961377"/>
            <a:ext cx="5516448" cy="1909497"/>
          </a:xfrm>
          <a:prstGeom prst="rect">
            <a:avLst/>
          </a:prstGeom>
        </p:spPr>
        <p:txBody>
          <a:bodyPr vert="horz" wrap="square" lIns="0" tIns="113030" rIns="0" bIns="0" rtlCol="0">
            <a:spAutoFit/>
          </a:bodyPr>
          <a:lstStyle/>
          <a:p>
            <a:pPr marL="12700">
              <a:spcBef>
                <a:spcPts val="665"/>
              </a:spcBef>
            </a:pPr>
            <a:r>
              <a:rPr sz="2000" dirty="0">
                <a:latin typeface="Sitka Text" panose="02000505000000020004" pitchFamily="2" charset="0"/>
                <a:cs typeface="Arial"/>
              </a:rPr>
              <a:t>class</a:t>
            </a:r>
            <a:r>
              <a:rPr sz="2000" spc="-45" dirty="0">
                <a:latin typeface="Sitka Text" panose="02000505000000020004" pitchFamily="2" charset="0"/>
                <a:cs typeface="Arial"/>
              </a:rPr>
              <a:t> </a:t>
            </a:r>
            <a:r>
              <a:rPr sz="2000" dirty="0">
                <a:latin typeface="Sitka Text" panose="02000505000000020004" pitchFamily="2" charset="0"/>
                <a:cs typeface="Arial"/>
              </a:rPr>
              <a:t>GBase</a:t>
            </a:r>
            <a:r>
              <a:rPr sz="2000" spc="-50" dirty="0">
                <a:latin typeface="Sitka Text" panose="02000505000000020004" pitchFamily="2" charset="0"/>
                <a:cs typeface="Arial"/>
              </a:rPr>
              <a:t> </a:t>
            </a:r>
            <a:r>
              <a:rPr sz="2000" dirty="0">
                <a:latin typeface="Sitka Text" panose="02000505000000020004" pitchFamily="2" charset="0"/>
                <a:cs typeface="Arial"/>
              </a:rPr>
              <a:t>{</a:t>
            </a:r>
          </a:p>
          <a:p>
            <a:pPr marL="12700">
              <a:spcBef>
                <a:spcPts val="480"/>
              </a:spcBef>
            </a:pPr>
            <a:r>
              <a:rPr sz="2000" dirty="0">
                <a:latin typeface="Sitka Text" panose="02000505000000020004" pitchFamily="2" charset="0"/>
                <a:cs typeface="Arial"/>
              </a:rPr>
              <a:t>public</a:t>
            </a:r>
            <a:r>
              <a:rPr sz="2000" spc="-25" dirty="0">
                <a:latin typeface="Sitka Text" panose="02000505000000020004" pitchFamily="2" charset="0"/>
                <a:cs typeface="Arial"/>
              </a:rPr>
              <a:t> </a:t>
            </a:r>
            <a:r>
              <a:rPr sz="2000" dirty="0">
                <a:latin typeface="Sitka Text" panose="02000505000000020004" pitchFamily="2" charset="0"/>
                <a:cs typeface="Arial"/>
              </a:rPr>
              <a:t>final</a:t>
            </a:r>
            <a:r>
              <a:rPr sz="2000" spc="-25" dirty="0">
                <a:latin typeface="Sitka Text" panose="02000505000000020004" pitchFamily="2" charset="0"/>
                <a:cs typeface="Arial"/>
              </a:rPr>
              <a:t> </a:t>
            </a:r>
            <a:r>
              <a:rPr sz="2000" dirty="0">
                <a:latin typeface="Sitka Text" panose="02000505000000020004" pitchFamily="2" charset="0"/>
                <a:cs typeface="Arial"/>
              </a:rPr>
              <a:t>void</a:t>
            </a:r>
            <a:r>
              <a:rPr sz="2000" spc="-25" dirty="0">
                <a:latin typeface="Sitka Text" panose="02000505000000020004" pitchFamily="2" charset="0"/>
                <a:cs typeface="Arial"/>
              </a:rPr>
              <a:t> </a:t>
            </a:r>
            <a:r>
              <a:rPr sz="2000" dirty="0">
                <a:latin typeface="Sitka Text" panose="02000505000000020004" pitchFamily="2" charset="0"/>
                <a:cs typeface="Arial"/>
              </a:rPr>
              <a:t>display(String</a:t>
            </a:r>
            <a:r>
              <a:rPr sz="2000" spc="-30" dirty="0">
                <a:latin typeface="Sitka Text" panose="02000505000000020004" pitchFamily="2" charset="0"/>
                <a:cs typeface="Arial"/>
              </a:rPr>
              <a:t> </a:t>
            </a:r>
            <a:r>
              <a:rPr sz="2000" dirty="0">
                <a:latin typeface="Sitka Text" panose="02000505000000020004" pitchFamily="2" charset="0"/>
                <a:cs typeface="Arial"/>
              </a:rPr>
              <a:t>s)</a:t>
            </a:r>
          </a:p>
          <a:p>
            <a:pPr marL="12700">
              <a:spcBef>
                <a:spcPts val="480"/>
              </a:spcBef>
            </a:pPr>
            <a:r>
              <a:rPr sz="2000" dirty="0">
                <a:latin typeface="Sitka Text" panose="02000505000000020004" pitchFamily="2" charset="0"/>
                <a:cs typeface="Arial"/>
              </a:rPr>
              <a:t>{</a:t>
            </a:r>
          </a:p>
          <a:p>
            <a:pPr marL="243840">
              <a:spcBef>
                <a:spcPts val="480"/>
              </a:spcBef>
            </a:pPr>
            <a:r>
              <a:rPr sz="2000" dirty="0">
                <a:latin typeface="Sitka Text" panose="02000505000000020004" pitchFamily="2" charset="0"/>
                <a:cs typeface="Arial"/>
              </a:rPr>
              <a:t>System.out.println(s);</a:t>
            </a:r>
          </a:p>
          <a:p>
            <a:pPr marL="12700">
              <a:spcBef>
                <a:spcPts val="480"/>
              </a:spcBef>
              <a:tabLst>
                <a:tab pos="306070" algn="l"/>
              </a:tabLst>
            </a:pPr>
            <a:r>
              <a:rPr sz="2000" dirty="0">
                <a:latin typeface="Sitka Text" panose="02000505000000020004" pitchFamily="2" charset="0"/>
                <a:cs typeface="Arial"/>
              </a:rPr>
              <a:t>}	}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96087" y="2942747"/>
            <a:ext cx="5218913" cy="297517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1950" marR="971550" indent="-349885">
              <a:lnSpc>
                <a:spcPct val="120000"/>
              </a:lnSpc>
              <a:spcBef>
                <a:spcPts val="100"/>
              </a:spcBef>
            </a:pPr>
            <a:r>
              <a:rPr sz="2000" dirty="0">
                <a:latin typeface="Sitka Text" panose="02000505000000020004" pitchFamily="2" charset="0"/>
                <a:cs typeface="Arial"/>
              </a:rPr>
              <a:t>class Sample extends GBase{ </a:t>
            </a:r>
            <a:r>
              <a:rPr sz="2000" spc="-545" dirty="0">
                <a:latin typeface="Sitka Text" panose="02000505000000020004" pitchFamily="2" charset="0"/>
                <a:cs typeface="Arial"/>
              </a:rPr>
              <a:t> </a:t>
            </a:r>
            <a:r>
              <a:rPr sz="2000" dirty="0">
                <a:latin typeface="Sitka Text" panose="02000505000000020004" pitchFamily="2" charset="0"/>
                <a:cs typeface="Arial"/>
              </a:rPr>
              <a:t>public</a:t>
            </a:r>
            <a:r>
              <a:rPr sz="2000" spc="-35" dirty="0">
                <a:latin typeface="Sitka Text" panose="02000505000000020004" pitchFamily="2" charset="0"/>
                <a:cs typeface="Arial"/>
              </a:rPr>
              <a:t> </a:t>
            </a:r>
            <a:r>
              <a:rPr sz="2000" dirty="0">
                <a:latin typeface="Sitka Text" panose="02000505000000020004" pitchFamily="2" charset="0"/>
                <a:cs typeface="Arial"/>
              </a:rPr>
              <a:t>void</a:t>
            </a:r>
            <a:r>
              <a:rPr sz="2000" spc="-20" dirty="0">
                <a:latin typeface="Sitka Text" panose="02000505000000020004" pitchFamily="2" charset="0"/>
                <a:cs typeface="Arial"/>
              </a:rPr>
              <a:t> </a:t>
            </a:r>
            <a:r>
              <a:rPr sz="2000" dirty="0">
                <a:latin typeface="Sitka Text" panose="02000505000000020004" pitchFamily="2" charset="0"/>
                <a:cs typeface="Arial"/>
              </a:rPr>
              <a:t>display(String</a:t>
            </a:r>
            <a:r>
              <a:rPr sz="2000" spc="-45" dirty="0">
                <a:latin typeface="Sitka Text" panose="02000505000000020004" pitchFamily="2" charset="0"/>
                <a:cs typeface="Arial"/>
              </a:rPr>
              <a:t> </a:t>
            </a:r>
            <a:r>
              <a:rPr sz="2000" dirty="0">
                <a:latin typeface="Sitka Text" panose="02000505000000020004" pitchFamily="2" charset="0"/>
                <a:cs typeface="Arial"/>
              </a:rPr>
              <a:t>s)</a:t>
            </a:r>
          </a:p>
          <a:p>
            <a:pPr marL="243840">
              <a:spcBef>
                <a:spcPts val="480"/>
              </a:spcBef>
            </a:pPr>
            <a:r>
              <a:rPr sz="2000" dirty="0">
                <a:latin typeface="Sitka Text" panose="02000505000000020004" pitchFamily="2" charset="0"/>
                <a:cs typeface="Arial"/>
              </a:rPr>
              <a:t>{</a:t>
            </a:r>
          </a:p>
          <a:p>
            <a:pPr marL="469900">
              <a:spcBef>
                <a:spcPts val="480"/>
              </a:spcBef>
            </a:pPr>
            <a:r>
              <a:rPr sz="2000" dirty="0">
                <a:latin typeface="Sitka Text" panose="02000505000000020004" pitchFamily="2" charset="0"/>
                <a:cs typeface="Arial"/>
              </a:rPr>
              <a:t>System.out.println(s);</a:t>
            </a:r>
          </a:p>
          <a:p>
            <a:pPr marL="243840">
              <a:spcBef>
                <a:spcPts val="480"/>
              </a:spcBef>
            </a:pPr>
            <a:r>
              <a:rPr sz="2000" dirty="0">
                <a:latin typeface="Sitka Text" panose="02000505000000020004" pitchFamily="2" charset="0"/>
                <a:cs typeface="Arial"/>
              </a:rPr>
              <a:t>}</a:t>
            </a:r>
          </a:p>
          <a:p>
            <a:pPr marL="220979" marR="5080" indent="22860">
              <a:lnSpc>
                <a:spcPct val="120000"/>
              </a:lnSpc>
            </a:pPr>
            <a:r>
              <a:rPr sz="2000" dirty="0">
                <a:latin typeface="Sitka Text" panose="02000505000000020004" pitchFamily="2" charset="0"/>
                <a:cs typeface="Arial"/>
              </a:rPr>
              <a:t>public</a:t>
            </a:r>
            <a:r>
              <a:rPr sz="2000" spc="-20" dirty="0">
                <a:latin typeface="Sitka Text" panose="02000505000000020004" pitchFamily="2" charset="0"/>
                <a:cs typeface="Arial"/>
              </a:rPr>
              <a:t> </a:t>
            </a:r>
            <a:r>
              <a:rPr sz="2000" dirty="0">
                <a:latin typeface="Sitka Text" panose="02000505000000020004" pitchFamily="2" charset="0"/>
                <a:cs typeface="Arial"/>
              </a:rPr>
              <a:t>static</a:t>
            </a:r>
            <a:r>
              <a:rPr sz="2000" spc="-20" dirty="0">
                <a:latin typeface="Sitka Text" panose="02000505000000020004" pitchFamily="2" charset="0"/>
                <a:cs typeface="Arial"/>
              </a:rPr>
              <a:t> </a:t>
            </a:r>
            <a:r>
              <a:rPr sz="2000" dirty="0">
                <a:latin typeface="Sitka Text" panose="02000505000000020004" pitchFamily="2" charset="0"/>
                <a:cs typeface="Arial"/>
              </a:rPr>
              <a:t>void</a:t>
            </a:r>
            <a:r>
              <a:rPr sz="2000" spc="-10" dirty="0">
                <a:latin typeface="Sitka Text" panose="02000505000000020004" pitchFamily="2" charset="0"/>
                <a:cs typeface="Arial"/>
              </a:rPr>
              <a:t> </a:t>
            </a:r>
            <a:r>
              <a:rPr sz="2000" dirty="0">
                <a:latin typeface="Sitka Text" panose="02000505000000020004" pitchFamily="2" charset="0"/>
                <a:cs typeface="Arial"/>
              </a:rPr>
              <a:t>main(String</a:t>
            </a:r>
            <a:r>
              <a:rPr sz="2000" spc="-30" dirty="0">
                <a:latin typeface="Sitka Text" panose="02000505000000020004" pitchFamily="2" charset="0"/>
                <a:cs typeface="Arial"/>
              </a:rPr>
              <a:t> </a:t>
            </a:r>
            <a:r>
              <a:rPr sz="2000" dirty="0">
                <a:latin typeface="Sitka Text" panose="02000505000000020004" pitchFamily="2" charset="0"/>
                <a:cs typeface="Arial"/>
              </a:rPr>
              <a:t>args[])</a:t>
            </a:r>
            <a:r>
              <a:rPr sz="2000" spc="-55" dirty="0">
                <a:latin typeface="Sitka Text" panose="02000505000000020004" pitchFamily="2" charset="0"/>
                <a:cs typeface="Arial"/>
              </a:rPr>
              <a:t> </a:t>
            </a:r>
            <a:r>
              <a:rPr sz="2000" dirty="0">
                <a:latin typeface="Sitka Text" panose="02000505000000020004" pitchFamily="2" charset="0"/>
                <a:cs typeface="Arial"/>
              </a:rPr>
              <a:t>{ </a:t>
            </a:r>
            <a:r>
              <a:rPr sz="2000" spc="-540" dirty="0">
                <a:latin typeface="Sitka Text" panose="02000505000000020004" pitchFamily="2" charset="0"/>
                <a:cs typeface="Arial"/>
              </a:rPr>
              <a:t> </a:t>
            </a:r>
            <a:r>
              <a:rPr sz="2000" dirty="0">
                <a:latin typeface="Sitka Text" panose="02000505000000020004" pitchFamily="2" charset="0"/>
                <a:cs typeface="Arial"/>
              </a:rPr>
              <a:t>Sample ob = new Sample(); </a:t>
            </a:r>
            <a:r>
              <a:rPr sz="2000" spc="5" dirty="0">
                <a:latin typeface="Sitka Text" panose="02000505000000020004" pitchFamily="2" charset="0"/>
                <a:cs typeface="Arial"/>
              </a:rPr>
              <a:t> </a:t>
            </a:r>
            <a:r>
              <a:rPr sz="2000" spc="-5" dirty="0">
                <a:latin typeface="Sitka Text" panose="02000505000000020004" pitchFamily="2" charset="0"/>
                <a:cs typeface="Arial"/>
              </a:rPr>
              <a:t>ob.display(“TRY</a:t>
            </a:r>
            <a:r>
              <a:rPr sz="2000" spc="-75" dirty="0">
                <a:latin typeface="Sitka Text" panose="02000505000000020004" pitchFamily="2" charset="0"/>
                <a:cs typeface="Arial"/>
              </a:rPr>
              <a:t> </a:t>
            </a:r>
            <a:r>
              <a:rPr sz="2000" dirty="0">
                <a:latin typeface="Sitka Text" panose="02000505000000020004" pitchFamily="2" charset="0"/>
                <a:cs typeface="Arial"/>
              </a:rPr>
              <a:t>ME”);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03027" y="5845251"/>
            <a:ext cx="303848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306705" algn="l"/>
              </a:tabLst>
            </a:pPr>
            <a:r>
              <a:rPr sz="2000" dirty="0">
                <a:latin typeface="Arial"/>
                <a:cs typeface="Arial"/>
              </a:rPr>
              <a:t>}	}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6012535" y="1717549"/>
            <a:ext cx="2800350" cy="1643399"/>
          </a:xfrm>
          <a:prstGeom prst="rect">
            <a:avLst/>
          </a:prstGeom>
          <a:ln w="9144">
            <a:solidFill>
              <a:srgbClr val="00A0DF"/>
            </a:solidFill>
          </a:ln>
        </p:spPr>
        <p:txBody>
          <a:bodyPr vert="horz" wrap="square" lIns="0" tIns="50165" rIns="0" bIns="0" rtlCol="0">
            <a:spAutoFit/>
          </a:bodyPr>
          <a:lstStyle/>
          <a:p>
            <a:pPr marL="92075">
              <a:spcBef>
                <a:spcPts val="395"/>
              </a:spcBef>
            </a:pPr>
            <a:r>
              <a:rPr sz="1600" u="sng" spc="-10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Output:</a:t>
            </a:r>
            <a:endParaRPr sz="1600">
              <a:latin typeface="Verdana"/>
              <a:cs typeface="Verdana"/>
            </a:endParaRPr>
          </a:p>
          <a:p>
            <a:pPr>
              <a:spcBef>
                <a:spcPts val="5"/>
              </a:spcBef>
            </a:pPr>
            <a:endParaRPr sz="1550">
              <a:latin typeface="Verdana"/>
              <a:cs typeface="Verdana"/>
            </a:endParaRPr>
          </a:p>
          <a:p>
            <a:pPr marL="92075" marR="333375"/>
            <a:r>
              <a:rPr spc="-5" dirty="0">
                <a:latin typeface="Arial"/>
                <a:cs typeface="Arial"/>
              </a:rPr>
              <a:t>Compile </a:t>
            </a:r>
            <a:r>
              <a:rPr spc="-20" dirty="0">
                <a:latin typeface="Arial"/>
                <a:cs typeface="Arial"/>
              </a:rPr>
              <a:t>Time </a:t>
            </a:r>
            <a:r>
              <a:rPr dirty="0">
                <a:latin typeface="Arial"/>
                <a:cs typeface="Arial"/>
              </a:rPr>
              <a:t>Error : </a:t>
            </a:r>
            <a:r>
              <a:rPr b="1" spc="-5" dirty="0">
                <a:solidFill>
                  <a:srgbClr val="FF0000"/>
                </a:solidFill>
                <a:latin typeface="Arial"/>
                <a:cs typeface="Arial"/>
              </a:rPr>
              <a:t>Cannot </a:t>
            </a:r>
            <a:r>
              <a:rPr b="1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b="1" spc="-10" dirty="0">
                <a:solidFill>
                  <a:srgbClr val="FF0000"/>
                </a:solidFill>
                <a:latin typeface="Arial"/>
                <a:cs typeface="Arial"/>
              </a:rPr>
              <a:t>override</a:t>
            </a:r>
            <a:r>
              <a:rPr b="1" spc="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b="1" spc="-5" dirty="0">
                <a:solidFill>
                  <a:srgbClr val="FF0000"/>
                </a:solidFill>
                <a:latin typeface="Arial"/>
                <a:cs typeface="Arial"/>
              </a:rPr>
              <a:t>the </a:t>
            </a:r>
            <a:r>
              <a:rPr b="1" dirty="0">
                <a:solidFill>
                  <a:srgbClr val="FF0000"/>
                </a:solidFill>
                <a:latin typeface="Arial"/>
                <a:cs typeface="Arial"/>
              </a:rPr>
              <a:t>final</a:t>
            </a:r>
            <a:r>
              <a:rPr b="1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b="1" spc="-5" dirty="0">
                <a:solidFill>
                  <a:srgbClr val="FF0000"/>
                </a:solidFill>
                <a:latin typeface="Arial"/>
                <a:cs typeface="Arial"/>
              </a:rPr>
              <a:t>method from </a:t>
            </a:r>
            <a:r>
              <a:rPr b="1" spc="-484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b="1" spc="-5" dirty="0">
                <a:solidFill>
                  <a:srgbClr val="FF0000"/>
                </a:solidFill>
                <a:latin typeface="Arial"/>
                <a:cs typeface="Arial"/>
              </a:rPr>
              <a:t>GBase</a:t>
            </a:r>
            <a:endParaRPr>
              <a:latin typeface="Arial"/>
              <a:cs typeface="Arial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xfrm>
            <a:off x="7600950" y="6461968"/>
            <a:ext cx="205740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38100"/>
            <a:fld id="{81D60167-4931-47E6-BA6A-407CBD079E47}" type="slidenum">
              <a:rPr spc="-5" dirty="0"/>
              <a:pPr marL="38100"/>
              <a:t>61</a:t>
            </a:fld>
            <a:endParaRPr spc="-5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CD3B2089-EE87-4DAD-B60D-15BA068A61B0}"/>
              </a:ext>
            </a:extLst>
          </p:cNvPr>
          <p:cNvCxnSpPr/>
          <p:nvPr/>
        </p:nvCxnSpPr>
        <p:spPr>
          <a:xfrm>
            <a:off x="172370" y="6320853"/>
            <a:ext cx="648791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0D30F4D9-A890-4491-9F99-05EEBE631B5E}"/>
              </a:ext>
            </a:extLst>
          </p:cNvPr>
          <p:cNvCxnSpPr>
            <a:cxnSpLocks/>
          </p:cNvCxnSpPr>
          <p:nvPr/>
        </p:nvCxnSpPr>
        <p:spPr>
          <a:xfrm>
            <a:off x="2881071" y="876992"/>
            <a:ext cx="626293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5899E36C-3D41-47C8-A143-83B1F38789A7}"/>
              </a:ext>
            </a:extLst>
          </p:cNvPr>
          <p:cNvSpPr/>
          <p:nvPr/>
        </p:nvSpPr>
        <p:spPr>
          <a:xfrm>
            <a:off x="503028" y="261003"/>
            <a:ext cx="388439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l" fontAlgn="base"/>
            <a:r>
              <a:rPr lang="en-US" sz="4000" b="1" i="0" dirty="0">
                <a:solidFill>
                  <a:srgbClr val="2732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Text" panose="02000505000000020004" pitchFamily="2" charset="0"/>
              </a:rPr>
              <a:t>Final Keyword</a:t>
            </a:r>
          </a:p>
        </p:txBody>
      </p:sp>
    </p:spTree>
    <p:extLst>
      <p:ext uri="{BB962C8B-B14F-4D97-AF65-F5344CB8AC3E}">
        <p14:creationId xmlns:p14="http://schemas.microsoft.com/office/powerpoint/2010/main" val="426980096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4800" y="1210147"/>
            <a:ext cx="8458200" cy="4869923"/>
          </a:xfrm>
          <a:prstGeom prst="rect">
            <a:avLst/>
          </a:prstGeom>
        </p:spPr>
        <p:txBody>
          <a:bodyPr vert="horz" wrap="square" lIns="0" tIns="189865" rIns="0" bIns="0" rtlCol="0">
            <a:spAutoFit/>
          </a:bodyPr>
          <a:lstStyle/>
          <a:p>
            <a:pPr marL="243840" indent="-231775">
              <a:spcBef>
                <a:spcPts val="600"/>
              </a:spcBef>
              <a:spcAft>
                <a:spcPts val="600"/>
              </a:spcAft>
              <a:buChar char="•"/>
              <a:tabLst>
                <a:tab pos="244475" algn="l"/>
              </a:tabLst>
            </a:pPr>
            <a:r>
              <a:rPr sz="2400" spc="-5" dirty="0">
                <a:latin typeface="Sitka Text" panose="02000505000000020004" pitchFamily="2" charset="0"/>
                <a:cs typeface="Arial"/>
              </a:rPr>
              <a:t>Using</a:t>
            </a:r>
            <a:r>
              <a:rPr sz="2400" spc="20" dirty="0">
                <a:latin typeface="Sitka Text" panose="02000505000000020004" pitchFamily="2" charset="0"/>
                <a:cs typeface="Arial"/>
              </a:rPr>
              <a:t> </a:t>
            </a:r>
            <a:r>
              <a:rPr sz="2400" spc="-5" dirty="0">
                <a:latin typeface="Sitka Text" panose="02000505000000020004" pitchFamily="2" charset="0"/>
                <a:cs typeface="Arial"/>
              </a:rPr>
              <a:t>final</a:t>
            </a:r>
            <a:r>
              <a:rPr sz="2400" spc="5" dirty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>
                <a:latin typeface="Sitka Text" panose="02000505000000020004" pitchFamily="2" charset="0"/>
                <a:cs typeface="Arial"/>
              </a:rPr>
              <a:t>to</a:t>
            </a:r>
            <a:r>
              <a:rPr sz="2400" spc="-15" dirty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>
                <a:latin typeface="Sitka Text" panose="02000505000000020004" pitchFamily="2" charset="0"/>
                <a:cs typeface="Arial"/>
              </a:rPr>
              <a:t>Prevent</a:t>
            </a:r>
            <a:r>
              <a:rPr sz="2400" spc="-10" dirty="0">
                <a:latin typeface="Sitka Text" panose="02000505000000020004" pitchFamily="2" charset="0"/>
                <a:cs typeface="Arial"/>
              </a:rPr>
              <a:t> </a:t>
            </a:r>
            <a:r>
              <a:rPr sz="2400" spc="-5" dirty="0">
                <a:latin typeface="Sitka Text" panose="02000505000000020004" pitchFamily="2" charset="0"/>
                <a:cs typeface="Arial"/>
              </a:rPr>
              <a:t>Inheritance</a:t>
            </a:r>
            <a:endParaRPr sz="2400" dirty="0">
              <a:latin typeface="Sitka Text" panose="02000505000000020004" pitchFamily="2" charset="0"/>
              <a:cs typeface="Arial"/>
            </a:endParaRPr>
          </a:p>
          <a:p>
            <a:pPr marL="756285" lvl="1" indent="-287020">
              <a:spcBef>
                <a:spcPts val="600"/>
              </a:spcBef>
              <a:spcAft>
                <a:spcPts val="600"/>
              </a:spcAft>
              <a:buChar char="–"/>
              <a:tabLst>
                <a:tab pos="756285" algn="l"/>
                <a:tab pos="756920" algn="l"/>
              </a:tabLst>
            </a:pPr>
            <a:r>
              <a:rPr sz="2400" dirty="0">
                <a:latin typeface="Sitka Text" panose="02000505000000020004" pitchFamily="2" charset="0"/>
                <a:cs typeface="Arial"/>
              </a:rPr>
              <a:t>Sometimes</a:t>
            </a:r>
            <a:r>
              <a:rPr sz="2400" spc="-30" dirty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>
                <a:latin typeface="Sitka Text" panose="02000505000000020004" pitchFamily="2" charset="0"/>
                <a:cs typeface="Arial"/>
              </a:rPr>
              <a:t>you</a:t>
            </a:r>
            <a:r>
              <a:rPr sz="2400" spc="-5" dirty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>
                <a:latin typeface="Sitka Text" panose="02000505000000020004" pitchFamily="2" charset="0"/>
                <a:cs typeface="Arial"/>
              </a:rPr>
              <a:t>will</a:t>
            </a:r>
            <a:r>
              <a:rPr sz="2400" spc="10" dirty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>
                <a:latin typeface="Sitka Text" panose="02000505000000020004" pitchFamily="2" charset="0"/>
                <a:cs typeface="Arial"/>
              </a:rPr>
              <a:t>want</a:t>
            </a:r>
            <a:r>
              <a:rPr sz="2400" spc="-20" dirty="0">
                <a:latin typeface="Sitka Text" panose="02000505000000020004" pitchFamily="2" charset="0"/>
                <a:cs typeface="Arial"/>
              </a:rPr>
              <a:t> </a:t>
            </a:r>
            <a:r>
              <a:rPr sz="2400" spc="-5" dirty="0">
                <a:latin typeface="Sitka Text" panose="02000505000000020004" pitchFamily="2" charset="0"/>
                <a:cs typeface="Arial"/>
              </a:rPr>
              <a:t>to</a:t>
            </a:r>
            <a:r>
              <a:rPr sz="2400" spc="-15" dirty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>
                <a:latin typeface="Sitka Text" panose="02000505000000020004" pitchFamily="2" charset="0"/>
                <a:cs typeface="Arial"/>
              </a:rPr>
              <a:t>prevent</a:t>
            </a:r>
            <a:r>
              <a:rPr sz="2400" spc="-35" dirty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>
                <a:latin typeface="Sitka Text" panose="02000505000000020004" pitchFamily="2" charset="0"/>
                <a:cs typeface="Arial"/>
              </a:rPr>
              <a:t>a</a:t>
            </a:r>
            <a:r>
              <a:rPr sz="2400" spc="-5" dirty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>
                <a:latin typeface="Sitka Text" panose="02000505000000020004" pitchFamily="2" charset="0"/>
                <a:cs typeface="Arial"/>
              </a:rPr>
              <a:t>class</a:t>
            </a:r>
            <a:r>
              <a:rPr sz="2400" spc="-15" dirty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>
                <a:latin typeface="Sitka Text" panose="02000505000000020004" pitchFamily="2" charset="0"/>
                <a:cs typeface="Arial"/>
              </a:rPr>
              <a:t>from</a:t>
            </a:r>
            <a:r>
              <a:rPr sz="2400" spc="-25" dirty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>
                <a:latin typeface="Sitka Text" panose="02000505000000020004" pitchFamily="2" charset="0"/>
                <a:cs typeface="Arial"/>
              </a:rPr>
              <a:t>being</a:t>
            </a:r>
            <a:r>
              <a:rPr sz="2400" spc="-10" dirty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>
                <a:latin typeface="Sitka Text" panose="02000505000000020004" pitchFamily="2" charset="0"/>
                <a:cs typeface="Arial"/>
              </a:rPr>
              <a:t>inherited.</a:t>
            </a:r>
          </a:p>
          <a:p>
            <a:pPr marL="756285" marR="5080" lvl="1" indent="-287020">
              <a:spcBef>
                <a:spcPts val="600"/>
              </a:spcBef>
              <a:spcAft>
                <a:spcPts val="600"/>
              </a:spcAft>
              <a:buFont typeface="Arial"/>
              <a:buChar char="–"/>
              <a:tabLst>
                <a:tab pos="892175" algn="l"/>
                <a:tab pos="892810" algn="l"/>
                <a:tab pos="1506220" algn="l"/>
                <a:tab pos="2048510" algn="l"/>
                <a:tab pos="2463800" algn="l"/>
                <a:tab pos="3612515" algn="l"/>
                <a:tab pos="4013200" algn="l"/>
                <a:tab pos="5261610" algn="l"/>
                <a:tab pos="5748020" algn="l"/>
                <a:tab pos="6459855" algn="l"/>
                <a:tab pos="7836534" algn="l"/>
              </a:tabLst>
            </a:pPr>
            <a:r>
              <a:rPr sz="2400" dirty="0">
                <a:latin typeface="Sitka Text" panose="02000505000000020004" pitchFamily="2" charset="0"/>
              </a:rPr>
              <a:t>	</a:t>
            </a:r>
            <a:r>
              <a:rPr sz="2400" dirty="0">
                <a:latin typeface="Sitka Text" panose="02000505000000020004" pitchFamily="2" charset="0"/>
                <a:cs typeface="Arial"/>
              </a:rPr>
              <a:t>This</a:t>
            </a:r>
            <a:r>
              <a:rPr lang="en-US" sz="2400" dirty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>
                <a:latin typeface="Sitka Text" panose="02000505000000020004" pitchFamily="2" charset="0"/>
                <a:cs typeface="Arial"/>
              </a:rPr>
              <a:t>can</a:t>
            </a:r>
            <a:r>
              <a:rPr lang="en-US" sz="2400" dirty="0">
                <a:latin typeface="Sitka Text" panose="02000505000000020004" pitchFamily="2" charset="0"/>
                <a:cs typeface="Arial"/>
              </a:rPr>
              <a:t> </a:t>
            </a:r>
            <a:r>
              <a:rPr sz="2400" spc="-15" dirty="0">
                <a:latin typeface="Sitka Text" panose="02000505000000020004" pitchFamily="2" charset="0"/>
                <a:cs typeface="Arial"/>
              </a:rPr>
              <a:t>b</a:t>
            </a:r>
            <a:r>
              <a:rPr sz="2400" dirty="0">
                <a:latin typeface="Sitka Text" panose="02000505000000020004" pitchFamily="2" charset="0"/>
                <a:cs typeface="Arial"/>
              </a:rPr>
              <a:t>e</a:t>
            </a:r>
            <a:r>
              <a:rPr lang="en-US" sz="2400" dirty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>
                <a:latin typeface="Sitka Text" panose="02000505000000020004" pitchFamily="2" charset="0"/>
                <a:cs typeface="Arial"/>
              </a:rPr>
              <a:t>achie</a:t>
            </a:r>
            <a:r>
              <a:rPr sz="2400" spc="-10" dirty="0">
                <a:latin typeface="Sitka Text" panose="02000505000000020004" pitchFamily="2" charset="0"/>
                <a:cs typeface="Arial"/>
              </a:rPr>
              <a:t>v</a:t>
            </a:r>
            <a:r>
              <a:rPr sz="2400" dirty="0">
                <a:latin typeface="Sitka Text" panose="02000505000000020004" pitchFamily="2" charset="0"/>
                <a:cs typeface="Arial"/>
              </a:rPr>
              <a:t>ed	by</a:t>
            </a:r>
            <a:r>
              <a:rPr lang="en-US" sz="2400" dirty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>
                <a:latin typeface="Sitka Text" panose="02000505000000020004" pitchFamily="2" charset="0"/>
                <a:cs typeface="Arial"/>
              </a:rPr>
              <a:t>pr</a:t>
            </a:r>
            <a:r>
              <a:rPr sz="2400" spc="-10" dirty="0">
                <a:latin typeface="Sitka Text" panose="02000505000000020004" pitchFamily="2" charset="0"/>
                <a:cs typeface="Arial"/>
              </a:rPr>
              <a:t>e</a:t>
            </a:r>
            <a:r>
              <a:rPr sz="2400" dirty="0">
                <a:latin typeface="Sitka Text" panose="02000505000000020004" pitchFamily="2" charset="0"/>
                <a:cs typeface="Arial"/>
              </a:rPr>
              <a:t>ceding</a:t>
            </a:r>
            <a:r>
              <a:rPr lang="en-US" sz="2400" dirty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>
                <a:latin typeface="Sitka Text" panose="02000505000000020004" pitchFamily="2" charset="0"/>
                <a:cs typeface="Arial"/>
              </a:rPr>
              <a:t>the	cla</a:t>
            </a:r>
            <a:r>
              <a:rPr sz="2400" spc="-15" dirty="0">
                <a:latin typeface="Sitka Text" panose="02000505000000020004" pitchFamily="2" charset="0"/>
                <a:cs typeface="Arial"/>
              </a:rPr>
              <a:t>s</a:t>
            </a:r>
            <a:r>
              <a:rPr sz="2400" dirty="0">
                <a:latin typeface="Sitka Text" panose="02000505000000020004" pitchFamily="2" charset="0"/>
                <a:cs typeface="Arial"/>
              </a:rPr>
              <a:t>s</a:t>
            </a:r>
            <a:r>
              <a:rPr lang="en-US" sz="2400" dirty="0">
                <a:latin typeface="Sitka Text" panose="02000505000000020004" pitchFamily="2" charset="0"/>
                <a:cs typeface="Arial"/>
              </a:rPr>
              <a:t> </a:t>
            </a:r>
            <a:r>
              <a:rPr sz="2400" spc="-10" dirty="0">
                <a:latin typeface="Sitka Text" panose="02000505000000020004" pitchFamily="2" charset="0"/>
                <a:cs typeface="Arial"/>
              </a:rPr>
              <a:t>d</a:t>
            </a:r>
            <a:r>
              <a:rPr sz="2400" dirty="0">
                <a:latin typeface="Sitka Text" panose="02000505000000020004" pitchFamily="2" charset="0"/>
                <a:cs typeface="Arial"/>
              </a:rPr>
              <a:t>e</a:t>
            </a:r>
            <a:r>
              <a:rPr sz="2400" spc="5" dirty="0">
                <a:latin typeface="Sitka Text" panose="02000505000000020004" pitchFamily="2" charset="0"/>
                <a:cs typeface="Arial"/>
              </a:rPr>
              <a:t>c</a:t>
            </a:r>
            <a:r>
              <a:rPr sz="2400" dirty="0">
                <a:latin typeface="Sitka Text" panose="02000505000000020004" pitchFamily="2" charset="0"/>
                <a:cs typeface="Arial"/>
              </a:rPr>
              <a:t>l</a:t>
            </a:r>
            <a:r>
              <a:rPr sz="2400" spc="-15" dirty="0">
                <a:latin typeface="Sitka Text" panose="02000505000000020004" pitchFamily="2" charset="0"/>
                <a:cs typeface="Arial"/>
              </a:rPr>
              <a:t>a</a:t>
            </a:r>
            <a:r>
              <a:rPr sz="2400" dirty="0">
                <a:latin typeface="Sitka Text" panose="02000505000000020004" pitchFamily="2" charset="0"/>
                <a:cs typeface="Arial"/>
              </a:rPr>
              <a:t>ration</a:t>
            </a:r>
            <a:r>
              <a:rPr lang="en-US" sz="2400" dirty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>
                <a:latin typeface="Sitka Text" panose="02000505000000020004" pitchFamily="2" charset="0"/>
                <a:cs typeface="Arial"/>
              </a:rPr>
              <a:t>wi</a:t>
            </a:r>
            <a:r>
              <a:rPr sz="2400" spc="-15" dirty="0">
                <a:latin typeface="Sitka Text" panose="02000505000000020004" pitchFamily="2" charset="0"/>
                <a:cs typeface="Arial"/>
              </a:rPr>
              <a:t>t</a:t>
            </a:r>
            <a:r>
              <a:rPr sz="2400" dirty="0">
                <a:latin typeface="Sitka Text" panose="02000505000000020004" pitchFamily="2" charset="0"/>
                <a:cs typeface="Arial"/>
              </a:rPr>
              <a:t>h  final.</a:t>
            </a:r>
          </a:p>
          <a:p>
            <a:pPr marL="756285" lvl="1" indent="-287020">
              <a:spcBef>
                <a:spcPts val="600"/>
              </a:spcBef>
              <a:spcAft>
                <a:spcPts val="600"/>
              </a:spcAft>
              <a:buChar char="–"/>
              <a:tabLst>
                <a:tab pos="756285" algn="l"/>
                <a:tab pos="756920" algn="l"/>
              </a:tabLst>
            </a:pPr>
            <a:r>
              <a:rPr sz="2400" dirty="0">
                <a:latin typeface="Sitka Text" panose="02000505000000020004" pitchFamily="2" charset="0"/>
                <a:cs typeface="Arial"/>
              </a:rPr>
              <a:t>Declaring</a:t>
            </a:r>
            <a:r>
              <a:rPr sz="2400" spc="240" dirty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>
                <a:latin typeface="Sitka Text" panose="02000505000000020004" pitchFamily="2" charset="0"/>
                <a:cs typeface="Arial"/>
              </a:rPr>
              <a:t>a</a:t>
            </a:r>
            <a:r>
              <a:rPr sz="2400" spc="240" dirty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>
                <a:latin typeface="Sitka Text" panose="02000505000000020004" pitchFamily="2" charset="0"/>
                <a:cs typeface="Arial"/>
              </a:rPr>
              <a:t>class</a:t>
            </a:r>
            <a:r>
              <a:rPr sz="2400" spc="245" dirty="0">
                <a:latin typeface="Sitka Text" panose="02000505000000020004" pitchFamily="2" charset="0"/>
                <a:cs typeface="Arial"/>
              </a:rPr>
              <a:t> </a:t>
            </a:r>
            <a:r>
              <a:rPr sz="2400" spc="-5" dirty="0">
                <a:latin typeface="Sitka Text" panose="02000505000000020004" pitchFamily="2" charset="0"/>
                <a:cs typeface="Arial"/>
              </a:rPr>
              <a:t>as</a:t>
            </a:r>
            <a:r>
              <a:rPr sz="2400" spc="254" dirty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>
                <a:latin typeface="Sitka Text" panose="02000505000000020004" pitchFamily="2" charset="0"/>
                <a:cs typeface="Arial"/>
              </a:rPr>
              <a:t>final</a:t>
            </a:r>
            <a:r>
              <a:rPr sz="2400" spc="250" dirty="0">
                <a:latin typeface="Sitka Text" panose="02000505000000020004" pitchFamily="2" charset="0"/>
                <a:cs typeface="Arial"/>
              </a:rPr>
              <a:t> </a:t>
            </a:r>
            <a:r>
              <a:rPr sz="2400" spc="-5" dirty="0">
                <a:latin typeface="Sitka Text" panose="02000505000000020004" pitchFamily="2" charset="0"/>
                <a:cs typeface="Arial"/>
              </a:rPr>
              <a:t>implicitly</a:t>
            </a:r>
            <a:r>
              <a:rPr sz="2400" spc="240" dirty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>
                <a:latin typeface="Sitka Text" panose="02000505000000020004" pitchFamily="2" charset="0"/>
                <a:cs typeface="Arial"/>
              </a:rPr>
              <a:t>declares</a:t>
            </a:r>
            <a:r>
              <a:rPr sz="2400" spc="245" dirty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>
                <a:latin typeface="Sitka Text" panose="02000505000000020004" pitchFamily="2" charset="0"/>
                <a:cs typeface="Arial"/>
              </a:rPr>
              <a:t>all</a:t>
            </a:r>
            <a:r>
              <a:rPr sz="2400" spc="250" dirty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>
                <a:latin typeface="Sitka Text" panose="02000505000000020004" pitchFamily="2" charset="0"/>
                <a:cs typeface="Arial"/>
              </a:rPr>
              <a:t>of</a:t>
            </a:r>
            <a:r>
              <a:rPr sz="2400" spc="240" dirty="0">
                <a:latin typeface="Sitka Text" panose="02000505000000020004" pitchFamily="2" charset="0"/>
                <a:cs typeface="Arial"/>
              </a:rPr>
              <a:t> </a:t>
            </a:r>
            <a:r>
              <a:rPr sz="2400" spc="-5" dirty="0">
                <a:latin typeface="Sitka Text" panose="02000505000000020004" pitchFamily="2" charset="0"/>
                <a:cs typeface="Arial"/>
              </a:rPr>
              <a:t>its</a:t>
            </a:r>
            <a:r>
              <a:rPr sz="2400" spc="245" dirty="0">
                <a:latin typeface="Sitka Text" panose="02000505000000020004" pitchFamily="2" charset="0"/>
                <a:cs typeface="Arial"/>
              </a:rPr>
              <a:t> </a:t>
            </a:r>
            <a:r>
              <a:rPr sz="2400" spc="-5" dirty="0">
                <a:latin typeface="Sitka Text" panose="02000505000000020004" pitchFamily="2" charset="0"/>
                <a:cs typeface="Arial"/>
              </a:rPr>
              <a:t>methods</a:t>
            </a:r>
            <a:r>
              <a:rPr sz="2400" spc="245" dirty="0">
                <a:latin typeface="Sitka Text" panose="02000505000000020004" pitchFamily="2" charset="0"/>
                <a:cs typeface="Arial"/>
              </a:rPr>
              <a:t> </a:t>
            </a:r>
            <a:r>
              <a:rPr sz="2400" spc="-15" dirty="0">
                <a:latin typeface="Sitka Text" panose="02000505000000020004" pitchFamily="2" charset="0"/>
                <a:cs typeface="Arial"/>
              </a:rPr>
              <a:t>as</a:t>
            </a:r>
            <a:r>
              <a:rPr lang="en-US" sz="2400" spc="-15" dirty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>
                <a:latin typeface="Sitka Text" panose="02000505000000020004" pitchFamily="2" charset="0"/>
                <a:cs typeface="Arial"/>
              </a:rPr>
              <a:t>final</a:t>
            </a:r>
            <a:r>
              <a:rPr sz="2400" spc="-55" dirty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>
                <a:latin typeface="Sitka Text" panose="02000505000000020004" pitchFamily="2" charset="0"/>
                <a:cs typeface="Arial"/>
              </a:rPr>
              <a:t>too.</a:t>
            </a:r>
          </a:p>
          <a:p>
            <a:pPr marL="756285" marR="5080" lvl="1" indent="-287020" algn="just">
              <a:spcBef>
                <a:spcPts val="600"/>
              </a:spcBef>
              <a:spcAft>
                <a:spcPts val="600"/>
              </a:spcAft>
              <a:buChar char="–"/>
              <a:tabLst>
                <a:tab pos="756920" algn="l"/>
              </a:tabLst>
            </a:pPr>
            <a:r>
              <a:rPr sz="2400" spc="-5" dirty="0">
                <a:latin typeface="Sitka Text" panose="02000505000000020004" pitchFamily="2" charset="0"/>
                <a:cs typeface="Arial"/>
              </a:rPr>
              <a:t>It is </a:t>
            </a:r>
            <a:r>
              <a:rPr sz="2400" dirty="0">
                <a:latin typeface="Sitka Text" panose="02000505000000020004" pitchFamily="2" charset="0"/>
                <a:cs typeface="Arial"/>
              </a:rPr>
              <a:t>illegal </a:t>
            </a:r>
            <a:r>
              <a:rPr sz="2400" spc="-5" dirty="0">
                <a:latin typeface="Sitka Text" panose="02000505000000020004" pitchFamily="2" charset="0"/>
                <a:cs typeface="Arial"/>
              </a:rPr>
              <a:t>to declare </a:t>
            </a:r>
            <a:r>
              <a:rPr sz="2400" dirty="0">
                <a:latin typeface="Sitka Text" panose="02000505000000020004" pitchFamily="2" charset="0"/>
                <a:cs typeface="Arial"/>
              </a:rPr>
              <a:t>a </a:t>
            </a:r>
            <a:r>
              <a:rPr sz="2400" spc="-5" dirty="0">
                <a:latin typeface="Sitka Text" panose="02000505000000020004" pitchFamily="2" charset="0"/>
                <a:cs typeface="Arial"/>
              </a:rPr>
              <a:t>class </a:t>
            </a:r>
            <a:r>
              <a:rPr sz="2400" spc="-10" dirty="0">
                <a:latin typeface="Sitka Text" panose="02000505000000020004" pitchFamily="2" charset="0"/>
                <a:cs typeface="Arial"/>
              </a:rPr>
              <a:t>as </a:t>
            </a:r>
            <a:r>
              <a:rPr sz="2400" dirty="0">
                <a:latin typeface="Sitka Text" panose="02000505000000020004" pitchFamily="2" charset="0"/>
                <a:cs typeface="Arial"/>
              </a:rPr>
              <a:t>both </a:t>
            </a:r>
            <a:r>
              <a:rPr sz="2400" spc="-5" dirty="0">
                <a:latin typeface="Sitka Text" panose="02000505000000020004" pitchFamily="2" charset="0"/>
                <a:cs typeface="Arial"/>
              </a:rPr>
              <a:t>abstract and </a:t>
            </a:r>
            <a:r>
              <a:rPr sz="2400" dirty="0">
                <a:latin typeface="Sitka Text" panose="02000505000000020004" pitchFamily="2" charset="0"/>
                <a:cs typeface="Arial"/>
              </a:rPr>
              <a:t>final since </a:t>
            </a:r>
            <a:r>
              <a:rPr sz="2400" spc="-15" dirty="0">
                <a:latin typeface="Sitka Text" panose="02000505000000020004" pitchFamily="2" charset="0"/>
                <a:cs typeface="Arial"/>
              </a:rPr>
              <a:t>an </a:t>
            </a:r>
            <a:r>
              <a:rPr sz="2400" spc="-10" dirty="0">
                <a:latin typeface="Sitka Text" panose="02000505000000020004" pitchFamily="2" charset="0"/>
                <a:cs typeface="Arial"/>
              </a:rPr>
              <a:t> </a:t>
            </a:r>
            <a:r>
              <a:rPr sz="2400" spc="-5" dirty="0">
                <a:latin typeface="Sitka Text" panose="02000505000000020004" pitchFamily="2" charset="0"/>
                <a:cs typeface="Arial"/>
              </a:rPr>
              <a:t>abstract </a:t>
            </a:r>
            <a:r>
              <a:rPr sz="2400" dirty="0">
                <a:latin typeface="Sitka Text" panose="02000505000000020004" pitchFamily="2" charset="0"/>
                <a:cs typeface="Arial"/>
              </a:rPr>
              <a:t>class </a:t>
            </a:r>
            <a:r>
              <a:rPr sz="2400" spc="-5" dirty="0">
                <a:latin typeface="Sitka Text" panose="02000505000000020004" pitchFamily="2" charset="0"/>
                <a:cs typeface="Arial"/>
              </a:rPr>
              <a:t>is incomplete </a:t>
            </a:r>
            <a:r>
              <a:rPr sz="2400" dirty="0">
                <a:latin typeface="Sitka Text" panose="02000505000000020004" pitchFamily="2" charset="0"/>
                <a:cs typeface="Arial"/>
              </a:rPr>
              <a:t>by </a:t>
            </a:r>
            <a:r>
              <a:rPr sz="2400" spc="-5" dirty="0">
                <a:latin typeface="Sitka Text" panose="02000505000000020004" pitchFamily="2" charset="0"/>
                <a:cs typeface="Arial"/>
              </a:rPr>
              <a:t>itself and </a:t>
            </a:r>
            <a:r>
              <a:rPr sz="2400" dirty="0">
                <a:latin typeface="Sitka Text" panose="02000505000000020004" pitchFamily="2" charset="0"/>
                <a:cs typeface="Arial"/>
              </a:rPr>
              <a:t>relies </a:t>
            </a:r>
            <a:r>
              <a:rPr sz="2400" spc="-5" dirty="0">
                <a:latin typeface="Sitka Text" panose="02000505000000020004" pitchFamily="2" charset="0"/>
                <a:cs typeface="Arial"/>
              </a:rPr>
              <a:t>upon </a:t>
            </a:r>
            <a:r>
              <a:rPr sz="2400" dirty="0">
                <a:latin typeface="Sitka Text" panose="02000505000000020004" pitchFamily="2" charset="0"/>
                <a:cs typeface="Arial"/>
              </a:rPr>
              <a:t>its subclasses </a:t>
            </a:r>
            <a:r>
              <a:rPr sz="2400" spc="-545" dirty="0">
                <a:latin typeface="Sitka Text" panose="02000505000000020004" pitchFamily="2" charset="0"/>
                <a:cs typeface="Arial"/>
              </a:rPr>
              <a:t> </a:t>
            </a:r>
            <a:r>
              <a:rPr sz="2400" spc="-5" dirty="0">
                <a:latin typeface="Sitka Text" panose="02000505000000020004" pitchFamily="2" charset="0"/>
                <a:cs typeface="Arial"/>
              </a:rPr>
              <a:t>to</a:t>
            </a:r>
            <a:r>
              <a:rPr sz="2400" spc="-20" dirty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>
                <a:latin typeface="Sitka Text" panose="02000505000000020004" pitchFamily="2" charset="0"/>
                <a:cs typeface="Arial"/>
              </a:rPr>
              <a:t>provide</a:t>
            </a:r>
            <a:r>
              <a:rPr sz="2400" spc="-20" dirty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>
                <a:latin typeface="Sitka Text" panose="02000505000000020004" pitchFamily="2" charset="0"/>
                <a:cs typeface="Arial"/>
              </a:rPr>
              <a:t>concrete</a:t>
            </a:r>
            <a:r>
              <a:rPr sz="2400" spc="-50" dirty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>
                <a:latin typeface="Sitka Text" panose="02000505000000020004" pitchFamily="2" charset="0"/>
                <a:cs typeface="Arial"/>
              </a:rPr>
              <a:t>and</a:t>
            </a:r>
            <a:r>
              <a:rPr sz="2400" spc="-20" dirty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>
                <a:latin typeface="Sitka Text" panose="02000505000000020004" pitchFamily="2" charset="0"/>
                <a:cs typeface="Arial"/>
              </a:rPr>
              <a:t>complete</a:t>
            </a:r>
            <a:r>
              <a:rPr sz="2400" spc="-30" dirty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>
                <a:latin typeface="Sitka Text" panose="02000505000000020004" pitchFamily="2" charset="0"/>
                <a:cs typeface="Arial"/>
              </a:rPr>
              <a:t>implementations.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BCB11619-7CDE-4D96-BFC9-0428FBB555B9}"/>
              </a:ext>
            </a:extLst>
          </p:cNvPr>
          <p:cNvCxnSpPr/>
          <p:nvPr/>
        </p:nvCxnSpPr>
        <p:spPr>
          <a:xfrm>
            <a:off x="0" y="6308035"/>
            <a:ext cx="648791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60070C2D-FC91-4242-AD2D-86AD2FEBDCBA}"/>
              </a:ext>
            </a:extLst>
          </p:cNvPr>
          <p:cNvCxnSpPr>
            <a:cxnSpLocks/>
          </p:cNvCxnSpPr>
          <p:nvPr/>
        </p:nvCxnSpPr>
        <p:spPr>
          <a:xfrm>
            <a:off x="2881071" y="876992"/>
            <a:ext cx="626293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8BDFCFB7-9648-4EDC-9008-AED0C54DCFD4}"/>
              </a:ext>
            </a:extLst>
          </p:cNvPr>
          <p:cNvSpPr/>
          <p:nvPr/>
        </p:nvSpPr>
        <p:spPr>
          <a:xfrm>
            <a:off x="503028" y="261003"/>
            <a:ext cx="388439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l" fontAlgn="base"/>
            <a:r>
              <a:rPr lang="en-US" sz="4000" b="1" i="0" dirty="0">
                <a:solidFill>
                  <a:srgbClr val="2732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Text" panose="02000505000000020004" pitchFamily="2" charset="0"/>
              </a:rPr>
              <a:t>Final Keyword</a:t>
            </a:r>
          </a:p>
        </p:txBody>
      </p:sp>
    </p:spTree>
    <p:extLst>
      <p:ext uri="{BB962C8B-B14F-4D97-AF65-F5344CB8AC3E}">
        <p14:creationId xmlns:p14="http://schemas.microsoft.com/office/powerpoint/2010/main" val="372245937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561715" y="933870"/>
            <a:ext cx="5337308" cy="2217274"/>
          </a:xfrm>
          <a:prstGeom prst="rect">
            <a:avLst/>
          </a:prstGeom>
        </p:spPr>
        <p:txBody>
          <a:bodyPr vert="horz" wrap="square" lIns="0" tIns="113030" rIns="0" bIns="0" rtlCol="0">
            <a:spAutoFit/>
          </a:bodyPr>
          <a:lstStyle/>
          <a:p>
            <a:pPr marL="12700">
              <a:spcBef>
                <a:spcPts val="665"/>
              </a:spcBef>
            </a:pPr>
            <a:r>
              <a:rPr sz="2400" dirty="0">
                <a:latin typeface="Sitka Text" panose="02000505000000020004" pitchFamily="2" charset="0"/>
                <a:cs typeface="Arial"/>
              </a:rPr>
              <a:t>final</a:t>
            </a:r>
            <a:r>
              <a:rPr sz="2400" spc="-30" dirty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>
                <a:latin typeface="Sitka Text" panose="02000505000000020004" pitchFamily="2" charset="0"/>
                <a:cs typeface="Arial"/>
              </a:rPr>
              <a:t>class</a:t>
            </a:r>
            <a:r>
              <a:rPr sz="2400" spc="-35" dirty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>
                <a:latin typeface="Sitka Text" panose="02000505000000020004" pitchFamily="2" charset="0"/>
                <a:cs typeface="Arial"/>
              </a:rPr>
              <a:t>GBase</a:t>
            </a:r>
            <a:r>
              <a:rPr sz="2400" spc="-45" dirty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>
                <a:latin typeface="Sitka Text" panose="02000505000000020004" pitchFamily="2" charset="0"/>
                <a:cs typeface="Arial"/>
              </a:rPr>
              <a:t>{</a:t>
            </a:r>
          </a:p>
          <a:p>
            <a:pPr marL="12700">
              <a:spcBef>
                <a:spcPts val="480"/>
              </a:spcBef>
            </a:pPr>
            <a:r>
              <a:rPr sz="2400" dirty="0">
                <a:latin typeface="Sitka Text" panose="02000505000000020004" pitchFamily="2" charset="0"/>
                <a:cs typeface="Arial"/>
              </a:rPr>
              <a:t>public</a:t>
            </a:r>
            <a:r>
              <a:rPr sz="2400" spc="-30" dirty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>
                <a:latin typeface="Sitka Text" panose="02000505000000020004" pitchFamily="2" charset="0"/>
                <a:cs typeface="Arial"/>
              </a:rPr>
              <a:t>void</a:t>
            </a:r>
            <a:r>
              <a:rPr sz="2400" spc="-25" dirty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>
                <a:latin typeface="Sitka Text" panose="02000505000000020004" pitchFamily="2" charset="0"/>
                <a:cs typeface="Arial"/>
              </a:rPr>
              <a:t>display(String</a:t>
            </a:r>
            <a:r>
              <a:rPr sz="2400" spc="-30" dirty="0">
                <a:latin typeface="Sitka Text" panose="02000505000000020004" pitchFamily="2" charset="0"/>
                <a:cs typeface="Arial"/>
              </a:rPr>
              <a:t> </a:t>
            </a:r>
            <a:r>
              <a:rPr sz="2400" dirty="0">
                <a:latin typeface="Sitka Text" panose="02000505000000020004" pitchFamily="2" charset="0"/>
                <a:cs typeface="Arial"/>
              </a:rPr>
              <a:t>s)</a:t>
            </a:r>
          </a:p>
          <a:p>
            <a:pPr marL="12700">
              <a:spcBef>
                <a:spcPts val="480"/>
              </a:spcBef>
            </a:pPr>
            <a:r>
              <a:rPr sz="2400" dirty="0">
                <a:latin typeface="Sitka Text" panose="02000505000000020004" pitchFamily="2" charset="0"/>
                <a:cs typeface="Arial"/>
              </a:rPr>
              <a:t>{</a:t>
            </a:r>
          </a:p>
          <a:p>
            <a:pPr marL="243840">
              <a:spcBef>
                <a:spcPts val="480"/>
              </a:spcBef>
            </a:pPr>
            <a:r>
              <a:rPr sz="2400" dirty="0">
                <a:latin typeface="Sitka Text" panose="02000505000000020004" pitchFamily="2" charset="0"/>
                <a:cs typeface="Arial"/>
              </a:rPr>
              <a:t>System.out.println(s);</a:t>
            </a:r>
          </a:p>
          <a:p>
            <a:pPr marL="12700">
              <a:spcBef>
                <a:spcPts val="480"/>
              </a:spcBef>
              <a:tabLst>
                <a:tab pos="306070" algn="l"/>
              </a:tabLst>
            </a:pPr>
            <a:r>
              <a:rPr sz="2400" dirty="0">
                <a:latin typeface="Sitka Text" panose="02000505000000020004" pitchFamily="2" charset="0"/>
                <a:cs typeface="Arial"/>
              </a:rPr>
              <a:t>}	}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xfrm>
            <a:off x="561715" y="3215087"/>
            <a:ext cx="7886700" cy="366715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971550" indent="0">
              <a:lnSpc>
                <a:spcPct val="120000"/>
              </a:lnSpc>
              <a:spcBef>
                <a:spcPts val="100"/>
              </a:spcBef>
              <a:buNone/>
            </a:pPr>
            <a:r>
              <a:rPr sz="2400" dirty="0">
                <a:latin typeface="Sitka Text" panose="02000505000000020004" pitchFamily="2" charset="0"/>
              </a:rPr>
              <a:t>class Sample extends GBase{ </a:t>
            </a:r>
            <a:endParaRPr lang="en-US" sz="2400" dirty="0" smtClean="0">
              <a:latin typeface="Sitka Text" panose="02000505000000020004" pitchFamily="2" charset="0"/>
            </a:endParaRPr>
          </a:p>
          <a:p>
            <a:pPr marL="12065" marR="971550" indent="0">
              <a:lnSpc>
                <a:spcPct val="120000"/>
              </a:lnSpc>
              <a:spcBef>
                <a:spcPts val="100"/>
              </a:spcBef>
              <a:buNone/>
            </a:pPr>
            <a:r>
              <a:rPr sz="2400" spc="-545" dirty="0" smtClean="0">
                <a:latin typeface="Sitka Text" panose="02000505000000020004" pitchFamily="2" charset="0"/>
              </a:rPr>
              <a:t> </a:t>
            </a:r>
            <a:r>
              <a:rPr sz="2400" dirty="0">
                <a:latin typeface="Sitka Text" panose="02000505000000020004" pitchFamily="2" charset="0"/>
              </a:rPr>
              <a:t>public</a:t>
            </a:r>
            <a:r>
              <a:rPr sz="2400" spc="-35" dirty="0">
                <a:latin typeface="Sitka Text" panose="02000505000000020004" pitchFamily="2" charset="0"/>
              </a:rPr>
              <a:t> </a:t>
            </a:r>
            <a:r>
              <a:rPr sz="2400" dirty="0">
                <a:latin typeface="Sitka Text" panose="02000505000000020004" pitchFamily="2" charset="0"/>
              </a:rPr>
              <a:t>void</a:t>
            </a:r>
            <a:r>
              <a:rPr sz="2400" spc="-20" dirty="0">
                <a:latin typeface="Sitka Text" panose="02000505000000020004" pitchFamily="2" charset="0"/>
              </a:rPr>
              <a:t> </a:t>
            </a:r>
            <a:r>
              <a:rPr sz="2400" dirty="0">
                <a:latin typeface="Sitka Text" panose="02000505000000020004" pitchFamily="2" charset="0"/>
              </a:rPr>
              <a:t>display(String</a:t>
            </a:r>
            <a:r>
              <a:rPr sz="2400" spc="-45" dirty="0">
                <a:latin typeface="Sitka Text" panose="02000505000000020004" pitchFamily="2" charset="0"/>
              </a:rPr>
              <a:t> </a:t>
            </a:r>
            <a:r>
              <a:rPr sz="2400" dirty="0">
                <a:latin typeface="Sitka Text" panose="02000505000000020004" pitchFamily="2" charset="0"/>
              </a:rPr>
              <a:t>s)</a:t>
            </a:r>
          </a:p>
          <a:p>
            <a:pPr marL="15240" indent="0">
              <a:lnSpc>
                <a:spcPct val="100000"/>
              </a:lnSpc>
              <a:spcBef>
                <a:spcPts val="480"/>
              </a:spcBef>
              <a:buNone/>
            </a:pPr>
            <a:r>
              <a:rPr sz="2400" dirty="0">
                <a:latin typeface="Sitka Text" panose="02000505000000020004" pitchFamily="2" charset="0"/>
              </a:rPr>
              <a:t>{</a:t>
            </a:r>
          </a:p>
          <a:p>
            <a:pPr marL="241300" indent="0">
              <a:lnSpc>
                <a:spcPct val="100000"/>
              </a:lnSpc>
              <a:spcBef>
                <a:spcPts val="480"/>
              </a:spcBef>
              <a:buNone/>
            </a:pPr>
            <a:r>
              <a:rPr sz="2400" dirty="0">
                <a:latin typeface="Sitka Text" panose="02000505000000020004" pitchFamily="2" charset="0"/>
              </a:rPr>
              <a:t>System.out.println(s);</a:t>
            </a:r>
          </a:p>
          <a:p>
            <a:pPr marL="15240" indent="0">
              <a:lnSpc>
                <a:spcPct val="100000"/>
              </a:lnSpc>
              <a:spcBef>
                <a:spcPts val="480"/>
              </a:spcBef>
              <a:buNone/>
            </a:pPr>
            <a:r>
              <a:rPr sz="2400" dirty="0">
                <a:latin typeface="Sitka Text" panose="02000505000000020004" pitchFamily="2" charset="0"/>
              </a:rPr>
              <a:t>}</a:t>
            </a:r>
          </a:p>
          <a:p>
            <a:pPr marL="220979" marR="5080" indent="0">
              <a:lnSpc>
                <a:spcPct val="120000"/>
              </a:lnSpc>
              <a:buNone/>
            </a:pPr>
            <a:r>
              <a:rPr sz="2400" dirty="0">
                <a:latin typeface="Sitka Text" panose="02000505000000020004" pitchFamily="2" charset="0"/>
              </a:rPr>
              <a:t>public</a:t>
            </a:r>
            <a:r>
              <a:rPr sz="2400" spc="-20" dirty="0">
                <a:latin typeface="Sitka Text" panose="02000505000000020004" pitchFamily="2" charset="0"/>
              </a:rPr>
              <a:t> </a:t>
            </a:r>
            <a:r>
              <a:rPr sz="2400" dirty="0">
                <a:latin typeface="Sitka Text" panose="02000505000000020004" pitchFamily="2" charset="0"/>
              </a:rPr>
              <a:t>static</a:t>
            </a:r>
            <a:r>
              <a:rPr sz="2400" spc="-20" dirty="0">
                <a:latin typeface="Sitka Text" panose="02000505000000020004" pitchFamily="2" charset="0"/>
              </a:rPr>
              <a:t> </a:t>
            </a:r>
            <a:r>
              <a:rPr sz="2400" dirty="0">
                <a:latin typeface="Sitka Text" panose="02000505000000020004" pitchFamily="2" charset="0"/>
              </a:rPr>
              <a:t>void</a:t>
            </a:r>
            <a:r>
              <a:rPr sz="2400" spc="-10" dirty="0">
                <a:latin typeface="Sitka Text" panose="02000505000000020004" pitchFamily="2" charset="0"/>
              </a:rPr>
              <a:t> </a:t>
            </a:r>
            <a:r>
              <a:rPr sz="2400" dirty="0">
                <a:latin typeface="Sitka Text" panose="02000505000000020004" pitchFamily="2" charset="0"/>
              </a:rPr>
              <a:t>main(String</a:t>
            </a:r>
            <a:r>
              <a:rPr sz="2400" spc="-30" dirty="0">
                <a:latin typeface="Sitka Text" panose="02000505000000020004" pitchFamily="2" charset="0"/>
              </a:rPr>
              <a:t> </a:t>
            </a:r>
            <a:r>
              <a:rPr sz="2400" dirty="0">
                <a:latin typeface="Sitka Text" panose="02000505000000020004" pitchFamily="2" charset="0"/>
              </a:rPr>
              <a:t>args[])</a:t>
            </a:r>
            <a:r>
              <a:rPr sz="2400" spc="-55" dirty="0">
                <a:latin typeface="Sitka Text" panose="02000505000000020004" pitchFamily="2" charset="0"/>
              </a:rPr>
              <a:t> </a:t>
            </a:r>
            <a:r>
              <a:rPr sz="2400" dirty="0">
                <a:latin typeface="Sitka Text" panose="02000505000000020004" pitchFamily="2" charset="0"/>
              </a:rPr>
              <a:t>{ </a:t>
            </a:r>
            <a:r>
              <a:rPr sz="2400" spc="-540" dirty="0">
                <a:latin typeface="Sitka Text" panose="02000505000000020004" pitchFamily="2" charset="0"/>
              </a:rPr>
              <a:t> </a:t>
            </a:r>
            <a:endParaRPr lang="en-US" sz="2400" spc="-540" dirty="0">
              <a:latin typeface="Sitka Text" panose="02000505000000020004" pitchFamily="2" charset="0"/>
            </a:endParaRPr>
          </a:p>
          <a:p>
            <a:pPr marL="220979" marR="5080" indent="0">
              <a:lnSpc>
                <a:spcPct val="120000"/>
              </a:lnSpc>
              <a:buNone/>
            </a:pPr>
            <a:r>
              <a:rPr sz="2400" dirty="0">
                <a:latin typeface="Sitka Text" panose="02000505000000020004" pitchFamily="2" charset="0"/>
              </a:rPr>
              <a:t>Sample ob = new Sample(); </a:t>
            </a:r>
            <a:r>
              <a:rPr sz="2400" spc="5" dirty="0">
                <a:latin typeface="Sitka Text" panose="02000505000000020004" pitchFamily="2" charset="0"/>
              </a:rPr>
              <a:t> </a:t>
            </a:r>
            <a:r>
              <a:rPr sz="2400" spc="-5" dirty="0">
                <a:latin typeface="Sitka Text" panose="02000505000000020004" pitchFamily="2" charset="0"/>
              </a:rPr>
              <a:t>ob.display(“TRY</a:t>
            </a:r>
            <a:r>
              <a:rPr sz="2400" spc="-75" dirty="0">
                <a:latin typeface="Sitka Text" panose="02000505000000020004" pitchFamily="2" charset="0"/>
              </a:rPr>
              <a:t> </a:t>
            </a:r>
            <a:r>
              <a:rPr sz="2400" dirty="0">
                <a:latin typeface="Sitka Text" panose="02000505000000020004" pitchFamily="2" charset="0"/>
              </a:rPr>
              <a:t>ME”);</a:t>
            </a:r>
          </a:p>
          <a:p>
            <a:pPr marL="0" indent="0">
              <a:lnSpc>
                <a:spcPct val="100000"/>
              </a:lnSpc>
              <a:spcBef>
                <a:spcPts val="480"/>
              </a:spcBef>
              <a:buNone/>
              <a:tabLst>
                <a:tab pos="306705" algn="l"/>
              </a:tabLst>
            </a:pPr>
            <a:r>
              <a:rPr sz="2400" dirty="0">
                <a:latin typeface="Sitka Text" panose="02000505000000020004" pitchFamily="2" charset="0"/>
              </a:rPr>
              <a:t>}	}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899023" y="1244345"/>
            <a:ext cx="3143250" cy="1643399"/>
          </a:xfrm>
          <a:prstGeom prst="rect">
            <a:avLst/>
          </a:prstGeom>
          <a:ln w="9144">
            <a:solidFill>
              <a:srgbClr val="00A0DF"/>
            </a:solidFill>
          </a:ln>
        </p:spPr>
        <p:txBody>
          <a:bodyPr vert="horz" wrap="square" lIns="0" tIns="50165" rIns="0" bIns="0" rtlCol="0">
            <a:spAutoFit/>
          </a:bodyPr>
          <a:lstStyle/>
          <a:p>
            <a:pPr marL="92075">
              <a:spcBef>
                <a:spcPts val="395"/>
              </a:spcBef>
            </a:pPr>
            <a:r>
              <a:rPr sz="1600" u="sng" spc="-10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Output:</a:t>
            </a:r>
            <a:endParaRPr sz="1600" dirty="0">
              <a:latin typeface="Verdana"/>
              <a:cs typeface="Verdana"/>
            </a:endParaRPr>
          </a:p>
          <a:p>
            <a:pPr>
              <a:spcBef>
                <a:spcPts val="5"/>
              </a:spcBef>
            </a:pPr>
            <a:endParaRPr sz="1550" dirty="0">
              <a:latin typeface="Verdana"/>
              <a:cs typeface="Verdana"/>
            </a:endParaRPr>
          </a:p>
          <a:p>
            <a:pPr marL="92075" marR="116205"/>
            <a:r>
              <a:rPr spc="-5" dirty="0">
                <a:latin typeface="Arial"/>
                <a:cs typeface="Arial"/>
              </a:rPr>
              <a:t>Compile </a:t>
            </a:r>
            <a:r>
              <a:rPr spc="-20" dirty="0">
                <a:latin typeface="Arial"/>
                <a:cs typeface="Arial"/>
              </a:rPr>
              <a:t>Time </a:t>
            </a:r>
            <a:r>
              <a:rPr dirty="0">
                <a:latin typeface="Arial"/>
                <a:cs typeface="Arial"/>
              </a:rPr>
              <a:t>Error : </a:t>
            </a:r>
            <a:r>
              <a:rPr b="1" dirty="0">
                <a:solidFill>
                  <a:srgbClr val="FF0000"/>
                </a:solidFill>
                <a:latin typeface="Arial"/>
                <a:cs typeface="Arial"/>
              </a:rPr>
              <a:t>The </a:t>
            </a:r>
            <a:r>
              <a:rPr b="1" spc="-10" dirty="0">
                <a:solidFill>
                  <a:srgbClr val="FF0000"/>
                </a:solidFill>
                <a:latin typeface="Arial"/>
                <a:cs typeface="Arial"/>
              </a:rPr>
              <a:t>type </a:t>
            </a:r>
            <a:r>
              <a:rPr b="1" spc="-5" dirty="0">
                <a:solidFill>
                  <a:srgbClr val="FF0000"/>
                </a:solidFill>
                <a:latin typeface="Arial"/>
                <a:cs typeface="Arial"/>
              </a:rPr>
              <a:t>Sample </a:t>
            </a:r>
            <a:r>
              <a:rPr b="1" spc="-49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b="1" spc="-5" dirty="0">
                <a:solidFill>
                  <a:srgbClr val="FF0000"/>
                </a:solidFill>
                <a:latin typeface="Arial"/>
                <a:cs typeface="Arial"/>
              </a:rPr>
              <a:t>cannot subclass the </a:t>
            </a:r>
            <a:r>
              <a:rPr b="1" dirty="0">
                <a:solidFill>
                  <a:srgbClr val="FF0000"/>
                </a:solidFill>
                <a:latin typeface="Arial"/>
                <a:cs typeface="Arial"/>
              </a:rPr>
              <a:t>final </a:t>
            </a:r>
            <a:r>
              <a:rPr b="1" spc="-5" dirty="0">
                <a:solidFill>
                  <a:srgbClr val="FF0000"/>
                </a:solidFill>
                <a:latin typeface="Arial"/>
                <a:cs typeface="Arial"/>
              </a:rPr>
              <a:t>class </a:t>
            </a:r>
            <a:r>
              <a:rPr b="1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b="1" spc="-5" dirty="0">
                <a:solidFill>
                  <a:srgbClr val="FF0000"/>
                </a:solidFill>
                <a:latin typeface="Arial"/>
                <a:cs typeface="Arial"/>
              </a:rPr>
              <a:t>GBase</a:t>
            </a:r>
            <a:endParaRPr dirty="0">
              <a:latin typeface="Arial"/>
              <a:cs typeface="Arial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B92C7977-73C9-4A61-9E0F-E93C59D1E76C}"/>
              </a:ext>
            </a:extLst>
          </p:cNvPr>
          <p:cNvCxnSpPr/>
          <p:nvPr/>
        </p:nvCxnSpPr>
        <p:spPr>
          <a:xfrm>
            <a:off x="0" y="6308035"/>
            <a:ext cx="648791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83D19C11-86CA-4497-B149-23523790B147}"/>
              </a:ext>
            </a:extLst>
          </p:cNvPr>
          <p:cNvCxnSpPr>
            <a:cxnSpLocks/>
          </p:cNvCxnSpPr>
          <p:nvPr/>
        </p:nvCxnSpPr>
        <p:spPr>
          <a:xfrm>
            <a:off x="2881071" y="876992"/>
            <a:ext cx="626293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96602AC2-C6EF-4588-9666-30C598F81824}"/>
              </a:ext>
            </a:extLst>
          </p:cNvPr>
          <p:cNvSpPr/>
          <p:nvPr/>
        </p:nvSpPr>
        <p:spPr>
          <a:xfrm>
            <a:off x="503028" y="261003"/>
            <a:ext cx="388439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l" fontAlgn="base"/>
            <a:r>
              <a:rPr lang="en-US" sz="4000" b="1" i="0" dirty="0">
                <a:solidFill>
                  <a:srgbClr val="2732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Text" panose="02000505000000020004" pitchFamily="2" charset="0"/>
              </a:rPr>
              <a:t>Final Keyword</a:t>
            </a:r>
          </a:p>
        </p:txBody>
      </p:sp>
    </p:spTree>
    <p:extLst>
      <p:ext uri="{BB962C8B-B14F-4D97-AF65-F5344CB8AC3E}">
        <p14:creationId xmlns:p14="http://schemas.microsoft.com/office/powerpoint/2010/main" val="259230186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Dynamic Method Dispatch</a:t>
            </a:r>
            <a:br>
              <a:rPr lang="en-US" dirty="0">
                <a:solidFill>
                  <a:srgbClr val="FF0000"/>
                </a:solidFill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Method overriding is one of the ways in which Java supports Runtime Polymorphism. </a:t>
            </a:r>
            <a:endParaRPr lang="en-US" dirty="0" smtClean="0"/>
          </a:p>
          <a:p>
            <a:r>
              <a:rPr lang="en-US" dirty="0"/>
              <a:t>D</a:t>
            </a:r>
            <a:r>
              <a:rPr lang="en-US" dirty="0" smtClean="0"/>
              <a:t>ynamic </a:t>
            </a:r>
            <a:r>
              <a:rPr lang="en-US" dirty="0"/>
              <a:t>method dispatch is the mechanism by which a call to an overridden method is resolved at run time, rather than compile time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8780434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>
            <a:normAutofit/>
          </a:bodyPr>
          <a:lstStyle/>
          <a:p>
            <a:r>
              <a:rPr lang="en-US" dirty="0"/>
              <a:t>When an overridden method is called through a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superclass reference</a:t>
            </a:r>
            <a:r>
              <a:rPr lang="en-US" dirty="0"/>
              <a:t>, Java determines which version(superclass/subclasses) of that method is to be executed based upon the type of the object being referred to at the time the call occurs. </a:t>
            </a:r>
            <a:r>
              <a:rPr lang="en-US" dirty="0" smtClean="0"/>
              <a:t>Thus</a:t>
            </a:r>
            <a:r>
              <a:rPr lang="en-US" dirty="0"/>
              <a:t>, this determination is made at run time.</a:t>
            </a:r>
          </a:p>
          <a:p>
            <a:r>
              <a:rPr lang="en-US" dirty="0"/>
              <a:t>A superclass reference variable can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refer to a subclass object</a:t>
            </a:r>
            <a:r>
              <a:rPr lang="en-US" dirty="0"/>
              <a:t>. This is also known as </a:t>
            </a:r>
            <a:r>
              <a:rPr lang="en-US" dirty="0" err="1"/>
              <a:t>upcasting</a:t>
            </a:r>
            <a:r>
              <a:rPr lang="en-US" dirty="0"/>
              <a:t>. Java uses this fact to resolve calls to overridden methods at run time.</a:t>
            </a:r>
          </a:p>
        </p:txBody>
      </p:sp>
    </p:spTree>
    <p:extLst>
      <p:ext uri="{BB962C8B-B14F-4D97-AF65-F5344CB8AC3E}">
        <p14:creationId xmlns:p14="http://schemas.microsoft.com/office/powerpoint/2010/main" val="145679207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28800" y="1905002"/>
            <a:ext cx="5200650" cy="4267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50391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900" y="274638"/>
            <a:ext cx="6172200" cy="715962"/>
          </a:xfrm>
        </p:spPr>
        <p:txBody>
          <a:bodyPr>
            <a:normAutofit fontScale="90000"/>
          </a:bodyPr>
          <a:lstStyle/>
          <a:p>
            <a:pPr algn="l"/>
            <a:r>
              <a:rPr lang="en-IN" dirty="0">
                <a:solidFill>
                  <a:srgbClr val="FF0000"/>
                </a:solidFill>
              </a:rPr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5900" y="838200"/>
            <a:ext cx="6172200" cy="5867400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class A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{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void m1()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{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System.out.println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("Inside A's m1 method");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}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}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class B extends A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{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void m1()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{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System.out.println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("Inside B's m1 method");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}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}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class C extends A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{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void m1()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{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System.out.println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("Inside C's m1 method");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}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} </a:t>
            </a:r>
          </a:p>
          <a:p>
            <a:pPr marL="0" indent="0">
              <a:spcBef>
                <a:spcPts val="0"/>
              </a:spcBef>
              <a:buNone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58687500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5900" y="1600200"/>
            <a:ext cx="6172200" cy="5029200"/>
          </a:xfrm>
        </p:spPr>
        <p:txBody>
          <a:bodyPr>
            <a:normAutofit fontScale="475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4000" dirty="0"/>
              <a:t>class Dispatch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4000" dirty="0"/>
              <a:t>{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4000" dirty="0"/>
              <a:t>	public static void main(String </a:t>
            </a:r>
            <a:r>
              <a:rPr lang="en-US" sz="4000" dirty="0" err="1"/>
              <a:t>args</a:t>
            </a:r>
            <a:r>
              <a:rPr lang="en-US" sz="4000" dirty="0"/>
              <a:t>[])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4000" dirty="0"/>
              <a:t>	{ 	A </a:t>
            </a:r>
            <a:r>
              <a:rPr lang="en-US" sz="4000" dirty="0" err="1"/>
              <a:t>a</a:t>
            </a:r>
            <a:r>
              <a:rPr lang="en-US" sz="4000" dirty="0"/>
              <a:t> = new A();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4000" dirty="0"/>
              <a:t>		B </a:t>
            </a:r>
            <a:r>
              <a:rPr lang="en-US" sz="4000" dirty="0" err="1"/>
              <a:t>b</a:t>
            </a:r>
            <a:r>
              <a:rPr lang="en-US" sz="4000" dirty="0"/>
              <a:t> = new B();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4000" dirty="0"/>
              <a:t>		C </a:t>
            </a:r>
            <a:r>
              <a:rPr lang="en-US" sz="4000" dirty="0" err="1"/>
              <a:t>c</a:t>
            </a:r>
            <a:r>
              <a:rPr lang="en-US" sz="4000" dirty="0"/>
              <a:t> = new C();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4000" dirty="0"/>
              <a:t>		A ref; 		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4000" dirty="0"/>
              <a:t>		ref = a;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4000" dirty="0"/>
              <a:t>		ref.m1();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4000" dirty="0"/>
              <a:t>		ref = b;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4000" dirty="0"/>
              <a:t>		ref.m1();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4000" dirty="0"/>
              <a:t>		ref = c;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4000" dirty="0"/>
              <a:t>		ref.m1();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4000" dirty="0"/>
              <a:t>	}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4000" dirty="0"/>
              <a:t>}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40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239497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43100" y="1828800"/>
            <a:ext cx="5372100" cy="4723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382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900" y="274638"/>
            <a:ext cx="6172200" cy="868362"/>
          </a:xfrm>
        </p:spPr>
        <p:txBody>
          <a:bodyPr>
            <a:normAutofit fontScale="90000"/>
          </a:bodyPr>
          <a:lstStyle/>
          <a:p>
            <a:pPr algn="l"/>
            <a:r>
              <a:rPr lang="en-IN" dirty="0" smtClean="0">
                <a:solidFill>
                  <a:srgbClr val="FF0000"/>
                </a:solidFill>
              </a:rPr>
              <a:t/>
            </a:r>
            <a:br>
              <a:rPr lang="en-IN" dirty="0" smtClean="0">
                <a:solidFill>
                  <a:srgbClr val="FF0000"/>
                </a:solidFill>
              </a:rPr>
            </a:br>
            <a:r>
              <a:rPr lang="en-IN" dirty="0" smtClean="0">
                <a:solidFill>
                  <a:srgbClr val="FF0000"/>
                </a:solidFill>
              </a:rPr>
              <a:t>Single </a:t>
            </a:r>
            <a:r>
              <a:rPr lang="en-IN" dirty="0">
                <a:solidFill>
                  <a:srgbClr val="FF0000"/>
                </a:solidFill>
              </a:rPr>
              <a:t>Inheritance</a:t>
            </a:r>
            <a:br>
              <a:rPr lang="en-IN" dirty="0">
                <a:solidFill>
                  <a:srgbClr val="FF0000"/>
                </a:solidFill>
              </a:rPr>
            </a:br>
            <a:endParaRPr lang="en-IN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47800"/>
            <a:ext cx="8153400" cy="4800600"/>
          </a:xfrm>
        </p:spPr>
        <p:txBody>
          <a:bodyPr>
            <a:normAutofit/>
          </a:bodyPr>
          <a:lstStyle/>
          <a:p>
            <a:endParaRPr lang="en-IN" dirty="0" smtClean="0"/>
          </a:p>
          <a:p>
            <a:r>
              <a:rPr lang="en-IN" dirty="0" smtClean="0"/>
              <a:t>When </a:t>
            </a:r>
            <a:r>
              <a:rPr lang="en-IN" dirty="0"/>
              <a:t>a class inherits another class, it is known as a </a:t>
            </a:r>
            <a:r>
              <a:rPr lang="en-IN" i="1" dirty="0"/>
              <a:t>single inheritance</a:t>
            </a:r>
            <a:r>
              <a:rPr lang="en-IN" dirty="0" smtClean="0"/>
              <a:t>.</a:t>
            </a:r>
          </a:p>
          <a:p>
            <a:endParaRPr lang="en-IN" dirty="0"/>
          </a:p>
          <a:p>
            <a:endParaRPr lang="en-IN" dirty="0" smtClean="0"/>
          </a:p>
          <a:p>
            <a:pPr marL="0" indent="0">
              <a:buNone/>
            </a:pPr>
            <a:endParaRPr lang="en-IN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3581400"/>
            <a:ext cx="3036094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185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86050" y="2743200"/>
            <a:ext cx="3086100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69181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14551" y="1867696"/>
            <a:ext cx="4571999" cy="3990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66694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s://media.geeksforgeeks.org/wp-content/uploads/q2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1548607"/>
            <a:ext cx="6172200" cy="4629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0287209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https://media.geeksforgeeks.org/wp-content/cdn-uploads/Blank-Diagram-Page-1-3.jpe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950" y="1524002"/>
            <a:ext cx="5029200" cy="4495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8028905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Binding </a:t>
            </a:r>
            <a:r>
              <a:rPr lang="en-US" dirty="0">
                <a:solidFill>
                  <a:srgbClr val="FF0000"/>
                </a:solidFill>
              </a:rPr>
              <a:t/>
            </a:r>
            <a:br>
              <a:rPr lang="en-US" dirty="0">
                <a:solidFill>
                  <a:srgbClr val="FF0000"/>
                </a:solidFill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02920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I</a:t>
            </a:r>
            <a:r>
              <a:rPr lang="en-US" dirty="0" smtClean="0"/>
              <a:t>t </a:t>
            </a:r>
            <a:r>
              <a:rPr lang="en-US" dirty="0"/>
              <a:t>involves associating the method call to method body. There are two types of binding as follows: </a:t>
            </a: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Static </a:t>
            </a:r>
            <a:r>
              <a:rPr lang="en-US" b="1" dirty="0"/>
              <a:t>binding : </a:t>
            </a:r>
            <a:r>
              <a:rPr lang="en-US" dirty="0"/>
              <a:t>When the binding is performed at compile time by the compiler, it is known as static or early binding</a:t>
            </a:r>
            <a:r>
              <a:rPr lang="en-US" dirty="0" smtClean="0"/>
              <a:t>.</a:t>
            </a:r>
          </a:p>
          <a:p>
            <a:r>
              <a:rPr lang="en-US" dirty="0" smtClean="0"/>
              <a:t>For </a:t>
            </a:r>
            <a:r>
              <a:rPr lang="en-US" dirty="0"/>
              <a:t>instance, binding for all static, private, and final methods is done at the compile time. </a:t>
            </a: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Dynamic </a:t>
            </a:r>
            <a:r>
              <a:rPr lang="en-US" b="1" dirty="0"/>
              <a:t>binding :</a:t>
            </a:r>
            <a:r>
              <a:rPr lang="en-US" dirty="0"/>
              <a:t> It is also called late binding. Here, the compiler is not able to resolve the call (or binding) at compile time. </a:t>
            </a:r>
            <a:endParaRPr lang="en-US" dirty="0" smtClean="0"/>
          </a:p>
          <a:p>
            <a:r>
              <a:rPr lang="en-US" dirty="0" smtClean="0"/>
              <a:t>Method </a:t>
            </a:r>
            <a:r>
              <a:rPr lang="en-US" dirty="0"/>
              <a:t>overriding is one such example where dynamic binding is involved.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basic difference between static and dynamic binding is that static binding occurs at compile time, whereas dynamic binding happens at run time.</a:t>
            </a:r>
          </a:p>
        </p:txBody>
      </p:sp>
    </p:spTree>
    <p:extLst>
      <p:ext uri="{BB962C8B-B14F-4D97-AF65-F5344CB8AC3E}">
        <p14:creationId xmlns:p14="http://schemas.microsoft.com/office/powerpoint/2010/main" val="2761339290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/>
              <a:t>class A {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void </a:t>
            </a:r>
            <a:r>
              <a:rPr lang="en-US" dirty="0"/>
              <a:t>display() { </a:t>
            </a: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System.out.println</a:t>
            </a:r>
            <a:r>
              <a:rPr lang="en-US" dirty="0"/>
              <a:t>("Super Class Method");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} </a:t>
            </a:r>
          </a:p>
          <a:p>
            <a:pPr marL="0" indent="0">
              <a:buNone/>
            </a:pPr>
            <a:r>
              <a:rPr lang="en-US" dirty="0" smtClean="0"/>
              <a:t>} </a:t>
            </a:r>
          </a:p>
          <a:p>
            <a:pPr marL="0" indent="0">
              <a:buNone/>
            </a:pPr>
            <a:r>
              <a:rPr lang="en-US" dirty="0" smtClean="0"/>
              <a:t>class </a:t>
            </a:r>
            <a:r>
              <a:rPr lang="en-US" dirty="0"/>
              <a:t>B extends A </a:t>
            </a:r>
            <a:r>
              <a:rPr lang="en-US" dirty="0" smtClean="0"/>
              <a:t> </a:t>
            </a:r>
            <a:r>
              <a:rPr lang="en-US" dirty="0"/>
              <a:t>{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void </a:t>
            </a:r>
            <a:r>
              <a:rPr lang="en-US" dirty="0"/>
              <a:t>display() { </a:t>
            </a: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System.out.println</a:t>
            </a:r>
            <a:r>
              <a:rPr lang="en-US" dirty="0"/>
              <a:t>("Sub Class Method");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} </a:t>
            </a:r>
          </a:p>
          <a:p>
            <a:pPr marL="0" indent="0">
              <a:buNone/>
            </a:pPr>
            <a:r>
              <a:rPr lang="en-US" dirty="0" smtClean="0"/>
              <a:t>} </a:t>
            </a:r>
          </a:p>
          <a:p>
            <a:pPr marL="0" indent="0">
              <a:buNone/>
            </a:pPr>
            <a:r>
              <a:rPr lang="en-US" dirty="0" smtClean="0"/>
              <a:t>class </a:t>
            </a:r>
            <a:r>
              <a:rPr lang="en-US" dirty="0" err="1"/>
              <a:t>MethodOverriding</a:t>
            </a:r>
            <a:r>
              <a:rPr lang="en-US" dirty="0"/>
              <a:t> {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public </a:t>
            </a:r>
            <a:r>
              <a:rPr lang="en-US" dirty="0"/>
              <a:t>static void main(String </a:t>
            </a:r>
            <a:r>
              <a:rPr lang="en-US" dirty="0" err="1"/>
              <a:t>args</a:t>
            </a:r>
            <a:r>
              <a:rPr lang="en-US" dirty="0"/>
              <a:t>[]) </a:t>
            </a:r>
            <a:r>
              <a:rPr lang="en-US" dirty="0" smtClean="0"/>
              <a:t>{</a:t>
            </a:r>
          </a:p>
          <a:p>
            <a:pPr marL="0" indent="0">
              <a:buNone/>
            </a:pPr>
            <a:r>
              <a:rPr lang="en-US" dirty="0" smtClean="0"/>
              <a:t>A </a:t>
            </a:r>
            <a:r>
              <a:rPr lang="en-US" dirty="0" err="1"/>
              <a:t>objA</a:t>
            </a:r>
            <a:r>
              <a:rPr lang="en-US" dirty="0"/>
              <a:t> = new A(); </a:t>
            </a: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objA.display</a:t>
            </a:r>
            <a:r>
              <a:rPr lang="en-US" dirty="0"/>
              <a:t>(); </a:t>
            </a: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objA</a:t>
            </a:r>
            <a:r>
              <a:rPr lang="en-US" dirty="0" smtClean="0"/>
              <a:t> </a:t>
            </a:r>
            <a:r>
              <a:rPr lang="en-US" dirty="0"/>
              <a:t>= new B(); </a:t>
            </a:r>
            <a:r>
              <a:rPr lang="en-US" dirty="0" err="1"/>
              <a:t>objA.display</a:t>
            </a:r>
            <a:r>
              <a:rPr lang="en-US" dirty="0"/>
              <a:t>();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} </a:t>
            </a:r>
          </a:p>
          <a:p>
            <a:pPr marL="0" indent="0">
              <a:buNone/>
            </a:pPr>
            <a:r>
              <a:rPr lang="en-US" dirty="0" smtClean="0"/>
              <a:t>}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22444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IN" dirty="0" smtClean="0">
                <a:solidFill>
                  <a:srgbClr val="FF0000"/>
                </a:solidFill>
              </a:rPr>
              <a:t>Example</a:t>
            </a:r>
            <a:endParaRPr lang="en-IN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IN" b="1" dirty="0"/>
              <a:t>class</a:t>
            </a:r>
            <a:r>
              <a:rPr lang="en-IN" dirty="0"/>
              <a:t> Animal{  </a:t>
            </a:r>
          </a:p>
          <a:p>
            <a:pPr marL="0" indent="0">
              <a:buNone/>
            </a:pPr>
            <a:r>
              <a:rPr lang="en-IN" b="1" dirty="0"/>
              <a:t>void</a:t>
            </a:r>
            <a:r>
              <a:rPr lang="en-IN" dirty="0"/>
              <a:t> eat(){</a:t>
            </a:r>
            <a:r>
              <a:rPr lang="en-IN" dirty="0" err="1"/>
              <a:t>System.out.println</a:t>
            </a:r>
            <a:r>
              <a:rPr lang="en-IN" dirty="0"/>
              <a:t>("eating...");}  </a:t>
            </a:r>
          </a:p>
          <a:p>
            <a:pPr marL="0" indent="0">
              <a:buNone/>
            </a:pPr>
            <a:r>
              <a:rPr lang="en-IN" dirty="0"/>
              <a:t>}  </a:t>
            </a:r>
          </a:p>
          <a:p>
            <a:pPr marL="0" indent="0">
              <a:buNone/>
            </a:pPr>
            <a:r>
              <a:rPr lang="en-IN" b="1" dirty="0"/>
              <a:t>class</a:t>
            </a:r>
            <a:r>
              <a:rPr lang="en-IN" dirty="0"/>
              <a:t> Dog </a:t>
            </a:r>
            <a:r>
              <a:rPr lang="en-IN" b="1" dirty="0"/>
              <a:t>extends</a:t>
            </a:r>
            <a:r>
              <a:rPr lang="en-IN" dirty="0"/>
              <a:t> Animal{  </a:t>
            </a:r>
          </a:p>
          <a:p>
            <a:pPr marL="0" indent="0">
              <a:buNone/>
            </a:pPr>
            <a:r>
              <a:rPr lang="en-IN" b="1" dirty="0"/>
              <a:t>void</a:t>
            </a:r>
            <a:r>
              <a:rPr lang="en-IN" dirty="0"/>
              <a:t> bark(){</a:t>
            </a:r>
            <a:r>
              <a:rPr lang="en-IN" dirty="0" err="1"/>
              <a:t>System.out.println</a:t>
            </a:r>
            <a:r>
              <a:rPr lang="en-IN" dirty="0"/>
              <a:t>("barking...");}  </a:t>
            </a:r>
          </a:p>
          <a:p>
            <a:pPr marL="0" indent="0">
              <a:buNone/>
            </a:pPr>
            <a:r>
              <a:rPr lang="en-IN" dirty="0"/>
              <a:t>}  </a:t>
            </a:r>
          </a:p>
          <a:p>
            <a:pPr marL="0" indent="0">
              <a:buNone/>
            </a:pPr>
            <a:r>
              <a:rPr lang="en-IN" b="1" dirty="0"/>
              <a:t>class</a:t>
            </a:r>
            <a:r>
              <a:rPr lang="en-IN" dirty="0"/>
              <a:t> </a:t>
            </a:r>
            <a:r>
              <a:rPr lang="en-IN" dirty="0" err="1"/>
              <a:t>TestInheritance</a:t>
            </a:r>
            <a:r>
              <a:rPr lang="en-IN" dirty="0"/>
              <a:t>{  </a:t>
            </a:r>
          </a:p>
          <a:p>
            <a:pPr marL="0" indent="0">
              <a:buNone/>
            </a:pPr>
            <a:r>
              <a:rPr lang="en-IN" b="1" dirty="0"/>
              <a:t>public</a:t>
            </a:r>
            <a:r>
              <a:rPr lang="en-IN" dirty="0"/>
              <a:t> </a:t>
            </a:r>
            <a:r>
              <a:rPr lang="en-IN" b="1" dirty="0"/>
              <a:t>static</a:t>
            </a:r>
            <a:r>
              <a:rPr lang="en-IN" dirty="0"/>
              <a:t> </a:t>
            </a:r>
            <a:r>
              <a:rPr lang="en-IN" b="1" dirty="0"/>
              <a:t>void</a:t>
            </a:r>
            <a:r>
              <a:rPr lang="en-IN" dirty="0"/>
              <a:t> main(String </a:t>
            </a:r>
            <a:r>
              <a:rPr lang="en-IN" dirty="0" err="1"/>
              <a:t>args</a:t>
            </a:r>
            <a:r>
              <a:rPr lang="en-IN" dirty="0"/>
              <a:t>[]){  </a:t>
            </a:r>
          </a:p>
          <a:p>
            <a:pPr marL="0" indent="0">
              <a:buNone/>
            </a:pPr>
            <a:r>
              <a:rPr lang="en-IN" dirty="0"/>
              <a:t>Dog d=</a:t>
            </a:r>
            <a:r>
              <a:rPr lang="en-IN" b="1" dirty="0"/>
              <a:t>new</a:t>
            </a:r>
            <a:r>
              <a:rPr lang="en-IN" dirty="0"/>
              <a:t> Dog();  </a:t>
            </a:r>
          </a:p>
          <a:p>
            <a:pPr marL="0" indent="0">
              <a:buNone/>
            </a:pPr>
            <a:r>
              <a:rPr lang="en-IN" dirty="0" err="1"/>
              <a:t>d.bark</a:t>
            </a:r>
            <a:r>
              <a:rPr lang="en-IN" dirty="0"/>
              <a:t>();  </a:t>
            </a:r>
          </a:p>
          <a:p>
            <a:pPr marL="0" indent="0">
              <a:buNone/>
            </a:pPr>
            <a:r>
              <a:rPr lang="en-IN" dirty="0" err="1"/>
              <a:t>d.eat</a:t>
            </a:r>
            <a:r>
              <a:rPr lang="en-IN" dirty="0"/>
              <a:t>();  </a:t>
            </a:r>
          </a:p>
          <a:p>
            <a:pPr marL="0" indent="0">
              <a:buNone/>
            </a:pPr>
            <a:r>
              <a:rPr lang="en-IN" dirty="0"/>
              <a:t>}} 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024607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IN" dirty="0" smtClean="0">
                <a:solidFill>
                  <a:srgbClr val="FF0000"/>
                </a:solidFill>
              </a:rPr>
              <a:t>Multilevel </a:t>
            </a:r>
            <a:r>
              <a:rPr lang="en-IN" dirty="0">
                <a:solidFill>
                  <a:srgbClr val="FF0000"/>
                </a:solidFill>
              </a:rPr>
              <a:t>inheritance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When there is a chain of inheritance, it is known as </a:t>
            </a:r>
            <a:r>
              <a:rPr lang="en-IN" i="1" dirty="0"/>
              <a:t>multilevel inheritance</a:t>
            </a:r>
            <a:r>
              <a:rPr lang="en-IN" dirty="0" smtClean="0"/>
              <a:t>.</a:t>
            </a:r>
          </a:p>
          <a:p>
            <a:endParaRPr lang="en-IN" dirty="0"/>
          </a:p>
          <a:p>
            <a:endParaRPr lang="en-IN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451" y="2819400"/>
            <a:ext cx="1532334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592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6572</TotalTime>
  <Words>2394</Words>
  <Application>Microsoft Office PowerPoint</Application>
  <PresentationFormat>On-screen Show (4:3)</PresentationFormat>
  <Paragraphs>654</Paragraphs>
  <Slides>75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75</vt:i4>
      </vt:variant>
    </vt:vector>
  </HeadingPairs>
  <TitlesOfParts>
    <vt:vector size="76" baseType="lpstr">
      <vt:lpstr>Office Theme</vt:lpstr>
      <vt:lpstr>Inheritance</vt:lpstr>
      <vt:lpstr>PowerPoint Presentation</vt:lpstr>
      <vt:lpstr>PowerPoint Presentation</vt:lpstr>
      <vt:lpstr>Process of Inheritance</vt:lpstr>
      <vt:lpstr>PowerPoint Presentation</vt:lpstr>
      <vt:lpstr>Types of Inheritances</vt:lpstr>
      <vt:lpstr> Single Inheritance </vt:lpstr>
      <vt:lpstr>Example</vt:lpstr>
      <vt:lpstr>Multilevel inheritance</vt:lpstr>
      <vt:lpstr>Example</vt:lpstr>
      <vt:lpstr> Hierarchical Inheritance </vt:lpstr>
      <vt:lpstr>Example</vt:lpstr>
      <vt:lpstr>Multiple Inheritance </vt:lpstr>
      <vt:lpstr>PowerPoint Presentation</vt:lpstr>
      <vt:lpstr>PowerPoint Presentation</vt:lpstr>
      <vt:lpstr>Hybrid Inheritance </vt:lpstr>
      <vt:lpstr>Super key word</vt:lpstr>
      <vt:lpstr>PowerPoint Presentation</vt:lpstr>
      <vt:lpstr>PowerPoint Presentation</vt:lpstr>
      <vt:lpstr> super is used to refer immediate parent class instance variable. </vt:lpstr>
      <vt:lpstr>Example</vt:lpstr>
      <vt:lpstr> super can be used to invoke parent class method </vt:lpstr>
      <vt:lpstr>Example</vt:lpstr>
      <vt:lpstr> super is used to invoke parent class constructor. </vt:lpstr>
      <vt:lpstr>PowerPoint Presentation</vt:lpstr>
      <vt:lpstr>Example</vt:lpstr>
      <vt:lpstr>Method Overriding </vt:lpstr>
      <vt:lpstr>Example</vt:lpstr>
      <vt:lpstr>PowerPoint Presentation</vt:lpstr>
      <vt:lpstr> Difference between method overloading and method overriding </vt:lpstr>
      <vt:lpstr>Abstract class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Example</vt:lpstr>
      <vt:lpstr>Another Example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PrivateAccess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Access Control and Inheritance</vt:lpstr>
      <vt:lpstr>PowerPoint Presentation</vt:lpstr>
      <vt:lpstr>PowerPoint Presentation</vt:lpstr>
      <vt:lpstr>Universal Super Class : “ Object ” Class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Dynamic Method Dispatch </vt:lpstr>
      <vt:lpstr>PowerPoint Presentation</vt:lpstr>
      <vt:lpstr>PowerPoint Presentation</vt:lpstr>
      <vt:lpstr>Example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Binding  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MANASA</dc:creator>
  <cp:lastModifiedBy>MANASA</cp:lastModifiedBy>
  <cp:revision>53</cp:revision>
  <dcterms:created xsi:type="dcterms:W3CDTF">2006-08-16T00:00:00Z</dcterms:created>
  <dcterms:modified xsi:type="dcterms:W3CDTF">2025-09-08T03:57:18Z</dcterms:modified>
</cp:coreProperties>
</file>