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257" r:id="rId2"/>
    <p:sldId id="259" r:id="rId3"/>
    <p:sldId id="260" r:id="rId4"/>
    <p:sldId id="261" r:id="rId5"/>
    <p:sldId id="262" r:id="rId6"/>
    <p:sldId id="263" r:id="rId7"/>
    <p:sldId id="264" r:id="rId8"/>
    <p:sldId id="266" r:id="rId9"/>
    <p:sldId id="267" r:id="rId10"/>
    <p:sldId id="268" r:id="rId11"/>
    <p:sldId id="269" r:id="rId12"/>
    <p:sldId id="270" r:id="rId13"/>
    <p:sldId id="271" r:id="rId14"/>
    <p:sldId id="272" r:id="rId15"/>
    <p:sldId id="273" r:id="rId16"/>
    <p:sldId id="274" r:id="rId17"/>
    <p:sldId id="275" r:id="rId18"/>
    <p:sldId id="276" r:id="rId19"/>
    <p:sldId id="277" r:id="rId20"/>
    <p:sldId id="278" r:id="rId21"/>
    <p:sldId id="279" r:id="rId22"/>
    <p:sldId id="280" r:id="rId23"/>
    <p:sldId id="282" r:id="rId24"/>
    <p:sldId id="283" r:id="rId25"/>
    <p:sldId id="284" r:id="rId26"/>
    <p:sldId id="285" r:id="rId27"/>
    <p:sldId id="286" r:id="rId28"/>
    <p:sldId id="287" r:id="rId29"/>
    <p:sldId id="288" r:id="rId30"/>
    <p:sldId id="289" r:id="rId31"/>
    <p:sldId id="290" r:id="rId32"/>
    <p:sldId id="291" r:id="rId33"/>
    <p:sldId id="292" r:id="rId34"/>
    <p:sldId id="293" r:id="rId35"/>
    <p:sldId id="294" r:id="rId36"/>
    <p:sldId id="295" r:id="rId37"/>
    <p:sldId id="296" r:id="rId38"/>
    <p:sldId id="298" r:id="rId39"/>
    <p:sldId id="299" r:id="rId40"/>
    <p:sldId id="300" r:id="rId41"/>
    <p:sldId id="301" r:id="rId42"/>
    <p:sldId id="303" r:id="rId43"/>
    <p:sldId id="304" r:id="rId44"/>
    <p:sldId id="305" r:id="rId45"/>
    <p:sldId id="306" r:id="rId46"/>
    <p:sldId id="307" r:id="rId47"/>
    <p:sldId id="308" r:id="rId48"/>
    <p:sldId id="309" r:id="rId49"/>
    <p:sldId id="310" r:id="rId50"/>
    <p:sldId id="311" r:id="rId5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1" d="100"/>
          <a:sy n="61" d="100"/>
        </p:scale>
        <p:origin x="-1344" y="-5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4F973AD-A5E1-4D3A-AB8F-17B8C0D31545}" type="datetimeFigureOut">
              <a:rPr lang="en-US" smtClean="0"/>
              <a:t>10/15/2025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133FD68-28A0-4D32-8CEF-5D88DAF0CA24}" type="slidenum">
              <a:rPr lang="en-US" smtClean="0"/>
              <a:t>‹#›</a:t>
            </a:fld>
            <a:endParaRPr lang="en-US"/>
          </a:p>
        </p:txBody>
      </p:sp>
    </p:spTree>
    <p:extLst>
      <p:ext uri="{BB962C8B-B14F-4D97-AF65-F5344CB8AC3E}">
        <p14:creationId xmlns:p14="http://schemas.microsoft.com/office/powerpoint/2010/main" val="36408105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10/15/2025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10/15/2025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10/15/2025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10/15/2025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10/15/2025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png"/><Relationship Id="rId18" Type="http://schemas.openxmlformats.org/officeDocument/2006/relationships/image" Target="../media/image28.png"/><Relationship Id="rId26" Type="http://schemas.openxmlformats.org/officeDocument/2006/relationships/image" Target="../media/image36.png"/><Relationship Id="rId39" Type="http://schemas.openxmlformats.org/officeDocument/2006/relationships/image" Target="../media/image49.png"/><Relationship Id="rId3" Type="http://schemas.openxmlformats.org/officeDocument/2006/relationships/image" Target="../media/image13.png"/><Relationship Id="rId21" Type="http://schemas.openxmlformats.org/officeDocument/2006/relationships/image" Target="../media/image31.png"/><Relationship Id="rId34" Type="http://schemas.openxmlformats.org/officeDocument/2006/relationships/image" Target="../media/image44.png"/><Relationship Id="rId7" Type="http://schemas.openxmlformats.org/officeDocument/2006/relationships/image" Target="../media/image17.png"/><Relationship Id="rId12" Type="http://schemas.openxmlformats.org/officeDocument/2006/relationships/image" Target="../media/image22.png"/><Relationship Id="rId17" Type="http://schemas.openxmlformats.org/officeDocument/2006/relationships/image" Target="../media/image27.png"/><Relationship Id="rId25" Type="http://schemas.openxmlformats.org/officeDocument/2006/relationships/image" Target="../media/image35.png"/><Relationship Id="rId33" Type="http://schemas.openxmlformats.org/officeDocument/2006/relationships/image" Target="../media/image43.png"/><Relationship Id="rId38" Type="http://schemas.openxmlformats.org/officeDocument/2006/relationships/image" Target="../media/image48.png"/><Relationship Id="rId2" Type="http://schemas.openxmlformats.org/officeDocument/2006/relationships/image" Target="../media/image12.png"/><Relationship Id="rId16" Type="http://schemas.openxmlformats.org/officeDocument/2006/relationships/image" Target="../media/image26.png"/><Relationship Id="rId20" Type="http://schemas.openxmlformats.org/officeDocument/2006/relationships/image" Target="../media/image30.png"/><Relationship Id="rId29" Type="http://schemas.openxmlformats.org/officeDocument/2006/relationships/image" Target="../media/image39.png"/><Relationship Id="rId1" Type="http://schemas.openxmlformats.org/officeDocument/2006/relationships/slideLayout" Target="../slideLayouts/slideLayout1.xml"/><Relationship Id="rId6" Type="http://schemas.openxmlformats.org/officeDocument/2006/relationships/image" Target="../media/image16.png"/><Relationship Id="rId11" Type="http://schemas.openxmlformats.org/officeDocument/2006/relationships/image" Target="../media/image21.png"/><Relationship Id="rId24" Type="http://schemas.openxmlformats.org/officeDocument/2006/relationships/image" Target="../media/image34.png"/><Relationship Id="rId32" Type="http://schemas.openxmlformats.org/officeDocument/2006/relationships/image" Target="../media/image42.png"/><Relationship Id="rId37" Type="http://schemas.openxmlformats.org/officeDocument/2006/relationships/image" Target="../media/image47.png"/><Relationship Id="rId40" Type="http://schemas.openxmlformats.org/officeDocument/2006/relationships/image" Target="../media/image50.png"/><Relationship Id="rId5" Type="http://schemas.openxmlformats.org/officeDocument/2006/relationships/image" Target="../media/image15.png"/><Relationship Id="rId15" Type="http://schemas.openxmlformats.org/officeDocument/2006/relationships/image" Target="../media/image25.png"/><Relationship Id="rId23" Type="http://schemas.openxmlformats.org/officeDocument/2006/relationships/image" Target="../media/image33.png"/><Relationship Id="rId28" Type="http://schemas.openxmlformats.org/officeDocument/2006/relationships/image" Target="../media/image38.png"/><Relationship Id="rId36" Type="http://schemas.openxmlformats.org/officeDocument/2006/relationships/image" Target="../media/image46.png"/><Relationship Id="rId10" Type="http://schemas.openxmlformats.org/officeDocument/2006/relationships/image" Target="../media/image20.png"/><Relationship Id="rId19" Type="http://schemas.openxmlformats.org/officeDocument/2006/relationships/image" Target="../media/image29.png"/><Relationship Id="rId31" Type="http://schemas.openxmlformats.org/officeDocument/2006/relationships/image" Target="../media/image41.png"/><Relationship Id="rId4" Type="http://schemas.openxmlformats.org/officeDocument/2006/relationships/image" Target="../media/image14.png"/><Relationship Id="rId9" Type="http://schemas.openxmlformats.org/officeDocument/2006/relationships/image" Target="../media/image19.png"/><Relationship Id="rId14" Type="http://schemas.openxmlformats.org/officeDocument/2006/relationships/image" Target="../media/image24.png"/><Relationship Id="rId22" Type="http://schemas.openxmlformats.org/officeDocument/2006/relationships/image" Target="../media/image32.png"/><Relationship Id="rId27" Type="http://schemas.openxmlformats.org/officeDocument/2006/relationships/image" Target="../media/image37.png"/><Relationship Id="rId30" Type="http://schemas.openxmlformats.org/officeDocument/2006/relationships/image" Target="../media/image40.png"/><Relationship Id="rId35" Type="http://schemas.openxmlformats.org/officeDocument/2006/relationships/image" Target="../media/image45.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2514600"/>
            <a:ext cx="7772400" cy="1085850"/>
          </a:xfrm>
        </p:spPr>
        <p:txBody>
          <a:bodyPr>
            <a:noAutofit/>
          </a:bodyPr>
          <a:lstStyle/>
          <a:p>
            <a:r>
              <a:rPr lang="en-US" sz="6000" b="1" dirty="0">
                <a:solidFill>
                  <a:srgbClr val="FF0000"/>
                </a:solidFill>
              </a:rPr>
              <a:t>Packages</a:t>
            </a:r>
            <a:r>
              <a:rPr lang="en-US" sz="6000" dirty="0"/>
              <a:t/>
            </a:r>
            <a:br>
              <a:rPr lang="en-US" sz="6000" dirty="0"/>
            </a:br>
            <a:endParaRPr lang="en-US" sz="6000" dirty="0"/>
          </a:p>
        </p:txBody>
      </p:sp>
    </p:spTree>
    <p:extLst>
      <p:ext uri="{BB962C8B-B14F-4D97-AF65-F5344CB8AC3E}">
        <p14:creationId xmlns:p14="http://schemas.microsoft.com/office/powerpoint/2010/main" val="30408639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p:spPr>
        <p:txBody>
          <a:bodyPr>
            <a:normAutofit fontScale="70000" lnSpcReduction="20000"/>
          </a:bodyPr>
          <a:lstStyle/>
          <a:p>
            <a:pPr marL="0" indent="0">
              <a:buNone/>
            </a:pPr>
            <a:r>
              <a:rPr lang="en-US" dirty="0">
                <a:solidFill>
                  <a:srgbClr val="FF0000"/>
                </a:solidFill>
              </a:rPr>
              <a:t>Importing Class in </a:t>
            </a:r>
            <a:r>
              <a:rPr lang="en-US" dirty="0" smtClean="0">
                <a:solidFill>
                  <a:srgbClr val="FF0000"/>
                </a:solidFill>
              </a:rPr>
              <a:t>Programs</a:t>
            </a:r>
          </a:p>
          <a:p>
            <a:r>
              <a:rPr lang="en-US" dirty="0"/>
              <a:t>All the classes defined in Java or by a programmer have to be in a package. </a:t>
            </a:r>
            <a:endParaRPr lang="en-US" dirty="0" smtClean="0"/>
          </a:p>
          <a:p>
            <a:r>
              <a:rPr lang="en-US" dirty="0" smtClean="0"/>
              <a:t>A </a:t>
            </a:r>
            <a:r>
              <a:rPr lang="en-US" dirty="0"/>
              <a:t>class may be include in a program by importing it through its fully qualified name. </a:t>
            </a:r>
            <a:endParaRPr lang="en-US" dirty="0" smtClean="0"/>
          </a:p>
          <a:p>
            <a:r>
              <a:rPr lang="en-US" dirty="0" smtClean="0"/>
              <a:t>The </a:t>
            </a:r>
            <a:r>
              <a:rPr lang="en-US" dirty="0"/>
              <a:t>selection of packages, sub-packages, and classes achieved by dot (.) selection operator, </a:t>
            </a:r>
            <a:endParaRPr lang="en-US" dirty="0" smtClean="0"/>
          </a:p>
          <a:p>
            <a:pPr marL="0" indent="0" algn="ctr">
              <a:buNone/>
            </a:pPr>
            <a:endParaRPr lang="en-US" dirty="0"/>
          </a:p>
          <a:p>
            <a:pPr marL="0" indent="0" algn="ctr">
              <a:buNone/>
            </a:pPr>
            <a:r>
              <a:rPr lang="en-US" b="1" dirty="0" smtClean="0"/>
              <a:t>java.packageP1.packageP2.package3.ClassName</a:t>
            </a:r>
          </a:p>
          <a:p>
            <a:pPr marL="0" indent="0">
              <a:buNone/>
            </a:pPr>
            <a:endParaRPr lang="en-US" dirty="0" smtClean="0"/>
          </a:p>
          <a:p>
            <a:pPr marL="0" indent="0">
              <a:buNone/>
            </a:pPr>
            <a:r>
              <a:rPr lang="en-US" dirty="0" smtClean="0"/>
              <a:t>Here </a:t>
            </a:r>
          </a:p>
          <a:p>
            <a:pPr marL="0" indent="0">
              <a:buNone/>
            </a:pPr>
            <a:r>
              <a:rPr lang="en-US" dirty="0" smtClean="0"/>
              <a:t>java </a:t>
            </a:r>
            <a:r>
              <a:rPr lang="en-US" dirty="0"/>
              <a:t>– Name of the package </a:t>
            </a:r>
            <a:endParaRPr lang="en-US" dirty="0" smtClean="0"/>
          </a:p>
          <a:p>
            <a:pPr marL="0" indent="0">
              <a:buNone/>
            </a:pPr>
            <a:r>
              <a:rPr lang="en-US" dirty="0" smtClean="0"/>
              <a:t>packageP1 </a:t>
            </a:r>
            <a:r>
              <a:rPr lang="en-US" dirty="0"/>
              <a:t>– Sub Package of Java </a:t>
            </a:r>
            <a:endParaRPr lang="en-US" dirty="0" smtClean="0"/>
          </a:p>
          <a:p>
            <a:pPr marL="0" indent="0">
              <a:buNone/>
            </a:pPr>
            <a:r>
              <a:rPr lang="en-US" dirty="0" smtClean="0"/>
              <a:t>packageP2 </a:t>
            </a:r>
            <a:r>
              <a:rPr lang="en-US" dirty="0"/>
              <a:t>– Sub Package of packageP1 </a:t>
            </a:r>
            <a:endParaRPr lang="en-US" dirty="0" smtClean="0"/>
          </a:p>
          <a:p>
            <a:pPr marL="0" indent="0">
              <a:buNone/>
            </a:pPr>
            <a:r>
              <a:rPr lang="en-US" dirty="0" smtClean="0"/>
              <a:t>packageP3 </a:t>
            </a:r>
            <a:r>
              <a:rPr lang="en-US" dirty="0"/>
              <a:t>– Sub Package of packageP2 </a:t>
            </a:r>
            <a:endParaRPr lang="en-US" dirty="0" smtClean="0"/>
          </a:p>
          <a:p>
            <a:pPr marL="0" indent="0">
              <a:buNone/>
            </a:pPr>
            <a:r>
              <a:rPr lang="en-US" dirty="0" err="1" smtClean="0"/>
              <a:t>ClassName</a:t>
            </a:r>
            <a:r>
              <a:rPr lang="en-US" dirty="0" smtClean="0"/>
              <a:t> </a:t>
            </a:r>
            <a:r>
              <a:rPr lang="en-US" dirty="0"/>
              <a:t>- Name of the Class in PackageP3.  </a:t>
            </a:r>
            <a:endParaRPr lang="en-US" dirty="0">
              <a:solidFill>
                <a:srgbClr val="FF0000"/>
              </a:solidFill>
            </a:endParaRPr>
          </a:p>
        </p:txBody>
      </p:sp>
    </p:spTree>
    <p:extLst>
      <p:ext uri="{BB962C8B-B14F-4D97-AF65-F5344CB8AC3E}">
        <p14:creationId xmlns:p14="http://schemas.microsoft.com/office/powerpoint/2010/main" val="26221844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FF0000"/>
                </a:solidFill>
              </a:rPr>
              <a:t>User-defined Packages and Classes </a:t>
            </a:r>
            <a:br>
              <a:rPr lang="en-US" dirty="0">
                <a:solidFill>
                  <a:srgbClr val="FF0000"/>
                </a:solidFill>
              </a:rPr>
            </a:br>
            <a:endParaRPr lang="en-US" dirty="0">
              <a:solidFill>
                <a:srgbClr val="FF0000"/>
              </a:solidFill>
            </a:endParaRPr>
          </a:p>
        </p:txBody>
      </p:sp>
      <p:sp>
        <p:nvSpPr>
          <p:cNvPr id="3" name="Content Placeholder 2"/>
          <p:cNvSpPr>
            <a:spLocks noGrp="1"/>
          </p:cNvSpPr>
          <p:nvPr>
            <p:ph idx="1"/>
          </p:nvPr>
        </p:nvSpPr>
        <p:spPr/>
        <p:txBody>
          <a:bodyPr>
            <a:normAutofit fontScale="92500" lnSpcReduction="20000"/>
          </a:bodyPr>
          <a:lstStyle/>
          <a:p>
            <a:r>
              <a:rPr lang="en-US" dirty="0" smtClean="0"/>
              <a:t>The </a:t>
            </a:r>
            <a:r>
              <a:rPr lang="en-US" dirty="0"/>
              <a:t>following points should be taken care of while constructing a folder for a user's own package. </a:t>
            </a:r>
            <a:endParaRPr lang="en-US" dirty="0" smtClean="0"/>
          </a:p>
          <a:p>
            <a:pPr marL="400050" lvl="1" indent="0">
              <a:buNone/>
            </a:pPr>
            <a:r>
              <a:rPr lang="en-US" dirty="0" smtClean="0"/>
              <a:t>1</a:t>
            </a:r>
            <a:r>
              <a:rPr lang="en-US" dirty="0"/>
              <a:t>. The folder name should be same as the name of the package desired to be created, </a:t>
            </a:r>
            <a:endParaRPr lang="en-US" dirty="0" smtClean="0"/>
          </a:p>
          <a:p>
            <a:pPr marL="400050" lvl="1" indent="0">
              <a:buNone/>
            </a:pPr>
            <a:r>
              <a:rPr lang="en-US" dirty="0" smtClean="0"/>
              <a:t>2</a:t>
            </a:r>
            <a:r>
              <a:rPr lang="en-US" dirty="0"/>
              <a:t>. Create the desired class required to imported. Save it in the folder. </a:t>
            </a:r>
            <a:endParaRPr lang="en-US" dirty="0" smtClean="0"/>
          </a:p>
          <a:p>
            <a:pPr marL="400050" lvl="1" indent="0">
              <a:buNone/>
            </a:pPr>
            <a:r>
              <a:rPr lang="en-US" dirty="0" smtClean="0"/>
              <a:t>3</a:t>
            </a:r>
            <a:r>
              <a:rPr lang="en-US" dirty="0"/>
              <a:t>. Compile the folder and class. However, do not run it because the class will not have the main. The application class to which it is imported will have the main method. </a:t>
            </a:r>
            <a:endParaRPr lang="en-US" dirty="0" smtClean="0"/>
          </a:p>
          <a:p>
            <a:pPr marL="400050" lvl="1" indent="0">
              <a:buNone/>
            </a:pPr>
            <a:r>
              <a:rPr lang="en-US" dirty="0" smtClean="0"/>
              <a:t>4 </a:t>
            </a:r>
            <a:r>
              <a:rPr lang="en-US" dirty="0"/>
              <a:t>The application class should be saved outside this folder in any directory of your choice. </a:t>
            </a:r>
          </a:p>
        </p:txBody>
      </p:sp>
    </p:spTree>
    <p:extLst>
      <p:ext uri="{BB962C8B-B14F-4D97-AF65-F5344CB8AC3E}">
        <p14:creationId xmlns:p14="http://schemas.microsoft.com/office/powerpoint/2010/main" val="42932668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5227" t="23485" r="26875" b="26060"/>
          <a:stretch/>
        </p:blipFill>
        <p:spPr bwMode="auto">
          <a:xfrm>
            <a:off x="146684" y="457200"/>
            <a:ext cx="8616318" cy="510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412785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5909" t="28333" r="26704" b="13939"/>
          <a:stretch/>
        </p:blipFill>
        <p:spPr bwMode="auto">
          <a:xfrm>
            <a:off x="914400" y="405096"/>
            <a:ext cx="8021782" cy="54969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72943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5654" t="20606" r="33437" b="13485"/>
          <a:stretch/>
        </p:blipFill>
        <p:spPr bwMode="auto">
          <a:xfrm>
            <a:off x="1295400" y="263778"/>
            <a:ext cx="7086600" cy="64222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593414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Path and Class Path </a:t>
            </a:r>
          </a:p>
        </p:txBody>
      </p:sp>
      <p:sp>
        <p:nvSpPr>
          <p:cNvPr id="3" name="Content Placeholder 2"/>
          <p:cNvSpPr>
            <a:spLocks noGrp="1"/>
          </p:cNvSpPr>
          <p:nvPr>
            <p:ph idx="1"/>
          </p:nvPr>
        </p:nvSpPr>
        <p:spPr>
          <a:xfrm>
            <a:off x="457200" y="1219200"/>
            <a:ext cx="8229600" cy="4906963"/>
          </a:xfrm>
        </p:spPr>
        <p:txBody>
          <a:bodyPr>
            <a:normAutofit lnSpcReduction="10000"/>
          </a:bodyPr>
          <a:lstStyle/>
          <a:p>
            <a:r>
              <a:rPr lang="en-US" dirty="0"/>
              <a:t>The PATH is an environmental variable used by the operating system to find the executive binary files </a:t>
            </a:r>
            <a:r>
              <a:rPr lang="en-US" dirty="0" err="1"/>
              <a:t>Javac</a:t>
            </a:r>
            <a:r>
              <a:rPr lang="en-US" dirty="0"/>
              <a:t>, which compiles the source code into bytecode, and java, which interprets the bytecode through for execution of the </a:t>
            </a:r>
            <a:r>
              <a:rPr lang="en-US" dirty="0" smtClean="0"/>
              <a:t>program</a:t>
            </a:r>
          </a:p>
          <a:p>
            <a:pPr lvl="1"/>
            <a:r>
              <a:rPr lang="en-US" dirty="0" smtClean="0"/>
              <a:t>Path </a:t>
            </a:r>
            <a:r>
              <a:rPr lang="en-US" dirty="0"/>
              <a:t>tells the system where to locate the JDK files that contain these commands. </a:t>
            </a:r>
            <a:endParaRPr lang="en-US" dirty="0" smtClean="0"/>
          </a:p>
          <a:p>
            <a:pPr lvl="1"/>
            <a:r>
              <a:rPr lang="en-US" dirty="0" smtClean="0"/>
              <a:t>If </a:t>
            </a:r>
            <a:r>
              <a:rPr lang="en-US" dirty="0"/>
              <a:t>the programmer is using classes or packages other than the Java standard their location is specified through </a:t>
            </a:r>
            <a:r>
              <a:rPr lang="en-US" dirty="0" err="1"/>
              <a:t>classpath</a:t>
            </a:r>
            <a:r>
              <a:rPr lang="en-US" dirty="0"/>
              <a:t>. </a:t>
            </a:r>
          </a:p>
        </p:txBody>
      </p:sp>
    </p:spTree>
    <p:extLst>
      <p:ext uri="{BB962C8B-B14F-4D97-AF65-F5344CB8AC3E}">
        <p14:creationId xmlns:p14="http://schemas.microsoft.com/office/powerpoint/2010/main" val="932178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p:spPr>
        <p:txBody>
          <a:bodyPr/>
          <a:lstStyle/>
          <a:p>
            <a:r>
              <a:rPr lang="en-US" dirty="0"/>
              <a:t>The directory tree after the Java Development Kit (JDK) has been installed in Windows OS would look as illustrated in the following Diagram. The path is indicated by arrows </a:t>
            </a:r>
            <a:endParaRPr lang="en-US" dirty="0" smtClean="0"/>
          </a:p>
          <a:p>
            <a:endParaRPr lang="en-US" dirty="0"/>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4006" t="24697" r="30625" b="24242"/>
          <a:stretch/>
        </p:blipFill>
        <p:spPr bwMode="auto">
          <a:xfrm>
            <a:off x="1600200" y="2252766"/>
            <a:ext cx="5334000" cy="43314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2628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685800"/>
            <a:ext cx="8229600" cy="5440363"/>
          </a:xfrm>
        </p:spPr>
        <p:txBody>
          <a:bodyPr/>
          <a:lstStyle/>
          <a:p>
            <a:r>
              <a:rPr lang="en-US" dirty="0"/>
              <a:t>The path may be set in two ways </a:t>
            </a:r>
            <a:endParaRPr lang="en-US" dirty="0" smtClean="0"/>
          </a:p>
          <a:p>
            <a:r>
              <a:rPr lang="en-US" dirty="0" smtClean="0"/>
              <a:t>1</a:t>
            </a:r>
            <a:r>
              <a:rPr lang="en-US" dirty="0"/>
              <a:t>. Set the path on Command Prompt for individual programs. </a:t>
            </a:r>
            <a:endParaRPr lang="en-US" dirty="0" smtClean="0"/>
          </a:p>
          <a:p>
            <a:r>
              <a:rPr lang="en-US" dirty="0" smtClean="0"/>
              <a:t>2</a:t>
            </a:r>
            <a:r>
              <a:rPr lang="en-US" dirty="0"/>
              <a:t>. Set the path as value of environmental variable. Once done, you can run any number of programs without bothering about </a:t>
            </a:r>
            <a:r>
              <a:rPr lang="en-US" dirty="0" smtClean="0"/>
              <a:t>it.</a:t>
            </a:r>
          </a:p>
          <a:p>
            <a:pPr marL="0" indent="0">
              <a:buNone/>
            </a:pPr>
            <a:endParaRPr lang="en-US" sz="2400" dirty="0" smtClean="0"/>
          </a:p>
          <a:p>
            <a:pPr marL="0" indent="0">
              <a:buNone/>
            </a:pPr>
            <a:r>
              <a:rPr lang="en-US" sz="2400" b="1" dirty="0" smtClean="0"/>
              <a:t>set </a:t>
            </a:r>
            <a:r>
              <a:rPr lang="en-US" sz="2400" b="1" dirty="0"/>
              <a:t>path=%path%;C:\Program Files\Javaljdk1.8.0_65\bin</a:t>
            </a:r>
          </a:p>
        </p:txBody>
      </p:sp>
    </p:spTree>
    <p:extLst>
      <p:ext uri="{BB962C8B-B14F-4D97-AF65-F5344CB8AC3E}">
        <p14:creationId xmlns:p14="http://schemas.microsoft.com/office/powerpoint/2010/main" val="136745904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7955" t="35456" r="25000" b="17878"/>
          <a:stretch/>
        </p:blipFill>
        <p:spPr bwMode="auto">
          <a:xfrm>
            <a:off x="267198" y="1143000"/>
            <a:ext cx="8876802" cy="495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7937203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Access Control </a:t>
            </a:r>
          </a:p>
        </p:txBody>
      </p:sp>
      <p:sp>
        <p:nvSpPr>
          <p:cNvPr id="3" name="Content Placeholder 2"/>
          <p:cNvSpPr>
            <a:spLocks noGrp="1"/>
          </p:cNvSpPr>
          <p:nvPr>
            <p:ph idx="1"/>
          </p:nvPr>
        </p:nvSpPr>
        <p:spPr/>
        <p:txBody>
          <a:bodyPr/>
          <a:lstStyle/>
          <a:p>
            <a:r>
              <a:rPr lang="en-US" dirty="0"/>
              <a:t>In Java, There are three access specifiers are permitted: </a:t>
            </a:r>
            <a:endParaRPr lang="en-US" dirty="0" smtClean="0"/>
          </a:p>
          <a:p>
            <a:pPr marL="457200" lvl="1" indent="0">
              <a:buNone/>
            </a:pPr>
            <a:r>
              <a:rPr lang="en-US" dirty="0" smtClean="0"/>
              <a:t>• </a:t>
            </a:r>
            <a:r>
              <a:rPr lang="en-US" dirty="0"/>
              <a:t>public </a:t>
            </a:r>
            <a:endParaRPr lang="en-US" dirty="0" smtClean="0"/>
          </a:p>
          <a:p>
            <a:pPr marL="457200" lvl="1" indent="0">
              <a:buNone/>
            </a:pPr>
            <a:r>
              <a:rPr lang="en-US" dirty="0" smtClean="0"/>
              <a:t>• </a:t>
            </a:r>
            <a:r>
              <a:rPr lang="en-US" dirty="0"/>
              <a:t>protected </a:t>
            </a:r>
            <a:endParaRPr lang="en-US" dirty="0" smtClean="0"/>
          </a:p>
          <a:p>
            <a:pPr marL="457200" lvl="1" indent="0">
              <a:buNone/>
            </a:pPr>
            <a:r>
              <a:rPr lang="en-US" dirty="0" smtClean="0"/>
              <a:t>• </a:t>
            </a:r>
            <a:r>
              <a:rPr lang="en-US" dirty="0"/>
              <a:t>private </a:t>
            </a:r>
            <a:endParaRPr lang="en-US" dirty="0" smtClean="0"/>
          </a:p>
          <a:p>
            <a:r>
              <a:rPr lang="en-US" dirty="0" smtClean="0"/>
              <a:t>The </a:t>
            </a:r>
            <a:r>
              <a:rPr lang="en-US" dirty="0"/>
              <a:t>coding with access specifiers for variables is illustrated as </a:t>
            </a:r>
            <a:endParaRPr lang="en-US" dirty="0" smtClean="0"/>
          </a:p>
          <a:p>
            <a:pPr marL="400050" lvl="1" indent="0">
              <a:buNone/>
            </a:pPr>
            <a:r>
              <a:rPr lang="en-US" b="1" dirty="0" err="1" smtClean="0"/>
              <a:t>Access_specifier</a:t>
            </a:r>
            <a:r>
              <a:rPr lang="en-US" b="1" dirty="0" smtClean="0"/>
              <a:t> </a:t>
            </a:r>
            <a:r>
              <a:rPr lang="en-US" b="1" dirty="0"/>
              <a:t>type identifier;</a:t>
            </a:r>
          </a:p>
        </p:txBody>
      </p:sp>
    </p:spTree>
    <p:extLst>
      <p:ext uri="{BB962C8B-B14F-4D97-AF65-F5344CB8AC3E}">
        <p14:creationId xmlns:p14="http://schemas.microsoft.com/office/powerpoint/2010/main" val="37442774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1"/>
            <a:ext cx="8229600" cy="5486400"/>
          </a:xfrm>
        </p:spPr>
        <p:txBody>
          <a:bodyPr/>
          <a:lstStyle/>
          <a:p>
            <a:r>
              <a:rPr lang="en-US" dirty="0"/>
              <a:t>A </a:t>
            </a:r>
            <a:r>
              <a:rPr lang="en-US" b="1" dirty="0"/>
              <a:t>java package</a:t>
            </a:r>
            <a:r>
              <a:rPr lang="en-US" dirty="0"/>
              <a:t> is a group of similar types of classes, interfaces and sub-packages.</a:t>
            </a:r>
          </a:p>
          <a:p>
            <a:r>
              <a:rPr lang="en-US" dirty="0"/>
              <a:t>Package in java can be categorized in two form, built-in package and user-defined package.</a:t>
            </a:r>
          </a:p>
          <a:p>
            <a:r>
              <a:rPr lang="en-US" dirty="0"/>
              <a:t>There are many built-in packages such as java, </a:t>
            </a:r>
            <a:r>
              <a:rPr lang="en-US" dirty="0" err="1"/>
              <a:t>lang</a:t>
            </a:r>
            <a:r>
              <a:rPr lang="en-US" dirty="0"/>
              <a:t>, </a:t>
            </a:r>
            <a:r>
              <a:rPr lang="en-US" dirty="0" err="1"/>
              <a:t>awt</a:t>
            </a:r>
            <a:r>
              <a:rPr lang="en-US" dirty="0"/>
              <a:t>, </a:t>
            </a:r>
            <a:r>
              <a:rPr lang="en-US" dirty="0" err="1"/>
              <a:t>javax</a:t>
            </a:r>
            <a:r>
              <a:rPr lang="en-US" dirty="0"/>
              <a:t>, swing, net, </a:t>
            </a:r>
            <a:r>
              <a:rPr lang="en-US" dirty="0" err="1"/>
              <a:t>io</a:t>
            </a:r>
            <a:r>
              <a:rPr lang="en-US" dirty="0"/>
              <a:t>, </a:t>
            </a:r>
            <a:r>
              <a:rPr lang="en-US" dirty="0" err="1"/>
              <a:t>util</a:t>
            </a:r>
            <a:r>
              <a:rPr lang="en-US" dirty="0"/>
              <a:t>, </a:t>
            </a:r>
            <a:r>
              <a:rPr lang="en-US" dirty="0" err="1"/>
              <a:t>sql</a:t>
            </a:r>
            <a:r>
              <a:rPr lang="en-US" dirty="0"/>
              <a:t> etc.</a:t>
            </a:r>
          </a:p>
          <a:p>
            <a:pPr marL="0" indent="0">
              <a:buNone/>
            </a:pPr>
            <a:endParaRPr lang="en-US" dirty="0"/>
          </a:p>
        </p:txBody>
      </p:sp>
    </p:spTree>
    <p:extLst>
      <p:ext uri="{BB962C8B-B14F-4D97-AF65-F5344CB8AC3E}">
        <p14:creationId xmlns:p14="http://schemas.microsoft.com/office/powerpoint/2010/main" val="266859402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7955" t="31212" r="25000" b="40455"/>
          <a:stretch/>
        </p:blipFill>
        <p:spPr bwMode="auto">
          <a:xfrm>
            <a:off x="290541" y="1371600"/>
            <a:ext cx="8322503" cy="426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6806029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8040" t="16515" r="25000" b="58182"/>
          <a:stretch/>
        </p:blipFill>
        <p:spPr bwMode="auto">
          <a:xfrm>
            <a:off x="310215" y="1132608"/>
            <a:ext cx="8833786" cy="35155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2832280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7613" t="46212" r="25000" b="25152"/>
          <a:stretch/>
        </p:blipFill>
        <p:spPr bwMode="auto">
          <a:xfrm>
            <a:off x="320053" y="838200"/>
            <a:ext cx="8823948" cy="518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6477719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solidFill>
                  <a:srgbClr val="FF0000"/>
                </a:solidFill>
              </a:rPr>
              <a:t>Example</a:t>
            </a:r>
            <a:endParaRPr lang="en-US" dirty="0">
              <a:solidFill>
                <a:srgbClr val="FF0000"/>
              </a:solidFill>
            </a:endParaRPr>
          </a:p>
        </p:txBody>
      </p:sp>
      <p:sp>
        <p:nvSpPr>
          <p:cNvPr id="3" name="Content Placeholder 2"/>
          <p:cNvSpPr>
            <a:spLocks noGrp="1"/>
          </p:cNvSpPr>
          <p:nvPr>
            <p:ph idx="1"/>
          </p:nvPr>
        </p:nvSpPr>
        <p:spPr>
          <a:xfrm>
            <a:off x="457200" y="1219200"/>
            <a:ext cx="8229600" cy="5364163"/>
          </a:xfrm>
        </p:spPr>
        <p:txBody>
          <a:bodyPr>
            <a:normAutofit fontScale="77500" lnSpcReduction="20000"/>
          </a:bodyPr>
          <a:lstStyle/>
          <a:p>
            <a:pPr marL="0" indent="0">
              <a:buNone/>
            </a:pPr>
            <a:r>
              <a:rPr lang="en-US" dirty="0"/>
              <a:t>package p1;</a:t>
            </a:r>
          </a:p>
          <a:p>
            <a:pPr marL="0" indent="0">
              <a:buNone/>
            </a:pPr>
            <a:r>
              <a:rPr lang="en-US" dirty="0"/>
              <a:t>public class Protection {</a:t>
            </a:r>
          </a:p>
          <a:p>
            <a:pPr marL="0" indent="0">
              <a:buNone/>
            </a:pPr>
            <a:r>
              <a:rPr lang="en-US" dirty="0" err="1"/>
              <a:t>int</a:t>
            </a:r>
            <a:r>
              <a:rPr lang="en-US" dirty="0"/>
              <a:t> n = 1;</a:t>
            </a:r>
          </a:p>
          <a:p>
            <a:pPr marL="0" indent="0">
              <a:buNone/>
            </a:pPr>
            <a:r>
              <a:rPr lang="en-US" dirty="0"/>
              <a:t>private </a:t>
            </a:r>
            <a:r>
              <a:rPr lang="en-US" dirty="0" err="1"/>
              <a:t>int</a:t>
            </a:r>
            <a:r>
              <a:rPr lang="en-US" dirty="0"/>
              <a:t> </a:t>
            </a:r>
            <a:r>
              <a:rPr lang="en-US" dirty="0" err="1"/>
              <a:t>n_pri</a:t>
            </a:r>
            <a:r>
              <a:rPr lang="en-US" dirty="0"/>
              <a:t> = 2;</a:t>
            </a:r>
          </a:p>
          <a:p>
            <a:pPr marL="0" indent="0">
              <a:buNone/>
            </a:pPr>
            <a:r>
              <a:rPr lang="en-US" dirty="0"/>
              <a:t>protected </a:t>
            </a:r>
            <a:r>
              <a:rPr lang="en-US" dirty="0" err="1"/>
              <a:t>int</a:t>
            </a:r>
            <a:r>
              <a:rPr lang="en-US" dirty="0"/>
              <a:t> </a:t>
            </a:r>
            <a:r>
              <a:rPr lang="en-US" dirty="0" err="1"/>
              <a:t>n_pro</a:t>
            </a:r>
            <a:r>
              <a:rPr lang="en-US" dirty="0"/>
              <a:t> = 3;</a:t>
            </a:r>
          </a:p>
          <a:p>
            <a:pPr marL="0" indent="0">
              <a:buNone/>
            </a:pPr>
            <a:r>
              <a:rPr lang="en-US" dirty="0"/>
              <a:t>public </a:t>
            </a:r>
            <a:r>
              <a:rPr lang="en-US" dirty="0" err="1"/>
              <a:t>int</a:t>
            </a:r>
            <a:r>
              <a:rPr lang="en-US" dirty="0"/>
              <a:t> </a:t>
            </a:r>
            <a:r>
              <a:rPr lang="en-US" dirty="0" err="1"/>
              <a:t>n_pub</a:t>
            </a:r>
            <a:r>
              <a:rPr lang="en-US" dirty="0"/>
              <a:t> = 4;</a:t>
            </a:r>
          </a:p>
          <a:p>
            <a:pPr marL="0" indent="0">
              <a:buNone/>
            </a:pPr>
            <a:r>
              <a:rPr lang="en-US" dirty="0"/>
              <a:t>public Protection() {</a:t>
            </a:r>
          </a:p>
          <a:p>
            <a:pPr marL="0" indent="0">
              <a:buNone/>
            </a:pPr>
            <a:r>
              <a:rPr lang="en-US" dirty="0" err="1"/>
              <a:t>System.out.println</a:t>
            </a:r>
            <a:r>
              <a:rPr lang="en-US" dirty="0"/>
              <a:t>("base constructor");</a:t>
            </a:r>
          </a:p>
          <a:p>
            <a:pPr marL="0" indent="0">
              <a:buNone/>
            </a:pPr>
            <a:r>
              <a:rPr lang="en-US" dirty="0" err="1"/>
              <a:t>System.out.println</a:t>
            </a:r>
            <a:r>
              <a:rPr lang="en-US" dirty="0"/>
              <a:t>("n = " + n);</a:t>
            </a:r>
          </a:p>
          <a:p>
            <a:pPr marL="0" indent="0">
              <a:buNone/>
            </a:pPr>
            <a:r>
              <a:rPr lang="en-US" dirty="0" err="1"/>
              <a:t>System.out.println</a:t>
            </a:r>
            <a:r>
              <a:rPr lang="en-US" dirty="0"/>
              <a:t>("</a:t>
            </a:r>
            <a:r>
              <a:rPr lang="en-US" dirty="0" err="1"/>
              <a:t>n_pri</a:t>
            </a:r>
            <a:r>
              <a:rPr lang="en-US" dirty="0"/>
              <a:t> = " + </a:t>
            </a:r>
            <a:r>
              <a:rPr lang="en-US" dirty="0" err="1"/>
              <a:t>n_pri</a:t>
            </a:r>
            <a:r>
              <a:rPr lang="en-US" dirty="0"/>
              <a:t>);</a:t>
            </a:r>
          </a:p>
          <a:p>
            <a:pPr marL="0" indent="0">
              <a:buNone/>
            </a:pPr>
            <a:r>
              <a:rPr lang="en-US" dirty="0" err="1"/>
              <a:t>System.out.println</a:t>
            </a:r>
            <a:r>
              <a:rPr lang="en-US" dirty="0"/>
              <a:t>("</a:t>
            </a:r>
            <a:r>
              <a:rPr lang="en-US" dirty="0" err="1"/>
              <a:t>n_pro</a:t>
            </a:r>
            <a:r>
              <a:rPr lang="en-US" dirty="0"/>
              <a:t> = " + </a:t>
            </a:r>
            <a:r>
              <a:rPr lang="en-US" dirty="0" err="1"/>
              <a:t>n_pro</a:t>
            </a:r>
            <a:r>
              <a:rPr lang="en-US" dirty="0" smtClean="0"/>
              <a:t>);</a:t>
            </a:r>
          </a:p>
          <a:p>
            <a:pPr marL="0" indent="0">
              <a:buNone/>
            </a:pPr>
            <a:r>
              <a:rPr lang="en-US" dirty="0" err="1"/>
              <a:t>System.out.println</a:t>
            </a:r>
            <a:r>
              <a:rPr lang="en-US" dirty="0"/>
              <a:t>("</a:t>
            </a:r>
            <a:r>
              <a:rPr lang="en-US" dirty="0" err="1"/>
              <a:t>n_pub</a:t>
            </a:r>
            <a:r>
              <a:rPr lang="en-US" dirty="0"/>
              <a:t> = " + </a:t>
            </a:r>
            <a:r>
              <a:rPr lang="en-US" dirty="0" err="1"/>
              <a:t>n_pub</a:t>
            </a:r>
            <a:r>
              <a:rPr lang="en-US" dirty="0"/>
              <a:t>);</a:t>
            </a:r>
          </a:p>
          <a:p>
            <a:pPr marL="0" indent="0">
              <a:buNone/>
            </a:pPr>
            <a:r>
              <a:rPr lang="en-US" dirty="0"/>
              <a:t>}</a:t>
            </a:r>
          </a:p>
          <a:p>
            <a:pPr marL="0" indent="0">
              <a:buNone/>
            </a:pPr>
            <a:r>
              <a:rPr lang="en-US" dirty="0"/>
              <a:t>}</a:t>
            </a:r>
          </a:p>
        </p:txBody>
      </p:sp>
    </p:spTree>
    <p:extLst>
      <p:ext uri="{BB962C8B-B14F-4D97-AF65-F5344CB8AC3E}">
        <p14:creationId xmlns:p14="http://schemas.microsoft.com/office/powerpoint/2010/main" val="37389093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600200"/>
            <a:ext cx="8229600" cy="5105400"/>
          </a:xfrm>
        </p:spPr>
        <p:txBody>
          <a:bodyPr>
            <a:normAutofit fontScale="92500" lnSpcReduction="20000"/>
          </a:bodyPr>
          <a:lstStyle/>
          <a:p>
            <a:pPr marL="0" indent="0">
              <a:buNone/>
            </a:pPr>
            <a:r>
              <a:rPr lang="en-US" dirty="0"/>
              <a:t>package p1;</a:t>
            </a:r>
          </a:p>
          <a:p>
            <a:pPr marL="0" indent="0">
              <a:buNone/>
            </a:pPr>
            <a:r>
              <a:rPr lang="en-US" dirty="0"/>
              <a:t>class Derived extends Protection {</a:t>
            </a:r>
          </a:p>
          <a:p>
            <a:pPr marL="0" indent="0">
              <a:buNone/>
            </a:pPr>
            <a:r>
              <a:rPr lang="en-US" dirty="0"/>
              <a:t>Derived() {</a:t>
            </a:r>
          </a:p>
          <a:p>
            <a:pPr marL="0" indent="0">
              <a:buNone/>
            </a:pPr>
            <a:r>
              <a:rPr lang="en-US" dirty="0" err="1"/>
              <a:t>System.out.println</a:t>
            </a:r>
            <a:r>
              <a:rPr lang="en-US" dirty="0"/>
              <a:t>("derived constructor");</a:t>
            </a:r>
          </a:p>
          <a:p>
            <a:pPr marL="0" indent="0">
              <a:buNone/>
            </a:pPr>
            <a:r>
              <a:rPr lang="en-US" dirty="0" err="1"/>
              <a:t>System.out.println</a:t>
            </a:r>
            <a:r>
              <a:rPr lang="en-US" dirty="0"/>
              <a:t>("n = " + n);</a:t>
            </a:r>
          </a:p>
          <a:p>
            <a:pPr marL="0" indent="0">
              <a:buNone/>
            </a:pPr>
            <a:r>
              <a:rPr lang="en-US" dirty="0"/>
              <a:t>// class only</a:t>
            </a:r>
          </a:p>
          <a:p>
            <a:pPr marL="0" indent="0">
              <a:buNone/>
            </a:pPr>
            <a:r>
              <a:rPr lang="en-US" dirty="0"/>
              <a:t>// </a:t>
            </a:r>
            <a:r>
              <a:rPr lang="en-US" dirty="0" err="1"/>
              <a:t>System.out.println</a:t>
            </a:r>
            <a:r>
              <a:rPr lang="en-US" dirty="0"/>
              <a:t>("</a:t>
            </a:r>
            <a:r>
              <a:rPr lang="en-US" dirty="0" err="1"/>
              <a:t>n_pri</a:t>
            </a:r>
            <a:r>
              <a:rPr lang="en-US" dirty="0"/>
              <a:t> = "4 + </a:t>
            </a:r>
            <a:r>
              <a:rPr lang="en-US" dirty="0" err="1"/>
              <a:t>n_pri</a:t>
            </a:r>
            <a:r>
              <a:rPr lang="en-US" dirty="0"/>
              <a:t>);</a:t>
            </a:r>
          </a:p>
          <a:p>
            <a:pPr marL="0" indent="0">
              <a:buNone/>
            </a:pPr>
            <a:r>
              <a:rPr lang="en-US" dirty="0" err="1"/>
              <a:t>System.out.println</a:t>
            </a:r>
            <a:r>
              <a:rPr lang="en-US" dirty="0"/>
              <a:t>("</a:t>
            </a:r>
            <a:r>
              <a:rPr lang="en-US" dirty="0" err="1"/>
              <a:t>n_pro</a:t>
            </a:r>
            <a:r>
              <a:rPr lang="en-US" dirty="0"/>
              <a:t> = " + </a:t>
            </a:r>
            <a:r>
              <a:rPr lang="en-US" dirty="0" err="1"/>
              <a:t>n_pro</a:t>
            </a:r>
            <a:r>
              <a:rPr lang="en-US" dirty="0"/>
              <a:t>);</a:t>
            </a:r>
          </a:p>
          <a:p>
            <a:pPr marL="0" indent="0">
              <a:buNone/>
            </a:pPr>
            <a:r>
              <a:rPr lang="en-US" dirty="0" err="1"/>
              <a:t>System.out.println</a:t>
            </a:r>
            <a:r>
              <a:rPr lang="en-US" dirty="0"/>
              <a:t>("</a:t>
            </a:r>
            <a:r>
              <a:rPr lang="en-US" dirty="0" err="1"/>
              <a:t>n_pub</a:t>
            </a:r>
            <a:r>
              <a:rPr lang="en-US" dirty="0"/>
              <a:t> = " + </a:t>
            </a:r>
            <a:r>
              <a:rPr lang="en-US" dirty="0" err="1"/>
              <a:t>n_pub</a:t>
            </a:r>
            <a:r>
              <a:rPr lang="en-US" dirty="0"/>
              <a:t>);</a:t>
            </a:r>
          </a:p>
          <a:p>
            <a:pPr marL="0" indent="0">
              <a:buNone/>
            </a:pPr>
            <a:r>
              <a:rPr lang="en-US" dirty="0"/>
              <a:t>}</a:t>
            </a:r>
          </a:p>
          <a:p>
            <a:pPr marL="0" indent="0">
              <a:buNone/>
            </a:pPr>
            <a:r>
              <a:rPr lang="en-US" dirty="0"/>
              <a:t>}</a:t>
            </a:r>
          </a:p>
          <a:p>
            <a:endParaRPr lang="en-US" dirty="0"/>
          </a:p>
        </p:txBody>
      </p:sp>
    </p:spTree>
    <p:extLst>
      <p:ext uri="{BB962C8B-B14F-4D97-AF65-F5344CB8AC3E}">
        <p14:creationId xmlns:p14="http://schemas.microsoft.com/office/powerpoint/2010/main" val="949536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0000" lnSpcReduction="20000"/>
          </a:bodyPr>
          <a:lstStyle/>
          <a:p>
            <a:pPr marL="0" indent="0">
              <a:buNone/>
            </a:pPr>
            <a:r>
              <a:rPr lang="en-US" dirty="0"/>
              <a:t>package p1;</a:t>
            </a:r>
          </a:p>
          <a:p>
            <a:pPr marL="0" indent="0">
              <a:buNone/>
            </a:pPr>
            <a:r>
              <a:rPr lang="en-US" dirty="0"/>
              <a:t>class </a:t>
            </a:r>
            <a:r>
              <a:rPr lang="en-US" dirty="0" err="1"/>
              <a:t>SamePackage</a:t>
            </a:r>
            <a:r>
              <a:rPr lang="en-US" dirty="0"/>
              <a:t> {</a:t>
            </a:r>
          </a:p>
          <a:p>
            <a:pPr marL="0" indent="0">
              <a:buNone/>
            </a:pPr>
            <a:r>
              <a:rPr lang="en-US" dirty="0" err="1"/>
              <a:t>SamePackage</a:t>
            </a:r>
            <a:r>
              <a:rPr lang="en-US" dirty="0"/>
              <a:t>() {</a:t>
            </a:r>
          </a:p>
          <a:p>
            <a:pPr marL="0" indent="0">
              <a:buNone/>
            </a:pPr>
            <a:r>
              <a:rPr lang="en-US" dirty="0"/>
              <a:t>Protection p = new Protection();</a:t>
            </a:r>
          </a:p>
          <a:p>
            <a:pPr marL="0" indent="0">
              <a:buNone/>
            </a:pPr>
            <a:r>
              <a:rPr lang="en-US" dirty="0" err="1"/>
              <a:t>System.out.println</a:t>
            </a:r>
            <a:r>
              <a:rPr lang="en-US" dirty="0"/>
              <a:t>("same package constructor");</a:t>
            </a:r>
          </a:p>
          <a:p>
            <a:pPr marL="0" indent="0">
              <a:buNone/>
            </a:pPr>
            <a:r>
              <a:rPr lang="en-US" dirty="0" err="1"/>
              <a:t>System.out.println</a:t>
            </a:r>
            <a:r>
              <a:rPr lang="en-US" dirty="0"/>
              <a:t>("n = " + </a:t>
            </a:r>
            <a:r>
              <a:rPr lang="en-US" dirty="0" err="1"/>
              <a:t>p.n</a:t>
            </a:r>
            <a:r>
              <a:rPr lang="en-US" dirty="0"/>
              <a:t>);</a:t>
            </a:r>
          </a:p>
          <a:p>
            <a:pPr marL="0" indent="0">
              <a:buNone/>
            </a:pPr>
            <a:r>
              <a:rPr lang="en-US" dirty="0"/>
              <a:t>// class only</a:t>
            </a:r>
          </a:p>
          <a:p>
            <a:pPr marL="0" indent="0">
              <a:buNone/>
            </a:pPr>
            <a:r>
              <a:rPr lang="en-US" dirty="0"/>
              <a:t>// </a:t>
            </a:r>
            <a:r>
              <a:rPr lang="en-US" dirty="0" err="1"/>
              <a:t>System.out.println</a:t>
            </a:r>
            <a:r>
              <a:rPr lang="en-US" dirty="0"/>
              <a:t>("</a:t>
            </a:r>
            <a:r>
              <a:rPr lang="en-US" dirty="0" err="1"/>
              <a:t>n_pri</a:t>
            </a:r>
            <a:r>
              <a:rPr lang="en-US" dirty="0"/>
              <a:t> = " + </a:t>
            </a:r>
            <a:r>
              <a:rPr lang="en-US" dirty="0" err="1"/>
              <a:t>p.n_pri</a:t>
            </a:r>
            <a:r>
              <a:rPr lang="en-US" dirty="0"/>
              <a:t>);</a:t>
            </a:r>
          </a:p>
          <a:p>
            <a:pPr marL="0" indent="0">
              <a:buNone/>
            </a:pPr>
            <a:r>
              <a:rPr lang="en-US" dirty="0" err="1"/>
              <a:t>System.out.println</a:t>
            </a:r>
            <a:r>
              <a:rPr lang="en-US" dirty="0"/>
              <a:t>("</a:t>
            </a:r>
            <a:r>
              <a:rPr lang="en-US" dirty="0" err="1"/>
              <a:t>n_pro</a:t>
            </a:r>
            <a:r>
              <a:rPr lang="en-US" dirty="0"/>
              <a:t> = " + </a:t>
            </a:r>
            <a:r>
              <a:rPr lang="en-US" dirty="0" err="1"/>
              <a:t>p.n_pro</a:t>
            </a:r>
            <a:r>
              <a:rPr lang="en-US" dirty="0"/>
              <a:t>);</a:t>
            </a:r>
          </a:p>
          <a:p>
            <a:pPr marL="0" indent="0">
              <a:buNone/>
            </a:pPr>
            <a:r>
              <a:rPr lang="en-US" dirty="0" err="1"/>
              <a:t>System.out.println</a:t>
            </a:r>
            <a:r>
              <a:rPr lang="en-US" dirty="0"/>
              <a:t>("</a:t>
            </a:r>
            <a:r>
              <a:rPr lang="en-US" dirty="0" err="1"/>
              <a:t>n_pub</a:t>
            </a:r>
            <a:r>
              <a:rPr lang="en-US" dirty="0"/>
              <a:t> = " + </a:t>
            </a:r>
            <a:r>
              <a:rPr lang="en-US" dirty="0" err="1"/>
              <a:t>p.n_pub</a:t>
            </a:r>
            <a:r>
              <a:rPr lang="en-US" dirty="0"/>
              <a:t>);</a:t>
            </a:r>
          </a:p>
          <a:p>
            <a:pPr marL="0" indent="0">
              <a:buNone/>
            </a:pPr>
            <a:r>
              <a:rPr lang="en-US" dirty="0"/>
              <a:t>}</a:t>
            </a:r>
          </a:p>
          <a:p>
            <a:pPr marL="0" indent="0">
              <a:buNone/>
            </a:pPr>
            <a:r>
              <a:rPr lang="en-US" dirty="0"/>
              <a:t>}</a:t>
            </a:r>
          </a:p>
        </p:txBody>
      </p:sp>
    </p:spTree>
    <p:extLst>
      <p:ext uri="{BB962C8B-B14F-4D97-AF65-F5344CB8AC3E}">
        <p14:creationId xmlns:p14="http://schemas.microsoft.com/office/powerpoint/2010/main" val="26789539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endParaRPr lang="en-US" dirty="0"/>
          </a:p>
        </p:txBody>
      </p:sp>
      <p:sp>
        <p:nvSpPr>
          <p:cNvPr id="3" name="Content Placeholder 2"/>
          <p:cNvSpPr>
            <a:spLocks noGrp="1"/>
          </p:cNvSpPr>
          <p:nvPr>
            <p:ph idx="1"/>
          </p:nvPr>
        </p:nvSpPr>
        <p:spPr>
          <a:xfrm>
            <a:off x="457200" y="1219200"/>
            <a:ext cx="8229600" cy="5410200"/>
          </a:xfrm>
        </p:spPr>
        <p:txBody>
          <a:bodyPr>
            <a:normAutofit fontScale="85000" lnSpcReduction="20000"/>
          </a:bodyPr>
          <a:lstStyle/>
          <a:p>
            <a:pPr marL="0" indent="0">
              <a:buNone/>
            </a:pPr>
            <a:r>
              <a:rPr lang="en-US" dirty="0"/>
              <a:t>package p2;</a:t>
            </a:r>
          </a:p>
          <a:p>
            <a:pPr marL="0" indent="0">
              <a:buNone/>
            </a:pPr>
            <a:r>
              <a:rPr lang="en-US" dirty="0"/>
              <a:t>class Protection2 extends p1.Protection {</a:t>
            </a:r>
          </a:p>
          <a:p>
            <a:pPr marL="0" indent="0">
              <a:buNone/>
            </a:pPr>
            <a:r>
              <a:rPr lang="en-US" dirty="0"/>
              <a:t>Protection2() {</a:t>
            </a:r>
          </a:p>
          <a:p>
            <a:pPr marL="0" indent="0">
              <a:buNone/>
            </a:pPr>
            <a:r>
              <a:rPr lang="en-US" dirty="0" err="1" smtClean="0"/>
              <a:t>System.out.println</a:t>
            </a:r>
            <a:r>
              <a:rPr lang="en-US" dirty="0"/>
              <a:t>("derived other package constructor");</a:t>
            </a:r>
          </a:p>
          <a:p>
            <a:pPr marL="0" indent="0">
              <a:buNone/>
            </a:pPr>
            <a:r>
              <a:rPr lang="en-US" dirty="0"/>
              <a:t>// class or package only</a:t>
            </a:r>
          </a:p>
          <a:p>
            <a:pPr marL="0" indent="0">
              <a:buNone/>
            </a:pPr>
            <a:r>
              <a:rPr lang="en-US" dirty="0"/>
              <a:t>// </a:t>
            </a:r>
            <a:r>
              <a:rPr lang="en-US" dirty="0" err="1"/>
              <a:t>System.out.println</a:t>
            </a:r>
            <a:r>
              <a:rPr lang="en-US" dirty="0"/>
              <a:t>("n = " + n);</a:t>
            </a:r>
          </a:p>
          <a:p>
            <a:pPr marL="0" indent="0">
              <a:buNone/>
            </a:pPr>
            <a:r>
              <a:rPr lang="en-US" dirty="0"/>
              <a:t>// class only</a:t>
            </a:r>
          </a:p>
          <a:p>
            <a:pPr marL="0" indent="0">
              <a:buNone/>
            </a:pPr>
            <a:r>
              <a:rPr lang="en-US" dirty="0"/>
              <a:t>// </a:t>
            </a:r>
            <a:r>
              <a:rPr lang="en-US" dirty="0" err="1"/>
              <a:t>System.out.println</a:t>
            </a:r>
            <a:r>
              <a:rPr lang="en-US" dirty="0"/>
              <a:t>("</a:t>
            </a:r>
            <a:r>
              <a:rPr lang="en-US" dirty="0" err="1"/>
              <a:t>n_pri</a:t>
            </a:r>
            <a:r>
              <a:rPr lang="en-US" dirty="0"/>
              <a:t> = " + </a:t>
            </a:r>
            <a:r>
              <a:rPr lang="en-US" dirty="0" err="1"/>
              <a:t>n_pri</a:t>
            </a:r>
            <a:r>
              <a:rPr lang="en-US" dirty="0"/>
              <a:t>);</a:t>
            </a:r>
          </a:p>
          <a:p>
            <a:pPr marL="0" indent="0">
              <a:buNone/>
            </a:pPr>
            <a:r>
              <a:rPr lang="en-US" dirty="0" err="1"/>
              <a:t>System.out.println</a:t>
            </a:r>
            <a:r>
              <a:rPr lang="en-US" dirty="0"/>
              <a:t>("</a:t>
            </a:r>
            <a:r>
              <a:rPr lang="en-US" dirty="0" err="1"/>
              <a:t>n_pro</a:t>
            </a:r>
            <a:r>
              <a:rPr lang="en-US" dirty="0"/>
              <a:t> = " + </a:t>
            </a:r>
            <a:r>
              <a:rPr lang="en-US" dirty="0" err="1"/>
              <a:t>n_pro</a:t>
            </a:r>
            <a:r>
              <a:rPr lang="en-US" dirty="0"/>
              <a:t>);</a:t>
            </a:r>
          </a:p>
          <a:p>
            <a:pPr marL="0" indent="0">
              <a:buNone/>
            </a:pPr>
            <a:r>
              <a:rPr lang="en-US" dirty="0" err="1"/>
              <a:t>System.out.println</a:t>
            </a:r>
            <a:r>
              <a:rPr lang="en-US" dirty="0"/>
              <a:t>("</a:t>
            </a:r>
            <a:r>
              <a:rPr lang="en-US" dirty="0" err="1"/>
              <a:t>n_pub</a:t>
            </a:r>
            <a:r>
              <a:rPr lang="en-US" dirty="0"/>
              <a:t> = " + </a:t>
            </a:r>
            <a:r>
              <a:rPr lang="en-US" dirty="0" err="1"/>
              <a:t>n_pub</a:t>
            </a:r>
            <a:r>
              <a:rPr lang="en-US" dirty="0"/>
              <a:t>);</a:t>
            </a:r>
          </a:p>
          <a:p>
            <a:pPr marL="0" indent="0">
              <a:buNone/>
            </a:pPr>
            <a:r>
              <a:rPr lang="en-US" dirty="0"/>
              <a:t>}</a:t>
            </a:r>
          </a:p>
          <a:p>
            <a:pPr marL="0" indent="0">
              <a:buNone/>
            </a:pPr>
            <a:r>
              <a:rPr lang="en-US" dirty="0"/>
              <a:t>}</a:t>
            </a:r>
          </a:p>
        </p:txBody>
      </p:sp>
    </p:spTree>
    <p:extLst>
      <p:ext uri="{BB962C8B-B14F-4D97-AF65-F5344CB8AC3E}">
        <p14:creationId xmlns:p14="http://schemas.microsoft.com/office/powerpoint/2010/main" val="34341908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endParaRPr lang="en-US" dirty="0"/>
          </a:p>
        </p:txBody>
      </p:sp>
      <p:sp>
        <p:nvSpPr>
          <p:cNvPr id="3" name="Content Placeholder 2"/>
          <p:cNvSpPr>
            <a:spLocks noGrp="1"/>
          </p:cNvSpPr>
          <p:nvPr>
            <p:ph idx="1"/>
          </p:nvPr>
        </p:nvSpPr>
        <p:spPr>
          <a:xfrm>
            <a:off x="457200" y="990600"/>
            <a:ext cx="8229600" cy="5638800"/>
          </a:xfrm>
        </p:spPr>
        <p:txBody>
          <a:bodyPr>
            <a:normAutofit fontScale="77500" lnSpcReduction="20000"/>
          </a:bodyPr>
          <a:lstStyle/>
          <a:p>
            <a:pPr marL="0" indent="0">
              <a:buNone/>
            </a:pPr>
            <a:r>
              <a:rPr lang="en-US" dirty="0"/>
              <a:t>package p2;</a:t>
            </a:r>
          </a:p>
          <a:p>
            <a:pPr marL="0" indent="0">
              <a:buNone/>
            </a:pPr>
            <a:r>
              <a:rPr lang="en-US" dirty="0"/>
              <a:t>class </a:t>
            </a:r>
            <a:r>
              <a:rPr lang="en-US" dirty="0" err="1"/>
              <a:t>OtherPackage</a:t>
            </a:r>
            <a:r>
              <a:rPr lang="en-US" dirty="0"/>
              <a:t> {</a:t>
            </a:r>
          </a:p>
          <a:p>
            <a:pPr marL="0" indent="0">
              <a:buNone/>
            </a:pPr>
            <a:r>
              <a:rPr lang="en-US" dirty="0" err="1"/>
              <a:t>OtherPackage</a:t>
            </a:r>
            <a:r>
              <a:rPr lang="en-US" dirty="0"/>
              <a:t>() {</a:t>
            </a:r>
          </a:p>
          <a:p>
            <a:pPr marL="0" indent="0">
              <a:buNone/>
            </a:pPr>
            <a:r>
              <a:rPr lang="en-US" dirty="0"/>
              <a:t>p1.Protection p = new p1.Protection();</a:t>
            </a:r>
          </a:p>
          <a:p>
            <a:pPr marL="0" indent="0">
              <a:buNone/>
            </a:pPr>
            <a:r>
              <a:rPr lang="en-US" dirty="0" err="1"/>
              <a:t>System.out.println</a:t>
            </a:r>
            <a:r>
              <a:rPr lang="en-US" dirty="0"/>
              <a:t>("other package constructor");</a:t>
            </a:r>
          </a:p>
          <a:p>
            <a:pPr marL="0" indent="0">
              <a:buNone/>
            </a:pPr>
            <a:r>
              <a:rPr lang="en-US" dirty="0"/>
              <a:t>// class or package only</a:t>
            </a:r>
          </a:p>
          <a:p>
            <a:pPr marL="0" indent="0">
              <a:buNone/>
            </a:pPr>
            <a:r>
              <a:rPr lang="en-US" dirty="0"/>
              <a:t>// </a:t>
            </a:r>
            <a:r>
              <a:rPr lang="en-US" dirty="0" err="1"/>
              <a:t>System.out.println</a:t>
            </a:r>
            <a:r>
              <a:rPr lang="en-US" dirty="0"/>
              <a:t>("n = " + </a:t>
            </a:r>
            <a:r>
              <a:rPr lang="en-US" dirty="0" err="1"/>
              <a:t>p.n</a:t>
            </a:r>
            <a:r>
              <a:rPr lang="en-US" dirty="0"/>
              <a:t>);</a:t>
            </a:r>
          </a:p>
          <a:p>
            <a:pPr marL="0" indent="0">
              <a:buNone/>
            </a:pPr>
            <a:r>
              <a:rPr lang="en-US" dirty="0"/>
              <a:t>// class only</a:t>
            </a:r>
          </a:p>
          <a:p>
            <a:pPr marL="0" indent="0">
              <a:buNone/>
            </a:pPr>
            <a:r>
              <a:rPr lang="en-US" dirty="0"/>
              <a:t>// </a:t>
            </a:r>
            <a:r>
              <a:rPr lang="en-US" dirty="0" err="1"/>
              <a:t>System.out.println</a:t>
            </a:r>
            <a:r>
              <a:rPr lang="en-US" dirty="0"/>
              <a:t>("</a:t>
            </a:r>
            <a:r>
              <a:rPr lang="en-US" dirty="0" err="1"/>
              <a:t>n_pri</a:t>
            </a:r>
            <a:r>
              <a:rPr lang="en-US" dirty="0"/>
              <a:t> = " + </a:t>
            </a:r>
            <a:r>
              <a:rPr lang="en-US" dirty="0" err="1"/>
              <a:t>p.n_pri</a:t>
            </a:r>
            <a:r>
              <a:rPr lang="en-US" dirty="0"/>
              <a:t>);</a:t>
            </a:r>
          </a:p>
          <a:p>
            <a:pPr marL="0" indent="0">
              <a:buNone/>
            </a:pPr>
            <a:r>
              <a:rPr lang="en-US" dirty="0"/>
              <a:t>// class, subclass or package only</a:t>
            </a:r>
          </a:p>
          <a:p>
            <a:pPr marL="0" indent="0">
              <a:buNone/>
            </a:pPr>
            <a:r>
              <a:rPr lang="en-US" dirty="0"/>
              <a:t>// </a:t>
            </a:r>
            <a:r>
              <a:rPr lang="en-US" dirty="0" err="1"/>
              <a:t>System.out.println</a:t>
            </a:r>
            <a:r>
              <a:rPr lang="en-US" dirty="0"/>
              <a:t>("</a:t>
            </a:r>
            <a:r>
              <a:rPr lang="en-US" dirty="0" err="1"/>
              <a:t>n_pro</a:t>
            </a:r>
            <a:r>
              <a:rPr lang="en-US" dirty="0"/>
              <a:t> = " + </a:t>
            </a:r>
            <a:r>
              <a:rPr lang="en-US" dirty="0" err="1"/>
              <a:t>p.n_pro</a:t>
            </a:r>
            <a:r>
              <a:rPr lang="en-US" dirty="0"/>
              <a:t>);</a:t>
            </a:r>
          </a:p>
          <a:p>
            <a:pPr marL="0" indent="0">
              <a:buNone/>
            </a:pPr>
            <a:r>
              <a:rPr lang="en-US" dirty="0" err="1"/>
              <a:t>System.out.println</a:t>
            </a:r>
            <a:r>
              <a:rPr lang="en-US" dirty="0"/>
              <a:t>("</a:t>
            </a:r>
            <a:r>
              <a:rPr lang="en-US" dirty="0" err="1"/>
              <a:t>n_pub</a:t>
            </a:r>
            <a:r>
              <a:rPr lang="en-US" dirty="0"/>
              <a:t> = " + </a:t>
            </a:r>
            <a:r>
              <a:rPr lang="en-US" dirty="0" err="1"/>
              <a:t>p.n_pub</a:t>
            </a:r>
            <a:r>
              <a:rPr lang="en-US" dirty="0"/>
              <a:t>);</a:t>
            </a:r>
          </a:p>
          <a:p>
            <a:pPr marL="0" indent="0">
              <a:buNone/>
            </a:pPr>
            <a:r>
              <a:rPr lang="en-US" dirty="0"/>
              <a:t>}</a:t>
            </a:r>
          </a:p>
          <a:p>
            <a:pPr marL="0" indent="0">
              <a:buNone/>
            </a:pPr>
            <a:r>
              <a:rPr lang="en-US" dirty="0"/>
              <a:t>}</a:t>
            </a:r>
          </a:p>
        </p:txBody>
      </p:sp>
    </p:spTree>
    <p:extLst>
      <p:ext uri="{BB962C8B-B14F-4D97-AF65-F5344CB8AC3E}">
        <p14:creationId xmlns:p14="http://schemas.microsoft.com/office/powerpoint/2010/main" val="26937794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pPr marL="0" indent="0">
              <a:buNone/>
            </a:pPr>
            <a:r>
              <a:rPr lang="en-US" dirty="0"/>
              <a:t>package p1;</a:t>
            </a:r>
          </a:p>
          <a:p>
            <a:pPr marL="0" indent="0">
              <a:buNone/>
            </a:pPr>
            <a:r>
              <a:rPr lang="en-US" dirty="0"/>
              <a:t>// Instantiate the various classes in p1.</a:t>
            </a:r>
          </a:p>
          <a:p>
            <a:pPr marL="0" indent="0">
              <a:buNone/>
            </a:pPr>
            <a:r>
              <a:rPr lang="en-US" dirty="0"/>
              <a:t>public class Demo {</a:t>
            </a:r>
          </a:p>
          <a:p>
            <a:pPr marL="0" indent="0">
              <a:buNone/>
            </a:pPr>
            <a:r>
              <a:rPr lang="en-US" dirty="0"/>
              <a:t>public static void main(String </a:t>
            </a:r>
            <a:r>
              <a:rPr lang="en-US" dirty="0" err="1"/>
              <a:t>args</a:t>
            </a:r>
            <a:r>
              <a:rPr lang="en-US" dirty="0"/>
              <a:t>[]) {</a:t>
            </a:r>
          </a:p>
          <a:p>
            <a:pPr marL="0" indent="0">
              <a:buNone/>
            </a:pPr>
            <a:r>
              <a:rPr lang="en-US" dirty="0"/>
              <a:t>Protection ob1 = new Protection();</a:t>
            </a:r>
          </a:p>
          <a:p>
            <a:pPr marL="0" indent="0">
              <a:buNone/>
            </a:pPr>
            <a:r>
              <a:rPr lang="en-US" dirty="0"/>
              <a:t>Derived ob2 = new Derived();</a:t>
            </a:r>
          </a:p>
          <a:p>
            <a:pPr marL="0" indent="0">
              <a:buNone/>
            </a:pPr>
            <a:r>
              <a:rPr lang="en-US" dirty="0" err="1"/>
              <a:t>SamePackage</a:t>
            </a:r>
            <a:r>
              <a:rPr lang="en-US" dirty="0"/>
              <a:t> ob3 = new </a:t>
            </a:r>
            <a:r>
              <a:rPr lang="en-US" dirty="0" err="1"/>
              <a:t>SamePackage</a:t>
            </a:r>
            <a:r>
              <a:rPr lang="en-US" dirty="0"/>
              <a:t>();</a:t>
            </a:r>
          </a:p>
          <a:p>
            <a:pPr marL="0" indent="0">
              <a:buNone/>
            </a:pPr>
            <a:r>
              <a:rPr lang="en-US" dirty="0"/>
              <a:t>}</a:t>
            </a:r>
          </a:p>
          <a:p>
            <a:pPr marL="0" indent="0">
              <a:buNone/>
            </a:pPr>
            <a:r>
              <a:rPr lang="en-US" dirty="0"/>
              <a:t>}</a:t>
            </a:r>
          </a:p>
        </p:txBody>
      </p:sp>
    </p:spTree>
    <p:extLst>
      <p:ext uri="{BB962C8B-B14F-4D97-AF65-F5344CB8AC3E}">
        <p14:creationId xmlns:p14="http://schemas.microsoft.com/office/powerpoint/2010/main" val="18394029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pPr marL="0" indent="0">
              <a:buNone/>
            </a:pPr>
            <a:r>
              <a:rPr lang="en-US" dirty="0"/>
              <a:t>package p2</a:t>
            </a:r>
            <a:r>
              <a:rPr lang="en-US" dirty="0" smtClean="0"/>
              <a:t>;</a:t>
            </a:r>
          </a:p>
          <a:p>
            <a:pPr marL="0" indent="0">
              <a:buNone/>
            </a:pPr>
            <a:r>
              <a:rPr lang="en-US" dirty="0"/>
              <a:t>// Instantiate the various classes in p2.</a:t>
            </a:r>
          </a:p>
          <a:p>
            <a:pPr marL="0" indent="0">
              <a:buNone/>
            </a:pPr>
            <a:r>
              <a:rPr lang="en-US" dirty="0"/>
              <a:t>public class Demo {</a:t>
            </a:r>
          </a:p>
          <a:p>
            <a:pPr marL="0" indent="0">
              <a:buNone/>
            </a:pPr>
            <a:r>
              <a:rPr lang="en-US" dirty="0"/>
              <a:t>public static void main(String </a:t>
            </a:r>
            <a:r>
              <a:rPr lang="en-US" dirty="0" err="1"/>
              <a:t>args</a:t>
            </a:r>
            <a:r>
              <a:rPr lang="en-US" dirty="0"/>
              <a:t>[]) {</a:t>
            </a:r>
          </a:p>
          <a:p>
            <a:pPr marL="0" indent="0">
              <a:buNone/>
            </a:pPr>
            <a:r>
              <a:rPr lang="en-US" dirty="0"/>
              <a:t>Protection2 ob1 = new Protection2();</a:t>
            </a:r>
          </a:p>
          <a:p>
            <a:pPr marL="0" indent="0">
              <a:buNone/>
            </a:pPr>
            <a:r>
              <a:rPr lang="en-US" dirty="0" err="1"/>
              <a:t>OtherPackage</a:t>
            </a:r>
            <a:r>
              <a:rPr lang="en-US" dirty="0"/>
              <a:t> ob2 = new </a:t>
            </a:r>
            <a:r>
              <a:rPr lang="en-US" dirty="0" err="1"/>
              <a:t>OtherPackage</a:t>
            </a:r>
            <a:r>
              <a:rPr lang="en-US" dirty="0"/>
              <a:t>();</a:t>
            </a:r>
          </a:p>
          <a:p>
            <a:pPr marL="0" indent="0">
              <a:buNone/>
            </a:pPr>
            <a:r>
              <a:rPr lang="en-US" dirty="0"/>
              <a:t>}</a:t>
            </a:r>
          </a:p>
          <a:p>
            <a:pPr marL="0" indent="0">
              <a:buNone/>
            </a:pPr>
            <a:r>
              <a:rPr lang="en-US" dirty="0"/>
              <a:t>}</a:t>
            </a:r>
          </a:p>
        </p:txBody>
      </p:sp>
    </p:spTree>
    <p:extLst>
      <p:ext uri="{BB962C8B-B14F-4D97-AF65-F5344CB8AC3E}">
        <p14:creationId xmlns:p14="http://schemas.microsoft.com/office/powerpoint/2010/main" val="11541192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440363"/>
          </a:xfrm>
        </p:spPr>
        <p:txBody>
          <a:bodyPr/>
          <a:lstStyle/>
          <a:p>
            <a:pPr marL="0" indent="0">
              <a:buNone/>
            </a:pPr>
            <a:r>
              <a:rPr lang="en-US" dirty="0">
                <a:solidFill>
                  <a:srgbClr val="FF0000"/>
                </a:solidFill>
              </a:rPr>
              <a:t>Advantage of Java Package</a:t>
            </a:r>
          </a:p>
          <a:p>
            <a:pPr lvl="1"/>
            <a:r>
              <a:rPr lang="en-US" dirty="0" smtClean="0"/>
              <a:t>Java </a:t>
            </a:r>
            <a:r>
              <a:rPr lang="en-US" dirty="0"/>
              <a:t>package is used to categorize the classes and interfaces so that they can be easily maintained.</a:t>
            </a:r>
          </a:p>
          <a:p>
            <a:pPr lvl="1"/>
            <a:r>
              <a:rPr lang="en-US" dirty="0" smtClean="0"/>
              <a:t>Java </a:t>
            </a:r>
            <a:r>
              <a:rPr lang="en-US" dirty="0"/>
              <a:t>package provides access protection.</a:t>
            </a:r>
          </a:p>
          <a:p>
            <a:pPr lvl="1"/>
            <a:r>
              <a:rPr lang="en-US" dirty="0" smtClean="0"/>
              <a:t>Java </a:t>
            </a:r>
            <a:r>
              <a:rPr lang="en-US" dirty="0"/>
              <a:t>package removes naming collision.</a:t>
            </a:r>
          </a:p>
          <a:p>
            <a:pPr marL="0" indent="0">
              <a:buNone/>
            </a:pPr>
            <a:r>
              <a:rPr lang="en-US" dirty="0"/>
              <a:t/>
            </a:r>
            <a:br>
              <a:rPr lang="en-US" dirty="0"/>
            </a:br>
            <a:endParaRPr lang="en-US" dirty="0"/>
          </a:p>
        </p:txBody>
      </p:sp>
    </p:spTree>
    <p:extLst>
      <p:ext uri="{BB962C8B-B14F-4D97-AF65-F5344CB8AC3E}">
        <p14:creationId xmlns:p14="http://schemas.microsoft.com/office/powerpoint/2010/main" val="285487147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solidFill>
                  <a:srgbClr val="FF0000"/>
                </a:solidFill>
              </a:rPr>
              <a:t>java.lang</a:t>
            </a:r>
            <a:r>
              <a:rPr lang="en-US" dirty="0">
                <a:solidFill>
                  <a:srgbClr val="FF0000"/>
                </a:solidFill>
              </a:rPr>
              <a:t> Package and its Classes </a:t>
            </a:r>
          </a:p>
        </p:txBody>
      </p:sp>
      <p:sp>
        <p:nvSpPr>
          <p:cNvPr id="3" name="Content Placeholder 2"/>
          <p:cNvSpPr>
            <a:spLocks noGrp="1"/>
          </p:cNvSpPr>
          <p:nvPr>
            <p:ph idx="1"/>
          </p:nvPr>
        </p:nvSpPr>
        <p:spPr/>
        <p:txBody>
          <a:bodyPr>
            <a:normAutofit/>
          </a:bodyPr>
          <a:lstStyle/>
          <a:p>
            <a:r>
              <a:rPr lang="en-US" dirty="0" err="1"/>
              <a:t>java.lang</a:t>
            </a:r>
            <a:r>
              <a:rPr lang="en-US" dirty="0"/>
              <a:t> package is imported into every Java program by default. </a:t>
            </a:r>
            <a:endParaRPr lang="en-US" dirty="0" smtClean="0"/>
          </a:p>
          <a:p>
            <a:r>
              <a:rPr lang="en-US" dirty="0" smtClean="0"/>
              <a:t>The </a:t>
            </a:r>
            <a:r>
              <a:rPr lang="en-US" dirty="0"/>
              <a:t>programmer does not have to use the statement import </a:t>
            </a:r>
            <a:r>
              <a:rPr lang="en-US" dirty="0" err="1"/>
              <a:t>java.lang</a:t>
            </a:r>
            <a:r>
              <a:rPr lang="en-US" dirty="0"/>
              <a:t>; in the program. </a:t>
            </a:r>
            <a:endParaRPr lang="en-US" dirty="0" smtClean="0"/>
          </a:p>
          <a:p>
            <a:r>
              <a:rPr lang="en-US" dirty="0" smtClean="0"/>
              <a:t>This </a:t>
            </a:r>
            <a:r>
              <a:rPr lang="en-US" dirty="0"/>
              <a:t>package contains classes and interfaces that are essential for the design of Java programming language and are as follows</a:t>
            </a:r>
            <a:r>
              <a:rPr lang="en-US" dirty="0" smtClean="0"/>
              <a:t>:</a:t>
            </a:r>
          </a:p>
        </p:txBody>
      </p:sp>
    </p:spTree>
    <p:extLst>
      <p:ext uri="{BB962C8B-B14F-4D97-AF65-F5344CB8AC3E}">
        <p14:creationId xmlns:p14="http://schemas.microsoft.com/office/powerpoint/2010/main" val="7153338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229600" cy="5973763"/>
          </a:xfrm>
        </p:spPr>
        <p:txBody>
          <a:bodyPr>
            <a:normAutofit fontScale="92500" lnSpcReduction="10000"/>
          </a:bodyPr>
          <a:lstStyle/>
          <a:p>
            <a:pPr lvl="1"/>
            <a:r>
              <a:rPr lang="en-US" dirty="0"/>
              <a:t>Object class is the super class of all other classes in </a:t>
            </a:r>
            <a:r>
              <a:rPr lang="en-US" dirty="0" err="1"/>
              <a:t>Java.It</a:t>
            </a:r>
            <a:r>
              <a:rPr lang="en-US" dirty="0"/>
              <a:t> is the root of the class hierarchy </a:t>
            </a:r>
          </a:p>
          <a:p>
            <a:pPr lvl="1"/>
            <a:r>
              <a:rPr lang="en-US" dirty="0"/>
              <a:t>Classes encapsulate the primitive data types in Java. </a:t>
            </a:r>
          </a:p>
          <a:p>
            <a:pPr lvl="1"/>
            <a:r>
              <a:rPr lang="en-US" dirty="0"/>
              <a:t>Classes access system resources and other low-level entities. </a:t>
            </a:r>
          </a:p>
          <a:p>
            <a:pPr lvl="1"/>
            <a:r>
              <a:rPr lang="en-US" dirty="0"/>
              <a:t>The class Math provides standard mathematical functions, for example, sine, cosine, square root, </a:t>
            </a:r>
            <a:r>
              <a:rPr lang="en-US" dirty="0" err="1"/>
              <a:t>etc</a:t>
            </a:r>
            <a:r>
              <a:rPr lang="en-US" dirty="0"/>
              <a:t> </a:t>
            </a:r>
          </a:p>
          <a:p>
            <a:pPr lvl="1"/>
            <a:r>
              <a:rPr lang="en-US" dirty="0"/>
              <a:t>The class </a:t>
            </a:r>
            <a:r>
              <a:rPr lang="en-US" dirty="0" err="1"/>
              <a:t>Throwable</a:t>
            </a:r>
            <a:r>
              <a:rPr lang="en-US" dirty="0"/>
              <a:t> is the super class of all error and exception classes in Java. It deals with the object that can be thrown by the throw statement. Subclasses of </a:t>
            </a:r>
            <a:r>
              <a:rPr lang="en-US" dirty="0" err="1"/>
              <a:t>Throwable</a:t>
            </a:r>
            <a:r>
              <a:rPr lang="en-US" dirty="0"/>
              <a:t> represent errors and exceptions </a:t>
            </a:r>
          </a:p>
          <a:p>
            <a:pPr lvl="1"/>
            <a:r>
              <a:rPr lang="en-US" dirty="0"/>
              <a:t>The class Thread controls each thread in a multithreaded program. Classes String and </a:t>
            </a:r>
            <a:r>
              <a:rPr lang="en-US" dirty="0" err="1"/>
              <a:t>StringBuffer</a:t>
            </a:r>
            <a:r>
              <a:rPr lang="en-US" dirty="0"/>
              <a:t> provide commonly used operations on character strings.</a:t>
            </a:r>
          </a:p>
          <a:p>
            <a:endParaRPr lang="en-US" dirty="0"/>
          </a:p>
        </p:txBody>
      </p:sp>
    </p:spTree>
    <p:extLst>
      <p:ext uri="{BB962C8B-B14F-4D97-AF65-F5344CB8AC3E}">
        <p14:creationId xmlns:p14="http://schemas.microsoft.com/office/powerpoint/2010/main" val="12230072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6166" t="27879" r="24318" b="22879"/>
          <a:stretch/>
        </p:blipFill>
        <p:spPr bwMode="auto">
          <a:xfrm>
            <a:off x="152400" y="685800"/>
            <a:ext cx="8990659" cy="563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900017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Class Object </a:t>
            </a:r>
          </a:p>
        </p:txBody>
      </p:sp>
      <p:sp>
        <p:nvSpPr>
          <p:cNvPr id="3" name="Content Placeholder 2"/>
          <p:cNvSpPr>
            <a:spLocks noGrp="1"/>
          </p:cNvSpPr>
          <p:nvPr>
            <p:ph idx="1"/>
          </p:nvPr>
        </p:nvSpPr>
        <p:spPr/>
        <p:txBody>
          <a:bodyPr/>
          <a:lstStyle/>
          <a:p>
            <a:r>
              <a:rPr lang="en-US" dirty="0"/>
              <a:t>The class Object is one of the important classes of Java because it is the super class to all other classes. </a:t>
            </a:r>
            <a:endParaRPr lang="en-US" dirty="0" smtClean="0"/>
          </a:p>
          <a:p>
            <a:r>
              <a:rPr lang="en-US" dirty="0" smtClean="0"/>
              <a:t>The </a:t>
            </a:r>
            <a:r>
              <a:rPr lang="en-US" dirty="0"/>
              <a:t>class has one constructor and defines 11 methods that are available to all the objects. </a:t>
            </a:r>
          </a:p>
        </p:txBody>
      </p:sp>
    </p:spTree>
    <p:extLst>
      <p:ext uri="{BB962C8B-B14F-4D97-AF65-F5344CB8AC3E}">
        <p14:creationId xmlns:p14="http://schemas.microsoft.com/office/powerpoint/2010/main" val="20042811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8466" t="24848" r="25000" b="26819"/>
          <a:stretch/>
        </p:blipFill>
        <p:spPr bwMode="auto">
          <a:xfrm>
            <a:off x="533400" y="152399"/>
            <a:ext cx="7986061" cy="58676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8466" t="80455" r="26363" b="12121"/>
          <a:stretch/>
        </p:blipFill>
        <p:spPr bwMode="auto">
          <a:xfrm>
            <a:off x="564573" y="5930229"/>
            <a:ext cx="7696200" cy="8812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106286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304800"/>
            <a:ext cx="8763000" cy="6324600"/>
          </a:xfrm>
        </p:spPr>
        <p:txBody>
          <a:bodyPr>
            <a:normAutofit fontScale="47500" lnSpcReduction="20000"/>
          </a:bodyPr>
          <a:lstStyle/>
          <a:p>
            <a:pPr marL="0" indent="0">
              <a:buNone/>
            </a:pPr>
            <a:r>
              <a:rPr lang="en-US" dirty="0"/>
              <a:t>class </a:t>
            </a:r>
            <a:r>
              <a:rPr lang="en-US" dirty="0" err="1"/>
              <a:t>MyObject</a:t>
            </a:r>
            <a:r>
              <a:rPr lang="en-US" dirty="0"/>
              <a:t> {</a:t>
            </a:r>
          </a:p>
          <a:p>
            <a:pPr marL="0" indent="0">
              <a:buNone/>
            </a:pPr>
            <a:r>
              <a:rPr lang="en-US" dirty="0"/>
              <a:t>private Object </a:t>
            </a:r>
            <a:r>
              <a:rPr lang="en-US" dirty="0" err="1"/>
              <a:t>object</a:t>
            </a:r>
            <a:r>
              <a:rPr lang="en-US" dirty="0"/>
              <a:t>;</a:t>
            </a:r>
          </a:p>
          <a:p>
            <a:pPr marL="0" indent="0">
              <a:buNone/>
            </a:pPr>
            <a:endParaRPr lang="en-US" dirty="0"/>
          </a:p>
          <a:p>
            <a:pPr marL="0" indent="0">
              <a:buNone/>
            </a:pPr>
            <a:r>
              <a:rPr lang="en-US" dirty="0" err="1"/>
              <a:t>MyObject</a:t>
            </a:r>
            <a:r>
              <a:rPr lang="en-US" dirty="0"/>
              <a:t>(Object object)</a:t>
            </a:r>
          </a:p>
          <a:p>
            <a:pPr marL="0" indent="0">
              <a:buNone/>
            </a:pPr>
            <a:r>
              <a:rPr lang="en-US" dirty="0"/>
              <a:t>{</a:t>
            </a:r>
          </a:p>
          <a:p>
            <a:pPr marL="0" indent="0">
              <a:buNone/>
            </a:pPr>
            <a:r>
              <a:rPr lang="en-US" dirty="0" err="1"/>
              <a:t>this.object</a:t>
            </a:r>
            <a:r>
              <a:rPr lang="en-US" dirty="0"/>
              <a:t>=object;</a:t>
            </a:r>
          </a:p>
          <a:p>
            <a:pPr marL="0" indent="0">
              <a:buNone/>
            </a:pPr>
            <a:r>
              <a:rPr lang="en-US" dirty="0"/>
              <a:t>}</a:t>
            </a:r>
          </a:p>
          <a:p>
            <a:pPr marL="0" indent="0">
              <a:buNone/>
            </a:pPr>
            <a:endParaRPr lang="en-US" dirty="0"/>
          </a:p>
          <a:p>
            <a:pPr marL="0" indent="0">
              <a:buNone/>
            </a:pPr>
            <a:r>
              <a:rPr lang="en-US" dirty="0"/>
              <a:t>class </a:t>
            </a:r>
            <a:r>
              <a:rPr lang="en-US" dirty="0" err="1"/>
              <a:t>GenObject</a:t>
            </a:r>
            <a:r>
              <a:rPr lang="en-US" dirty="0"/>
              <a:t>{</a:t>
            </a:r>
          </a:p>
          <a:p>
            <a:pPr marL="0" indent="0">
              <a:buNone/>
            </a:pPr>
            <a:r>
              <a:rPr lang="en-US" dirty="0"/>
              <a:t>public static void main(String </a:t>
            </a:r>
            <a:r>
              <a:rPr lang="en-US" dirty="0" err="1"/>
              <a:t>args</a:t>
            </a:r>
            <a:r>
              <a:rPr lang="en-US" dirty="0"/>
              <a:t>[]){</a:t>
            </a:r>
          </a:p>
          <a:p>
            <a:pPr marL="0" indent="0">
              <a:buNone/>
            </a:pPr>
            <a:r>
              <a:rPr lang="en-US" dirty="0" err="1"/>
              <a:t>GenObject</a:t>
            </a:r>
            <a:r>
              <a:rPr lang="en-US" dirty="0"/>
              <a:t> </a:t>
            </a:r>
            <a:r>
              <a:rPr lang="en-US" dirty="0" err="1"/>
              <a:t>gobj</a:t>
            </a:r>
            <a:r>
              <a:rPr lang="en-US" dirty="0"/>
              <a:t>=new </a:t>
            </a:r>
            <a:r>
              <a:rPr lang="en-US" dirty="0" err="1"/>
              <a:t>GenObject</a:t>
            </a:r>
            <a:r>
              <a:rPr lang="en-US" dirty="0"/>
              <a:t>();</a:t>
            </a:r>
          </a:p>
          <a:p>
            <a:pPr marL="0" indent="0">
              <a:buNone/>
            </a:pPr>
            <a:r>
              <a:rPr lang="en-US" dirty="0" err="1"/>
              <a:t>System.out.println</a:t>
            </a:r>
            <a:r>
              <a:rPr lang="en-US" dirty="0"/>
              <a:t>("the class of </a:t>
            </a:r>
            <a:r>
              <a:rPr lang="en-US" dirty="0" err="1"/>
              <a:t>gobj</a:t>
            </a:r>
            <a:r>
              <a:rPr lang="en-US" dirty="0"/>
              <a:t>="+</a:t>
            </a:r>
            <a:r>
              <a:rPr lang="en-US" dirty="0" err="1"/>
              <a:t>gobj.getClass</a:t>
            </a:r>
            <a:r>
              <a:rPr lang="en-US" dirty="0"/>
              <a:t>());</a:t>
            </a:r>
          </a:p>
          <a:p>
            <a:pPr marL="0" indent="0">
              <a:buNone/>
            </a:pPr>
            <a:endParaRPr lang="en-US" dirty="0"/>
          </a:p>
          <a:p>
            <a:pPr marL="0" indent="0">
              <a:buNone/>
            </a:pPr>
            <a:r>
              <a:rPr lang="en-US" dirty="0" err="1"/>
              <a:t>MyObject</a:t>
            </a:r>
            <a:r>
              <a:rPr lang="en-US" dirty="0"/>
              <a:t> obj1=new </a:t>
            </a:r>
            <a:r>
              <a:rPr lang="en-US" dirty="0" err="1"/>
              <a:t>MyObject</a:t>
            </a:r>
            <a:r>
              <a:rPr lang="en-US" dirty="0"/>
              <a:t>("Mohan");</a:t>
            </a:r>
          </a:p>
          <a:p>
            <a:pPr marL="0" indent="0">
              <a:buNone/>
            </a:pPr>
            <a:r>
              <a:rPr lang="en-US" dirty="0" err="1"/>
              <a:t>MyObject</a:t>
            </a:r>
            <a:r>
              <a:rPr lang="en-US" dirty="0"/>
              <a:t> obj3=new </a:t>
            </a:r>
            <a:r>
              <a:rPr lang="en-US" dirty="0" err="1"/>
              <a:t>MyObject</a:t>
            </a:r>
            <a:r>
              <a:rPr lang="en-US" dirty="0"/>
              <a:t>(45);</a:t>
            </a:r>
          </a:p>
          <a:p>
            <a:pPr marL="0" indent="0">
              <a:buNone/>
            </a:pPr>
            <a:endParaRPr lang="en-US" dirty="0"/>
          </a:p>
          <a:p>
            <a:pPr marL="0" indent="0">
              <a:buNone/>
            </a:pPr>
            <a:r>
              <a:rPr lang="en-US" dirty="0" err="1"/>
              <a:t>System.out.println</a:t>
            </a:r>
            <a:r>
              <a:rPr lang="en-US" dirty="0"/>
              <a:t>("obj1="+obj1.getObject());</a:t>
            </a:r>
          </a:p>
          <a:p>
            <a:pPr marL="0" indent="0">
              <a:buNone/>
            </a:pPr>
            <a:r>
              <a:rPr lang="en-US" dirty="0" err="1"/>
              <a:t>System.out.println</a:t>
            </a:r>
            <a:r>
              <a:rPr lang="en-US" dirty="0"/>
              <a:t>("obj3="+obj3.getObject());</a:t>
            </a:r>
          </a:p>
          <a:p>
            <a:pPr marL="0" indent="0">
              <a:buNone/>
            </a:pPr>
            <a:endParaRPr lang="en-US" dirty="0"/>
          </a:p>
          <a:p>
            <a:pPr marL="0" indent="0">
              <a:buNone/>
            </a:pPr>
            <a:r>
              <a:rPr lang="en-US" dirty="0" err="1"/>
              <a:t>MyObject</a:t>
            </a:r>
            <a:r>
              <a:rPr lang="en-US" dirty="0"/>
              <a:t> obj2=obj1;</a:t>
            </a:r>
          </a:p>
          <a:p>
            <a:pPr marL="0" indent="0">
              <a:buNone/>
            </a:pPr>
            <a:r>
              <a:rPr lang="en-US" dirty="0" err="1"/>
              <a:t>System.out.println</a:t>
            </a:r>
            <a:r>
              <a:rPr lang="en-US" dirty="0"/>
              <a:t>(obj1.equals(obj2));</a:t>
            </a:r>
          </a:p>
          <a:p>
            <a:pPr marL="0" indent="0">
              <a:buNone/>
            </a:pPr>
            <a:endParaRPr lang="en-US" dirty="0"/>
          </a:p>
          <a:p>
            <a:pPr marL="0" indent="0">
              <a:buNone/>
            </a:pPr>
            <a:r>
              <a:rPr lang="en-US" dirty="0" err="1"/>
              <a:t>System.out.println</a:t>
            </a:r>
            <a:r>
              <a:rPr lang="en-US" dirty="0"/>
              <a:t>("the class of obj2="+obj2.getClass());</a:t>
            </a:r>
          </a:p>
          <a:p>
            <a:pPr marL="0" indent="0">
              <a:buNone/>
            </a:pPr>
            <a:r>
              <a:rPr lang="en-US" dirty="0" err="1"/>
              <a:t>System.out.println</a:t>
            </a:r>
            <a:r>
              <a:rPr lang="en-US" dirty="0"/>
              <a:t>("Hash code of obj2="+obj2.hashcode());</a:t>
            </a:r>
          </a:p>
          <a:p>
            <a:pPr marL="0" indent="0">
              <a:buNone/>
            </a:pPr>
            <a:r>
              <a:rPr lang="en-US" dirty="0"/>
              <a:t>}</a:t>
            </a:r>
          </a:p>
          <a:p>
            <a:pPr marL="0" indent="0">
              <a:buNone/>
            </a:pPr>
            <a:r>
              <a:rPr lang="en-US" dirty="0"/>
              <a:t>}</a:t>
            </a:r>
          </a:p>
        </p:txBody>
      </p:sp>
    </p:spTree>
    <p:extLst>
      <p:ext uri="{BB962C8B-B14F-4D97-AF65-F5344CB8AC3E}">
        <p14:creationId xmlns:p14="http://schemas.microsoft.com/office/powerpoint/2010/main" val="28681500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class Math </a:t>
            </a:r>
          </a:p>
        </p:txBody>
      </p:sp>
      <p:sp>
        <p:nvSpPr>
          <p:cNvPr id="3" name="Content Placeholder 2"/>
          <p:cNvSpPr>
            <a:spLocks noGrp="1"/>
          </p:cNvSpPr>
          <p:nvPr>
            <p:ph idx="1"/>
          </p:nvPr>
        </p:nvSpPr>
        <p:spPr>
          <a:xfrm>
            <a:off x="457200" y="1143000"/>
            <a:ext cx="8229600" cy="4983163"/>
          </a:xfrm>
        </p:spPr>
        <p:txBody>
          <a:bodyPr>
            <a:normAutofit fontScale="85000" lnSpcReduction="20000"/>
          </a:bodyPr>
          <a:lstStyle/>
          <a:p>
            <a:r>
              <a:rPr lang="en-US" dirty="0"/>
              <a:t>The Math class is an important class of </a:t>
            </a:r>
            <a:r>
              <a:rPr lang="en-US" dirty="0" err="1"/>
              <a:t>java.lang</a:t>
            </a:r>
            <a:r>
              <a:rPr lang="en-US" dirty="0"/>
              <a:t> package. </a:t>
            </a:r>
            <a:endParaRPr lang="en-US" dirty="0" smtClean="0"/>
          </a:p>
          <a:p>
            <a:r>
              <a:rPr lang="en-US" dirty="0" smtClean="0"/>
              <a:t>It </a:t>
            </a:r>
            <a:r>
              <a:rPr lang="en-US" dirty="0"/>
              <a:t>defines methods for evaluating several mathematical functions such as trigonometry functions (sine, cosines, etc.), exponential functions, rounding off functions, and other miscellaneous mathematical functions. </a:t>
            </a:r>
            <a:endParaRPr lang="en-US" dirty="0" smtClean="0"/>
          </a:p>
          <a:p>
            <a:r>
              <a:rPr lang="en-US" dirty="0" smtClean="0"/>
              <a:t>The </a:t>
            </a:r>
            <a:r>
              <a:rPr lang="en-US" dirty="0"/>
              <a:t>class is defined as a final class. </a:t>
            </a:r>
            <a:endParaRPr lang="en-US" dirty="0" smtClean="0"/>
          </a:p>
          <a:p>
            <a:pPr marL="0" indent="0" algn="ctr">
              <a:buNone/>
            </a:pPr>
            <a:r>
              <a:rPr lang="en-US" b="1" dirty="0" smtClean="0"/>
              <a:t>public </a:t>
            </a:r>
            <a:r>
              <a:rPr lang="en-US" b="1" dirty="0"/>
              <a:t>final class Math extends Object </a:t>
            </a:r>
            <a:endParaRPr lang="en-US" b="1" dirty="0" smtClean="0"/>
          </a:p>
          <a:p>
            <a:r>
              <a:rPr lang="en-US" dirty="0" smtClean="0"/>
              <a:t>The </a:t>
            </a:r>
            <a:r>
              <a:rPr lang="en-US" dirty="0"/>
              <a:t>class inherits methods from object class</a:t>
            </a:r>
            <a:r>
              <a:rPr lang="en-US" dirty="0" smtClean="0"/>
              <a:t>.</a:t>
            </a:r>
          </a:p>
          <a:p>
            <a:r>
              <a:rPr lang="en-US" dirty="0"/>
              <a:t>double E - Returns value of E (the base of natural logarithm) as double number </a:t>
            </a:r>
            <a:endParaRPr lang="en-US" dirty="0" smtClean="0"/>
          </a:p>
          <a:p>
            <a:r>
              <a:rPr lang="en-US" dirty="0" smtClean="0"/>
              <a:t>double </a:t>
            </a:r>
            <a:r>
              <a:rPr lang="en-US" dirty="0"/>
              <a:t>PI - Returns the PI value which is 3.14159 </a:t>
            </a:r>
          </a:p>
        </p:txBody>
      </p:sp>
    </p:spTree>
    <p:extLst>
      <p:ext uri="{BB962C8B-B14F-4D97-AF65-F5344CB8AC3E}">
        <p14:creationId xmlns:p14="http://schemas.microsoft.com/office/powerpoint/2010/main" val="12347227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Example</a:t>
            </a:r>
            <a:endParaRPr lang="en-US" dirty="0">
              <a:solidFill>
                <a:srgbClr val="FF0000"/>
              </a:solidFill>
            </a:endParaRPr>
          </a:p>
        </p:txBody>
      </p:sp>
      <p:sp>
        <p:nvSpPr>
          <p:cNvPr id="3" name="Content Placeholder 2"/>
          <p:cNvSpPr>
            <a:spLocks noGrp="1"/>
          </p:cNvSpPr>
          <p:nvPr>
            <p:ph idx="1"/>
          </p:nvPr>
        </p:nvSpPr>
        <p:spPr>
          <a:xfrm>
            <a:off x="152400" y="1219200"/>
            <a:ext cx="8915400" cy="5562600"/>
          </a:xfrm>
        </p:spPr>
        <p:txBody>
          <a:bodyPr>
            <a:normAutofit/>
          </a:bodyPr>
          <a:lstStyle/>
          <a:p>
            <a:pPr marL="0" indent="0">
              <a:buNone/>
            </a:pPr>
            <a:r>
              <a:rPr lang="en-US" sz="2400" dirty="0"/>
              <a:t>class </a:t>
            </a:r>
            <a:r>
              <a:rPr lang="en-US" sz="2400" dirty="0" err="1"/>
              <a:t>MathDemo</a:t>
            </a:r>
            <a:r>
              <a:rPr lang="en-US" sz="2400" dirty="0"/>
              <a:t> { </a:t>
            </a:r>
            <a:endParaRPr lang="en-US" sz="2400" dirty="0" smtClean="0"/>
          </a:p>
          <a:p>
            <a:pPr marL="0" indent="0">
              <a:buNone/>
            </a:pPr>
            <a:r>
              <a:rPr lang="en-US" sz="2400" dirty="0" smtClean="0"/>
              <a:t>public </a:t>
            </a:r>
            <a:r>
              <a:rPr lang="en-US" sz="2400" dirty="0"/>
              <a:t>static void main(String </a:t>
            </a:r>
            <a:r>
              <a:rPr lang="en-US" sz="2400" dirty="0" err="1"/>
              <a:t>args</a:t>
            </a:r>
            <a:r>
              <a:rPr lang="en-US" sz="2400" dirty="0"/>
              <a:t>[]) { </a:t>
            </a:r>
            <a:endParaRPr lang="en-US" sz="2400" dirty="0" smtClean="0"/>
          </a:p>
          <a:p>
            <a:pPr marL="0" indent="0">
              <a:buNone/>
            </a:pPr>
            <a:r>
              <a:rPr lang="en-US" sz="2400" dirty="0" err="1" smtClean="0"/>
              <a:t>System.out.println</a:t>
            </a:r>
            <a:r>
              <a:rPr lang="en-US" sz="2400" dirty="0"/>
              <a:t>("Value of E = "+ </a:t>
            </a:r>
            <a:r>
              <a:rPr lang="en-US" sz="2400" dirty="0" err="1"/>
              <a:t>Math.E</a:t>
            </a:r>
            <a:r>
              <a:rPr lang="en-US" sz="2400" dirty="0" smtClean="0"/>
              <a:t>);</a:t>
            </a:r>
          </a:p>
          <a:p>
            <a:pPr marL="0" indent="0">
              <a:buNone/>
            </a:pPr>
            <a:r>
              <a:rPr lang="en-US" sz="2400" dirty="0" err="1" smtClean="0"/>
              <a:t>System.out.println</a:t>
            </a:r>
            <a:r>
              <a:rPr lang="en-US" sz="2400" dirty="0"/>
              <a:t>("Value of PI = "+ </a:t>
            </a:r>
            <a:r>
              <a:rPr lang="en-US" sz="2400" dirty="0" err="1"/>
              <a:t>Math.PI</a:t>
            </a:r>
            <a:r>
              <a:rPr lang="en-US" sz="2400" dirty="0"/>
              <a:t>); </a:t>
            </a:r>
            <a:endParaRPr lang="en-US" sz="2400" dirty="0" smtClean="0"/>
          </a:p>
          <a:p>
            <a:pPr marL="0" indent="0">
              <a:buNone/>
            </a:pPr>
            <a:r>
              <a:rPr lang="en-US" sz="2400" dirty="0" err="1" smtClean="0"/>
              <a:t>System.out.println</a:t>
            </a:r>
            <a:r>
              <a:rPr lang="en-US" sz="2400" dirty="0"/>
              <a:t>("</a:t>
            </a:r>
            <a:r>
              <a:rPr lang="en-US" sz="2400" dirty="0" err="1"/>
              <a:t>Squar</a:t>
            </a:r>
            <a:r>
              <a:rPr lang="en-US" sz="2400" dirty="0"/>
              <a:t> Root of 25 = "+ </a:t>
            </a:r>
            <a:r>
              <a:rPr lang="en-US" sz="2400" dirty="0" err="1"/>
              <a:t>Math.sqrt</a:t>
            </a:r>
            <a:r>
              <a:rPr lang="en-US" sz="2400" dirty="0"/>
              <a:t>(25)); </a:t>
            </a:r>
            <a:endParaRPr lang="en-US" sz="2400" dirty="0" smtClean="0"/>
          </a:p>
          <a:p>
            <a:pPr marL="0" indent="0">
              <a:buNone/>
            </a:pPr>
            <a:r>
              <a:rPr lang="en-US" sz="2400" dirty="0" err="1" smtClean="0"/>
              <a:t>System.out.println</a:t>
            </a:r>
            <a:r>
              <a:rPr lang="en-US" sz="2400" dirty="0"/>
              <a:t>("2 to the power of 4 = "+ </a:t>
            </a:r>
            <a:r>
              <a:rPr lang="en-US" sz="2400" dirty="0" err="1"/>
              <a:t>Math.pow</a:t>
            </a:r>
            <a:r>
              <a:rPr lang="en-US" sz="2400" dirty="0"/>
              <a:t>(2,4)); </a:t>
            </a:r>
            <a:endParaRPr lang="en-US" sz="2400" dirty="0" smtClean="0"/>
          </a:p>
          <a:p>
            <a:pPr marL="0" indent="0">
              <a:buNone/>
            </a:pPr>
            <a:r>
              <a:rPr lang="en-US" sz="2400" dirty="0" smtClean="0"/>
              <a:t>} </a:t>
            </a:r>
          </a:p>
          <a:p>
            <a:pPr marL="0" indent="0">
              <a:buNone/>
            </a:pPr>
            <a:r>
              <a:rPr lang="en-US" sz="2400" dirty="0" smtClean="0"/>
              <a:t>} </a:t>
            </a:r>
            <a:endParaRPr lang="en-US" sz="2400" dirty="0"/>
          </a:p>
        </p:txBody>
      </p:sp>
    </p:spTree>
    <p:extLst>
      <p:ext uri="{BB962C8B-B14F-4D97-AF65-F5344CB8AC3E}">
        <p14:creationId xmlns:p14="http://schemas.microsoft.com/office/powerpoint/2010/main" val="58610118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 xmlns:a16="http://schemas.microsoft.com/office/drawing/2014/main" id="{75FDD9A8-565D-4D97-92E5-DBA7C850A6CB}"/>
              </a:ext>
            </a:extLst>
          </p:cNvPr>
          <p:cNvCxnSpPr/>
          <p:nvPr/>
        </p:nvCxnSpPr>
        <p:spPr>
          <a:xfrm>
            <a:off x="0" y="6308035"/>
            <a:ext cx="6487910" cy="0"/>
          </a:xfrm>
          <a:prstGeom prst="line">
            <a:avLst/>
          </a:prstGeom>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 xmlns:a16="http://schemas.microsoft.com/office/drawing/2014/main" id="{20F4E0C5-ECA3-431E-AAA0-C277BD3CB20E}"/>
              </a:ext>
            </a:extLst>
          </p:cNvPr>
          <p:cNvCxnSpPr>
            <a:cxnSpLocks/>
          </p:cNvCxnSpPr>
          <p:nvPr/>
        </p:nvCxnSpPr>
        <p:spPr>
          <a:xfrm>
            <a:off x="4944631" y="876992"/>
            <a:ext cx="4199369" cy="0"/>
          </a:xfrm>
          <a:prstGeom prst="line">
            <a:avLst/>
          </a:prstGeom>
        </p:spPr>
        <p:style>
          <a:lnRef idx="1">
            <a:schemeClr val="dk1"/>
          </a:lnRef>
          <a:fillRef idx="0">
            <a:schemeClr val="dk1"/>
          </a:fillRef>
          <a:effectRef idx="0">
            <a:schemeClr val="dk1"/>
          </a:effectRef>
          <a:fontRef idx="minor">
            <a:schemeClr val="tx1"/>
          </a:fontRef>
        </p:style>
      </p:cxnSp>
      <p:sp>
        <p:nvSpPr>
          <p:cNvPr id="17" name="Rectangle 16">
            <a:extLst>
              <a:ext uri="{FF2B5EF4-FFF2-40B4-BE49-F238E27FC236}">
                <a16:creationId xmlns="" xmlns:a16="http://schemas.microsoft.com/office/drawing/2014/main" id="{5DF3CE46-33CA-475F-AAD8-98AB0AC9A587}"/>
              </a:ext>
            </a:extLst>
          </p:cNvPr>
          <p:cNvSpPr/>
          <p:nvPr/>
        </p:nvSpPr>
        <p:spPr>
          <a:xfrm>
            <a:off x="620862" y="284823"/>
            <a:ext cx="7456338" cy="769441"/>
          </a:xfrm>
          <a:prstGeom prst="rect">
            <a:avLst/>
          </a:prstGeom>
          <a:noFill/>
        </p:spPr>
        <p:txBody>
          <a:bodyPr wrap="square" lIns="91440" tIns="45720" rIns="91440" bIns="45720">
            <a:spAutoFit/>
          </a:bodyPr>
          <a:lstStyle/>
          <a:p>
            <a:r>
              <a:rPr lang="en-US" sz="4400" dirty="0" smtClean="0">
                <a:ln w="0"/>
                <a:solidFill>
                  <a:schemeClr val="tx2">
                    <a:lumMod val="50000"/>
                  </a:schemeClr>
                </a:solidFill>
                <a:effectLst>
                  <a:outerShdw blurRad="38100" dist="25400" dir="5400000" algn="ctr" rotWithShape="0">
                    <a:srgbClr val="6E747A">
                      <a:alpha val="43000"/>
                    </a:srgbClr>
                  </a:outerShdw>
                </a:effectLst>
                <a:latin typeface="Sitka Heading Semibold" pitchFamily="2" charset="0"/>
              </a:rPr>
              <a:t>WRAPPER CLASSES</a:t>
            </a:r>
            <a:endParaRPr lang="en-US" sz="4400" b="0" cap="none" spc="0" dirty="0">
              <a:ln w="0"/>
              <a:solidFill>
                <a:schemeClr val="tx2">
                  <a:lumMod val="50000"/>
                </a:schemeClr>
              </a:solidFill>
              <a:effectLst>
                <a:outerShdw blurRad="38100" dist="25400" dir="5400000" algn="ctr" rotWithShape="0">
                  <a:srgbClr val="6E747A">
                    <a:alpha val="43000"/>
                  </a:srgbClr>
                </a:outerShdw>
              </a:effectLst>
              <a:latin typeface="Sitka Heading Semibold" pitchFamily="2" charset="0"/>
            </a:endParaRPr>
          </a:p>
        </p:txBody>
      </p:sp>
      <p:sp>
        <p:nvSpPr>
          <p:cNvPr id="8" name="TextBox 7">
            <a:extLst>
              <a:ext uri="{FF2B5EF4-FFF2-40B4-BE49-F238E27FC236}">
                <a16:creationId xmlns="" xmlns:a16="http://schemas.microsoft.com/office/drawing/2014/main" id="{5840126E-871D-4F87-87A9-C894EE3B3D22}"/>
              </a:ext>
            </a:extLst>
          </p:cNvPr>
          <p:cNvSpPr txBox="1"/>
          <p:nvPr/>
        </p:nvSpPr>
        <p:spPr>
          <a:xfrm>
            <a:off x="509074" y="1322960"/>
            <a:ext cx="8026498" cy="5078313"/>
          </a:xfrm>
          <a:prstGeom prst="rect">
            <a:avLst/>
          </a:prstGeom>
          <a:noFill/>
        </p:spPr>
        <p:txBody>
          <a:bodyPr wrap="square">
            <a:spAutoFit/>
          </a:bodyPr>
          <a:lstStyle/>
          <a:p>
            <a:pPr marL="243840" indent="-231775">
              <a:lnSpc>
                <a:spcPct val="100000"/>
              </a:lnSpc>
              <a:spcBef>
                <a:spcPts val="1200"/>
              </a:spcBef>
              <a:spcAft>
                <a:spcPts val="600"/>
              </a:spcAft>
              <a:buClr>
                <a:srgbClr val="006FC0"/>
              </a:buClr>
              <a:buChar char="•"/>
              <a:tabLst>
                <a:tab pos="243840" algn="l"/>
                <a:tab pos="244475" algn="l"/>
              </a:tabLst>
            </a:pPr>
            <a:r>
              <a:rPr lang="en-US" sz="2400" dirty="0">
                <a:latin typeface="Sitka Text" panose="02000505000000020004" pitchFamily="2" charset="0"/>
                <a:cs typeface="Arial"/>
              </a:rPr>
              <a:t>For all the primitive data types available in Java, there is a 	corresponding  Object  representation  available  which  is </a:t>
            </a:r>
            <a:r>
              <a:rPr lang="en-US" sz="2400" dirty="0" smtClean="0">
                <a:latin typeface="Sitka Text" panose="02000505000000020004" pitchFamily="2" charset="0"/>
                <a:cs typeface="Arial"/>
              </a:rPr>
              <a:t>known </a:t>
            </a:r>
            <a:r>
              <a:rPr lang="en-US" sz="2400" dirty="0">
                <a:latin typeface="Sitka Text" panose="02000505000000020004" pitchFamily="2" charset="0"/>
                <a:cs typeface="Arial"/>
              </a:rPr>
              <a:t>as Wrapper Classes</a:t>
            </a:r>
          </a:p>
          <a:p>
            <a:pPr marL="12065">
              <a:lnSpc>
                <a:spcPct val="100000"/>
              </a:lnSpc>
              <a:spcBef>
                <a:spcPts val="1200"/>
              </a:spcBef>
              <a:spcAft>
                <a:spcPts val="600"/>
              </a:spcAft>
              <a:buClr>
                <a:srgbClr val="006FC0"/>
              </a:buClr>
              <a:tabLst>
                <a:tab pos="243840" algn="l"/>
                <a:tab pos="244475" algn="l"/>
              </a:tabLst>
            </a:pPr>
            <a:r>
              <a:rPr lang="en-US" sz="2400" b="1" dirty="0">
                <a:latin typeface="Sitka Text" panose="02000505000000020004" pitchFamily="2" charset="0"/>
                <a:cs typeface="Arial"/>
              </a:rPr>
              <a:t>Need for Wrapper Classes</a:t>
            </a:r>
          </a:p>
          <a:p>
            <a:pPr marL="243840" indent="-231775">
              <a:lnSpc>
                <a:spcPct val="100000"/>
              </a:lnSpc>
              <a:spcBef>
                <a:spcPts val="1200"/>
              </a:spcBef>
              <a:spcAft>
                <a:spcPts val="600"/>
              </a:spcAft>
              <a:buClr>
                <a:srgbClr val="006FC0"/>
              </a:buClr>
              <a:buChar char="•"/>
              <a:tabLst>
                <a:tab pos="243840" algn="l"/>
                <a:tab pos="244475" algn="l"/>
              </a:tabLst>
            </a:pPr>
            <a:r>
              <a:rPr lang="en-US" sz="2400" dirty="0">
                <a:latin typeface="Sitka Text" panose="02000505000000020004" pitchFamily="2" charset="0"/>
                <a:cs typeface="Arial"/>
              </a:rPr>
              <a:t>All Collection classes in Java can store only Objects</a:t>
            </a:r>
          </a:p>
          <a:p>
            <a:pPr marL="243840" indent="-231775">
              <a:lnSpc>
                <a:spcPct val="100000"/>
              </a:lnSpc>
              <a:spcBef>
                <a:spcPts val="1200"/>
              </a:spcBef>
              <a:spcAft>
                <a:spcPts val="600"/>
              </a:spcAft>
              <a:buClr>
                <a:srgbClr val="006FC0"/>
              </a:buClr>
              <a:buChar char="•"/>
              <a:tabLst>
                <a:tab pos="243840" algn="l"/>
                <a:tab pos="244475" algn="l"/>
              </a:tabLst>
            </a:pPr>
            <a:r>
              <a:rPr lang="en-US" sz="2400" dirty="0">
                <a:latin typeface="Sitka Text" panose="02000505000000020004" pitchFamily="2" charset="0"/>
                <a:cs typeface="Arial"/>
              </a:rPr>
              <a:t>Primitive data types cannot be stored directly in these 	classes  and  hence  the  primitive  values  needs  to  be 	converted to objects</a:t>
            </a:r>
          </a:p>
          <a:p>
            <a:pPr marL="243840" indent="-231775">
              <a:lnSpc>
                <a:spcPct val="100000"/>
              </a:lnSpc>
              <a:spcBef>
                <a:spcPts val="1200"/>
              </a:spcBef>
              <a:spcAft>
                <a:spcPts val="600"/>
              </a:spcAft>
              <a:buClr>
                <a:srgbClr val="006FC0"/>
              </a:buClr>
              <a:buChar char="•"/>
              <a:tabLst>
                <a:tab pos="243840" algn="l"/>
                <a:tab pos="244475" algn="l"/>
              </a:tabLst>
            </a:pPr>
            <a:r>
              <a:rPr lang="en-US" sz="2400" dirty="0">
                <a:latin typeface="Sitka Text" panose="02000505000000020004" pitchFamily="2" charset="0"/>
                <a:cs typeface="Arial"/>
              </a:rPr>
              <a:t>We have to wrap the primitive data types in a corresponding 	object, and give them an object representation</a:t>
            </a:r>
          </a:p>
        </p:txBody>
      </p:sp>
    </p:spTree>
    <p:extLst>
      <p:ext uri="{BB962C8B-B14F-4D97-AF65-F5344CB8AC3E}">
        <p14:creationId xmlns:p14="http://schemas.microsoft.com/office/powerpoint/2010/main" val="145762364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 xmlns:a16="http://schemas.microsoft.com/office/drawing/2014/main" id="{75FDD9A8-565D-4D97-92E5-DBA7C850A6CB}"/>
              </a:ext>
            </a:extLst>
          </p:cNvPr>
          <p:cNvCxnSpPr/>
          <p:nvPr/>
        </p:nvCxnSpPr>
        <p:spPr>
          <a:xfrm>
            <a:off x="0" y="6308035"/>
            <a:ext cx="6487910" cy="0"/>
          </a:xfrm>
          <a:prstGeom prst="line">
            <a:avLst/>
          </a:prstGeom>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 xmlns:a16="http://schemas.microsoft.com/office/drawing/2014/main" id="{20F4E0C5-ECA3-431E-AAA0-C277BD3CB20E}"/>
              </a:ext>
            </a:extLst>
          </p:cNvPr>
          <p:cNvCxnSpPr>
            <a:cxnSpLocks/>
          </p:cNvCxnSpPr>
          <p:nvPr/>
        </p:nvCxnSpPr>
        <p:spPr>
          <a:xfrm>
            <a:off x="4944631" y="876992"/>
            <a:ext cx="4199369" cy="0"/>
          </a:xfrm>
          <a:prstGeom prst="line">
            <a:avLst/>
          </a:prstGeom>
        </p:spPr>
        <p:style>
          <a:lnRef idx="1">
            <a:schemeClr val="dk1"/>
          </a:lnRef>
          <a:fillRef idx="0">
            <a:schemeClr val="dk1"/>
          </a:fillRef>
          <a:effectRef idx="0">
            <a:schemeClr val="dk1"/>
          </a:effectRef>
          <a:fontRef idx="minor">
            <a:schemeClr val="tx1"/>
          </a:fontRef>
        </p:style>
      </p:cxnSp>
      <p:sp>
        <p:nvSpPr>
          <p:cNvPr id="17" name="Rectangle 16">
            <a:extLst>
              <a:ext uri="{FF2B5EF4-FFF2-40B4-BE49-F238E27FC236}">
                <a16:creationId xmlns="" xmlns:a16="http://schemas.microsoft.com/office/drawing/2014/main" id="{5DF3CE46-33CA-475F-AAD8-98AB0AC9A587}"/>
              </a:ext>
            </a:extLst>
          </p:cNvPr>
          <p:cNvSpPr/>
          <p:nvPr/>
        </p:nvSpPr>
        <p:spPr>
          <a:xfrm>
            <a:off x="620862" y="284823"/>
            <a:ext cx="7227738" cy="769441"/>
          </a:xfrm>
          <a:prstGeom prst="rect">
            <a:avLst/>
          </a:prstGeom>
          <a:noFill/>
        </p:spPr>
        <p:txBody>
          <a:bodyPr wrap="square" lIns="91440" tIns="45720" rIns="91440" bIns="45720">
            <a:spAutoFit/>
          </a:bodyPr>
          <a:lstStyle/>
          <a:p>
            <a:r>
              <a:rPr lang="en-US" sz="4400" dirty="0" smtClean="0">
                <a:ln w="0"/>
                <a:solidFill>
                  <a:schemeClr val="tx2">
                    <a:lumMod val="50000"/>
                  </a:schemeClr>
                </a:solidFill>
                <a:effectLst>
                  <a:outerShdw blurRad="38100" dist="25400" dir="5400000" algn="ctr" rotWithShape="0">
                    <a:srgbClr val="6E747A">
                      <a:alpha val="43000"/>
                    </a:srgbClr>
                  </a:outerShdw>
                </a:effectLst>
                <a:latin typeface="Sitka Heading Semibold" pitchFamily="2" charset="0"/>
              </a:rPr>
              <a:t>WRAPPER CLASSES</a:t>
            </a:r>
            <a:endParaRPr lang="en-US" sz="4400" b="0" cap="none" spc="0" dirty="0">
              <a:ln w="0"/>
              <a:solidFill>
                <a:schemeClr val="tx2">
                  <a:lumMod val="50000"/>
                </a:schemeClr>
              </a:solidFill>
              <a:effectLst>
                <a:outerShdw blurRad="38100" dist="25400" dir="5400000" algn="ctr" rotWithShape="0">
                  <a:srgbClr val="6E747A">
                    <a:alpha val="43000"/>
                  </a:srgbClr>
                </a:outerShdw>
              </a:effectLst>
              <a:latin typeface="Sitka Heading Semibold" pitchFamily="2" charset="0"/>
            </a:endParaRPr>
          </a:p>
        </p:txBody>
      </p:sp>
      <p:sp>
        <p:nvSpPr>
          <p:cNvPr id="8" name="TextBox 7">
            <a:extLst>
              <a:ext uri="{FF2B5EF4-FFF2-40B4-BE49-F238E27FC236}">
                <a16:creationId xmlns="" xmlns:a16="http://schemas.microsoft.com/office/drawing/2014/main" id="{5840126E-871D-4F87-87A9-C894EE3B3D22}"/>
              </a:ext>
            </a:extLst>
          </p:cNvPr>
          <p:cNvSpPr txBox="1"/>
          <p:nvPr/>
        </p:nvSpPr>
        <p:spPr>
          <a:xfrm>
            <a:off x="509074" y="1322960"/>
            <a:ext cx="8026498" cy="4939814"/>
          </a:xfrm>
          <a:prstGeom prst="rect">
            <a:avLst/>
          </a:prstGeom>
          <a:noFill/>
        </p:spPr>
        <p:txBody>
          <a:bodyPr wrap="square">
            <a:spAutoFit/>
          </a:bodyPr>
          <a:lstStyle/>
          <a:p>
            <a:pPr marL="243840" indent="-231775">
              <a:lnSpc>
                <a:spcPct val="100000"/>
              </a:lnSpc>
              <a:spcBef>
                <a:spcPts val="1200"/>
              </a:spcBef>
              <a:spcAft>
                <a:spcPts val="600"/>
              </a:spcAft>
              <a:buClr>
                <a:srgbClr val="006FC0"/>
              </a:buClr>
              <a:buChar char="•"/>
              <a:tabLst>
                <a:tab pos="243840" algn="l"/>
                <a:tab pos="244475" algn="l"/>
              </a:tabLst>
            </a:pPr>
            <a:r>
              <a:rPr lang="en-US" sz="2400" dirty="0">
                <a:latin typeface="Sitka Text" panose="02000505000000020004" pitchFamily="2" charset="0"/>
                <a:cs typeface="Arial"/>
              </a:rPr>
              <a:t>Definition: The process of converting the primitive data types 	into objects is called </a:t>
            </a:r>
            <a:r>
              <a:rPr lang="en-US" sz="2400" b="1" dirty="0">
                <a:latin typeface="Sitka Text" panose="02000505000000020004" pitchFamily="2" charset="0"/>
                <a:cs typeface="Arial"/>
              </a:rPr>
              <a:t>wrapping</a:t>
            </a:r>
          </a:p>
          <a:p>
            <a:pPr marL="243840" indent="-231775">
              <a:lnSpc>
                <a:spcPct val="100000"/>
              </a:lnSpc>
              <a:spcBef>
                <a:spcPts val="1200"/>
              </a:spcBef>
              <a:spcAft>
                <a:spcPts val="600"/>
              </a:spcAft>
              <a:buClr>
                <a:srgbClr val="006FC0"/>
              </a:buClr>
              <a:buChar char="•"/>
              <a:tabLst>
                <a:tab pos="243840" algn="l"/>
                <a:tab pos="244475" algn="l"/>
              </a:tabLst>
            </a:pPr>
            <a:r>
              <a:rPr lang="en-US" sz="2400" dirty="0" smtClean="0">
                <a:latin typeface="Sitka Text" panose="02000505000000020004" pitchFamily="2" charset="0"/>
                <a:cs typeface="Arial"/>
              </a:rPr>
              <a:t>To </a:t>
            </a:r>
            <a:r>
              <a:rPr lang="en-US" sz="2400" dirty="0">
                <a:latin typeface="Sitka Text" panose="02000505000000020004" pitchFamily="2" charset="0"/>
                <a:cs typeface="Arial"/>
              </a:rPr>
              <a:t>declare an integer ‘</a:t>
            </a:r>
            <a:r>
              <a:rPr lang="en-US" sz="2400" dirty="0" err="1">
                <a:latin typeface="Sitka Text" panose="02000505000000020004" pitchFamily="2" charset="0"/>
                <a:cs typeface="Arial"/>
              </a:rPr>
              <a:t>i</a:t>
            </a:r>
            <a:r>
              <a:rPr lang="en-US" sz="2400" dirty="0">
                <a:latin typeface="Sitka Text" panose="02000505000000020004" pitchFamily="2" charset="0"/>
                <a:cs typeface="Arial"/>
              </a:rPr>
              <a:t>’ holding the value 10, you write 	</a:t>
            </a:r>
            <a:endParaRPr lang="en-US" sz="2400" dirty="0" smtClean="0">
              <a:latin typeface="Sitka Text" panose="02000505000000020004" pitchFamily="2" charset="0"/>
              <a:cs typeface="Arial"/>
            </a:endParaRPr>
          </a:p>
          <a:p>
            <a:pPr marL="12065">
              <a:lnSpc>
                <a:spcPct val="100000"/>
              </a:lnSpc>
              <a:spcBef>
                <a:spcPts val="1200"/>
              </a:spcBef>
              <a:spcAft>
                <a:spcPts val="600"/>
              </a:spcAft>
              <a:buClr>
                <a:srgbClr val="006FC0"/>
              </a:buClr>
              <a:tabLst>
                <a:tab pos="243840" algn="l"/>
                <a:tab pos="244475" algn="l"/>
              </a:tabLst>
            </a:pPr>
            <a:r>
              <a:rPr lang="en-US" sz="2400" dirty="0">
                <a:latin typeface="Sitka Text" panose="02000505000000020004" pitchFamily="2" charset="0"/>
                <a:cs typeface="Arial"/>
              </a:rPr>
              <a:t>	</a:t>
            </a:r>
            <a:r>
              <a:rPr lang="en-US" sz="2400" dirty="0" smtClean="0">
                <a:latin typeface="Sitka Text" panose="02000505000000020004" pitchFamily="2" charset="0"/>
                <a:cs typeface="Arial"/>
              </a:rPr>
              <a:t>		</a:t>
            </a:r>
            <a:r>
              <a:rPr lang="en-US" sz="2400" dirty="0" err="1" smtClean="0">
                <a:latin typeface="Sitka Text" panose="02000505000000020004" pitchFamily="2" charset="0"/>
                <a:cs typeface="Arial"/>
              </a:rPr>
              <a:t>int</a:t>
            </a:r>
            <a:r>
              <a:rPr lang="en-US" sz="2400" dirty="0" smtClean="0">
                <a:latin typeface="Sitka Text" panose="02000505000000020004" pitchFamily="2" charset="0"/>
                <a:cs typeface="Arial"/>
              </a:rPr>
              <a:t> </a:t>
            </a:r>
            <a:r>
              <a:rPr lang="en-US" sz="2400" dirty="0" err="1">
                <a:latin typeface="Sitka Text" panose="02000505000000020004" pitchFamily="2" charset="0"/>
                <a:cs typeface="Arial"/>
              </a:rPr>
              <a:t>i</a:t>
            </a:r>
            <a:r>
              <a:rPr lang="en-US" sz="2400" dirty="0">
                <a:latin typeface="Sitka Text" panose="02000505000000020004" pitchFamily="2" charset="0"/>
                <a:cs typeface="Arial"/>
              </a:rPr>
              <a:t> = 10;</a:t>
            </a:r>
          </a:p>
          <a:p>
            <a:pPr marL="243840" indent="-231775">
              <a:lnSpc>
                <a:spcPct val="100000"/>
              </a:lnSpc>
              <a:spcBef>
                <a:spcPts val="1200"/>
              </a:spcBef>
              <a:spcAft>
                <a:spcPts val="600"/>
              </a:spcAft>
              <a:buClr>
                <a:srgbClr val="006FC0"/>
              </a:buClr>
              <a:buChar char="•"/>
              <a:tabLst>
                <a:tab pos="243840" algn="l"/>
                <a:tab pos="244475" algn="l"/>
              </a:tabLst>
            </a:pPr>
            <a:r>
              <a:rPr lang="en-US" sz="2400" dirty="0" smtClean="0">
                <a:latin typeface="Sitka Text" panose="02000505000000020004" pitchFamily="2" charset="0"/>
                <a:cs typeface="Arial"/>
              </a:rPr>
              <a:t>The </a:t>
            </a:r>
            <a:r>
              <a:rPr lang="en-US" sz="2400" dirty="0">
                <a:latin typeface="Sitka Text" panose="02000505000000020004" pitchFamily="2" charset="0"/>
                <a:cs typeface="Arial"/>
              </a:rPr>
              <a:t>object representation of integer ‘</a:t>
            </a:r>
            <a:r>
              <a:rPr lang="en-US" sz="2400" dirty="0" err="1">
                <a:latin typeface="Sitka Text" panose="02000505000000020004" pitchFamily="2" charset="0"/>
                <a:cs typeface="Arial"/>
              </a:rPr>
              <a:t>i</a:t>
            </a:r>
            <a:r>
              <a:rPr lang="en-US" sz="2400" dirty="0">
                <a:latin typeface="Sitka Text" panose="02000505000000020004" pitchFamily="2" charset="0"/>
                <a:cs typeface="Arial"/>
              </a:rPr>
              <a:t>’ holding the </a:t>
            </a:r>
            <a:r>
              <a:rPr lang="en-US" sz="2400" dirty="0" smtClean="0">
                <a:latin typeface="Sitka Text" panose="02000505000000020004" pitchFamily="2" charset="0"/>
                <a:cs typeface="Arial"/>
              </a:rPr>
              <a:t>value 10 will </a:t>
            </a:r>
            <a:r>
              <a:rPr lang="en-US" sz="2400" dirty="0">
                <a:latin typeface="Sitka Text" panose="02000505000000020004" pitchFamily="2" charset="0"/>
                <a:cs typeface="Arial"/>
              </a:rPr>
              <a:t>be:</a:t>
            </a:r>
          </a:p>
          <a:p>
            <a:pPr marL="12065">
              <a:lnSpc>
                <a:spcPct val="100000"/>
              </a:lnSpc>
              <a:spcBef>
                <a:spcPts val="1200"/>
              </a:spcBef>
              <a:spcAft>
                <a:spcPts val="600"/>
              </a:spcAft>
              <a:buClr>
                <a:srgbClr val="006FC0"/>
              </a:buClr>
              <a:tabLst>
                <a:tab pos="243840" algn="l"/>
                <a:tab pos="244475" algn="l"/>
              </a:tabLst>
            </a:pPr>
            <a:r>
              <a:rPr lang="en-US" sz="2400" dirty="0" smtClean="0">
                <a:latin typeface="Sitka Text" panose="02000505000000020004" pitchFamily="2" charset="0"/>
                <a:cs typeface="Arial"/>
              </a:rPr>
              <a:t>	Integer </a:t>
            </a:r>
            <a:r>
              <a:rPr lang="en-US" sz="2400" dirty="0" err="1">
                <a:latin typeface="Sitka Text" panose="02000505000000020004" pitchFamily="2" charset="0"/>
                <a:cs typeface="Arial"/>
              </a:rPr>
              <a:t>iref</a:t>
            </a:r>
            <a:r>
              <a:rPr lang="en-US" sz="2400" dirty="0">
                <a:latin typeface="Sitka Text" panose="02000505000000020004" pitchFamily="2" charset="0"/>
                <a:cs typeface="Arial"/>
              </a:rPr>
              <a:t> = new Integer(</a:t>
            </a:r>
            <a:r>
              <a:rPr lang="en-US" sz="2400" dirty="0" err="1">
                <a:latin typeface="Sitka Text" panose="02000505000000020004" pitchFamily="2" charset="0"/>
                <a:cs typeface="Arial"/>
              </a:rPr>
              <a:t>i</a:t>
            </a:r>
            <a:r>
              <a:rPr lang="en-US" sz="2400" dirty="0">
                <a:latin typeface="Sitka Text" panose="02000505000000020004" pitchFamily="2" charset="0"/>
                <a:cs typeface="Arial"/>
              </a:rPr>
              <a:t>);</a:t>
            </a:r>
          </a:p>
          <a:p>
            <a:pPr marL="243840" indent="-231775">
              <a:lnSpc>
                <a:spcPct val="100000"/>
              </a:lnSpc>
              <a:spcBef>
                <a:spcPts val="1200"/>
              </a:spcBef>
              <a:spcAft>
                <a:spcPts val="600"/>
              </a:spcAft>
              <a:buClr>
                <a:srgbClr val="006FC0"/>
              </a:buClr>
              <a:buChar char="•"/>
              <a:tabLst>
                <a:tab pos="243840" algn="l"/>
                <a:tab pos="244475" algn="l"/>
              </a:tabLst>
            </a:pPr>
            <a:r>
              <a:rPr lang="en-US" sz="2400" dirty="0" smtClean="0">
                <a:latin typeface="Sitka Text" panose="02000505000000020004" pitchFamily="2" charset="0"/>
                <a:cs typeface="Arial"/>
              </a:rPr>
              <a:t>Here</a:t>
            </a:r>
            <a:r>
              <a:rPr lang="en-US" sz="2400" dirty="0">
                <a:latin typeface="Sitka Text" panose="02000505000000020004" pitchFamily="2" charset="0"/>
                <a:cs typeface="Arial"/>
              </a:rPr>
              <a:t>, class Integer is the wrapper class wrapping a primitive 	data type </a:t>
            </a:r>
            <a:r>
              <a:rPr lang="en-US" sz="2400" dirty="0" err="1">
                <a:latin typeface="Sitka Text" panose="02000505000000020004" pitchFamily="2" charset="0"/>
                <a:cs typeface="Arial"/>
              </a:rPr>
              <a:t>i</a:t>
            </a:r>
            <a:endParaRPr lang="en-US" sz="2400" dirty="0">
              <a:latin typeface="Sitka Text" panose="02000505000000020004" pitchFamily="2" charset="0"/>
              <a:cs typeface="Arial"/>
            </a:endParaRPr>
          </a:p>
        </p:txBody>
      </p:sp>
    </p:spTree>
    <p:extLst>
      <p:ext uri="{BB962C8B-B14F-4D97-AF65-F5344CB8AC3E}">
        <p14:creationId xmlns:p14="http://schemas.microsoft.com/office/powerpoint/2010/main" val="37001721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descr="package in java"/>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791494"/>
            <a:ext cx="8229599" cy="4143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518686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 xmlns:a16="http://schemas.microsoft.com/office/drawing/2014/main" id="{75FDD9A8-565D-4D97-92E5-DBA7C850A6CB}"/>
              </a:ext>
            </a:extLst>
          </p:cNvPr>
          <p:cNvCxnSpPr/>
          <p:nvPr/>
        </p:nvCxnSpPr>
        <p:spPr>
          <a:xfrm>
            <a:off x="0" y="6308035"/>
            <a:ext cx="6487910" cy="0"/>
          </a:xfrm>
          <a:prstGeom prst="line">
            <a:avLst/>
          </a:prstGeom>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 xmlns:a16="http://schemas.microsoft.com/office/drawing/2014/main" id="{20F4E0C5-ECA3-431E-AAA0-C277BD3CB20E}"/>
              </a:ext>
            </a:extLst>
          </p:cNvPr>
          <p:cNvCxnSpPr>
            <a:cxnSpLocks/>
          </p:cNvCxnSpPr>
          <p:nvPr/>
        </p:nvCxnSpPr>
        <p:spPr>
          <a:xfrm>
            <a:off x="4944631" y="876992"/>
            <a:ext cx="4199369" cy="0"/>
          </a:xfrm>
          <a:prstGeom prst="line">
            <a:avLst/>
          </a:prstGeom>
        </p:spPr>
        <p:style>
          <a:lnRef idx="1">
            <a:schemeClr val="dk1"/>
          </a:lnRef>
          <a:fillRef idx="0">
            <a:schemeClr val="dk1"/>
          </a:fillRef>
          <a:effectRef idx="0">
            <a:schemeClr val="dk1"/>
          </a:effectRef>
          <a:fontRef idx="minor">
            <a:schemeClr val="tx1"/>
          </a:fontRef>
        </p:style>
      </p:cxnSp>
      <p:sp>
        <p:nvSpPr>
          <p:cNvPr id="17" name="Rectangle 16">
            <a:extLst>
              <a:ext uri="{FF2B5EF4-FFF2-40B4-BE49-F238E27FC236}">
                <a16:creationId xmlns="" xmlns:a16="http://schemas.microsoft.com/office/drawing/2014/main" id="{5DF3CE46-33CA-475F-AAD8-98AB0AC9A587}"/>
              </a:ext>
            </a:extLst>
          </p:cNvPr>
          <p:cNvSpPr/>
          <p:nvPr/>
        </p:nvSpPr>
        <p:spPr>
          <a:xfrm>
            <a:off x="620862" y="284823"/>
            <a:ext cx="8370738" cy="769441"/>
          </a:xfrm>
          <a:prstGeom prst="rect">
            <a:avLst/>
          </a:prstGeom>
          <a:noFill/>
        </p:spPr>
        <p:txBody>
          <a:bodyPr wrap="square" lIns="91440" tIns="45720" rIns="91440" bIns="45720">
            <a:spAutoFit/>
          </a:bodyPr>
          <a:lstStyle/>
          <a:p>
            <a:r>
              <a:rPr lang="en-US" sz="4400" dirty="0" smtClean="0">
                <a:ln w="0"/>
                <a:solidFill>
                  <a:schemeClr val="tx2">
                    <a:lumMod val="50000"/>
                  </a:schemeClr>
                </a:solidFill>
                <a:effectLst>
                  <a:outerShdw blurRad="38100" dist="25400" dir="5400000" algn="ctr" rotWithShape="0">
                    <a:srgbClr val="6E747A">
                      <a:alpha val="43000"/>
                    </a:srgbClr>
                  </a:outerShdw>
                </a:effectLst>
                <a:latin typeface="Sitka Heading Semibold" pitchFamily="2" charset="0"/>
              </a:rPr>
              <a:t>WRAPPER CLASSES</a:t>
            </a:r>
            <a:endParaRPr lang="en-US" sz="4400" b="0" cap="none" spc="0" dirty="0">
              <a:ln w="0"/>
              <a:solidFill>
                <a:schemeClr val="tx2">
                  <a:lumMod val="50000"/>
                </a:schemeClr>
              </a:solidFill>
              <a:effectLst>
                <a:outerShdw blurRad="38100" dist="25400" dir="5400000" algn="ctr" rotWithShape="0">
                  <a:srgbClr val="6E747A">
                    <a:alpha val="43000"/>
                  </a:srgbClr>
                </a:outerShdw>
              </a:effectLst>
              <a:latin typeface="Sitka Heading Semibold" pitchFamily="2" charset="0"/>
            </a:endParaRPr>
          </a:p>
        </p:txBody>
      </p:sp>
      <p:sp>
        <p:nvSpPr>
          <p:cNvPr id="8" name="TextBox 7">
            <a:extLst>
              <a:ext uri="{FF2B5EF4-FFF2-40B4-BE49-F238E27FC236}">
                <a16:creationId xmlns="" xmlns:a16="http://schemas.microsoft.com/office/drawing/2014/main" id="{5840126E-871D-4F87-87A9-C894EE3B3D22}"/>
              </a:ext>
            </a:extLst>
          </p:cNvPr>
          <p:cNvSpPr txBox="1"/>
          <p:nvPr/>
        </p:nvSpPr>
        <p:spPr>
          <a:xfrm>
            <a:off x="509074" y="1155695"/>
            <a:ext cx="8026498" cy="5678478"/>
          </a:xfrm>
          <a:prstGeom prst="rect">
            <a:avLst/>
          </a:prstGeom>
          <a:noFill/>
        </p:spPr>
        <p:txBody>
          <a:bodyPr wrap="square">
            <a:spAutoFit/>
          </a:bodyPr>
          <a:lstStyle/>
          <a:p>
            <a:pPr marL="243840" indent="-231775">
              <a:lnSpc>
                <a:spcPct val="100000"/>
              </a:lnSpc>
              <a:spcBef>
                <a:spcPts val="1200"/>
              </a:spcBef>
              <a:spcAft>
                <a:spcPts val="600"/>
              </a:spcAft>
              <a:buClr>
                <a:srgbClr val="006FC0"/>
              </a:buClr>
              <a:buChar char="•"/>
              <a:tabLst>
                <a:tab pos="243840" algn="l"/>
                <a:tab pos="244475" algn="l"/>
              </a:tabLst>
            </a:pPr>
            <a:r>
              <a:rPr lang="en-US" sz="2400" dirty="0">
                <a:latin typeface="Sitka Text" panose="02000505000000020004" pitchFamily="2" charset="0"/>
                <a:cs typeface="Arial"/>
              </a:rPr>
              <a:t>For  all  the  primitive  data  types,  there  are  corresponding wrapper classes. </a:t>
            </a:r>
          </a:p>
          <a:p>
            <a:pPr marL="243840" indent="-231775">
              <a:lnSpc>
                <a:spcPct val="100000"/>
              </a:lnSpc>
              <a:spcBef>
                <a:spcPts val="1200"/>
              </a:spcBef>
              <a:spcAft>
                <a:spcPts val="600"/>
              </a:spcAft>
              <a:buClr>
                <a:srgbClr val="006FC0"/>
              </a:buClr>
              <a:buChar char="•"/>
              <a:tabLst>
                <a:tab pos="243840" algn="l"/>
                <a:tab pos="244475" algn="l"/>
              </a:tabLst>
            </a:pPr>
            <a:r>
              <a:rPr lang="en-US" sz="2400" dirty="0">
                <a:latin typeface="Sitka Text" panose="02000505000000020004" pitchFamily="2" charset="0"/>
                <a:cs typeface="Arial"/>
              </a:rPr>
              <a:t>Representing  an  integer  via  a  wrapper  takes  about  12-16 bytes, compared to 4 in an actual integer. Also, retrieving the value of an integer uses the method </a:t>
            </a:r>
            <a:r>
              <a:rPr lang="en-US" sz="2400" dirty="0" err="1">
                <a:latin typeface="Sitka Text" panose="02000505000000020004" pitchFamily="2" charset="0"/>
                <a:cs typeface="Arial"/>
              </a:rPr>
              <a:t>Integer.intValue</a:t>
            </a:r>
            <a:r>
              <a:rPr lang="en-US" sz="2400" dirty="0" smtClean="0">
                <a:latin typeface="Sitka Text" panose="02000505000000020004" pitchFamily="2" charset="0"/>
                <a:cs typeface="Arial"/>
              </a:rPr>
              <a:t>().</a:t>
            </a:r>
          </a:p>
          <a:p>
            <a:pPr marL="243840" indent="-231775">
              <a:lnSpc>
                <a:spcPct val="100000"/>
              </a:lnSpc>
              <a:spcBef>
                <a:spcPts val="1200"/>
              </a:spcBef>
              <a:spcAft>
                <a:spcPts val="600"/>
              </a:spcAft>
              <a:buClr>
                <a:srgbClr val="006FC0"/>
              </a:buClr>
              <a:buChar char="•"/>
              <a:tabLst>
                <a:tab pos="243840" algn="l"/>
                <a:tab pos="244475" algn="l"/>
              </a:tabLst>
            </a:pPr>
            <a:r>
              <a:rPr lang="en-US" sz="2400" dirty="0">
                <a:latin typeface="Sitka Text" panose="02000505000000020004" pitchFamily="2" charset="0"/>
                <a:cs typeface="Arial"/>
              </a:rPr>
              <a:t>For example, you can take the integer input from the user in the form of a String, and convert it into integer type using the following </a:t>
            </a:r>
            <a:r>
              <a:rPr lang="en-US" sz="2400" dirty="0" smtClean="0">
                <a:latin typeface="Sitka Text" panose="02000505000000020004" pitchFamily="2" charset="0"/>
                <a:cs typeface="Arial"/>
              </a:rPr>
              <a:t>statements:</a:t>
            </a:r>
          </a:p>
          <a:p>
            <a:pPr marL="469265" lvl="1">
              <a:spcBef>
                <a:spcPts val="1200"/>
              </a:spcBef>
              <a:spcAft>
                <a:spcPts val="600"/>
              </a:spcAft>
              <a:buClr>
                <a:srgbClr val="006FC0"/>
              </a:buClr>
              <a:tabLst>
                <a:tab pos="243840" algn="l"/>
                <a:tab pos="244475" algn="l"/>
              </a:tabLst>
            </a:pPr>
            <a:r>
              <a:rPr lang="en-US" sz="2400" dirty="0" smtClean="0">
                <a:latin typeface="Sitka Text" panose="02000505000000020004" pitchFamily="2" charset="0"/>
                <a:cs typeface="Arial"/>
              </a:rPr>
              <a:t>	String </a:t>
            </a:r>
            <a:r>
              <a:rPr lang="en-US" sz="2400" dirty="0" err="1">
                <a:latin typeface="Sitka Text" panose="02000505000000020004" pitchFamily="2" charset="0"/>
                <a:cs typeface="Arial"/>
              </a:rPr>
              <a:t>str</a:t>
            </a:r>
            <a:r>
              <a:rPr lang="en-US" sz="2400" dirty="0">
                <a:latin typeface="Sitka Text" panose="02000505000000020004" pitchFamily="2" charset="0"/>
                <a:cs typeface="Arial"/>
              </a:rPr>
              <a:t> = “100”;</a:t>
            </a:r>
          </a:p>
          <a:p>
            <a:pPr marL="12065">
              <a:lnSpc>
                <a:spcPct val="100000"/>
              </a:lnSpc>
              <a:spcBef>
                <a:spcPts val="1200"/>
              </a:spcBef>
              <a:spcAft>
                <a:spcPts val="600"/>
              </a:spcAft>
              <a:buClr>
                <a:srgbClr val="006FC0"/>
              </a:buClr>
              <a:tabLst>
                <a:tab pos="243840" algn="l"/>
                <a:tab pos="244475" algn="l"/>
              </a:tabLst>
            </a:pPr>
            <a:r>
              <a:rPr lang="en-US" sz="2400" dirty="0" smtClean="0">
                <a:latin typeface="Sitka Text" panose="02000505000000020004" pitchFamily="2" charset="0"/>
                <a:cs typeface="Arial"/>
              </a:rPr>
              <a:t>			</a:t>
            </a:r>
            <a:r>
              <a:rPr lang="en-US" sz="2400" dirty="0" err="1" smtClean="0">
                <a:latin typeface="Sitka Text" panose="02000505000000020004" pitchFamily="2" charset="0"/>
                <a:cs typeface="Arial"/>
              </a:rPr>
              <a:t>int</a:t>
            </a:r>
            <a:r>
              <a:rPr lang="en-US" sz="2400" dirty="0" smtClean="0">
                <a:latin typeface="Sitka Text" panose="02000505000000020004" pitchFamily="2" charset="0"/>
                <a:cs typeface="Arial"/>
              </a:rPr>
              <a:t> </a:t>
            </a:r>
            <a:r>
              <a:rPr lang="en-US" sz="2400" dirty="0">
                <a:latin typeface="Sitka Text" panose="02000505000000020004" pitchFamily="2" charset="0"/>
                <a:cs typeface="Arial"/>
              </a:rPr>
              <a:t>j = </a:t>
            </a:r>
            <a:r>
              <a:rPr lang="en-US" sz="2400" dirty="0" err="1">
                <a:latin typeface="Sitka Text" panose="02000505000000020004" pitchFamily="2" charset="0"/>
                <a:cs typeface="Arial"/>
              </a:rPr>
              <a:t>Integer.parseInt</a:t>
            </a:r>
            <a:r>
              <a:rPr lang="en-US" sz="2400" dirty="0">
                <a:latin typeface="Sitka Text" panose="02000505000000020004" pitchFamily="2" charset="0"/>
                <a:cs typeface="Arial"/>
              </a:rPr>
              <a:t>(</a:t>
            </a:r>
            <a:r>
              <a:rPr lang="en-US" sz="2400" dirty="0" err="1">
                <a:latin typeface="Sitka Text" panose="02000505000000020004" pitchFamily="2" charset="0"/>
                <a:cs typeface="Arial"/>
              </a:rPr>
              <a:t>str</a:t>
            </a:r>
            <a:r>
              <a:rPr lang="en-US" sz="2400" dirty="0">
                <a:latin typeface="Sitka Text" panose="02000505000000020004" pitchFamily="2" charset="0"/>
                <a:cs typeface="Arial"/>
              </a:rPr>
              <a:t>);</a:t>
            </a:r>
          </a:p>
          <a:p>
            <a:pPr marL="243840" indent="-231775">
              <a:lnSpc>
                <a:spcPct val="100000"/>
              </a:lnSpc>
              <a:spcBef>
                <a:spcPts val="1200"/>
              </a:spcBef>
              <a:spcAft>
                <a:spcPts val="600"/>
              </a:spcAft>
              <a:buClr>
                <a:srgbClr val="006FC0"/>
              </a:buClr>
              <a:buChar char="•"/>
              <a:tabLst>
                <a:tab pos="243840" algn="l"/>
                <a:tab pos="244475" algn="l"/>
              </a:tabLst>
            </a:pPr>
            <a:endParaRPr lang="en-US" sz="2400" dirty="0">
              <a:latin typeface="Sitka Text" panose="02000505000000020004" pitchFamily="2" charset="0"/>
              <a:cs typeface="Arial"/>
            </a:endParaRPr>
          </a:p>
        </p:txBody>
      </p:sp>
    </p:spTree>
    <p:extLst>
      <p:ext uri="{BB962C8B-B14F-4D97-AF65-F5344CB8AC3E}">
        <p14:creationId xmlns:p14="http://schemas.microsoft.com/office/powerpoint/2010/main" val="339578131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 xmlns:a16="http://schemas.microsoft.com/office/drawing/2014/main" id="{75FDD9A8-565D-4D97-92E5-DBA7C850A6CB}"/>
              </a:ext>
            </a:extLst>
          </p:cNvPr>
          <p:cNvCxnSpPr/>
          <p:nvPr/>
        </p:nvCxnSpPr>
        <p:spPr>
          <a:xfrm>
            <a:off x="0" y="6308035"/>
            <a:ext cx="6487910" cy="0"/>
          </a:xfrm>
          <a:prstGeom prst="line">
            <a:avLst/>
          </a:prstGeom>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 xmlns:a16="http://schemas.microsoft.com/office/drawing/2014/main" id="{20F4E0C5-ECA3-431E-AAA0-C277BD3CB20E}"/>
              </a:ext>
            </a:extLst>
          </p:cNvPr>
          <p:cNvCxnSpPr>
            <a:cxnSpLocks/>
          </p:cNvCxnSpPr>
          <p:nvPr/>
        </p:nvCxnSpPr>
        <p:spPr>
          <a:xfrm>
            <a:off x="4944631" y="876992"/>
            <a:ext cx="4199369" cy="0"/>
          </a:xfrm>
          <a:prstGeom prst="line">
            <a:avLst/>
          </a:prstGeom>
        </p:spPr>
        <p:style>
          <a:lnRef idx="1">
            <a:schemeClr val="dk1"/>
          </a:lnRef>
          <a:fillRef idx="0">
            <a:schemeClr val="dk1"/>
          </a:fillRef>
          <a:effectRef idx="0">
            <a:schemeClr val="dk1"/>
          </a:effectRef>
          <a:fontRef idx="minor">
            <a:schemeClr val="tx1"/>
          </a:fontRef>
        </p:style>
      </p:cxnSp>
      <p:sp>
        <p:nvSpPr>
          <p:cNvPr id="17" name="Rectangle 16">
            <a:extLst>
              <a:ext uri="{FF2B5EF4-FFF2-40B4-BE49-F238E27FC236}">
                <a16:creationId xmlns="" xmlns:a16="http://schemas.microsoft.com/office/drawing/2014/main" id="{5DF3CE46-33CA-475F-AAD8-98AB0AC9A587}"/>
              </a:ext>
            </a:extLst>
          </p:cNvPr>
          <p:cNvSpPr/>
          <p:nvPr/>
        </p:nvSpPr>
        <p:spPr>
          <a:xfrm>
            <a:off x="620862" y="284823"/>
            <a:ext cx="7989738" cy="769441"/>
          </a:xfrm>
          <a:prstGeom prst="rect">
            <a:avLst/>
          </a:prstGeom>
          <a:noFill/>
        </p:spPr>
        <p:txBody>
          <a:bodyPr wrap="square" lIns="91440" tIns="45720" rIns="91440" bIns="45720">
            <a:spAutoFit/>
          </a:bodyPr>
          <a:lstStyle/>
          <a:p>
            <a:r>
              <a:rPr lang="en-US" sz="4400" dirty="0" smtClean="0">
                <a:ln w="0"/>
                <a:solidFill>
                  <a:schemeClr val="tx2">
                    <a:lumMod val="50000"/>
                  </a:schemeClr>
                </a:solidFill>
                <a:effectLst>
                  <a:outerShdw blurRad="38100" dist="25400" dir="5400000" algn="ctr" rotWithShape="0">
                    <a:srgbClr val="6E747A">
                      <a:alpha val="43000"/>
                    </a:srgbClr>
                  </a:outerShdw>
                </a:effectLst>
                <a:latin typeface="Sitka Heading Semibold" pitchFamily="2" charset="0"/>
              </a:rPr>
              <a:t>WRAPPER CLASSES</a:t>
            </a:r>
            <a:endParaRPr lang="en-US" sz="4400" b="0" cap="none" spc="0" dirty="0">
              <a:ln w="0"/>
              <a:solidFill>
                <a:schemeClr val="tx2">
                  <a:lumMod val="50000"/>
                </a:schemeClr>
              </a:solidFill>
              <a:effectLst>
                <a:outerShdw blurRad="38100" dist="25400" dir="5400000" algn="ctr" rotWithShape="0">
                  <a:srgbClr val="6E747A">
                    <a:alpha val="43000"/>
                  </a:srgbClr>
                </a:outerShdw>
              </a:effectLst>
              <a:latin typeface="Sitka Heading Semibold" pitchFamily="2" charset="0"/>
            </a:endParaRPr>
          </a:p>
        </p:txBody>
      </p:sp>
      <p:sp>
        <p:nvSpPr>
          <p:cNvPr id="8" name="TextBox 7">
            <a:extLst>
              <a:ext uri="{FF2B5EF4-FFF2-40B4-BE49-F238E27FC236}">
                <a16:creationId xmlns="" xmlns:a16="http://schemas.microsoft.com/office/drawing/2014/main" id="{5840126E-871D-4F87-87A9-C894EE3B3D22}"/>
              </a:ext>
            </a:extLst>
          </p:cNvPr>
          <p:cNvSpPr txBox="1"/>
          <p:nvPr/>
        </p:nvSpPr>
        <p:spPr>
          <a:xfrm>
            <a:off x="509074" y="1155696"/>
            <a:ext cx="8026498" cy="4739759"/>
          </a:xfrm>
          <a:prstGeom prst="rect">
            <a:avLst/>
          </a:prstGeom>
          <a:noFill/>
        </p:spPr>
        <p:txBody>
          <a:bodyPr wrap="square">
            <a:spAutoFit/>
          </a:bodyPr>
          <a:lstStyle/>
          <a:p>
            <a:pPr marL="243840" indent="-231775">
              <a:lnSpc>
                <a:spcPct val="100000"/>
              </a:lnSpc>
              <a:spcBef>
                <a:spcPts val="1200"/>
              </a:spcBef>
              <a:spcAft>
                <a:spcPts val="600"/>
              </a:spcAft>
              <a:buClr>
                <a:srgbClr val="006FC0"/>
              </a:buClr>
              <a:buChar char="•"/>
              <a:tabLst>
                <a:tab pos="243840" algn="l"/>
                <a:tab pos="244475" algn="l"/>
              </a:tabLst>
            </a:pPr>
            <a:r>
              <a:rPr lang="en-US" sz="2400" dirty="0">
                <a:latin typeface="Sitka Text" panose="02000505000000020004" pitchFamily="2" charset="0"/>
                <a:cs typeface="Arial"/>
              </a:rPr>
              <a:t>Class </a:t>
            </a:r>
            <a:r>
              <a:rPr lang="en-US" sz="2400" b="1" dirty="0">
                <a:latin typeface="Sitka Text" panose="02000505000000020004" pitchFamily="2" charset="0"/>
                <a:cs typeface="Arial"/>
              </a:rPr>
              <a:t>Integer </a:t>
            </a:r>
            <a:r>
              <a:rPr lang="en-US" sz="2400" dirty="0">
                <a:latin typeface="Sitka Text" panose="02000505000000020004" pitchFamily="2" charset="0"/>
                <a:cs typeface="Arial"/>
              </a:rPr>
              <a:t>is a wrapper for values of type </a:t>
            </a:r>
            <a:r>
              <a:rPr lang="en-US" sz="2400" dirty="0" err="1">
                <a:latin typeface="Sitka Text" panose="02000505000000020004" pitchFamily="2" charset="0"/>
                <a:cs typeface="Arial"/>
              </a:rPr>
              <a:t>int</a:t>
            </a:r>
            <a:endParaRPr lang="en-US" sz="2400" dirty="0">
              <a:latin typeface="Sitka Text" panose="02000505000000020004" pitchFamily="2" charset="0"/>
              <a:cs typeface="Arial"/>
            </a:endParaRPr>
          </a:p>
          <a:p>
            <a:pPr marL="243840" indent="-231775">
              <a:lnSpc>
                <a:spcPct val="100000"/>
              </a:lnSpc>
              <a:spcBef>
                <a:spcPts val="1200"/>
              </a:spcBef>
              <a:spcAft>
                <a:spcPts val="600"/>
              </a:spcAft>
              <a:buClr>
                <a:srgbClr val="006FC0"/>
              </a:buClr>
              <a:buChar char="•"/>
              <a:tabLst>
                <a:tab pos="243840" algn="l"/>
                <a:tab pos="244475" algn="l"/>
              </a:tabLst>
            </a:pPr>
            <a:r>
              <a:rPr lang="en-US" sz="2400" dirty="0" smtClean="0">
                <a:latin typeface="Sitka Text" panose="02000505000000020004" pitchFamily="2" charset="0"/>
                <a:cs typeface="Arial"/>
              </a:rPr>
              <a:t>The </a:t>
            </a:r>
            <a:r>
              <a:rPr lang="en-US" sz="2400" b="1" dirty="0">
                <a:latin typeface="Sitka Text" panose="02000505000000020004" pitchFamily="2" charset="0"/>
                <a:cs typeface="Arial"/>
              </a:rPr>
              <a:t>constructors</a:t>
            </a:r>
            <a:r>
              <a:rPr lang="en-US" sz="2400" dirty="0">
                <a:latin typeface="Sitka Text" panose="02000505000000020004" pitchFamily="2" charset="0"/>
                <a:cs typeface="Arial"/>
              </a:rPr>
              <a:t> for Integer are shown here:</a:t>
            </a:r>
          </a:p>
          <a:p>
            <a:pPr marL="701040" lvl="1" indent="-231775">
              <a:spcBef>
                <a:spcPts val="1200"/>
              </a:spcBef>
              <a:spcAft>
                <a:spcPts val="600"/>
              </a:spcAft>
              <a:buClr>
                <a:srgbClr val="006FC0"/>
              </a:buClr>
              <a:buChar char="•"/>
              <a:tabLst>
                <a:tab pos="243840" algn="l"/>
                <a:tab pos="244475" algn="l"/>
              </a:tabLst>
            </a:pPr>
            <a:r>
              <a:rPr lang="en-US" sz="2000" dirty="0">
                <a:latin typeface="Sitka Text" panose="02000505000000020004" pitchFamily="2" charset="0"/>
                <a:cs typeface="Arial"/>
              </a:rPr>
              <a:t>Integer( </a:t>
            </a:r>
            <a:r>
              <a:rPr lang="en-US" sz="2000" dirty="0" err="1">
                <a:latin typeface="Sitka Text" panose="02000505000000020004" pitchFamily="2" charset="0"/>
                <a:cs typeface="Arial"/>
              </a:rPr>
              <a:t>int</a:t>
            </a:r>
            <a:r>
              <a:rPr lang="en-US" sz="2000" dirty="0">
                <a:latin typeface="Sitka Text" panose="02000505000000020004" pitchFamily="2" charset="0"/>
                <a:cs typeface="Arial"/>
              </a:rPr>
              <a:t> </a:t>
            </a:r>
            <a:r>
              <a:rPr lang="en-US" sz="2000" dirty="0" err="1">
                <a:latin typeface="Sitka Text" panose="02000505000000020004" pitchFamily="2" charset="0"/>
                <a:cs typeface="Arial"/>
              </a:rPr>
              <a:t>num</a:t>
            </a:r>
            <a:r>
              <a:rPr lang="en-US" sz="2000" dirty="0">
                <a:latin typeface="Sitka Text" panose="02000505000000020004" pitchFamily="2" charset="0"/>
                <a:cs typeface="Arial"/>
              </a:rPr>
              <a:t>)</a:t>
            </a:r>
          </a:p>
          <a:p>
            <a:pPr marL="701040" lvl="1" indent="-231775">
              <a:spcBef>
                <a:spcPts val="1200"/>
              </a:spcBef>
              <a:spcAft>
                <a:spcPts val="600"/>
              </a:spcAft>
              <a:buClr>
                <a:srgbClr val="006FC0"/>
              </a:buClr>
              <a:buChar char="•"/>
              <a:tabLst>
                <a:tab pos="243840" algn="l"/>
                <a:tab pos="244475" algn="l"/>
              </a:tabLst>
            </a:pPr>
            <a:r>
              <a:rPr lang="en-US" sz="2000" dirty="0">
                <a:latin typeface="Sitka Text" panose="02000505000000020004" pitchFamily="2" charset="0"/>
                <a:cs typeface="Arial"/>
              </a:rPr>
              <a:t>Integer(String </a:t>
            </a:r>
            <a:r>
              <a:rPr lang="en-US" sz="2000" dirty="0" err="1">
                <a:latin typeface="Sitka Text" panose="02000505000000020004" pitchFamily="2" charset="0"/>
                <a:cs typeface="Arial"/>
              </a:rPr>
              <a:t>str</a:t>
            </a:r>
            <a:r>
              <a:rPr lang="en-US" sz="2000" dirty="0">
                <a:latin typeface="Sitka Text" panose="02000505000000020004" pitchFamily="2" charset="0"/>
                <a:cs typeface="Arial"/>
              </a:rPr>
              <a:t>) throws </a:t>
            </a:r>
            <a:r>
              <a:rPr lang="en-US" sz="2000" dirty="0" err="1" smtClean="0">
                <a:latin typeface="Sitka Text" panose="02000505000000020004" pitchFamily="2" charset="0"/>
                <a:cs typeface="Arial"/>
              </a:rPr>
              <a:t>NumberFormatException</a:t>
            </a:r>
            <a:endParaRPr lang="en-US" sz="2000" dirty="0">
              <a:latin typeface="Sitka Text" panose="02000505000000020004" pitchFamily="2" charset="0"/>
              <a:cs typeface="Arial"/>
            </a:endParaRPr>
          </a:p>
          <a:p>
            <a:pPr marL="243840" indent="-231775">
              <a:lnSpc>
                <a:spcPct val="100000"/>
              </a:lnSpc>
              <a:spcBef>
                <a:spcPts val="1200"/>
              </a:spcBef>
              <a:spcAft>
                <a:spcPts val="600"/>
              </a:spcAft>
              <a:buClr>
                <a:srgbClr val="006FC0"/>
              </a:buClr>
              <a:buChar char="•"/>
              <a:tabLst>
                <a:tab pos="243840" algn="l"/>
                <a:tab pos="244475" algn="l"/>
              </a:tabLst>
            </a:pPr>
            <a:r>
              <a:rPr lang="en-US" sz="2400" dirty="0" smtClean="0">
                <a:latin typeface="Sitka Text" panose="02000505000000020004" pitchFamily="2" charset="0"/>
                <a:cs typeface="Arial"/>
              </a:rPr>
              <a:t>Some </a:t>
            </a:r>
            <a:r>
              <a:rPr lang="en-US" sz="2400" b="1" dirty="0">
                <a:latin typeface="Sitka Text" panose="02000505000000020004" pitchFamily="2" charset="0"/>
                <a:cs typeface="Arial"/>
              </a:rPr>
              <a:t>methods</a:t>
            </a:r>
            <a:r>
              <a:rPr lang="en-US" sz="2400" dirty="0">
                <a:latin typeface="Sitka Text" panose="02000505000000020004" pitchFamily="2" charset="0"/>
                <a:cs typeface="Arial"/>
              </a:rPr>
              <a:t> of the Integer class:</a:t>
            </a:r>
          </a:p>
          <a:p>
            <a:pPr marL="701040" lvl="1" indent="-231775">
              <a:spcBef>
                <a:spcPts val="1200"/>
              </a:spcBef>
              <a:spcAft>
                <a:spcPts val="600"/>
              </a:spcAft>
              <a:buClr>
                <a:srgbClr val="006FC0"/>
              </a:buClr>
              <a:buChar char="•"/>
              <a:tabLst>
                <a:tab pos="243840" algn="l"/>
                <a:tab pos="244475" algn="l"/>
              </a:tabLst>
            </a:pPr>
            <a:r>
              <a:rPr lang="en-US" sz="2400" dirty="0">
                <a:latin typeface="Sitka Text" panose="02000505000000020004" pitchFamily="2" charset="0"/>
                <a:cs typeface="Arial"/>
              </a:rPr>
              <a:t>static </a:t>
            </a:r>
            <a:r>
              <a:rPr lang="en-US" sz="2400" dirty="0" err="1">
                <a:latin typeface="Sitka Text" panose="02000505000000020004" pitchFamily="2" charset="0"/>
                <a:cs typeface="Arial"/>
              </a:rPr>
              <a:t>int</a:t>
            </a:r>
            <a:r>
              <a:rPr lang="en-US" sz="2400" dirty="0">
                <a:latin typeface="Sitka Text" panose="02000505000000020004" pitchFamily="2" charset="0"/>
                <a:cs typeface="Arial"/>
              </a:rPr>
              <a:t> </a:t>
            </a:r>
            <a:r>
              <a:rPr lang="en-US" sz="2400" dirty="0" err="1">
                <a:latin typeface="Sitka Text" panose="02000505000000020004" pitchFamily="2" charset="0"/>
                <a:cs typeface="Arial"/>
              </a:rPr>
              <a:t>parseInt</a:t>
            </a:r>
            <a:r>
              <a:rPr lang="en-US" sz="2400" dirty="0">
                <a:latin typeface="Sitka Text" panose="02000505000000020004" pitchFamily="2" charset="0"/>
                <a:cs typeface="Arial"/>
              </a:rPr>
              <a:t>(String </a:t>
            </a:r>
            <a:r>
              <a:rPr lang="en-US" sz="2400" dirty="0" err="1">
                <a:latin typeface="Sitka Text" panose="02000505000000020004" pitchFamily="2" charset="0"/>
                <a:cs typeface="Arial"/>
              </a:rPr>
              <a:t>str</a:t>
            </a:r>
            <a:r>
              <a:rPr lang="en-US" sz="2400" dirty="0">
                <a:latin typeface="Sitka Text" panose="02000505000000020004" pitchFamily="2" charset="0"/>
                <a:cs typeface="Arial"/>
              </a:rPr>
              <a:t>) throws </a:t>
            </a:r>
            <a:r>
              <a:rPr lang="en-US" sz="2400" dirty="0" err="1">
                <a:latin typeface="Sitka Text" panose="02000505000000020004" pitchFamily="2" charset="0"/>
                <a:cs typeface="Arial"/>
              </a:rPr>
              <a:t>NumberFormatException</a:t>
            </a:r>
            <a:endParaRPr lang="en-US" sz="2400" dirty="0">
              <a:latin typeface="Sitka Text" panose="02000505000000020004" pitchFamily="2" charset="0"/>
              <a:cs typeface="Arial"/>
            </a:endParaRPr>
          </a:p>
          <a:p>
            <a:pPr marL="701040" lvl="1" indent="-231775">
              <a:spcBef>
                <a:spcPts val="1200"/>
              </a:spcBef>
              <a:spcAft>
                <a:spcPts val="600"/>
              </a:spcAft>
              <a:buClr>
                <a:srgbClr val="006FC0"/>
              </a:buClr>
              <a:buChar char="•"/>
              <a:tabLst>
                <a:tab pos="243840" algn="l"/>
                <a:tab pos="244475" algn="l"/>
              </a:tabLst>
            </a:pPr>
            <a:r>
              <a:rPr lang="en-US" sz="2400" dirty="0" err="1" smtClean="0">
                <a:latin typeface="Sitka Text" panose="02000505000000020004" pitchFamily="2" charset="0"/>
                <a:cs typeface="Arial"/>
              </a:rPr>
              <a:t>int</a:t>
            </a:r>
            <a:r>
              <a:rPr lang="en-US" sz="2400" dirty="0" smtClean="0">
                <a:latin typeface="Sitka Text" panose="02000505000000020004" pitchFamily="2" charset="0"/>
                <a:cs typeface="Arial"/>
              </a:rPr>
              <a:t> </a:t>
            </a:r>
            <a:r>
              <a:rPr lang="en-US" sz="2400" dirty="0" err="1">
                <a:latin typeface="Sitka Text" panose="02000505000000020004" pitchFamily="2" charset="0"/>
                <a:cs typeface="Arial"/>
              </a:rPr>
              <a:t>intValue</a:t>
            </a:r>
            <a:r>
              <a:rPr lang="en-US" sz="2400" dirty="0">
                <a:latin typeface="Sitka Text" panose="02000505000000020004" pitchFamily="2" charset="0"/>
                <a:cs typeface="Arial"/>
              </a:rPr>
              <a:t>( ) returns the value of the invoking object as a </a:t>
            </a:r>
            <a:r>
              <a:rPr lang="en-US" sz="2400" dirty="0" err="1">
                <a:latin typeface="Sitka Text" panose="02000505000000020004" pitchFamily="2" charset="0"/>
                <a:cs typeface="Arial"/>
              </a:rPr>
              <a:t>int</a:t>
            </a:r>
            <a:r>
              <a:rPr lang="en-US" sz="2400" dirty="0">
                <a:latin typeface="Sitka Text" panose="02000505000000020004" pitchFamily="2" charset="0"/>
                <a:cs typeface="Arial"/>
              </a:rPr>
              <a:t> value</a:t>
            </a:r>
          </a:p>
        </p:txBody>
      </p:sp>
    </p:spTree>
    <p:extLst>
      <p:ext uri="{BB962C8B-B14F-4D97-AF65-F5344CB8AC3E}">
        <p14:creationId xmlns:p14="http://schemas.microsoft.com/office/powerpoint/2010/main" val="419502520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 xmlns:a16="http://schemas.microsoft.com/office/drawing/2014/main" id="{75FDD9A8-565D-4D97-92E5-DBA7C850A6CB}"/>
              </a:ext>
            </a:extLst>
          </p:cNvPr>
          <p:cNvCxnSpPr/>
          <p:nvPr/>
        </p:nvCxnSpPr>
        <p:spPr>
          <a:xfrm>
            <a:off x="0" y="6308035"/>
            <a:ext cx="6487910" cy="0"/>
          </a:xfrm>
          <a:prstGeom prst="line">
            <a:avLst/>
          </a:prstGeom>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 xmlns:a16="http://schemas.microsoft.com/office/drawing/2014/main" id="{20F4E0C5-ECA3-431E-AAA0-C277BD3CB20E}"/>
              </a:ext>
            </a:extLst>
          </p:cNvPr>
          <p:cNvCxnSpPr>
            <a:cxnSpLocks/>
          </p:cNvCxnSpPr>
          <p:nvPr/>
        </p:nvCxnSpPr>
        <p:spPr>
          <a:xfrm>
            <a:off x="4944631" y="876992"/>
            <a:ext cx="4199369" cy="0"/>
          </a:xfrm>
          <a:prstGeom prst="line">
            <a:avLst/>
          </a:prstGeom>
        </p:spPr>
        <p:style>
          <a:lnRef idx="1">
            <a:schemeClr val="dk1"/>
          </a:lnRef>
          <a:fillRef idx="0">
            <a:schemeClr val="dk1"/>
          </a:fillRef>
          <a:effectRef idx="0">
            <a:schemeClr val="dk1"/>
          </a:effectRef>
          <a:fontRef idx="minor">
            <a:schemeClr val="tx1"/>
          </a:fontRef>
        </p:style>
      </p:cxnSp>
      <p:sp>
        <p:nvSpPr>
          <p:cNvPr id="17" name="Rectangle 16">
            <a:extLst>
              <a:ext uri="{FF2B5EF4-FFF2-40B4-BE49-F238E27FC236}">
                <a16:creationId xmlns="" xmlns:a16="http://schemas.microsoft.com/office/drawing/2014/main" id="{5DF3CE46-33CA-475F-AAD8-98AB0AC9A587}"/>
              </a:ext>
            </a:extLst>
          </p:cNvPr>
          <p:cNvSpPr/>
          <p:nvPr/>
        </p:nvSpPr>
        <p:spPr>
          <a:xfrm>
            <a:off x="620862" y="284823"/>
            <a:ext cx="7914710" cy="769441"/>
          </a:xfrm>
          <a:prstGeom prst="rect">
            <a:avLst/>
          </a:prstGeom>
          <a:noFill/>
        </p:spPr>
        <p:txBody>
          <a:bodyPr wrap="square" lIns="91440" tIns="45720" rIns="91440" bIns="45720">
            <a:spAutoFit/>
          </a:bodyPr>
          <a:lstStyle/>
          <a:p>
            <a:r>
              <a:rPr lang="en-US" sz="4400" dirty="0" smtClean="0">
                <a:ln w="0"/>
                <a:solidFill>
                  <a:schemeClr val="tx2">
                    <a:lumMod val="50000"/>
                  </a:schemeClr>
                </a:solidFill>
                <a:effectLst>
                  <a:outerShdw blurRad="38100" dist="25400" dir="5400000" algn="ctr" rotWithShape="0">
                    <a:srgbClr val="6E747A">
                      <a:alpha val="43000"/>
                    </a:srgbClr>
                  </a:outerShdw>
                </a:effectLst>
                <a:latin typeface="Sitka Heading Semibold" pitchFamily="2" charset="0"/>
              </a:rPr>
              <a:t>WRAPPER CLASSES</a:t>
            </a:r>
            <a:endParaRPr lang="en-US" sz="4400" b="0" cap="none" spc="0" dirty="0">
              <a:ln w="0"/>
              <a:solidFill>
                <a:schemeClr val="tx2">
                  <a:lumMod val="50000"/>
                </a:schemeClr>
              </a:solidFill>
              <a:effectLst>
                <a:outerShdw blurRad="38100" dist="25400" dir="5400000" algn="ctr" rotWithShape="0">
                  <a:srgbClr val="6E747A">
                    <a:alpha val="43000"/>
                  </a:srgbClr>
                </a:outerShdw>
              </a:effectLst>
              <a:latin typeface="Sitka Heading Semibold" pitchFamily="2" charset="0"/>
            </a:endParaRPr>
          </a:p>
        </p:txBody>
      </p:sp>
      <p:sp>
        <p:nvSpPr>
          <p:cNvPr id="8" name="TextBox 7">
            <a:extLst>
              <a:ext uri="{FF2B5EF4-FFF2-40B4-BE49-F238E27FC236}">
                <a16:creationId xmlns="" xmlns:a16="http://schemas.microsoft.com/office/drawing/2014/main" id="{5840126E-871D-4F87-87A9-C894EE3B3D22}"/>
              </a:ext>
            </a:extLst>
          </p:cNvPr>
          <p:cNvSpPr txBox="1"/>
          <p:nvPr/>
        </p:nvSpPr>
        <p:spPr>
          <a:xfrm>
            <a:off x="228600" y="1143000"/>
            <a:ext cx="8762999" cy="4785926"/>
          </a:xfrm>
          <a:prstGeom prst="rect">
            <a:avLst/>
          </a:prstGeom>
          <a:noFill/>
        </p:spPr>
        <p:txBody>
          <a:bodyPr wrap="square">
            <a:spAutoFit/>
          </a:bodyPr>
          <a:lstStyle/>
          <a:p>
            <a:pPr marL="12065">
              <a:lnSpc>
                <a:spcPct val="100000"/>
              </a:lnSpc>
              <a:spcBef>
                <a:spcPts val="1200"/>
              </a:spcBef>
              <a:spcAft>
                <a:spcPts val="600"/>
              </a:spcAft>
              <a:buClr>
                <a:srgbClr val="006FC0"/>
              </a:buClr>
              <a:tabLst>
                <a:tab pos="243840" algn="l"/>
                <a:tab pos="244475" algn="l"/>
              </a:tabLst>
            </a:pPr>
            <a:r>
              <a:rPr lang="en-US" sz="2000" dirty="0" smtClean="0">
                <a:latin typeface="Sitka Text" panose="02000505000000020004" pitchFamily="2" charset="0"/>
                <a:cs typeface="Arial"/>
              </a:rPr>
              <a:t>Few </a:t>
            </a:r>
            <a:r>
              <a:rPr lang="en-US" sz="2000" dirty="0">
                <a:latin typeface="Sitka Text" panose="02000505000000020004" pitchFamily="2" charset="0"/>
                <a:cs typeface="Arial"/>
              </a:rPr>
              <a:t>more method of Integer class (These methods also available in </a:t>
            </a:r>
            <a:r>
              <a:rPr lang="en-US" sz="2000" dirty="0" smtClean="0">
                <a:latin typeface="Sitka Text" panose="02000505000000020004" pitchFamily="2" charset="0"/>
                <a:cs typeface="Arial"/>
              </a:rPr>
              <a:t>Long, Short</a:t>
            </a:r>
            <a:r>
              <a:rPr lang="en-US" sz="2000" dirty="0">
                <a:latin typeface="Sitka Text" panose="02000505000000020004" pitchFamily="2" charset="0"/>
                <a:cs typeface="Arial"/>
              </a:rPr>
              <a:t>, Byte, Float, Double wrapper </a:t>
            </a:r>
            <a:r>
              <a:rPr lang="en-US" sz="2000" dirty="0" smtClean="0">
                <a:latin typeface="Sitka Text" panose="02000505000000020004" pitchFamily="2" charset="0"/>
                <a:cs typeface="Arial"/>
              </a:rPr>
              <a:t>class)</a:t>
            </a:r>
          </a:p>
          <a:p>
            <a:pPr marL="812165" lvl="1" indent="-342900">
              <a:spcBef>
                <a:spcPts val="1200"/>
              </a:spcBef>
              <a:spcAft>
                <a:spcPts val="600"/>
              </a:spcAft>
              <a:buClr>
                <a:srgbClr val="006FC0"/>
              </a:buClr>
              <a:buFont typeface="Wingdings" panose="05000000000000000000" pitchFamily="2" charset="2"/>
              <a:buChar char="§"/>
              <a:tabLst>
                <a:tab pos="243840" algn="l"/>
                <a:tab pos="244475" algn="l"/>
              </a:tabLst>
            </a:pPr>
            <a:r>
              <a:rPr lang="en-US" sz="2000" dirty="0" err="1" smtClean="0">
                <a:latin typeface="Sitka Text" panose="02000505000000020004" pitchFamily="2" charset="0"/>
                <a:cs typeface="Arial"/>
              </a:rPr>
              <a:t>byteValue</a:t>
            </a:r>
            <a:r>
              <a:rPr lang="en-US" sz="2000" dirty="0" smtClean="0">
                <a:latin typeface="Sitka Text" panose="02000505000000020004" pitchFamily="2" charset="0"/>
                <a:cs typeface="Arial"/>
              </a:rPr>
              <a:t>() Returns </a:t>
            </a:r>
            <a:r>
              <a:rPr lang="en-US" sz="2000" dirty="0">
                <a:latin typeface="Sitka Text" panose="02000505000000020004" pitchFamily="2" charset="0"/>
                <a:cs typeface="Arial"/>
              </a:rPr>
              <a:t>the value of the invoking object as a byte.</a:t>
            </a:r>
          </a:p>
          <a:p>
            <a:pPr marL="812165" lvl="1" indent="-342900">
              <a:spcBef>
                <a:spcPts val="1200"/>
              </a:spcBef>
              <a:spcAft>
                <a:spcPts val="600"/>
              </a:spcAft>
              <a:buClr>
                <a:srgbClr val="006FC0"/>
              </a:buClr>
              <a:buFont typeface="Wingdings" panose="05000000000000000000" pitchFamily="2" charset="2"/>
              <a:buChar char="§"/>
              <a:tabLst>
                <a:tab pos="243840" algn="l"/>
                <a:tab pos="244475" algn="l"/>
              </a:tabLst>
            </a:pPr>
            <a:r>
              <a:rPr lang="en-US" sz="2000" dirty="0" err="1">
                <a:latin typeface="Sitka Text" panose="02000505000000020004" pitchFamily="2" charset="0"/>
                <a:cs typeface="Arial"/>
              </a:rPr>
              <a:t>doubleValue</a:t>
            </a:r>
            <a:r>
              <a:rPr lang="en-US" sz="2000" dirty="0" smtClean="0">
                <a:latin typeface="Sitka Text" panose="02000505000000020004" pitchFamily="2" charset="0"/>
                <a:cs typeface="Arial"/>
              </a:rPr>
              <a:t>() Returns </a:t>
            </a:r>
            <a:r>
              <a:rPr lang="en-US" sz="2000" dirty="0">
                <a:latin typeface="Sitka Text" panose="02000505000000020004" pitchFamily="2" charset="0"/>
                <a:cs typeface="Arial"/>
              </a:rPr>
              <a:t>the value of the invoking object as a double. </a:t>
            </a:r>
            <a:endParaRPr lang="en-US" sz="2000" dirty="0" smtClean="0">
              <a:latin typeface="Sitka Text" panose="02000505000000020004" pitchFamily="2" charset="0"/>
              <a:cs typeface="Arial"/>
            </a:endParaRPr>
          </a:p>
          <a:p>
            <a:pPr marL="812165" lvl="1" indent="-342900">
              <a:spcBef>
                <a:spcPts val="1200"/>
              </a:spcBef>
              <a:spcAft>
                <a:spcPts val="600"/>
              </a:spcAft>
              <a:buClr>
                <a:srgbClr val="006FC0"/>
              </a:buClr>
              <a:buFont typeface="Wingdings" panose="05000000000000000000" pitchFamily="2" charset="2"/>
              <a:buChar char="§"/>
              <a:tabLst>
                <a:tab pos="243840" algn="l"/>
                <a:tab pos="244475" algn="l"/>
              </a:tabLst>
            </a:pPr>
            <a:r>
              <a:rPr lang="en-US" sz="2000" dirty="0" err="1" smtClean="0">
                <a:latin typeface="Sitka Text" panose="02000505000000020004" pitchFamily="2" charset="0"/>
                <a:cs typeface="Arial"/>
              </a:rPr>
              <a:t>floatValue</a:t>
            </a:r>
            <a:r>
              <a:rPr lang="en-US" sz="2000" dirty="0" smtClean="0">
                <a:latin typeface="Sitka Text" panose="02000505000000020004" pitchFamily="2" charset="0"/>
                <a:cs typeface="Arial"/>
              </a:rPr>
              <a:t>() Returns </a:t>
            </a:r>
            <a:r>
              <a:rPr lang="en-US" sz="2000" dirty="0">
                <a:latin typeface="Sitka Text" panose="02000505000000020004" pitchFamily="2" charset="0"/>
                <a:cs typeface="Arial"/>
              </a:rPr>
              <a:t>the value of the invoking object as a float. </a:t>
            </a:r>
            <a:endParaRPr lang="en-US" sz="2000" dirty="0" smtClean="0">
              <a:latin typeface="Sitka Text" panose="02000505000000020004" pitchFamily="2" charset="0"/>
              <a:cs typeface="Arial"/>
            </a:endParaRPr>
          </a:p>
          <a:p>
            <a:pPr marL="812165" lvl="1" indent="-342900">
              <a:spcBef>
                <a:spcPts val="1200"/>
              </a:spcBef>
              <a:spcAft>
                <a:spcPts val="600"/>
              </a:spcAft>
              <a:buClr>
                <a:srgbClr val="006FC0"/>
              </a:buClr>
              <a:buFont typeface="Wingdings" panose="05000000000000000000" pitchFamily="2" charset="2"/>
              <a:buChar char="§"/>
              <a:tabLst>
                <a:tab pos="243840" algn="l"/>
                <a:tab pos="244475" algn="l"/>
              </a:tabLst>
            </a:pPr>
            <a:r>
              <a:rPr lang="en-US" sz="2000" dirty="0" err="1" smtClean="0">
                <a:latin typeface="Sitka Text" panose="02000505000000020004" pitchFamily="2" charset="0"/>
                <a:cs typeface="Arial"/>
              </a:rPr>
              <a:t>longValue</a:t>
            </a:r>
            <a:r>
              <a:rPr lang="en-US" sz="2000" dirty="0" smtClean="0">
                <a:latin typeface="Sitka Text" panose="02000505000000020004" pitchFamily="2" charset="0"/>
                <a:cs typeface="Arial"/>
              </a:rPr>
              <a:t>() Returns </a:t>
            </a:r>
            <a:r>
              <a:rPr lang="en-US" sz="2000" dirty="0">
                <a:latin typeface="Sitka Text" panose="02000505000000020004" pitchFamily="2" charset="0"/>
                <a:cs typeface="Arial"/>
              </a:rPr>
              <a:t>the value of the invoking object as a long.</a:t>
            </a:r>
          </a:p>
          <a:p>
            <a:pPr marL="812165" lvl="1" indent="-342900">
              <a:spcBef>
                <a:spcPts val="1200"/>
              </a:spcBef>
              <a:spcAft>
                <a:spcPts val="600"/>
              </a:spcAft>
              <a:buClr>
                <a:srgbClr val="006FC0"/>
              </a:buClr>
              <a:buFont typeface="Wingdings" panose="05000000000000000000" pitchFamily="2" charset="2"/>
              <a:buChar char="§"/>
              <a:tabLst>
                <a:tab pos="243840" algn="l"/>
                <a:tab pos="244475" algn="l"/>
              </a:tabLst>
            </a:pPr>
            <a:r>
              <a:rPr lang="en-US" sz="2000" dirty="0" err="1">
                <a:latin typeface="Sitka Text" panose="02000505000000020004" pitchFamily="2" charset="0"/>
                <a:cs typeface="Arial"/>
              </a:rPr>
              <a:t>shortValue</a:t>
            </a:r>
            <a:r>
              <a:rPr lang="en-US" sz="2000" dirty="0" smtClean="0">
                <a:latin typeface="Sitka Text" panose="02000505000000020004" pitchFamily="2" charset="0"/>
                <a:cs typeface="Arial"/>
              </a:rPr>
              <a:t>() Returns </a:t>
            </a:r>
            <a:r>
              <a:rPr lang="en-US" sz="2000" dirty="0">
                <a:latin typeface="Sitka Text" panose="02000505000000020004" pitchFamily="2" charset="0"/>
                <a:cs typeface="Arial"/>
              </a:rPr>
              <a:t>the value of the invoking object as a short.</a:t>
            </a:r>
          </a:p>
          <a:p>
            <a:pPr marL="812165" lvl="1" indent="-342900">
              <a:spcBef>
                <a:spcPts val="1200"/>
              </a:spcBef>
              <a:spcAft>
                <a:spcPts val="600"/>
              </a:spcAft>
              <a:buClr>
                <a:srgbClr val="006FC0"/>
              </a:buClr>
              <a:buFont typeface="Wingdings" panose="05000000000000000000" pitchFamily="2" charset="2"/>
              <a:buChar char="§"/>
              <a:tabLst>
                <a:tab pos="243840" algn="l"/>
                <a:tab pos="244475" algn="l"/>
              </a:tabLst>
            </a:pPr>
            <a:r>
              <a:rPr lang="en-US" sz="2000" dirty="0" smtClean="0">
                <a:latin typeface="Sitka Text" panose="02000505000000020004" pitchFamily="2" charset="0"/>
                <a:cs typeface="Arial"/>
              </a:rPr>
              <a:t>Integer </a:t>
            </a:r>
            <a:r>
              <a:rPr lang="en-US" sz="2000" dirty="0">
                <a:latin typeface="Sitka Text" panose="02000505000000020004" pitchFamily="2" charset="0"/>
                <a:cs typeface="Arial"/>
              </a:rPr>
              <a:t>i1=new Integer(20</a:t>
            </a:r>
            <a:r>
              <a:rPr lang="en-US" sz="2000" dirty="0" smtClean="0">
                <a:latin typeface="Sitka Text" panose="02000505000000020004" pitchFamily="2" charset="0"/>
                <a:cs typeface="Arial"/>
              </a:rPr>
              <a:t>);</a:t>
            </a:r>
          </a:p>
          <a:p>
            <a:pPr marL="812165" lvl="1" indent="-342900">
              <a:spcBef>
                <a:spcPts val="1200"/>
              </a:spcBef>
              <a:spcAft>
                <a:spcPts val="600"/>
              </a:spcAft>
              <a:buClr>
                <a:srgbClr val="006FC0"/>
              </a:buClr>
              <a:buFont typeface="Wingdings" panose="05000000000000000000" pitchFamily="2" charset="2"/>
              <a:buChar char="§"/>
              <a:tabLst>
                <a:tab pos="243840" algn="l"/>
                <a:tab pos="244475" algn="l"/>
              </a:tabLst>
            </a:pPr>
            <a:r>
              <a:rPr lang="en-US" sz="2000" dirty="0" smtClean="0">
                <a:latin typeface="Sitka Text" panose="02000505000000020004" pitchFamily="2" charset="0"/>
                <a:cs typeface="Arial"/>
              </a:rPr>
              <a:t>double </a:t>
            </a:r>
            <a:r>
              <a:rPr lang="en-US" sz="2000" dirty="0">
                <a:latin typeface="Sitka Text" panose="02000505000000020004" pitchFamily="2" charset="0"/>
                <a:cs typeface="Arial"/>
              </a:rPr>
              <a:t>d1=i1.doubleValue();</a:t>
            </a:r>
          </a:p>
        </p:txBody>
      </p:sp>
    </p:spTree>
    <p:extLst>
      <p:ext uri="{BB962C8B-B14F-4D97-AF65-F5344CB8AC3E}">
        <p14:creationId xmlns:p14="http://schemas.microsoft.com/office/powerpoint/2010/main" val="353267945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 xmlns:a16="http://schemas.microsoft.com/office/drawing/2014/main" id="{75FDD9A8-565D-4D97-92E5-DBA7C850A6CB}"/>
              </a:ext>
            </a:extLst>
          </p:cNvPr>
          <p:cNvCxnSpPr/>
          <p:nvPr/>
        </p:nvCxnSpPr>
        <p:spPr>
          <a:xfrm>
            <a:off x="0" y="6308035"/>
            <a:ext cx="6487910" cy="0"/>
          </a:xfrm>
          <a:prstGeom prst="line">
            <a:avLst/>
          </a:prstGeom>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 xmlns:a16="http://schemas.microsoft.com/office/drawing/2014/main" id="{20F4E0C5-ECA3-431E-AAA0-C277BD3CB20E}"/>
              </a:ext>
            </a:extLst>
          </p:cNvPr>
          <p:cNvCxnSpPr>
            <a:cxnSpLocks/>
          </p:cNvCxnSpPr>
          <p:nvPr/>
        </p:nvCxnSpPr>
        <p:spPr>
          <a:xfrm>
            <a:off x="4944631" y="876992"/>
            <a:ext cx="4199369" cy="0"/>
          </a:xfrm>
          <a:prstGeom prst="line">
            <a:avLst/>
          </a:prstGeom>
        </p:spPr>
        <p:style>
          <a:lnRef idx="1">
            <a:schemeClr val="dk1"/>
          </a:lnRef>
          <a:fillRef idx="0">
            <a:schemeClr val="dk1"/>
          </a:fillRef>
          <a:effectRef idx="0">
            <a:schemeClr val="dk1"/>
          </a:effectRef>
          <a:fontRef idx="minor">
            <a:schemeClr val="tx1"/>
          </a:fontRef>
        </p:style>
      </p:cxnSp>
      <p:sp>
        <p:nvSpPr>
          <p:cNvPr id="17" name="Rectangle 16">
            <a:extLst>
              <a:ext uri="{FF2B5EF4-FFF2-40B4-BE49-F238E27FC236}">
                <a16:creationId xmlns="" xmlns:a16="http://schemas.microsoft.com/office/drawing/2014/main" id="{5DF3CE46-33CA-475F-AAD8-98AB0AC9A587}"/>
              </a:ext>
            </a:extLst>
          </p:cNvPr>
          <p:cNvSpPr/>
          <p:nvPr/>
        </p:nvSpPr>
        <p:spPr>
          <a:xfrm>
            <a:off x="620862" y="284823"/>
            <a:ext cx="7380138" cy="769441"/>
          </a:xfrm>
          <a:prstGeom prst="rect">
            <a:avLst/>
          </a:prstGeom>
          <a:noFill/>
        </p:spPr>
        <p:txBody>
          <a:bodyPr wrap="square" lIns="91440" tIns="45720" rIns="91440" bIns="45720">
            <a:spAutoFit/>
          </a:bodyPr>
          <a:lstStyle/>
          <a:p>
            <a:r>
              <a:rPr lang="en-US" sz="4400" dirty="0" smtClean="0">
                <a:ln w="0"/>
                <a:solidFill>
                  <a:schemeClr val="tx2">
                    <a:lumMod val="50000"/>
                  </a:schemeClr>
                </a:solidFill>
                <a:effectLst>
                  <a:outerShdw blurRad="38100" dist="25400" dir="5400000" algn="ctr" rotWithShape="0">
                    <a:srgbClr val="6E747A">
                      <a:alpha val="43000"/>
                    </a:srgbClr>
                  </a:outerShdw>
                </a:effectLst>
                <a:latin typeface="Sitka Heading Semibold" pitchFamily="2" charset="0"/>
              </a:rPr>
              <a:t>WRAPPER CLASSES</a:t>
            </a:r>
            <a:endParaRPr lang="en-US" sz="4400" b="0" cap="none" spc="0" dirty="0">
              <a:ln w="0"/>
              <a:solidFill>
                <a:schemeClr val="tx2">
                  <a:lumMod val="50000"/>
                </a:schemeClr>
              </a:solidFill>
              <a:effectLst>
                <a:outerShdw blurRad="38100" dist="25400" dir="5400000" algn="ctr" rotWithShape="0">
                  <a:srgbClr val="6E747A">
                    <a:alpha val="43000"/>
                  </a:srgbClr>
                </a:outerShdw>
              </a:effectLst>
              <a:latin typeface="Sitka Heading Semibold" pitchFamily="2" charset="0"/>
            </a:endParaRPr>
          </a:p>
        </p:txBody>
      </p:sp>
      <p:grpSp>
        <p:nvGrpSpPr>
          <p:cNvPr id="46" name="object 3"/>
          <p:cNvGrpSpPr/>
          <p:nvPr/>
        </p:nvGrpSpPr>
        <p:grpSpPr>
          <a:xfrm>
            <a:off x="3879024" y="1168876"/>
            <a:ext cx="1385411" cy="631190"/>
            <a:chOff x="3000755" y="1271016"/>
            <a:chExt cx="1847214" cy="631190"/>
          </a:xfrm>
          <a:effectLst>
            <a:outerShdw blurRad="50800" dist="38100" dir="2700000" algn="tl" rotWithShape="0">
              <a:prstClr val="black">
                <a:alpha val="40000"/>
              </a:prstClr>
            </a:outerShdw>
          </a:effectLst>
        </p:grpSpPr>
        <p:pic>
          <p:nvPicPr>
            <p:cNvPr id="47" name="object 4"/>
            <p:cNvPicPr/>
            <p:nvPr/>
          </p:nvPicPr>
          <p:blipFill>
            <a:blip r:embed="rId2" cstate="print"/>
            <a:stretch>
              <a:fillRect/>
            </a:stretch>
          </p:blipFill>
          <p:spPr>
            <a:xfrm>
              <a:off x="3000755" y="1271016"/>
              <a:ext cx="1847088" cy="627888"/>
            </a:xfrm>
            <a:prstGeom prst="rect">
              <a:avLst/>
            </a:prstGeom>
          </p:spPr>
        </p:pic>
        <p:pic>
          <p:nvPicPr>
            <p:cNvPr id="48" name="object 5"/>
            <p:cNvPicPr/>
            <p:nvPr/>
          </p:nvPicPr>
          <p:blipFill>
            <a:blip r:embed="rId3" cstate="print"/>
            <a:stretch>
              <a:fillRect/>
            </a:stretch>
          </p:blipFill>
          <p:spPr>
            <a:xfrm>
              <a:off x="3387851" y="1336548"/>
              <a:ext cx="1071372" cy="565403"/>
            </a:xfrm>
            <a:prstGeom prst="rect">
              <a:avLst/>
            </a:prstGeom>
          </p:spPr>
        </p:pic>
        <p:pic>
          <p:nvPicPr>
            <p:cNvPr id="49" name="object 6"/>
            <p:cNvPicPr/>
            <p:nvPr/>
          </p:nvPicPr>
          <p:blipFill>
            <a:blip r:embed="rId4" cstate="print"/>
            <a:stretch>
              <a:fillRect/>
            </a:stretch>
          </p:blipFill>
          <p:spPr>
            <a:xfrm>
              <a:off x="3047999" y="1295400"/>
              <a:ext cx="1752600" cy="533400"/>
            </a:xfrm>
            <a:prstGeom prst="rect">
              <a:avLst/>
            </a:prstGeom>
          </p:spPr>
        </p:pic>
      </p:grpSp>
      <p:sp>
        <p:nvSpPr>
          <p:cNvPr id="50" name="object 7"/>
          <p:cNvSpPr txBox="1"/>
          <p:nvPr/>
        </p:nvSpPr>
        <p:spPr>
          <a:xfrm>
            <a:off x="3914458" y="1193260"/>
            <a:ext cx="1314450" cy="401391"/>
          </a:xfrm>
          <a:prstGeom prst="rect">
            <a:avLst/>
          </a:prstGeom>
          <a:ln w="9144">
            <a:solidFill>
              <a:srgbClr val="00AEEF"/>
            </a:solidFill>
          </a:ln>
          <a:effectLst>
            <a:outerShdw blurRad="50800" dist="38100" dir="2700000" algn="tl" rotWithShape="0">
              <a:prstClr val="black">
                <a:alpha val="40000"/>
              </a:prstClr>
            </a:outerShdw>
          </a:effectLst>
        </p:spPr>
        <p:txBody>
          <a:bodyPr vert="horz" wrap="square" lIns="0" tIns="123189" rIns="0" bIns="0" rtlCol="0">
            <a:spAutoFit/>
          </a:bodyPr>
          <a:lstStyle/>
          <a:p>
            <a:pPr marL="520700">
              <a:lnSpc>
                <a:spcPct val="100000"/>
              </a:lnSpc>
              <a:spcBef>
                <a:spcPts val="969"/>
              </a:spcBef>
            </a:pPr>
            <a:r>
              <a:rPr sz="1800" b="1" spc="-10" dirty="0">
                <a:solidFill>
                  <a:srgbClr val="FFFFFF"/>
                </a:solidFill>
                <a:latin typeface="Arial"/>
                <a:cs typeface="Arial"/>
              </a:rPr>
              <a:t>Object</a:t>
            </a:r>
            <a:endParaRPr sz="1800" dirty="0">
              <a:latin typeface="Arial"/>
              <a:cs typeface="Arial"/>
            </a:endParaRPr>
          </a:p>
        </p:txBody>
      </p:sp>
      <p:grpSp>
        <p:nvGrpSpPr>
          <p:cNvPr id="51" name="object 8"/>
          <p:cNvGrpSpPr/>
          <p:nvPr/>
        </p:nvGrpSpPr>
        <p:grpSpPr>
          <a:xfrm>
            <a:off x="1187306" y="5056278"/>
            <a:ext cx="871061" cy="631190"/>
            <a:chOff x="181355" y="5111496"/>
            <a:chExt cx="1161415" cy="631190"/>
          </a:xfrm>
          <a:effectLst>
            <a:outerShdw blurRad="50800" dist="38100" dir="2700000" algn="tl" rotWithShape="0">
              <a:prstClr val="black">
                <a:alpha val="40000"/>
              </a:prstClr>
            </a:outerShdw>
          </a:effectLst>
        </p:grpSpPr>
        <p:pic>
          <p:nvPicPr>
            <p:cNvPr id="52" name="object 9"/>
            <p:cNvPicPr/>
            <p:nvPr/>
          </p:nvPicPr>
          <p:blipFill>
            <a:blip r:embed="rId5" cstate="print"/>
            <a:stretch>
              <a:fillRect/>
            </a:stretch>
          </p:blipFill>
          <p:spPr>
            <a:xfrm>
              <a:off x="181355" y="5111496"/>
              <a:ext cx="1161288" cy="627887"/>
            </a:xfrm>
            <a:prstGeom prst="rect">
              <a:avLst/>
            </a:prstGeom>
          </p:spPr>
        </p:pic>
        <p:pic>
          <p:nvPicPr>
            <p:cNvPr id="53" name="object 10"/>
            <p:cNvPicPr/>
            <p:nvPr/>
          </p:nvPicPr>
          <p:blipFill>
            <a:blip r:embed="rId6" cstate="print"/>
            <a:stretch>
              <a:fillRect/>
            </a:stretch>
          </p:blipFill>
          <p:spPr>
            <a:xfrm>
              <a:off x="335279" y="5177028"/>
              <a:ext cx="851915" cy="565404"/>
            </a:xfrm>
            <a:prstGeom prst="rect">
              <a:avLst/>
            </a:prstGeom>
          </p:spPr>
        </p:pic>
        <p:pic>
          <p:nvPicPr>
            <p:cNvPr id="54" name="object 11"/>
            <p:cNvPicPr/>
            <p:nvPr/>
          </p:nvPicPr>
          <p:blipFill>
            <a:blip r:embed="rId7" cstate="print"/>
            <a:stretch>
              <a:fillRect/>
            </a:stretch>
          </p:blipFill>
          <p:spPr>
            <a:xfrm>
              <a:off x="228599" y="5135880"/>
              <a:ext cx="1066800" cy="533400"/>
            </a:xfrm>
            <a:prstGeom prst="rect">
              <a:avLst/>
            </a:prstGeom>
          </p:spPr>
        </p:pic>
        <p:sp>
          <p:nvSpPr>
            <p:cNvPr id="55" name="object 12"/>
            <p:cNvSpPr/>
            <p:nvPr/>
          </p:nvSpPr>
          <p:spPr>
            <a:xfrm>
              <a:off x="228599" y="5135880"/>
              <a:ext cx="1066800" cy="533400"/>
            </a:xfrm>
            <a:custGeom>
              <a:avLst/>
              <a:gdLst/>
              <a:ahLst/>
              <a:cxnLst/>
              <a:rect l="l" t="t" r="r" b="b"/>
              <a:pathLst>
                <a:path w="1066800" h="533400">
                  <a:moveTo>
                    <a:pt x="0" y="533400"/>
                  </a:moveTo>
                  <a:lnTo>
                    <a:pt x="1066800" y="533400"/>
                  </a:lnTo>
                  <a:lnTo>
                    <a:pt x="1066800" y="0"/>
                  </a:lnTo>
                  <a:lnTo>
                    <a:pt x="0" y="0"/>
                  </a:lnTo>
                  <a:lnTo>
                    <a:pt x="0" y="533400"/>
                  </a:lnTo>
                  <a:close/>
                </a:path>
              </a:pathLst>
            </a:custGeom>
            <a:ln w="9144">
              <a:solidFill>
                <a:srgbClr val="00AEEF"/>
              </a:solidFill>
            </a:ln>
          </p:spPr>
          <p:txBody>
            <a:bodyPr wrap="square" lIns="0" tIns="0" rIns="0" bIns="0" rtlCol="0"/>
            <a:lstStyle/>
            <a:p>
              <a:endParaRPr/>
            </a:p>
          </p:txBody>
        </p:sp>
      </p:grpSp>
      <p:sp>
        <p:nvSpPr>
          <p:cNvPr id="56" name="object 13"/>
          <p:cNvSpPr txBox="1"/>
          <p:nvPr/>
        </p:nvSpPr>
        <p:spPr>
          <a:xfrm>
            <a:off x="1226169" y="5191991"/>
            <a:ext cx="793909" cy="300355"/>
          </a:xfrm>
          <a:prstGeom prst="rect">
            <a:avLst/>
          </a:prstGeom>
          <a:effectLst>
            <a:outerShdw blurRad="50800" dist="38100" dir="2700000" algn="tl" rotWithShape="0">
              <a:prstClr val="black">
                <a:alpha val="40000"/>
              </a:prstClr>
            </a:outerShdw>
          </a:effectLst>
        </p:spPr>
        <p:txBody>
          <a:bodyPr vert="horz" wrap="square" lIns="0" tIns="12700" rIns="0" bIns="0" rtlCol="0">
            <a:spAutoFit/>
          </a:bodyPr>
          <a:lstStyle/>
          <a:p>
            <a:pPr marL="281940">
              <a:lnSpc>
                <a:spcPct val="100000"/>
              </a:lnSpc>
              <a:spcBef>
                <a:spcPts val="100"/>
              </a:spcBef>
            </a:pPr>
            <a:r>
              <a:rPr sz="1800" b="1" spc="-20" dirty="0">
                <a:solidFill>
                  <a:srgbClr val="FFFFFF"/>
                </a:solidFill>
                <a:latin typeface="Arial"/>
                <a:cs typeface="Arial"/>
              </a:rPr>
              <a:t>Byte</a:t>
            </a:r>
            <a:endParaRPr sz="1800">
              <a:latin typeface="Arial"/>
              <a:cs typeface="Arial"/>
            </a:endParaRPr>
          </a:p>
        </p:txBody>
      </p:sp>
      <p:grpSp>
        <p:nvGrpSpPr>
          <p:cNvPr id="57" name="object 14"/>
          <p:cNvGrpSpPr/>
          <p:nvPr/>
        </p:nvGrpSpPr>
        <p:grpSpPr>
          <a:xfrm>
            <a:off x="2252582" y="5079137"/>
            <a:ext cx="891540" cy="632460"/>
            <a:chOff x="1601724" y="5134355"/>
            <a:chExt cx="1188720" cy="632460"/>
          </a:xfrm>
          <a:effectLst>
            <a:outerShdw blurRad="50800" dist="38100" dir="2700000" algn="tl" rotWithShape="0">
              <a:prstClr val="black">
                <a:alpha val="40000"/>
              </a:prstClr>
            </a:outerShdw>
          </a:effectLst>
        </p:grpSpPr>
        <p:pic>
          <p:nvPicPr>
            <p:cNvPr id="58" name="object 15"/>
            <p:cNvPicPr/>
            <p:nvPr/>
          </p:nvPicPr>
          <p:blipFill>
            <a:blip r:embed="rId8" cstate="print"/>
            <a:stretch>
              <a:fillRect/>
            </a:stretch>
          </p:blipFill>
          <p:spPr>
            <a:xfrm>
              <a:off x="1601724" y="5134355"/>
              <a:ext cx="1188720" cy="627888"/>
            </a:xfrm>
            <a:prstGeom prst="rect">
              <a:avLst/>
            </a:prstGeom>
          </p:spPr>
        </p:pic>
        <p:pic>
          <p:nvPicPr>
            <p:cNvPr id="59" name="object 16"/>
            <p:cNvPicPr/>
            <p:nvPr/>
          </p:nvPicPr>
          <p:blipFill>
            <a:blip r:embed="rId9" cstate="print"/>
            <a:stretch>
              <a:fillRect/>
            </a:stretch>
          </p:blipFill>
          <p:spPr>
            <a:xfrm>
              <a:off x="1717548" y="5201411"/>
              <a:ext cx="957072" cy="565404"/>
            </a:xfrm>
            <a:prstGeom prst="rect">
              <a:avLst/>
            </a:prstGeom>
          </p:spPr>
        </p:pic>
        <p:pic>
          <p:nvPicPr>
            <p:cNvPr id="60" name="object 17"/>
            <p:cNvPicPr/>
            <p:nvPr/>
          </p:nvPicPr>
          <p:blipFill>
            <a:blip r:embed="rId10" cstate="print"/>
            <a:stretch>
              <a:fillRect/>
            </a:stretch>
          </p:blipFill>
          <p:spPr>
            <a:xfrm>
              <a:off x="1648968" y="5158739"/>
              <a:ext cx="1094232" cy="533400"/>
            </a:xfrm>
            <a:prstGeom prst="rect">
              <a:avLst/>
            </a:prstGeom>
          </p:spPr>
        </p:pic>
        <p:sp>
          <p:nvSpPr>
            <p:cNvPr id="61" name="object 18"/>
            <p:cNvSpPr/>
            <p:nvPr/>
          </p:nvSpPr>
          <p:spPr>
            <a:xfrm>
              <a:off x="1648968" y="5158739"/>
              <a:ext cx="1094740" cy="533400"/>
            </a:xfrm>
            <a:custGeom>
              <a:avLst/>
              <a:gdLst/>
              <a:ahLst/>
              <a:cxnLst/>
              <a:rect l="l" t="t" r="r" b="b"/>
              <a:pathLst>
                <a:path w="1094739" h="533400">
                  <a:moveTo>
                    <a:pt x="0" y="533400"/>
                  </a:moveTo>
                  <a:lnTo>
                    <a:pt x="1094232" y="533400"/>
                  </a:lnTo>
                  <a:lnTo>
                    <a:pt x="1094232" y="0"/>
                  </a:lnTo>
                  <a:lnTo>
                    <a:pt x="0" y="0"/>
                  </a:lnTo>
                  <a:lnTo>
                    <a:pt x="0" y="533400"/>
                  </a:lnTo>
                  <a:close/>
                </a:path>
              </a:pathLst>
            </a:custGeom>
            <a:ln w="9143">
              <a:solidFill>
                <a:srgbClr val="00AEEF"/>
              </a:solidFill>
            </a:ln>
          </p:spPr>
          <p:txBody>
            <a:bodyPr wrap="square" lIns="0" tIns="0" rIns="0" bIns="0" rtlCol="0"/>
            <a:lstStyle/>
            <a:p>
              <a:endParaRPr/>
            </a:p>
          </p:txBody>
        </p:sp>
      </p:grpSp>
      <p:sp>
        <p:nvSpPr>
          <p:cNvPr id="62" name="object 19"/>
          <p:cNvSpPr txBox="1"/>
          <p:nvPr/>
        </p:nvSpPr>
        <p:spPr>
          <a:xfrm>
            <a:off x="2174288" y="5216424"/>
            <a:ext cx="931068" cy="289823"/>
          </a:xfrm>
          <a:prstGeom prst="rect">
            <a:avLst/>
          </a:prstGeom>
          <a:effectLst>
            <a:outerShdw blurRad="50800" dist="38100" dir="2700000" algn="tl" rotWithShape="0">
              <a:prstClr val="black">
                <a:alpha val="40000"/>
              </a:prstClr>
            </a:outerShdw>
          </a:effectLst>
        </p:spPr>
        <p:txBody>
          <a:bodyPr vert="horz" wrap="square" lIns="0" tIns="12700" rIns="0" bIns="0" rtlCol="0">
            <a:spAutoFit/>
          </a:bodyPr>
          <a:lstStyle/>
          <a:p>
            <a:pPr marL="243204">
              <a:lnSpc>
                <a:spcPct val="100000"/>
              </a:lnSpc>
              <a:spcBef>
                <a:spcPts val="100"/>
              </a:spcBef>
            </a:pPr>
            <a:r>
              <a:rPr sz="1800" b="1" spc="-10" dirty="0">
                <a:solidFill>
                  <a:srgbClr val="FFFFFF"/>
                </a:solidFill>
                <a:latin typeface="Arial"/>
                <a:cs typeface="Arial"/>
              </a:rPr>
              <a:t>Short</a:t>
            </a:r>
            <a:endParaRPr sz="1800" dirty="0">
              <a:latin typeface="Arial"/>
              <a:cs typeface="Arial"/>
            </a:endParaRPr>
          </a:p>
        </p:txBody>
      </p:sp>
      <p:grpSp>
        <p:nvGrpSpPr>
          <p:cNvPr id="63" name="object 20"/>
          <p:cNvGrpSpPr/>
          <p:nvPr/>
        </p:nvGrpSpPr>
        <p:grpSpPr>
          <a:xfrm>
            <a:off x="3300713" y="5124858"/>
            <a:ext cx="912495" cy="631190"/>
            <a:chOff x="2999232" y="5180076"/>
            <a:chExt cx="1216660" cy="631190"/>
          </a:xfrm>
          <a:effectLst>
            <a:outerShdw blurRad="50800" dist="38100" dir="2700000" algn="tl" rotWithShape="0">
              <a:prstClr val="black">
                <a:alpha val="40000"/>
              </a:prstClr>
            </a:outerShdw>
          </a:effectLst>
        </p:grpSpPr>
        <p:pic>
          <p:nvPicPr>
            <p:cNvPr id="64" name="object 21"/>
            <p:cNvPicPr/>
            <p:nvPr/>
          </p:nvPicPr>
          <p:blipFill>
            <a:blip r:embed="rId11" cstate="print"/>
            <a:stretch>
              <a:fillRect/>
            </a:stretch>
          </p:blipFill>
          <p:spPr>
            <a:xfrm>
              <a:off x="2999232" y="5180076"/>
              <a:ext cx="1216152" cy="627888"/>
            </a:xfrm>
            <a:prstGeom prst="rect">
              <a:avLst/>
            </a:prstGeom>
          </p:spPr>
        </p:pic>
        <p:pic>
          <p:nvPicPr>
            <p:cNvPr id="65" name="object 22"/>
            <p:cNvPicPr/>
            <p:nvPr/>
          </p:nvPicPr>
          <p:blipFill>
            <a:blip r:embed="rId12" cstate="print"/>
            <a:stretch>
              <a:fillRect/>
            </a:stretch>
          </p:blipFill>
          <p:spPr>
            <a:xfrm>
              <a:off x="3046476" y="5245608"/>
              <a:ext cx="1121664" cy="565404"/>
            </a:xfrm>
            <a:prstGeom prst="rect">
              <a:avLst/>
            </a:prstGeom>
          </p:spPr>
        </p:pic>
        <p:pic>
          <p:nvPicPr>
            <p:cNvPr id="66" name="object 23"/>
            <p:cNvPicPr/>
            <p:nvPr/>
          </p:nvPicPr>
          <p:blipFill>
            <a:blip r:embed="rId13" cstate="print"/>
            <a:stretch>
              <a:fillRect/>
            </a:stretch>
          </p:blipFill>
          <p:spPr>
            <a:xfrm>
              <a:off x="3046476" y="5204460"/>
              <a:ext cx="1121664" cy="533399"/>
            </a:xfrm>
            <a:prstGeom prst="rect">
              <a:avLst/>
            </a:prstGeom>
          </p:spPr>
        </p:pic>
        <p:sp>
          <p:nvSpPr>
            <p:cNvPr id="67" name="object 24"/>
            <p:cNvSpPr/>
            <p:nvPr/>
          </p:nvSpPr>
          <p:spPr>
            <a:xfrm>
              <a:off x="3046476" y="5204460"/>
              <a:ext cx="1122045" cy="533400"/>
            </a:xfrm>
            <a:custGeom>
              <a:avLst/>
              <a:gdLst/>
              <a:ahLst/>
              <a:cxnLst/>
              <a:rect l="l" t="t" r="r" b="b"/>
              <a:pathLst>
                <a:path w="1122045" h="533400">
                  <a:moveTo>
                    <a:pt x="0" y="533399"/>
                  </a:moveTo>
                  <a:lnTo>
                    <a:pt x="1121664" y="533399"/>
                  </a:lnTo>
                  <a:lnTo>
                    <a:pt x="1121664" y="0"/>
                  </a:lnTo>
                  <a:lnTo>
                    <a:pt x="0" y="0"/>
                  </a:lnTo>
                  <a:lnTo>
                    <a:pt x="0" y="533399"/>
                  </a:lnTo>
                  <a:close/>
                </a:path>
              </a:pathLst>
            </a:custGeom>
            <a:ln w="9144">
              <a:solidFill>
                <a:srgbClr val="00AEEF"/>
              </a:solidFill>
            </a:ln>
          </p:spPr>
          <p:txBody>
            <a:bodyPr wrap="square" lIns="0" tIns="0" rIns="0" bIns="0" rtlCol="0"/>
            <a:lstStyle/>
            <a:p>
              <a:endParaRPr/>
            </a:p>
          </p:txBody>
        </p:sp>
      </p:grpSp>
      <p:sp>
        <p:nvSpPr>
          <p:cNvPr id="68" name="object 25"/>
          <p:cNvSpPr txBox="1"/>
          <p:nvPr/>
        </p:nvSpPr>
        <p:spPr>
          <a:xfrm>
            <a:off x="3247661" y="5219473"/>
            <a:ext cx="971356" cy="289823"/>
          </a:xfrm>
          <a:prstGeom prst="rect">
            <a:avLst/>
          </a:prstGeom>
          <a:effectLst>
            <a:outerShdw blurRad="50800" dist="38100" dir="2700000" algn="tl" rotWithShape="0">
              <a:prstClr val="black">
                <a:alpha val="40000"/>
              </a:prstClr>
            </a:outerShdw>
          </a:effectLst>
        </p:spPr>
        <p:txBody>
          <a:bodyPr vert="horz" wrap="square" lIns="0" tIns="12700" rIns="0" bIns="0" rtlCol="0">
            <a:spAutoFit/>
          </a:bodyPr>
          <a:lstStyle/>
          <a:p>
            <a:pPr marL="175895">
              <a:lnSpc>
                <a:spcPct val="100000"/>
              </a:lnSpc>
              <a:spcBef>
                <a:spcPts val="100"/>
              </a:spcBef>
            </a:pPr>
            <a:r>
              <a:rPr sz="1800" b="1" spc="-10" dirty="0">
                <a:solidFill>
                  <a:srgbClr val="FFFFFF"/>
                </a:solidFill>
                <a:latin typeface="Arial"/>
                <a:cs typeface="Arial"/>
              </a:rPr>
              <a:t>Integer</a:t>
            </a:r>
            <a:endParaRPr sz="1800" dirty="0">
              <a:latin typeface="Arial"/>
              <a:cs typeface="Arial"/>
            </a:endParaRPr>
          </a:p>
        </p:txBody>
      </p:sp>
      <p:grpSp>
        <p:nvGrpSpPr>
          <p:cNvPr id="69" name="object 26"/>
          <p:cNvGrpSpPr/>
          <p:nvPr/>
        </p:nvGrpSpPr>
        <p:grpSpPr>
          <a:xfrm>
            <a:off x="4571729" y="5083710"/>
            <a:ext cx="751046" cy="631190"/>
            <a:chOff x="4693920" y="5138928"/>
            <a:chExt cx="1001394" cy="631190"/>
          </a:xfrm>
          <a:effectLst>
            <a:outerShdw blurRad="50800" dist="38100" dir="2700000" algn="tl" rotWithShape="0">
              <a:prstClr val="black">
                <a:alpha val="40000"/>
              </a:prstClr>
            </a:outerShdw>
          </a:effectLst>
        </p:grpSpPr>
        <p:pic>
          <p:nvPicPr>
            <p:cNvPr id="70" name="object 27"/>
            <p:cNvPicPr/>
            <p:nvPr/>
          </p:nvPicPr>
          <p:blipFill>
            <a:blip r:embed="rId14" cstate="print"/>
            <a:stretch>
              <a:fillRect/>
            </a:stretch>
          </p:blipFill>
          <p:spPr>
            <a:xfrm>
              <a:off x="4693920" y="5138928"/>
              <a:ext cx="1001268" cy="627888"/>
            </a:xfrm>
            <a:prstGeom prst="rect">
              <a:avLst/>
            </a:prstGeom>
          </p:spPr>
        </p:pic>
        <p:pic>
          <p:nvPicPr>
            <p:cNvPr id="71" name="object 28"/>
            <p:cNvPicPr/>
            <p:nvPr/>
          </p:nvPicPr>
          <p:blipFill>
            <a:blip r:embed="rId15" cstate="print"/>
            <a:stretch>
              <a:fillRect/>
            </a:stretch>
          </p:blipFill>
          <p:spPr>
            <a:xfrm>
              <a:off x="4735068" y="5204460"/>
              <a:ext cx="920496" cy="565404"/>
            </a:xfrm>
            <a:prstGeom prst="rect">
              <a:avLst/>
            </a:prstGeom>
          </p:spPr>
        </p:pic>
        <p:pic>
          <p:nvPicPr>
            <p:cNvPr id="72" name="object 29"/>
            <p:cNvPicPr/>
            <p:nvPr/>
          </p:nvPicPr>
          <p:blipFill>
            <a:blip r:embed="rId16" cstate="print"/>
            <a:stretch>
              <a:fillRect/>
            </a:stretch>
          </p:blipFill>
          <p:spPr>
            <a:xfrm>
              <a:off x="4741164" y="5163312"/>
              <a:ext cx="906780" cy="533400"/>
            </a:xfrm>
            <a:prstGeom prst="rect">
              <a:avLst/>
            </a:prstGeom>
          </p:spPr>
        </p:pic>
        <p:sp>
          <p:nvSpPr>
            <p:cNvPr id="73" name="object 30"/>
            <p:cNvSpPr/>
            <p:nvPr/>
          </p:nvSpPr>
          <p:spPr>
            <a:xfrm>
              <a:off x="4741164" y="5163312"/>
              <a:ext cx="906780" cy="533400"/>
            </a:xfrm>
            <a:custGeom>
              <a:avLst/>
              <a:gdLst/>
              <a:ahLst/>
              <a:cxnLst/>
              <a:rect l="l" t="t" r="r" b="b"/>
              <a:pathLst>
                <a:path w="906779" h="533400">
                  <a:moveTo>
                    <a:pt x="0" y="533400"/>
                  </a:moveTo>
                  <a:lnTo>
                    <a:pt x="906780" y="533400"/>
                  </a:lnTo>
                  <a:lnTo>
                    <a:pt x="906780" y="0"/>
                  </a:lnTo>
                  <a:lnTo>
                    <a:pt x="0" y="0"/>
                  </a:lnTo>
                  <a:lnTo>
                    <a:pt x="0" y="533400"/>
                  </a:lnTo>
                  <a:close/>
                </a:path>
              </a:pathLst>
            </a:custGeom>
            <a:ln w="9144">
              <a:solidFill>
                <a:srgbClr val="00AEEF"/>
              </a:solidFill>
            </a:ln>
          </p:spPr>
          <p:txBody>
            <a:bodyPr wrap="square" lIns="0" tIns="0" rIns="0" bIns="0" rtlCol="0"/>
            <a:lstStyle/>
            <a:p>
              <a:endParaRPr/>
            </a:p>
          </p:txBody>
        </p:sp>
      </p:grpSp>
      <p:sp>
        <p:nvSpPr>
          <p:cNvPr id="74" name="object 31"/>
          <p:cNvSpPr txBox="1"/>
          <p:nvPr/>
        </p:nvSpPr>
        <p:spPr>
          <a:xfrm>
            <a:off x="4595446" y="5219473"/>
            <a:ext cx="890954" cy="289823"/>
          </a:xfrm>
          <a:prstGeom prst="rect">
            <a:avLst/>
          </a:prstGeom>
          <a:effectLst>
            <a:outerShdw blurRad="50800" dist="38100" dir="2700000" algn="tl" rotWithShape="0">
              <a:prstClr val="black">
                <a:alpha val="40000"/>
              </a:prstClr>
            </a:outerShdw>
          </a:effectLst>
        </p:spPr>
        <p:txBody>
          <a:bodyPr vert="horz" wrap="square" lIns="0" tIns="12700" rIns="0" bIns="0" rtlCol="0">
            <a:spAutoFit/>
          </a:bodyPr>
          <a:lstStyle/>
          <a:p>
            <a:pPr marL="189865">
              <a:lnSpc>
                <a:spcPct val="100000"/>
              </a:lnSpc>
              <a:spcBef>
                <a:spcPts val="100"/>
              </a:spcBef>
            </a:pPr>
            <a:r>
              <a:rPr sz="1800" b="1" spc="-20" dirty="0">
                <a:solidFill>
                  <a:srgbClr val="FFFFFF"/>
                </a:solidFill>
                <a:latin typeface="Arial"/>
                <a:cs typeface="Arial"/>
              </a:rPr>
              <a:t>Long</a:t>
            </a:r>
            <a:endParaRPr sz="1800" dirty="0">
              <a:latin typeface="Arial"/>
              <a:cs typeface="Arial"/>
            </a:endParaRPr>
          </a:p>
        </p:txBody>
      </p:sp>
      <p:grpSp>
        <p:nvGrpSpPr>
          <p:cNvPr id="75" name="object 32"/>
          <p:cNvGrpSpPr/>
          <p:nvPr/>
        </p:nvGrpSpPr>
        <p:grpSpPr>
          <a:xfrm>
            <a:off x="5622147" y="5056278"/>
            <a:ext cx="756761" cy="631190"/>
            <a:chOff x="6094476" y="5111496"/>
            <a:chExt cx="1009015" cy="631190"/>
          </a:xfrm>
          <a:effectLst>
            <a:outerShdw blurRad="50800" dist="38100" dir="2700000" algn="tl" rotWithShape="0">
              <a:prstClr val="black">
                <a:alpha val="40000"/>
              </a:prstClr>
            </a:outerShdw>
          </a:effectLst>
        </p:grpSpPr>
        <p:pic>
          <p:nvPicPr>
            <p:cNvPr id="76" name="object 33"/>
            <p:cNvPicPr/>
            <p:nvPr/>
          </p:nvPicPr>
          <p:blipFill>
            <a:blip r:embed="rId17" cstate="print"/>
            <a:stretch>
              <a:fillRect/>
            </a:stretch>
          </p:blipFill>
          <p:spPr>
            <a:xfrm>
              <a:off x="6094476" y="5111496"/>
              <a:ext cx="1008887" cy="627887"/>
            </a:xfrm>
            <a:prstGeom prst="rect">
              <a:avLst/>
            </a:prstGeom>
          </p:spPr>
        </p:pic>
        <p:pic>
          <p:nvPicPr>
            <p:cNvPr id="77" name="object 34"/>
            <p:cNvPicPr/>
            <p:nvPr/>
          </p:nvPicPr>
          <p:blipFill>
            <a:blip r:embed="rId18" cstate="print"/>
            <a:stretch>
              <a:fillRect/>
            </a:stretch>
          </p:blipFill>
          <p:spPr>
            <a:xfrm>
              <a:off x="6146292" y="5177028"/>
              <a:ext cx="906780" cy="565404"/>
            </a:xfrm>
            <a:prstGeom prst="rect">
              <a:avLst/>
            </a:prstGeom>
          </p:spPr>
        </p:pic>
        <p:pic>
          <p:nvPicPr>
            <p:cNvPr id="78" name="object 35"/>
            <p:cNvPicPr/>
            <p:nvPr/>
          </p:nvPicPr>
          <p:blipFill>
            <a:blip r:embed="rId19" cstate="print"/>
            <a:stretch>
              <a:fillRect/>
            </a:stretch>
          </p:blipFill>
          <p:spPr>
            <a:xfrm>
              <a:off x="6141720" y="5135880"/>
              <a:ext cx="914400" cy="533400"/>
            </a:xfrm>
            <a:prstGeom prst="rect">
              <a:avLst/>
            </a:prstGeom>
          </p:spPr>
        </p:pic>
        <p:sp>
          <p:nvSpPr>
            <p:cNvPr id="79" name="object 36"/>
            <p:cNvSpPr/>
            <p:nvPr/>
          </p:nvSpPr>
          <p:spPr>
            <a:xfrm>
              <a:off x="6141720" y="5135880"/>
              <a:ext cx="914400" cy="533400"/>
            </a:xfrm>
            <a:custGeom>
              <a:avLst/>
              <a:gdLst/>
              <a:ahLst/>
              <a:cxnLst/>
              <a:rect l="l" t="t" r="r" b="b"/>
              <a:pathLst>
                <a:path w="914400" h="533400">
                  <a:moveTo>
                    <a:pt x="0" y="533400"/>
                  </a:moveTo>
                  <a:lnTo>
                    <a:pt x="914400" y="533400"/>
                  </a:lnTo>
                  <a:lnTo>
                    <a:pt x="914400" y="0"/>
                  </a:lnTo>
                  <a:lnTo>
                    <a:pt x="0" y="0"/>
                  </a:lnTo>
                  <a:lnTo>
                    <a:pt x="0" y="533400"/>
                  </a:lnTo>
                  <a:close/>
                </a:path>
              </a:pathLst>
            </a:custGeom>
            <a:ln w="9144">
              <a:solidFill>
                <a:srgbClr val="00AEEF"/>
              </a:solidFill>
            </a:ln>
          </p:spPr>
          <p:txBody>
            <a:bodyPr wrap="square" lIns="0" tIns="0" rIns="0" bIns="0" rtlCol="0"/>
            <a:lstStyle/>
            <a:p>
              <a:endParaRPr/>
            </a:p>
          </p:txBody>
        </p:sp>
      </p:grpSp>
      <p:sp>
        <p:nvSpPr>
          <p:cNvPr id="80" name="object 37"/>
          <p:cNvSpPr txBox="1"/>
          <p:nvPr/>
        </p:nvSpPr>
        <p:spPr>
          <a:xfrm>
            <a:off x="5661007" y="5191991"/>
            <a:ext cx="826903" cy="289823"/>
          </a:xfrm>
          <a:prstGeom prst="rect">
            <a:avLst/>
          </a:prstGeom>
          <a:effectLst>
            <a:outerShdw blurRad="50800" dist="38100" dir="2700000" algn="tl" rotWithShape="0">
              <a:prstClr val="black">
                <a:alpha val="40000"/>
              </a:prstClr>
            </a:outerShdw>
          </a:effectLst>
        </p:spPr>
        <p:txBody>
          <a:bodyPr vert="horz" wrap="square" lIns="0" tIns="12700" rIns="0" bIns="0" rtlCol="0">
            <a:spAutoFit/>
          </a:bodyPr>
          <a:lstStyle/>
          <a:p>
            <a:pPr marL="180340">
              <a:lnSpc>
                <a:spcPct val="100000"/>
              </a:lnSpc>
              <a:spcBef>
                <a:spcPts val="100"/>
              </a:spcBef>
            </a:pPr>
            <a:r>
              <a:rPr sz="1800" b="1" spc="-10" dirty="0">
                <a:solidFill>
                  <a:srgbClr val="FFFFFF"/>
                </a:solidFill>
                <a:latin typeface="Arial"/>
                <a:cs typeface="Arial"/>
              </a:rPr>
              <a:t>Float</a:t>
            </a:r>
            <a:endParaRPr sz="1800" dirty="0">
              <a:latin typeface="Arial"/>
              <a:cs typeface="Arial"/>
            </a:endParaRPr>
          </a:p>
        </p:txBody>
      </p:sp>
      <p:grpSp>
        <p:nvGrpSpPr>
          <p:cNvPr id="81" name="object 38"/>
          <p:cNvGrpSpPr/>
          <p:nvPr/>
        </p:nvGrpSpPr>
        <p:grpSpPr>
          <a:xfrm>
            <a:off x="1566782" y="2585874"/>
            <a:ext cx="1213961" cy="631190"/>
            <a:chOff x="687323" y="2641092"/>
            <a:chExt cx="1618615" cy="631190"/>
          </a:xfrm>
          <a:effectLst>
            <a:outerShdw blurRad="50800" dist="38100" dir="2700000" algn="tl" rotWithShape="0">
              <a:prstClr val="black">
                <a:alpha val="40000"/>
              </a:prstClr>
            </a:outerShdw>
          </a:effectLst>
        </p:grpSpPr>
        <p:pic>
          <p:nvPicPr>
            <p:cNvPr id="82" name="object 39"/>
            <p:cNvPicPr/>
            <p:nvPr/>
          </p:nvPicPr>
          <p:blipFill>
            <a:blip r:embed="rId20" cstate="print"/>
            <a:stretch>
              <a:fillRect/>
            </a:stretch>
          </p:blipFill>
          <p:spPr>
            <a:xfrm>
              <a:off x="687323" y="2641092"/>
              <a:ext cx="1618488" cy="627888"/>
            </a:xfrm>
            <a:prstGeom prst="rect">
              <a:avLst/>
            </a:prstGeom>
          </p:spPr>
        </p:pic>
        <p:pic>
          <p:nvPicPr>
            <p:cNvPr id="83" name="object 40"/>
            <p:cNvPicPr/>
            <p:nvPr/>
          </p:nvPicPr>
          <p:blipFill>
            <a:blip r:embed="rId21" cstate="print"/>
            <a:stretch>
              <a:fillRect/>
            </a:stretch>
          </p:blipFill>
          <p:spPr>
            <a:xfrm>
              <a:off x="885443" y="2706624"/>
              <a:ext cx="1222247" cy="565403"/>
            </a:xfrm>
            <a:prstGeom prst="rect">
              <a:avLst/>
            </a:prstGeom>
          </p:spPr>
        </p:pic>
        <p:pic>
          <p:nvPicPr>
            <p:cNvPr id="84" name="object 41"/>
            <p:cNvPicPr/>
            <p:nvPr/>
          </p:nvPicPr>
          <p:blipFill>
            <a:blip r:embed="rId22" cstate="print"/>
            <a:stretch>
              <a:fillRect/>
            </a:stretch>
          </p:blipFill>
          <p:spPr>
            <a:xfrm>
              <a:off x="734567" y="2665476"/>
              <a:ext cx="1524000" cy="533400"/>
            </a:xfrm>
            <a:prstGeom prst="rect">
              <a:avLst/>
            </a:prstGeom>
          </p:spPr>
        </p:pic>
        <p:sp>
          <p:nvSpPr>
            <p:cNvPr id="85" name="object 42"/>
            <p:cNvSpPr/>
            <p:nvPr/>
          </p:nvSpPr>
          <p:spPr>
            <a:xfrm>
              <a:off x="734567" y="2665476"/>
              <a:ext cx="1524000" cy="533400"/>
            </a:xfrm>
            <a:custGeom>
              <a:avLst/>
              <a:gdLst/>
              <a:ahLst/>
              <a:cxnLst/>
              <a:rect l="l" t="t" r="r" b="b"/>
              <a:pathLst>
                <a:path w="1524000" h="533400">
                  <a:moveTo>
                    <a:pt x="0" y="533400"/>
                  </a:moveTo>
                  <a:lnTo>
                    <a:pt x="1524000" y="533400"/>
                  </a:lnTo>
                  <a:lnTo>
                    <a:pt x="1524000" y="0"/>
                  </a:lnTo>
                  <a:lnTo>
                    <a:pt x="0" y="0"/>
                  </a:lnTo>
                  <a:lnTo>
                    <a:pt x="0" y="533400"/>
                  </a:lnTo>
                  <a:close/>
                </a:path>
              </a:pathLst>
            </a:custGeom>
            <a:ln w="9144">
              <a:solidFill>
                <a:srgbClr val="00AEEF"/>
              </a:solidFill>
            </a:ln>
          </p:spPr>
          <p:txBody>
            <a:bodyPr wrap="square" lIns="0" tIns="0" rIns="0" bIns="0" rtlCol="0"/>
            <a:lstStyle/>
            <a:p>
              <a:endParaRPr/>
            </a:p>
          </p:txBody>
        </p:sp>
      </p:grpSp>
      <p:sp>
        <p:nvSpPr>
          <p:cNvPr id="86" name="object 43"/>
          <p:cNvSpPr txBox="1"/>
          <p:nvPr/>
        </p:nvSpPr>
        <p:spPr>
          <a:xfrm>
            <a:off x="1538049" y="2644284"/>
            <a:ext cx="1272477" cy="289823"/>
          </a:xfrm>
          <a:prstGeom prst="rect">
            <a:avLst/>
          </a:prstGeom>
          <a:effectLst>
            <a:outerShdw blurRad="50800" dist="38100" dir="2700000" algn="tl" rotWithShape="0">
              <a:prstClr val="black">
                <a:alpha val="40000"/>
              </a:prstClr>
            </a:outerShdw>
          </a:effectLst>
        </p:spPr>
        <p:txBody>
          <a:bodyPr vert="horz" wrap="square" lIns="0" tIns="12700" rIns="0" bIns="0" rtlCol="0">
            <a:spAutoFit/>
          </a:bodyPr>
          <a:lstStyle/>
          <a:p>
            <a:pPr marL="325755">
              <a:lnSpc>
                <a:spcPct val="100000"/>
              </a:lnSpc>
              <a:spcBef>
                <a:spcPts val="100"/>
              </a:spcBef>
            </a:pPr>
            <a:r>
              <a:rPr sz="1800" b="1" spc="-10" dirty="0">
                <a:solidFill>
                  <a:srgbClr val="FFFFFF"/>
                </a:solidFill>
                <a:latin typeface="Arial"/>
                <a:cs typeface="Arial"/>
              </a:rPr>
              <a:t>Number</a:t>
            </a:r>
            <a:endParaRPr sz="1800" dirty="0">
              <a:latin typeface="Arial"/>
              <a:cs typeface="Arial"/>
            </a:endParaRPr>
          </a:p>
        </p:txBody>
      </p:sp>
      <p:grpSp>
        <p:nvGrpSpPr>
          <p:cNvPr id="87" name="object 44"/>
          <p:cNvGrpSpPr/>
          <p:nvPr/>
        </p:nvGrpSpPr>
        <p:grpSpPr>
          <a:xfrm>
            <a:off x="3914505" y="2566061"/>
            <a:ext cx="1387792" cy="632460"/>
            <a:chOff x="3817620" y="2621279"/>
            <a:chExt cx="1850389" cy="632460"/>
          </a:xfrm>
          <a:effectLst>
            <a:outerShdw blurRad="50800" dist="38100" dir="2700000" algn="tl" rotWithShape="0">
              <a:prstClr val="black">
                <a:alpha val="40000"/>
              </a:prstClr>
            </a:outerShdw>
          </a:effectLst>
        </p:grpSpPr>
        <p:pic>
          <p:nvPicPr>
            <p:cNvPr id="88" name="object 45"/>
            <p:cNvPicPr/>
            <p:nvPr/>
          </p:nvPicPr>
          <p:blipFill>
            <a:blip r:embed="rId2" cstate="print"/>
            <a:stretch>
              <a:fillRect/>
            </a:stretch>
          </p:blipFill>
          <p:spPr>
            <a:xfrm>
              <a:off x="3817620" y="2621279"/>
              <a:ext cx="1850136" cy="627888"/>
            </a:xfrm>
            <a:prstGeom prst="rect">
              <a:avLst/>
            </a:prstGeom>
          </p:spPr>
        </p:pic>
        <p:pic>
          <p:nvPicPr>
            <p:cNvPr id="89" name="object 46"/>
            <p:cNvPicPr/>
            <p:nvPr/>
          </p:nvPicPr>
          <p:blipFill>
            <a:blip r:embed="rId23" cstate="print"/>
            <a:stretch>
              <a:fillRect/>
            </a:stretch>
          </p:blipFill>
          <p:spPr>
            <a:xfrm>
              <a:off x="4030980" y="2688335"/>
              <a:ext cx="1423415" cy="565403"/>
            </a:xfrm>
            <a:prstGeom prst="rect">
              <a:avLst/>
            </a:prstGeom>
          </p:spPr>
        </p:pic>
        <p:pic>
          <p:nvPicPr>
            <p:cNvPr id="90" name="object 47"/>
            <p:cNvPicPr/>
            <p:nvPr/>
          </p:nvPicPr>
          <p:blipFill>
            <a:blip r:embed="rId24" cstate="print"/>
            <a:stretch>
              <a:fillRect/>
            </a:stretch>
          </p:blipFill>
          <p:spPr>
            <a:xfrm>
              <a:off x="3864864" y="2645663"/>
              <a:ext cx="1755648" cy="533400"/>
            </a:xfrm>
            <a:prstGeom prst="rect">
              <a:avLst/>
            </a:prstGeom>
          </p:spPr>
        </p:pic>
        <p:sp>
          <p:nvSpPr>
            <p:cNvPr id="91" name="object 48"/>
            <p:cNvSpPr/>
            <p:nvPr/>
          </p:nvSpPr>
          <p:spPr>
            <a:xfrm>
              <a:off x="3864864" y="2645663"/>
              <a:ext cx="1755775" cy="533400"/>
            </a:xfrm>
            <a:custGeom>
              <a:avLst/>
              <a:gdLst/>
              <a:ahLst/>
              <a:cxnLst/>
              <a:rect l="l" t="t" r="r" b="b"/>
              <a:pathLst>
                <a:path w="1755775" h="533400">
                  <a:moveTo>
                    <a:pt x="0" y="533400"/>
                  </a:moveTo>
                  <a:lnTo>
                    <a:pt x="1755648" y="533400"/>
                  </a:lnTo>
                  <a:lnTo>
                    <a:pt x="1755648" y="0"/>
                  </a:lnTo>
                  <a:lnTo>
                    <a:pt x="0" y="0"/>
                  </a:lnTo>
                  <a:lnTo>
                    <a:pt x="0" y="533400"/>
                  </a:lnTo>
                  <a:close/>
                </a:path>
              </a:pathLst>
            </a:custGeom>
            <a:ln w="9144">
              <a:solidFill>
                <a:srgbClr val="00AEEF"/>
              </a:solidFill>
            </a:ln>
          </p:spPr>
          <p:txBody>
            <a:bodyPr wrap="square" lIns="0" tIns="0" rIns="0" bIns="0" rtlCol="0"/>
            <a:lstStyle/>
            <a:p>
              <a:endParaRPr/>
            </a:p>
          </p:txBody>
        </p:sp>
      </p:grpSp>
      <p:sp>
        <p:nvSpPr>
          <p:cNvPr id="92" name="object 49"/>
          <p:cNvSpPr txBox="1"/>
          <p:nvPr/>
        </p:nvSpPr>
        <p:spPr>
          <a:xfrm>
            <a:off x="3879024" y="2702714"/>
            <a:ext cx="1533034" cy="289823"/>
          </a:xfrm>
          <a:prstGeom prst="rect">
            <a:avLst/>
          </a:prstGeom>
          <a:effectLst>
            <a:outerShdw blurRad="50800" dist="38100" dir="2700000" algn="tl" rotWithShape="0">
              <a:prstClr val="black">
                <a:alpha val="40000"/>
              </a:prstClr>
            </a:outerShdw>
          </a:effectLst>
        </p:spPr>
        <p:txBody>
          <a:bodyPr vert="horz" wrap="square" lIns="0" tIns="12700" rIns="0" bIns="0" rtlCol="0">
            <a:spAutoFit/>
          </a:bodyPr>
          <a:lstStyle/>
          <a:p>
            <a:pPr marL="341630">
              <a:lnSpc>
                <a:spcPct val="100000"/>
              </a:lnSpc>
              <a:spcBef>
                <a:spcPts val="100"/>
              </a:spcBef>
            </a:pPr>
            <a:r>
              <a:rPr sz="1800" b="1" spc="-10" dirty="0">
                <a:solidFill>
                  <a:srgbClr val="FFFFFF"/>
                </a:solidFill>
                <a:latin typeface="Arial"/>
                <a:cs typeface="Arial"/>
              </a:rPr>
              <a:t>Character</a:t>
            </a:r>
            <a:endParaRPr sz="1800" dirty="0">
              <a:latin typeface="Arial"/>
              <a:cs typeface="Arial"/>
            </a:endParaRPr>
          </a:p>
        </p:txBody>
      </p:sp>
      <p:grpSp>
        <p:nvGrpSpPr>
          <p:cNvPr id="93" name="object 50"/>
          <p:cNvGrpSpPr/>
          <p:nvPr/>
        </p:nvGrpSpPr>
        <p:grpSpPr>
          <a:xfrm>
            <a:off x="6549119" y="2610258"/>
            <a:ext cx="946785" cy="631190"/>
            <a:chOff x="7330440" y="2665476"/>
            <a:chExt cx="1262380" cy="631190"/>
          </a:xfrm>
          <a:effectLst>
            <a:outerShdw blurRad="50800" dist="38100" dir="2700000" algn="tl" rotWithShape="0">
              <a:prstClr val="black">
                <a:alpha val="40000"/>
              </a:prstClr>
            </a:outerShdw>
          </a:effectLst>
        </p:grpSpPr>
        <p:pic>
          <p:nvPicPr>
            <p:cNvPr id="94" name="object 51"/>
            <p:cNvPicPr/>
            <p:nvPr/>
          </p:nvPicPr>
          <p:blipFill>
            <a:blip r:embed="rId25" cstate="print"/>
            <a:stretch>
              <a:fillRect/>
            </a:stretch>
          </p:blipFill>
          <p:spPr>
            <a:xfrm>
              <a:off x="7344156" y="2665476"/>
              <a:ext cx="1237488" cy="627888"/>
            </a:xfrm>
            <a:prstGeom prst="rect">
              <a:avLst/>
            </a:prstGeom>
          </p:spPr>
        </p:pic>
        <p:pic>
          <p:nvPicPr>
            <p:cNvPr id="95" name="object 52"/>
            <p:cNvPicPr/>
            <p:nvPr/>
          </p:nvPicPr>
          <p:blipFill>
            <a:blip r:embed="rId26" cstate="print"/>
            <a:stretch>
              <a:fillRect/>
            </a:stretch>
          </p:blipFill>
          <p:spPr>
            <a:xfrm>
              <a:off x="7330440" y="2731008"/>
              <a:ext cx="1261872" cy="565403"/>
            </a:xfrm>
            <a:prstGeom prst="rect">
              <a:avLst/>
            </a:prstGeom>
          </p:spPr>
        </p:pic>
        <p:pic>
          <p:nvPicPr>
            <p:cNvPr id="96" name="object 53"/>
            <p:cNvPicPr/>
            <p:nvPr/>
          </p:nvPicPr>
          <p:blipFill>
            <a:blip r:embed="rId27" cstate="print"/>
            <a:stretch>
              <a:fillRect/>
            </a:stretch>
          </p:blipFill>
          <p:spPr>
            <a:xfrm>
              <a:off x="7391400" y="2689860"/>
              <a:ext cx="1143000" cy="533400"/>
            </a:xfrm>
            <a:prstGeom prst="rect">
              <a:avLst/>
            </a:prstGeom>
          </p:spPr>
        </p:pic>
        <p:sp>
          <p:nvSpPr>
            <p:cNvPr id="97" name="object 54"/>
            <p:cNvSpPr/>
            <p:nvPr/>
          </p:nvSpPr>
          <p:spPr>
            <a:xfrm>
              <a:off x="7391400" y="2689860"/>
              <a:ext cx="1143000" cy="533400"/>
            </a:xfrm>
            <a:custGeom>
              <a:avLst/>
              <a:gdLst/>
              <a:ahLst/>
              <a:cxnLst/>
              <a:rect l="l" t="t" r="r" b="b"/>
              <a:pathLst>
                <a:path w="1143000" h="533400">
                  <a:moveTo>
                    <a:pt x="0" y="533400"/>
                  </a:moveTo>
                  <a:lnTo>
                    <a:pt x="1143000" y="533400"/>
                  </a:lnTo>
                  <a:lnTo>
                    <a:pt x="1143000" y="0"/>
                  </a:lnTo>
                  <a:lnTo>
                    <a:pt x="0" y="0"/>
                  </a:lnTo>
                  <a:lnTo>
                    <a:pt x="0" y="533400"/>
                  </a:lnTo>
                  <a:close/>
                </a:path>
              </a:pathLst>
            </a:custGeom>
            <a:ln w="9144">
              <a:solidFill>
                <a:srgbClr val="00AEEF"/>
              </a:solidFill>
            </a:ln>
          </p:spPr>
          <p:txBody>
            <a:bodyPr wrap="square" lIns="0" tIns="0" rIns="0" bIns="0" rtlCol="0"/>
            <a:lstStyle/>
            <a:p>
              <a:endParaRPr/>
            </a:p>
          </p:txBody>
        </p:sp>
      </p:grpSp>
      <p:sp>
        <p:nvSpPr>
          <p:cNvPr id="98" name="object 55"/>
          <p:cNvSpPr txBox="1"/>
          <p:nvPr/>
        </p:nvSpPr>
        <p:spPr>
          <a:xfrm>
            <a:off x="6511455" y="2704051"/>
            <a:ext cx="1021732" cy="289823"/>
          </a:xfrm>
          <a:prstGeom prst="rect">
            <a:avLst/>
          </a:prstGeom>
          <a:effectLst>
            <a:outerShdw blurRad="50800" dist="38100" dir="2700000" algn="tl" rotWithShape="0">
              <a:prstClr val="black">
                <a:alpha val="40000"/>
              </a:prstClr>
            </a:outerShdw>
          </a:effectLst>
        </p:spPr>
        <p:txBody>
          <a:bodyPr vert="horz" wrap="square" lIns="0" tIns="12700" rIns="0" bIns="0" rtlCol="0">
            <a:spAutoFit/>
          </a:bodyPr>
          <a:lstStyle/>
          <a:p>
            <a:pPr marL="115570">
              <a:lnSpc>
                <a:spcPct val="100000"/>
              </a:lnSpc>
              <a:spcBef>
                <a:spcPts val="100"/>
              </a:spcBef>
            </a:pPr>
            <a:r>
              <a:rPr sz="1800" b="1" spc="-10" dirty="0">
                <a:solidFill>
                  <a:srgbClr val="FFFFFF"/>
                </a:solidFill>
                <a:latin typeface="Arial"/>
                <a:cs typeface="Arial"/>
              </a:rPr>
              <a:t>Boolean</a:t>
            </a:r>
            <a:endParaRPr sz="1800" dirty="0">
              <a:latin typeface="Arial"/>
              <a:cs typeface="Arial"/>
            </a:endParaRPr>
          </a:p>
        </p:txBody>
      </p:sp>
      <p:grpSp>
        <p:nvGrpSpPr>
          <p:cNvPr id="99" name="object 56"/>
          <p:cNvGrpSpPr/>
          <p:nvPr/>
        </p:nvGrpSpPr>
        <p:grpSpPr>
          <a:xfrm>
            <a:off x="6654275" y="5056278"/>
            <a:ext cx="851535" cy="631190"/>
            <a:chOff x="7470647" y="5111496"/>
            <a:chExt cx="1135380" cy="631190"/>
          </a:xfrm>
          <a:effectLst>
            <a:outerShdw blurRad="50800" dist="38100" dir="2700000" algn="tl" rotWithShape="0">
              <a:prstClr val="black">
                <a:alpha val="40000"/>
              </a:prstClr>
            </a:outerShdw>
          </a:effectLst>
        </p:grpSpPr>
        <p:pic>
          <p:nvPicPr>
            <p:cNvPr id="100" name="object 57"/>
            <p:cNvPicPr/>
            <p:nvPr/>
          </p:nvPicPr>
          <p:blipFill>
            <a:blip r:embed="rId28" cstate="print"/>
            <a:stretch>
              <a:fillRect/>
            </a:stretch>
          </p:blipFill>
          <p:spPr>
            <a:xfrm>
              <a:off x="7496555" y="5111496"/>
              <a:ext cx="1085088" cy="627887"/>
            </a:xfrm>
            <a:prstGeom prst="rect">
              <a:avLst/>
            </a:prstGeom>
          </p:spPr>
        </p:pic>
        <p:pic>
          <p:nvPicPr>
            <p:cNvPr id="101" name="object 58"/>
            <p:cNvPicPr/>
            <p:nvPr/>
          </p:nvPicPr>
          <p:blipFill>
            <a:blip r:embed="rId29" cstate="print"/>
            <a:stretch>
              <a:fillRect/>
            </a:stretch>
          </p:blipFill>
          <p:spPr>
            <a:xfrm>
              <a:off x="7470647" y="5177028"/>
              <a:ext cx="1135379" cy="565404"/>
            </a:xfrm>
            <a:prstGeom prst="rect">
              <a:avLst/>
            </a:prstGeom>
          </p:spPr>
        </p:pic>
        <p:pic>
          <p:nvPicPr>
            <p:cNvPr id="102" name="object 59"/>
            <p:cNvPicPr/>
            <p:nvPr/>
          </p:nvPicPr>
          <p:blipFill>
            <a:blip r:embed="rId30" cstate="print"/>
            <a:stretch>
              <a:fillRect/>
            </a:stretch>
          </p:blipFill>
          <p:spPr>
            <a:xfrm>
              <a:off x="7543799" y="5135880"/>
              <a:ext cx="990600" cy="533400"/>
            </a:xfrm>
            <a:prstGeom prst="rect">
              <a:avLst/>
            </a:prstGeom>
          </p:spPr>
        </p:pic>
        <p:sp>
          <p:nvSpPr>
            <p:cNvPr id="103" name="object 60"/>
            <p:cNvSpPr/>
            <p:nvPr/>
          </p:nvSpPr>
          <p:spPr>
            <a:xfrm>
              <a:off x="7543799" y="5135880"/>
              <a:ext cx="990600" cy="533400"/>
            </a:xfrm>
            <a:custGeom>
              <a:avLst/>
              <a:gdLst/>
              <a:ahLst/>
              <a:cxnLst/>
              <a:rect l="l" t="t" r="r" b="b"/>
              <a:pathLst>
                <a:path w="990600" h="533400">
                  <a:moveTo>
                    <a:pt x="0" y="533400"/>
                  </a:moveTo>
                  <a:lnTo>
                    <a:pt x="990600" y="533400"/>
                  </a:lnTo>
                  <a:lnTo>
                    <a:pt x="990600" y="0"/>
                  </a:lnTo>
                  <a:lnTo>
                    <a:pt x="0" y="0"/>
                  </a:lnTo>
                  <a:lnTo>
                    <a:pt x="0" y="533400"/>
                  </a:lnTo>
                  <a:close/>
                </a:path>
              </a:pathLst>
            </a:custGeom>
            <a:ln w="9144">
              <a:solidFill>
                <a:srgbClr val="00AEEF"/>
              </a:solidFill>
            </a:ln>
          </p:spPr>
          <p:txBody>
            <a:bodyPr wrap="square" lIns="0" tIns="0" rIns="0" bIns="0" rtlCol="0"/>
            <a:lstStyle/>
            <a:p>
              <a:endParaRPr/>
            </a:p>
          </p:txBody>
        </p:sp>
      </p:grpSp>
      <p:sp>
        <p:nvSpPr>
          <p:cNvPr id="104" name="object 61"/>
          <p:cNvSpPr txBox="1"/>
          <p:nvPr/>
        </p:nvSpPr>
        <p:spPr>
          <a:xfrm>
            <a:off x="6654275" y="5202450"/>
            <a:ext cx="907433" cy="289823"/>
          </a:xfrm>
          <a:prstGeom prst="rect">
            <a:avLst/>
          </a:prstGeom>
          <a:effectLst>
            <a:outerShdw blurRad="50800" dist="38100" dir="2700000" algn="tl" rotWithShape="0">
              <a:prstClr val="black">
                <a:alpha val="40000"/>
              </a:prstClr>
            </a:outerShdw>
          </a:effectLst>
        </p:spPr>
        <p:txBody>
          <a:bodyPr vert="horz" wrap="square" lIns="0" tIns="12700" rIns="0" bIns="0" rtlCol="0">
            <a:spAutoFit/>
          </a:bodyPr>
          <a:lstStyle/>
          <a:p>
            <a:pPr marL="103505">
              <a:lnSpc>
                <a:spcPct val="100000"/>
              </a:lnSpc>
              <a:spcBef>
                <a:spcPts val="100"/>
              </a:spcBef>
            </a:pPr>
            <a:r>
              <a:rPr sz="1800" b="1" spc="-10" dirty="0">
                <a:solidFill>
                  <a:srgbClr val="FFFFFF"/>
                </a:solidFill>
                <a:latin typeface="Arial"/>
                <a:cs typeface="Arial"/>
              </a:rPr>
              <a:t>Double</a:t>
            </a:r>
            <a:endParaRPr sz="1800" dirty="0">
              <a:latin typeface="Arial"/>
              <a:cs typeface="Arial"/>
            </a:endParaRPr>
          </a:p>
        </p:txBody>
      </p:sp>
      <p:grpSp>
        <p:nvGrpSpPr>
          <p:cNvPr id="105" name="object 62"/>
          <p:cNvGrpSpPr/>
          <p:nvPr/>
        </p:nvGrpSpPr>
        <p:grpSpPr>
          <a:xfrm>
            <a:off x="1353042" y="2029614"/>
            <a:ext cx="5770244" cy="3197860"/>
            <a:chOff x="402336" y="2084832"/>
            <a:chExt cx="7693659" cy="3197860"/>
          </a:xfrm>
          <a:effectLst>
            <a:outerShdw blurRad="50800" dist="38100" dir="2700000" algn="tl" rotWithShape="0">
              <a:prstClr val="black">
                <a:alpha val="40000"/>
              </a:prstClr>
            </a:outerShdw>
          </a:effectLst>
        </p:grpSpPr>
        <p:pic>
          <p:nvPicPr>
            <p:cNvPr id="106" name="object 63"/>
            <p:cNvPicPr/>
            <p:nvPr/>
          </p:nvPicPr>
          <p:blipFill>
            <a:blip r:embed="rId31" cstate="print"/>
            <a:stretch>
              <a:fillRect/>
            </a:stretch>
          </p:blipFill>
          <p:spPr>
            <a:xfrm>
              <a:off x="1453896" y="2090928"/>
              <a:ext cx="6546361" cy="99060"/>
            </a:xfrm>
            <a:prstGeom prst="rect">
              <a:avLst/>
            </a:prstGeom>
          </p:spPr>
        </p:pic>
        <p:sp>
          <p:nvSpPr>
            <p:cNvPr id="107" name="object 64"/>
            <p:cNvSpPr/>
            <p:nvPr/>
          </p:nvSpPr>
          <p:spPr>
            <a:xfrm>
              <a:off x="1497330" y="2106930"/>
              <a:ext cx="6466205" cy="27305"/>
            </a:xfrm>
            <a:custGeom>
              <a:avLst/>
              <a:gdLst/>
              <a:ahLst/>
              <a:cxnLst/>
              <a:rect l="l" t="t" r="r" b="b"/>
              <a:pathLst>
                <a:path w="6466205" h="27305">
                  <a:moveTo>
                    <a:pt x="0" y="26924"/>
                  </a:moveTo>
                  <a:lnTo>
                    <a:pt x="6465824" y="0"/>
                  </a:lnTo>
                </a:path>
              </a:pathLst>
            </a:custGeom>
            <a:ln w="25908">
              <a:solidFill>
                <a:srgbClr val="00AFEF"/>
              </a:solidFill>
            </a:ln>
          </p:spPr>
          <p:txBody>
            <a:bodyPr wrap="square" lIns="0" tIns="0" rIns="0" bIns="0" rtlCol="0"/>
            <a:lstStyle/>
            <a:p>
              <a:endParaRPr/>
            </a:p>
          </p:txBody>
        </p:sp>
        <p:pic>
          <p:nvPicPr>
            <p:cNvPr id="108" name="object 65"/>
            <p:cNvPicPr/>
            <p:nvPr/>
          </p:nvPicPr>
          <p:blipFill>
            <a:blip r:embed="rId32" cstate="print"/>
            <a:stretch>
              <a:fillRect/>
            </a:stretch>
          </p:blipFill>
          <p:spPr>
            <a:xfrm>
              <a:off x="1441703" y="2084832"/>
              <a:ext cx="111252" cy="656844"/>
            </a:xfrm>
            <a:prstGeom prst="rect">
              <a:avLst/>
            </a:prstGeom>
          </p:spPr>
        </p:pic>
        <p:sp>
          <p:nvSpPr>
            <p:cNvPr id="109" name="object 66"/>
            <p:cNvSpPr/>
            <p:nvPr/>
          </p:nvSpPr>
          <p:spPr>
            <a:xfrm>
              <a:off x="1497330" y="2106930"/>
              <a:ext cx="0" cy="558800"/>
            </a:xfrm>
            <a:custGeom>
              <a:avLst/>
              <a:gdLst/>
              <a:ahLst/>
              <a:cxnLst/>
              <a:rect l="l" t="t" r="r" b="b"/>
              <a:pathLst>
                <a:path h="558800">
                  <a:moveTo>
                    <a:pt x="0" y="0"/>
                  </a:moveTo>
                  <a:lnTo>
                    <a:pt x="0" y="558800"/>
                  </a:lnTo>
                </a:path>
              </a:pathLst>
            </a:custGeom>
            <a:ln w="25908">
              <a:solidFill>
                <a:srgbClr val="00AFEF"/>
              </a:solidFill>
            </a:ln>
          </p:spPr>
          <p:txBody>
            <a:bodyPr wrap="square" lIns="0" tIns="0" rIns="0" bIns="0" rtlCol="0"/>
            <a:lstStyle/>
            <a:p>
              <a:endParaRPr/>
            </a:p>
          </p:txBody>
        </p:sp>
        <p:pic>
          <p:nvPicPr>
            <p:cNvPr id="110" name="object 67"/>
            <p:cNvPicPr/>
            <p:nvPr/>
          </p:nvPicPr>
          <p:blipFill>
            <a:blip r:embed="rId33" cstate="print"/>
            <a:stretch>
              <a:fillRect/>
            </a:stretch>
          </p:blipFill>
          <p:spPr>
            <a:xfrm>
              <a:off x="4645151" y="2084832"/>
              <a:ext cx="111251" cy="679703"/>
            </a:xfrm>
            <a:prstGeom prst="rect">
              <a:avLst/>
            </a:prstGeom>
          </p:spPr>
        </p:pic>
        <p:sp>
          <p:nvSpPr>
            <p:cNvPr id="111" name="object 68"/>
            <p:cNvSpPr/>
            <p:nvPr/>
          </p:nvSpPr>
          <p:spPr>
            <a:xfrm>
              <a:off x="4700777" y="2106930"/>
              <a:ext cx="0" cy="582930"/>
            </a:xfrm>
            <a:custGeom>
              <a:avLst/>
              <a:gdLst/>
              <a:ahLst/>
              <a:cxnLst/>
              <a:rect l="l" t="t" r="r" b="b"/>
              <a:pathLst>
                <a:path h="582930">
                  <a:moveTo>
                    <a:pt x="0" y="0"/>
                  </a:moveTo>
                  <a:lnTo>
                    <a:pt x="0" y="582549"/>
                  </a:lnTo>
                </a:path>
              </a:pathLst>
            </a:custGeom>
            <a:ln w="25908">
              <a:solidFill>
                <a:srgbClr val="00AFEF"/>
              </a:solidFill>
            </a:ln>
          </p:spPr>
          <p:txBody>
            <a:bodyPr wrap="square" lIns="0" tIns="0" rIns="0" bIns="0" rtlCol="0"/>
            <a:lstStyle/>
            <a:p>
              <a:endParaRPr/>
            </a:p>
          </p:txBody>
        </p:sp>
        <p:pic>
          <p:nvPicPr>
            <p:cNvPr id="112" name="object 69"/>
            <p:cNvPicPr/>
            <p:nvPr/>
          </p:nvPicPr>
          <p:blipFill>
            <a:blip r:embed="rId33" cstate="print"/>
            <a:stretch>
              <a:fillRect/>
            </a:stretch>
          </p:blipFill>
          <p:spPr>
            <a:xfrm>
              <a:off x="7908036" y="2084832"/>
              <a:ext cx="111251" cy="679703"/>
            </a:xfrm>
            <a:prstGeom prst="rect">
              <a:avLst/>
            </a:prstGeom>
          </p:spPr>
        </p:pic>
        <p:sp>
          <p:nvSpPr>
            <p:cNvPr id="113" name="object 70"/>
            <p:cNvSpPr/>
            <p:nvPr/>
          </p:nvSpPr>
          <p:spPr>
            <a:xfrm>
              <a:off x="7963662" y="2106930"/>
              <a:ext cx="0" cy="582930"/>
            </a:xfrm>
            <a:custGeom>
              <a:avLst/>
              <a:gdLst/>
              <a:ahLst/>
              <a:cxnLst/>
              <a:rect l="l" t="t" r="r" b="b"/>
              <a:pathLst>
                <a:path h="582930">
                  <a:moveTo>
                    <a:pt x="0" y="0"/>
                  </a:moveTo>
                  <a:lnTo>
                    <a:pt x="0" y="582549"/>
                  </a:lnTo>
                </a:path>
              </a:pathLst>
            </a:custGeom>
            <a:ln w="25908">
              <a:solidFill>
                <a:srgbClr val="00AFEF"/>
              </a:solidFill>
            </a:ln>
          </p:spPr>
          <p:txBody>
            <a:bodyPr wrap="square" lIns="0" tIns="0" rIns="0" bIns="0" rtlCol="0"/>
            <a:lstStyle/>
            <a:p>
              <a:endParaRPr/>
            </a:p>
          </p:txBody>
        </p:sp>
        <p:pic>
          <p:nvPicPr>
            <p:cNvPr id="114" name="object 71"/>
            <p:cNvPicPr/>
            <p:nvPr/>
          </p:nvPicPr>
          <p:blipFill>
            <a:blip r:embed="rId34" cstate="print"/>
            <a:stretch>
              <a:fillRect/>
            </a:stretch>
          </p:blipFill>
          <p:spPr>
            <a:xfrm>
              <a:off x="414528" y="4403089"/>
              <a:ext cx="7661900" cy="92709"/>
            </a:xfrm>
            <a:prstGeom prst="rect">
              <a:avLst/>
            </a:prstGeom>
          </p:spPr>
        </p:pic>
        <p:sp>
          <p:nvSpPr>
            <p:cNvPr id="115" name="object 72"/>
            <p:cNvSpPr/>
            <p:nvPr/>
          </p:nvSpPr>
          <p:spPr>
            <a:xfrm>
              <a:off x="457962" y="4420361"/>
              <a:ext cx="7581900" cy="0"/>
            </a:xfrm>
            <a:custGeom>
              <a:avLst/>
              <a:gdLst/>
              <a:ahLst/>
              <a:cxnLst/>
              <a:rect l="l" t="t" r="r" b="b"/>
              <a:pathLst>
                <a:path w="7581900">
                  <a:moveTo>
                    <a:pt x="0" y="0"/>
                  </a:moveTo>
                  <a:lnTo>
                    <a:pt x="7581900" y="0"/>
                  </a:lnTo>
                </a:path>
              </a:pathLst>
            </a:custGeom>
            <a:ln w="25908">
              <a:solidFill>
                <a:srgbClr val="00AFEF"/>
              </a:solidFill>
            </a:ln>
          </p:spPr>
          <p:txBody>
            <a:bodyPr wrap="square" lIns="0" tIns="0" rIns="0" bIns="0" rtlCol="0"/>
            <a:lstStyle/>
            <a:p>
              <a:endParaRPr/>
            </a:p>
          </p:txBody>
        </p:sp>
        <p:pic>
          <p:nvPicPr>
            <p:cNvPr id="116" name="object 73"/>
            <p:cNvPicPr/>
            <p:nvPr/>
          </p:nvPicPr>
          <p:blipFill>
            <a:blip r:embed="rId35" cstate="print"/>
            <a:stretch>
              <a:fillRect/>
            </a:stretch>
          </p:blipFill>
          <p:spPr>
            <a:xfrm>
              <a:off x="402336" y="4398264"/>
              <a:ext cx="111251" cy="838200"/>
            </a:xfrm>
            <a:prstGeom prst="rect">
              <a:avLst/>
            </a:prstGeom>
          </p:spPr>
        </p:pic>
        <p:sp>
          <p:nvSpPr>
            <p:cNvPr id="117" name="object 74"/>
            <p:cNvSpPr/>
            <p:nvPr/>
          </p:nvSpPr>
          <p:spPr>
            <a:xfrm>
              <a:off x="457962" y="4420361"/>
              <a:ext cx="0" cy="739775"/>
            </a:xfrm>
            <a:custGeom>
              <a:avLst/>
              <a:gdLst/>
              <a:ahLst/>
              <a:cxnLst/>
              <a:rect l="l" t="t" r="r" b="b"/>
              <a:pathLst>
                <a:path h="739775">
                  <a:moveTo>
                    <a:pt x="0" y="0"/>
                  </a:moveTo>
                  <a:lnTo>
                    <a:pt x="0" y="739775"/>
                  </a:lnTo>
                </a:path>
              </a:pathLst>
            </a:custGeom>
            <a:ln w="25908">
              <a:solidFill>
                <a:srgbClr val="00AFEF"/>
              </a:solidFill>
            </a:ln>
          </p:spPr>
          <p:txBody>
            <a:bodyPr wrap="square" lIns="0" tIns="0" rIns="0" bIns="0" rtlCol="0"/>
            <a:lstStyle/>
            <a:p>
              <a:endParaRPr/>
            </a:p>
          </p:txBody>
        </p:sp>
        <p:pic>
          <p:nvPicPr>
            <p:cNvPr id="118" name="object 75"/>
            <p:cNvPicPr/>
            <p:nvPr/>
          </p:nvPicPr>
          <p:blipFill>
            <a:blip r:embed="rId36" cstate="print"/>
            <a:stretch>
              <a:fillRect/>
            </a:stretch>
          </p:blipFill>
          <p:spPr>
            <a:xfrm>
              <a:off x="2203703" y="4398264"/>
              <a:ext cx="111251" cy="882396"/>
            </a:xfrm>
            <a:prstGeom prst="rect">
              <a:avLst/>
            </a:prstGeom>
          </p:spPr>
        </p:pic>
        <p:sp>
          <p:nvSpPr>
            <p:cNvPr id="119" name="object 76"/>
            <p:cNvSpPr/>
            <p:nvPr/>
          </p:nvSpPr>
          <p:spPr>
            <a:xfrm>
              <a:off x="2259330" y="4420361"/>
              <a:ext cx="0" cy="784225"/>
            </a:xfrm>
            <a:custGeom>
              <a:avLst/>
              <a:gdLst/>
              <a:ahLst/>
              <a:cxnLst/>
              <a:rect l="l" t="t" r="r" b="b"/>
              <a:pathLst>
                <a:path h="784225">
                  <a:moveTo>
                    <a:pt x="0" y="0"/>
                  </a:moveTo>
                  <a:lnTo>
                    <a:pt x="0" y="784225"/>
                  </a:lnTo>
                </a:path>
              </a:pathLst>
            </a:custGeom>
            <a:ln w="25908">
              <a:solidFill>
                <a:srgbClr val="00AFEF"/>
              </a:solidFill>
            </a:ln>
          </p:spPr>
          <p:txBody>
            <a:bodyPr wrap="square" lIns="0" tIns="0" rIns="0" bIns="0" rtlCol="0"/>
            <a:lstStyle/>
            <a:p>
              <a:endParaRPr/>
            </a:p>
          </p:txBody>
        </p:sp>
        <p:pic>
          <p:nvPicPr>
            <p:cNvPr id="120" name="object 77"/>
            <p:cNvPicPr/>
            <p:nvPr/>
          </p:nvPicPr>
          <p:blipFill>
            <a:blip r:embed="rId36" cstate="print"/>
            <a:stretch>
              <a:fillRect/>
            </a:stretch>
          </p:blipFill>
          <p:spPr>
            <a:xfrm>
              <a:off x="3520440" y="4398264"/>
              <a:ext cx="111251" cy="883920"/>
            </a:xfrm>
            <a:prstGeom prst="rect">
              <a:avLst/>
            </a:prstGeom>
          </p:spPr>
        </p:pic>
        <p:sp>
          <p:nvSpPr>
            <p:cNvPr id="121" name="object 78"/>
            <p:cNvSpPr/>
            <p:nvPr/>
          </p:nvSpPr>
          <p:spPr>
            <a:xfrm>
              <a:off x="3576065" y="4420361"/>
              <a:ext cx="0" cy="786130"/>
            </a:xfrm>
            <a:custGeom>
              <a:avLst/>
              <a:gdLst/>
              <a:ahLst/>
              <a:cxnLst/>
              <a:rect l="l" t="t" r="r" b="b"/>
              <a:pathLst>
                <a:path h="786129">
                  <a:moveTo>
                    <a:pt x="0" y="0"/>
                  </a:moveTo>
                  <a:lnTo>
                    <a:pt x="0" y="785749"/>
                  </a:lnTo>
                </a:path>
              </a:pathLst>
            </a:custGeom>
            <a:ln w="25908">
              <a:solidFill>
                <a:srgbClr val="00AFEF"/>
              </a:solidFill>
            </a:ln>
          </p:spPr>
          <p:txBody>
            <a:bodyPr wrap="square" lIns="0" tIns="0" rIns="0" bIns="0" rtlCol="0"/>
            <a:lstStyle/>
            <a:p>
              <a:endParaRPr/>
            </a:p>
          </p:txBody>
        </p:sp>
        <p:pic>
          <p:nvPicPr>
            <p:cNvPr id="122" name="object 79"/>
            <p:cNvPicPr/>
            <p:nvPr/>
          </p:nvPicPr>
          <p:blipFill>
            <a:blip r:embed="rId37" cstate="print"/>
            <a:stretch>
              <a:fillRect/>
            </a:stretch>
          </p:blipFill>
          <p:spPr>
            <a:xfrm>
              <a:off x="5140451" y="4404360"/>
              <a:ext cx="111251" cy="833627"/>
            </a:xfrm>
            <a:prstGeom prst="rect">
              <a:avLst/>
            </a:prstGeom>
          </p:spPr>
        </p:pic>
        <p:sp>
          <p:nvSpPr>
            <p:cNvPr id="123" name="object 80"/>
            <p:cNvSpPr/>
            <p:nvPr/>
          </p:nvSpPr>
          <p:spPr>
            <a:xfrm>
              <a:off x="5196077" y="4426458"/>
              <a:ext cx="0" cy="736600"/>
            </a:xfrm>
            <a:custGeom>
              <a:avLst/>
              <a:gdLst/>
              <a:ahLst/>
              <a:cxnLst/>
              <a:rect l="l" t="t" r="r" b="b"/>
              <a:pathLst>
                <a:path h="736600">
                  <a:moveTo>
                    <a:pt x="0" y="0"/>
                  </a:moveTo>
                  <a:lnTo>
                    <a:pt x="0" y="736600"/>
                  </a:lnTo>
                </a:path>
              </a:pathLst>
            </a:custGeom>
            <a:ln w="25908">
              <a:solidFill>
                <a:srgbClr val="00AFEF"/>
              </a:solidFill>
            </a:ln>
          </p:spPr>
          <p:txBody>
            <a:bodyPr wrap="square" lIns="0" tIns="0" rIns="0" bIns="0" rtlCol="0"/>
            <a:lstStyle/>
            <a:p>
              <a:endParaRPr/>
            </a:p>
          </p:txBody>
        </p:sp>
        <p:pic>
          <p:nvPicPr>
            <p:cNvPr id="124" name="object 81"/>
            <p:cNvPicPr/>
            <p:nvPr/>
          </p:nvPicPr>
          <p:blipFill>
            <a:blip r:embed="rId38" cstate="print"/>
            <a:stretch>
              <a:fillRect/>
            </a:stretch>
          </p:blipFill>
          <p:spPr>
            <a:xfrm>
              <a:off x="6544056" y="4398264"/>
              <a:ext cx="111251" cy="813816"/>
            </a:xfrm>
            <a:prstGeom prst="rect">
              <a:avLst/>
            </a:prstGeom>
          </p:spPr>
        </p:pic>
        <p:sp>
          <p:nvSpPr>
            <p:cNvPr id="125" name="object 82"/>
            <p:cNvSpPr/>
            <p:nvPr/>
          </p:nvSpPr>
          <p:spPr>
            <a:xfrm>
              <a:off x="6599682" y="4420361"/>
              <a:ext cx="0" cy="716280"/>
            </a:xfrm>
            <a:custGeom>
              <a:avLst/>
              <a:gdLst/>
              <a:ahLst/>
              <a:cxnLst/>
              <a:rect l="l" t="t" r="r" b="b"/>
              <a:pathLst>
                <a:path h="716279">
                  <a:moveTo>
                    <a:pt x="0" y="0"/>
                  </a:moveTo>
                  <a:lnTo>
                    <a:pt x="0" y="715899"/>
                  </a:lnTo>
                </a:path>
              </a:pathLst>
            </a:custGeom>
            <a:ln w="25908">
              <a:solidFill>
                <a:srgbClr val="00AFEF"/>
              </a:solidFill>
            </a:ln>
          </p:spPr>
          <p:txBody>
            <a:bodyPr wrap="square" lIns="0" tIns="0" rIns="0" bIns="0" rtlCol="0"/>
            <a:lstStyle/>
            <a:p>
              <a:endParaRPr/>
            </a:p>
          </p:txBody>
        </p:sp>
        <p:pic>
          <p:nvPicPr>
            <p:cNvPr id="126" name="object 83"/>
            <p:cNvPicPr/>
            <p:nvPr/>
          </p:nvPicPr>
          <p:blipFill>
            <a:blip r:embed="rId36" cstate="print"/>
            <a:stretch>
              <a:fillRect/>
            </a:stretch>
          </p:blipFill>
          <p:spPr>
            <a:xfrm>
              <a:off x="7984236" y="4375404"/>
              <a:ext cx="111251" cy="882396"/>
            </a:xfrm>
            <a:prstGeom prst="rect">
              <a:avLst/>
            </a:prstGeom>
          </p:spPr>
        </p:pic>
        <p:sp>
          <p:nvSpPr>
            <p:cNvPr id="127" name="object 84"/>
            <p:cNvSpPr/>
            <p:nvPr/>
          </p:nvSpPr>
          <p:spPr>
            <a:xfrm>
              <a:off x="8039862" y="4397502"/>
              <a:ext cx="0" cy="784225"/>
            </a:xfrm>
            <a:custGeom>
              <a:avLst/>
              <a:gdLst/>
              <a:ahLst/>
              <a:cxnLst/>
              <a:rect l="l" t="t" r="r" b="b"/>
              <a:pathLst>
                <a:path h="784225">
                  <a:moveTo>
                    <a:pt x="0" y="0"/>
                  </a:moveTo>
                  <a:lnTo>
                    <a:pt x="0" y="784225"/>
                  </a:lnTo>
                </a:path>
              </a:pathLst>
            </a:custGeom>
            <a:ln w="25908">
              <a:solidFill>
                <a:srgbClr val="00AFEF"/>
              </a:solidFill>
            </a:ln>
          </p:spPr>
          <p:txBody>
            <a:bodyPr wrap="square" lIns="0" tIns="0" rIns="0" bIns="0" rtlCol="0"/>
            <a:lstStyle/>
            <a:p>
              <a:endParaRPr/>
            </a:p>
          </p:txBody>
        </p:sp>
        <p:pic>
          <p:nvPicPr>
            <p:cNvPr id="128" name="object 85"/>
            <p:cNvPicPr/>
            <p:nvPr/>
          </p:nvPicPr>
          <p:blipFill>
            <a:blip r:embed="rId39" cstate="print"/>
            <a:stretch>
              <a:fillRect/>
            </a:stretch>
          </p:blipFill>
          <p:spPr>
            <a:xfrm>
              <a:off x="1252727" y="3641090"/>
              <a:ext cx="3280387" cy="92709"/>
            </a:xfrm>
            <a:prstGeom prst="rect">
              <a:avLst/>
            </a:prstGeom>
          </p:spPr>
        </p:pic>
        <p:sp>
          <p:nvSpPr>
            <p:cNvPr id="129" name="object 86"/>
            <p:cNvSpPr/>
            <p:nvPr/>
          </p:nvSpPr>
          <p:spPr>
            <a:xfrm>
              <a:off x="1296161" y="3658362"/>
              <a:ext cx="3200400" cy="0"/>
            </a:xfrm>
            <a:custGeom>
              <a:avLst/>
              <a:gdLst/>
              <a:ahLst/>
              <a:cxnLst/>
              <a:rect l="l" t="t" r="r" b="b"/>
              <a:pathLst>
                <a:path w="3200400">
                  <a:moveTo>
                    <a:pt x="0" y="0"/>
                  </a:moveTo>
                  <a:lnTo>
                    <a:pt x="3200400" y="0"/>
                  </a:lnTo>
                </a:path>
              </a:pathLst>
            </a:custGeom>
            <a:ln w="25908">
              <a:solidFill>
                <a:srgbClr val="00AFEF"/>
              </a:solidFill>
            </a:ln>
          </p:spPr>
          <p:txBody>
            <a:bodyPr wrap="square" lIns="0" tIns="0" rIns="0" bIns="0" rtlCol="0"/>
            <a:lstStyle/>
            <a:p>
              <a:endParaRPr/>
            </a:p>
          </p:txBody>
        </p:sp>
        <p:pic>
          <p:nvPicPr>
            <p:cNvPr id="130" name="object 87"/>
            <p:cNvPicPr/>
            <p:nvPr/>
          </p:nvPicPr>
          <p:blipFill>
            <a:blip r:embed="rId40" cstate="print"/>
            <a:stretch>
              <a:fillRect/>
            </a:stretch>
          </p:blipFill>
          <p:spPr>
            <a:xfrm>
              <a:off x="1240536" y="3201924"/>
              <a:ext cx="111252" cy="533400"/>
            </a:xfrm>
            <a:prstGeom prst="rect">
              <a:avLst/>
            </a:prstGeom>
          </p:spPr>
        </p:pic>
        <p:sp>
          <p:nvSpPr>
            <p:cNvPr id="131" name="object 88"/>
            <p:cNvSpPr/>
            <p:nvPr/>
          </p:nvSpPr>
          <p:spPr>
            <a:xfrm>
              <a:off x="1296161" y="3224022"/>
              <a:ext cx="0" cy="434975"/>
            </a:xfrm>
            <a:custGeom>
              <a:avLst/>
              <a:gdLst/>
              <a:ahLst/>
              <a:cxnLst/>
              <a:rect l="l" t="t" r="r" b="b"/>
              <a:pathLst>
                <a:path h="434975">
                  <a:moveTo>
                    <a:pt x="0" y="0"/>
                  </a:moveTo>
                  <a:lnTo>
                    <a:pt x="0" y="434975"/>
                  </a:lnTo>
                </a:path>
              </a:pathLst>
            </a:custGeom>
            <a:ln w="25908">
              <a:solidFill>
                <a:srgbClr val="00AFEF"/>
              </a:solidFill>
            </a:ln>
          </p:spPr>
          <p:txBody>
            <a:bodyPr wrap="square" lIns="0" tIns="0" rIns="0" bIns="0" rtlCol="0"/>
            <a:lstStyle/>
            <a:p>
              <a:endParaRPr/>
            </a:p>
          </p:txBody>
        </p:sp>
        <p:pic>
          <p:nvPicPr>
            <p:cNvPr id="132" name="object 89"/>
            <p:cNvPicPr/>
            <p:nvPr/>
          </p:nvPicPr>
          <p:blipFill>
            <a:blip r:embed="rId35" cstate="print"/>
            <a:stretch>
              <a:fillRect/>
            </a:stretch>
          </p:blipFill>
          <p:spPr>
            <a:xfrm>
              <a:off x="4466844" y="3659124"/>
              <a:ext cx="111251" cy="838200"/>
            </a:xfrm>
            <a:prstGeom prst="rect">
              <a:avLst/>
            </a:prstGeom>
          </p:spPr>
        </p:pic>
        <p:sp>
          <p:nvSpPr>
            <p:cNvPr id="133" name="object 90"/>
            <p:cNvSpPr/>
            <p:nvPr/>
          </p:nvSpPr>
          <p:spPr>
            <a:xfrm>
              <a:off x="4522470" y="3681222"/>
              <a:ext cx="0" cy="739775"/>
            </a:xfrm>
            <a:custGeom>
              <a:avLst/>
              <a:gdLst/>
              <a:ahLst/>
              <a:cxnLst/>
              <a:rect l="l" t="t" r="r" b="b"/>
              <a:pathLst>
                <a:path h="739775">
                  <a:moveTo>
                    <a:pt x="0" y="0"/>
                  </a:moveTo>
                  <a:lnTo>
                    <a:pt x="0" y="739775"/>
                  </a:lnTo>
                </a:path>
              </a:pathLst>
            </a:custGeom>
            <a:ln w="25908">
              <a:solidFill>
                <a:srgbClr val="00AFEF"/>
              </a:solidFill>
            </a:ln>
          </p:spPr>
          <p:txBody>
            <a:bodyPr wrap="square" lIns="0" tIns="0" rIns="0" bIns="0" rtlCol="0"/>
            <a:lstStyle/>
            <a:p>
              <a:endParaRPr/>
            </a:p>
          </p:txBody>
        </p:sp>
      </p:grpSp>
    </p:spTree>
    <p:extLst>
      <p:ext uri="{BB962C8B-B14F-4D97-AF65-F5344CB8AC3E}">
        <p14:creationId xmlns:p14="http://schemas.microsoft.com/office/powerpoint/2010/main" val="163226791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 xmlns:a16="http://schemas.microsoft.com/office/drawing/2014/main" id="{75FDD9A8-565D-4D97-92E5-DBA7C850A6CB}"/>
              </a:ext>
            </a:extLst>
          </p:cNvPr>
          <p:cNvCxnSpPr/>
          <p:nvPr/>
        </p:nvCxnSpPr>
        <p:spPr>
          <a:xfrm>
            <a:off x="0" y="6308035"/>
            <a:ext cx="6487910" cy="0"/>
          </a:xfrm>
          <a:prstGeom prst="line">
            <a:avLst/>
          </a:prstGeom>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 xmlns:a16="http://schemas.microsoft.com/office/drawing/2014/main" id="{20F4E0C5-ECA3-431E-AAA0-C277BD3CB20E}"/>
              </a:ext>
            </a:extLst>
          </p:cNvPr>
          <p:cNvCxnSpPr>
            <a:cxnSpLocks/>
          </p:cNvCxnSpPr>
          <p:nvPr/>
        </p:nvCxnSpPr>
        <p:spPr>
          <a:xfrm>
            <a:off x="4944631" y="876992"/>
            <a:ext cx="4199369" cy="0"/>
          </a:xfrm>
          <a:prstGeom prst="line">
            <a:avLst/>
          </a:prstGeom>
        </p:spPr>
        <p:style>
          <a:lnRef idx="1">
            <a:schemeClr val="dk1"/>
          </a:lnRef>
          <a:fillRef idx="0">
            <a:schemeClr val="dk1"/>
          </a:fillRef>
          <a:effectRef idx="0">
            <a:schemeClr val="dk1"/>
          </a:effectRef>
          <a:fontRef idx="minor">
            <a:schemeClr val="tx1"/>
          </a:fontRef>
        </p:style>
      </p:cxnSp>
      <p:sp>
        <p:nvSpPr>
          <p:cNvPr id="17" name="Rectangle 16">
            <a:extLst>
              <a:ext uri="{FF2B5EF4-FFF2-40B4-BE49-F238E27FC236}">
                <a16:creationId xmlns="" xmlns:a16="http://schemas.microsoft.com/office/drawing/2014/main" id="{5DF3CE46-33CA-475F-AAD8-98AB0AC9A587}"/>
              </a:ext>
            </a:extLst>
          </p:cNvPr>
          <p:cNvSpPr/>
          <p:nvPr/>
        </p:nvSpPr>
        <p:spPr>
          <a:xfrm>
            <a:off x="620862" y="284823"/>
            <a:ext cx="7456338" cy="769441"/>
          </a:xfrm>
          <a:prstGeom prst="rect">
            <a:avLst/>
          </a:prstGeom>
          <a:noFill/>
        </p:spPr>
        <p:txBody>
          <a:bodyPr wrap="square" lIns="91440" tIns="45720" rIns="91440" bIns="45720">
            <a:spAutoFit/>
          </a:bodyPr>
          <a:lstStyle/>
          <a:p>
            <a:r>
              <a:rPr lang="en-US" sz="4400" dirty="0" smtClean="0">
                <a:ln w="0"/>
                <a:solidFill>
                  <a:schemeClr val="tx2">
                    <a:lumMod val="50000"/>
                  </a:schemeClr>
                </a:solidFill>
                <a:effectLst>
                  <a:outerShdw blurRad="38100" dist="25400" dir="5400000" algn="ctr" rotWithShape="0">
                    <a:srgbClr val="6E747A">
                      <a:alpha val="43000"/>
                    </a:srgbClr>
                  </a:outerShdw>
                </a:effectLst>
                <a:latin typeface="Sitka Heading Semibold" pitchFamily="2" charset="0"/>
              </a:rPr>
              <a:t>WRAPPER CLASSES</a:t>
            </a:r>
            <a:endParaRPr lang="en-US" sz="4400" b="0" cap="none" spc="0" dirty="0">
              <a:ln w="0"/>
              <a:solidFill>
                <a:schemeClr val="tx2">
                  <a:lumMod val="50000"/>
                </a:schemeClr>
              </a:solidFill>
              <a:effectLst>
                <a:outerShdw blurRad="38100" dist="25400" dir="5400000" algn="ctr" rotWithShape="0">
                  <a:srgbClr val="6E747A">
                    <a:alpha val="43000"/>
                  </a:srgbClr>
                </a:outerShdw>
              </a:effectLst>
              <a:latin typeface="Sitka Heading Semibold" pitchFamily="2" charset="0"/>
            </a:endParaRPr>
          </a:p>
        </p:txBody>
      </p:sp>
      <p:graphicFrame>
        <p:nvGraphicFramePr>
          <p:cNvPr id="3" name="Table 2"/>
          <p:cNvGraphicFramePr>
            <a:graphicFrameLocks noGrp="1"/>
          </p:cNvGraphicFramePr>
          <p:nvPr>
            <p:extLst>
              <p:ext uri="{D42A27DB-BD31-4B8C-83A1-F6EECF244321}">
                <p14:modId xmlns:p14="http://schemas.microsoft.com/office/powerpoint/2010/main" val="4176790076"/>
              </p:ext>
            </p:extLst>
          </p:nvPr>
        </p:nvGraphicFramePr>
        <p:xfrm>
          <a:off x="762000" y="1387047"/>
          <a:ext cx="7545575" cy="4861356"/>
        </p:xfrm>
        <a:graphic>
          <a:graphicData uri="http://schemas.openxmlformats.org/drawingml/2006/table">
            <a:tbl>
              <a:tblPr/>
              <a:tblGrid>
                <a:gridCol w="3769115">
                  <a:extLst>
                    <a:ext uri="{9D8B030D-6E8A-4147-A177-3AD203B41FA5}">
                      <a16:colId xmlns="" xmlns:a16="http://schemas.microsoft.com/office/drawing/2014/main" val="3815453991"/>
                    </a:ext>
                  </a:extLst>
                </a:gridCol>
                <a:gridCol w="3776460">
                  <a:extLst>
                    <a:ext uri="{9D8B030D-6E8A-4147-A177-3AD203B41FA5}">
                      <a16:colId xmlns="" xmlns:a16="http://schemas.microsoft.com/office/drawing/2014/main" val="2635649160"/>
                    </a:ext>
                  </a:extLst>
                </a:gridCol>
              </a:tblGrid>
              <a:tr h="529670">
                <a:tc>
                  <a:txBody>
                    <a:bodyPr/>
                    <a:lstStyle/>
                    <a:p>
                      <a:pPr algn="ctr" fontAlgn="t"/>
                      <a:r>
                        <a:rPr lang="en-IN" b="1" dirty="0">
                          <a:effectLst>
                            <a:outerShdw blurRad="38100" dist="38100" dir="2700000" algn="tl">
                              <a:srgbClr val="000000">
                                <a:alpha val="43137"/>
                              </a:srgbClr>
                            </a:outerShdw>
                          </a:effectLst>
                        </a:rPr>
                        <a:t>Primitive Data Type</a:t>
                      </a:r>
                    </a:p>
                  </a:txBody>
                  <a:tcPr marL="114300" marR="57150" marT="76200" marB="7620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ctr" fontAlgn="t"/>
                      <a:r>
                        <a:rPr lang="en-IN" b="1" dirty="0">
                          <a:effectLst>
                            <a:outerShdw blurRad="38100" dist="38100" dir="2700000" algn="tl">
                              <a:srgbClr val="000000">
                                <a:alpha val="43137"/>
                              </a:srgbClr>
                            </a:outerShdw>
                          </a:effectLst>
                        </a:rPr>
                        <a:t>Wrapper Class</a:t>
                      </a:r>
                    </a:p>
                  </a:txBody>
                  <a:tcPr marL="57150" marR="57150" marT="76200" marB="7620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 xmlns:a16="http://schemas.microsoft.com/office/drawing/2014/main" val="3082142977"/>
                  </a:ext>
                </a:extLst>
              </a:tr>
              <a:tr h="529670">
                <a:tc>
                  <a:txBody>
                    <a:bodyPr/>
                    <a:lstStyle/>
                    <a:p>
                      <a:pPr algn="ctr" fontAlgn="t"/>
                      <a:r>
                        <a:rPr lang="en-IN" dirty="0">
                          <a:effectLst/>
                        </a:rPr>
                        <a:t>byte</a:t>
                      </a:r>
                    </a:p>
                  </a:txBody>
                  <a:tcPr marL="114300" marR="57150" marT="76200" marB="7620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7E9EB"/>
                    </a:solidFill>
                  </a:tcPr>
                </a:tc>
                <a:tc>
                  <a:txBody>
                    <a:bodyPr/>
                    <a:lstStyle/>
                    <a:p>
                      <a:pPr algn="ctr" fontAlgn="t"/>
                      <a:r>
                        <a:rPr lang="en-IN" dirty="0">
                          <a:effectLst/>
                        </a:rPr>
                        <a:t>Byte</a:t>
                      </a:r>
                    </a:p>
                  </a:txBody>
                  <a:tcPr marL="57150" marR="57150" marT="76200" marB="7620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7E9EB"/>
                    </a:solidFill>
                  </a:tcPr>
                </a:tc>
                <a:extLst>
                  <a:ext uri="{0D108BD9-81ED-4DB2-BD59-A6C34878D82A}">
                    <a16:rowId xmlns="" xmlns:a16="http://schemas.microsoft.com/office/drawing/2014/main" val="775320442"/>
                  </a:ext>
                </a:extLst>
              </a:tr>
              <a:tr h="623996">
                <a:tc>
                  <a:txBody>
                    <a:bodyPr/>
                    <a:lstStyle/>
                    <a:p>
                      <a:pPr algn="ctr" fontAlgn="t"/>
                      <a:r>
                        <a:rPr lang="en-IN" dirty="0">
                          <a:effectLst/>
                        </a:rPr>
                        <a:t>short</a:t>
                      </a:r>
                    </a:p>
                  </a:txBody>
                  <a:tcPr marL="114300" marR="57150" marT="76200" marB="7620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ctr" fontAlgn="t"/>
                      <a:r>
                        <a:rPr lang="en-IN">
                          <a:effectLst/>
                        </a:rPr>
                        <a:t>Short</a:t>
                      </a:r>
                    </a:p>
                  </a:txBody>
                  <a:tcPr marL="57150" marR="57150" marT="76200" marB="7620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 xmlns:a16="http://schemas.microsoft.com/office/drawing/2014/main" val="410843057"/>
                  </a:ext>
                </a:extLst>
              </a:tr>
              <a:tr h="529670">
                <a:tc>
                  <a:txBody>
                    <a:bodyPr/>
                    <a:lstStyle/>
                    <a:p>
                      <a:pPr algn="ctr" fontAlgn="t"/>
                      <a:r>
                        <a:rPr lang="en-IN" dirty="0" err="1">
                          <a:effectLst/>
                        </a:rPr>
                        <a:t>int</a:t>
                      </a:r>
                      <a:endParaRPr lang="en-IN" dirty="0">
                        <a:effectLst/>
                      </a:endParaRPr>
                    </a:p>
                  </a:txBody>
                  <a:tcPr marL="114300" marR="57150" marT="76200" marB="7620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7E9EB"/>
                    </a:solidFill>
                  </a:tcPr>
                </a:tc>
                <a:tc>
                  <a:txBody>
                    <a:bodyPr/>
                    <a:lstStyle/>
                    <a:p>
                      <a:pPr algn="ctr" fontAlgn="t"/>
                      <a:r>
                        <a:rPr lang="en-IN">
                          <a:effectLst/>
                        </a:rPr>
                        <a:t>Integer</a:t>
                      </a:r>
                    </a:p>
                  </a:txBody>
                  <a:tcPr marL="57150" marR="57150" marT="76200" marB="7620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7E9EB"/>
                    </a:solidFill>
                  </a:tcPr>
                </a:tc>
                <a:extLst>
                  <a:ext uri="{0D108BD9-81ED-4DB2-BD59-A6C34878D82A}">
                    <a16:rowId xmlns="" xmlns:a16="http://schemas.microsoft.com/office/drawing/2014/main" val="2221644547"/>
                  </a:ext>
                </a:extLst>
              </a:tr>
              <a:tr h="529670">
                <a:tc>
                  <a:txBody>
                    <a:bodyPr/>
                    <a:lstStyle/>
                    <a:p>
                      <a:pPr algn="ctr" fontAlgn="t"/>
                      <a:r>
                        <a:rPr lang="en-IN" dirty="0">
                          <a:effectLst/>
                        </a:rPr>
                        <a:t>long</a:t>
                      </a:r>
                    </a:p>
                  </a:txBody>
                  <a:tcPr marL="114300" marR="57150" marT="76200" marB="7620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ctr" fontAlgn="t"/>
                      <a:r>
                        <a:rPr lang="en-IN" dirty="0">
                          <a:effectLst/>
                        </a:rPr>
                        <a:t>Long</a:t>
                      </a:r>
                    </a:p>
                  </a:txBody>
                  <a:tcPr marL="57150" marR="57150" marT="76200" marB="7620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 xmlns:a16="http://schemas.microsoft.com/office/drawing/2014/main" val="1292091824"/>
                  </a:ext>
                </a:extLst>
              </a:tr>
              <a:tr h="529670">
                <a:tc>
                  <a:txBody>
                    <a:bodyPr/>
                    <a:lstStyle/>
                    <a:p>
                      <a:pPr algn="ctr" fontAlgn="t"/>
                      <a:r>
                        <a:rPr lang="en-IN">
                          <a:effectLst/>
                        </a:rPr>
                        <a:t>float</a:t>
                      </a:r>
                    </a:p>
                  </a:txBody>
                  <a:tcPr marL="114300" marR="57150" marT="76200" marB="7620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7E9EB"/>
                    </a:solidFill>
                  </a:tcPr>
                </a:tc>
                <a:tc>
                  <a:txBody>
                    <a:bodyPr/>
                    <a:lstStyle/>
                    <a:p>
                      <a:pPr algn="ctr" fontAlgn="t"/>
                      <a:r>
                        <a:rPr lang="en-IN" dirty="0">
                          <a:effectLst/>
                        </a:rPr>
                        <a:t>Float</a:t>
                      </a:r>
                    </a:p>
                  </a:txBody>
                  <a:tcPr marL="57150" marR="57150" marT="76200" marB="7620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7E9EB"/>
                    </a:solidFill>
                  </a:tcPr>
                </a:tc>
                <a:extLst>
                  <a:ext uri="{0D108BD9-81ED-4DB2-BD59-A6C34878D82A}">
                    <a16:rowId xmlns="" xmlns:a16="http://schemas.microsoft.com/office/drawing/2014/main" val="410101695"/>
                  </a:ext>
                </a:extLst>
              </a:tr>
              <a:tr h="529670">
                <a:tc>
                  <a:txBody>
                    <a:bodyPr/>
                    <a:lstStyle/>
                    <a:p>
                      <a:pPr algn="ctr" fontAlgn="t"/>
                      <a:r>
                        <a:rPr lang="en-IN">
                          <a:effectLst/>
                        </a:rPr>
                        <a:t>double</a:t>
                      </a:r>
                    </a:p>
                  </a:txBody>
                  <a:tcPr marL="114300" marR="57150" marT="76200" marB="7620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ctr" fontAlgn="t"/>
                      <a:r>
                        <a:rPr lang="en-IN" dirty="0">
                          <a:effectLst/>
                        </a:rPr>
                        <a:t>Double</a:t>
                      </a:r>
                    </a:p>
                  </a:txBody>
                  <a:tcPr marL="57150" marR="57150" marT="76200" marB="7620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 xmlns:a16="http://schemas.microsoft.com/office/drawing/2014/main" val="2184026598"/>
                  </a:ext>
                </a:extLst>
              </a:tr>
              <a:tr h="529670">
                <a:tc>
                  <a:txBody>
                    <a:bodyPr/>
                    <a:lstStyle/>
                    <a:p>
                      <a:pPr algn="ctr" fontAlgn="t"/>
                      <a:r>
                        <a:rPr lang="en-IN">
                          <a:effectLst/>
                        </a:rPr>
                        <a:t>boolean</a:t>
                      </a:r>
                    </a:p>
                  </a:txBody>
                  <a:tcPr marL="114300" marR="57150" marT="76200" marB="7620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7E9EB"/>
                    </a:solidFill>
                  </a:tcPr>
                </a:tc>
                <a:tc>
                  <a:txBody>
                    <a:bodyPr/>
                    <a:lstStyle/>
                    <a:p>
                      <a:pPr algn="ctr" fontAlgn="t"/>
                      <a:r>
                        <a:rPr lang="en-IN" dirty="0">
                          <a:effectLst/>
                        </a:rPr>
                        <a:t>Boolean</a:t>
                      </a:r>
                    </a:p>
                  </a:txBody>
                  <a:tcPr marL="57150" marR="57150" marT="76200" marB="7620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7E9EB"/>
                    </a:solidFill>
                  </a:tcPr>
                </a:tc>
                <a:extLst>
                  <a:ext uri="{0D108BD9-81ED-4DB2-BD59-A6C34878D82A}">
                    <a16:rowId xmlns="" xmlns:a16="http://schemas.microsoft.com/office/drawing/2014/main" val="22149083"/>
                  </a:ext>
                </a:extLst>
              </a:tr>
              <a:tr h="529670">
                <a:tc>
                  <a:txBody>
                    <a:bodyPr/>
                    <a:lstStyle/>
                    <a:p>
                      <a:pPr algn="ctr" fontAlgn="t"/>
                      <a:r>
                        <a:rPr lang="en-IN">
                          <a:effectLst/>
                        </a:rPr>
                        <a:t>char</a:t>
                      </a:r>
                    </a:p>
                  </a:txBody>
                  <a:tcPr marL="114300" marR="57150" marT="76200" marB="7620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ctr" fontAlgn="t"/>
                      <a:r>
                        <a:rPr lang="en-IN" dirty="0">
                          <a:effectLst/>
                        </a:rPr>
                        <a:t>Character</a:t>
                      </a:r>
                    </a:p>
                  </a:txBody>
                  <a:tcPr marL="57150" marR="57150" marT="76200" marB="7620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 xmlns:a16="http://schemas.microsoft.com/office/drawing/2014/main" val="813899773"/>
                  </a:ext>
                </a:extLst>
              </a:tr>
            </a:tbl>
          </a:graphicData>
        </a:graphic>
      </p:graphicFrame>
    </p:spTree>
    <p:extLst>
      <p:ext uri="{BB962C8B-B14F-4D97-AF65-F5344CB8AC3E}">
        <p14:creationId xmlns:p14="http://schemas.microsoft.com/office/powerpoint/2010/main" val="327228734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 xmlns:a16="http://schemas.microsoft.com/office/drawing/2014/main" id="{75FDD9A8-565D-4D97-92E5-DBA7C850A6CB}"/>
              </a:ext>
            </a:extLst>
          </p:cNvPr>
          <p:cNvCxnSpPr/>
          <p:nvPr/>
        </p:nvCxnSpPr>
        <p:spPr>
          <a:xfrm>
            <a:off x="0" y="6308035"/>
            <a:ext cx="6487910" cy="0"/>
          </a:xfrm>
          <a:prstGeom prst="line">
            <a:avLst/>
          </a:prstGeom>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 xmlns:a16="http://schemas.microsoft.com/office/drawing/2014/main" id="{20F4E0C5-ECA3-431E-AAA0-C277BD3CB20E}"/>
              </a:ext>
            </a:extLst>
          </p:cNvPr>
          <p:cNvCxnSpPr>
            <a:cxnSpLocks/>
          </p:cNvCxnSpPr>
          <p:nvPr/>
        </p:nvCxnSpPr>
        <p:spPr>
          <a:xfrm>
            <a:off x="4944631" y="876992"/>
            <a:ext cx="4199369" cy="0"/>
          </a:xfrm>
          <a:prstGeom prst="line">
            <a:avLst/>
          </a:prstGeom>
        </p:spPr>
        <p:style>
          <a:lnRef idx="1">
            <a:schemeClr val="dk1"/>
          </a:lnRef>
          <a:fillRef idx="0">
            <a:schemeClr val="dk1"/>
          </a:fillRef>
          <a:effectRef idx="0">
            <a:schemeClr val="dk1"/>
          </a:effectRef>
          <a:fontRef idx="minor">
            <a:schemeClr val="tx1"/>
          </a:fontRef>
        </p:style>
      </p:cxnSp>
      <p:sp>
        <p:nvSpPr>
          <p:cNvPr id="17" name="Rectangle 16">
            <a:extLst>
              <a:ext uri="{FF2B5EF4-FFF2-40B4-BE49-F238E27FC236}">
                <a16:creationId xmlns="" xmlns:a16="http://schemas.microsoft.com/office/drawing/2014/main" id="{5DF3CE46-33CA-475F-AAD8-98AB0AC9A587}"/>
              </a:ext>
            </a:extLst>
          </p:cNvPr>
          <p:cNvSpPr/>
          <p:nvPr/>
        </p:nvSpPr>
        <p:spPr>
          <a:xfrm>
            <a:off x="620862" y="284823"/>
            <a:ext cx="7075338" cy="769441"/>
          </a:xfrm>
          <a:prstGeom prst="rect">
            <a:avLst/>
          </a:prstGeom>
          <a:noFill/>
        </p:spPr>
        <p:txBody>
          <a:bodyPr wrap="square" lIns="91440" tIns="45720" rIns="91440" bIns="45720">
            <a:spAutoFit/>
          </a:bodyPr>
          <a:lstStyle/>
          <a:p>
            <a:r>
              <a:rPr lang="en-US" sz="4400" dirty="0" smtClean="0">
                <a:ln w="0"/>
                <a:solidFill>
                  <a:schemeClr val="tx2">
                    <a:lumMod val="50000"/>
                  </a:schemeClr>
                </a:solidFill>
                <a:effectLst>
                  <a:outerShdw blurRad="38100" dist="25400" dir="5400000" algn="ctr" rotWithShape="0">
                    <a:srgbClr val="6E747A">
                      <a:alpha val="43000"/>
                    </a:srgbClr>
                  </a:outerShdw>
                </a:effectLst>
                <a:latin typeface="Sitka Heading Semibold" pitchFamily="2" charset="0"/>
              </a:rPr>
              <a:t>WRAPPER CLASSES</a:t>
            </a:r>
            <a:endParaRPr lang="en-US" sz="4400" b="0" cap="none" spc="0" dirty="0">
              <a:ln w="0"/>
              <a:solidFill>
                <a:schemeClr val="tx2">
                  <a:lumMod val="50000"/>
                </a:schemeClr>
              </a:solidFill>
              <a:effectLst>
                <a:outerShdw blurRad="38100" dist="25400" dir="5400000" algn="ctr" rotWithShape="0">
                  <a:srgbClr val="6E747A">
                    <a:alpha val="43000"/>
                  </a:srgbClr>
                </a:outerShdw>
              </a:effectLst>
              <a:latin typeface="Sitka Heading Semibold" pitchFamily="2" charset="0"/>
            </a:endParaRPr>
          </a:p>
        </p:txBody>
      </p:sp>
      <p:sp>
        <p:nvSpPr>
          <p:cNvPr id="5" name="Rectangle 4"/>
          <p:cNvSpPr/>
          <p:nvPr/>
        </p:nvSpPr>
        <p:spPr>
          <a:xfrm>
            <a:off x="180272" y="1554966"/>
            <a:ext cx="4572000" cy="5170646"/>
          </a:xfrm>
          <a:prstGeom prst="rect">
            <a:avLst/>
          </a:prstGeom>
        </p:spPr>
        <p:txBody>
          <a:bodyPr>
            <a:spAutoFit/>
          </a:bodyPr>
          <a:lstStyle/>
          <a:p>
            <a:pPr>
              <a:spcBef>
                <a:spcPts val="600"/>
              </a:spcBef>
            </a:pPr>
            <a:r>
              <a:rPr lang="en-IN" sz="2000" dirty="0">
                <a:solidFill>
                  <a:srgbClr val="0000FF"/>
                </a:solidFill>
                <a:latin typeface="Sitka Text" pitchFamily="2" charset="0"/>
              </a:rPr>
              <a:t>public</a:t>
            </a:r>
            <a:r>
              <a:rPr lang="en-IN" sz="2000" dirty="0">
                <a:solidFill>
                  <a:srgbClr val="000000"/>
                </a:solidFill>
                <a:latin typeface="Sitka Text" pitchFamily="2" charset="0"/>
              </a:rPr>
              <a:t> </a:t>
            </a:r>
            <a:r>
              <a:rPr lang="en-IN" sz="2000" dirty="0">
                <a:solidFill>
                  <a:srgbClr val="0000FF"/>
                </a:solidFill>
                <a:latin typeface="Sitka Text" pitchFamily="2" charset="0"/>
              </a:rPr>
              <a:t>class</a:t>
            </a:r>
            <a:r>
              <a:rPr lang="en-IN" sz="2000" dirty="0">
                <a:solidFill>
                  <a:srgbClr val="000000"/>
                </a:solidFill>
                <a:latin typeface="Sitka Text" pitchFamily="2" charset="0"/>
              </a:rPr>
              <a:t> </a:t>
            </a:r>
            <a:r>
              <a:rPr lang="en-IN" sz="2000" dirty="0">
                <a:solidFill>
                  <a:srgbClr val="267F99"/>
                </a:solidFill>
                <a:latin typeface="Sitka Text" pitchFamily="2" charset="0"/>
              </a:rPr>
              <a:t>Main</a:t>
            </a:r>
            <a:r>
              <a:rPr lang="en-IN" sz="2000" dirty="0">
                <a:solidFill>
                  <a:srgbClr val="000000"/>
                </a:solidFill>
                <a:latin typeface="Sitka Text" pitchFamily="2" charset="0"/>
              </a:rPr>
              <a:t> {</a:t>
            </a:r>
          </a:p>
          <a:p>
            <a:pPr>
              <a:spcBef>
                <a:spcPts val="600"/>
              </a:spcBef>
            </a:pPr>
            <a:r>
              <a:rPr lang="en-IN" sz="2000" dirty="0">
                <a:solidFill>
                  <a:srgbClr val="000000"/>
                </a:solidFill>
                <a:latin typeface="Sitka Text" pitchFamily="2" charset="0"/>
              </a:rPr>
              <a:t>  </a:t>
            </a:r>
            <a:r>
              <a:rPr lang="en-IN" sz="2000" dirty="0">
                <a:solidFill>
                  <a:srgbClr val="0000FF"/>
                </a:solidFill>
                <a:latin typeface="Sitka Text" pitchFamily="2" charset="0"/>
              </a:rPr>
              <a:t>public</a:t>
            </a:r>
            <a:r>
              <a:rPr lang="en-IN" sz="2000" dirty="0">
                <a:solidFill>
                  <a:srgbClr val="000000"/>
                </a:solidFill>
                <a:latin typeface="Sitka Text" pitchFamily="2" charset="0"/>
              </a:rPr>
              <a:t> </a:t>
            </a:r>
            <a:r>
              <a:rPr lang="en-IN" sz="2000" dirty="0">
                <a:solidFill>
                  <a:srgbClr val="0000FF"/>
                </a:solidFill>
                <a:latin typeface="Sitka Text" pitchFamily="2" charset="0"/>
              </a:rPr>
              <a:t>static</a:t>
            </a:r>
            <a:r>
              <a:rPr lang="en-IN" sz="2000" dirty="0">
                <a:solidFill>
                  <a:srgbClr val="000000"/>
                </a:solidFill>
                <a:latin typeface="Sitka Text" pitchFamily="2" charset="0"/>
              </a:rPr>
              <a:t> </a:t>
            </a:r>
            <a:r>
              <a:rPr lang="en-IN" sz="2000" dirty="0">
                <a:solidFill>
                  <a:srgbClr val="267F99"/>
                </a:solidFill>
                <a:latin typeface="Sitka Text" pitchFamily="2" charset="0"/>
              </a:rPr>
              <a:t>void</a:t>
            </a:r>
            <a:r>
              <a:rPr lang="en-IN" sz="2000" dirty="0">
                <a:solidFill>
                  <a:srgbClr val="000000"/>
                </a:solidFill>
                <a:latin typeface="Sitka Text" pitchFamily="2" charset="0"/>
              </a:rPr>
              <a:t> </a:t>
            </a:r>
            <a:r>
              <a:rPr lang="en-IN" sz="2000" dirty="0">
                <a:solidFill>
                  <a:srgbClr val="795E26"/>
                </a:solidFill>
                <a:latin typeface="Sitka Text" pitchFamily="2" charset="0"/>
              </a:rPr>
              <a:t>main</a:t>
            </a:r>
            <a:r>
              <a:rPr lang="en-IN" sz="2000" dirty="0">
                <a:solidFill>
                  <a:srgbClr val="000000"/>
                </a:solidFill>
                <a:latin typeface="Sitka Text" pitchFamily="2" charset="0"/>
              </a:rPr>
              <a:t>(</a:t>
            </a:r>
            <a:r>
              <a:rPr lang="en-IN" sz="2000" dirty="0">
                <a:solidFill>
                  <a:srgbClr val="267F99"/>
                </a:solidFill>
                <a:latin typeface="Sitka Text" pitchFamily="2" charset="0"/>
              </a:rPr>
              <a:t>String</a:t>
            </a:r>
            <a:r>
              <a:rPr lang="en-IN" sz="2000" dirty="0">
                <a:solidFill>
                  <a:srgbClr val="000000"/>
                </a:solidFill>
                <a:latin typeface="Sitka Text" pitchFamily="2" charset="0"/>
              </a:rPr>
              <a:t>[] </a:t>
            </a:r>
            <a:r>
              <a:rPr lang="en-IN" sz="2000" dirty="0" err="1">
                <a:solidFill>
                  <a:srgbClr val="001080"/>
                </a:solidFill>
                <a:latin typeface="Sitka Text" pitchFamily="2" charset="0"/>
              </a:rPr>
              <a:t>args</a:t>
            </a:r>
            <a:r>
              <a:rPr lang="en-IN" sz="2000" dirty="0">
                <a:solidFill>
                  <a:srgbClr val="000000"/>
                </a:solidFill>
                <a:latin typeface="Sitka Text" pitchFamily="2" charset="0"/>
              </a:rPr>
              <a:t>) {</a:t>
            </a:r>
          </a:p>
          <a:p>
            <a:pPr>
              <a:spcBef>
                <a:spcPts val="600"/>
              </a:spcBef>
            </a:pPr>
            <a:r>
              <a:rPr lang="en-IN" sz="2000" dirty="0">
                <a:solidFill>
                  <a:srgbClr val="000000"/>
                </a:solidFill>
                <a:latin typeface="Sitka Text" pitchFamily="2" charset="0"/>
              </a:rPr>
              <a:t>    </a:t>
            </a:r>
            <a:r>
              <a:rPr lang="en-IN" sz="2000" dirty="0">
                <a:solidFill>
                  <a:srgbClr val="267F99"/>
                </a:solidFill>
                <a:latin typeface="Sitka Text" pitchFamily="2" charset="0"/>
              </a:rPr>
              <a:t>Integer</a:t>
            </a:r>
            <a:r>
              <a:rPr lang="en-IN" sz="2000" dirty="0">
                <a:solidFill>
                  <a:srgbClr val="000000"/>
                </a:solidFill>
                <a:latin typeface="Sitka Text" pitchFamily="2" charset="0"/>
              </a:rPr>
              <a:t> </a:t>
            </a:r>
            <a:r>
              <a:rPr lang="en-IN" sz="2000" dirty="0" err="1">
                <a:solidFill>
                  <a:srgbClr val="001080"/>
                </a:solidFill>
                <a:latin typeface="Sitka Text" pitchFamily="2" charset="0"/>
              </a:rPr>
              <a:t>myInt</a:t>
            </a:r>
            <a:r>
              <a:rPr lang="en-IN" sz="2000" dirty="0">
                <a:solidFill>
                  <a:srgbClr val="000000"/>
                </a:solidFill>
                <a:latin typeface="Sitka Text" pitchFamily="2" charset="0"/>
              </a:rPr>
              <a:t> = </a:t>
            </a:r>
            <a:r>
              <a:rPr lang="en-IN" sz="2000" dirty="0">
                <a:solidFill>
                  <a:srgbClr val="098658"/>
                </a:solidFill>
                <a:latin typeface="Sitka Text" pitchFamily="2" charset="0"/>
              </a:rPr>
              <a:t>5</a:t>
            </a:r>
            <a:r>
              <a:rPr lang="en-IN" sz="2000" dirty="0">
                <a:solidFill>
                  <a:srgbClr val="000000"/>
                </a:solidFill>
                <a:latin typeface="Sitka Text" pitchFamily="2" charset="0"/>
              </a:rPr>
              <a:t>;</a:t>
            </a:r>
          </a:p>
          <a:p>
            <a:pPr>
              <a:spcBef>
                <a:spcPts val="600"/>
              </a:spcBef>
            </a:pPr>
            <a:r>
              <a:rPr lang="en-IN" sz="2000" dirty="0">
                <a:solidFill>
                  <a:srgbClr val="000000"/>
                </a:solidFill>
                <a:latin typeface="Sitka Text" pitchFamily="2" charset="0"/>
              </a:rPr>
              <a:t>    </a:t>
            </a:r>
            <a:r>
              <a:rPr lang="en-IN" sz="2000" dirty="0">
                <a:solidFill>
                  <a:srgbClr val="267F99"/>
                </a:solidFill>
                <a:latin typeface="Sitka Text" pitchFamily="2" charset="0"/>
              </a:rPr>
              <a:t>Double</a:t>
            </a:r>
            <a:r>
              <a:rPr lang="en-IN" sz="2000" dirty="0">
                <a:solidFill>
                  <a:srgbClr val="000000"/>
                </a:solidFill>
                <a:latin typeface="Sitka Text" pitchFamily="2" charset="0"/>
              </a:rPr>
              <a:t> </a:t>
            </a:r>
            <a:r>
              <a:rPr lang="en-IN" sz="2000" dirty="0" err="1">
                <a:solidFill>
                  <a:srgbClr val="001080"/>
                </a:solidFill>
                <a:latin typeface="Sitka Text" pitchFamily="2" charset="0"/>
              </a:rPr>
              <a:t>myDouble</a:t>
            </a:r>
            <a:r>
              <a:rPr lang="en-IN" sz="2000" dirty="0">
                <a:solidFill>
                  <a:srgbClr val="000000"/>
                </a:solidFill>
                <a:latin typeface="Sitka Text" pitchFamily="2" charset="0"/>
              </a:rPr>
              <a:t> = </a:t>
            </a:r>
            <a:r>
              <a:rPr lang="en-IN" sz="2000" dirty="0">
                <a:solidFill>
                  <a:srgbClr val="098658"/>
                </a:solidFill>
                <a:latin typeface="Sitka Text" pitchFamily="2" charset="0"/>
              </a:rPr>
              <a:t>5.99</a:t>
            </a:r>
            <a:r>
              <a:rPr lang="en-IN" sz="2000" dirty="0">
                <a:solidFill>
                  <a:srgbClr val="000000"/>
                </a:solidFill>
                <a:latin typeface="Sitka Text" pitchFamily="2" charset="0"/>
              </a:rPr>
              <a:t>;</a:t>
            </a:r>
          </a:p>
          <a:p>
            <a:pPr>
              <a:spcBef>
                <a:spcPts val="600"/>
              </a:spcBef>
            </a:pPr>
            <a:r>
              <a:rPr lang="en-IN" sz="2000" dirty="0">
                <a:solidFill>
                  <a:srgbClr val="000000"/>
                </a:solidFill>
                <a:latin typeface="Sitka Text" pitchFamily="2" charset="0"/>
              </a:rPr>
              <a:t>    </a:t>
            </a:r>
            <a:r>
              <a:rPr lang="en-IN" sz="2000" dirty="0">
                <a:solidFill>
                  <a:srgbClr val="267F99"/>
                </a:solidFill>
                <a:latin typeface="Sitka Text" pitchFamily="2" charset="0"/>
              </a:rPr>
              <a:t>Character</a:t>
            </a:r>
            <a:r>
              <a:rPr lang="en-IN" sz="2000" dirty="0">
                <a:solidFill>
                  <a:srgbClr val="000000"/>
                </a:solidFill>
                <a:latin typeface="Sitka Text" pitchFamily="2" charset="0"/>
              </a:rPr>
              <a:t> </a:t>
            </a:r>
            <a:r>
              <a:rPr lang="en-IN" sz="2000" dirty="0" err="1">
                <a:solidFill>
                  <a:srgbClr val="001080"/>
                </a:solidFill>
                <a:latin typeface="Sitka Text" pitchFamily="2" charset="0"/>
              </a:rPr>
              <a:t>myChar</a:t>
            </a:r>
            <a:r>
              <a:rPr lang="en-IN" sz="2000" dirty="0">
                <a:solidFill>
                  <a:srgbClr val="000000"/>
                </a:solidFill>
                <a:latin typeface="Sitka Text" pitchFamily="2" charset="0"/>
              </a:rPr>
              <a:t> = </a:t>
            </a:r>
            <a:r>
              <a:rPr lang="en-IN" sz="2000" dirty="0">
                <a:solidFill>
                  <a:srgbClr val="A31515"/>
                </a:solidFill>
                <a:latin typeface="Sitka Text" pitchFamily="2" charset="0"/>
              </a:rPr>
              <a:t>'A'</a:t>
            </a:r>
            <a:r>
              <a:rPr lang="en-IN" sz="2000" dirty="0">
                <a:solidFill>
                  <a:srgbClr val="000000"/>
                </a:solidFill>
                <a:latin typeface="Sitka Text" pitchFamily="2" charset="0"/>
              </a:rPr>
              <a:t>;</a:t>
            </a:r>
          </a:p>
          <a:p>
            <a:pPr>
              <a:spcBef>
                <a:spcPts val="600"/>
              </a:spcBef>
            </a:pPr>
            <a:r>
              <a:rPr lang="en-IN" sz="2000" dirty="0">
                <a:solidFill>
                  <a:srgbClr val="000000"/>
                </a:solidFill>
                <a:latin typeface="Sitka Text" pitchFamily="2" charset="0"/>
              </a:rPr>
              <a:t>    </a:t>
            </a:r>
            <a:r>
              <a:rPr lang="en-IN" sz="2000" dirty="0" err="1">
                <a:solidFill>
                  <a:srgbClr val="001080"/>
                </a:solidFill>
                <a:latin typeface="Sitka Text" pitchFamily="2" charset="0"/>
              </a:rPr>
              <a:t>System</a:t>
            </a:r>
            <a:r>
              <a:rPr lang="en-IN" sz="2000" dirty="0" err="1">
                <a:solidFill>
                  <a:srgbClr val="000000"/>
                </a:solidFill>
                <a:latin typeface="Sitka Text" pitchFamily="2" charset="0"/>
              </a:rPr>
              <a:t>.</a:t>
            </a:r>
            <a:r>
              <a:rPr lang="en-IN" sz="2000" dirty="0" err="1">
                <a:solidFill>
                  <a:srgbClr val="001080"/>
                </a:solidFill>
                <a:latin typeface="Sitka Text" pitchFamily="2" charset="0"/>
              </a:rPr>
              <a:t>out</a:t>
            </a:r>
            <a:r>
              <a:rPr lang="en-IN" sz="2000" dirty="0" err="1">
                <a:solidFill>
                  <a:srgbClr val="000000"/>
                </a:solidFill>
                <a:latin typeface="Sitka Text" pitchFamily="2" charset="0"/>
              </a:rPr>
              <a:t>.</a:t>
            </a:r>
            <a:r>
              <a:rPr lang="en-IN" sz="2000" dirty="0" err="1">
                <a:solidFill>
                  <a:srgbClr val="795E26"/>
                </a:solidFill>
                <a:latin typeface="Sitka Text" pitchFamily="2" charset="0"/>
              </a:rPr>
              <a:t>println</a:t>
            </a:r>
            <a:r>
              <a:rPr lang="en-IN" sz="2000" dirty="0">
                <a:solidFill>
                  <a:srgbClr val="000000"/>
                </a:solidFill>
                <a:latin typeface="Sitka Text" pitchFamily="2" charset="0"/>
              </a:rPr>
              <a:t>(</a:t>
            </a:r>
            <a:r>
              <a:rPr lang="en-IN" sz="2000" dirty="0" err="1">
                <a:solidFill>
                  <a:srgbClr val="000000"/>
                </a:solidFill>
                <a:latin typeface="Sitka Text" pitchFamily="2" charset="0"/>
              </a:rPr>
              <a:t>myInt</a:t>
            </a:r>
            <a:r>
              <a:rPr lang="en-IN" sz="2000" dirty="0">
                <a:solidFill>
                  <a:srgbClr val="000000"/>
                </a:solidFill>
                <a:latin typeface="Sitka Text" pitchFamily="2" charset="0"/>
              </a:rPr>
              <a:t>);</a:t>
            </a:r>
          </a:p>
          <a:p>
            <a:pPr>
              <a:spcBef>
                <a:spcPts val="600"/>
              </a:spcBef>
            </a:pPr>
            <a:r>
              <a:rPr lang="en-IN" sz="2000" dirty="0">
                <a:solidFill>
                  <a:srgbClr val="000000"/>
                </a:solidFill>
                <a:latin typeface="Sitka Text" pitchFamily="2" charset="0"/>
              </a:rPr>
              <a:t>    </a:t>
            </a:r>
            <a:r>
              <a:rPr lang="en-IN" sz="2000" dirty="0" err="1">
                <a:solidFill>
                  <a:srgbClr val="001080"/>
                </a:solidFill>
                <a:latin typeface="Sitka Text" pitchFamily="2" charset="0"/>
              </a:rPr>
              <a:t>System</a:t>
            </a:r>
            <a:r>
              <a:rPr lang="en-IN" sz="2000" dirty="0" err="1">
                <a:solidFill>
                  <a:srgbClr val="000000"/>
                </a:solidFill>
                <a:latin typeface="Sitka Text" pitchFamily="2" charset="0"/>
              </a:rPr>
              <a:t>.</a:t>
            </a:r>
            <a:r>
              <a:rPr lang="en-IN" sz="2000" dirty="0" err="1">
                <a:solidFill>
                  <a:srgbClr val="001080"/>
                </a:solidFill>
                <a:latin typeface="Sitka Text" pitchFamily="2" charset="0"/>
              </a:rPr>
              <a:t>out</a:t>
            </a:r>
            <a:r>
              <a:rPr lang="en-IN" sz="2000" dirty="0" err="1">
                <a:solidFill>
                  <a:srgbClr val="000000"/>
                </a:solidFill>
                <a:latin typeface="Sitka Text" pitchFamily="2" charset="0"/>
              </a:rPr>
              <a:t>.</a:t>
            </a:r>
            <a:r>
              <a:rPr lang="en-IN" sz="2000" dirty="0" err="1">
                <a:solidFill>
                  <a:srgbClr val="795E26"/>
                </a:solidFill>
                <a:latin typeface="Sitka Text" pitchFamily="2" charset="0"/>
              </a:rPr>
              <a:t>println</a:t>
            </a:r>
            <a:r>
              <a:rPr lang="en-IN" sz="2000" dirty="0">
                <a:solidFill>
                  <a:srgbClr val="000000"/>
                </a:solidFill>
                <a:latin typeface="Sitka Text" pitchFamily="2" charset="0"/>
              </a:rPr>
              <a:t>(</a:t>
            </a:r>
            <a:r>
              <a:rPr lang="en-IN" sz="2000" dirty="0" err="1">
                <a:solidFill>
                  <a:srgbClr val="000000"/>
                </a:solidFill>
                <a:latin typeface="Sitka Text" pitchFamily="2" charset="0"/>
              </a:rPr>
              <a:t>myDouble</a:t>
            </a:r>
            <a:r>
              <a:rPr lang="en-IN" sz="2000" dirty="0">
                <a:solidFill>
                  <a:srgbClr val="000000"/>
                </a:solidFill>
                <a:latin typeface="Sitka Text" pitchFamily="2" charset="0"/>
              </a:rPr>
              <a:t>);</a:t>
            </a:r>
          </a:p>
          <a:p>
            <a:pPr>
              <a:spcBef>
                <a:spcPts val="600"/>
              </a:spcBef>
            </a:pPr>
            <a:r>
              <a:rPr lang="en-IN" sz="2000" dirty="0">
                <a:solidFill>
                  <a:srgbClr val="000000"/>
                </a:solidFill>
                <a:latin typeface="Sitka Text" pitchFamily="2" charset="0"/>
              </a:rPr>
              <a:t>    </a:t>
            </a:r>
            <a:r>
              <a:rPr lang="en-IN" sz="2000" dirty="0" err="1">
                <a:solidFill>
                  <a:srgbClr val="001080"/>
                </a:solidFill>
                <a:latin typeface="Sitka Text" pitchFamily="2" charset="0"/>
              </a:rPr>
              <a:t>System</a:t>
            </a:r>
            <a:r>
              <a:rPr lang="en-IN" sz="2000" dirty="0" err="1">
                <a:solidFill>
                  <a:srgbClr val="000000"/>
                </a:solidFill>
                <a:latin typeface="Sitka Text" pitchFamily="2" charset="0"/>
              </a:rPr>
              <a:t>.</a:t>
            </a:r>
            <a:r>
              <a:rPr lang="en-IN" sz="2000" dirty="0" err="1">
                <a:solidFill>
                  <a:srgbClr val="001080"/>
                </a:solidFill>
                <a:latin typeface="Sitka Text" pitchFamily="2" charset="0"/>
              </a:rPr>
              <a:t>out</a:t>
            </a:r>
            <a:r>
              <a:rPr lang="en-IN" sz="2000" dirty="0" err="1">
                <a:solidFill>
                  <a:srgbClr val="000000"/>
                </a:solidFill>
                <a:latin typeface="Sitka Text" pitchFamily="2" charset="0"/>
              </a:rPr>
              <a:t>.</a:t>
            </a:r>
            <a:r>
              <a:rPr lang="en-IN" sz="2000" dirty="0" err="1">
                <a:solidFill>
                  <a:srgbClr val="795E26"/>
                </a:solidFill>
                <a:latin typeface="Sitka Text" pitchFamily="2" charset="0"/>
              </a:rPr>
              <a:t>println</a:t>
            </a:r>
            <a:r>
              <a:rPr lang="en-IN" sz="2000" dirty="0">
                <a:solidFill>
                  <a:srgbClr val="000000"/>
                </a:solidFill>
                <a:latin typeface="Sitka Text" pitchFamily="2" charset="0"/>
              </a:rPr>
              <a:t>(</a:t>
            </a:r>
            <a:r>
              <a:rPr lang="en-IN" sz="2000" dirty="0" err="1">
                <a:solidFill>
                  <a:srgbClr val="000000"/>
                </a:solidFill>
                <a:latin typeface="Sitka Text" pitchFamily="2" charset="0"/>
              </a:rPr>
              <a:t>myChar</a:t>
            </a:r>
            <a:r>
              <a:rPr lang="en-IN" sz="2000" dirty="0">
                <a:solidFill>
                  <a:srgbClr val="000000"/>
                </a:solidFill>
                <a:latin typeface="Sitka Text" pitchFamily="2" charset="0"/>
              </a:rPr>
              <a:t>);</a:t>
            </a:r>
          </a:p>
          <a:p>
            <a:pPr>
              <a:spcBef>
                <a:spcPts val="600"/>
              </a:spcBef>
            </a:pPr>
            <a:r>
              <a:rPr lang="en-IN" sz="2000" dirty="0">
                <a:solidFill>
                  <a:srgbClr val="000000"/>
                </a:solidFill>
                <a:latin typeface="Sitka Text" pitchFamily="2" charset="0"/>
              </a:rPr>
              <a:t>  }</a:t>
            </a:r>
          </a:p>
          <a:p>
            <a:pPr>
              <a:spcBef>
                <a:spcPts val="600"/>
              </a:spcBef>
            </a:pPr>
            <a:r>
              <a:rPr lang="en-IN" sz="2000" dirty="0">
                <a:solidFill>
                  <a:srgbClr val="000000"/>
                </a:solidFill>
                <a:latin typeface="Sitka Text" pitchFamily="2" charset="0"/>
              </a:rPr>
              <a:t>}</a:t>
            </a:r>
          </a:p>
          <a:p>
            <a:pPr>
              <a:spcBef>
                <a:spcPts val="600"/>
              </a:spcBef>
            </a:pPr>
            <a:r>
              <a:rPr lang="en-IN" sz="2000" dirty="0">
                <a:solidFill>
                  <a:srgbClr val="000000"/>
                </a:solidFill>
                <a:latin typeface="Sitka Text" pitchFamily="2" charset="0"/>
              </a:rPr>
              <a:t/>
            </a:r>
            <a:br>
              <a:rPr lang="en-IN" sz="2000" dirty="0">
                <a:solidFill>
                  <a:srgbClr val="000000"/>
                </a:solidFill>
                <a:latin typeface="Sitka Text" pitchFamily="2" charset="0"/>
              </a:rPr>
            </a:br>
            <a:r>
              <a:rPr lang="en-IN" sz="2000" dirty="0">
                <a:solidFill>
                  <a:srgbClr val="000000"/>
                </a:solidFill>
                <a:latin typeface="Sitka Text" pitchFamily="2" charset="0"/>
              </a:rPr>
              <a:t/>
            </a:r>
            <a:br>
              <a:rPr lang="en-IN" sz="2000" dirty="0">
                <a:solidFill>
                  <a:srgbClr val="000000"/>
                </a:solidFill>
                <a:latin typeface="Sitka Text" pitchFamily="2" charset="0"/>
              </a:rPr>
            </a:br>
            <a:endParaRPr lang="en-IN" sz="2000" b="0" dirty="0">
              <a:solidFill>
                <a:srgbClr val="000000"/>
              </a:solidFill>
              <a:effectLst/>
              <a:latin typeface="Sitka Text" pitchFamily="2" charset="0"/>
            </a:endParaRPr>
          </a:p>
        </p:txBody>
      </p:sp>
      <p:sp>
        <p:nvSpPr>
          <p:cNvPr id="7" name="Rectangle 6"/>
          <p:cNvSpPr/>
          <p:nvPr/>
        </p:nvSpPr>
        <p:spPr>
          <a:xfrm>
            <a:off x="4572000" y="1581533"/>
            <a:ext cx="4572000" cy="3493264"/>
          </a:xfrm>
          <a:prstGeom prst="rect">
            <a:avLst/>
          </a:prstGeom>
        </p:spPr>
        <p:txBody>
          <a:bodyPr>
            <a:spAutoFit/>
          </a:bodyPr>
          <a:lstStyle/>
          <a:p>
            <a:pPr>
              <a:spcBef>
                <a:spcPts val="600"/>
              </a:spcBef>
            </a:pPr>
            <a:r>
              <a:rPr lang="en-IN" sz="1600" dirty="0">
                <a:solidFill>
                  <a:srgbClr val="0000FF"/>
                </a:solidFill>
                <a:latin typeface="Sitka Text" pitchFamily="2" charset="0"/>
              </a:rPr>
              <a:t>public</a:t>
            </a:r>
            <a:r>
              <a:rPr lang="en-IN" sz="1600" dirty="0">
                <a:solidFill>
                  <a:srgbClr val="000000"/>
                </a:solidFill>
                <a:latin typeface="Sitka Text" pitchFamily="2" charset="0"/>
              </a:rPr>
              <a:t> </a:t>
            </a:r>
            <a:r>
              <a:rPr lang="en-IN" sz="1600" dirty="0">
                <a:solidFill>
                  <a:srgbClr val="0000FF"/>
                </a:solidFill>
                <a:latin typeface="Sitka Text" pitchFamily="2" charset="0"/>
              </a:rPr>
              <a:t>class</a:t>
            </a:r>
            <a:r>
              <a:rPr lang="en-IN" sz="1600" dirty="0">
                <a:solidFill>
                  <a:srgbClr val="000000"/>
                </a:solidFill>
                <a:latin typeface="Sitka Text" pitchFamily="2" charset="0"/>
              </a:rPr>
              <a:t> </a:t>
            </a:r>
            <a:r>
              <a:rPr lang="en-IN" sz="1600" dirty="0">
                <a:solidFill>
                  <a:srgbClr val="267F99"/>
                </a:solidFill>
                <a:latin typeface="Sitka Text" pitchFamily="2" charset="0"/>
              </a:rPr>
              <a:t>Main</a:t>
            </a:r>
            <a:r>
              <a:rPr lang="en-IN" sz="1600" dirty="0">
                <a:solidFill>
                  <a:srgbClr val="000000"/>
                </a:solidFill>
                <a:latin typeface="Sitka Text" pitchFamily="2" charset="0"/>
              </a:rPr>
              <a:t> {</a:t>
            </a:r>
          </a:p>
          <a:p>
            <a:pPr>
              <a:spcBef>
                <a:spcPts val="600"/>
              </a:spcBef>
            </a:pPr>
            <a:r>
              <a:rPr lang="en-IN" sz="1600" dirty="0">
                <a:solidFill>
                  <a:srgbClr val="000000"/>
                </a:solidFill>
                <a:latin typeface="Sitka Text" pitchFamily="2" charset="0"/>
              </a:rPr>
              <a:t>  </a:t>
            </a:r>
            <a:r>
              <a:rPr lang="en-IN" sz="1600" dirty="0">
                <a:solidFill>
                  <a:srgbClr val="0000FF"/>
                </a:solidFill>
                <a:latin typeface="Sitka Text" pitchFamily="2" charset="0"/>
              </a:rPr>
              <a:t>public</a:t>
            </a:r>
            <a:r>
              <a:rPr lang="en-IN" sz="1600" dirty="0">
                <a:solidFill>
                  <a:srgbClr val="000000"/>
                </a:solidFill>
                <a:latin typeface="Sitka Text" pitchFamily="2" charset="0"/>
              </a:rPr>
              <a:t> </a:t>
            </a:r>
            <a:r>
              <a:rPr lang="en-IN" sz="1600" dirty="0">
                <a:solidFill>
                  <a:srgbClr val="0000FF"/>
                </a:solidFill>
                <a:latin typeface="Sitka Text" pitchFamily="2" charset="0"/>
              </a:rPr>
              <a:t>static</a:t>
            </a:r>
            <a:r>
              <a:rPr lang="en-IN" sz="1600" dirty="0">
                <a:solidFill>
                  <a:srgbClr val="000000"/>
                </a:solidFill>
                <a:latin typeface="Sitka Text" pitchFamily="2" charset="0"/>
              </a:rPr>
              <a:t> </a:t>
            </a:r>
            <a:r>
              <a:rPr lang="en-IN" sz="1600" dirty="0">
                <a:solidFill>
                  <a:srgbClr val="267F99"/>
                </a:solidFill>
                <a:latin typeface="Sitka Text" pitchFamily="2" charset="0"/>
              </a:rPr>
              <a:t>void</a:t>
            </a:r>
            <a:r>
              <a:rPr lang="en-IN" sz="1600" dirty="0">
                <a:solidFill>
                  <a:srgbClr val="000000"/>
                </a:solidFill>
                <a:latin typeface="Sitka Text" pitchFamily="2" charset="0"/>
              </a:rPr>
              <a:t> </a:t>
            </a:r>
            <a:r>
              <a:rPr lang="en-IN" sz="1600" dirty="0">
                <a:solidFill>
                  <a:srgbClr val="795E26"/>
                </a:solidFill>
                <a:latin typeface="Sitka Text" pitchFamily="2" charset="0"/>
              </a:rPr>
              <a:t>main</a:t>
            </a:r>
            <a:r>
              <a:rPr lang="en-IN" sz="1600" dirty="0">
                <a:solidFill>
                  <a:srgbClr val="000000"/>
                </a:solidFill>
                <a:latin typeface="Sitka Text" pitchFamily="2" charset="0"/>
              </a:rPr>
              <a:t>(</a:t>
            </a:r>
            <a:r>
              <a:rPr lang="en-IN" sz="1600" dirty="0">
                <a:solidFill>
                  <a:srgbClr val="267F99"/>
                </a:solidFill>
                <a:latin typeface="Sitka Text" pitchFamily="2" charset="0"/>
              </a:rPr>
              <a:t>String</a:t>
            </a:r>
            <a:r>
              <a:rPr lang="en-IN" sz="1600" dirty="0">
                <a:solidFill>
                  <a:srgbClr val="000000"/>
                </a:solidFill>
                <a:latin typeface="Sitka Text" pitchFamily="2" charset="0"/>
              </a:rPr>
              <a:t>[] </a:t>
            </a:r>
            <a:r>
              <a:rPr lang="en-IN" sz="1600" dirty="0" err="1">
                <a:solidFill>
                  <a:srgbClr val="001080"/>
                </a:solidFill>
                <a:latin typeface="Sitka Text" pitchFamily="2" charset="0"/>
              </a:rPr>
              <a:t>args</a:t>
            </a:r>
            <a:r>
              <a:rPr lang="en-IN" sz="1600" dirty="0">
                <a:solidFill>
                  <a:srgbClr val="000000"/>
                </a:solidFill>
                <a:latin typeface="Sitka Text" pitchFamily="2" charset="0"/>
              </a:rPr>
              <a:t>) {</a:t>
            </a:r>
          </a:p>
          <a:p>
            <a:pPr>
              <a:spcBef>
                <a:spcPts val="600"/>
              </a:spcBef>
            </a:pPr>
            <a:r>
              <a:rPr lang="en-IN" sz="1600" dirty="0">
                <a:solidFill>
                  <a:srgbClr val="000000"/>
                </a:solidFill>
                <a:latin typeface="Sitka Text" pitchFamily="2" charset="0"/>
              </a:rPr>
              <a:t>    </a:t>
            </a:r>
            <a:r>
              <a:rPr lang="en-IN" sz="1600" dirty="0">
                <a:solidFill>
                  <a:srgbClr val="267F99"/>
                </a:solidFill>
                <a:latin typeface="Sitka Text" pitchFamily="2" charset="0"/>
              </a:rPr>
              <a:t>Integer</a:t>
            </a:r>
            <a:r>
              <a:rPr lang="en-IN" sz="1600" dirty="0">
                <a:solidFill>
                  <a:srgbClr val="000000"/>
                </a:solidFill>
                <a:latin typeface="Sitka Text" pitchFamily="2" charset="0"/>
              </a:rPr>
              <a:t> </a:t>
            </a:r>
            <a:r>
              <a:rPr lang="en-IN" sz="1600" dirty="0" err="1">
                <a:solidFill>
                  <a:srgbClr val="001080"/>
                </a:solidFill>
                <a:latin typeface="Sitka Text" pitchFamily="2" charset="0"/>
              </a:rPr>
              <a:t>myInt</a:t>
            </a:r>
            <a:r>
              <a:rPr lang="en-IN" sz="1600" dirty="0">
                <a:solidFill>
                  <a:srgbClr val="000000"/>
                </a:solidFill>
                <a:latin typeface="Sitka Text" pitchFamily="2" charset="0"/>
              </a:rPr>
              <a:t> = </a:t>
            </a:r>
            <a:r>
              <a:rPr lang="en-IN" sz="1600" dirty="0">
                <a:solidFill>
                  <a:srgbClr val="098658"/>
                </a:solidFill>
                <a:latin typeface="Sitka Text" pitchFamily="2" charset="0"/>
              </a:rPr>
              <a:t>5</a:t>
            </a:r>
            <a:r>
              <a:rPr lang="en-IN" sz="1600" dirty="0">
                <a:solidFill>
                  <a:srgbClr val="000000"/>
                </a:solidFill>
                <a:latin typeface="Sitka Text" pitchFamily="2" charset="0"/>
              </a:rPr>
              <a:t>;</a:t>
            </a:r>
          </a:p>
          <a:p>
            <a:pPr>
              <a:spcBef>
                <a:spcPts val="600"/>
              </a:spcBef>
            </a:pPr>
            <a:r>
              <a:rPr lang="en-IN" sz="1600" dirty="0">
                <a:solidFill>
                  <a:srgbClr val="000000"/>
                </a:solidFill>
                <a:latin typeface="Sitka Text" pitchFamily="2" charset="0"/>
              </a:rPr>
              <a:t>    </a:t>
            </a:r>
            <a:r>
              <a:rPr lang="en-IN" sz="1600" dirty="0">
                <a:solidFill>
                  <a:srgbClr val="267F99"/>
                </a:solidFill>
                <a:latin typeface="Sitka Text" pitchFamily="2" charset="0"/>
              </a:rPr>
              <a:t>Double</a:t>
            </a:r>
            <a:r>
              <a:rPr lang="en-IN" sz="1600" dirty="0">
                <a:solidFill>
                  <a:srgbClr val="000000"/>
                </a:solidFill>
                <a:latin typeface="Sitka Text" pitchFamily="2" charset="0"/>
              </a:rPr>
              <a:t> </a:t>
            </a:r>
            <a:r>
              <a:rPr lang="en-IN" sz="1600" dirty="0" err="1">
                <a:solidFill>
                  <a:srgbClr val="001080"/>
                </a:solidFill>
                <a:latin typeface="Sitka Text" pitchFamily="2" charset="0"/>
              </a:rPr>
              <a:t>myDouble</a:t>
            </a:r>
            <a:r>
              <a:rPr lang="en-IN" sz="1600" dirty="0">
                <a:solidFill>
                  <a:srgbClr val="000000"/>
                </a:solidFill>
                <a:latin typeface="Sitka Text" pitchFamily="2" charset="0"/>
              </a:rPr>
              <a:t> = </a:t>
            </a:r>
            <a:r>
              <a:rPr lang="en-IN" sz="1600" dirty="0">
                <a:solidFill>
                  <a:srgbClr val="098658"/>
                </a:solidFill>
                <a:latin typeface="Sitka Text" pitchFamily="2" charset="0"/>
              </a:rPr>
              <a:t>5.99</a:t>
            </a:r>
            <a:r>
              <a:rPr lang="en-IN" sz="1600" dirty="0">
                <a:solidFill>
                  <a:srgbClr val="000000"/>
                </a:solidFill>
                <a:latin typeface="Sitka Text" pitchFamily="2" charset="0"/>
              </a:rPr>
              <a:t>;</a:t>
            </a:r>
          </a:p>
          <a:p>
            <a:pPr>
              <a:spcBef>
                <a:spcPts val="600"/>
              </a:spcBef>
            </a:pPr>
            <a:r>
              <a:rPr lang="en-IN" sz="1600" dirty="0">
                <a:solidFill>
                  <a:srgbClr val="000000"/>
                </a:solidFill>
                <a:latin typeface="Sitka Text" pitchFamily="2" charset="0"/>
              </a:rPr>
              <a:t>    </a:t>
            </a:r>
            <a:r>
              <a:rPr lang="en-IN" sz="1600" dirty="0">
                <a:solidFill>
                  <a:srgbClr val="267F99"/>
                </a:solidFill>
                <a:latin typeface="Sitka Text" pitchFamily="2" charset="0"/>
              </a:rPr>
              <a:t>Character</a:t>
            </a:r>
            <a:r>
              <a:rPr lang="en-IN" sz="1600" dirty="0">
                <a:solidFill>
                  <a:srgbClr val="000000"/>
                </a:solidFill>
                <a:latin typeface="Sitka Text" pitchFamily="2" charset="0"/>
              </a:rPr>
              <a:t> </a:t>
            </a:r>
            <a:r>
              <a:rPr lang="en-IN" sz="1600" dirty="0" err="1">
                <a:solidFill>
                  <a:srgbClr val="001080"/>
                </a:solidFill>
                <a:latin typeface="Sitka Text" pitchFamily="2" charset="0"/>
              </a:rPr>
              <a:t>myChar</a:t>
            </a:r>
            <a:r>
              <a:rPr lang="en-IN" sz="1600" dirty="0">
                <a:solidFill>
                  <a:srgbClr val="000000"/>
                </a:solidFill>
                <a:latin typeface="Sitka Text" pitchFamily="2" charset="0"/>
              </a:rPr>
              <a:t> = </a:t>
            </a:r>
            <a:r>
              <a:rPr lang="en-IN" sz="1600" dirty="0">
                <a:solidFill>
                  <a:srgbClr val="A31515"/>
                </a:solidFill>
                <a:latin typeface="Sitka Text" pitchFamily="2" charset="0"/>
              </a:rPr>
              <a:t>'A'</a:t>
            </a:r>
            <a:r>
              <a:rPr lang="en-IN" sz="1600" dirty="0">
                <a:solidFill>
                  <a:srgbClr val="000000"/>
                </a:solidFill>
                <a:latin typeface="Sitka Text" pitchFamily="2" charset="0"/>
              </a:rPr>
              <a:t>;</a:t>
            </a:r>
          </a:p>
          <a:p>
            <a:pPr>
              <a:spcBef>
                <a:spcPts val="600"/>
              </a:spcBef>
            </a:pPr>
            <a:r>
              <a:rPr lang="en-IN" sz="1600" dirty="0">
                <a:solidFill>
                  <a:srgbClr val="000000"/>
                </a:solidFill>
                <a:latin typeface="Sitka Text" pitchFamily="2" charset="0"/>
              </a:rPr>
              <a:t>    </a:t>
            </a:r>
            <a:r>
              <a:rPr lang="en-IN" sz="1600" dirty="0" err="1">
                <a:solidFill>
                  <a:srgbClr val="001080"/>
                </a:solidFill>
                <a:latin typeface="Sitka Text" pitchFamily="2" charset="0"/>
              </a:rPr>
              <a:t>System</a:t>
            </a:r>
            <a:r>
              <a:rPr lang="en-IN" sz="1600" dirty="0" err="1">
                <a:solidFill>
                  <a:srgbClr val="000000"/>
                </a:solidFill>
                <a:latin typeface="Sitka Text" pitchFamily="2" charset="0"/>
              </a:rPr>
              <a:t>.</a:t>
            </a:r>
            <a:r>
              <a:rPr lang="en-IN" sz="1600" dirty="0" err="1">
                <a:solidFill>
                  <a:srgbClr val="001080"/>
                </a:solidFill>
                <a:latin typeface="Sitka Text" pitchFamily="2" charset="0"/>
              </a:rPr>
              <a:t>out</a:t>
            </a:r>
            <a:r>
              <a:rPr lang="en-IN" sz="1600" dirty="0" err="1">
                <a:solidFill>
                  <a:srgbClr val="000000"/>
                </a:solidFill>
                <a:latin typeface="Sitka Text" pitchFamily="2" charset="0"/>
              </a:rPr>
              <a:t>.</a:t>
            </a:r>
            <a:r>
              <a:rPr lang="en-IN" sz="1600" dirty="0" err="1">
                <a:solidFill>
                  <a:srgbClr val="795E26"/>
                </a:solidFill>
                <a:latin typeface="Sitka Text" pitchFamily="2" charset="0"/>
              </a:rPr>
              <a:t>println</a:t>
            </a:r>
            <a:r>
              <a:rPr lang="en-IN" sz="1600" dirty="0">
                <a:solidFill>
                  <a:srgbClr val="000000"/>
                </a:solidFill>
                <a:latin typeface="Sitka Text" pitchFamily="2" charset="0"/>
              </a:rPr>
              <a:t>(</a:t>
            </a:r>
            <a:r>
              <a:rPr lang="en-IN" sz="1600" dirty="0" err="1">
                <a:solidFill>
                  <a:srgbClr val="001080"/>
                </a:solidFill>
                <a:latin typeface="Sitka Text" pitchFamily="2" charset="0"/>
              </a:rPr>
              <a:t>myInt</a:t>
            </a:r>
            <a:r>
              <a:rPr lang="en-IN" sz="1600" dirty="0" err="1">
                <a:solidFill>
                  <a:srgbClr val="000000"/>
                </a:solidFill>
                <a:latin typeface="Sitka Text" pitchFamily="2" charset="0"/>
              </a:rPr>
              <a:t>.</a:t>
            </a:r>
            <a:r>
              <a:rPr lang="en-IN" sz="1600" dirty="0" err="1">
                <a:solidFill>
                  <a:srgbClr val="795E26"/>
                </a:solidFill>
                <a:latin typeface="Sitka Text" pitchFamily="2" charset="0"/>
              </a:rPr>
              <a:t>intValue</a:t>
            </a:r>
            <a:r>
              <a:rPr lang="en-IN" sz="1600" dirty="0">
                <a:solidFill>
                  <a:srgbClr val="000000"/>
                </a:solidFill>
                <a:latin typeface="Sitka Text" pitchFamily="2" charset="0"/>
              </a:rPr>
              <a:t>());</a:t>
            </a:r>
          </a:p>
          <a:p>
            <a:pPr>
              <a:spcBef>
                <a:spcPts val="600"/>
              </a:spcBef>
            </a:pPr>
            <a:r>
              <a:rPr lang="en-IN" sz="1600" dirty="0">
                <a:solidFill>
                  <a:srgbClr val="000000"/>
                </a:solidFill>
                <a:latin typeface="Sitka Text" pitchFamily="2" charset="0"/>
              </a:rPr>
              <a:t>    </a:t>
            </a:r>
            <a:r>
              <a:rPr lang="en-IN" sz="1600" dirty="0" err="1">
                <a:solidFill>
                  <a:srgbClr val="001080"/>
                </a:solidFill>
                <a:latin typeface="Sitka Text" pitchFamily="2" charset="0"/>
              </a:rPr>
              <a:t>System</a:t>
            </a:r>
            <a:r>
              <a:rPr lang="en-IN" sz="1600" dirty="0" err="1">
                <a:solidFill>
                  <a:srgbClr val="000000"/>
                </a:solidFill>
                <a:latin typeface="Sitka Text" pitchFamily="2" charset="0"/>
              </a:rPr>
              <a:t>.</a:t>
            </a:r>
            <a:r>
              <a:rPr lang="en-IN" sz="1600" dirty="0" err="1">
                <a:solidFill>
                  <a:srgbClr val="001080"/>
                </a:solidFill>
                <a:latin typeface="Sitka Text" pitchFamily="2" charset="0"/>
              </a:rPr>
              <a:t>out</a:t>
            </a:r>
            <a:r>
              <a:rPr lang="en-IN" sz="1600" dirty="0" err="1">
                <a:solidFill>
                  <a:srgbClr val="000000"/>
                </a:solidFill>
                <a:latin typeface="Sitka Text" pitchFamily="2" charset="0"/>
              </a:rPr>
              <a:t>.</a:t>
            </a:r>
            <a:r>
              <a:rPr lang="en-IN" sz="1600" dirty="0" err="1">
                <a:solidFill>
                  <a:srgbClr val="795E26"/>
                </a:solidFill>
                <a:latin typeface="Sitka Text" pitchFamily="2" charset="0"/>
              </a:rPr>
              <a:t>println</a:t>
            </a:r>
            <a:r>
              <a:rPr lang="en-IN" sz="1600" dirty="0">
                <a:solidFill>
                  <a:srgbClr val="000000"/>
                </a:solidFill>
                <a:latin typeface="Sitka Text" pitchFamily="2" charset="0"/>
              </a:rPr>
              <a:t>(</a:t>
            </a:r>
            <a:r>
              <a:rPr lang="en-IN" sz="1600" dirty="0" err="1">
                <a:solidFill>
                  <a:srgbClr val="001080"/>
                </a:solidFill>
                <a:latin typeface="Sitka Text" pitchFamily="2" charset="0"/>
              </a:rPr>
              <a:t>myDouble</a:t>
            </a:r>
            <a:r>
              <a:rPr lang="en-IN" sz="1600" dirty="0" err="1">
                <a:solidFill>
                  <a:srgbClr val="000000"/>
                </a:solidFill>
                <a:latin typeface="Sitka Text" pitchFamily="2" charset="0"/>
              </a:rPr>
              <a:t>.</a:t>
            </a:r>
            <a:r>
              <a:rPr lang="en-IN" sz="1600" dirty="0" err="1">
                <a:solidFill>
                  <a:srgbClr val="795E26"/>
                </a:solidFill>
                <a:latin typeface="Sitka Text" pitchFamily="2" charset="0"/>
              </a:rPr>
              <a:t>doubleValue</a:t>
            </a:r>
            <a:r>
              <a:rPr lang="en-IN" sz="1600" dirty="0">
                <a:solidFill>
                  <a:srgbClr val="000000"/>
                </a:solidFill>
                <a:latin typeface="Sitka Text" pitchFamily="2" charset="0"/>
              </a:rPr>
              <a:t>());</a:t>
            </a:r>
          </a:p>
          <a:p>
            <a:pPr>
              <a:spcBef>
                <a:spcPts val="600"/>
              </a:spcBef>
            </a:pPr>
            <a:r>
              <a:rPr lang="en-IN" sz="1600" dirty="0">
                <a:solidFill>
                  <a:srgbClr val="000000"/>
                </a:solidFill>
                <a:latin typeface="Sitka Text" pitchFamily="2" charset="0"/>
              </a:rPr>
              <a:t>    </a:t>
            </a:r>
            <a:r>
              <a:rPr lang="en-IN" sz="1600" dirty="0" err="1">
                <a:solidFill>
                  <a:srgbClr val="001080"/>
                </a:solidFill>
                <a:latin typeface="Sitka Text" pitchFamily="2" charset="0"/>
              </a:rPr>
              <a:t>System</a:t>
            </a:r>
            <a:r>
              <a:rPr lang="en-IN" sz="1600" dirty="0" err="1">
                <a:solidFill>
                  <a:srgbClr val="000000"/>
                </a:solidFill>
                <a:latin typeface="Sitka Text" pitchFamily="2" charset="0"/>
              </a:rPr>
              <a:t>.</a:t>
            </a:r>
            <a:r>
              <a:rPr lang="en-IN" sz="1600" dirty="0" err="1">
                <a:solidFill>
                  <a:srgbClr val="001080"/>
                </a:solidFill>
                <a:latin typeface="Sitka Text" pitchFamily="2" charset="0"/>
              </a:rPr>
              <a:t>out</a:t>
            </a:r>
            <a:r>
              <a:rPr lang="en-IN" sz="1600" dirty="0" err="1">
                <a:solidFill>
                  <a:srgbClr val="000000"/>
                </a:solidFill>
                <a:latin typeface="Sitka Text" pitchFamily="2" charset="0"/>
              </a:rPr>
              <a:t>.</a:t>
            </a:r>
            <a:r>
              <a:rPr lang="en-IN" sz="1600" dirty="0" err="1">
                <a:solidFill>
                  <a:srgbClr val="795E26"/>
                </a:solidFill>
                <a:latin typeface="Sitka Text" pitchFamily="2" charset="0"/>
              </a:rPr>
              <a:t>println</a:t>
            </a:r>
            <a:r>
              <a:rPr lang="en-IN" sz="1600" dirty="0">
                <a:solidFill>
                  <a:srgbClr val="000000"/>
                </a:solidFill>
                <a:latin typeface="Sitka Text" pitchFamily="2" charset="0"/>
              </a:rPr>
              <a:t>(</a:t>
            </a:r>
            <a:r>
              <a:rPr lang="en-IN" sz="1600" dirty="0" err="1">
                <a:solidFill>
                  <a:srgbClr val="001080"/>
                </a:solidFill>
                <a:latin typeface="Sitka Text" pitchFamily="2" charset="0"/>
              </a:rPr>
              <a:t>myChar</a:t>
            </a:r>
            <a:r>
              <a:rPr lang="en-IN" sz="1600" dirty="0" err="1">
                <a:solidFill>
                  <a:srgbClr val="000000"/>
                </a:solidFill>
                <a:latin typeface="Sitka Text" pitchFamily="2" charset="0"/>
              </a:rPr>
              <a:t>.</a:t>
            </a:r>
            <a:r>
              <a:rPr lang="en-IN" sz="1600" dirty="0" err="1">
                <a:solidFill>
                  <a:srgbClr val="795E26"/>
                </a:solidFill>
                <a:latin typeface="Sitka Text" pitchFamily="2" charset="0"/>
              </a:rPr>
              <a:t>charValue</a:t>
            </a:r>
            <a:r>
              <a:rPr lang="en-IN" sz="1600" dirty="0">
                <a:solidFill>
                  <a:srgbClr val="000000"/>
                </a:solidFill>
                <a:latin typeface="Sitka Text" pitchFamily="2" charset="0"/>
              </a:rPr>
              <a:t>());</a:t>
            </a:r>
          </a:p>
          <a:p>
            <a:pPr>
              <a:spcBef>
                <a:spcPts val="600"/>
              </a:spcBef>
            </a:pPr>
            <a:r>
              <a:rPr lang="en-IN" sz="1600" dirty="0">
                <a:solidFill>
                  <a:srgbClr val="000000"/>
                </a:solidFill>
                <a:latin typeface="Sitka Text" pitchFamily="2" charset="0"/>
              </a:rPr>
              <a:t>  }</a:t>
            </a:r>
          </a:p>
          <a:p>
            <a:pPr>
              <a:spcBef>
                <a:spcPts val="600"/>
              </a:spcBef>
            </a:pPr>
            <a:r>
              <a:rPr lang="en-IN" sz="1600" dirty="0">
                <a:solidFill>
                  <a:srgbClr val="000000"/>
                </a:solidFill>
                <a:latin typeface="Sitka Text" pitchFamily="2" charset="0"/>
              </a:rPr>
              <a:t>}</a:t>
            </a:r>
            <a:endParaRPr lang="en-IN" sz="1600" b="0" dirty="0">
              <a:solidFill>
                <a:srgbClr val="000000"/>
              </a:solidFill>
              <a:effectLst/>
              <a:latin typeface="Sitka Text" pitchFamily="2" charset="0"/>
            </a:endParaRPr>
          </a:p>
        </p:txBody>
      </p:sp>
    </p:spTree>
    <p:extLst>
      <p:ext uri="{BB962C8B-B14F-4D97-AF65-F5344CB8AC3E}">
        <p14:creationId xmlns:p14="http://schemas.microsoft.com/office/powerpoint/2010/main" val="416388928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 xmlns:a16="http://schemas.microsoft.com/office/drawing/2014/main" id="{75FDD9A8-565D-4D97-92E5-DBA7C850A6CB}"/>
              </a:ext>
            </a:extLst>
          </p:cNvPr>
          <p:cNvCxnSpPr/>
          <p:nvPr/>
        </p:nvCxnSpPr>
        <p:spPr>
          <a:xfrm>
            <a:off x="0" y="6308035"/>
            <a:ext cx="6487910" cy="0"/>
          </a:xfrm>
          <a:prstGeom prst="line">
            <a:avLst/>
          </a:prstGeom>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 xmlns:a16="http://schemas.microsoft.com/office/drawing/2014/main" id="{20F4E0C5-ECA3-431E-AAA0-C277BD3CB20E}"/>
              </a:ext>
            </a:extLst>
          </p:cNvPr>
          <p:cNvCxnSpPr>
            <a:cxnSpLocks/>
          </p:cNvCxnSpPr>
          <p:nvPr/>
        </p:nvCxnSpPr>
        <p:spPr>
          <a:xfrm>
            <a:off x="4944631" y="876992"/>
            <a:ext cx="4199369" cy="0"/>
          </a:xfrm>
          <a:prstGeom prst="line">
            <a:avLst/>
          </a:prstGeom>
        </p:spPr>
        <p:style>
          <a:lnRef idx="1">
            <a:schemeClr val="dk1"/>
          </a:lnRef>
          <a:fillRef idx="0">
            <a:schemeClr val="dk1"/>
          </a:fillRef>
          <a:effectRef idx="0">
            <a:schemeClr val="dk1"/>
          </a:effectRef>
          <a:fontRef idx="minor">
            <a:schemeClr val="tx1"/>
          </a:fontRef>
        </p:style>
      </p:cxnSp>
      <p:sp>
        <p:nvSpPr>
          <p:cNvPr id="17" name="Rectangle 16">
            <a:extLst>
              <a:ext uri="{FF2B5EF4-FFF2-40B4-BE49-F238E27FC236}">
                <a16:creationId xmlns="" xmlns:a16="http://schemas.microsoft.com/office/drawing/2014/main" id="{5DF3CE46-33CA-475F-AAD8-98AB0AC9A587}"/>
              </a:ext>
            </a:extLst>
          </p:cNvPr>
          <p:cNvSpPr/>
          <p:nvPr/>
        </p:nvSpPr>
        <p:spPr>
          <a:xfrm>
            <a:off x="620862" y="284823"/>
            <a:ext cx="8370738" cy="769441"/>
          </a:xfrm>
          <a:prstGeom prst="rect">
            <a:avLst/>
          </a:prstGeom>
          <a:noFill/>
        </p:spPr>
        <p:txBody>
          <a:bodyPr wrap="square" lIns="91440" tIns="45720" rIns="91440" bIns="45720">
            <a:spAutoFit/>
          </a:bodyPr>
          <a:lstStyle/>
          <a:p>
            <a:r>
              <a:rPr lang="en-US" sz="4400" dirty="0" smtClean="0">
                <a:ln w="0"/>
                <a:solidFill>
                  <a:schemeClr val="tx2">
                    <a:lumMod val="50000"/>
                  </a:schemeClr>
                </a:solidFill>
                <a:effectLst>
                  <a:outerShdw blurRad="38100" dist="25400" dir="5400000" algn="ctr" rotWithShape="0">
                    <a:srgbClr val="6E747A">
                      <a:alpha val="43000"/>
                    </a:srgbClr>
                  </a:outerShdw>
                </a:effectLst>
                <a:latin typeface="Sitka Heading Semibold" pitchFamily="2" charset="0"/>
              </a:rPr>
              <a:t>AUTOBOXING &amp; UNBOXING</a:t>
            </a:r>
            <a:endParaRPr lang="en-US" sz="4400" b="0" cap="none" spc="0" dirty="0">
              <a:ln w="0"/>
              <a:solidFill>
                <a:schemeClr val="tx2">
                  <a:lumMod val="50000"/>
                </a:schemeClr>
              </a:solidFill>
              <a:effectLst>
                <a:outerShdw blurRad="38100" dist="25400" dir="5400000" algn="ctr" rotWithShape="0">
                  <a:srgbClr val="6E747A">
                    <a:alpha val="43000"/>
                  </a:srgbClr>
                </a:outerShdw>
              </a:effectLst>
              <a:latin typeface="Sitka Heading Semibold" pitchFamily="2" charset="0"/>
            </a:endParaRPr>
          </a:p>
        </p:txBody>
      </p:sp>
      <p:sp>
        <p:nvSpPr>
          <p:cNvPr id="8" name="TextBox 7">
            <a:extLst>
              <a:ext uri="{FF2B5EF4-FFF2-40B4-BE49-F238E27FC236}">
                <a16:creationId xmlns="" xmlns:a16="http://schemas.microsoft.com/office/drawing/2014/main" id="{5840126E-871D-4F87-87A9-C894EE3B3D22}"/>
              </a:ext>
            </a:extLst>
          </p:cNvPr>
          <p:cNvSpPr txBox="1"/>
          <p:nvPr/>
        </p:nvSpPr>
        <p:spPr>
          <a:xfrm>
            <a:off x="152400" y="1081973"/>
            <a:ext cx="8839199" cy="5632311"/>
          </a:xfrm>
          <a:prstGeom prst="rect">
            <a:avLst/>
          </a:prstGeom>
          <a:noFill/>
        </p:spPr>
        <p:txBody>
          <a:bodyPr wrap="square">
            <a:spAutoFit/>
          </a:bodyPr>
          <a:lstStyle/>
          <a:p>
            <a:pPr marL="243840" indent="-231775">
              <a:lnSpc>
                <a:spcPct val="100000"/>
              </a:lnSpc>
              <a:spcBef>
                <a:spcPts val="1200"/>
              </a:spcBef>
              <a:spcAft>
                <a:spcPts val="600"/>
              </a:spcAft>
              <a:buClr>
                <a:srgbClr val="006FC0"/>
              </a:buClr>
              <a:buChar char="•"/>
              <a:tabLst>
                <a:tab pos="243840" algn="l"/>
                <a:tab pos="244475" algn="l"/>
              </a:tabLst>
            </a:pPr>
            <a:r>
              <a:rPr lang="en-US" sz="2000" dirty="0" smtClean="0">
                <a:latin typeface="Sitka Text" panose="02000505000000020004" pitchFamily="2" charset="0"/>
                <a:cs typeface="Arial"/>
              </a:rPr>
              <a:t>During </a:t>
            </a:r>
            <a:r>
              <a:rPr lang="en-US" sz="2000" dirty="0">
                <a:latin typeface="Sitka Text" panose="02000505000000020004" pitchFamily="2" charset="0"/>
                <a:cs typeface="Arial"/>
              </a:rPr>
              <a:t>assignment , the automatic transformation of </a:t>
            </a:r>
            <a:r>
              <a:rPr lang="en-US" sz="2000" dirty="0" smtClean="0">
                <a:latin typeface="Sitka Text" panose="02000505000000020004" pitchFamily="2" charset="0"/>
                <a:cs typeface="Arial"/>
              </a:rPr>
              <a:t>the primitive </a:t>
            </a:r>
            <a:r>
              <a:rPr lang="en-US" sz="2000" dirty="0">
                <a:latin typeface="Sitka Text" panose="02000505000000020004" pitchFamily="2" charset="0"/>
                <a:cs typeface="Arial"/>
              </a:rPr>
              <a:t>type to corresponding wrapper type is known as </a:t>
            </a:r>
            <a:r>
              <a:rPr lang="en-US" sz="2000" dirty="0" err="1">
                <a:latin typeface="Sitka Text" panose="02000505000000020004" pitchFamily="2" charset="0"/>
                <a:cs typeface="Arial"/>
              </a:rPr>
              <a:t>autoboxing</a:t>
            </a:r>
            <a:endParaRPr lang="en-US" sz="2000" dirty="0">
              <a:latin typeface="Sitka Text" panose="02000505000000020004" pitchFamily="2" charset="0"/>
              <a:cs typeface="Arial"/>
            </a:endParaRPr>
          </a:p>
          <a:p>
            <a:pPr marL="243840" indent="-231775" algn="ctr">
              <a:lnSpc>
                <a:spcPct val="100000"/>
              </a:lnSpc>
              <a:spcBef>
                <a:spcPts val="1200"/>
              </a:spcBef>
              <a:spcAft>
                <a:spcPts val="600"/>
              </a:spcAft>
              <a:buClr>
                <a:srgbClr val="006FC0"/>
              </a:buClr>
              <a:buChar char="•"/>
              <a:tabLst>
                <a:tab pos="243840" algn="l"/>
                <a:tab pos="244475" algn="l"/>
              </a:tabLst>
            </a:pPr>
            <a:r>
              <a:rPr lang="en-US" sz="2000" dirty="0" smtClean="0">
                <a:latin typeface="Sitka Text" panose="02000505000000020004" pitchFamily="2" charset="0"/>
                <a:cs typeface="Arial"/>
              </a:rPr>
              <a:t>Primitive </a:t>
            </a:r>
            <a:r>
              <a:rPr lang="en-US" sz="2000" dirty="0">
                <a:latin typeface="Sitka Text" panose="02000505000000020004" pitchFamily="2" charset="0"/>
                <a:cs typeface="Arial"/>
              </a:rPr>
              <a:t>types </a:t>
            </a:r>
            <a:r>
              <a:rPr lang="en-US" sz="2000" dirty="0" smtClean="0">
                <a:latin typeface="Sitka Text" panose="02000505000000020004" pitchFamily="2" charset="0"/>
                <a:cs typeface="Arial"/>
              </a:rPr>
              <a:t>			wrapper type                        </a:t>
            </a:r>
            <a:r>
              <a:rPr lang="en-US" sz="2000" b="1" dirty="0" smtClean="0">
                <a:latin typeface="Sitka Text" panose="02000505000000020004" pitchFamily="2" charset="0"/>
                <a:cs typeface="Arial"/>
              </a:rPr>
              <a:t>(</a:t>
            </a:r>
            <a:r>
              <a:rPr lang="en-US" sz="2000" b="1" dirty="0" err="1" smtClean="0">
                <a:latin typeface="Sitka Text" panose="02000505000000020004" pitchFamily="2" charset="0"/>
                <a:cs typeface="Arial"/>
              </a:rPr>
              <a:t>autoboxing</a:t>
            </a:r>
            <a:r>
              <a:rPr lang="en-US" sz="2000" b="1" dirty="0">
                <a:latin typeface="Sitka Text" panose="02000505000000020004" pitchFamily="2" charset="0"/>
                <a:cs typeface="Arial"/>
              </a:rPr>
              <a:t>)</a:t>
            </a:r>
          </a:p>
          <a:p>
            <a:pPr marL="12065">
              <a:lnSpc>
                <a:spcPct val="100000"/>
              </a:lnSpc>
              <a:spcBef>
                <a:spcPts val="1200"/>
              </a:spcBef>
              <a:spcAft>
                <a:spcPts val="600"/>
              </a:spcAft>
              <a:buClr>
                <a:srgbClr val="006FC0"/>
              </a:buClr>
              <a:tabLst>
                <a:tab pos="243840" algn="l"/>
                <a:tab pos="244475" algn="l"/>
              </a:tabLst>
            </a:pPr>
            <a:r>
              <a:rPr lang="en-US" sz="2000" dirty="0" smtClean="0">
                <a:latin typeface="Sitka Text" panose="02000505000000020004" pitchFamily="2" charset="0"/>
                <a:cs typeface="Arial"/>
              </a:rPr>
              <a:t>			E</a:t>
            </a:r>
            <a:r>
              <a:rPr lang="en-US" sz="2000" dirty="0">
                <a:latin typeface="Sitka Text" panose="02000505000000020004" pitchFamily="2" charset="0"/>
                <a:cs typeface="Arial"/>
              </a:rPr>
              <a:t>. g.	Integer i1=10;</a:t>
            </a:r>
          </a:p>
          <a:p>
            <a:pPr marL="243840" indent="-231775">
              <a:lnSpc>
                <a:spcPct val="100000"/>
              </a:lnSpc>
              <a:spcBef>
                <a:spcPts val="1200"/>
              </a:spcBef>
              <a:spcAft>
                <a:spcPts val="600"/>
              </a:spcAft>
              <a:buClr>
                <a:srgbClr val="006FC0"/>
              </a:buClr>
              <a:buChar char="•"/>
              <a:tabLst>
                <a:tab pos="243840" algn="l"/>
                <a:tab pos="244475" algn="l"/>
              </a:tabLst>
            </a:pPr>
            <a:r>
              <a:rPr lang="en-US" sz="2000" dirty="0" smtClean="0">
                <a:latin typeface="Sitka Text" panose="02000505000000020004" pitchFamily="2" charset="0"/>
                <a:cs typeface="Arial"/>
              </a:rPr>
              <a:t>During </a:t>
            </a:r>
            <a:r>
              <a:rPr lang="en-US" sz="2000" dirty="0">
                <a:latin typeface="Sitka Text" panose="02000505000000020004" pitchFamily="2" charset="0"/>
                <a:cs typeface="Arial"/>
              </a:rPr>
              <a:t>assignment , the automatic transformation of wrapper type into their primitive equivalent is known as Unboxing</a:t>
            </a:r>
          </a:p>
          <a:p>
            <a:pPr marL="243840" indent="-231775">
              <a:lnSpc>
                <a:spcPct val="100000"/>
              </a:lnSpc>
              <a:spcBef>
                <a:spcPts val="1200"/>
              </a:spcBef>
              <a:spcAft>
                <a:spcPts val="600"/>
              </a:spcAft>
              <a:buClr>
                <a:srgbClr val="006FC0"/>
              </a:buClr>
              <a:buChar char="•"/>
              <a:tabLst>
                <a:tab pos="243840" algn="l"/>
                <a:tab pos="244475" algn="l"/>
              </a:tabLst>
            </a:pPr>
            <a:r>
              <a:rPr lang="en-US" sz="2000" dirty="0" smtClean="0">
                <a:latin typeface="Sitka Text" panose="02000505000000020004" pitchFamily="2" charset="0"/>
                <a:cs typeface="Arial"/>
              </a:rPr>
              <a:t>              wrapper </a:t>
            </a:r>
            <a:r>
              <a:rPr lang="en-US" sz="2000" dirty="0">
                <a:latin typeface="Sitka Text" panose="02000505000000020004" pitchFamily="2" charset="0"/>
                <a:cs typeface="Arial"/>
              </a:rPr>
              <a:t>type	</a:t>
            </a:r>
            <a:r>
              <a:rPr lang="en-US" sz="2000" dirty="0" smtClean="0">
                <a:latin typeface="Sitka Text" panose="02000505000000020004" pitchFamily="2" charset="0"/>
                <a:cs typeface="Arial"/>
              </a:rPr>
              <a:t>		</a:t>
            </a:r>
            <a:r>
              <a:rPr lang="en-US" sz="2000" dirty="0" smtClean="0">
                <a:latin typeface="Sitka Text" panose="02000505000000020004" pitchFamily="2" charset="0"/>
                <a:cs typeface="Arial"/>
              </a:rPr>
              <a:t>     primitive </a:t>
            </a:r>
            <a:r>
              <a:rPr lang="en-US" sz="2000" dirty="0" smtClean="0">
                <a:latin typeface="Sitka Text" panose="02000505000000020004" pitchFamily="2" charset="0"/>
                <a:cs typeface="Arial"/>
              </a:rPr>
              <a:t>type </a:t>
            </a:r>
          </a:p>
          <a:p>
            <a:pPr marL="12065" algn="ctr">
              <a:lnSpc>
                <a:spcPct val="100000"/>
              </a:lnSpc>
              <a:spcBef>
                <a:spcPts val="1200"/>
              </a:spcBef>
              <a:spcAft>
                <a:spcPts val="600"/>
              </a:spcAft>
              <a:buClr>
                <a:srgbClr val="006FC0"/>
              </a:buClr>
              <a:tabLst>
                <a:tab pos="243840" algn="l"/>
                <a:tab pos="244475" algn="l"/>
              </a:tabLst>
            </a:pPr>
            <a:r>
              <a:rPr lang="en-US" sz="2000" b="1" dirty="0" smtClean="0">
                <a:latin typeface="Sitka Text" panose="02000505000000020004" pitchFamily="2" charset="0"/>
                <a:cs typeface="Arial"/>
              </a:rPr>
              <a:t>(unboxing)</a:t>
            </a:r>
          </a:p>
          <a:p>
            <a:pPr marL="12065">
              <a:lnSpc>
                <a:spcPct val="100000"/>
              </a:lnSpc>
              <a:spcBef>
                <a:spcPts val="1200"/>
              </a:spcBef>
              <a:spcAft>
                <a:spcPts val="600"/>
              </a:spcAft>
              <a:buClr>
                <a:srgbClr val="006FC0"/>
              </a:buClr>
              <a:tabLst>
                <a:tab pos="243840" algn="l"/>
                <a:tab pos="244475" algn="l"/>
              </a:tabLst>
            </a:pPr>
            <a:r>
              <a:rPr lang="en-US" sz="2000" dirty="0" smtClean="0">
                <a:latin typeface="Sitka Text" panose="02000505000000020004" pitchFamily="2" charset="0"/>
                <a:cs typeface="Arial"/>
              </a:rPr>
              <a:t>			</a:t>
            </a:r>
            <a:r>
              <a:rPr lang="en-US" sz="2000" dirty="0" err="1" smtClean="0">
                <a:latin typeface="Sitka Text" panose="02000505000000020004" pitchFamily="2" charset="0"/>
                <a:cs typeface="Arial"/>
              </a:rPr>
              <a:t>int</a:t>
            </a:r>
            <a:r>
              <a:rPr lang="en-US" sz="2000" dirty="0" smtClean="0">
                <a:latin typeface="Sitka Text" panose="02000505000000020004" pitchFamily="2" charset="0"/>
                <a:cs typeface="Arial"/>
              </a:rPr>
              <a:t> </a:t>
            </a:r>
            <a:r>
              <a:rPr lang="en-US" sz="2000" dirty="0" err="1">
                <a:latin typeface="Sitka Text" panose="02000505000000020004" pitchFamily="2" charset="0"/>
                <a:cs typeface="Arial"/>
              </a:rPr>
              <a:t>i</a:t>
            </a:r>
            <a:r>
              <a:rPr lang="en-US" sz="2000" dirty="0">
                <a:latin typeface="Sitka Text" panose="02000505000000020004" pitchFamily="2" charset="0"/>
                <a:cs typeface="Arial"/>
              </a:rPr>
              <a:t>=0</a:t>
            </a:r>
            <a:r>
              <a:rPr lang="en-US" sz="2000" dirty="0" smtClean="0">
                <a:latin typeface="Sitka Text" panose="02000505000000020004" pitchFamily="2" charset="0"/>
                <a:cs typeface="Arial"/>
              </a:rPr>
              <a:t>;</a:t>
            </a:r>
          </a:p>
          <a:p>
            <a:pPr marL="12065">
              <a:lnSpc>
                <a:spcPct val="100000"/>
              </a:lnSpc>
              <a:spcBef>
                <a:spcPts val="1200"/>
              </a:spcBef>
              <a:spcAft>
                <a:spcPts val="600"/>
              </a:spcAft>
              <a:buClr>
                <a:srgbClr val="006FC0"/>
              </a:buClr>
              <a:tabLst>
                <a:tab pos="243840" algn="l"/>
                <a:tab pos="244475" algn="l"/>
              </a:tabLst>
            </a:pPr>
            <a:r>
              <a:rPr lang="en-US" sz="2000" dirty="0" err="1" smtClean="0">
                <a:latin typeface="Sitka Text" panose="02000505000000020004" pitchFamily="2" charset="0"/>
                <a:cs typeface="Arial"/>
              </a:rPr>
              <a:t>i</a:t>
            </a:r>
            <a:r>
              <a:rPr lang="en-US" sz="2000" dirty="0" smtClean="0">
                <a:latin typeface="Sitka Text" panose="02000505000000020004" pitchFamily="2" charset="0"/>
                <a:cs typeface="Arial"/>
              </a:rPr>
              <a:t>=new </a:t>
            </a:r>
            <a:r>
              <a:rPr lang="en-US" sz="2000" dirty="0">
                <a:latin typeface="Sitka Text" panose="02000505000000020004" pitchFamily="2" charset="0"/>
                <a:cs typeface="Arial"/>
              </a:rPr>
              <a:t>Integer(10);</a:t>
            </a:r>
          </a:p>
          <a:p>
            <a:pPr marL="243840" indent="-231775">
              <a:lnSpc>
                <a:spcPct val="100000"/>
              </a:lnSpc>
              <a:spcBef>
                <a:spcPts val="1200"/>
              </a:spcBef>
              <a:spcAft>
                <a:spcPts val="600"/>
              </a:spcAft>
              <a:buClr>
                <a:srgbClr val="006FC0"/>
              </a:buClr>
              <a:buChar char="•"/>
              <a:tabLst>
                <a:tab pos="243840" algn="l"/>
                <a:tab pos="244475" algn="l"/>
              </a:tabLst>
            </a:pPr>
            <a:endParaRPr lang="en-US" sz="2000" b="1" dirty="0">
              <a:latin typeface="Sitka Text" panose="02000505000000020004" pitchFamily="2" charset="0"/>
              <a:cs typeface="Arial"/>
            </a:endParaRPr>
          </a:p>
        </p:txBody>
      </p:sp>
      <p:cxnSp>
        <p:nvCxnSpPr>
          <p:cNvPr id="3" name="Straight Arrow Connector 2"/>
          <p:cNvCxnSpPr/>
          <p:nvPr/>
        </p:nvCxnSpPr>
        <p:spPr>
          <a:xfrm>
            <a:off x="4202498" y="2133600"/>
            <a:ext cx="1053791" cy="223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4045103" y="4321098"/>
            <a:ext cx="1053791" cy="223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468000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 xmlns:a16="http://schemas.microsoft.com/office/drawing/2014/main" id="{75FDD9A8-565D-4D97-92E5-DBA7C850A6CB}"/>
              </a:ext>
            </a:extLst>
          </p:cNvPr>
          <p:cNvCxnSpPr/>
          <p:nvPr/>
        </p:nvCxnSpPr>
        <p:spPr>
          <a:xfrm>
            <a:off x="0" y="6308035"/>
            <a:ext cx="6487910" cy="0"/>
          </a:xfrm>
          <a:prstGeom prst="line">
            <a:avLst/>
          </a:prstGeom>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 xmlns:a16="http://schemas.microsoft.com/office/drawing/2014/main" id="{20F4E0C5-ECA3-431E-AAA0-C277BD3CB20E}"/>
              </a:ext>
            </a:extLst>
          </p:cNvPr>
          <p:cNvCxnSpPr>
            <a:cxnSpLocks/>
          </p:cNvCxnSpPr>
          <p:nvPr/>
        </p:nvCxnSpPr>
        <p:spPr>
          <a:xfrm>
            <a:off x="4944631" y="876992"/>
            <a:ext cx="4199369" cy="0"/>
          </a:xfrm>
          <a:prstGeom prst="line">
            <a:avLst/>
          </a:prstGeom>
        </p:spPr>
        <p:style>
          <a:lnRef idx="1">
            <a:schemeClr val="dk1"/>
          </a:lnRef>
          <a:fillRef idx="0">
            <a:schemeClr val="dk1"/>
          </a:fillRef>
          <a:effectRef idx="0">
            <a:schemeClr val="dk1"/>
          </a:effectRef>
          <a:fontRef idx="minor">
            <a:schemeClr val="tx1"/>
          </a:fontRef>
        </p:style>
      </p:cxnSp>
      <p:sp>
        <p:nvSpPr>
          <p:cNvPr id="17" name="Rectangle 16">
            <a:extLst>
              <a:ext uri="{FF2B5EF4-FFF2-40B4-BE49-F238E27FC236}">
                <a16:creationId xmlns="" xmlns:a16="http://schemas.microsoft.com/office/drawing/2014/main" id="{5DF3CE46-33CA-475F-AAD8-98AB0AC9A587}"/>
              </a:ext>
            </a:extLst>
          </p:cNvPr>
          <p:cNvSpPr/>
          <p:nvPr/>
        </p:nvSpPr>
        <p:spPr>
          <a:xfrm>
            <a:off x="620862" y="284823"/>
            <a:ext cx="8675538" cy="769441"/>
          </a:xfrm>
          <a:prstGeom prst="rect">
            <a:avLst/>
          </a:prstGeom>
          <a:noFill/>
        </p:spPr>
        <p:txBody>
          <a:bodyPr wrap="square" lIns="91440" tIns="45720" rIns="91440" bIns="45720">
            <a:spAutoFit/>
          </a:bodyPr>
          <a:lstStyle/>
          <a:p>
            <a:r>
              <a:rPr lang="en-US" sz="4400" dirty="0" smtClean="0">
                <a:ln w="0"/>
                <a:solidFill>
                  <a:schemeClr val="tx2">
                    <a:lumMod val="50000"/>
                  </a:schemeClr>
                </a:solidFill>
                <a:effectLst>
                  <a:outerShdw blurRad="38100" dist="25400" dir="5400000" algn="ctr" rotWithShape="0">
                    <a:srgbClr val="6E747A">
                      <a:alpha val="43000"/>
                    </a:srgbClr>
                  </a:outerShdw>
                </a:effectLst>
                <a:latin typeface="Sitka Heading Semibold" pitchFamily="2" charset="0"/>
              </a:rPr>
              <a:t>AUTOBOXING &amp; UNBOXING</a:t>
            </a:r>
            <a:endParaRPr lang="en-US" sz="4400" b="0" cap="none" spc="0" dirty="0">
              <a:ln w="0"/>
              <a:solidFill>
                <a:schemeClr val="tx2">
                  <a:lumMod val="50000"/>
                </a:schemeClr>
              </a:solidFill>
              <a:effectLst>
                <a:outerShdw blurRad="38100" dist="25400" dir="5400000" algn="ctr" rotWithShape="0">
                  <a:srgbClr val="6E747A">
                    <a:alpha val="43000"/>
                  </a:srgbClr>
                </a:outerShdw>
              </a:effectLst>
              <a:latin typeface="Sitka Heading Semibold" pitchFamily="2" charset="0"/>
            </a:endParaRPr>
          </a:p>
        </p:txBody>
      </p:sp>
      <p:pic>
        <p:nvPicPr>
          <p:cNvPr id="5" name="Picture 4"/>
          <p:cNvPicPr>
            <a:picLocks noChangeAspect="1"/>
          </p:cNvPicPr>
          <p:nvPr/>
        </p:nvPicPr>
        <p:blipFill>
          <a:blip r:embed="rId2"/>
          <a:stretch>
            <a:fillRect/>
          </a:stretch>
        </p:blipFill>
        <p:spPr>
          <a:xfrm>
            <a:off x="1915910" y="2832367"/>
            <a:ext cx="4572000" cy="3423657"/>
          </a:xfrm>
          <a:prstGeom prst="rect">
            <a:avLst/>
          </a:prstGeom>
        </p:spPr>
      </p:pic>
      <p:sp>
        <p:nvSpPr>
          <p:cNvPr id="7" name="Rectangle 6"/>
          <p:cNvSpPr/>
          <p:nvPr/>
        </p:nvSpPr>
        <p:spPr>
          <a:xfrm>
            <a:off x="620862" y="1231534"/>
            <a:ext cx="7784370" cy="1569660"/>
          </a:xfrm>
          <a:prstGeom prst="rect">
            <a:avLst/>
          </a:prstGeom>
        </p:spPr>
        <p:txBody>
          <a:bodyPr wrap="square">
            <a:spAutoFit/>
          </a:bodyPr>
          <a:lstStyle/>
          <a:p>
            <a:pPr marL="3175" marR="5080" algn="just">
              <a:lnSpc>
                <a:spcPct val="100000"/>
              </a:lnSpc>
              <a:spcBef>
                <a:spcPts val="105"/>
              </a:spcBef>
              <a:buSzPct val="95000"/>
              <a:tabLst>
                <a:tab pos="100330" algn="l"/>
              </a:tabLst>
            </a:pPr>
            <a:r>
              <a:rPr lang="en-US" sz="2400" dirty="0">
                <a:latin typeface="Sitka Text" pitchFamily="2" charset="0"/>
                <a:cs typeface="Arial"/>
              </a:rPr>
              <a:t>Boxing</a:t>
            </a:r>
            <a:r>
              <a:rPr lang="en-US" sz="2400" spc="375" dirty="0">
                <a:latin typeface="Sitka Text" pitchFamily="2" charset="0"/>
                <a:cs typeface="Arial"/>
              </a:rPr>
              <a:t> </a:t>
            </a:r>
            <a:r>
              <a:rPr lang="en-US" sz="2400" dirty="0">
                <a:latin typeface="Sitka Text" pitchFamily="2" charset="0"/>
                <a:cs typeface="Arial"/>
              </a:rPr>
              <a:t>conversion</a:t>
            </a:r>
            <a:r>
              <a:rPr lang="en-US" sz="2400" spc="375" dirty="0">
                <a:latin typeface="Sitka Text" pitchFamily="2" charset="0"/>
                <a:cs typeface="Arial"/>
              </a:rPr>
              <a:t> </a:t>
            </a:r>
            <a:r>
              <a:rPr lang="en-US" sz="2400" dirty="0">
                <a:latin typeface="Sitka Text" pitchFamily="2" charset="0"/>
                <a:cs typeface="Arial"/>
              </a:rPr>
              <a:t>converts</a:t>
            </a:r>
            <a:r>
              <a:rPr lang="en-US" sz="2400" spc="385" dirty="0">
                <a:latin typeface="Sitka Text" pitchFamily="2" charset="0"/>
                <a:cs typeface="Arial"/>
              </a:rPr>
              <a:t> </a:t>
            </a:r>
            <a:r>
              <a:rPr lang="en-US" sz="2400" dirty="0">
                <a:latin typeface="Sitka Text" pitchFamily="2" charset="0"/>
                <a:cs typeface="Arial"/>
              </a:rPr>
              <a:t>values</a:t>
            </a:r>
            <a:r>
              <a:rPr lang="en-US" sz="2400" spc="385" dirty="0">
                <a:latin typeface="Sitka Text" pitchFamily="2" charset="0"/>
                <a:cs typeface="Arial"/>
              </a:rPr>
              <a:t> </a:t>
            </a:r>
            <a:r>
              <a:rPr lang="en-US" sz="2400" dirty="0">
                <a:latin typeface="Sitka Text" pitchFamily="2" charset="0"/>
                <a:cs typeface="Arial"/>
              </a:rPr>
              <a:t>of</a:t>
            </a:r>
            <a:r>
              <a:rPr lang="en-US" sz="2400" spc="360" dirty="0">
                <a:latin typeface="Sitka Text" pitchFamily="2" charset="0"/>
                <a:cs typeface="Arial"/>
              </a:rPr>
              <a:t> </a:t>
            </a:r>
            <a:r>
              <a:rPr lang="en-US" sz="2400" dirty="0">
                <a:latin typeface="Sitka Text" pitchFamily="2" charset="0"/>
                <a:cs typeface="Arial"/>
              </a:rPr>
              <a:t>primitive</a:t>
            </a:r>
            <a:r>
              <a:rPr lang="en-US" sz="2400" spc="380" dirty="0">
                <a:latin typeface="Sitka Text" pitchFamily="2" charset="0"/>
                <a:cs typeface="Arial"/>
              </a:rPr>
              <a:t> </a:t>
            </a:r>
            <a:r>
              <a:rPr lang="en-US" sz="2400" dirty="0">
                <a:latin typeface="Sitka Text" pitchFamily="2" charset="0"/>
                <a:cs typeface="Arial"/>
              </a:rPr>
              <a:t>type</a:t>
            </a:r>
            <a:r>
              <a:rPr lang="en-US" sz="2400" spc="380" dirty="0">
                <a:latin typeface="Sitka Text" pitchFamily="2" charset="0"/>
                <a:cs typeface="Arial"/>
              </a:rPr>
              <a:t> </a:t>
            </a:r>
            <a:r>
              <a:rPr lang="en-US" sz="2400" dirty="0">
                <a:latin typeface="Sitka Text" pitchFamily="2" charset="0"/>
                <a:cs typeface="Arial"/>
              </a:rPr>
              <a:t>to</a:t>
            </a:r>
            <a:r>
              <a:rPr lang="en-US" sz="2400" spc="370" dirty="0">
                <a:latin typeface="Sitka Text" pitchFamily="2" charset="0"/>
                <a:cs typeface="Arial"/>
              </a:rPr>
              <a:t> </a:t>
            </a:r>
            <a:r>
              <a:rPr lang="en-US" sz="2400" spc="-10" dirty="0">
                <a:latin typeface="Sitka Text" pitchFamily="2" charset="0"/>
                <a:cs typeface="Arial"/>
              </a:rPr>
              <a:t>corresponding </a:t>
            </a:r>
            <a:r>
              <a:rPr lang="en-US" sz="2400" dirty="0">
                <a:latin typeface="Sitka Text" pitchFamily="2" charset="0"/>
                <a:cs typeface="Arial"/>
              </a:rPr>
              <a:t>values</a:t>
            </a:r>
            <a:r>
              <a:rPr lang="en-US" sz="2400" spc="365" dirty="0">
                <a:latin typeface="Sitka Text" pitchFamily="2" charset="0"/>
                <a:cs typeface="Arial"/>
              </a:rPr>
              <a:t> </a:t>
            </a:r>
            <a:r>
              <a:rPr lang="en-US" sz="2400" dirty="0">
                <a:latin typeface="Sitka Text" pitchFamily="2" charset="0"/>
                <a:cs typeface="Arial"/>
              </a:rPr>
              <a:t>of</a:t>
            </a:r>
            <a:r>
              <a:rPr lang="en-US" sz="2400" spc="350" dirty="0">
                <a:latin typeface="Sitka Text" pitchFamily="2" charset="0"/>
                <a:cs typeface="Arial"/>
              </a:rPr>
              <a:t> </a:t>
            </a:r>
            <a:r>
              <a:rPr lang="en-US" sz="2400" dirty="0">
                <a:latin typeface="Sitka Text" pitchFamily="2" charset="0"/>
                <a:cs typeface="Arial"/>
              </a:rPr>
              <a:t>reference</a:t>
            </a:r>
            <a:r>
              <a:rPr lang="en-US" sz="2400" spc="370" dirty="0">
                <a:latin typeface="Sitka Text" pitchFamily="2" charset="0"/>
                <a:cs typeface="Arial"/>
              </a:rPr>
              <a:t> </a:t>
            </a:r>
            <a:r>
              <a:rPr lang="en-US" sz="2400" dirty="0">
                <a:latin typeface="Sitka Text" pitchFamily="2" charset="0"/>
                <a:cs typeface="Arial"/>
              </a:rPr>
              <a:t>type.</a:t>
            </a:r>
            <a:r>
              <a:rPr lang="en-US" sz="2400" spc="350" dirty="0">
                <a:latin typeface="Sitka Text" pitchFamily="2" charset="0"/>
                <a:cs typeface="Arial"/>
              </a:rPr>
              <a:t> </a:t>
            </a:r>
            <a:r>
              <a:rPr lang="en-US" sz="2400" dirty="0">
                <a:latin typeface="Sitka Text" pitchFamily="2" charset="0"/>
                <a:cs typeface="Arial"/>
              </a:rPr>
              <a:t>But</a:t>
            </a:r>
            <a:r>
              <a:rPr lang="en-US" sz="2400" spc="365" dirty="0">
                <a:latin typeface="Sitka Text" pitchFamily="2" charset="0"/>
                <a:cs typeface="Arial"/>
              </a:rPr>
              <a:t> </a:t>
            </a:r>
            <a:r>
              <a:rPr lang="en-US" sz="2400" dirty="0">
                <a:latin typeface="Sitka Text" pitchFamily="2" charset="0"/>
                <a:cs typeface="Arial"/>
              </a:rPr>
              <a:t>the</a:t>
            </a:r>
            <a:r>
              <a:rPr lang="en-US" sz="2400" spc="365" dirty="0">
                <a:latin typeface="Sitka Text" pitchFamily="2" charset="0"/>
                <a:cs typeface="Arial"/>
              </a:rPr>
              <a:t> </a:t>
            </a:r>
            <a:r>
              <a:rPr lang="en-US" sz="2400" dirty="0">
                <a:latin typeface="Sitka Text" pitchFamily="2" charset="0"/>
                <a:cs typeface="Arial"/>
              </a:rPr>
              <a:t>primitive</a:t>
            </a:r>
            <a:r>
              <a:rPr lang="en-US" sz="2400" spc="370" dirty="0">
                <a:latin typeface="Sitka Text" pitchFamily="2" charset="0"/>
                <a:cs typeface="Arial"/>
              </a:rPr>
              <a:t> </a:t>
            </a:r>
            <a:r>
              <a:rPr lang="en-US" sz="2400" dirty="0">
                <a:latin typeface="Sitka Text" pitchFamily="2" charset="0"/>
                <a:cs typeface="Arial"/>
              </a:rPr>
              <a:t>types</a:t>
            </a:r>
            <a:r>
              <a:rPr lang="en-US" sz="2400" spc="365" dirty="0">
                <a:latin typeface="Sitka Text" pitchFamily="2" charset="0"/>
                <a:cs typeface="Arial"/>
              </a:rPr>
              <a:t> </a:t>
            </a:r>
            <a:r>
              <a:rPr lang="en-US" sz="2400" dirty="0">
                <a:latin typeface="Sitka Text" pitchFamily="2" charset="0"/>
                <a:cs typeface="Arial"/>
              </a:rPr>
              <a:t>can</a:t>
            </a:r>
            <a:r>
              <a:rPr lang="en-US" sz="2400" spc="355" dirty="0">
                <a:latin typeface="Sitka Text" pitchFamily="2" charset="0"/>
                <a:cs typeface="Arial"/>
              </a:rPr>
              <a:t> </a:t>
            </a:r>
            <a:r>
              <a:rPr lang="en-US" sz="2400" dirty="0">
                <a:latin typeface="Sitka Text" pitchFamily="2" charset="0"/>
                <a:cs typeface="Arial"/>
              </a:rPr>
              <a:t>not</a:t>
            </a:r>
            <a:r>
              <a:rPr lang="en-US" sz="2400" spc="355" dirty="0">
                <a:latin typeface="Sitka Text" pitchFamily="2" charset="0"/>
                <a:cs typeface="Arial"/>
              </a:rPr>
              <a:t> </a:t>
            </a:r>
            <a:r>
              <a:rPr lang="en-US" sz="2400" dirty="0">
                <a:latin typeface="Sitka Text" pitchFamily="2" charset="0"/>
                <a:cs typeface="Arial"/>
              </a:rPr>
              <a:t>be</a:t>
            </a:r>
            <a:r>
              <a:rPr lang="en-US" sz="2400" spc="345" dirty="0">
                <a:latin typeface="Sitka Text" pitchFamily="2" charset="0"/>
                <a:cs typeface="Arial"/>
              </a:rPr>
              <a:t> </a:t>
            </a:r>
            <a:r>
              <a:rPr lang="en-US" sz="2400" spc="-10" dirty="0">
                <a:latin typeface="Sitka Text" pitchFamily="2" charset="0"/>
                <a:cs typeface="Arial"/>
              </a:rPr>
              <a:t>widened/ </a:t>
            </a:r>
            <a:r>
              <a:rPr lang="en-US" sz="2400" dirty="0">
                <a:latin typeface="Sitka Text" pitchFamily="2" charset="0"/>
                <a:cs typeface="Arial"/>
              </a:rPr>
              <a:t>Narrowed</a:t>
            </a:r>
            <a:r>
              <a:rPr lang="en-US" sz="2400" spc="-65" dirty="0">
                <a:latin typeface="Sitka Text" pitchFamily="2" charset="0"/>
                <a:cs typeface="Arial"/>
              </a:rPr>
              <a:t> </a:t>
            </a:r>
            <a:r>
              <a:rPr lang="en-US" sz="2400" dirty="0">
                <a:latin typeface="Sitka Text" pitchFamily="2" charset="0"/>
                <a:cs typeface="Arial"/>
              </a:rPr>
              <a:t>to</a:t>
            </a:r>
            <a:r>
              <a:rPr lang="en-US" sz="2400" spc="-25" dirty="0">
                <a:latin typeface="Sitka Text" pitchFamily="2" charset="0"/>
                <a:cs typeface="Arial"/>
              </a:rPr>
              <a:t> </a:t>
            </a:r>
            <a:r>
              <a:rPr lang="en-US" sz="2400" dirty="0">
                <a:latin typeface="Sitka Text" pitchFamily="2" charset="0"/>
                <a:cs typeface="Arial"/>
              </a:rPr>
              <a:t>the</a:t>
            </a:r>
            <a:r>
              <a:rPr lang="en-US" sz="2400" spc="-35" dirty="0">
                <a:latin typeface="Sitka Text" pitchFamily="2" charset="0"/>
                <a:cs typeface="Arial"/>
              </a:rPr>
              <a:t> </a:t>
            </a:r>
            <a:r>
              <a:rPr lang="en-US" sz="2400" dirty="0">
                <a:latin typeface="Sitka Text" pitchFamily="2" charset="0"/>
                <a:cs typeface="Arial"/>
              </a:rPr>
              <a:t>Wrapper</a:t>
            </a:r>
            <a:r>
              <a:rPr lang="en-US" sz="2400" spc="-45" dirty="0">
                <a:latin typeface="Sitka Text" pitchFamily="2" charset="0"/>
                <a:cs typeface="Arial"/>
              </a:rPr>
              <a:t> </a:t>
            </a:r>
            <a:r>
              <a:rPr lang="en-US" sz="2400" dirty="0">
                <a:latin typeface="Sitka Text" pitchFamily="2" charset="0"/>
                <a:cs typeface="Arial"/>
              </a:rPr>
              <a:t>classes</a:t>
            </a:r>
            <a:r>
              <a:rPr lang="en-US" sz="2400" spc="-40" dirty="0">
                <a:latin typeface="Sitka Text" pitchFamily="2" charset="0"/>
                <a:cs typeface="Arial"/>
              </a:rPr>
              <a:t> </a:t>
            </a:r>
            <a:r>
              <a:rPr lang="en-US" sz="2400" dirty="0">
                <a:latin typeface="Sitka Text" pitchFamily="2" charset="0"/>
                <a:cs typeface="Arial"/>
              </a:rPr>
              <a:t>and</a:t>
            </a:r>
            <a:r>
              <a:rPr lang="en-US" sz="2400" spc="-30" dirty="0">
                <a:latin typeface="Sitka Text" pitchFamily="2" charset="0"/>
                <a:cs typeface="Arial"/>
              </a:rPr>
              <a:t> </a:t>
            </a:r>
            <a:r>
              <a:rPr lang="en-US" sz="2400" dirty="0">
                <a:latin typeface="Sitka Text" pitchFamily="2" charset="0"/>
                <a:cs typeface="Arial"/>
              </a:rPr>
              <a:t>vice</a:t>
            </a:r>
            <a:r>
              <a:rPr lang="en-US" sz="2400" spc="-25" dirty="0">
                <a:latin typeface="Sitka Text" pitchFamily="2" charset="0"/>
                <a:cs typeface="Arial"/>
              </a:rPr>
              <a:t> </a:t>
            </a:r>
            <a:r>
              <a:rPr lang="en-US" sz="2400" spc="-10" dirty="0">
                <a:latin typeface="Sitka Text" pitchFamily="2" charset="0"/>
                <a:cs typeface="Arial"/>
              </a:rPr>
              <a:t>versa.</a:t>
            </a:r>
            <a:endParaRPr lang="en-US" sz="2400" dirty="0">
              <a:latin typeface="Sitka Text" pitchFamily="2" charset="0"/>
              <a:cs typeface="Arial"/>
            </a:endParaRPr>
          </a:p>
        </p:txBody>
      </p:sp>
    </p:spTree>
    <p:extLst>
      <p:ext uri="{BB962C8B-B14F-4D97-AF65-F5344CB8AC3E}">
        <p14:creationId xmlns:p14="http://schemas.microsoft.com/office/powerpoint/2010/main" val="394632017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Example</a:t>
            </a:r>
            <a:endParaRPr lang="en-US" dirty="0">
              <a:solidFill>
                <a:srgbClr val="FF0000"/>
              </a:solidFill>
            </a:endParaRPr>
          </a:p>
        </p:txBody>
      </p:sp>
      <p:sp>
        <p:nvSpPr>
          <p:cNvPr id="3" name="Content Placeholder 2"/>
          <p:cNvSpPr>
            <a:spLocks noGrp="1"/>
          </p:cNvSpPr>
          <p:nvPr>
            <p:ph idx="1"/>
          </p:nvPr>
        </p:nvSpPr>
        <p:spPr>
          <a:xfrm>
            <a:off x="457200" y="1219200"/>
            <a:ext cx="8534400" cy="5486400"/>
          </a:xfrm>
        </p:spPr>
        <p:txBody>
          <a:bodyPr>
            <a:normAutofit fontScale="85000" lnSpcReduction="10000"/>
          </a:bodyPr>
          <a:lstStyle/>
          <a:p>
            <a:pPr marL="0" indent="0">
              <a:buNone/>
            </a:pPr>
            <a:r>
              <a:rPr lang="en-US" dirty="0"/>
              <a:t>public class </a:t>
            </a:r>
            <a:r>
              <a:rPr lang="en-US" dirty="0" err="1"/>
              <a:t>AutoBox</a:t>
            </a:r>
            <a:r>
              <a:rPr lang="en-US" dirty="0"/>
              <a:t>{</a:t>
            </a:r>
          </a:p>
          <a:p>
            <a:pPr marL="0" indent="0">
              <a:buNone/>
            </a:pPr>
            <a:r>
              <a:rPr lang="en-US" dirty="0"/>
              <a:t>public static void main(String </a:t>
            </a:r>
            <a:r>
              <a:rPr lang="en-US" dirty="0" err="1"/>
              <a:t>args</a:t>
            </a:r>
            <a:r>
              <a:rPr lang="en-US" dirty="0"/>
              <a:t>[])</a:t>
            </a:r>
          </a:p>
          <a:p>
            <a:pPr marL="0" indent="0">
              <a:buNone/>
            </a:pPr>
            <a:r>
              <a:rPr lang="en-US" dirty="0"/>
              <a:t>{</a:t>
            </a:r>
          </a:p>
          <a:p>
            <a:pPr marL="0" indent="0">
              <a:buNone/>
            </a:pPr>
            <a:r>
              <a:rPr lang="en-US" dirty="0" err="1"/>
              <a:t>int</a:t>
            </a:r>
            <a:r>
              <a:rPr lang="en-US" dirty="0"/>
              <a:t> n=0,m=20;</a:t>
            </a:r>
          </a:p>
          <a:p>
            <a:pPr marL="0" indent="0">
              <a:buNone/>
            </a:pPr>
            <a:r>
              <a:rPr lang="en-US" dirty="0"/>
              <a:t>Integer integ1=new Integer(n);   //conventional boxing</a:t>
            </a:r>
          </a:p>
          <a:p>
            <a:pPr marL="0" indent="0">
              <a:buNone/>
            </a:pPr>
            <a:r>
              <a:rPr lang="en-US" dirty="0"/>
              <a:t>Integer integ2=20;     //Auto-boxing</a:t>
            </a:r>
          </a:p>
          <a:p>
            <a:pPr marL="0" indent="0">
              <a:buNone/>
            </a:pPr>
            <a:r>
              <a:rPr lang="en-US" dirty="0" err="1"/>
              <a:t>int</a:t>
            </a:r>
            <a:r>
              <a:rPr lang="en-US" dirty="0"/>
              <a:t> p=integ1   //Auto-unboxing</a:t>
            </a:r>
          </a:p>
          <a:p>
            <a:pPr marL="0" indent="0">
              <a:buNone/>
            </a:pPr>
            <a:r>
              <a:rPr lang="en-US" dirty="0" err="1"/>
              <a:t>int</a:t>
            </a:r>
            <a:r>
              <a:rPr lang="en-US" dirty="0"/>
              <a:t> k=integ2.intValue();  //conventional unboxing</a:t>
            </a:r>
          </a:p>
          <a:p>
            <a:pPr marL="0" indent="0">
              <a:buNone/>
            </a:pPr>
            <a:r>
              <a:rPr lang="en-US" dirty="0" err="1"/>
              <a:t>System.out.println</a:t>
            </a:r>
            <a:r>
              <a:rPr lang="en-US" dirty="0"/>
              <a:t>("integ1="+integ1 + "\tinteg2="+integ2);</a:t>
            </a:r>
          </a:p>
          <a:p>
            <a:pPr marL="0" indent="0">
              <a:buNone/>
            </a:pPr>
            <a:r>
              <a:rPr lang="en-US" dirty="0" err="1"/>
              <a:t>System.out.println</a:t>
            </a:r>
            <a:r>
              <a:rPr lang="en-US" dirty="0"/>
              <a:t>(("p=" +p + "\t\t k="+k);</a:t>
            </a:r>
          </a:p>
          <a:p>
            <a:pPr marL="0" indent="0">
              <a:buNone/>
            </a:pPr>
            <a:r>
              <a:rPr lang="en-US" dirty="0"/>
              <a:t>}</a:t>
            </a:r>
          </a:p>
          <a:p>
            <a:pPr marL="0" indent="0">
              <a:buNone/>
            </a:pPr>
            <a:r>
              <a:rPr lang="en-US" dirty="0"/>
              <a:t>}</a:t>
            </a:r>
          </a:p>
          <a:p>
            <a:endParaRPr lang="en-US" dirty="0"/>
          </a:p>
        </p:txBody>
      </p:sp>
    </p:spTree>
    <p:extLst>
      <p:ext uri="{BB962C8B-B14F-4D97-AF65-F5344CB8AC3E}">
        <p14:creationId xmlns:p14="http://schemas.microsoft.com/office/powerpoint/2010/main" val="247577329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Example</a:t>
            </a:r>
            <a:endParaRPr lang="en-US" dirty="0"/>
          </a:p>
        </p:txBody>
      </p:sp>
      <p:sp>
        <p:nvSpPr>
          <p:cNvPr id="3" name="Content Placeholder 2"/>
          <p:cNvSpPr>
            <a:spLocks noGrp="1"/>
          </p:cNvSpPr>
          <p:nvPr>
            <p:ph idx="1"/>
          </p:nvPr>
        </p:nvSpPr>
        <p:spPr>
          <a:xfrm>
            <a:off x="457200" y="1295400"/>
            <a:ext cx="8229600" cy="5181600"/>
          </a:xfrm>
        </p:spPr>
        <p:txBody>
          <a:bodyPr>
            <a:normAutofit fontScale="62500" lnSpcReduction="20000"/>
          </a:bodyPr>
          <a:lstStyle/>
          <a:p>
            <a:pPr marL="0" indent="0">
              <a:buNone/>
            </a:pPr>
            <a:r>
              <a:rPr lang="en-US" dirty="0"/>
              <a:t>public class BoxingDemo1</a:t>
            </a:r>
          </a:p>
          <a:p>
            <a:pPr marL="0" indent="0">
              <a:buNone/>
            </a:pPr>
            <a:r>
              <a:rPr lang="en-US" dirty="0"/>
              <a:t>{</a:t>
            </a:r>
          </a:p>
          <a:p>
            <a:pPr marL="0" indent="0">
              <a:buNone/>
            </a:pPr>
            <a:r>
              <a:rPr lang="en-US" dirty="0"/>
              <a:t>public static void main(String[] </a:t>
            </a:r>
            <a:r>
              <a:rPr lang="en-US" dirty="0" err="1"/>
              <a:t>args</a:t>
            </a:r>
            <a:r>
              <a:rPr lang="en-US" dirty="0"/>
              <a:t>) {</a:t>
            </a:r>
          </a:p>
          <a:p>
            <a:pPr marL="0" indent="0">
              <a:buNone/>
            </a:pPr>
            <a:r>
              <a:rPr lang="en-US" dirty="0" err="1"/>
              <a:t>int</a:t>
            </a:r>
            <a:r>
              <a:rPr lang="en-US" dirty="0"/>
              <a:t> x=23;</a:t>
            </a:r>
          </a:p>
          <a:p>
            <a:pPr marL="0" indent="0">
              <a:buNone/>
            </a:pPr>
            <a:r>
              <a:rPr lang="en-US" dirty="0"/>
              <a:t>Integer </a:t>
            </a:r>
            <a:r>
              <a:rPr lang="en-US" dirty="0" err="1"/>
              <a:t>xobj</a:t>
            </a:r>
            <a:r>
              <a:rPr lang="en-US" dirty="0"/>
              <a:t>= new Integer(x);</a:t>
            </a:r>
          </a:p>
          <a:p>
            <a:pPr marL="0" indent="0">
              <a:buNone/>
            </a:pPr>
            <a:r>
              <a:rPr lang="en-US" dirty="0"/>
              <a:t>Integer </a:t>
            </a:r>
            <a:r>
              <a:rPr lang="en-US" dirty="0" err="1"/>
              <a:t>yobj</a:t>
            </a:r>
            <a:r>
              <a:rPr lang="en-US" dirty="0"/>
              <a:t>=15;</a:t>
            </a:r>
          </a:p>
          <a:p>
            <a:pPr marL="0" indent="0">
              <a:buNone/>
            </a:pPr>
            <a:r>
              <a:rPr lang="en-US" dirty="0" err="1"/>
              <a:t>System.out.println</a:t>
            </a:r>
            <a:r>
              <a:rPr lang="en-US" dirty="0"/>
              <a:t>(</a:t>
            </a:r>
            <a:r>
              <a:rPr lang="en-US" dirty="0" err="1"/>
              <a:t>xobj</a:t>
            </a:r>
            <a:r>
              <a:rPr lang="en-US" dirty="0"/>
              <a:t> + " " + </a:t>
            </a:r>
            <a:r>
              <a:rPr lang="en-US" dirty="0" err="1"/>
              <a:t>yobj</a:t>
            </a:r>
            <a:r>
              <a:rPr lang="en-US" dirty="0"/>
              <a:t>);</a:t>
            </a:r>
          </a:p>
          <a:p>
            <a:pPr marL="0" indent="0">
              <a:buNone/>
            </a:pPr>
            <a:r>
              <a:rPr lang="en-US" dirty="0"/>
              <a:t>if(</a:t>
            </a:r>
            <a:r>
              <a:rPr lang="en-US" dirty="0" err="1"/>
              <a:t>xobj</a:t>
            </a:r>
            <a:r>
              <a:rPr lang="en-US" dirty="0"/>
              <a:t>&lt;50){</a:t>
            </a:r>
          </a:p>
          <a:p>
            <a:pPr marL="0" indent="0">
              <a:buNone/>
            </a:pPr>
            <a:r>
              <a:rPr lang="en-US" dirty="0" err="1"/>
              <a:t>System.out.println</a:t>
            </a:r>
            <a:r>
              <a:rPr lang="en-US" dirty="0"/>
              <a:t>(</a:t>
            </a:r>
            <a:r>
              <a:rPr lang="en-US" dirty="0" err="1"/>
              <a:t>xobj</a:t>
            </a:r>
            <a:r>
              <a:rPr lang="en-US" dirty="0"/>
              <a:t>);</a:t>
            </a:r>
          </a:p>
          <a:p>
            <a:pPr marL="0" indent="0">
              <a:buNone/>
            </a:pPr>
            <a:r>
              <a:rPr lang="en-US" dirty="0"/>
              <a:t>}</a:t>
            </a:r>
          </a:p>
          <a:p>
            <a:pPr marL="0" indent="0">
              <a:buNone/>
            </a:pPr>
            <a:r>
              <a:rPr lang="en-US" dirty="0"/>
              <a:t>Character </a:t>
            </a:r>
            <a:r>
              <a:rPr lang="en-US" dirty="0" err="1"/>
              <a:t>cobj</a:t>
            </a:r>
            <a:r>
              <a:rPr lang="en-US" dirty="0"/>
              <a:t>='m'; //Auto-boxing of Character</a:t>
            </a:r>
          </a:p>
          <a:p>
            <a:pPr marL="0" indent="0">
              <a:buNone/>
            </a:pPr>
            <a:r>
              <a:rPr lang="en-US" dirty="0"/>
              <a:t>char </a:t>
            </a:r>
            <a:r>
              <a:rPr lang="en-US" dirty="0" err="1"/>
              <a:t>ch</a:t>
            </a:r>
            <a:r>
              <a:rPr lang="en-US" dirty="0"/>
              <a:t>=</a:t>
            </a:r>
            <a:r>
              <a:rPr lang="en-US" dirty="0" err="1"/>
              <a:t>cobj</a:t>
            </a:r>
            <a:r>
              <a:rPr lang="en-US" dirty="0"/>
              <a:t>; //auto-unboxing of Character</a:t>
            </a:r>
          </a:p>
          <a:p>
            <a:pPr marL="0" indent="0">
              <a:buNone/>
            </a:pPr>
            <a:r>
              <a:rPr lang="en-US" dirty="0" err="1"/>
              <a:t>System.out.println</a:t>
            </a:r>
            <a:r>
              <a:rPr lang="en-US" dirty="0"/>
              <a:t>(</a:t>
            </a:r>
            <a:r>
              <a:rPr lang="en-US" dirty="0" err="1"/>
              <a:t>cobj</a:t>
            </a:r>
            <a:r>
              <a:rPr lang="en-US" dirty="0"/>
              <a:t> + " "+</a:t>
            </a:r>
            <a:r>
              <a:rPr lang="en-US" dirty="0" err="1"/>
              <a:t>ch</a:t>
            </a:r>
            <a:r>
              <a:rPr lang="en-US" dirty="0"/>
              <a:t>);</a:t>
            </a:r>
          </a:p>
          <a:p>
            <a:pPr marL="0" indent="0">
              <a:buNone/>
            </a:pPr>
            <a:r>
              <a:rPr lang="en-US" dirty="0"/>
              <a:t>}</a:t>
            </a:r>
          </a:p>
          <a:p>
            <a:pPr marL="0" indent="0">
              <a:buNone/>
            </a:pPr>
            <a:r>
              <a:rPr lang="en-US" dirty="0"/>
              <a:t>}</a:t>
            </a:r>
          </a:p>
          <a:p>
            <a:pPr marL="0" indent="0">
              <a:buNone/>
            </a:pPr>
            <a:r>
              <a:rPr lang="en-US" dirty="0"/>
              <a:t>}</a:t>
            </a:r>
          </a:p>
          <a:p>
            <a:endParaRPr lang="en-US" dirty="0"/>
          </a:p>
        </p:txBody>
      </p:sp>
    </p:spTree>
    <p:extLst>
      <p:ext uri="{BB962C8B-B14F-4D97-AF65-F5344CB8AC3E}">
        <p14:creationId xmlns:p14="http://schemas.microsoft.com/office/powerpoint/2010/main" val="6770578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rPr>
              <a:t>Defining a Package</a:t>
            </a:r>
            <a:endParaRPr lang="en-US" dirty="0">
              <a:solidFill>
                <a:srgbClr val="FF0000"/>
              </a:solidFill>
            </a:endParaRPr>
          </a:p>
        </p:txBody>
      </p:sp>
      <p:sp>
        <p:nvSpPr>
          <p:cNvPr id="3" name="Content Placeholder 2"/>
          <p:cNvSpPr>
            <a:spLocks noGrp="1"/>
          </p:cNvSpPr>
          <p:nvPr>
            <p:ph idx="1"/>
          </p:nvPr>
        </p:nvSpPr>
        <p:spPr/>
        <p:txBody>
          <a:bodyPr>
            <a:normAutofit fontScale="92500" lnSpcReduction="10000"/>
          </a:bodyPr>
          <a:lstStyle/>
          <a:p>
            <a:r>
              <a:rPr lang="en-US" dirty="0"/>
              <a:t>To create a package is quite easy: simply include a </a:t>
            </a:r>
            <a:r>
              <a:rPr lang="en-US" b="1" dirty="0"/>
              <a:t>package </a:t>
            </a:r>
            <a:r>
              <a:rPr lang="en-US" dirty="0"/>
              <a:t>command as the first </a:t>
            </a:r>
            <a:r>
              <a:rPr lang="en-US" dirty="0" smtClean="0"/>
              <a:t>statement in </a:t>
            </a:r>
            <a:r>
              <a:rPr lang="en-US" dirty="0"/>
              <a:t>a Java source file. </a:t>
            </a:r>
            <a:endParaRPr lang="en-US" dirty="0" smtClean="0"/>
          </a:p>
          <a:p>
            <a:r>
              <a:rPr lang="en-US" dirty="0" smtClean="0"/>
              <a:t>Any </a:t>
            </a:r>
            <a:r>
              <a:rPr lang="en-US" dirty="0"/>
              <a:t>classes declared within that file will belong to the specified package.</a:t>
            </a:r>
          </a:p>
          <a:p>
            <a:r>
              <a:rPr lang="en-US" dirty="0"/>
              <a:t>The </a:t>
            </a:r>
            <a:r>
              <a:rPr lang="en-US" b="1" dirty="0"/>
              <a:t>package </a:t>
            </a:r>
            <a:r>
              <a:rPr lang="en-US" dirty="0"/>
              <a:t>statement defines a name space in which classes are stored. </a:t>
            </a:r>
            <a:endParaRPr lang="en-US" dirty="0" smtClean="0"/>
          </a:p>
          <a:p>
            <a:r>
              <a:rPr lang="en-US" dirty="0" smtClean="0"/>
              <a:t>If we </a:t>
            </a:r>
            <a:r>
              <a:rPr lang="en-US" dirty="0"/>
              <a:t>omit </a:t>
            </a:r>
            <a:r>
              <a:rPr lang="en-US" dirty="0" smtClean="0"/>
              <a:t>the </a:t>
            </a:r>
            <a:r>
              <a:rPr lang="en-US" b="1" dirty="0" smtClean="0"/>
              <a:t>package </a:t>
            </a:r>
            <a:r>
              <a:rPr lang="en-US" dirty="0"/>
              <a:t>statement, the class names are put into the default package, which has no name.</a:t>
            </a:r>
          </a:p>
        </p:txBody>
      </p:sp>
    </p:spTree>
    <p:extLst>
      <p:ext uri="{BB962C8B-B14F-4D97-AF65-F5344CB8AC3E}">
        <p14:creationId xmlns:p14="http://schemas.microsoft.com/office/powerpoint/2010/main" val="50162870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smtClean="0">
                <a:solidFill>
                  <a:srgbClr val="FF0000"/>
                </a:solidFill>
              </a:rPr>
              <a:t>Methods </a:t>
            </a:r>
            <a:r>
              <a:rPr lang="en-US" dirty="0" err="1" smtClean="0">
                <a:solidFill>
                  <a:srgbClr val="FF0000"/>
                </a:solidFill>
              </a:rPr>
              <a:t>isInfinite</a:t>
            </a:r>
            <a:r>
              <a:rPr lang="en-US" dirty="0" smtClean="0">
                <a:solidFill>
                  <a:srgbClr val="FF0000"/>
                </a:solidFill>
              </a:rPr>
              <a:t>() and </a:t>
            </a:r>
            <a:r>
              <a:rPr lang="en-US" dirty="0" err="1" smtClean="0">
                <a:solidFill>
                  <a:srgbClr val="FF0000"/>
                </a:solidFill>
              </a:rPr>
              <a:t>isNaN</a:t>
            </a:r>
            <a:r>
              <a:rPr lang="en-US" dirty="0" smtClean="0">
                <a:solidFill>
                  <a:srgbClr val="FF0000"/>
                </a:solidFill>
              </a:rPr>
              <a:t>()</a:t>
            </a:r>
            <a:endParaRPr lang="en-US" dirty="0">
              <a:solidFill>
                <a:srgbClr val="FF0000"/>
              </a:solidFill>
            </a:endParaRPr>
          </a:p>
        </p:txBody>
      </p:sp>
      <p:sp>
        <p:nvSpPr>
          <p:cNvPr id="3" name="Content Placeholder 2"/>
          <p:cNvSpPr>
            <a:spLocks noGrp="1"/>
          </p:cNvSpPr>
          <p:nvPr>
            <p:ph idx="1"/>
          </p:nvPr>
        </p:nvSpPr>
        <p:spPr>
          <a:xfrm>
            <a:off x="152400" y="838200"/>
            <a:ext cx="8839200" cy="5867400"/>
          </a:xfrm>
        </p:spPr>
        <p:txBody>
          <a:bodyPr>
            <a:noAutofit/>
          </a:bodyPr>
          <a:lstStyle/>
          <a:p>
            <a:pPr marL="0" indent="0">
              <a:buNone/>
            </a:pPr>
            <a:r>
              <a:rPr lang="en-US" sz="1600" dirty="0"/>
              <a:t>public class </a:t>
            </a:r>
            <a:r>
              <a:rPr lang="en-US" sz="1600" dirty="0" err="1" smtClean="0"/>
              <a:t>WrapMethods</a:t>
            </a:r>
            <a:r>
              <a:rPr lang="en-US" sz="1600" dirty="0" smtClean="0"/>
              <a:t>{</a:t>
            </a:r>
            <a:endParaRPr lang="en-US" sz="1600" dirty="0"/>
          </a:p>
          <a:p>
            <a:pPr marL="0" indent="0">
              <a:buNone/>
            </a:pPr>
            <a:r>
              <a:rPr lang="en-US" sz="1600" dirty="0"/>
              <a:t>public static void main(String </a:t>
            </a:r>
            <a:r>
              <a:rPr lang="en-US" sz="1600" dirty="0" err="1"/>
              <a:t>args</a:t>
            </a:r>
            <a:r>
              <a:rPr lang="en-US" sz="1600" dirty="0"/>
              <a:t>[]){</a:t>
            </a:r>
          </a:p>
          <a:p>
            <a:pPr marL="0" indent="0">
              <a:buNone/>
            </a:pPr>
            <a:r>
              <a:rPr lang="en-US" sz="1600" dirty="0"/>
              <a:t>double p=45.60</a:t>
            </a:r>
            <a:r>
              <a:rPr lang="en-US" sz="1600" dirty="0" smtClean="0"/>
              <a:t>, d=40.7</a:t>
            </a:r>
            <a:r>
              <a:rPr lang="en-US" sz="1600" dirty="0"/>
              <a:t>;</a:t>
            </a:r>
          </a:p>
          <a:p>
            <a:pPr marL="0" indent="0">
              <a:buNone/>
            </a:pPr>
            <a:r>
              <a:rPr lang="en-US" sz="1600" dirty="0"/>
              <a:t>float f=56.8f;</a:t>
            </a:r>
          </a:p>
          <a:p>
            <a:pPr marL="0" indent="0">
              <a:buNone/>
            </a:pPr>
            <a:r>
              <a:rPr lang="en-US" sz="1600" dirty="0" err="1"/>
              <a:t>int</a:t>
            </a:r>
            <a:r>
              <a:rPr lang="en-US" sz="1600" dirty="0"/>
              <a:t> n=10;</a:t>
            </a:r>
          </a:p>
          <a:p>
            <a:pPr marL="0" indent="0">
              <a:buNone/>
            </a:pPr>
            <a:r>
              <a:rPr lang="en-US" sz="1600" dirty="0"/>
              <a:t>Integer in=new Integer(n);</a:t>
            </a:r>
          </a:p>
          <a:p>
            <a:pPr marL="0" indent="0">
              <a:buNone/>
            </a:pPr>
            <a:r>
              <a:rPr lang="en-US" sz="1600" dirty="0"/>
              <a:t>D</a:t>
            </a:r>
            <a:r>
              <a:rPr lang="en-US" sz="1600" dirty="0" smtClean="0"/>
              <a:t>ouble </a:t>
            </a:r>
            <a:r>
              <a:rPr lang="en-US" sz="1600" dirty="0"/>
              <a:t>db1=p;</a:t>
            </a:r>
          </a:p>
          <a:p>
            <a:pPr marL="0" indent="0">
              <a:buNone/>
            </a:pPr>
            <a:r>
              <a:rPr lang="en-US" sz="1600" dirty="0"/>
              <a:t>double d2=db1;</a:t>
            </a:r>
          </a:p>
          <a:p>
            <a:pPr marL="0" indent="0">
              <a:buNone/>
            </a:pPr>
            <a:r>
              <a:rPr lang="en-US" sz="1600" dirty="0"/>
              <a:t>Float </a:t>
            </a:r>
            <a:r>
              <a:rPr lang="en-US" sz="1600" dirty="0" err="1"/>
              <a:t>flt</a:t>
            </a:r>
            <a:r>
              <a:rPr lang="en-US" sz="1600" dirty="0"/>
              <a:t>=f;</a:t>
            </a:r>
          </a:p>
          <a:p>
            <a:pPr marL="0" indent="0">
              <a:buNone/>
            </a:pPr>
            <a:r>
              <a:rPr lang="en-US" sz="1600" dirty="0"/>
              <a:t>Double db2=new Double(d);</a:t>
            </a:r>
          </a:p>
          <a:p>
            <a:pPr marL="0" indent="0">
              <a:buNone/>
            </a:pPr>
            <a:r>
              <a:rPr lang="en-US" sz="1600" dirty="0"/>
              <a:t>String </a:t>
            </a:r>
            <a:r>
              <a:rPr lang="en-US" sz="1600" dirty="0" err="1"/>
              <a:t>str</a:t>
            </a:r>
            <a:r>
              <a:rPr lang="en-US" sz="1600" dirty="0"/>
              <a:t>=db1.toString();</a:t>
            </a:r>
          </a:p>
          <a:p>
            <a:pPr marL="0" indent="0">
              <a:buNone/>
            </a:pPr>
            <a:r>
              <a:rPr lang="en-US" sz="1600" dirty="0" err="1"/>
              <a:t>int</a:t>
            </a:r>
            <a:r>
              <a:rPr lang="en-US" sz="1600" dirty="0"/>
              <a:t> m=</a:t>
            </a:r>
            <a:r>
              <a:rPr lang="en-US" sz="1600" dirty="0" err="1"/>
              <a:t>in.intValue</a:t>
            </a:r>
            <a:r>
              <a:rPr lang="en-US" sz="1600" dirty="0"/>
              <a:t>();</a:t>
            </a:r>
          </a:p>
          <a:p>
            <a:pPr marL="0" indent="0">
              <a:buNone/>
            </a:pPr>
            <a:r>
              <a:rPr lang="en-US" sz="1600" dirty="0"/>
              <a:t>double p1=db1.doubleValue();</a:t>
            </a:r>
          </a:p>
          <a:p>
            <a:pPr marL="0" indent="0">
              <a:buNone/>
            </a:pPr>
            <a:r>
              <a:rPr lang="en-US" sz="1600" dirty="0"/>
              <a:t>Double db3=db2/0.0;</a:t>
            </a:r>
          </a:p>
          <a:p>
            <a:pPr marL="0" indent="0">
              <a:buNone/>
            </a:pPr>
            <a:r>
              <a:rPr lang="en-US" sz="1600" dirty="0" err="1"/>
              <a:t>System.out.println</a:t>
            </a:r>
            <a:r>
              <a:rPr lang="en-US" sz="1600" dirty="0"/>
              <a:t>(db3.isInfinite()+"\t"+db3.isNaN());</a:t>
            </a:r>
          </a:p>
          <a:p>
            <a:pPr marL="0" indent="0">
              <a:buNone/>
            </a:pPr>
            <a:r>
              <a:rPr lang="en-US" sz="1600" dirty="0" err="1"/>
              <a:t>System.out.println</a:t>
            </a:r>
            <a:r>
              <a:rPr lang="en-US" sz="1600" dirty="0"/>
              <a:t>("db1="+db1+"\td2="+d2+ "\t </a:t>
            </a:r>
            <a:r>
              <a:rPr lang="en-US" sz="1600" dirty="0" err="1"/>
              <a:t>flt</a:t>
            </a:r>
            <a:r>
              <a:rPr lang="en-US" sz="1600" dirty="0"/>
              <a:t>="+</a:t>
            </a:r>
            <a:r>
              <a:rPr lang="en-US" sz="1600" dirty="0" err="1"/>
              <a:t>flt</a:t>
            </a:r>
            <a:r>
              <a:rPr lang="en-US" sz="1600" dirty="0"/>
              <a:t>);</a:t>
            </a:r>
          </a:p>
          <a:p>
            <a:pPr marL="0" indent="0">
              <a:buNone/>
            </a:pPr>
            <a:r>
              <a:rPr lang="en-US" sz="1600" dirty="0" err="1" smtClean="0"/>
              <a:t>System.out.println</a:t>
            </a:r>
            <a:r>
              <a:rPr lang="en-US" sz="1600" dirty="0"/>
              <a:t>("m="+m+"\t p1="+p1+"\t </a:t>
            </a:r>
            <a:r>
              <a:rPr lang="en-US" sz="1600" dirty="0" err="1"/>
              <a:t>str</a:t>
            </a:r>
            <a:r>
              <a:rPr lang="en-US" sz="1600" dirty="0"/>
              <a:t>="+</a:t>
            </a:r>
            <a:r>
              <a:rPr lang="en-US" sz="1600" dirty="0" err="1"/>
              <a:t>str</a:t>
            </a:r>
            <a:r>
              <a:rPr lang="en-US" sz="1600" dirty="0" smtClean="0"/>
              <a:t>); }</a:t>
            </a:r>
            <a:endParaRPr lang="en-US" sz="1600" dirty="0"/>
          </a:p>
          <a:p>
            <a:pPr marL="0" indent="0">
              <a:buNone/>
            </a:pPr>
            <a:r>
              <a:rPr lang="en-US" sz="1600" dirty="0"/>
              <a:t>}</a:t>
            </a:r>
          </a:p>
          <a:p>
            <a:pPr marL="0" indent="0">
              <a:buNone/>
            </a:pPr>
            <a:endParaRPr lang="en-US" sz="1600" dirty="0"/>
          </a:p>
        </p:txBody>
      </p:sp>
    </p:spTree>
    <p:extLst>
      <p:ext uri="{BB962C8B-B14F-4D97-AF65-F5344CB8AC3E}">
        <p14:creationId xmlns:p14="http://schemas.microsoft.com/office/powerpoint/2010/main" val="10264837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7500" lnSpcReduction="20000"/>
          </a:bodyPr>
          <a:lstStyle/>
          <a:p>
            <a:pPr marL="0" indent="0">
              <a:buNone/>
            </a:pPr>
            <a:r>
              <a:rPr lang="en-US" dirty="0" smtClean="0">
                <a:solidFill>
                  <a:srgbClr val="FF0000"/>
                </a:solidFill>
              </a:rPr>
              <a:t>Syntax:</a:t>
            </a:r>
          </a:p>
          <a:p>
            <a:pPr marL="0" indent="0">
              <a:buNone/>
            </a:pPr>
            <a:r>
              <a:rPr lang="en-US" dirty="0" smtClean="0"/>
              <a:t>	package </a:t>
            </a:r>
            <a:r>
              <a:rPr lang="en-US" i="1" dirty="0" err="1"/>
              <a:t>pkg</a:t>
            </a:r>
            <a:r>
              <a:rPr lang="en-US" dirty="0" smtClean="0"/>
              <a:t>;</a:t>
            </a:r>
          </a:p>
          <a:p>
            <a:pPr marL="0" indent="0">
              <a:buNone/>
            </a:pPr>
            <a:r>
              <a:rPr lang="en-US" i="1" dirty="0" err="1"/>
              <a:t>pkg</a:t>
            </a:r>
            <a:r>
              <a:rPr lang="en-US" i="1" dirty="0"/>
              <a:t> </a:t>
            </a:r>
            <a:r>
              <a:rPr lang="en-US" dirty="0"/>
              <a:t>is the name of the package</a:t>
            </a:r>
            <a:r>
              <a:rPr lang="en-US" dirty="0" smtClean="0"/>
              <a:t>.</a:t>
            </a:r>
          </a:p>
          <a:p>
            <a:r>
              <a:rPr lang="en-US" dirty="0"/>
              <a:t>Java uses file system directories to store packages</a:t>
            </a:r>
            <a:r>
              <a:rPr lang="en-US" dirty="0" smtClean="0"/>
              <a:t>.</a:t>
            </a:r>
          </a:p>
          <a:p>
            <a:r>
              <a:rPr lang="en-US" dirty="0" smtClean="0"/>
              <a:t>We </a:t>
            </a:r>
            <a:r>
              <a:rPr lang="en-US" dirty="0"/>
              <a:t>can create a hierarchy of packages. To do so, simply separate each package </a:t>
            </a:r>
            <a:r>
              <a:rPr lang="en-US" dirty="0" smtClean="0"/>
              <a:t>name from </a:t>
            </a:r>
            <a:r>
              <a:rPr lang="en-US" dirty="0"/>
              <a:t>the one above it by use of a period. </a:t>
            </a:r>
            <a:endParaRPr lang="en-US" dirty="0" smtClean="0"/>
          </a:p>
          <a:p>
            <a:r>
              <a:rPr lang="en-US" dirty="0" smtClean="0"/>
              <a:t>The </a:t>
            </a:r>
            <a:r>
              <a:rPr lang="en-US" dirty="0"/>
              <a:t>general form of a multileveled </a:t>
            </a:r>
            <a:r>
              <a:rPr lang="en-US" dirty="0" smtClean="0"/>
              <a:t>package statement </a:t>
            </a:r>
            <a:r>
              <a:rPr lang="en-US" dirty="0"/>
              <a:t>is shown here:</a:t>
            </a:r>
          </a:p>
          <a:p>
            <a:pPr marL="0" indent="0">
              <a:buNone/>
            </a:pPr>
            <a:r>
              <a:rPr lang="en-US" dirty="0" smtClean="0"/>
              <a:t>	package </a:t>
            </a:r>
            <a:r>
              <a:rPr lang="en-US" i="1" dirty="0"/>
              <a:t>pkg1</a:t>
            </a:r>
            <a:r>
              <a:rPr lang="en-US" dirty="0"/>
              <a:t>[.</a:t>
            </a:r>
            <a:r>
              <a:rPr lang="en-US" i="1" dirty="0"/>
              <a:t>pkg2</a:t>
            </a:r>
            <a:r>
              <a:rPr lang="en-US" dirty="0"/>
              <a:t>[.</a:t>
            </a:r>
            <a:r>
              <a:rPr lang="en-US" i="1" dirty="0"/>
              <a:t>pkg3</a:t>
            </a:r>
            <a:r>
              <a:rPr lang="en-US" dirty="0" smtClean="0"/>
              <a:t>]];</a:t>
            </a:r>
          </a:p>
          <a:p>
            <a:pPr marL="0" indent="0">
              <a:buNone/>
            </a:pPr>
            <a:r>
              <a:rPr lang="en-US" dirty="0">
                <a:solidFill>
                  <a:srgbClr val="FF0000"/>
                </a:solidFill>
              </a:rPr>
              <a:t>Example</a:t>
            </a:r>
          </a:p>
          <a:p>
            <a:pPr marL="0" indent="0">
              <a:buNone/>
            </a:pPr>
            <a:r>
              <a:rPr lang="en-US" dirty="0" smtClean="0"/>
              <a:t>	package </a:t>
            </a:r>
            <a:r>
              <a:rPr lang="en-US" dirty="0" err="1"/>
              <a:t>java.awt.image</a:t>
            </a:r>
            <a:r>
              <a:rPr lang="en-US" dirty="0"/>
              <a:t>;</a:t>
            </a:r>
          </a:p>
          <a:p>
            <a:pPr marL="0" indent="0">
              <a:buNone/>
            </a:pPr>
            <a:endParaRPr lang="en-US" dirty="0"/>
          </a:p>
        </p:txBody>
      </p:sp>
    </p:spTree>
    <p:extLst>
      <p:ext uri="{BB962C8B-B14F-4D97-AF65-F5344CB8AC3E}">
        <p14:creationId xmlns:p14="http://schemas.microsoft.com/office/powerpoint/2010/main" val="12867076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pPr marL="0" indent="0">
              <a:buNone/>
            </a:pPr>
            <a:r>
              <a:rPr lang="en-US" dirty="0" smtClean="0">
                <a:solidFill>
                  <a:srgbClr val="FF0000"/>
                </a:solidFill>
              </a:rPr>
              <a:t>compiling </a:t>
            </a:r>
            <a:r>
              <a:rPr lang="en-US" dirty="0">
                <a:solidFill>
                  <a:srgbClr val="FF0000"/>
                </a:solidFill>
              </a:rPr>
              <a:t>java </a:t>
            </a:r>
            <a:r>
              <a:rPr lang="en-US" dirty="0" smtClean="0">
                <a:solidFill>
                  <a:srgbClr val="FF0000"/>
                </a:solidFill>
              </a:rPr>
              <a:t>package</a:t>
            </a:r>
          </a:p>
          <a:p>
            <a:pPr marL="0" indent="0">
              <a:buNone/>
            </a:pPr>
            <a:r>
              <a:rPr lang="en-US" dirty="0" smtClean="0"/>
              <a:t>	</a:t>
            </a:r>
            <a:r>
              <a:rPr lang="en-US" dirty="0" err="1" smtClean="0"/>
              <a:t>javac</a:t>
            </a:r>
            <a:r>
              <a:rPr lang="en-US" dirty="0"/>
              <a:t> -d directory </a:t>
            </a:r>
            <a:r>
              <a:rPr lang="en-US" dirty="0" err="1"/>
              <a:t>javafilename</a:t>
            </a:r>
            <a:r>
              <a:rPr lang="en-US" dirty="0"/>
              <a:t>  </a:t>
            </a:r>
            <a:endParaRPr lang="en-US" dirty="0" smtClean="0"/>
          </a:p>
          <a:p>
            <a:pPr marL="0" indent="0">
              <a:buNone/>
            </a:pPr>
            <a:r>
              <a:rPr lang="en-US" b="1" dirty="0" smtClean="0">
                <a:solidFill>
                  <a:srgbClr val="FF0000"/>
                </a:solidFill>
              </a:rPr>
              <a:t>Example</a:t>
            </a:r>
            <a:endParaRPr lang="en-US" dirty="0">
              <a:solidFill>
                <a:srgbClr val="FF0000"/>
              </a:solidFill>
            </a:endParaRPr>
          </a:p>
          <a:p>
            <a:pPr marL="0" indent="0">
              <a:buNone/>
            </a:pPr>
            <a:r>
              <a:rPr lang="en-US" dirty="0" smtClean="0"/>
              <a:t>	</a:t>
            </a:r>
            <a:r>
              <a:rPr lang="en-US" dirty="0" err="1" smtClean="0"/>
              <a:t>javac</a:t>
            </a:r>
            <a:r>
              <a:rPr lang="en-US" dirty="0"/>
              <a:t> -d . Simple.java  </a:t>
            </a:r>
            <a:endParaRPr lang="en-US" dirty="0" smtClean="0"/>
          </a:p>
          <a:p>
            <a:r>
              <a:rPr lang="en-US" dirty="0" smtClean="0"/>
              <a:t>The </a:t>
            </a:r>
            <a:r>
              <a:rPr lang="en-US" dirty="0"/>
              <a:t>-d switch specifies the destination where to put the generated class file. </a:t>
            </a:r>
            <a:endParaRPr lang="en-US" dirty="0" smtClean="0"/>
          </a:p>
          <a:p>
            <a:r>
              <a:rPr lang="en-US" dirty="0" smtClean="0"/>
              <a:t>We </a:t>
            </a:r>
            <a:r>
              <a:rPr lang="en-US" dirty="0"/>
              <a:t>can use any directory name like /home (in case of Linux), d:/abc (in case of windows) etc. </a:t>
            </a:r>
            <a:endParaRPr lang="en-US" dirty="0" smtClean="0"/>
          </a:p>
          <a:p>
            <a:r>
              <a:rPr lang="en-US" dirty="0" smtClean="0"/>
              <a:t>If we </a:t>
            </a:r>
            <a:r>
              <a:rPr lang="en-US" dirty="0"/>
              <a:t>want to keep the package within the same directory, </a:t>
            </a:r>
            <a:r>
              <a:rPr lang="en-US" dirty="0" smtClean="0"/>
              <a:t>we </a:t>
            </a:r>
            <a:r>
              <a:rPr lang="en-US" dirty="0"/>
              <a:t>use . (dot).</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21808183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FF0000"/>
                </a:solidFill>
              </a:rPr>
              <a:t>Importing Packages and Classes into Programs </a:t>
            </a:r>
          </a:p>
        </p:txBody>
      </p:sp>
      <p:sp>
        <p:nvSpPr>
          <p:cNvPr id="3" name="Content Placeholder 2"/>
          <p:cNvSpPr>
            <a:spLocks noGrp="1"/>
          </p:cNvSpPr>
          <p:nvPr>
            <p:ph idx="1"/>
          </p:nvPr>
        </p:nvSpPr>
        <p:spPr/>
        <p:txBody>
          <a:bodyPr>
            <a:normAutofit fontScale="85000" lnSpcReduction="10000"/>
          </a:bodyPr>
          <a:lstStyle/>
          <a:p>
            <a:r>
              <a:rPr lang="en-US" dirty="0"/>
              <a:t>In Java, the import statement is used to bring certain classes or the entire packages, into visibility. </a:t>
            </a:r>
            <a:endParaRPr lang="en-US" dirty="0" smtClean="0"/>
          </a:p>
          <a:p>
            <a:r>
              <a:rPr lang="en-US" dirty="0" smtClean="0"/>
              <a:t>The </a:t>
            </a:r>
            <a:r>
              <a:rPr lang="en-US" dirty="0"/>
              <a:t>import statement is a convenience to the programmer and is not technically needed to write complete Java program. </a:t>
            </a:r>
            <a:endParaRPr lang="en-US" dirty="0" smtClean="0"/>
          </a:p>
          <a:p>
            <a:r>
              <a:rPr lang="en-US" dirty="0" smtClean="0"/>
              <a:t>If </a:t>
            </a:r>
            <a:r>
              <a:rPr lang="en-US" dirty="0"/>
              <a:t>you are going to refer to some few dozen classes into your application, the import statement will save a lot of time and typing also</a:t>
            </a:r>
            <a:r>
              <a:rPr lang="en-US" dirty="0" smtClean="0"/>
              <a:t>.</a:t>
            </a:r>
          </a:p>
          <a:p>
            <a:r>
              <a:rPr lang="en-US" dirty="0" smtClean="0"/>
              <a:t>In </a:t>
            </a:r>
            <a:r>
              <a:rPr lang="en-US" dirty="0"/>
              <a:t>a Java source file, the import statements occur immediately following the package statement (if exists) and before any class definitions. </a:t>
            </a:r>
            <a:endParaRPr lang="en-US" dirty="0" smtClean="0"/>
          </a:p>
        </p:txBody>
      </p:sp>
    </p:spTree>
    <p:extLst>
      <p:ext uri="{BB962C8B-B14F-4D97-AF65-F5344CB8AC3E}">
        <p14:creationId xmlns:p14="http://schemas.microsoft.com/office/powerpoint/2010/main" val="1640818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If a program needs several classes of a package, it is better to import the whole package. </a:t>
            </a:r>
            <a:endParaRPr lang="en-US" dirty="0" smtClean="0"/>
          </a:p>
          <a:p>
            <a:r>
              <a:rPr lang="en-US" dirty="0" smtClean="0"/>
              <a:t>This </a:t>
            </a:r>
            <a:r>
              <a:rPr lang="en-US" dirty="0"/>
              <a:t>may be done as illustrated in the following example. </a:t>
            </a:r>
            <a:endParaRPr lang="en-US" dirty="0" smtClean="0"/>
          </a:p>
          <a:p>
            <a:r>
              <a:rPr lang="en-US" dirty="0" smtClean="0"/>
              <a:t>For </a:t>
            </a:r>
            <a:r>
              <a:rPr lang="en-US" dirty="0"/>
              <a:t>importing package </a:t>
            </a:r>
            <a:r>
              <a:rPr lang="en-US" dirty="0" err="1"/>
              <a:t>awt</a:t>
            </a:r>
            <a:r>
              <a:rPr lang="en-US" dirty="0"/>
              <a:t> contained in package java, the code is. </a:t>
            </a:r>
            <a:endParaRPr lang="en-US" dirty="0" smtClean="0"/>
          </a:p>
          <a:p>
            <a:pPr marL="0" indent="0" algn="ctr">
              <a:buNone/>
            </a:pPr>
            <a:r>
              <a:rPr lang="en-US" dirty="0" smtClean="0"/>
              <a:t>import </a:t>
            </a:r>
            <a:r>
              <a:rPr lang="en-US" dirty="0" err="1"/>
              <a:t>java.awt.event</a:t>
            </a:r>
            <a:r>
              <a:rPr lang="en-US" dirty="0"/>
              <a:t>.*;</a:t>
            </a:r>
          </a:p>
        </p:txBody>
      </p:sp>
    </p:spTree>
    <p:extLst>
      <p:ext uri="{BB962C8B-B14F-4D97-AF65-F5344CB8AC3E}">
        <p14:creationId xmlns:p14="http://schemas.microsoft.com/office/powerpoint/2010/main" val="234183486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6108</TotalTime>
  <Words>2086</Words>
  <Application>Microsoft Office PowerPoint</Application>
  <PresentationFormat>On-screen Show (4:3)</PresentationFormat>
  <Paragraphs>360</Paragraphs>
  <Slides>50</Slides>
  <Notes>0</Notes>
  <HiddenSlides>0</HiddenSlides>
  <MMClips>0</MMClips>
  <ScaleCrop>false</ScaleCrop>
  <HeadingPairs>
    <vt:vector size="4" baseType="variant">
      <vt:variant>
        <vt:lpstr>Theme</vt:lpstr>
      </vt:variant>
      <vt:variant>
        <vt:i4>1</vt:i4>
      </vt:variant>
      <vt:variant>
        <vt:lpstr>Slide Titles</vt:lpstr>
      </vt:variant>
      <vt:variant>
        <vt:i4>50</vt:i4>
      </vt:variant>
    </vt:vector>
  </HeadingPairs>
  <TitlesOfParts>
    <vt:vector size="51" baseType="lpstr">
      <vt:lpstr>Office Theme</vt:lpstr>
      <vt:lpstr>Packages </vt:lpstr>
      <vt:lpstr>PowerPoint Presentation</vt:lpstr>
      <vt:lpstr>PowerPoint Presentation</vt:lpstr>
      <vt:lpstr>PowerPoint Presentation</vt:lpstr>
      <vt:lpstr>Defining a Package</vt:lpstr>
      <vt:lpstr>PowerPoint Presentation</vt:lpstr>
      <vt:lpstr>PowerPoint Presentation</vt:lpstr>
      <vt:lpstr>Importing Packages and Classes into Programs </vt:lpstr>
      <vt:lpstr>PowerPoint Presentation</vt:lpstr>
      <vt:lpstr>PowerPoint Presentation</vt:lpstr>
      <vt:lpstr>User-defined Packages and Classes  </vt:lpstr>
      <vt:lpstr>PowerPoint Presentation</vt:lpstr>
      <vt:lpstr>PowerPoint Presentation</vt:lpstr>
      <vt:lpstr>PowerPoint Presentation</vt:lpstr>
      <vt:lpstr>Path and Class Path </vt:lpstr>
      <vt:lpstr>PowerPoint Presentation</vt:lpstr>
      <vt:lpstr>PowerPoint Presentation</vt:lpstr>
      <vt:lpstr>PowerPoint Presentation</vt:lpstr>
      <vt:lpstr>Access Control </vt:lpstr>
      <vt:lpstr>PowerPoint Presentation</vt:lpstr>
      <vt:lpstr>PowerPoint Presentation</vt:lpstr>
      <vt:lpstr>PowerPoint Presentation</vt:lpstr>
      <vt:lpstr>Example</vt:lpstr>
      <vt:lpstr>PowerPoint Presentation</vt:lpstr>
      <vt:lpstr>PowerPoint Presentation</vt:lpstr>
      <vt:lpstr>PowerPoint Presentation</vt:lpstr>
      <vt:lpstr>PowerPoint Presentation</vt:lpstr>
      <vt:lpstr>PowerPoint Presentation</vt:lpstr>
      <vt:lpstr>PowerPoint Presentation</vt:lpstr>
      <vt:lpstr>java.lang Package and its Classes </vt:lpstr>
      <vt:lpstr>PowerPoint Presentation</vt:lpstr>
      <vt:lpstr>PowerPoint Presentation</vt:lpstr>
      <vt:lpstr>Class Object </vt:lpstr>
      <vt:lpstr>PowerPoint Presentation</vt:lpstr>
      <vt:lpstr>PowerPoint Presentation</vt:lpstr>
      <vt:lpstr>class Math </vt:lpstr>
      <vt:lpstr>Example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Example</vt:lpstr>
      <vt:lpstr>Example</vt:lpstr>
      <vt:lpstr>Methods isInfinite() and isNaN()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Packages</dc:title>
  <dc:creator>MANASA</dc:creator>
  <cp:lastModifiedBy>MANASA</cp:lastModifiedBy>
  <cp:revision>57</cp:revision>
  <dcterms:created xsi:type="dcterms:W3CDTF">2006-08-16T00:00:00Z</dcterms:created>
  <dcterms:modified xsi:type="dcterms:W3CDTF">2025-10-15T10:27:55Z</dcterms:modified>
</cp:coreProperties>
</file>