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365" r:id="rId5"/>
    <p:sldId id="325" r:id="rId6"/>
    <p:sldId id="366" r:id="rId7"/>
    <p:sldId id="367" r:id="rId8"/>
    <p:sldId id="371" r:id="rId9"/>
    <p:sldId id="372" r:id="rId10"/>
    <p:sldId id="368" r:id="rId11"/>
    <p:sldId id="369" r:id="rId12"/>
    <p:sldId id="376" r:id="rId13"/>
    <p:sldId id="377" r:id="rId14"/>
    <p:sldId id="374" r:id="rId15"/>
    <p:sldId id="373" r:id="rId16"/>
    <p:sldId id="375" r:id="rId17"/>
    <p:sldId id="364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37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302" y="34"/>
      </p:cViewPr>
      <p:guideLst>
        <p:guide orient="horz" pos="3049"/>
        <p:guide orient="horz" pos="395"/>
        <p:guide pos="33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16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2281005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P and NP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E05DD-D403-A353-0401-075B9B593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AE34B7-07E7-5EC3-04E9-9434DA62EB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Note: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40E261-9762-9E0C-62D3-509326778B84}"/>
              </a:ext>
            </a:extLst>
          </p:cNvPr>
          <p:cNvSpPr/>
          <p:nvPr/>
        </p:nvSpPr>
        <p:spPr>
          <a:xfrm>
            <a:off x="504108" y="647973"/>
            <a:ext cx="7130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Reducibility is a transitive relation. That is,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1043229-EAB1-BDE5-C87E-527F6D81B293}"/>
                  </a:ext>
                </a:extLst>
              </p:cNvPr>
              <p:cNvSpPr/>
              <p:nvPr/>
            </p:nvSpPr>
            <p:spPr>
              <a:xfrm>
                <a:off x="784481" y="1149899"/>
                <a:ext cx="713076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sz="16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sz="16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IN" sz="16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and</m:t>
                    </m:r>
                    <m:r>
                      <a:rPr lang="en-IN" sz="16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sz="1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m:rPr>
                        <m:nor/>
                      </m:rPr>
                      <a:rPr lang="en-IN" sz="16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sz="1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IN" sz="160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1043229-EAB1-BDE5-C87E-527F6D81B2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481" y="1149899"/>
                <a:ext cx="7130760" cy="338554"/>
              </a:xfrm>
              <a:prstGeom prst="rect">
                <a:avLst/>
              </a:prstGeom>
              <a:blipFill>
                <a:blip r:embed="rId2"/>
                <a:stretch>
                  <a:fillRect l="-513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8813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2B8DE-05CE-E066-CA38-D5A82BC35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0F130E48-2962-F3DE-33C3-A0FA0B157CF8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IN" b="1" dirty="0"/>
                  <a:t> and </a:t>
                </a:r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IN" b="1" dirty="0"/>
                  <a:t> classes</a:t>
                </a:r>
                <a:endParaRPr lang="en-US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0F130E48-2962-F3DE-33C3-A0FA0B157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9" t="-19697" b="-2727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493A0F1-6E26-A333-F2AC-3B841213B3CE}"/>
                  </a:ext>
                </a:extLst>
              </p:cNvPr>
              <p:cNvSpPr/>
              <p:nvPr/>
            </p:nvSpPr>
            <p:spPr>
              <a:xfrm>
                <a:off x="504108" y="647973"/>
                <a:ext cx="102732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: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493A0F1-6E26-A333-F2AC-3B841213B3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08" y="647973"/>
                <a:ext cx="1027326" cy="338554"/>
              </a:xfrm>
              <a:prstGeom prst="rect">
                <a:avLst/>
              </a:prstGeom>
              <a:blipFill>
                <a:blip r:embed="rId3"/>
                <a:stretch>
                  <a:fillRect l="-3571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B0A75F-3A71-83B1-7859-B72AC0735469}"/>
                  </a:ext>
                </a:extLst>
              </p:cNvPr>
              <p:cNvSpPr/>
              <p:nvPr/>
            </p:nvSpPr>
            <p:spPr>
              <a:xfrm>
                <a:off x="504108" y="1664160"/>
                <a:ext cx="116114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: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B0A75F-3A71-83B1-7859-B72AC07354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08" y="1664160"/>
                <a:ext cx="1161141" cy="338554"/>
              </a:xfrm>
              <a:prstGeom prst="rect">
                <a:avLst/>
              </a:prstGeom>
              <a:blipFill>
                <a:blip r:embed="rId4"/>
                <a:stretch>
                  <a:fillRect l="-3158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4C479ED-611B-371B-88A7-E77F8B1A79AE}"/>
                  </a:ext>
                </a:extLst>
              </p:cNvPr>
              <p:cNvSpPr/>
              <p:nvPr/>
            </p:nvSpPr>
            <p:spPr>
              <a:xfrm>
                <a:off x="504108" y="2680347"/>
                <a:ext cx="713076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Since deterministic algorithms are a special case of non-deterministic algorithms, it is always true that </a:t>
                </a:r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IN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IN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4C479ED-611B-371B-88A7-E77F8B1A79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08" y="2680347"/>
                <a:ext cx="7130760" cy="584775"/>
              </a:xfrm>
              <a:prstGeom prst="rect">
                <a:avLst/>
              </a:prstGeom>
              <a:blipFill>
                <a:blip r:embed="rId5"/>
                <a:stretch>
                  <a:fillRect l="-513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9E6A26EA-B85F-BC43-3ADB-2560C7CD12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5151" y="3349358"/>
            <a:ext cx="1743171" cy="14900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5032D30-F683-40F0-51B2-2ED1BB1675DD}"/>
                  </a:ext>
                </a:extLst>
              </p:cNvPr>
              <p:cNvSpPr/>
              <p:nvPr/>
            </p:nvSpPr>
            <p:spPr>
              <a:xfrm>
                <a:off x="690638" y="1032956"/>
                <a:ext cx="657252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the set of all decision problems solvable by deterministic algorithms in polynomial time</a:t>
                </a: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5032D30-F683-40F0-51B2-2ED1BB1675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38" y="1032956"/>
                <a:ext cx="6572523" cy="584775"/>
              </a:xfrm>
              <a:prstGeom prst="rect">
                <a:avLst/>
              </a:prstGeom>
              <a:blipFill>
                <a:blip r:embed="rId7"/>
                <a:stretch>
                  <a:fillRect l="-464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FC21AAB-7D9A-7DC3-A327-4B2CE9CD6172}"/>
                  </a:ext>
                </a:extLst>
              </p:cNvPr>
              <p:cNvSpPr/>
              <p:nvPr/>
            </p:nvSpPr>
            <p:spPr>
              <a:xfrm>
                <a:off x="690638" y="2049143"/>
                <a:ext cx="657252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the set of all decision problems solvable by non-deterministic algorithms in polynomial time</a:t>
                </a:r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FC21AAB-7D9A-7DC3-A327-4B2CE9CD61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38" y="2049143"/>
                <a:ext cx="6572523" cy="584775"/>
              </a:xfrm>
              <a:prstGeom prst="rect">
                <a:avLst/>
              </a:prstGeom>
              <a:blipFill>
                <a:blip r:embed="rId8"/>
                <a:stretch>
                  <a:fillRect l="-464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0100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07BB3-2FE5-4F69-31D1-3A6F80163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D11C38B-AB70-39EE-482E-CC3E88AF5DA7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IN" b="1" dirty="0"/>
                  <a:t>-complete and </a:t>
                </a:r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IN" b="1" dirty="0"/>
                  <a:t>-hard classes</a:t>
                </a:r>
                <a:endParaRPr lang="en-US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D11C38B-AB70-39EE-482E-CC3E88AF5D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9" t="-19697" b="-2727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041A26B-B5FB-DC80-3405-E8B69232539E}"/>
                  </a:ext>
                </a:extLst>
              </p:cNvPr>
              <p:cNvSpPr/>
              <p:nvPr/>
            </p:nvSpPr>
            <p:spPr>
              <a:xfrm>
                <a:off x="504108" y="647973"/>
                <a:ext cx="236547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-complete: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041A26B-B5FB-DC80-3405-E8B6923253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08" y="647973"/>
                <a:ext cx="2365472" cy="338554"/>
              </a:xfrm>
              <a:prstGeom prst="rect">
                <a:avLst/>
              </a:prstGeom>
              <a:blipFill>
                <a:blip r:embed="rId3"/>
                <a:stretch>
                  <a:fillRect l="-1546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BE57A36-6F19-1542-F343-570D153ECF2B}"/>
                  </a:ext>
                </a:extLst>
              </p:cNvPr>
              <p:cNvSpPr/>
              <p:nvPr/>
            </p:nvSpPr>
            <p:spPr>
              <a:xfrm>
                <a:off x="476608" y="2621389"/>
                <a:ext cx="173876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 </a:t>
                </a:r>
                <a14:m>
                  <m:oMath xmlns:m="http://schemas.openxmlformats.org/officeDocument/2006/math">
                    <m:r>
                      <a:rPr lang="en-IN" sz="16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IN" sz="1600" b="1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-hard: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BE57A36-6F19-1542-F343-570D153ECF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2621389"/>
                <a:ext cx="1738768" cy="338554"/>
              </a:xfrm>
              <a:prstGeom prst="rect">
                <a:avLst/>
              </a:prstGeom>
              <a:blipFill>
                <a:blip r:embed="rId4"/>
                <a:stretch>
                  <a:fillRect l="-1754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742AF1-FF2E-2E2A-6C3E-24C6BFCCC5FF}"/>
                  </a:ext>
                </a:extLst>
              </p:cNvPr>
              <p:cNvSpPr/>
              <p:nvPr/>
            </p:nvSpPr>
            <p:spPr>
              <a:xfrm>
                <a:off x="855749" y="1717362"/>
                <a:ext cx="653379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problem is solved by a polynomial time deterministic algorithm if and only if all other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problems are solved by a polynomial time deterministic algorithm.</a:t>
                </a:r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742AF1-FF2E-2E2A-6C3E-24C6BFCCC5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49" y="1717362"/>
                <a:ext cx="6533792" cy="830997"/>
              </a:xfrm>
              <a:prstGeom prst="rect">
                <a:avLst/>
              </a:prstGeom>
              <a:blipFill>
                <a:blip r:embed="rId5"/>
                <a:stretch>
                  <a:fillRect l="-466" t="-2941" b="-808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062FBFB-8702-F465-8B4D-296041B76183}"/>
                  </a:ext>
                </a:extLst>
              </p:cNvPr>
              <p:cNvSpPr/>
              <p:nvPr/>
            </p:nvSpPr>
            <p:spPr>
              <a:xfrm>
                <a:off x="855749" y="3690777"/>
                <a:ext cx="653379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-hard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problem is solved by a polynomial time deterministic algorithm, then all other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problems are solved by a polynomial time deterministic algorithm.</a:t>
                </a: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062FBFB-8702-F465-8B4D-296041B761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49" y="3690777"/>
                <a:ext cx="6533792" cy="830997"/>
              </a:xfrm>
              <a:prstGeom prst="rect">
                <a:avLst/>
              </a:prstGeom>
              <a:blipFill>
                <a:blip r:embed="rId6"/>
                <a:stretch>
                  <a:fillRect l="-466" t="-2920" b="-729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8A5A4A3-EC05-BACD-4332-E93505F9ECA9}"/>
                  </a:ext>
                </a:extLst>
              </p:cNvPr>
              <p:cNvSpPr/>
              <p:nvPr/>
            </p:nvSpPr>
            <p:spPr>
              <a:xfrm>
                <a:off x="855749" y="1059557"/>
                <a:ext cx="653379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 decision problem is in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it is in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every problem in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reducible to it in polynomial time.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8A5A4A3-EC05-BACD-4332-E93505F9EC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49" y="1059557"/>
                <a:ext cx="6533792" cy="584775"/>
              </a:xfrm>
              <a:prstGeom prst="rect">
                <a:avLst/>
              </a:prstGeom>
              <a:blipFill>
                <a:blip r:embed="rId7"/>
                <a:stretch>
                  <a:fillRect l="-466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AB2EE7-D26A-BA3E-3FE6-6D26BF9FD92B}"/>
                  </a:ext>
                </a:extLst>
              </p:cNvPr>
              <p:cNvSpPr/>
              <p:nvPr/>
            </p:nvSpPr>
            <p:spPr>
              <a:xfrm>
                <a:off x="855749" y="3032973"/>
                <a:ext cx="653379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 decision problem is in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-hard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every problem in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reducible to it in polynomial time.</a:t>
                </a:r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AB2EE7-D26A-BA3E-3FE6-6D26BF9FD9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49" y="3032973"/>
                <a:ext cx="6533792" cy="584775"/>
              </a:xfrm>
              <a:prstGeom prst="rect">
                <a:avLst/>
              </a:prstGeom>
              <a:blipFill>
                <a:blip r:embed="rId8"/>
                <a:stretch>
                  <a:fillRect l="-466" t="-4211" r="-840" b="-1263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5442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6C6C5-8377-9162-2FBA-CFA1FF192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D18A9C6-D0CB-77A9-07E1-DF1533C318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Note: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0B77E56-D0EE-90BE-D2CD-A519BA260865}"/>
                  </a:ext>
                </a:extLst>
              </p:cNvPr>
              <p:cNvSpPr/>
              <p:nvPr/>
            </p:nvSpPr>
            <p:spPr>
              <a:xfrm>
                <a:off x="476608" y="625935"/>
                <a:ext cx="653379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Relationship among </a:t>
                </a:r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-complete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𝑁𝑃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-hard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classes is</a:t>
                </a:r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0B77E56-D0EE-90BE-D2CD-A519BA2608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25935"/>
                <a:ext cx="6533792" cy="338554"/>
              </a:xfrm>
              <a:prstGeom prst="rect">
                <a:avLst/>
              </a:prstGeom>
              <a:blipFill>
                <a:blip r:embed="rId2"/>
                <a:stretch>
                  <a:fillRect l="-466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B312855-66B4-4DD9-55AC-EDB914BA0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292" y="1215182"/>
            <a:ext cx="5874068" cy="319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732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451555" y="2141662"/>
            <a:ext cx="3675698" cy="860175"/>
            <a:chOff x="1774914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774914" y="2380536"/>
              <a:ext cx="4701457" cy="7933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000" b="1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Bradley Hand ITC" panose="03070402050302030203" pitchFamily="66" charset="0"/>
                  <a:ea typeface="Cambria Math" panose="02040503050406030204" pitchFamily="18" charset="0"/>
                </a:rPr>
                <a:t>All the best</a:t>
              </a:r>
              <a:endParaRPr lang="en-US" sz="3000" b="1" cap="none" spc="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radley Hand ITC" panose="03070402050302030203" pitchFamily="66" charset="0"/>
                <a:ea typeface="Cambria Math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C71BDE-3FEA-1C49-BB6E-277161D241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Deterministic Algorithms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6B2B68-3620-2B40-A8C3-450F6998E353}"/>
              </a:ext>
            </a:extLst>
          </p:cNvPr>
          <p:cNvSpPr/>
          <p:nvPr/>
        </p:nvSpPr>
        <p:spPr>
          <a:xfrm>
            <a:off x="504108" y="647973"/>
            <a:ext cx="71233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Algorithms in which the result of every operation is uniquely defined, are called deterministic algorithms.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B70818-ACAC-1227-479B-333E146B768D}"/>
              </a:ext>
            </a:extLst>
          </p:cNvPr>
          <p:cNvSpPr/>
          <p:nvPr/>
        </p:nvSpPr>
        <p:spPr>
          <a:xfrm>
            <a:off x="504108" y="1312325"/>
            <a:ext cx="7123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Example: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292EA4-1935-5115-35C9-C78C56C47F58}"/>
              </a:ext>
            </a:extLst>
          </p:cNvPr>
          <p:cNvSpPr/>
          <p:nvPr/>
        </p:nvSpPr>
        <p:spPr>
          <a:xfrm>
            <a:off x="947971" y="1730456"/>
            <a:ext cx="1867819" cy="22775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275AFF"/>
                </a:solidFill>
                <a:latin typeface="Consolas" panose="020B0609020204030204" pitchFamily="49" charset="0"/>
              </a:rPr>
              <a:t>Algorithm</a:t>
            </a:r>
            <a:r>
              <a:rPr lang="en-IN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ea typeface="Cambria Math" panose="02040503050406030204" pitchFamily="18" charset="0"/>
              </a:rPr>
              <a:t> Sum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x:=5;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y:=10;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z:=x+y;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IN" sz="1600" dirty="0">
                <a:solidFill>
                  <a:srgbClr val="275AFF"/>
                </a:solidFill>
                <a:latin typeface="Consolas" panose="020B0609020204030204" pitchFamily="49" charset="0"/>
              </a:rPr>
              <a:t>return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(z);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51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5D713-BFC6-A048-8E7D-9663EB6AD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6B1448-F22D-D9FC-B5B1-B361F9D2F3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Non-Deterministic Algorithms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209775-F9B5-6F08-7DB9-657ECC0495B4}"/>
              </a:ext>
            </a:extLst>
          </p:cNvPr>
          <p:cNvSpPr/>
          <p:nvPr/>
        </p:nvSpPr>
        <p:spPr>
          <a:xfrm>
            <a:off x="504108" y="647973"/>
            <a:ext cx="75322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Algorithms which contain operations whose outcomes are not uniquely defined but are limited to specified set of possibilities, are called Non-Deterministic algorithms</a:t>
            </a:r>
          </a:p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5A2BBF-E5EE-5A0D-A8C1-A6DFC7F9C116}"/>
              </a:ext>
            </a:extLst>
          </p:cNvPr>
          <p:cNvSpPr/>
          <p:nvPr/>
        </p:nvSpPr>
        <p:spPr>
          <a:xfrm>
            <a:off x="504108" y="1312325"/>
            <a:ext cx="7123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Example: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1E969-CC53-D5B2-F5A8-27AE95C0792F}"/>
              </a:ext>
            </a:extLst>
          </p:cNvPr>
          <p:cNvSpPr/>
          <p:nvPr/>
        </p:nvSpPr>
        <p:spPr>
          <a:xfrm>
            <a:off x="947971" y="1730456"/>
            <a:ext cx="2553904" cy="22775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275AFF"/>
                </a:solidFill>
                <a:latin typeface="Consolas" panose="020B0609020204030204" pitchFamily="49" charset="0"/>
              </a:rPr>
              <a:t>Algorithm</a:t>
            </a:r>
            <a:r>
              <a:rPr lang="en-IN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ea typeface="Cambria Math" panose="02040503050406030204" pitchFamily="18" charset="0"/>
              </a:rPr>
              <a:t> Sum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x:=</a:t>
            </a:r>
            <a:r>
              <a:rPr lang="en-IN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ea typeface="Cambria Math" panose="02040503050406030204" pitchFamily="18" charset="0"/>
              </a:rPr>
              <a:t>Choice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(5,7);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y:=</a:t>
            </a:r>
            <a:r>
              <a:rPr lang="en-IN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ea typeface="Cambria Math" panose="02040503050406030204" pitchFamily="18" charset="0"/>
              </a:rPr>
              <a:t>Choice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(10,20);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z:=x+y;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IN" sz="1600" dirty="0">
                <a:solidFill>
                  <a:srgbClr val="275AFF"/>
                </a:solidFill>
                <a:latin typeface="Consolas" panose="020B0609020204030204" pitchFamily="49" charset="0"/>
              </a:rPr>
              <a:t>return</a:t>
            </a: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(z);</a:t>
            </a:r>
          </a:p>
          <a:p>
            <a:pPr>
              <a:spcAft>
                <a:spcPts val="600"/>
              </a:spcAft>
            </a:pPr>
            <a:r>
              <a:rPr lang="en-IN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79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92F7B-ED6A-F8AD-611F-85D9C422F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257F75-413B-8F38-8B39-B83AE118CA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Note: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929E30-A2E9-2A8B-BDE1-4E8FDC827057}"/>
              </a:ext>
            </a:extLst>
          </p:cNvPr>
          <p:cNvSpPr/>
          <p:nvPr/>
        </p:nvSpPr>
        <p:spPr>
          <a:xfrm>
            <a:off x="504108" y="647973"/>
            <a:ext cx="679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Non-Deterministic algorithms, in general, uses the functions </a:t>
            </a:r>
            <a:r>
              <a:rPr lang="en-IN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ea typeface="Cambria Math" panose="02040503050406030204" pitchFamily="18" charset="0"/>
              </a:rPr>
              <a:t>Choice(S), Failure(), Success()</a:t>
            </a:r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3428FB-3AA1-DB87-870C-EEEE434C9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08" y="1545758"/>
            <a:ext cx="7844438" cy="154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4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C761D-8822-1A40-6D4D-450687717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0A9C59-B58B-4B6E-5D73-91BB627EB2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Note: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B87E8F-42D9-6136-4AD0-C39F8CA598FF}"/>
              </a:ext>
            </a:extLst>
          </p:cNvPr>
          <p:cNvSpPr/>
          <p:nvPr/>
        </p:nvSpPr>
        <p:spPr>
          <a:xfrm>
            <a:off x="476608" y="634497"/>
            <a:ext cx="679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 Non-Deterministic algorithm terminates unsuccessfully if and only if there exists no set of choices leading to a success signal.</a:t>
            </a:r>
          </a:p>
        </p:txBody>
      </p:sp>
    </p:spTree>
    <p:extLst>
      <p:ext uri="{BB962C8B-B14F-4D97-AF65-F5344CB8AC3E}">
        <p14:creationId xmlns:p14="http://schemas.microsoft.com/office/powerpoint/2010/main" val="3747378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D82C2-7434-7C3C-5F1C-43F0CD2A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1E75F5-DFBC-0E23-685A-CE8D05A0AF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Non-Deterministic Search algorithm 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CB3586-DE51-D14E-F72B-79F1C60A5091}"/>
              </a:ext>
            </a:extLst>
          </p:cNvPr>
          <p:cNvSpPr/>
          <p:nvPr/>
        </p:nvSpPr>
        <p:spPr>
          <a:xfrm>
            <a:off x="576263" y="640803"/>
            <a:ext cx="2868093" cy="41165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//a: Array of size n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//x: Element to be searched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275AFF"/>
                </a:solidFill>
                <a:latin typeface="Consolas" panose="020B0609020204030204" pitchFamily="49" charset="0"/>
              </a:rPr>
              <a:t>Algorithm </a:t>
            </a:r>
            <a:r>
              <a:rPr lang="en-IN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Search</a:t>
            </a: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(a, n, x)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i:=</a:t>
            </a:r>
            <a:r>
              <a:rPr lang="en-IN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Choice</a:t>
            </a: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(1,n);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IN" sz="14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(a[i]=x)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{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print(i);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IN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Success</a:t>
            </a: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IN" sz="1400" dirty="0">
                <a:solidFill>
                  <a:srgbClr val="275AFF"/>
                </a:solidFill>
                <a:latin typeface="Consolas" panose="020B0609020204030204" pitchFamily="49" charset="0"/>
              </a:rPr>
              <a:t>else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{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print(0);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IN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Failure</a:t>
            </a: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pPr>
              <a:spcAft>
                <a:spcPts val="300"/>
              </a:spcAft>
            </a:pPr>
            <a:r>
              <a:rPr lang="en-IN" sz="14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4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28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FB47-3842-34F0-A0A4-83FE8509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6E68BE-FA7F-5243-5E56-C9ECEACE51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Decision Algorithm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5BA49C-B3BD-9B87-77E0-8133562A893A}"/>
              </a:ext>
            </a:extLst>
          </p:cNvPr>
          <p:cNvSpPr/>
          <p:nvPr/>
        </p:nvSpPr>
        <p:spPr>
          <a:xfrm>
            <a:off x="504108" y="647973"/>
            <a:ext cx="679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Any problem for which the answer is either true or false, is called a decision problem.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486528-EB29-1921-78C3-15883F2D818E}"/>
              </a:ext>
            </a:extLst>
          </p:cNvPr>
          <p:cNvSpPr/>
          <p:nvPr/>
        </p:nvSpPr>
        <p:spPr>
          <a:xfrm>
            <a:off x="504108" y="1290190"/>
            <a:ext cx="679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An algorithm that is used to solve a decision problem is termed as </a:t>
            </a:r>
            <a:r>
              <a:rPr lang="en-IN" sz="16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decision algorithm</a:t>
            </a:r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260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7D41A-63D5-E68C-8B90-4B63F9B95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327F2B-AAE5-7878-1779-2AC606F0EF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Optimization Algorithm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9C0592-78DA-1F32-6D65-31AA76742534}"/>
              </a:ext>
            </a:extLst>
          </p:cNvPr>
          <p:cNvSpPr/>
          <p:nvPr/>
        </p:nvSpPr>
        <p:spPr>
          <a:xfrm>
            <a:off x="504108" y="647973"/>
            <a:ext cx="713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Any problem that involves the identification of an optimal(either minimum or maximum) value of a given cost function is known as an optimization problem.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8B8C59-734A-1B68-A56A-6EF205C2A6D4}"/>
              </a:ext>
            </a:extLst>
          </p:cNvPr>
          <p:cNvSpPr/>
          <p:nvPr/>
        </p:nvSpPr>
        <p:spPr>
          <a:xfrm>
            <a:off x="504108" y="1290190"/>
            <a:ext cx="679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An algorithm that is used to solve an optimization problem is termed as </a:t>
            </a:r>
            <a:r>
              <a:rPr lang="en-IN" sz="16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optimization algorithm</a:t>
            </a:r>
            <a:r>
              <a:rPr lang="en-IN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6964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8610F-B1DF-35CD-6E70-EF69B783E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8C7AC48-ECB6-1F04-6E98-9B4C9B4221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Reducibility between problems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D2AFAD6-3D50-76CB-3EFA-DE81A465DB0D}"/>
                  </a:ext>
                </a:extLst>
              </p:cNvPr>
              <p:cNvSpPr/>
              <p:nvPr/>
            </p:nvSpPr>
            <p:spPr>
              <a:xfrm>
                <a:off x="504108" y="647973"/>
                <a:ext cx="713076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be problems. We say that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reduces to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there is a way to solve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by a deterministic polynomial time algorithm using a deterministic algorithm that solves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in polynomial time.</a:t>
                </a: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D2AFAD6-3D50-76CB-3EFA-DE81A465DB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08" y="647973"/>
                <a:ext cx="7130760" cy="830997"/>
              </a:xfrm>
              <a:prstGeom prst="rect">
                <a:avLst/>
              </a:prstGeom>
              <a:blipFill>
                <a:blip r:embed="rId2"/>
                <a:stretch>
                  <a:fillRect l="-513" t="-2920" b="-729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78D8743-1D24-0E66-4072-ED3D357CC566}"/>
                  </a:ext>
                </a:extLst>
              </p:cNvPr>
              <p:cNvSpPr/>
              <p:nvPr/>
            </p:nvSpPr>
            <p:spPr>
              <a:xfrm>
                <a:off x="490125" y="1640553"/>
                <a:ext cx="713076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reduces to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then denote it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sz="16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78D8743-1D24-0E66-4072-ED3D357CC5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25" y="1640553"/>
                <a:ext cx="7130760" cy="338554"/>
              </a:xfrm>
              <a:prstGeom prst="rect">
                <a:avLst/>
              </a:prstGeom>
              <a:blipFill>
                <a:blip r:embed="rId3"/>
                <a:stretch>
                  <a:fillRect l="-427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1847A4-28E8-D857-15B5-098B94C0ACAC}"/>
                  </a:ext>
                </a:extLst>
              </p:cNvPr>
              <p:cNvSpPr/>
              <p:nvPr/>
            </p:nvSpPr>
            <p:spPr>
              <a:xfrm>
                <a:off x="476607" y="2140690"/>
                <a:ext cx="7396153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reduces to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then it implies that if we have a deterministic polynomial time algorithm for</a:t>
                </a:r>
                <a:r>
                  <a:rPr lang="en-IN" sz="1600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, then we can solve in deterministic polynomial time algorithm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1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1847A4-28E8-D857-15B5-098B94C0AC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7" y="2140690"/>
                <a:ext cx="7396153" cy="830997"/>
              </a:xfrm>
              <a:prstGeom prst="rect">
                <a:avLst/>
              </a:prstGeom>
              <a:blipFill>
                <a:blip r:embed="rId4"/>
                <a:stretch>
                  <a:fillRect l="-412" t="-2941" b="-808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4334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3322</TotalTime>
  <Words>641</Words>
  <Application>Microsoft Office PowerPoint</Application>
  <PresentationFormat>On-screen Show (16:9)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Bradley Hand ITC</vt:lpstr>
      <vt:lpstr>Calibri</vt:lpstr>
      <vt:lpstr>Cambria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352</cp:revision>
  <dcterms:created xsi:type="dcterms:W3CDTF">2021-07-06T13:23:44Z</dcterms:created>
  <dcterms:modified xsi:type="dcterms:W3CDTF">2025-10-15T05:13:36Z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