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1" r:id="rId2"/>
    <p:sldId id="287" r:id="rId3"/>
    <p:sldId id="274" r:id="rId4"/>
    <p:sldId id="283" r:id="rId5"/>
    <p:sldId id="257" r:id="rId6"/>
    <p:sldId id="258" r:id="rId7"/>
    <p:sldId id="259" r:id="rId8"/>
    <p:sldId id="284"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6" r:id="rId22"/>
    <p:sldId id="289" r:id="rId23"/>
    <p:sldId id="273" r:id="rId24"/>
    <p:sldId id="277" r:id="rId25"/>
    <p:sldId id="278" r:id="rId26"/>
    <p:sldId id="280" r:id="rId27"/>
    <p:sldId id="285" r:id="rId28"/>
    <p:sldId id="286" r:id="rId29"/>
    <p:sldId id="288"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D3F53-A2F6-495B-9746-75FBB4135A1C}" type="datetimeFigureOut">
              <a:rPr lang="en-IN" smtClean="0"/>
              <a:t>06-01-2026</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2B876-08E2-4C35-AB19-2FCBE611D9F9}" type="slidenum">
              <a:rPr lang="en-IN" smtClean="0"/>
              <a:t>‹#›</a:t>
            </a:fld>
            <a:endParaRPr lang="en-IN"/>
          </a:p>
        </p:txBody>
      </p:sp>
    </p:spTree>
    <p:extLst>
      <p:ext uri="{BB962C8B-B14F-4D97-AF65-F5344CB8AC3E}">
        <p14:creationId xmlns:p14="http://schemas.microsoft.com/office/powerpoint/2010/main" val="135167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D4812FA-66B4-4749-B796-DE6DF86DDCC5}" type="slidenum">
              <a:rPr lang="en-US" altLang="en-US" sz="1200"/>
              <a:pPr/>
              <a:t>1</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4231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DE313997-A4BC-4B60-BD0C-31B56FC4B44B}" type="slidenum">
              <a:rPr lang="en-US" altLang="en-US" sz="1200"/>
              <a:pPr/>
              <a:t>2</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5205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B439E12-B0BC-46C1-9F57-ECB95DCA2113}" type="slidenum">
              <a:rPr lang="en-US" altLang="en-US" sz="1200"/>
              <a:pPr/>
              <a:t>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Roman" charset="0"/>
              </a:rPr>
              <a:t>The requirements of information security within an organization have undergone two major changes in the last several decades. Before the widespread use of data processing equipment,the security of information felt to be valuable to an organization was provided primarily by physical </a:t>
            </a:r>
            <a:r>
              <a:rPr lang="en-US" altLang="en-US" smtClean="0"/>
              <a:t>(eg. rugged filing cabinets with locks) and administrative mechanisms (eg. Personnel screening procedures during hiring process).</a:t>
            </a:r>
          </a:p>
          <a:p>
            <a:r>
              <a:rPr lang="en-US" altLang="en-US" smtClean="0"/>
              <a:t>Growing computer use implies a need for automated tools for protecting files and other information stored on it. This is especially the case for a shared system, such as a time-sharing system, and even more so for systems that can be accessed over a public telephone network, data network, or the Internet.</a:t>
            </a:r>
          </a:p>
          <a:p>
            <a:r>
              <a:rPr lang="en-US" altLang="en-US" smtClean="0">
                <a:latin typeface="Times-Roman" charset="0"/>
              </a:rPr>
              <a:t>The second major change that affected security is the introduction of distributed systems and the use of networks and communications facilities for carrying data between terminal user and computer and between computer and computer. Network security measures are needed to protect data during their transmission.</a:t>
            </a:r>
            <a:endParaRPr lang="en-US" altLang="en-US" smtClean="0"/>
          </a:p>
          <a:p>
            <a:endParaRPr lang="en-US" altLang="en-US" smtClean="0"/>
          </a:p>
          <a:p>
            <a:endParaRPr lang="en-AU" altLang="en-US" smtClean="0"/>
          </a:p>
        </p:txBody>
      </p:sp>
    </p:spTree>
    <p:extLst>
      <p:ext uri="{BB962C8B-B14F-4D97-AF65-F5344CB8AC3E}">
        <p14:creationId xmlns:p14="http://schemas.microsoft.com/office/powerpoint/2010/main" val="323071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6865671-FE36-4EFC-B894-037A49766C9D}" type="slidenum">
              <a:rPr lang="en-US" altLang="en-US" sz="1200"/>
              <a:pPr/>
              <a:t>8</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6767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43580AA-7D2B-4041-A9ED-E6EFD46A0BA6}" type="slidenum">
              <a:rPr lang="en-US" altLang="en-US" sz="1200"/>
              <a:pPr/>
              <a:t>27</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557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C3CC801-A29B-46C4-9D8F-649C6E684BAB}" type="slidenum">
              <a:rPr lang="en-US" altLang="en-US" sz="1200"/>
              <a:pPr/>
              <a:t>28</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4134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CEC5067-54DF-43FC-97D7-DE9FDF1A3F98}" type="datetimeFigureOut">
              <a:rPr lang="en-IN" smtClean="0"/>
              <a:t>06-01-2026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60626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EC5067-54DF-43FC-97D7-DE9FDF1A3F98}" type="datetimeFigureOut">
              <a:rPr lang="en-IN" smtClean="0"/>
              <a:t>06-01-2026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338478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EC5067-54DF-43FC-97D7-DE9FDF1A3F98}" type="datetimeFigureOut">
              <a:rPr lang="en-IN" smtClean="0"/>
              <a:t>06-01-2026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292012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EC5067-54DF-43FC-97D7-DE9FDF1A3F98}" type="datetimeFigureOut">
              <a:rPr lang="en-IN" smtClean="0"/>
              <a:t>06-01-2026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390916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C5067-54DF-43FC-97D7-DE9FDF1A3F98}" type="datetimeFigureOut">
              <a:rPr lang="en-IN" smtClean="0"/>
              <a:t>06-01-2026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369912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CEC5067-54DF-43FC-97D7-DE9FDF1A3F98}" type="datetimeFigureOut">
              <a:rPr lang="en-IN" smtClean="0"/>
              <a:t>06-01-2026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382991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CEC5067-54DF-43FC-97D7-DE9FDF1A3F98}" type="datetimeFigureOut">
              <a:rPr lang="en-IN" smtClean="0"/>
              <a:t>06-01-2026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382675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CEC5067-54DF-43FC-97D7-DE9FDF1A3F98}" type="datetimeFigureOut">
              <a:rPr lang="en-IN" smtClean="0"/>
              <a:t>06-01-2026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81642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C5067-54DF-43FC-97D7-DE9FDF1A3F98}" type="datetimeFigureOut">
              <a:rPr lang="en-IN" smtClean="0"/>
              <a:t>06-01-2026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306661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C5067-54DF-43FC-97D7-DE9FDF1A3F98}" type="datetimeFigureOut">
              <a:rPr lang="en-IN" smtClean="0"/>
              <a:t>06-01-2026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360281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C5067-54DF-43FC-97D7-DE9FDF1A3F98}" type="datetimeFigureOut">
              <a:rPr lang="en-IN" smtClean="0"/>
              <a:t>06-01-2026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1526C2-A95B-4980-8BDB-43F80C97CE56}" type="slidenum">
              <a:rPr lang="en-IN" smtClean="0"/>
              <a:t>‹#›</a:t>
            </a:fld>
            <a:endParaRPr lang="en-IN"/>
          </a:p>
        </p:txBody>
      </p:sp>
    </p:spTree>
    <p:extLst>
      <p:ext uri="{BB962C8B-B14F-4D97-AF65-F5344CB8AC3E}">
        <p14:creationId xmlns:p14="http://schemas.microsoft.com/office/powerpoint/2010/main" val="107788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C5067-54DF-43FC-97D7-DE9FDF1A3F98}" type="datetimeFigureOut">
              <a:rPr lang="en-IN" smtClean="0"/>
              <a:t>06-01-2026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526C2-A95B-4980-8BDB-43F80C97CE56}" type="slidenum">
              <a:rPr lang="en-IN" smtClean="0"/>
              <a:t>‹#›</a:t>
            </a:fld>
            <a:endParaRPr lang="en-IN"/>
          </a:p>
        </p:txBody>
      </p:sp>
    </p:spTree>
    <p:extLst>
      <p:ext uri="{BB962C8B-B14F-4D97-AF65-F5344CB8AC3E}">
        <p14:creationId xmlns:p14="http://schemas.microsoft.com/office/powerpoint/2010/main" val="169013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1FF2877-037B-49AD-8AA2-7BC61C17219C}" type="slidenum">
              <a:rPr lang="en-US" altLang="en-US" sz="1400"/>
              <a:pPr>
                <a:spcBef>
                  <a:spcPct val="0"/>
                </a:spcBef>
                <a:buFontTx/>
                <a:buNone/>
              </a:pPr>
              <a:t>1</a:t>
            </a:fld>
            <a:endParaRPr lang="en-US" altLang="en-US" sz="1400"/>
          </a:p>
        </p:txBody>
      </p:sp>
      <p:sp>
        <p:nvSpPr>
          <p:cNvPr id="2" name="Rectangle 2"/>
          <p:cNvSpPr>
            <a:spLocks noGrp="1" noChangeArrowheads="1"/>
          </p:cNvSpPr>
          <p:nvPr>
            <p:ph type="ctrTitle"/>
          </p:nvPr>
        </p:nvSpPr>
        <p:spPr>
          <a:xfrm>
            <a:off x="381000" y="609600"/>
            <a:ext cx="8305800" cy="1143000"/>
          </a:xfrm>
        </p:spPr>
        <p:txBody>
          <a:bodyPr>
            <a:normAutofit fontScale="90000"/>
          </a:bodyPr>
          <a:lstStyle/>
          <a:p>
            <a:pPr>
              <a:defRPr/>
            </a:pPr>
            <a:r>
              <a:rPr lang="en-US" sz="7200" b="1" dirty="0"/>
              <a:t>CRYPTOGRAPHY &amp; NETWORK SECURITY</a:t>
            </a:r>
            <a:endParaRPr lang="en-US" sz="7200" b="1" dirty="0">
              <a:ea typeface="ＭＳ Ｐゴシック" charset="0"/>
            </a:endParaRPr>
          </a:p>
        </p:txBody>
      </p:sp>
      <p:pic>
        <p:nvPicPr>
          <p:cNvPr id="4101" name="Picture 4" descr="j02543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43" y="2924944"/>
            <a:ext cx="1154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376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dirty="0" smtClean="0"/>
              <a:t>The release of message content</a:t>
            </a:r>
            <a:endParaRPr lang="en-US" dirty="0"/>
          </a:p>
        </p:txBody>
      </p:sp>
      <p:sp>
        <p:nvSpPr>
          <p:cNvPr id="3" name="Content Placeholder 2"/>
          <p:cNvSpPr>
            <a:spLocks noGrp="1"/>
          </p:cNvSpPr>
          <p:nvPr>
            <p:ph idx="1"/>
          </p:nvPr>
        </p:nvSpPr>
        <p:spPr/>
        <p:txBody>
          <a:bodyPr/>
          <a:lstStyle/>
          <a:p>
            <a:r>
              <a:rPr lang="en-US" dirty="0" smtClean="0"/>
              <a:t>It may be desirable to prevent the opponent from learning the contents (</a:t>
            </a:r>
            <a:r>
              <a:rPr lang="en-US" dirty="0" err="1" smtClean="0"/>
              <a:t>i.e</a:t>
            </a:r>
            <a:r>
              <a:rPr lang="en-US" dirty="0" smtClean="0"/>
              <a:t> sensitive or confidential info) of the transmission.</a:t>
            </a:r>
          </a:p>
          <a:p>
            <a:endParaRPr lang="en-US" dirty="0"/>
          </a:p>
          <a:p>
            <a:endParaRPr lang="en-US" dirty="0" smtClean="0"/>
          </a:p>
          <a:p>
            <a:endParaRPr lang="en-US" dirty="0" smtClean="0"/>
          </a:p>
          <a:p>
            <a:endParaRPr lang="en-IN"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572" y="3371850"/>
            <a:ext cx="45434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76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analysis</a:t>
            </a:r>
            <a:endParaRPr lang="en-IN" dirty="0"/>
          </a:p>
        </p:txBody>
      </p:sp>
      <p:sp>
        <p:nvSpPr>
          <p:cNvPr id="3" name="Content Placeholder 2"/>
          <p:cNvSpPr>
            <a:spLocks noGrp="1"/>
          </p:cNvSpPr>
          <p:nvPr>
            <p:ph idx="1"/>
          </p:nvPr>
        </p:nvSpPr>
        <p:spPr/>
        <p:txBody>
          <a:bodyPr>
            <a:normAutofit/>
          </a:bodyPr>
          <a:lstStyle/>
          <a:p>
            <a:pPr algn="just"/>
            <a:r>
              <a:rPr lang="en-US" sz="2400" dirty="0" smtClean="0"/>
              <a:t>A more subtle technique where the opponent could determine the location and identity of communicating hosts and could observe the frequency &amp; length of encrypted messages being exchanged there by guessing the nature of communication taking place. </a:t>
            </a:r>
          </a:p>
          <a:p>
            <a:pPr algn="just"/>
            <a:endParaRPr lang="en-IN"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864" y="3717032"/>
            <a:ext cx="44862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123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Attacks</a:t>
            </a:r>
            <a:endParaRPr lang="en-IN" dirty="0"/>
          </a:p>
        </p:txBody>
      </p:sp>
      <p:sp>
        <p:nvSpPr>
          <p:cNvPr id="3" name="Content Placeholder 2"/>
          <p:cNvSpPr>
            <a:spLocks noGrp="1"/>
          </p:cNvSpPr>
          <p:nvPr>
            <p:ph idx="1"/>
          </p:nvPr>
        </p:nvSpPr>
        <p:spPr/>
        <p:txBody>
          <a:bodyPr>
            <a:normAutofit/>
          </a:bodyPr>
          <a:lstStyle/>
          <a:p>
            <a:r>
              <a:rPr lang="en-US" dirty="0" smtClean="0"/>
              <a:t>An active attack attempts to alter system resources or affect their operation.</a:t>
            </a:r>
          </a:p>
          <a:p>
            <a:pPr fontAlgn="base"/>
            <a:r>
              <a:rPr lang="en-US" dirty="0"/>
              <a:t>Types of active attacks are as follows: </a:t>
            </a:r>
          </a:p>
          <a:p>
            <a:pPr fontAlgn="base">
              <a:buFont typeface="Wingdings" pitchFamily="2" charset="2"/>
              <a:buChar char="Ø"/>
            </a:pPr>
            <a:r>
              <a:rPr lang="en-US" dirty="0"/>
              <a:t>Masquerade</a:t>
            </a:r>
          </a:p>
          <a:p>
            <a:pPr fontAlgn="base">
              <a:buFont typeface="Wingdings" pitchFamily="2" charset="2"/>
              <a:buChar char="Ø"/>
            </a:pPr>
            <a:r>
              <a:rPr lang="en-US" dirty="0"/>
              <a:t>Modification of messages</a:t>
            </a:r>
          </a:p>
          <a:p>
            <a:pPr fontAlgn="base">
              <a:buFont typeface="Wingdings" pitchFamily="2" charset="2"/>
              <a:buChar char="Ø"/>
            </a:pPr>
            <a:r>
              <a:rPr lang="en-US" dirty="0" smtClean="0"/>
              <a:t>Replay</a:t>
            </a:r>
            <a:endParaRPr lang="en-US" dirty="0"/>
          </a:p>
          <a:p>
            <a:pPr fontAlgn="base">
              <a:buFont typeface="Wingdings" pitchFamily="2" charset="2"/>
              <a:buChar char="Ø"/>
            </a:pPr>
            <a:r>
              <a:rPr lang="en-US" dirty="0"/>
              <a:t>Denial of Service</a:t>
            </a:r>
          </a:p>
          <a:p>
            <a:endParaRPr lang="en-IN" dirty="0"/>
          </a:p>
        </p:txBody>
      </p:sp>
    </p:spTree>
    <p:extLst>
      <p:ext uri="{BB962C8B-B14F-4D97-AF65-F5344CB8AC3E}">
        <p14:creationId xmlns:p14="http://schemas.microsoft.com/office/powerpoint/2010/main" val="2523264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Masquerade</a:t>
            </a:r>
            <a:br>
              <a:rPr lang="en-IN" b="1" dirty="0"/>
            </a:br>
            <a:endParaRPr lang="en-IN" dirty="0"/>
          </a:p>
        </p:txBody>
      </p:sp>
      <p:sp>
        <p:nvSpPr>
          <p:cNvPr id="3" name="Content Placeholder 2"/>
          <p:cNvSpPr>
            <a:spLocks noGrp="1"/>
          </p:cNvSpPr>
          <p:nvPr>
            <p:ph idx="1"/>
          </p:nvPr>
        </p:nvSpPr>
        <p:spPr/>
        <p:txBody>
          <a:bodyPr/>
          <a:lstStyle/>
          <a:p>
            <a:r>
              <a:rPr lang="en-US" dirty="0" smtClean="0"/>
              <a:t>Here, an entity pretends to be some other entity. It usually includes one of the other forms of active attack. </a:t>
            </a:r>
            <a:endParaRPr lang="en-US" dirty="0"/>
          </a:p>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429000"/>
            <a:ext cx="48006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004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Modification of messages</a:t>
            </a:r>
            <a:br>
              <a:rPr lang="en-IN" b="1" dirty="0"/>
            </a:br>
            <a:endParaRPr lang="en-IN" dirty="0"/>
          </a:p>
        </p:txBody>
      </p:sp>
      <p:sp>
        <p:nvSpPr>
          <p:cNvPr id="3" name="Content Placeholder 2"/>
          <p:cNvSpPr>
            <a:spLocks noGrp="1"/>
          </p:cNvSpPr>
          <p:nvPr>
            <p:ph idx="1"/>
          </p:nvPr>
        </p:nvSpPr>
        <p:spPr/>
        <p:txBody>
          <a:bodyPr/>
          <a:lstStyle/>
          <a:p>
            <a:r>
              <a:rPr lang="en-US" dirty="0" smtClean="0"/>
              <a:t>It means that some portion of a legitimate message is altered, or that messages are delayed to produce an unauthorized effect.</a:t>
            </a:r>
          </a:p>
          <a:p>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2" y="3429000"/>
            <a:ext cx="5248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438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Replay</a:t>
            </a:r>
            <a:endParaRPr lang="en-IN" dirty="0"/>
          </a:p>
        </p:txBody>
      </p:sp>
      <p:sp>
        <p:nvSpPr>
          <p:cNvPr id="3" name="Content Placeholder 2"/>
          <p:cNvSpPr>
            <a:spLocks noGrp="1"/>
          </p:cNvSpPr>
          <p:nvPr>
            <p:ph idx="1"/>
          </p:nvPr>
        </p:nvSpPr>
        <p:spPr/>
        <p:txBody>
          <a:bodyPr/>
          <a:lstStyle/>
          <a:p>
            <a:r>
              <a:rPr lang="en-US" dirty="0" smtClean="0"/>
              <a:t>It involves the passive capture of a data unit and its subsequent retransmission to produce an unauthorized effect. </a:t>
            </a:r>
          </a:p>
          <a:p>
            <a:endParaRPr lang="en-I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645024"/>
            <a:ext cx="48768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119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Denial of Service</a:t>
            </a:r>
            <a:br>
              <a:rPr lang="en-IN" b="1" dirty="0"/>
            </a:br>
            <a:endParaRPr lang="en-IN" dirty="0"/>
          </a:p>
        </p:txBody>
      </p:sp>
      <p:sp>
        <p:nvSpPr>
          <p:cNvPr id="3" name="Content Placeholder 2"/>
          <p:cNvSpPr>
            <a:spLocks noGrp="1"/>
          </p:cNvSpPr>
          <p:nvPr>
            <p:ph idx="1"/>
          </p:nvPr>
        </p:nvSpPr>
        <p:spPr/>
        <p:txBody>
          <a:bodyPr/>
          <a:lstStyle/>
          <a:p>
            <a:r>
              <a:rPr lang="en-US" dirty="0" smtClean="0"/>
              <a:t>This attack prevents or inhibits the normal use or management of communication facilities</a:t>
            </a:r>
          </a:p>
          <a:p>
            <a:endParaRPr lang="en-IN"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068960"/>
            <a:ext cx="5328592" cy="296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28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Security Services:</a:t>
            </a:r>
            <a:endParaRPr lang="en-IN" dirty="0"/>
          </a:p>
        </p:txBody>
      </p:sp>
      <p:sp>
        <p:nvSpPr>
          <p:cNvPr id="3" name="Content Placeholder 2"/>
          <p:cNvSpPr>
            <a:spLocks noGrp="1"/>
          </p:cNvSpPr>
          <p:nvPr>
            <p:ph idx="1"/>
          </p:nvPr>
        </p:nvSpPr>
        <p:spPr/>
        <p:txBody>
          <a:bodyPr>
            <a:normAutofit fontScale="92500"/>
          </a:bodyPr>
          <a:lstStyle/>
          <a:p>
            <a:pPr algn="just"/>
            <a:r>
              <a:rPr lang="en-US" dirty="0" smtClean="0"/>
              <a:t> The services are intended to counter security attacks by making use of one or more security mechanisms to provide the service. </a:t>
            </a:r>
          </a:p>
          <a:p>
            <a:pPr algn="just"/>
            <a:r>
              <a:rPr lang="en-US" b="1" dirty="0" smtClean="0"/>
              <a:t> Confidentiality </a:t>
            </a:r>
            <a:r>
              <a:rPr lang="en-US" dirty="0" smtClean="0"/>
              <a:t>is the protection of transmitted data from passive attacks. It is used to prevent the disclosure of information to unauthorized individuals or systems. It has been defined as “ensuring that information is accessible only to those authorized to have access”.</a:t>
            </a:r>
            <a:endParaRPr lang="en-IN" dirty="0"/>
          </a:p>
        </p:txBody>
      </p:sp>
    </p:spTree>
    <p:extLst>
      <p:ext uri="{BB962C8B-B14F-4D97-AF65-F5344CB8AC3E}">
        <p14:creationId xmlns:p14="http://schemas.microsoft.com/office/powerpoint/2010/main" val="3772578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7500" lnSpcReduction="20000"/>
          </a:bodyPr>
          <a:lstStyle/>
          <a:p>
            <a:r>
              <a:rPr lang="en-US" b="1" dirty="0" smtClean="0"/>
              <a:t>Authentication</a:t>
            </a:r>
            <a:r>
              <a:rPr lang="en-US" dirty="0" smtClean="0"/>
              <a:t> This service assures that a communication is authentic. </a:t>
            </a:r>
          </a:p>
          <a:p>
            <a:r>
              <a:rPr lang="en-US" b="1" dirty="0" smtClean="0"/>
              <a:t>Integrity</a:t>
            </a:r>
            <a:r>
              <a:rPr lang="en-US" dirty="0" smtClean="0"/>
              <a:t> means that data cannot be modified without authorization. Like confidentiality, it can be applied to a stream of messages, a single message or selected fields within a message. </a:t>
            </a:r>
          </a:p>
          <a:p>
            <a:r>
              <a:rPr lang="en-US" b="1" dirty="0" smtClean="0"/>
              <a:t>Non-repudiation</a:t>
            </a:r>
            <a:r>
              <a:rPr lang="en-US" dirty="0" smtClean="0"/>
              <a:t> prevents either sender or receiver from denying a transmitted message. This capability is crucial to e-commerce. Without it an individual or entity can deny that he, she or it is responsible for a transaction, therefore not financially liable.</a:t>
            </a:r>
          </a:p>
          <a:p>
            <a:r>
              <a:rPr lang="en-US" b="1" dirty="0" smtClean="0"/>
              <a:t>Access Control </a:t>
            </a:r>
            <a:r>
              <a:rPr lang="en-US" dirty="0" smtClean="0"/>
              <a:t>This refers to the ability to control the level of access that individuals or entities have to a network or system and how much information they can receive.</a:t>
            </a:r>
          </a:p>
          <a:p>
            <a:r>
              <a:rPr lang="en-US" b="1" dirty="0" smtClean="0"/>
              <a:t>Availability</a:t>
            </a:r>
            <a:r>
              <a:rPr lang="en-US" dirty="0" smtClean="0"/>
              <a:t> It is defined to be the property of a system or a system resource being accessible and usable upon demand by an authorized system entity</a:t>
            </a:r>
            <a:endParaRPr lang="en-IN" dirty="0"/>
          </a:p>
        </p:txBody>
      </p:sp>
    </p:spTree>
    <p:extLst>
      <p:ext uri="{BB962C8B-B14F-4D97-AF65-F5344CB8AC3E}">
        <p14:creationId xmlns:p14="http://schemas.microsoft.com/office/powerpoint/2010/main" val="210777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Security Mechanisms:</a:t>
            </a:r>
            <a:endParaRPr lang="en-IN"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Specific Security Mechanisms: </a:t>
            </a:r>
            <a:r>
              <a:rPr lang="en-US" dirty="0" smtClean="0"/>
              <a:t>Incorporated into the appropriate protocol layer in order to provide some of the OSI security services</a:t>
            </a:r>
          </a:p>
          <a:p>
            <a:pPr>
              <a:buFont typeface="Wingdings" pitchFamily="2" charset="2"/>
              <a:buChar char="Ø"/>
            </a:pPr>
            <a:r>
              <a:rPr lang="en-US" dirty="0" smtClean="0"/>
              <a:t> </a:t>
            </a:r>
            <a:r>
              <a:rPr lang="en-US" b="1" dirty="0" err="1" smtClean="0"/>
              <a:t>Encipherment</a:t>
            </a:r>
            <a:r>
              <a:rPr lang="en-US" b="1" dirty="0" smtClean="0"/>
              <a:t>: </a:t>
            </a:r>
            <a:r>
              <a:rPr lang="en-US" dirty="0" smtClean="0"/>
              <a:t>It refers to the process of applying mathematical algorithms for converting data into a form that is not intelligible. This depends on algorithm used and encryption keys.</a:t>
            </a:r>
          </a:p>
          <a:p>
            <a:pPr>
              <a:buFont typeface="Wingdings" pitchFamily="2" charset="2"/>
              <a:buChar char="Ø"/>
            </a:pPr>
            <a:r>
              <a:rPr lang="en-US" dirty="0" smtClean="0"/>
              <a:t> </a:t>
            </a:r>
            <a:r>
              <a:rPr lang="en-US" b="1" dirty="0" smtClean="0"/>
              <a:t>Digital Signature: </a:t>
            </a:r>
            <a:r>
              <a:rPr lang="en-US" dirty="0" smtClean="0"/>
              <a:t>The appended data or a cryptographic transformation applied to any data unit allowing to prove the source and integrity of the data unit and protect against forgery. </a:t>
            </a:r>
          </a:p>
          <a:p>
            <a:pPr>
              <a:buFont typeface="Wingdings" pitchFamily="2" charset="2"/>
              <a:buChar char="Ø"/>
            </a:pPr>
            <a:r>
              <a:rPr lang="en-US" b="1" dirty="0" smtClean="0"/>
              <a:t>Access Control: </a:t>
            </a:r>
            <a:r>
              <a:rPr lang="en-US" dirty="0" smtClean="0"/>
              <a:t>A variety of techniques used for enforcing access permissions to the system resources. </a:t>
            </a:r>
          </a:p>
          <a:p>
            <a:pPr>
              <a:buFont typeface="Wingdings" pitchFamily="2" charset="2"/>
              <a:buChar char="Ø"/>
            </a:pPr>
            <a:r>
              <a:rPr lang="en-US" b="1" dirty="0" smtClean="0"/>
              <a:t>Data Integrity: </a:t>
            </a:r>
            <a:r>
              <a:rPr lang="en-US" dirty="0" smtClean="0"/>
              <a:t>A variety of mechanisms used to assure the integrity of a data unit or stream of data units.</a:t>
            </a:r>
          </a:p>
          <a:p>
            <a:pPr marL="0" indent="0">
              <a:buNone/>
            </a:pPr>
            <a:endParaRPr lang="en-IN" dirty="0"/>
          </a:p>
        </p:txBody>
      </p:sp>
    </p:spTree>
    <p:extLst>
      <p:ext uri="{BB962C8B-B14F-4D97-AF65-F5344CB8AC3E}">
        <p14:creationId xmlns:p14="http://schemas.microsoft.com/office/powerpoint/2010/main" val="165151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xfrm>
            <a:off x="6553200" y="62753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C5A9092-8386-4B83-8D03-FB7AEF0F0C23}" type="slidenum">
              <a:rPr lang="en-US" altLang="en-US" sz="1400"/>
              <a:pPr>
                <a:spcBef>
                  <a:spcPct val="0"/>
                </a:spcBef>
                <a:buFontTx/>
                <a:buNone/>
              </a:pPr>
              <a:t>2</a:t>
            </a:fld>
            <a:endParaRPr lang="en-US" altLang="en-US" sz="1400"/>
          </a:p>
        </p:txBody>
      </p:sp>
      <p:sp>
        <p:nvSpPr>
          <p:cNvPr id="35842" name="Rectangle 2"/>
          <p:cNvSpPr>
            <a:spLocks noGrp="1" noChangeArrowheads="1"/>
          </p:cNvSpPr>
          <p:nvPr>
            <p:ph type="ctrTitle"/>
          </p:nvPr>
        </p:nvSpPr>
        <p:spPr>
          <a:xfrm>
            <a:off x="214313" y="142875"/>
            <a:ext cx="8821737" cy="455613"/>
          </a:xfrm>
        </p:spPr>
        <p:txBody>
          <a:bodyPr>
            <a:normAutofit fontScale="90000"/>
          </a:bodyPr>
          <a:lstStyle/>
          <a:p>
            <a:pPr>
              <a:defRPr/>
            </a:pPr>
            <a:r>
              <a:rPr lang="en-US" altLang="zh-CN" sz="5500" b="1">
                <a:effectLst>
                  <a:outerShdw blurRad="38100" dist="38100" dir="2700000" algn="tl">
                    <a:srgbClr val="DDDDDD"/>
                  </a:outerShdw>
                </a:effectLst>
                <a:latin typeface="Comic Sans MS" charset="0"/>
                <a:ea typeface="宋体" charset="0"/>
                <a:cs typeface="宋体" charset="0"/>
              </a:rPr>
              <a:t>About This Course</a:t>
            </a:r>
            <a:endParaRPr lang="en-US" sz="5500">
              <a:ea typeface="ＭＳ Ｐゴシック" charset="0"/>
              <a:cs typeface="+mj-cs"/>
            </a:endParaRPr>
          </a:p>
        </p:txBody>
      </p:sp>
      <p:sp>
        <p:nvSpPr>
          <p:cNvPr id="8196" name="Rectangle 3"/>
          <p:cNvSpPr>
            <a:spLocks noGrp="1" noChangeArrowheads="1"/>
          </p:cNvSpPr>
          <p:nvPr>
            <p:ph type="subTitle" idx="1"/>
          </p:nvPr>
        </p:nvSpPr>
        <p:spPr>
          <a:xfrm>
            <a:off x="250825" y="598488"/>
            <a:ext cx="8435975" cy="6143625"/>
          </a:xfrm>
        </p:spPr>
        <p:txBody>
          <a:bodyPr>
            <a:normAutofit fontScale="77500" lnSpcReduction="20000"/>
          </a:bodyPr>
          <a:lstStyle/>
          <a:p>
            <a:pPr marL="609600" indent="-609600" algn="l"/>
            <a:r>
              <a:rPr lang="en-GB" altLang="zh-CN" dirty="0" smtClean="0">
                <a:latin typeface="Comic Sans MS" panose="030F0702030302020204" pitchFamily="66" charset="0"/>
                <a:ea typeface="SimSun" panose="02010600030101010101" pitchFamily="2" charset="-122"/>
              </a:rPr>
              <a:t>Textbook:</a:t>
            </a:r>
          </a:p>
          <a:p>
            <a:pPr marL="609600" indent="-609600" algn="l"/>
            <a:endParaRPr lang="en-GB" altLang="zh-CN" dirty="0">
              <a:latin typeface="Comic Sans MS" panose="030F0702030302020204" pitchFamily="66" charset="0"/>
              <a:ea typeface="SimSun" panose="02010600030101010101" pitchFamily="2" charset="-122"/>
            </a:endParaRPr>
          </a:p>
          <a:p>
            <a:pPr marL="609600" indent="-609600" algn="l"/>
            <a:r>
              <a:rPr lang="en-GB" altLang="zh-CN" dirty="0">
                <a:latin typeface="Comic Sans MS" panose="030F0702030302020204" pitchFamily="66" charset="0"/>
                <a:ea typeface="SimSun" panose="02010600030101010101" pitchFamily="2" charset="-122"/>
              </a:rPr>
              <a:t>1.	Cryptography and Network Security, 3rd Edition Behrouz A </a:t>
            </a:r>
            <a:r>
              <a:rPr lang="en-GB" altLang="zh-CN" dirty="0" err="1">
                <a:latin typeface="Comic Sans MS" panose="030F0702030302020204" pitchFamily="66" charset="0"/>
                <a:ea typeface="SimSun" panose="02010600030101010101" pitchFamily="2" charset="-122"/>
              </a:rPr>
              <a:t>Forouzan</a:t>
            </a:r>
            <a:r>
              <a:rPr lang="en-GB" altLang="zh-CN" dirty="0">
                <a:latin typeface="Comic Sans MS" panose="030F0702030302020204" pitchFamily="66" charset="0"/>
                <a:ea typeface="SimSun" panose="02010600030101010101" pitchFamily="2" charset="-122"/>
              </a:rPr>
              <a:t>, Deb deep </a:t>
            </a:r>
            <a:r>
              <a:rPr lang="en-GB" altLang="zh-CN" dirty="0" err="1">
                <a:latin typeface="Comic Sans MS" panose="030F0702030302020204" pitchFamily="66" charset="0"/>
                <a:ea typeface="SimSun" panose="02010600030101010101" pitchFamily="2" charset="-122"/>
              </a:rPr>
              <a:t>Mukhopadhyay</a:t>
            </a:r>
            <a:r>
              <a:rPr lang="en-GB" altLang="zh-CN" dirty="0">
                <a:latin typeface="Comic Sans MS" panose="030F0702030302020204" pitchFamily="66" charset="0"/>
                <a:ea typeface="SimSun" panose="02010600030101010101" pitchFamily="2" charset="-122"/>
              </a:rPr>
              <a:t>, McGraw Hill,2015</a:t>
            </a:r>
          </a:p>
          <a:p>
            <a:pPr marL="609600" indent="-609600" algn="l"/>
            <a:r>
              <a:rPr lang="en-GB" altLang="zh-CN" dirty="0">
                <a:latin typeface="Comic Sans MS" panose="030F0702030302020204" pitchFamily="66" charset="0"/>
                <a:ea typeface="SimSun" panose="02010600030101010101" pitchFamily="2" charset="-122"/>
              </a:rPr>
              <a:t>2.	Cryptography and Network Security,4th Edition, William Stallings, (6e) Pearson,2006 Everyday Cryptography, 1st Edition, Keith </a:t>
            </a:r>
            <a:r>
              <a:rPr lang="en-GB" altLang="zh-CN" dirty="0" err="1">
                <a:latin typeface="Comic Sans MS" panose="030F0702030302020204" pitchFamily="66" charset="0"/>
                <a:ea typeface="SimSun" panose="02010600030101010101" pitchFamily="2" charset="-122"/>
              </a:rPr>
              <a:t>M.Martin</a:t>
            </a:r>
            <a:r>
              <a:rPr lang="en-GB" altLang="zh-CN" dirty="0">
                <a:latin typeface="Comic Sans MS" panose="030F0702030302020204" pitchFamily="66" charset="0"/>
                <a:ea typeface="SimSun" panose="02010600030101010101" pitchFamily="2" charset="-122"/>
              </a:rPr>
              <a:t>, Oxford,2016</a:t>
            </a:r>
          </a:p>
          <a:p>
            <a:pPr marL="609600" indent="-609600" algn="l"/>
            <a:r>
              <a:rPr lang="en-GB" altLang="zh-CN" dirty="0">
                <a:latin typeface="Comic Sans MS" panose="030F0702030302020204" pitchFamily="66" charset="0"/>
                <a:ea typeface="SimSun" panose="02010600030101010101" pitchFamily="2" charset="-122"/>
              </a:rPr>
              <a:t>Reference Books</a:t>
            </a:r>
          </a:p>
          <a:p>
            <a:pPr marL="609600" indent="-609600" algn="l"/>
            <a:r>
              <a:rPr lang="en-GB" altLang="zh-CN" dirty="0">
                <a:latin typeface="Comic Sans MS" panose="030F0702030302020204" pitchFamily="66" charset="0"/>
                <a:ea typeface="SimSun" panose="02010600030101010101" pitchFamily="2" charset="-122"/>
              </a:rPr>
              <a:t>1.	Network Security and Cryptography, 1st Edition, Bernard </a:t>
            </a:r>
            <a:r>
              <a:rPr lang="en-GB" altLang="zh-CN" dirty="0" err="1">
                <a:latin typeface="Comic Sans MS" panose="030F0702030302020204" pitchFamily="66" charset="0"/>
                <a:ea typeface="SimSun" panose="02010600030101010101" pitchFamily="2" charset="-122"/>
              </a:rPr>
              <a:t>Meneges</a:t>
            </a:r>
            <a:r>
              <a:rPr lang="en-GB" altLang="zh-CN" dirty="0">
                <a:latin typeface="Comic Sans MS" panose="030F0702030302020204" pitchFamily="66" charset="0"/>
                <a:ea typeface="SimSun" panose="02010600030101010101" pitchFamily="2" charset="-122"/>
              </a:rPr>
              <a:t>, Cengage Learning,2018 </a:t>
            </a:r>
          </a:p>
          <a:p>
            <a:pPr marL="609600" indent="-609600" algn="l"/>
            <a:r>
              <a:rPr lang="en-GB" altLang="zh-CN" dirty="0">
                <a:latin typeface="Comic Sans MS" panose="030F0702030302020204" pitchFamily="66" charset="0"/>
                <a:ea typeface="SimSun" panose="02010600030101010101" pitchFamily="2" charset="-122"/>
              </a:rPr>
              <a:t>E-Resources &amp; other digital material</a:t>
            </a:r>
          </a:p>
          <a:p>
            <a:pPr marL="609600" indent="-609600" algn="l"/>
            <a:r>
              <a:rPr lang="en-GB" altLang="zh-CN" dirty="0">
                <a:latin typeface="Comic Sans MS" panose="030F0702030302020204" pitchFamily="66" charset="0"/>
                <a:ea typeface="SimSun" panose="02010600030101010101" pitchFamily="2" charset="-122"/>
              </a:rPr>
              <a:t>1. Cryptography and Network Security, NPTEL </a:t>
            </a:r>
          </a:p>
          <a:p>
            <a:pPr marL="609600" indent="-609600" algn="l"/>
            <a:r>
              <a:rPr lang="en-GB" altLang="zh-CN" dirty="0">
                <a:latin typeface="Comic Sans MS" panose="030F0702030302020204" pitchFamily="66" charset="0"/>
                <a:ea typeface="SimSun" panose="02010600030101010101" pitchFamily="2" charset="-122"/>
              </a:rPr>
              <a:t>2. Cryptography, Coursera</a:t>
            </a:r>
          </a:p>
          <a:p>
            <a:pPr marL="609600" indent="-609600" algn="l"/>
            <a:r>
              <a:rPr lang="en-GB" altLang="zh-CN" dirty="0">
                <a:latin typeface="Comic Sans MS" panose="030F0702030302020204" pitchFamily="66" charset="0"/>
                <a:ea typeface="SimSun" panose="02010600030101010101" pitchFamily="2" charset="-122"/>
              </a:rPr>
              <a:t>3. Cryptography and Hashing Fundamentals, </a:t>
            </a:r>
            <a:r>
              <a:rPr lang="en-GB" altLang="zh-CN" dirty="0" err="1">
                <a:latin typeface="Comic Sans MS" panose="030F0702030302020204" pitchFamily="66" charset="0"/>
                <a:ea typeface="SimSun" panose="02010600030101010101" pitchFamily="2" charset="-122"/>
              </a:rPr>
              <a:t>Udemy</a:t>
            </a:r>
            <a:endParaRPr lang="en-GB" altLang="zh-CN" dirty="0">
              <a:latin typeface="Comic Sans MS" panose="030F0702030302020204" pitchFamily="66" charset="0"/>
              <a:ea typeface="SimSun" panose="02010600030101010101" pitchFamily="2" charset="-122"/>
            </a:endParaRPr>
          </a:p>
          <a:p>
            <a:pPr marL="609600" indent="-609600" algn="l"/>
            <a:endParaRPr lang="en-GB" altLang="zh-CN" dirty="0">
              <a:latin typeface="Comic Sans MS" panose="030F0702030302020204" pitchFamily="66" charset="0"/>
              <a:ea typeface="SimSun" panose="02010600030101010101" pitchFamily="2" charset="-122"/>
            </a:endParaRPr>
          </a:p>
          <a:p>
            <a:pPr marL="609600" indent="-609600" algn="l"/>
            <a:endParaRPr lang="en-GB" altLang="zh-CN" dirty="0" smtClean="0">
              <a:latin typeface="Comic Sans MS" panose="030F0702030302020204" pitchFamily="66" charset="0"/>
              <a:ea typeface="SimSun" panose="02010600030101010101" pitchFamily="2" charset="-122"/>
            </a:endParaRPr>
          </a:p>
        </p:txBody>
      </p:sp>
    </p:spTree>
    <p:extLst>
      <p:ext uri="{BB962C8B-B14F-4D97-AF65-F5344CB8AC3E}">
        <p14:creationId xmlns:p14="http://schemas.microsoft.com/office/powerpoint/2010/main" val="1617179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lnSpcReduction="10000"/>
          </a:bodyPr>
          <a:lstStyle/>
          <a:p>
            <a:pPr>
              <a:buFont typeface="Wingdings" pitchFamily="2" charset="2"/>
              <a:buChar char="Ø"/>
            </a:pPr>
            <a:r>
              <a:rPr lang="en-US" b="1" dirty="0" smtClean="0"/>
              <a:t>Authentication Exchange: </a:t>
            </a:r>
            <a:r>
              <a:rPr lang="en-US" dirty="0" smtClean="0"/>
              <a:t>A mechanism intended to ensure the identity of an entity by means of information exchange.</a:t>
            </a:r>
          </a:p>
          <a:p>
            <a:pPr>
              <a:buFont typeface="Wingdings" pitchFamily="2" charset="2"/>
              <a:buChar char="Ø"/>
            </a:pPr>
            <a:r>
              <a:rPr lang="en-US" dirty="0" smtClean="0"/>
              <a:t> </a:t>
            </a:r>
            <a:r>
              <a:rPr lang="en-US" b="1" dirty="0" smtClean="0"/>
              <a:t>Traffic Padding: </a:t>
            </a:r>
            <a:r>
              <a:rPr lang="en-US" dirty="0" smtClean="0"/>
              <a:t>The insertion of bits into gaps in a data stream to frustrate traffic analysis attempts.</a:t>
            </a:r>
          </a:p>
          <a:p>
            <a:pPr>
              <a:buFont typeface="Wingdings" pitchFamily="2" charset="2"/>
              <a:buChar char="Ø"/>
            </a:pPr>
            <a:r>
              <a:rPr lang="en-US" dirty="0" smtClean="0"/>
              <a:t> </a:t>
            </a:r>
            <a:r>
              <a:rPr lang="en-US" b="1" dirty="0" smtClean="0"/>
              <a:t>Routing Control: </a:t>
            </a:r>
            <a:r>
              <a:rPr lang="en-US" dirty="0" smtClean="0"/>
              <a:t>Enables selection of particular physically secure routes for certain data and allows routing changes once a breach of security is suspected.</a:t>
            </a:r>
          </a:p>
          <a:p>
            <a:pPr>
              <a:buFont typeface="Wingdings" pitchFamily="2" charset="2"/>
              <a:buChar char="Ø"/>
            </a:pPr>
            <a:r>
              <a:rPr lang="en-US" dirty="0" smtClean="0"/>
              <a:t> </a:t>
            </a:r>
            <a:r>
              <a:rPr lang="en-US" b="1" dirty="0" smtClean="0"/>
              <a:t>Notarization: </a:t>
            </a:r>
            <a:r>
              <a:rPr lang="en-US" dirty="0" smtClean="0"/>
              <a:t>The use of a trusted third party to assure certain properties of a data exchange</a:t>
            </a:r>
            <a:endParaRPr lang="en-IN" dirty="0"/>
          </a:p>
        </p:txBody>
      </p:sp>
    </p:spTree>
    <p:extLst>
      <p:ext uri="{BB962C8B-B14F-4D97-AF65-F5344CB8AC3E}">
        <p14:creationId xmlns:p14="http://schemas.microsoft.com/office/powerpoint/2010/main" val="98160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IN" b="1" dirty="0"/>
              <a:t>Pervasive Security Mechanisms</a:t>
            </a:r>
            <a:r>
              <a:rPr lang="en-IN" b="1" dirty="0" smtClean="0"/>
              <a:t>:</a:t>
            </a:r>
            <a:endParaRPr lang="en-IN" dirty="0"/>
          </a:p>
          <a:p>
            <a:r>
              <a:rPr lang="en-US" dirty="0"/>
              <a:t>These are not specific to any particular OSI security service or protocol layer.</a:t>
            </a:r>
          </a:p>
          <a:p>
            <a:r>
              <a:rPr lang="en-US" b="1" dirty="0"/>
              <a:t>Trusted Functionality: </a:t>
            </a:r>
            <a:r>
              <a:rPr lang="en-US" dirty="0"/>
              <a:t>That which is perceived to </a:t>
            </a:r>
            <a:r>
              <a:rPr lang="en-US" dirty="0" smtClean="0"/>
              <a:t>be </a:t>
            </a:r>
            <a:r>
              <a:rPr lang="en-US" dirty="0"/>
              <a:t>correct with respect to some </a:t>
            </a:r>
            <a:r>
              <a:rPr lang="en-US" dirty="0" smtClean="0"/>
              <a:t>criteria.</a:t>
            </a:r>
            <a:endParaRPr lang="en-US" dirty="0"/>
          </a:p>
          <a:p>
            <a:r>
              <a:rPr lang="en-US" b="1" dirty="0"/>
              <a:t>Security Level: </a:t>
            </a:r>
            <a:r>
              <a:rPr lang="en-US" dirty="0"/>
              <a:t>The marking bound to a resource (which may be a data unit) that </a:t>
            </a:r>
            <a:r>
              <a:rPr lang="en-US" dirty="0" smtClean="0"/>
              <a:t>names or </a:t>
            </a:r>
            <a:r>
              <a:rPr lang="en-US" dirty="0"/>
              <a:t>designates the security attributes of that resource.</a:t>
            </a:r>
          </a:p>
          <a:p>
            <a:r>
              <a:rPr lang="en-US" b="1" dirty="0"/>
              <a:t>Event Detection: </a:t>
            </a:r>
            <a:r>
              <a:rPr lang="en-US" dirty="0"/>
              <a:t>It is the process of detecting all the events related to network security.</a:t>
            </a:r>
          </a:p>
          <a:p>
            <a:r>
              <a:rPr lang="en-US" b="1" dirty="0"/>
              <a:t>Security Audit Trail: </a:t>
            </a:r>
            <a:r>
              <a:rPr lang="en-US" dirty="0"/>
              <a:t>Data collected and potentially used to facilitate a security audit</a:t>
            </a:r>
            <a:r>
              <a:rPr lang="en-US" dirty="0" smtClean="0"/>
              <a:t>, which </a:t>
            </a:r>
            <a:r>
              <a:rPr lang="en-US" dirty="0"/>
              <a:t>is an independent review and examination of system records and activities.</a:t>
            </a:r>
          </a:p>
          <a:p>
            <a:r>
              <a:rPr lang="en-US" b="1" dirty="0"/>
              <a:t>Security Recovery: </a:t>
            </a:r>
            <a:r>
              <a:rPr lang="en-US" dirty="0"/>
              <a:t>It deals with requests from mechanisms, such as event handling </a:t>
            </a:r>
            <a:r>
              <a:rPr lang="en-US" dirty="0" smtClean="0"/>
              <a:t>and management </a:t>
            </a:r>
            <a:r>
              <a:rPr lang="en-US" dirty="0"/>
              <a:t>functions, and takes recovery actions.</a:t>
            </a:r>
            <a:endParaRPr lang="en-IN" dirty="0"/>
          </a:p>
        </p:txBody>
      </p:sp>
    </p:spTree>
    <p:extLst>
      <p:ext uri="{BB962C8B-B14F-4D97-AF65-F5344CB8AC3E}">
        <p14:creationId xmlns:p14="http://schemas.microsoft.com/office/powerpoint/2010/main" val="2290209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519771" y="728703"/>
            <a:ext cx="4248473" cy="6480720"/>
          </a:xfrm>
        </p:spPr>
      </p:pic>
    </p:spTree>
    <p:extLst>
      <p:ext uri="{BB962C8B-B14F-4D97-AF65-F5344CB8AC3E}">
        <p14:creationId xmlns:p14="http://schemas.microsoft.com/office/powerpoint/2010/main" val="4160279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Of Inter Network Security</a:t>
            </a:r>
            <a:endParaRPr lang="en-IN" dirty="0"/>
          </a:p>
        </p:txBody>
      </p:sp>
      <p:sp>
        <p:nvSpPr>
          <p:cNvPr id="3" name="Content Placeholder 2"/>
          <p:cNvSpPr>
            <a:spLocks noGrp="1"/>
          </p:cNvSpPr>
          <p:nvPr>
            <p:ph idx="1"/>
          </p:nvPr>
        </p:nvSpPr>
        <p:spPr/>
        <p:txBody>
          <a:bodyPr/>
          <a:lstStyle/>
          <a:p>
            <a:pPr marL="0" indent="0">
              <a:buNone/>
            </a:pPr>
            <a:endParaRPr lang="en-IN"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3"/>
            <a:ext cx="82809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078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US" dirty="0"/>
              <a:t>Data is transmitted over network between two communicating parties, who </a:t>
            </a:r>
            <a:r>
              <a:rPr lang="en-US" dirty="0" smtClean="0"/>
              <a:t>must cooperate </a:t>
            </a:r>
            <a:r>
              <a:rPr lang="en-US" dirty="0"/>
              <a:t>for the exchange to take place. </a:t>
            </a:r>
            <a:endParaRPr lang="en-US" dirty="0" smtClean="0"/>
          </a:p>
          <a:p>
            <a:r>
              <a:rPr lang="en-US" dirty="0" smtClean="0"/>
              <a:t>A </a:t>
            </a:r>
            <a:r>
              <a:rPr lang="en-US" dirty="0"/>
              <a:t>logical information channel is established </a:t>
            </a:r>
            <a:r>
              <a:rPr lang="en-US" dirty="0" smtClean="0"/>
              <a:t>by defining </a:t>
            </a:r>
            <a:r>
              <a:rPr lang="en-US" dirty="0"/>
              <a:t>a route through the internet from source to destination by use of </a:t>
            </a:r>
            <a:r>
              <a:rPr lang="en-US" dirty="0" smtClean="0"/>
              <a:t> Communication protocols </a:t>
            </a:r>
            <a:r>
              <a:rPr lang="en-US" dirty="0"/>
              <a:t>by the two parties. </a:t>
            </a:r>
            <a:endParaRPr lang="en-US" dirty="0" smtClean="0"/>
          </a:p>
          <a:p>
            <a:r>
              <a:rPr lang="en-US" dirty="0" smtClean="0"/>
              <a:t>Whenever </a:t>
            </a:r>
            <a:r>
              <a:rPr lang="en-US" dirty="0"/>
              <a:t>an opponent presents a threat to confidentiality</a:t>
            </a:r>
            <a:r>
              <a:rPr lang="en-US" dirty="0" smtClean="0"/>
              <a:t>, </a:t>
            </a:r>
            <a:r>
              <a:rPr lang="en-US" dirty="0"/>
              <a:t>authenticity of information, security aspects come into play. </a:t>
            </a:r>
            <a:endParaRPr lang="en-IN" dirty="0"/>
          </a:p>
        </p:txBody>
      </p:sp>
    </p:spTree>
    <p:extLst>
      <p:ext uri="{BB962C8B-B14F-4D97-AF65-F5344CB8AC3E}">
        <p14:creationId xmlns:p14="http://schemas.microsoft.com/office/powerpoint/2010/main" val="3020321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Two components are present in</a:t>
            </a:r>
          </a:p>
          <a:p>
            <a:pPr marL="0" indent="0">
              <a:buNone/>
            </a:pPr>
            <a:r>
              <a:rPr lang="en-US" dirty="0"/>
              <a:t>almost all the security providing techniques.</a:t>
            </a:r>
            <a:endParaRPr lang="en-IN" dirty="0"/>
          </a:p>
          <a:p>
            <a:r>
              <a:rPr lang="en-US" dirty="0"/>
              <a:t>A security-related transformation on the information to be sent making it unreadable by </a:t>
            </a:r>
            <a:r>
              <a:rPr lang="en-US" dirty="0" smtClean="0"/>
              <a:t>the opponent</a:t>
            </a:r>
            <a:r>
              <a:rPr lang="en-US" dirty="0"/>
              <a:t>, and the addition of a code based on the contents of the message, used to </a:t>
            </a:r>
            <a:r>
              <a:rPr lang="en-US" dirty="0" smtClean="0"/>
              <a:t>verify </a:t>
            </a:r>
            <a:r>
              <a:rPr lang="en-IN" dirty="0" smtClean="0"/>
              <a:t>the </a:t>
            </a:r>
            <a:r>
              <a:rPr lang="en-IN" dirty="0"/>
              <a:t>identity of </a:t>
            </a:r>
            <a:r>
              <a:rPr lang="en-IN" dirty="0" smtClean="0"/>
              <a:t>sender.</a:t>
            </a:r>
          </a:p>
          <a:p>
            <a:r>
              <a:rPr lang="en-US" dirty="0" smtClean="0"/>
              <a:t>Some </a:t>
            </a:r>
            <a:r>
              <a:rPr lang="en-US" dirty="0"/>
              <a:t>secret information shared by the two principals and, it is hoped, unknown to </a:t>
            </a:r>
            <a:r>
              <a:rPr lang="en-US" dirty="0" smtClean="0"/>
              <a:t>the opponent.</a:t>
            </a:r>
          </a:p>
          <a:p>
            <a:r>
              <a:rPr lang="en-US" dirty="0" smtClean="0"/>
              <a:t> </a:t>
            </a:r>
            <a:r>
              <a:rPr lang="en-US" dirty="0"/>
              <a:t>An example is an encryption key used in conjunction with the transformation </a:t>
            </a:r>
            <a:r>
              <a:rPr lang="en-US" dirty="0" smtClean="0"/>
              <a:t>to scramble </a:t>
            </a:r>
            <a:r>
              <a:rPr lang="en-US" dirty="0"/>
              <a:t>the message before transmission and unscramble it on reception</a:t>
            </a:r>
            <a:endParaRPr lang="en-IN" dirty="0"/>
          </a:p>
        </p:txBody>
      </p:sp>
    </p:spTree>
    <p:extLst>
      <p:ext uri="{BB962C8B-B14F-4D97-AF65-F5344CB8AC3E}">
        <p14:creationId xmlns:p14="http://schemas.microsoft.com/office/powerpoint/2010/main" val="1556908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US" dirty="0"/>
              <a:t>The general model shows that there are four basic</a:t>
            </a:r>
          </a:p>
          <a:p>
            <a:pPr marL="0" indent="0">
              <a:buNone/>
            </a:pPr>
            <a:r>
              <a:rPr lang="en-US" dirty="0"/>
              <a:t>tasks in designing a particular security service:</a:t>
            </a:r>
          </a:p>
          <a:p>
            <a:pPr marL="0" indent="0">
              <a:buNone/>
            </a:pPr>
            <a:r>
              <a:rPr lang="en-US" b="1" dirty="0"/>
              <a:t>1. </a:t>
            </a:r>
            <a:r>
              <a:rPr lang="en-US" dirty="0"/>
              <a:t>Design an algorithm for performing the security-related transformation. The </a:t>
            </a:r>
            <a:r>
              <a:rPr lang="en-US" dirty="0" smtClean="0"/>
              <a:t>algorithm should </a:t>
            </a:r>
            <a:r>
              <a:rPr lang="en-US" dirty="0"/>
              <a:t>be such that an opponent cannot defeat its purpose</a:t>
            </a:r>
          </a:p>
          <a:p>
            <a:pPr marL="0" indent="0">
              <a:buNone/>
            </a:pPr>
            <a:r>
              <a:rPr lang="en-US" b="1" dirty="0"/>
              <a:t>2. </a:t>
            </a:r>
            <a:r>
              <a:rPr lang="en-US" dirty="0"/>
              <a:t>Generate the secret information to be used with the algorithm</a:t>
            </a:r>
          </a:p>
          <a:p>
            <a:pPr marL="0" indent="0">
              <a:buNone/>
            </a:pPr>
            <a:r>
              <a:rPr lang="en-US" b="1" dirty="0"/>
              <a:t>3. </a:t>
            </a:r>
            <a:r>
              <a:rPr lang="en-US" dirty="0"/>
              <a:t>Develop methods for the distribution and sharing of the secret information</a:t>
            </a:r>
          </a:p>
          <a:p>
            <a:pPr marL="0" indent="0">
              <a:buNone/>
            </a:pPr>
            <a:r>
              <a:rPr lang="en-US" b="1" dirty="0"/>
              <a:t>4. </a:t>
            </a:r>
            <a:r>
              <a:rPr lang="en-US" dirty="0"/>
              <a:t>Specify a protocol to be used by the two principals that makes use of the </a:t>
            </a:r>
            <a:r>
              <a:rPr lang="en-US" dirty="0" smtClean="0"/>
              <a:t>security algorithm </a:t>
            </a:r>
            <a:r>
              <a:rPr lang="en-US" dirty="0"/>
              <a:t>and the secret information to achieve a particular security service</a:t>
            </a:r>
            <a:endParaRPr lang="en-IN" dirty="0"/>
          </a:p>
        </p:txBody>
      </p:sp>
    </p:spTree>
    <p:extLst>
      <p:ext uri="{BB962C8B-B14F-4D97-AF65-F5344CB8AC3E}">
        <p14:creationId xmlns:p14="http://schemas.microsoft.com/office/powerpoint/2010/main" val="3742965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46F45CE-9608-4766-B870-390E0DB9E8E6}" type="slidenum">
              <a:rPr lang="en-US" altLang="en-US" sz="1400"/>
              <a:pPr>
                <a:spcBef>
                  <a:spcPct val="0"/>
                </a:spcBef>
                <a:buFontTx/>
                <a:buNone/>
              </a:pPr>
              <a:t>27</a:t>
            </a:fld>
            <a:endParaRPr lang="en-US" altLang="en-US" sz="1400"/>
          </a:p>
        </p:txBody>
      </p:sp>
      <p:sp>
        <p:nvSpPr>
          <p:cNvPr id="12290" name="Rectangle 2"/>
          <p:cNvSpPr>
            <a:spLocks noGrp="1" noChangeArrowheads="1"/>
          </p:cNvSpPr>
          <p:nvPr>
            <p:ph type="title"/>
          </p:nvPr>
        </p:nvSpPr>
        <p:spPr>
          <a:xfrm>
            <a:off x="395288" y="188913"/>
            <a:ext cx="8207375" cy="1143000"/>
          </a:xfrm>
        </p:spPr>
        <p:txBody>
          <a:bodyPr/>
          <a:lstStyle/>
          <a:p>
            <a:pPr>
              <a:defRPr/>
            </a:pPr>
            <a:r>
              <a:rPr lang="en-US" b="1">
                <a:effectLst>
                  <a:outerShdw blurRad="38100" dist="38100" dir="2700000" algn="tl">
                    <a:srgbClr val="DDDDDD"/>
                  </a:outerShdw>
                </a:effectLst>
                <a:latin typeface="Comic Sans MS" charset="0"/>
                <a:ea typeface="ＭＳ Ｐゴシック" charset="0"/>
                <a:cs typeface="+mj-cs"/>
              </a:rPr>
              <a:t>Internet standards and RFCs</a:t>
            </a:r>
            <a:endParaRPr lang="en-US">
              <a:ea typeface="ＭＳ Ｐゴシック" charset="0"/>
              <a:cs typeface="+mj-cs"/>
            </a:endParaRPr>
          </a:p>
        </p:txBody>
      </p:sp>
      <p:sp>
        <p:nvSpPr>
          <p:cNvPr id="49156" name="Rectangle 3"/>
          <p:cNvSpPr>
            <a:spLocks noGrp="1" noChangeArrowheads="1"/>
          </p:cNvSpPr>
          <p:nvPr>
            <p:ph type="body" idx="1"/>
          </p:nvPr>
        </p:nvSpPr>
        <p:spPr>
          <a:xfrm>
            <a:off x="323850" y="1268413"/>
            <a:ext cx="8569325" cy="4827587"/>
          </a:xfrm>
        </p:spPr>
        <p:txBody>
          <a:bodyPr/>
          <a:lstStyle/>
          <a:p>
            <a:r>
              <a:rPr lang="en-US" altLang="zh-CN" smtClean="0">
                <a:latin typeface="Comic Sans MS" panose="030F0702030302020204" pitchFamily="66" charset="0"/>
                <a:ea typeface="SimSun" panose="02010600030101010101" pitchFamily="2" charset="-122"/>
              </a:rPr>
              <a:t>Three organizations in t</a:t>
            </a:r>
            <a:r>
              <a:rPr lang="en-US" altLang="en-US" smtClean="0">
                <a:latin typeface="Comic Sans MS" panose="030F0702030302020204" pitchFamily="66" charset="0"/>
              </a:rPr>
              <a:t>he Internet society</a:t>
            </a:r>
          </a:p>
          <a:p>
            <a:pPr lvl="1"/>
            <a:r>
              <a:rPr lang="en-US" altLang="en-US" smtClean="0">
                <a:latin typeface="Comic Sans MS" panose="030F0702030302020204" pitchFamily="66" charset="0"/>
              </a:rPr>
              <a:t>Internet Architecture Board (IAB)</a:t>
            </a:r>
            <a:endParaRPr lang="en-US" altLang="zh-CN" smtClean="0">
              <a:latin typeface="Comic Sans MS" panose="030F0702030302020204" pitchFamily="66" charset="0"/>
              <a:ea typeface="SimSun" panose="02010600030101010101" pitchFamily="2" charset="-122"/>
            </a:endParaRPr>
          </a:p>
          <a:p>
            <a:pPr lvl="2"/>
            <a:r>
              <a:rPr lang="en-US" altLang="zh-CN" smtClean="0">
                <a:latin typeface="Comic Sans MS" panose="030F0702030302020204" pitchFamily="66" charset="0"/>
                <a:ea typeface="SimSun" panose="02010600030101010101" pitchFamily="2" charset="-122"/>
              </a:rPr>
              <a:t>Defining overall Internet architecture</a:t>
            </a:r>
          </a:p>
          <a:p>
            <a:pPr lvl="2"/>
            <a:r>
              <a:rPr lang="en-US" altLang="zh-CN" smtClean="0">
                <a:latin typeface="Comic Sans MS" panose="030F0702030302020204" pitchFamily="66" charset="0"/>
                <a:ea typeface="SimSun" panose="02010600030101010101" pitchFamily="2" charset="-122"/>
              </a:rPr>
              <a:t>Providing guidance to IETF</a:t>
            </a:r>
            <a:endParaRPr lang="en-US" altLang="en-US" smtClean="0">
              <a:latin typeface="Comic Sans MS" panose="030F0702030302020204" pitchFamily="66" charset="0"/>
            </a:endParaRPr>
          </a:p>
          <a:p>
            <a:pPr lvl="1"/>
            <a:r>
              <a:rPr lang="en-US" altLang="en-US" smtClean="0">
                <a:latin typeface="Comic Sans MS" panose="030F0702030302020204" pitchFamily="66" charset="0"/>
              </a:rPr>
              <a:t>Internet Engineering Task Force (IETF)</a:t>
            </a:r>
            <a:endParaRPr lang="en-US" altLang="zh-CN" smtClean="0">
              <a:latin typeface="Comic Sans MS" panose="030F0702030302020204" pitchFamily="66" charset="0"/>
              <a:ea typeface="SimSun" panose="02010600030101010101" pitchFamily="2" charset="-122"/>
            </a:endParaRPr>
          </a:p>
          <a:p>
            <a:pPr lvl="2"/>
            <a:r>
              <a:rPr lang="en-US" altLang="zh-CN" smtClean="0">
                <a:latin typeface="Comic Sans MS" panose="030F0702030302020204" pitchFamily="66" charset="0"/>
                <a:ea typeface="SimSun" panose="02010600030101010101" pitchFamily="2" charset="-122"/>
              </a:rPr>
              <a:t>Actual development of protocols and standards</a:t>
            </a:r>
          </a:p>
          <a:p>
            <a:pPr lvl="1"/>
            <a:r>
              <a:rPr lang="en-US" altLang="en-US" smtClean="0">
                <a:latin typeface="Comic Sans MS" panose="030F0702030302020204" pitchFamily="66" charset="0"/>
              </a:rPr>
              <a:t>Internet Engineering Steering Group (IESG)</a:t>
            </a:r>
            <a:endParaRPr lang="en-US" altLang="zh-CN" smtClean="0">
              <a:latin typeface="Comic Sans MS" panose="030F0702030302020204" pitchFamily="66" charset="0"/>
              <a:ea typeface="SimSun" panose="02010600030101010101" pitchFamily="2" charset="-122"/>
            </a:endParaRPr>
          </a:p>
          <a:p>
            <a:pPr lvl="2"/>
            <a:r>
              <a:rPr lang="en-US" altLang="zh-CN" smtClean="0">
                <a:latin typeface="Comic Sans MS" panose="030F0702030302020204" pitchFamily="66" charset="0"/>
                <a:ea typeface="SimSun" panose="02010600030101010101" pitchFamily="2" charset="-122"/>
              </a:rPr>
              <a:t>Technical management of IETF activities and Internet standards process</a:t>
            </a:r>
            <a:endParaRPr lang="en-US" altLang="en-US" smtClean="0">
              <a:latin typeface="Comic Sans MS" panose="030F0702030302020204" pitchFamily="66" charset="0"/>
            </a:endParaRPr>
          </a:p>
        </p:txBody>
      </p:sp>
    </p:spTree>
    <p:extLst>
      <p:ext uri="{BB962C8B-B14F-4D97-AF65-F5344CB8AC3E}">
        <p14:creationId xmlns:p14="http://schemas.microsoft.com/office/powerpoint/2010/main" val="144257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1FBF5C1-DB21-4FE8-BF21-AEA7E89AC8C1}" type="slidenum">
              <a:rPr lang="en-US" altLang="en-US" sz="1400"/>
              <a:pPr>
                <a:spcBef>
                  <a:spcPct val="0"/>
                </a:spcBef>
                <a:buFontTx/>
                <a:buNone/>
              </a:pPr>
              <a:t>28</a:t>
            </a:fld>
            <a:endParaRPr lang="en-US" altLang="en-US" sz="1400"/>
          </a:p>
        </p:txBody>
      </p:sp>
      <p:sp>
        <p:nvSpPr>
          <p:cNvPr id="13314" name="Rectangle 2"/>
          <p:cNvSpPr>
            <a:spLocks noGrp="1" noChangeArrowheads="1"/>
          </p:cNvSpPr>
          <p:nvPr>
            <p:ph type="title"/>
          </p:nvPr>
        </p:nvSpPr>
        <p:spPr>
          <a:xfrm>
            <a:off x="250825" y="609600"/>
            <a:ext cx="8642350" cy="1143000"/>
          </a:xfrm>
        </p:spPr>
        <p:txBody>
          <a:bodyPr>
            <a:normAutofit fontScale="90000"/>
          </a:bodyPr>
          <a:lstStyle/>
          <a:p>
            <a:pPr>
              <a:defRPr/>
            </a:pPr>
            <a:r>
              <a:rPr lang="en-US" b="1">
                <a:effectLst>
                  <a:outerShdw blurRad="38100" dist="38100" dir="2700000" algn="tl">
                    <a:srgbClr val="DDDDDD"/>
                  </a:outerShdw>
                </a:effectLst>
                <a:latin typeface="Comic Sans MS" charset="0"/>
                <a:ea typeface="ＭＳ Ｐゴシック" charset="0"/>
                <a:cs typeface="+mj-cs"/>
              </a:rPr>
              <a:t>Internet RFC Publication </a:t>
            </a:r>
            <a:r>
              <a:rPr lang="en-US" altLang="zh-CN" b="1">
                <a:effectLst>
                  <a:outerShdw blurRad="38100" dist="38100" dir="2700000" algn="tl">
                    <a:srgbClr val="DDDDDD"/>
                  </a:outerShdw>
                </a:effectLst>
                <a:latin typeface="Comic Sans MS" charset="0"/>
                <a:ea typeface="宋体" charset="0"/>
                <a:cs typeface="宋体" charset="0"/>
              </a:rPr>
              <a:t>Standardization </a:t>
            </a:r>
            <a:r>
              <a:rPr lang="en-US" b="1">
                <a:effectLst>
                  <a:outerShdw blurRad="38100" dist="38100" dir="2700000" algn="tl">
                    <a:srgbClr val="DDDDDD"/>
                  </a:outerShdw>
                </a:effectLst>
                <a:latin typeface="Comic Sans MS" charset="0"/>
                <a:ea typeface="ＭＳ Ｐゴシック" charset="0"/>
                <a:cs typeface="+mj-cs"/>
              </a:rPr>
              <a:t>Process</a:t>
            </a:r>
            <a:endParaRPr lang="en-US">
              <a:ea typeface="ＭＳ Ｐゴシック" charset="0"/>
              <a:cs typeface="+mj-cs"/>
            </a:endParaRPr>
          </a:p>
        </p:txBody>
      </p:sp>
      <p:pic>
        <p:nvPicPr>
          <p:cNvPr id="512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989138"/>
            <a:ext cx="4392613"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348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The process begins with an Internet Draft, which is a working document submitted for discussion and improvement within the IETF community</a:t>
            </a:r>
            <a:r>
              <a:rPr lang="en-US" dirty="0" smtClean="0"/>
              <a:t>.</a:t>
            </a:r>
          </a:p>
          <a:p>
            <a:r>
              <a:rPr lang="en-US" dirty="0" smtClean="0"/>
              <a:t>Drafts </a:t>
            </a:r>
            <a:r>
              <a:rPr lang="en-US" dirty="0"/>
              <a:t>may progress to several paths: Proposed Standard, Experimental, or Informational, depending on purpose and maturity</a:t>
            </a:r>
            <a:r>
              <a:rPr lang="en-US" dirty="0" smtClean="0"/>
              <a:t>.</a:t>
            </a:r>
          </a:p>
          <a:p>
            <a:r>
              <a:rPr lang="en-US" dirty="0" smtClean="0"/>
              <a:t>In </a:t>
            </a:r>
            <a:r>
              <a:rPr lang="en-US" dirty="0"/>
              <a:t>the standards track, a draft first becomes a Proposed Standard, then Draft Standard, and finally an Internet Standard after rigorous review and implementation testing</a:t>
            </a:r>
            <a:r>
              <a:rPr lang="en-US" dirty="0" smtClean="0"/>
              <a:t>.</a:t>
            </a:r>
          </a:p>
          <a:p>
            <a:r>
              <a:rPr lang="en-US" dirty="0" smtClean="0"/>
              <a:t>Documents </a:t>
            </a:r>
            <a:r>
              <a:rPr lang="en-US" dirty="0"/>
              <a:t>classified as Experimental are used for testing new ideas and Informational RFCs provide guidance, insights, or background information without becoming standards</a:t>
            </a:r>
            <a:r>
              <a:rPr lang="en-US" dirty="0" smtClean="0"/>
              <a:t>.</a:t>
            </a:r>
          </a:p>
          <a:p>
            <a:r>
              <a:rPr lang="en-US" dirty="0" smtClean="0"/>
              <a:t>Any </a:t>
            </a:r>
            <a:r>
              <a:rPr lang="en-US" dirty="0"/>
              <a:t>outdated, obsolete, or deprecated RFCs are moved to the Historic category, indicating they are no longer recommended for use.</a:t>
            </a:r>
            <a:endParaRPr lang="en-IN" dirty="0"/>
          </a:p>
        </p:txBody>
      </p:sp>
    </p:spTree>
    <p:extLst>
      <p:ext uri="{BB962C8B-B14F-4D97-AF65-F5344CB8AC3E}">
        <p14:creationId xmlns:p14="http://schemas.microsoft.com/office/powerpoint/2010/main" val="2646483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Outline</a:t>
            </a:r>
            <a:endParaRPr lang="en-IN" dirty="0"/>
          </a:p>
        </p:txBody>
      </p:sp>
      <p:sp>
        <p:nvSpPr>
          <p:cNvPr id="3" name="Content Placeholder 2"/>
          <p:cNvSpPr>
            <a:spLocks noGrp="1"/>
          </p:cNvSpPr>
          <p:nvPr>
            <p:ph idx="1"/>
          </p:nvPr>
        </p:nvSpPr>
        <p:spPr/>
        <p:txBody>
          <a:bodyPr>
            <a:normAutofit lnSpcReduction="10000"/>
          </a:bodyPr>
          <a:lstStyle/>
          <a:p>
            <a:r>
              <a:rPr lang="en-IN" dirty="0" smtClean="0"/>
              <a:t>Introduction</a:t>
            </a:r>
          </a:p>
          <a:p>
            <a:r>
              <a:rPr lang="en-US" dirty="0"/>
              <a:t>Security </a:t>
            </a:r>
            <a:r>
              <a:rPr lang="en-US" dirty="0" smtClean="0"/>
              <a:t>Goals</a:t>
            </a:r>
            <a:endParaRPr lang="en-IN" dirty="0" smtClean="0"/>
          </a:p>
          <a:p>
            <a:r>
              <a:rPr lang="en-IN" dirty="0" smtClean="0"/>
              <a:t>What is Information Security?</a:t>
            </a:r>
          </a:p>
          <a:p>
            <a:r>
              <a:rPr lang="en-IN" dirty="0" smtClean="0"/>
              <a:t>Security Attacks</a:t>
            </a:r>
          </a:p>
          <a:p>
            <a:r>
              <a:rPr lang="en-IN" dirty="0" smtClean="0"/>
              <a:t>Security Services</a:t>
            </a:r>
          </a:p>
          <a:p>
            <a:r>
              <a:rPr lang="en-IN" dirty="0" smtClean="0"/>
              <a:t>Security Mechanisms</a:t>
            </a:r>
          </a:p>
          <a:p>
            <a:r>
              <a:rPr lang="en-US" dirty="0" smtClean="0"/>
              <a:t>A Model Of Inter Network Security</a:t>
            </a:r>
          </a:p>
          <a:p>
            <a:r>
              <a:rPr lang="en-US" dirty="0"/>
              <a:t>Internet Standards and RFCs</a:t>
            </a:r>
            <a:endParaRPr lang="en-IN" dirty="0" smtClean="0"/>
          </a:p>
          <a:p>
            <a:endParaRPr lang="en-IN" dirty="0" smtClean="0"/>
          </a:p>
          <a:p>
            <a:endParaRPr lang="en-IN" dirty="0" smtClean="0"/>
          </a:p>
          <a:p>
            <a:endParaRPr lang="en-IN" dirty="0" smtClean="0"/>
          </a:p>
          <a:p>
            <a:endParaRPr lang="en-IN" dirty="0"/>
          </a:p>
        </p:txBody>
      </p:sp>
    </p:spTree>
    <p:extLst>
      <p:ext uri="{BB962C8B-B14F-4D97-AF65-F5344CB8AC3E}">
        <p14:creationId xmlns:p14="http://schemas.microsoft.com/office/powerpoint/2010/main" val="4014006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Rectangle 3"/>
          <p:cNvSpPr/>
          <p:nvPr/>
        </p:nvSpPr>
        <p:spPr>
          <a:xfrm>
            <a:off x="2698925" y="2967335"/>
            <a:ext cx="3746154" cy="923330"/>
          </a:xfrm>
          <a:prstGeom prst="rect">
            <a:avLst/>
          </a:prstGeom>
          <a:noFill/>
        </p:spPr>
        <p:txBody>
          <a:bodyPr wrap="none" lIns="91440" tIns="45720" rIns="91440" bIns="45720">
            <a:spAutoFit/>
          </a:bodyPr>
          <a:lstStyle/>
          <a:p>
            <a:pPr algn="ctr"/>
            <a:r>
              <a:rPr lang="en-U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THANK YOU</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63500">
                  <a:schemeClr val="accent3">
                    <a:satMod val="175000"/>
                    <a:alpha val="40000"/>
                  </a:schemeClr>
                </a:glow>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903554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850A674-0831-46D1-B6E7-CCBE738C012E}" type="slidenum">
              <a:rPr lang="en-US" altLang="en-US" sz="1400"/>
              <a:pPr>
                <a:spcBef>
                  <a:spcPct val="0"/>
                </a:spcBef>
                <a:buFontTx/>
                <a:buNone/>
              </a:pPr>
              <a:t>4</a:t>
            </a:fld>
            <a:endParaRPr lang="en-US" altLang="en-US" sz="1400"/>
          </a:p>
        </p:txBody>
      </p:sp>
      <p:sp>
        <p:nvSpPr>
          <p:cNvPr id="41986" name="Rectangle 2"/>
          <p:cNvSpPr>
            <a:spLocks noGrp="1" noChangeArrowheads="1"/>
          </p:cNvSpPr>
          <p:nvPr>
            <p:ph type="title"/>
          </p:nvPr>
        </p:nvSpPr>
        <p:spPr>
          <a:xfrm>
            <a:off x="684213" y="188913"/>
            <a:ext cx="7772400" cy="1143000"/>
          </a:xfrm>
        </p:spPr>
        <p:txBody>
          <a:bodyPr/>
          <a:lstStyle/>
          <a:p>
            <a:pPr>
              <a:defRPr/>
            </a:pPr>
            <a:r>
              <a:rPr lang="en-US" b="1">
                <a:effectLst>
                  <a:outerShdw blurRad="38100" dist="38100" dir="2700000" algn="tl">
                    <a:srgbClr val="DDDDDD"/>
                  </a:outerShdw>
                </a:effectLst>
                <a:latin typeface="Comic Sans MS" charset="0"/>
                <a:ea typeface="ＭＳ Ｐゴシック" charset="0"/>
                <a:cs typeface="+mj-cs"/>
              </a:rPr>
              <a:t>Background</a:t>
            </a:r>
            <a:endParaRPr lang="en-AU" b="1">
              <a:effectLst>
                <a:outerShdw blurRad="38100" dist="38100" dir="2700000" algn="tl">
                  <a:srgbClr val="DDDDDD"/>
                </a:outerShdw>
              </a:effectLst>
              <a:latin typeface="Comic Sans MS" charset="0"/>
              <a:ea typeface="ＭＳ Ｐゴシック" charset="0"/>
              <a:cs typeface="+mj-cs"/>
            </a:endParaRPr>
          </a:p>
        </p:txBody>
      </p:sp>
      <p:sp>
        <p:nvSpPr>
          <p:cNvPr id="12292" name="Rectangle 3"/>
          <p:cNvSpPr>
            <a:spLocks noGrp="1" noChangeArrowheads="1"/>
          </p:cNvSpPr>
          <p:nvPr>
            <p:ph type="body" idx="1"/>
          </p:nvPr>
        </p:nvSpPr>
        <p:spPr>
          <a:xfrm>
            <a:off x="685800" y="1412875"/>
            <a:ext cx="7772400" cy="5040313"/>
          </a:xfrm>
        </p:spPr>
        <p:txBody>
          <a:bodyPr/>
          <a:lstStyle/>
          <a:p>
            <a:pPr>
              <a:lnSpc>
                <a:spcPct val="90000"/>
              </a:lnSpc>
            </a:pPr>
            <a:r>
              <a:rPr lang="en-US" altLang="en-US" sz="2800" dirty="0" smtClean="0">
                <a:latin typeface="Comic Sans MS" panose="030F0702030302020204" pitchFamily="66" charset="0"/>
              </a:rPr>
              <a:t>Information Security requirements have changed in recent times</a:t>
            </a:r>
          </a:p>
          <a:p>
            <a:pPr lvl="1">
              <a:lnSpc>
                <a:spcPct val="90000"/>
              </a:lnSpc>
            </a:pPr>
            <a:r>
              <a:rPr lang="en-US" altLang="zh-CN" sz="2400" dirty="0" smtClean="0">
                <a:latin typeface="Comic Sans MS" panose="030F0702030302020204" pitchFamily="66" charset="0"/>
                <a:ea typeface="SimSun" panose="02010600030101010101" pitchFamily="2" charset="-122"/>
              </a:rPr>
              <a:t>T</a:t>
            </a:r>
            <a:r>
              <a:rPr lang="en-US" altLang="en-US" sz="2400" dirty="0" smtClean="0">
                <a:latin typeface="Comic Sans MS" panose="030F0702030302020204" pitchFamily="66" charset="0"/>
              </a:rPr>
              <a:t>raditionally provided by physical and administrative mechanisms</a:t>
            </a:r>
            <a:endParaRPr lang="en-US" altLang="zh-CN" sz="2400" dirty="0" smtClean="0">
              <a:latin typeface="Comic Sans MS" panose="030F0702030302020204" pitchFamily="66" charset="0"/>
              <a:ea typeface="SimSun" panose="02010600030101010101" pitchFamily="2" charset="-122"/>
            </a:endParaRPr>
          </a:p>
          <a:p>
            <a:pPr lvl="1">
              <a:lnSpc>
                <a:spcPct val="90000"/>
              </a:lnSpc>
            </a:pPr>
            <a:r>
              <a:rPr lang="en-US" altLang="zh-CN" sz="2400" dirty="0" smtClean="0">
                <a:latin typeface="Comic Sans MS" panose="030F0702030302020204" pitchFamily="66" charset="0"/>
                <a:ea typeface="SimSun" panose="02010600030101010101" pitchFamily="2" charset="-122"/>
              </a:rPr>
              <a:t>Many daily activities have been shifted from physical world to cyber space</a:t>
            </a:r>
            <a:endParaRPr lang="en-US" altLang="en-US" sz="2400" dirty="0" smtClean="0">
              <a:latin typeface="Comic Sans MS" panose="030F0702030302020204" pitchFamily="66" charset="0"/>
            </a:endParaRPr>
          </a:p>
          <a:p>
            <a:pPr lvl="2">
              <a:lnSpc>
                <a:spcPct val="90000"/>
              </a:lnSpc>
            </a:pPr>
            <a:r>
              <a:rPr lang="en-US" altLang="zh-CN" sz="2000" dirty="0" smtClean="0">
                <a:latin typeface="Comic Sans MS" panose="030F0702030302020204" pitchFamily="66" charset="0"/>
                <a:ea typeface="SimSun" panose="02010600030101010101" pitchFamily="2" charset="-122"/>
              </a:rPr>
              <a:t>Use of c</a:t>
            </a:r>
            <a:r>
              <a:rPr lang="en-US" altLang="en-US" sz="2000" dirty="0" smtClean="0">
                <a:latin typeface="Comic Sans MS" panose="030F0702030302020204" pitchFamily="66" charset="0"/>
              </a:rPr>
              <a:t>ompute</a:t>
            </a:r>
            <a:r>
              <a:rPr lang="en-US" altLang="zh-CN" sz="2000" dirty="0" smtClean="0">
                <a:latin typeface="Comic Sans MS" panose="030F0702030302020204" pitchFamily="66" charset="0"/>
                <a:ea typeface="SimSun" panose="02010600030101010101" pitchFamily="2" charset="-122"/>
              </a:rPr>
              <a:t>rs</a:t>
            </a:r>
          </a:p>
          <a:p>
            <a:pPr lvl="3">
              <a:lnSpc>
                <a:spcPct val="90000"/>
              </a:lnSpc>
            </a:pPr>
            <a:r>
              <a:rPr lang="en-AU" altLang="zh-CN" sz="1800" dirty="0" smtClean="0">
                <a:latin typeface="Comic Sans MS" panose="030F0702030302020204" pitchFamily="66" charset="0"/>
                <a:ea typeface="SimSun" panose="02010600030101010101" pitchFamily="2" charset="-122"/>
              </a:rPr>
              <a:t>P</a:t>
            </a:r>
            <a:r>
              <a:rPr lang="en-AU" altLang="en-US" sz="1800" dirty="0" smtClean="0">
                <a:latin typeface="Comic Sans MS" panose="030F0702030302020204" pitchFamily="66" charset="0"/>
              </a:rPr>
              <a:t>rotect files and other stored information</a:t>
            </a:r>
          </a:p>
          <a:p>
            <a:pPr lvl="2">
              <a:lnSpc>
                <a:spcPct val="90000"/>
              </a:lnSpc>
            </a:pPr>
            <a:r>
              <a:rPr lang="en-AU" altLang="zh-CN" sz="2000" dirty="0" smtClean="0">
                <a:latin typeface="Comic Sans MS" panose="030F0702030302020204" pitchFamily="66" charset="0"/>
                <a:ea typeface="SimSun" panose="02010600030101010101" pitchFamily="2" charset="-122"/>
              </a:rPr>
              <a:t>U</a:t>
            </a:r>
            <a:r>
              <a:rPr lang="en-AU" altLang="en-US" sz="2000" dirty="0" smtClean="0">
                <a:latin typeface="Comic Sans MS" panose="030F0702030302020204" pitchFamily="66" charset="0"/>
              </a:rPr>
              <a:t>se of networks and communications links</a:t>
            </a:r>
            <a:endParaRPr lang="en-AU" altLang="zh-CN" sz="2000" dirty="0" smtClean="0">
              <a:latin typeface="Comic Sans MS" panose="030F0702030302020204" pitchFamily="66" charset="0"/>
              <a:ea typeface="SimSun" panose="02010600030101010101" pitchFamily="2" charset="-122"/>
            </a:endParaRPr>
          </a:p>
          <a:p>
            <a:pPr lvl="3">
              <a:lnSpc>
                <a:spcPct val="90000"/>
              </a:lnSpc>
            </a:pPr>
            <a:r>
              <a:rPr lang="en-AU" altLang="zh-CN" sz="1800" dirty="0" smtClean="0">
                <a:latin typeface="Comic Sans MS" panose="030F0702030302020204" pitchFamily="66" charset="0"/>
                <a:ea typeface="SimSun" panose="02010600030101010101" pitchFamily="2" charset="-122"/>
              </a:rPr>
              <a:t>P</a:t>
            </a:r>
            <a:r>
              <a:rPr lang="en-AU" altLang="en-US" sz="1800" dirty="0" smtClean="0">
                <a:latin typeface="Comic Sans MS" panose="030F0702030302020204" pitchFamily="66" charset="0"/>
              </a:rPr>
              <a:t>rotect data during transmission</a:t>
            </a:r>
            <a:endParaRPr lang="en-AU" altLang="zh-CN" sz="1800" dirty="0" smtClean="0">
              <a:latin typeface="Comic Sans MS" panose="030F0702030302020204" pitchFamily="66" charset="0"/>
              <a:ea typeface="SimSun" panose="02010600030101010101" pitchFamily="2" charset="-122"/>
            </a:endParaRPr>
          </a:p>
        </p:txBody>
      </p:sp>
    </p:spTree>
    <p:extLst>
      <p:ext uri="{BB962C8B-B14F-4D97-AF65-F5344CB8AC3E}">
        <p14:creationId xmlns:p14="http://schemas.microsoft.com/office/powerpoint/2010/main" val="3124053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normAutofit fontScale="85000" lnSpcReduction="10000"/>
          </a:bodyPr>
          <a:lstStyle/>
          <a:p>
            <a:pPr algn="just"/>
            <a:r>
              <a:rPr lang="en-US" dirty="0" smtClean="0"/>
              <a:t>This is the age of universal electronic connectivity, where the activities like hacking, viruses, electronic fraud are very common. </a:t>
            </a:r>
          </a:p>
          <a:p>
            <a:pPr algn="just"/>
            <a:r>
              <a:rPr lang="en-US" dirty="0" smtClean="0"/>
              <a:t>Unless security measures are taken, a network conversation or a distributed application can be compromised easily.</a:t>
            </a:r>
          </a:p>
          <a:p>
            <a:r>
              <a:rPr lang="en-US" dirty="0" smtClean="0"/>
              <a:t>Some simple examples are:</a:t>
            </a:r>
          </a:p>
          <a:p>
            <a:pPr lvl="1">
              <a:buFont typeface="Wingdings" pitchFamily="2" charset="2"/>
              <a:buChar char="Ø"/>
            </a:pPr>
            <a:r>
              <a:rPr lang="en-US" dirty="0" smtClean="0"/>
              <a:t>Online purchases using a credit/debit card.</a:t>
            </a:r>
          </a:p>
          <a:p>
            <a:pPr lvl="1">
              <a:buFont typeface="Wingdings" pitchFamily="2" charset="2"/>
              <a:buChar char="Ø"/>
            </a:pPr>
            <a:r>
              <a:rPr lang="en-US" dirty="0" smtClean="0"/>
              <a:t>A customer unknowingly being directed to a false website.</a:t>
            </a:r>
          </a:p>
          <a:p>
            <a:pPr lvl="1">
              <a:buFont typeface="Wingdings" pitchFamily="2" charset="2"/>
              <a:buChar char="Ø"/>
            </a:pPr>
            <a:r>
              <a:rPr lang="en-US" dirty="0" smtClean="0"/>
              <a:t>A hacker sending a message to a person pretending to be someone else.</a:t>
            </a:r>
            <a:endParaRPr lang="en-IN" dirty="0"/>
          </a:p>
        </p:txBody>
      </p:sp>
    </p:spTree>
    <p:extLst>
      <p:ext uri="{BB962C8B-B14F-4D97-AF65-F5344CB8AC3E}">
        <p14:creationId xmlns:p14="http://schemas.microsoft.com/office/powerpoint/2010/main" val="2173590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Information Security?</a:t>
            </a:r>
            <a:endParaRPr lang="en-IN" dirty="0"/>
          </a:p>
        </p:txBody>
      </p:sp>
      <p:sp>
        <p:nvSpPr>
          <p:cNvPr id="3" name="Content Placeholder 2"/>
          <p:cNvSpPr>
            <a:spLocks noGrp="1"/>
          </p:cNvSpPr>
          <p:nvPr>
            <p:ph idx="1"/>
          </p:nvPr>
        </p:nvSpPr>
        <p:spPr/>
        <p:txBody>
          <a:bodyPr>
            <a:normAutofit fontScale="77500" lnSpcReduction="20000"/>
          </a:bodyPr>
          <a:lstStyle/>
          <a:p>
            <a:r>
              <a:rPr lang="en-US" b="1" dirty="0" smtClean="0"/>
              <a:t>Information Security: It can be defined as “measures adopted to prevent the unauthorized use, misuse, modification or denial of use of knowledge, facts of data”. </a:t>
            </a:r>
          </a:p>
          <a:p>
            <a:r>
              <a:rPr lang="en-US" dirty="0" smtClean="0"/>
              <a:t>Three aspects of IS are: </a:t>
            </a:r>
          </a:p>
          <a:p>
            <a:pPr>
              <a:buFont typeface="Wingdings" pitchFamily="2" charset="2"/>
              <a:buChar char="Ø"/>
            </a:pPr>
            <a:r>
              <a:rPr lang="en-IN" b="1" dirty="0" smtClean="0"/>
              <a:t>Security Attack </a:t>
            </a:r>
            <a:r>
              <a:rPr lang="en-IN" dirty="0" smtClean="0"/>
              <a:t>- </a:t>
            </a:r>
            <a:r>
              <a:rPr lang="en-US" dirty="0"/>
              <a:t>Any action that comprises the security of information</a:t>
            </a:r>
            <a:endParaRPr lang="en-IN" dirty="0" smtClean="0"/>
          </a:p>
          <a:p>
            <a:pPr>
              <a:buFont typeface="Wingdings" pitchFamily="2" charset="2"/>
              <a:buChar char="Ø"/>
            </a:pPr>
            <a:r>
              <a:rPr lang="en-IN" b="1" dirty="0" smtClean="0"/>
              <a:t>Security Mechanism </a:t>
            </a:r>
            <a:r>
              <a:rPr lang="en-IN" dirty="0" smtClean="0"/>
              <a:t>- </a:t>
            </a:r>
            <a:r>
              <a:rPr lang="en-US" dirty="0"/>
              <a:t>A mechanism that is designed to detect, </a:t>
            </a:r>
            <a:r>
              <a:rPr lang="en-US" dirty="0" smtClean="0"/>
              <a:t>prevent or </a:t>
            </a:r>
            <a:r>
              <a:rPr lang="en-US" dirty="0"/>
              <a:t>recover from a </a:t>
            </a:r>
            <a:r>
              <a:rPr lang="en-US" dirty="0" smtClean="0"/>
              <a:t>security attack.</a:t>
            </a:r>
            <a:endParaRPr lang="en-IN" dirty="0"/>
          </a:p>
          <a:p>
            <a:pPr>
              <a:buFont typeface="Wingdings" pitchFamily="2" charset="2"/>
              <a:buChar char="Ø"/>
            </a:pPr>
            <a:r>
              <a:rPr lang="en-IN" b="1" dirty="0" smtClean="0"/>
              <a:t>Security Service </a:t>
            </a:r>
            <a:r>
              <a:rPr lang="en-IN" dirty="0" smtClean="0"/>
              <a:t>- </a:t>
            </a:r>
            <a:r>
              <a:rPr lang="en-US" dirty="0"/>
              <a:t>It is a processing or communication service that enhances the security of </a:t>
            </a:r>
            <a:r>
              <a:rPr lang="en-US" dirty="0" smtClean="0"/>
              <a:t>the data </a:t>
            </a:r>
            <a:r>
              <a:rPr lang="en-US" dirty="0"/>
              <a:t>processing systems and information transfer. The services are intended to </a:t>
            </a:r>
            <a:r>
              <a:rPr lang="en-US" dirty="0" smtClean="0"/>
              <a:t>counter</a:t>
            </a:r>
            <a:r>
              <a:rPr lang="en-IN" b="1" dirty="0"/>
              <a:t> </a:t>
            </a:r>
            <a:r>
              <a:rPr lang="en-US" dirty="0"/>
              <a:t>security attacks by making use of one or more security mechanisms to provide </a:t>
            </a:r>
            <a:r>
              <a:rPr lang="en-US" dirty="0" smtClean="0"/>
              <a:t>the </a:t>
            </a:r>
            <a:r>
              <a:rPr lang="en-IN" dirty="0" smtClean="0"/>
              <a:t>service</a:t>
            </a:r>
            <a:r>
              <a:rPr lang="en-IN" dirty="0"/>
              <a:t>.</a:t>
            </a:r>
            <a:endParaRPr lang="en-US" dirty="0"/>
          </a:p>
        </p:txBody>
      </p:sp>
    </p:spTree>
    <p:extLst>
      <p:ext uri="{BB962C8B-B14F-4D97-AF65-F5344CB8AC3E}">
        <p14:creationId xmlns:p14="http://schemas.microsoft.com/office/powerpoint/2010/main" val="455765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Security Attacks</a:t>
            </a:r>
            <a:endParaRPr lang="en-IN" dirty="0"/>
          </a:p>
        </p:txBody>
      </p:sp>
      <p:sp>
        <p:nvSpPr>
          <p:cNvPr id="3" name="Content Placeholder 2"/>
          <p:cNvSpPr>
            <a:spLocks noGrp="1"/>
          </p:cNvSpPr>
          <p:nvPr>
            <p:ph idx="1"/>
          </p:nvPr>
        </p:nvSpPr>
        <p:spPr/>
        <p:txBody>
          <a:bodyPr/>
          <a:lstStyle/>
          <a:p>
            <a:r>
              <a:rPr lang="en-US" dirty="0" smtClean="0"/>
              <a:t>Security attacks are classified as</a:t>
            </a:r>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408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333451"/>
            <a:ext cx="37814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258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4DD2415-6768-4827-97B9-9EBF17058C13}" type="slidenum">
              <a:rPr lang="en-US" altLang="en-US" sz="1400"/>
              <a:pPr>
                <a:spcBef>
                  <a:spcPct val="0"/>
                </a:spcBef>
                <a:buFontTx/>
                <a:buNone/>
              </a:pPr>
              <a:t>8</a:t>
            </a:fld>
            <a:endParaRPr lang="en-US" altLang="en-US" sz="1400"/>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9248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390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Attacks</a:t>
            </a:r>
            <a:endParaRPr lang="en-IN" dirty="0"/>
          </a:p>
        </p:txBody>
      </p:sp>
      <p:sp>
        <p:nvSpPr>
          <p:cNvPr id="3" name="Content Placeholder 2"/>
          <p:cNvSpPr>
            <a:spLocks noGrp="1"/>
          </p:cNvSpPr>
          <p:nvPr>
            <p:ph idx="1"/>
          </p:nvPr>
        </p:nvSpPr>
        <p:spPr/>
        <p:txBody>
          <a:bodyPr/>
          <a:lstStyle/>
          <a:p>
            <a:r>
              <a:rPr lang="en-US" dirty="0" smtClean="0"/>
              <a:t> A Passive attack attempts to learn or make use of information from the system, but does not affect system resources.</a:t>
            </a:r>
          </a:p>
          <a:p>
            <a:pPr fontAlgn="base"/>
            <a:r>
              <a:rPr lang="en-US" dirty="0"/>
              <a:t>Types of Passive attacks are as follows: </a:t>
            </a:r>
          </a:p>
          <a:p>
            <a:pPr fontAlgn="base">
              <a:buFont typeface="Wingdings" pitchFamily="2" charset="2"/>
              <a:buChar char="Ø"/>
            </a:pPr>
            <a:r>
              <a:rPr lang="en-US" dirty="0"/>
              <a:t>The release of message content</a:t>
            </a:r>
          </a:p>
          <a:p>
            <a:pPr fontAlgn="base">
              <a:buFont typeface="Wingdings" pitchFamily="2" charset="2"/>
              <a:buChar char="Ø"/>
            </a:pPr>
            <a:r>
              <a:rPr lang="en-US" dirty="0"/>
              <a:t>Traffic analysis</a:t>
            </a:r>
          </a:p>
          <a:p>
            <a:endParaRPr lang="en-IN" dirty="0"/>
          </a:p>
        </p:txBody>
      </p:sp>
    </p:spTree>
    <p:extLst>
      <p:ext uri="{BB962C8B-B14F-4D97-AF65-F5344CB8AC3E}">
        <p14:creationId xmlns:p14="http://schemas.microsoft.com/office/powerpoint/2010/main" val="1097141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1672</Words>
  <Application>Microsoft Office PowerPoint</Application>
  <PresentationFormat>On-screen Show (4:3)</PresentationFormat>
  <Paragraphs>143</Paragraphs>
  <Slides>30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ＭＳ Ｐゴシック</vt:lpstr>
      <vt:lpstr>SimSun</vt:lpstr>
      <vt:lpstr>SimSun</vt:lpstr>
      <vt:lpstr>Arial</vt:lpstr>
      <vt:lpstr>Calibri</vt:lpstr>
      <vt:lpstr>Comic Sans MS</vt:lpstr>
      <vt:lpstr>Times New Roman</vt:lpstr>
      <vt:lpstr>Times-Roman</vt:lpstr>
      <vt:lpstr>Wingdings</vt:lpstr>
      <vt:lpstr>Office Theme</vt:lpstr>
      <vt:lpstr>CRYPTOGRAPHY &amp; NETWORK SECURITY</vt:lpstr>
      <vt:lpstr>About This Course</vt:lpstr>
      <vt:lpstr>Outline</vt:lpstr>
      <vt:lpstr>Background</vt:lpstr>
      <vt:lpstr>Introduction</vt:lpstr>
      <vt:lpstr>What is Information Security?</vt:lpstr>
      <vt:lpstr>Security Attacks</vt:lpstr>
      <vt:lpstr>PowerPoint Presentation</vt:lpstr>
      <vt:lpstr>Passive Attacks</vt:lpstr>
      <vt:lpstr>The release of message content</vt:lpstr>
      <vt:lpstr>Traffic analysis</vt:lpstr>
      <vt:lpstr>Active Attacks</vt:lpstr>
      <vt:lpstr>Masquerade </vt:lpstr>
      <vt:lpstr>Modification of messages </vt:lpstr>
      <vt:lpstr>Replay</vt:lpstr>
      <vt:lpstr>Denial of Service </vt:lpstr>
      <vt:lpstr>Security Services:</vt:lpstr>
      <vt:lpstr>PowerPoint Presentation</vt:lpstr>
      <vt:lpstr>Security Mechanisms:</vt:lpstr>
      <vt:lpstr>PowerPoint Presentation</vt:lpstr>
      <vt:lpstr>PowerPoint Presentation</vt:lpstr>
      <vt:lpstr>PowerPoint Presentation</vt:lpstr>
      <vt:lpstr>A Model Of Inter Network Security</vt:lpstr>
      <vt:lpstr>PowerPoint Presentation</vt:lpstr>
      <vt:lpstr>PowerPoint Presentation</vt:lpstr>
      <vt:lpstr>PowerPoint Presentation</vt:lpstr>
      <vt:lpstr>Internet standards and RFCs</vt:lpstr>
      <vt:lpstr>Internet RFC Publication Standardization Process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SWAPNA. D</dc:creator>
  <cp:lastModifiedBy>phani s</cp:lastModifiedBy>
  <cp:revision>46</cp:revision>
  <dcterms:created xsi:type="dcterms:W3CDTF">2024-07-10T04:54:59Z</dcterms:created>
  <dcterms:modified xsi:type="dcterms:W3CDTF">2026-01-06T08:36:16Z</dcterms:modified>
</cp:coreProperties>
</file>