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6" r:id="rId3"/>
    <p:sldId id="282" r:id="rId4"/>
    <p:sldId id="283" r:id="rId5"/>
    <p:sldId id="288" r:id="rId6"/>
    <p:sldId id="289" r:id="rId7"/>
    <p:sldId id="290" r:id="rId8"/>
    <p:sldId id="284" r:id="rId9"/>
    <p:sldId id="286" r:id="rId10"/>
    <p:sldId id="287" r:id="rId11"/>
    <p:sldId id="294" r:id="rId12"/>
    <p:sldId id="257" r:id="rId13"/>
    <p:sldId id="260" r:id="rId14"/>
    <p:sldId id="261" r:id="rId15"/>
    <p:sldId id="258" r:id="rId16"/>
    <p:sldId id="262" r:id="rId17"/>
    <p:sldId id="263" r:id="rId18"/>
    <p:sldId id="264" r:id="rId19"/>
    <p:sldId id="265" r:id="rId20"/>
    <p:sldId id="266" r:id="rId21"/>
    <p:sldId id="271" r:id="rId22"/>
    <p:sldId id="272" r:id="rId23"/>
    <p:sldId id="267" r:id="rId24"/>
    <p:sldId id="268" r:id="rId25"/>
    <p:sldId id="269" r:id="rId26"/>
    <p:sldId id="270" r:id="rId27"/>
    <p:sldId id="274" r:id="rId28"/>
    <p:sldId id="275" r:id="rId29"/>
    <p:sldId id="277" r:id="rId30"/>
    <p:sldId id="278" r:id="rId31"/>
    <p:sldId id="279" r:id="rId32"/>
    <p:sldId id="280" r:id="rId33"/>
    <p:sldId id="281" r:id="rId34"/>
    <p:sldId id="285" r:id="rId35"/>
    <p:sldId id="302" r:id="rId36"/>
    <p:sldId id="303" r:id="rId37"/>
    <p:sldId id="304" r:id="rId38"/>
    <p:sldId id="305" r:id="rId39"/>
    <p:sldId id="306" r:id="rId40"/>
    <p:sldId id="307" r:id="rId41"/>
    <p:sldId id="308" r:id="rId42"/>
    <p:sldId id="309" r:id="rId43"/>
    <p:sldId id="295" r:id="rId44"/>
    <p:sldId id="296" r:id="rId45"/>
    <p:sldId id="297" r:id="rId46"/>
    <p:sldId id="299" r:id="rId47"/>
    <p:sldId id="300"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305D85-CA72-4142-A0BB-73BF4A2504A4}">
          <p14:sldIdLst>
            <p14:sldId id="256"/>
            <p14:sldId id="276"/>
            <p14:sldId id="282"/>
            <p14:sldId id="283"/>
            <p14:sldId id="288"/>
            <p14:sldId id="289"/>
            <p14:sldId id="290"/>
            <p14:sldId id="284"/>
            <p14:sldId id="286"/>
            <p14:sldId id="287"/>
            <p14:sldId id="294"/>
            <p14:sldId id="257"/>
            <p14:sldId id="260"/>
            <p14:sldId id="261"/>
            <p14:sldId id="258"/>
            <p14:sldId id="262"/>
            <p14:sldId id="263"/>
            <p14:sldId id="264"/>
            <p14:sldId id="265"/>
            <p14:sldId id="266"/>
            <p14:sldId id="271"/>
            <p14:sldId id="272"/>
            <p14:sldId id="267"/>
            <p14:sldId id="268"/>
            <p14:sldId id="269"/>
            <p14:sldId id="270"/>
            <p14:sldId id="274"/>
            <p14:sldId id="275"/>
            <p14:sldId id="277"/>
            <p14:sldId id="278"/>
            <p14:sldId id="279"/>
            <p14:sldId id="280"/>
            <p14:sldId id="281"/>
            <p14:sldId id="285"/>
            <p14:sldId id="302"/>
            <p14:sldId id="303"/>
            <p14:sldId id="304"/>
            <p14:sldId id="305"/>
            <p14:sldId id="306"/>
            <p14:sldId id="307"/>
            <p14:sldId id="308"/>
            <p14:sldId id="309"/>
            <p14:sldId id="295"/>
            <p14:sldId id="296"/>
            <p14:sldId id="297"/>
            <p14:sldId id="299"/>
            <p14:sldId id="300"/>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09:58:35.742"/>
    </inkml:context>
    <inkml:brush xml:id="br0">
      <inkml:brushProperty name="width" value="0.05" units="cm"/>
      <inkml:brushProperty name="height" value="0.05" units="cm"/>
      <inkml:brushProperty name="color" value="#E71224"/>
    </inkml:brush>
  </inkml:definitions>
  <inkml:trace contextRef="#ctx0" brushRef="#br0">11498 1403 24575,'-45'-1'0,"0"-3"0,1-2 0,-1-2 0,-82-25 0,45 5 0,-123-62 0,146 57 0,35 19 0,-1 0 0,-31-11 0,-73-26 0,-44-14 0,6 17 0,-48-14 0,18 13 0,60 19 0,102 20 0,0 1 0,0 3 0,-66-5 0,-35-2 0,-4 0 0,107 11 0,0-2 0,-64-15 0,59 10 0,-69-7 0,-1 9 0,-153-29 0,-344-48 0,408 63 0,-66 11 0,46 4 0,177 2 0,-1-2 0,1-1 0,-55-18 0,-640-230 0,276 93 0,377 134 0,-2 3 0,-141-23 0,156 43 0,-113 5 0,65 3 0,-526-3 0,497 12 0,15 1 0,-387 12 0,-189 3 0,592-30 0,-89 4 0,180 1 0,0 2 0,-30 10 0,11-3 0,-13 6 0,1 2 0,-71 36 0,21-8 0,-9-8 0,25-10 0,0 7 0,45-18 0,-57 18 0,-106 34 0,147-51 0,-94 45 0,84-34 0,11-2 0,27-14 0,-33 13 0,40-19 0,1 0 0,1 2 0,0 1 0,-28 20 0,30-19 0,0-1 0,0-1 0,-1-1 0,0-1 0,-1-1 0,-37 8 0,50-13 0,1 1 0,-1 0 0,0 1 0,1 0 0,0 1 0,0-1 0,-16 15 0,-19 12 0,-78 53 0,97-66 0,3 0 0,-1-2 0,-35 19 0,40-25 0,1 1 0,0 1 0,1 1 0,-28 29 0,-16 14 0,42-40 0,1 1 0,1 0 0,0 2 0,-20 32 0,32-47 16,0 0 0,-1 0 0,0-1-1,0 1 1,0-1 0,-10 6 0,-12 10-1492,16-9-5350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6T09:58:40.285"/>
    </inkml:context>
    <inkml:brush xml:id="br0">
      <inkml:brushProperty name="width" value="0.05" units="cm"/>
      <inkml:brushProperty name="height" value="0.05" units="cm"/>
      <inkml:brushProperty name="color" value="#E71224"/>
    </inkml:brush>
  </inkml:definitions>
  <inkml:trace contextRef="#ctx0" brushRef="#br0">5 0 24575,'1'45'0,"-1"-9"0,-5 59 0,5-94 0,0 0 0,0 0 0,0 0 0,0 1 0,0-1 0,0 0 0,0 0 0,0 0 0,0 0 0,1 1 0,-1-1 0,0 0 0,1 0 0,-1 0 0,1 0 0,-1 0 0,1 0 0,-1 0 0,1 0 0,0 0 0,0 0 0,1 1 0,0-1 0,0 1 0,1-1 0,-1 0 0,0 0 0,1 0 0,-1 0 0,1 0 0,-1 0 0,1-1 0,2 1 0,10 1 0,0-2 0,-1 0 0,17-2 0,-15 1 0,223-3-1365,-216 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47:55.070"/>
    </inkml:context>
    <inkml:brush xml:id="br0">
      <inkml:brushProperty name="width" value="0.05" units="cm"/>
      <inkml:brushProperty name="height" value="0.05" units="cm"/>
      <inkml:brushProperty name="color" value="#E71224"/>
    </inkml:brush>
  </inkml:definitions>
  <inkml:trace contextRef="#ctx0" brushRef="#br0">1107 2 24575,'-47'0'0,"6"-2"0,-1 2 0,0 2 0,1 2 0,0 1 0,-76 21 0,114-25 0,-18 6 0,1 0 0,1 2 0,-21 11 0,33-16 0,0 1 0,1 0 0,-1 0 0,1 1 0,1 0 0,-1 0 0,1 0 0,0 1 0,0 0 0,1-1 0,-5 11 0,-2 1 0,0-1 0,-1-1 0,-1 0 0,-1-1 0,0-1 0,-1 0 0,-23 17 0,-17 18 0,-10 5 0,51-44 0,1 0 0,0 1 0,0 1 0,2-1 0,-1 2 0,1 0 0,1 0 0,-11 20 0,-26 50 0,29-55 0,2 0 0,1 1 0,1 0 0,2 1 0,-16 60 0,12-15 0,7-37 0,1 0 0,-4 71 0,14 334 0,-1-429 0,0 0 0,1 1 0,1-1 0,0 0 0,1 0 0,0-1 0,7 15 0,50 91 0,-47-93 0,-6-13 0,0 0 0,1-1 0,0 1 0,1-1 0,0-1 0,1 0 0,0-1 0,0 0 0,1 0 0,1-1 0,0-1 0,0 0 0,0-1 0,1-1 0,17 7 0,224 62 0,-140-44-1365,-88-27-5461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48:01.261"/>
    </inkml:context>
    <inkml:brush xml:id="br0">
      <inkml:brushProperty name="width" value="0.05" units="cm"/>
      <inkml:brushProperty name="height" value="0.05" units="cm"/>
      <inkml:brushProperty name="color" value="#E71224"/>
    </inkml:brush>
  </inkml:definitions>
  <inkml:trace contextRef="#ctx0" brushRef="#br0">229 1 24575,'1'9'0,"0"0"0,1 0 0,-1 0 0,2 0 0,5 13 0,5 25 0,10 36 0,-23-81 0,0 0 0,0 1 0,0-1 0,0 0 0,-1 1 0,1-1 0,0 0 0,-1 0 0,0 0 0,0 1 0,1-1 0,-1 0 0,0 0 0,-1 0 0,1 0 0,0 0 0,-1-1 0,1 1 0,-1 0 0,1 0 0,-1-1 0,0 1 0,1-1 0,-1 0 0,0 0 0,0 1 0,-3 0 0,-5 4 0,-1 0 0,0-1 0,-21 8 0,11-6-117,-19 5-507,-59 28 0,74-28-6202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9T09:30:20.626"/>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9T09:35:19.845"/>
    </inkml:context>
    <inkml:brush xml:id="br0">
      <inkml:brushProperty name="width" value="0.05" units="cm"/>
      <inkml:brushProperty name="height" value="0.05" units="cm"/>
      <inkml:brushProperty name="color" value="#F6630D"/>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9T09:35:22.349"/>
    </inkml:context>
    <inkml:brush xml:id="br0">
      <inkml:brushProperty name="width" value="0.05" units="cm"/>
      <inkml:brushProperty name="height" value="0.05" units="cm"/>
      <inkml:brushProperty name="color" value="#F6630D"/>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9T09:35:22.999"/>
    </inkml:context>
    <inkml:brush xml:id="br0">
      <inkml:brushProperty name="width" value="0.05" units="cm"/>
      <inkml:brushProperty name="height" value="0.05" units="cm"/>
      <inkml:brushProperty name="color" value="#F6630D"/>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9T09:35:24.693"/>
    </inkml:context>
    <inkml:brush xml:id="br0">
      <inkml:brushProperty name="width" value="0.05" units="cm"/>
      <inkml:brushProperty name="height" value="0.05" units="cm"/>
      <inkml:brushProperty name="color" value="#F6630D"/>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CE826-A058-4832-8575-B589D3809A67}"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C6892-5BAD-4464-A3F1-02E88B8EA749}" type="slidenum">
              <a:rPr lang="en-US" smtClean="0"/>
              <a:t>‹#›</a:t>
            </a:fld>
            <a:endParaRPr lang="en-US"/>
          </a:p>
        </p:txBody>
      </p:sp>
    </p:spTree>
    <p:extLst>
      <p:ext uri="{BB962C8B-B14F-4D97-AF65-F5344CB8AC3E}">
        <p14:creationId xmlns:p14="http://schemas.microsoft.com/office/powerpoint/2010/main" val="299534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C706-4044-41E5-AD2D-B9AC003490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10F75-993A-4B70-B12C-2F44614E6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60195-A97D-4823-B7F5-793E8C7CE123}"/>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E5DF6800-1538-4C42-8350-A84E52E71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62B85-10E0-4E6A-99F8-ECE51AD23E2D}"/>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21121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5775-9CEC-4F05-ADE7-41EC2B9C7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5B21E-0729-4ADC-9D7D-6D7CE6C77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88801-36B1-4B95-BF49-0BDCC4A14461}"/>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CC886A3A-BE9B-42DD-8D8A-B9F90A00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705A0-E068-4225-9D47-B278A33BEDD2}"/>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163598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723C4-7B67-42BC-8491-5F4DD5D4E2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96B50-A489-4676-8ED0-5B6CA6522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B818F-2836-42B2-8411-654E32A15697}"/>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FAD6EB4A-4020-4D23-8FA1-F7FECF9AF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5ED9E-807D-496F-BE46-C70AB38661EB}"/>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2932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EE97-06D2-4E31-849F-BC4E17D53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3626C-A5C3-4979-A1D1-78C42ACA4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95527-6821-4F0A-B541-D391486FEAB9}"/>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D8693736-A03D-4EA9-BBA6-B2EECC4A7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34E1F-5706-44D6-BCAE-A3308ED4FF8F}"/>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402586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9701-DA27-4B7F-BEA0-6441CDF98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6D3CB-84EC-4998-9D3D-E1098E6A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CB49D-7E4A-4D9A-904B-DA7872532511}"/>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9ABF2F86-D1A4-4026-AFD0-29000C862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847C1-963A-4858-B298-FB94BD1549AA}"/>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237499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2E21-A6FC-4E4D-8751-2444F4442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EC294-2C7D-4BD1-82E5-15532BAA1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FC96A-F793-47B2-B83A-33E9454E4C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13B3D0-527C-4495-82CC-7FE8DE07A5ED}"/>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6" name="Footer Placeholder 5">
            <a:extLst>
              <a:ext uri="{FF2B5EF4-FFF2-40B4-BE49-F238E27FC236}">
                <a16:creationId xmlns:a16="http://schemas.microsoft.com/office/drawing/2014/main" id="{D81090E9-98D7-4B92-8F49-F221CF6F4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F7C43-0D67-4220-AF65-A0691EB9C60E}"/>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426385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AA5B-938F-45EB-9ED9-A375EFC29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34F189-A6D0-4E7C-A1CE-A6E426598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CB2CC-EDF1-4834-8112-9C71F9AC7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BC29B-28A7-40FA-8C89-31D563F8B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A5363B-B2EA-4319-816B-5ABD8363D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682968-D91C-4FF1-A9DC-6703009BC67E}"/>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8" name="Footer Placeholder 7">
            <a:extLst>
              <a:ext uri="{FF2B5EF4-FFF2-40B4-BE49-F238E27FC236}">
                <a16:creationId xmlns:a16="http://schemas.microsoft.com/office/drawing/2014/main" id="{38CE7A73-C730-41B6-92DE-C82A207E6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89CF14-C436-4E54-AC89-F1AFDBD27091}"/>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40603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EA-4E6E-4155-BEA6-E63207C75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EF95E-1991-4E97-8EB9-97C4440D82DB}"/>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4" name="Footer Placeholder 3">
            <a:extLst>
              <a:ext uri="{FF2B5EF4-FFF2-40B4-BE49-F238E27FC236}">
                <a16:creationId xmlns:a16="http://schemas.microsoft.com/office/drawing/2014/main" id="{62FBE318-CC8D-4F36-AE01-738AF04DA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3CAEC-BCBA-4016-A6D4-01BC9FE90E4F}"/>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297788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92340A-AD64-4FA6-A462-DA4DA5558CD8}"/>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3" name="Footer Placeholder 2">
            <a:extLst>
              <a:ext uri="{FF2B5EF4-FFF2-40B4-BE49-F238E27FC236}">
                <a16:creationId xmlns:a16="http://schemas.microsoft.com/office/drawing/2014/main" id="{F6EB3936-A3AE-453B-BAE2-B5389048B1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1507BD-5B55-49F2-863B-AEA79913C242}"/>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82258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860C-0AE8-403D-9EF6-9C2D05C7B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4F3CA4-33E4-46E6-8F57-1FC5470D2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5B726-44A2-4262-A8B0-0C5EFFF5D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D0AE7-5A6D-4265-AC64-99C2B72BFD61}"/>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6" name="Footer Placeholder 5">
            <a:extLst>
              <a:ext uri="{FF2B5EF4-FFF2-40B4-BE49-F238E27FC236}">
                <a16:creationId xmlns:a16="http://schemas.microsoft.com/office/drawing/2014/main" id="{4BEE9FE5-EFBF-41D1-8CE3-CF3BFF343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8C5CE-61B9-404E-9DE6-BA4CBEC1E2F3}"/>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106773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D58B-10B9-4C56-ABDB-8784C03B5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08BCF5-AB61-4B16-91F8-A4784E67C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315A5-E4EA-43A0-AEAB-CFABCDFF9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C2EA4-EA0A-45CB-8944-9417A12AFF76}"/>
              </a:ext>
            </a:extLst>
          </p:cNvPr>
          <p:cNvSpPr>
            <a:spLocks noGrp="1"/>
          </p:cNvSpPr>
          <p:nvPr>
            <p:ph type="dt" sz="half" idx="10"/>
          </p:nvPr>
        </p:nvSpPr>
        <p:spPr/>
        <p:txBody>
          <a:bodyPr/>
          <a:lstStyle/>
          <a:p>
            <a:fld id="{E701122D-B0E1-4274-8041-13469AF45AA1}" type="datetimeFigureOut">
              <a:rPr lang="en-US" smtClean="0"/>
              <a:t>12/30/2025</a:t>
            </a:fld>
            <a:endParaRPr lang="en-US"/>
          </a:p>
        </p:txBody>
      </p:sp>
      <p:sp>
        <p:nvSpPr>
          <p:cNvPr id="6" name="Footer Placeholder 5">
            <a:extLst>
              <a:ext uri="{FF2B5EF4-FFF2-40B4-BE49-F238E27FC236}">
                <a16:creationId xmlns:a16="http://schemas.microsoft.com/office/drawing/2014/main" id="{DC405378-4256-4E72-B217-6E726A85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4808D-197A-4316-A4C4-2E806596C111}"/>
              </a:ext>
            </a:extLst>
          </p:cNvPr>
          <p:cNvSpPr>
            <a:spLocks noGrp="1"/>
          </p:cNvSpPr>
          <p:nvPr>
            <p:ph type="sldNum" sz="quarter" idx="12"/>
          </p:nvPr>
        </p:nvSpPr>
        <p:spPr/>
        <p:txBody>
          <a:bodyPr/>
          <a:lstStyle/>
          <a:p>
            <a:fld id="{FA0C0015-6246-4928-AFE3-5CB919BF8938}" type="slidenum">
              <a:rPr lang="en-US" smtClean="0"/>
              <a:t>‹#›</a:t>
            </a:fld>
            <a:endParaRPr lang="en-US"/>
          </a:p>
        </p:txBody>
      </p:sp>
    </p:spTree>
    <p:extLst>
      <p:ext uri="{BB962C8B-B14F-4D97-AF65-F5344CB8AC3E}">
        <p14:creationId xmlns:p14="http://schemas.microsoft.com/office/powerpoint/2010/main" val="303609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34594-145A-48C7-9E2B-A61C9F41F4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344FA-A6E3-4431-BC84-E3D39EA4A4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284-6436-484C-A86D-8879147DD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1122D-B0E1-4274-8041-13469AF45AA1}" type="datetimeFigureOut">
              <a:rPr lang="en-US" smtClean="0"/>
              <a:t>12/30/2025</a:t>
            </a:fld>
            <a:endParaRPr lang="en-US"/>
          </a:p>
        </p:txBody>
      </p:sp>
      <p:sp>
        <p:nvSpPr>
          <p:cNvPr id="5" name="Footer Placeholder 4">
            <a:extLst>
              <a:ext uri="{FF2B5EF4-FFF2-40B4-BE49-F238E27FC236}">
                <a16:creationId xmlns:a16="http://schemas.microsoft.com/office/drawing/2014/main" id="{68C7B430-FCF2-4C22-BC38-0F51DCBA3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00F1EA-CCFD-4DE9-B28F-D399206B6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C0015-6246-4928-AFE3-5CB919BF8938}" type="slidenum">
              <a:rPr lang="en-US" smtClean="0"/>
              <a:t>‹#›</a:t>
            </a:fld>
            <a:endParaRPr lang="en-US"/>
          </a:p>
        </p:txBody>
      </p:sp>
    </p:spTree>
    <p:extLst>
      <p:ext uri="{BB962C8B-B14F-4D97-AF65-F5344CB8AC3E}">
        <p14:creationId xmlns:p14="http://schemas.microsoft.com/office/powerpoint/2010/main" val="44160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oracle.com/javase/8/docs/api/java/lang/Error.html"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s://docs.oracle.com/javase/8/docs/api/java/lang/Excep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customXml" Target="../ink/ink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oracle.com/javase/8/docs/api/java/io/BufferedOutputStream.html" TargetMode="External"/><Relationship Id="rId2" Type="http://schemas.openxmlformats.org/officeDocument/2006/relationships/hyperlink" Target="https://docs.oracle.com/javase/8/docs/api/java/io/BufferedInputStream.html" TargetMode="External"/><Relationship Id="rId1" Type="http://schemas.openxmlformats.org/officeDocument/2006/relationships/slideLayout" Target="../slideLayouts/slideLayout2.xml"/><Relationship Id="rId5" Type="http://schemas.openxmlformats.org/officeDocument/2006/relationships/hyperlink" Target="https://docs.oracle.com/javase/8/docs/api/java/io/BufferedWriter.html" TargetMode="External"/><Relationship Id="rId4" Type="http://schemas.openxmlformats.org/officeDocument/2006/relationships/hyperlink" Target="https://docs.oracle.com/javase/8/docs/api/java/io/BufferedReader.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ocs.oracle.com/javase/8/docs/api/java/util/Iterator.html" TargetMode="External"/><Relationship Id="rId2" Type="http://schemas.openxmlformats.org/officeDocument/2006/relationships/hyperlink" Target="https://docs.oracle.com/javase/8/docs/api/java/lang/Object.html" TargetMode="External"/><Relationship Id="rId1" Type="http://schemas.openxmlformats.org/officeDocument/2006/relationships/slideLayout" Target="../slideLayouts/slideLayout2.xml"/><Relationship Id="rId5" Type="http://schemas.openxmlformats.org/officeDocument/2006/relationships/hyperlink" Target="https://docs.oracle.com/javase/8/docs/api/java/io/Closeable.html" TargetMode="External"/><Relationship Id="rId4" Type="http://schemas.openxmlformats.org/officeDocument/2006/relationships/hyperlink" Target="https://docs.oracle.com/javase/8/docs/api/java/lang/String.html"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docs.oracle.com/javase/8/docs/api/java/lang/String.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oracle.com/javase/8/docs/api/java/io/Serializable.html" TargetMode="External"/><Relationship Id="rId2" Type="http://schemas.openxmlformats.org/officeDocument/2006/relationships/hyperlink" Target="https://docs.oracle.com/javase/8/docs/api/java/lang/Object.html" TargetMode="External"/><Relationship Id="rId1" Type="http://schemas.openxmlformats.org/officeDocument/2006/relationships/slideLayout" Target="../slideLayouts/slideLayout2.xml"/><Relationship Id="rId5" Type="http://schemas.openxmlformats.org/officeDocument/2006/relationships/hyperlink" Target="https://docs.oracle.com/javase/8/docs/api/java/io/File.html" TargetMode="External"/><Relationship Id="rId4" Type="http://schemas.openxmlformats.org/officeDocument/2006/relationships/hyperlink" Target="https://docs.oracle.com/javase/8/docs/api/java/lang/Comparable.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docs.oracle.com/javase/8/docs/api/java/io/FileInputStream.html#read--" TargetMode="External"/><Relationship Id="rId3" Type="http://schemas.openxmlformats.org/officeDocument/2006/relationships/hyperlink" Target="https://docs.oracle.com/javase/8/docs/api/java/io/File.html" TargetMode="External"/><Relationship Id="rId7" Type="http://schemas.openxmlformats.org/officeDocument/2006/relationships/hyperlink" Target="https://docs.oracle.com/javase/8/docs/api/java/lang/String.html" TargetMode="External"/><Relationship Id="rId12" Type="http://schemas.openxmlformats.org/officeDocument/2006/relationships/hyperlink" Target="https://docs.oracle.com/javase/8/docs/api/java/io/FileInputStream.html#close--" TargetMode="External"/><Relationship Id="rId2" Type="http://schemas.openxmlformats.org/officeDocument/2006/relationships/hyperlink" Target="https://docs.oracle.com/javase/8/docs/api/java/io/FileInputStream.html#FileInputStream-java.io.File-"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io/FileInputStream.html#FileInputStream-java.lang.String-" TargetMode="External"/><Relationship Id="rId11" Type="http://schemas.openxmlformats.org/officeDocument/2006/relationships/hyperlink" Target="https://docs.oracle.com/javase/8/docs/api/java/io/FileInputStream.html#skip-long-" TargetMode="External"/><Relationship Id="rId5" Type="http://schemas.openxmlformats.org/officeDocument/2006/relationships/hyperlink" Target="https://docs.oracle.com/javase/8/docs/api/java/io/FileDescriptor.html" TargetMode="External"/><Relationship Id="rId10" Type="http://schemas.openxmlformats.org/officeDocument/2006/relationships/hyperlink" Target="https://docs.oracle.com/javase/8/docs/api/java/io/FileInputStream.html#read-byte:A-int-int-" TargetMode="External"/><Relationship Id="rId4" Type="http://schemas.openxmlformats.org/officeDocument/2006/relationships/hyperlink" Target="https://docs.oracle.com/javase/8/docs/api/java/io/FileInputStream.html#FileInputStream-java.io.FileDescriptor-" TargetMode="External"/><Relationship Id="rId9" Type="http://schemas.openxmlformats.org/officeDocument/2006/relationships/hyperlink" Target="https://docs.oracle.com/javase/8/docs/api/java/io/FileInputStream.html#read-byte: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cs.oracle.com/javase/8/docs/api/java/io/OutputStream.html" TargetMode="External"/><Relationship Id="rId2" Type="http://schemas.openxmlformats.org/officeDocument/2006/relationships/hyperlink" Target="https://docs.oracle.com/javase/8/docs/api/java/io/InputStream.html" TargetMode="External"/><Relationship Id="rId1" Type="http://schemas.openxmlformats.org/officeDocument/2006/relationships/slideLayout" Target="../slideLayouts/slideLayout2.xml"/><Relationship Id="rId5" Type="http://schemas.openxmlformats.org/officeDocument/2006/relationships/hyperlink" Target="https://docs.oracle.com/javase/8/docs/api/java/io/FileOutputStream.html" TargetMode="External"/><Relationship Id="rId4" Type="http://schemas.openxmlformats.org/officeDocument/2006/relationships/hyperlink" Target="https://docs.oracle.com/javase/8/docs/api/java/io/FileInputStream.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F3A3-6B4F-480E-B373-1190AB557C88}"/>
              </a:ext>
            </a:extLst>
          </p:cNvPr>
          <p:cNvSpPr>
            <a:spLocks noGrp="1"/>
          </p:cNvSpPr>
          <p:nvPr>
            <p:ph type="ctrTitle"/>
          </p:nvPr>
        </p:nvSpPr>
        <p:spPr/>
        <p:txBody>
          <a:bodyPr/>
          <a:lstStyle/>
          <a:p>
            <a:r>
              <a:rPr lang="en-US" dirty="0"/>
              <a:t>Unit - 4 Packages , Exception Handling, and File I/O</a:t>
            </a:r>
          </a:p>
        </p:txBody>
      </p:sp>
    </p:spTree>
    <p:extLst>
      <p:ext uri="{BB962C8B-B14F-4D97-AF65-F5344CB8AC3E}">
        <p14:creationId xmlns:p14="http://schemas.microsoft.com/office/powerpoint/2010/main" val="277705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D839E-6EFD-CC6D-3870-91386186CE0A}"/>
              </a:ext>
            </a:extLst>
          </p:cNvPr>
          <p:cNvSpPr txBox="1"/>
          <p:nvPr/>
        </p:nvSpPr>
        <p:spPr>
          <a:xfrm>
            <a:off x="333570" y="207821"/>
            <a:ext cx="7401508" cy="2862322"/>
          </a:xfrm>
          <a:prstGeom prst="rect">
            <a:avLst/>
          </a:prstGeom>
          <a:noFill/>
        </p:spPr>
        <p:txBody>
          <a:bodyPr wrap="square">
            <a:spAutoFit/>
          </a:bodyPr>
          <a:lstStyle/>
          <a:p>
            <a:r>
              <a:rPr lang="en-IN" dirty="0"/>
              <a:t>package p2;</a:t>
            </a:r>
          </a:p>
          <a:p>
            <a:r>
              <a:rPr lang="en-IN" dirty="0"/>
              <a:t>class Protection2 extends p1.Protection{</a:t>
            </a:r>
          </a:p>
          <a:p>
            <a:r>
              <a:rPr lang="en-IN" dirty="0"/>
              <a:t>	Protection2(){</a:t>
            </a:r>
          </a:p>
          <a:p>
            <a:r>
              <a:rPr lang="en-IN" dirty="0"/>
              <a:t>		</a:t>
            </a:r>
            <a:r>
              <a:rPr lang="en-IN" dirty="0" err="1"/>
              <a:t>System.out.println</a:t>
            </a:r>
            <a:r>
              <a:rPr lang="en-IN" dirty="0"/>
              <a:t>("derived other package constructor");</a:t>
            </a:r>
          </a:p>
          <a:p>
            <a:r>
              <a:rPr lang="en-IN" dirty="0"/>
              <a:t>	               //</a:t>
            </a:r>
            <a:r>
              <a:rPr lang="en-IN" dirty="0" err="1">
                <a:highlight>
                  <a:srgbClr val="FF0000"/>
                </a:highlight>
              </a:rPr>
              <a:t>System.out.println</a:t>
            </a:r>
            <a:r>
              <a:rPr lang="en-IN" dirty="0">
                <a:highlight>
                  <a:srgbClr val="FF0000"/>
                </a:highlight>
              </a:rPr>
              <a:t>("n= "+n);</a:t>
            </a:r>
          </a:p>
          <a:p>
            <a:r>
              <a:rPr lang="en-IN" dirty="0"/>
              <a:t>	              // </a:t>
            </a:r>
            <a:r>
              <a:rPr lang="en-IN" dirty="0" err="1">
                <a:highlight>
                  <a:srgbClr val="FF0000"/>
                </a:highlight>
              </a:rPr>
              <a:t>System.out.println</a:t>
            </a:r>
            <a:r>
              <a:rPr lang="en-IN" dirty="0">
                <a:highlight>
                  <a:srgbClr val="FF0000"/>
                </a:highlight>
              </a:rPr>
              <a:t>("</a:t>
            </a:r>
            <a:r>
              <a:rPr lang="en-IN" dirty="0" err="1">
                <a:highlight>
                  <a:srgbClr val="FF0000"/>
                </a:highlight>
              </a:rPr>
              <a:t>pri_n</a:t>
            </a:r>
            <a:r>
              <a:rPr lang="en-IN" dirty="0">
                <a:highlight>
                  <a:srgbClr val="FF0000"/>
                </a:highlight>
              </a:rPr>
              <a:t>= "+</a:t>
            </a:r>
            <a:r>
              <a:rPr lang="en-IN" dirty="0" err="1">
                <a:highlight>
                  <a:srgbClr val="FF0000"/>
                </a:highlight>
              </a:rPr>
              <a:t>pri_n</a:t>
            </a:r>
            <a:r>
              <a:rPr lang="en-IN" dirty="0">
                <a:highlight>
                  <a:srgbClr val="FF00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pro_n</a:t>
            </a:r>
            <a:r>
              <a:rPr lang="en-IN" dirty="0">
                <a:highlight>
                  <a:srgbClr val="00FF00"/>
                </a:highlight>
              </a:rPr>
              <a:t>= "+</a:t>
            </a:r>
            <a:r>
              <a:rPr lang="en-IN" dirty="0" err="1">
                <a:highlight>
                  <a:srgbClr val="00FF00"/>
                </a:highlight>
              </a:rPr>
              <a:t>pro_n</a:t>
            </a:r>
            <a:r>
              <a:rPr lang="en-IN" dirty="0">
                <a:highlight>
                  <a:srgbClr val="00FF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pub_n</a:t>
            </a:r>
            <a:r>
              <a:rPr lang="en-IN" dirty="0">
                <a:highlight>
                  <a:srgbClr val="00FF00"/>
                </a:highlight>
              </a:rPr>
              <a:t>= "+</a:t>
            </a:r>
            <a:r>
              <a:rPr lang="en-IN" dirty="0" err="1">
                <a:highlight>
                  <a:srgbClr val="00FF00"/>
                </a:highlight>
              </a:rPr>
              <a:t>pub_n</a:t>
            </a:r>
            <a:r>
              <a:rPr lang="en-IN" dirty="0">
                <a:highlight>
                  <a:srgbClr val="00FF00"/>
                </a:highlight>
              </a:rPr>
              <a:t>);</a:t>
            </a:r>
          </a:p>
          <a:p>
            <a:r>
              <a:rPr lang="en-IN" dirty="0"/>
              <a:t>	}</a:t>
            </a:r>
          </a:p>
          <a:p>
            <a:r>
              <a:rPr lang="en-IN" dirty="0"/>
              <a:t>}</a:t>
            </a:r>
          </a:p>
        </p:txBody>
      </p:sp>
      <p:sp>
        <p:nvSpPr>
          <p:cNvPr id="7" name="TextBox 6">
            <a:extLst>
              <a:ext uri="{FF2B5EF4-FFF2-40B4-BE49-F238E27FC236}">
                <a16:creationId xmlns:a16="http://schemas.microsoft.com/office/drawing/2014/main" id="{89426946-AB9A-1477-ECD3-8C971F10EEE6}"/>
              </a:ext>
            </a:extLst>
          </p:cNvPr>
          <p:cNvSpPr txBox="1"/>
          <p:nvPr/>
        </p:nvSpPr>
        <p:spPr>
          <a:xfrm>
            <a:off x="333569" y="3177879"/>
            <a:ext cx="7093597" cy="3139321"/>
          </a:xfrm>
          <a:prstGeom prst="rect">
            <a:avLst/>
          </a:prstGeom>
          <a:noFill/>
        </p:spPr>
        <p:txBody>
          <a:bodyPr wrap="square">
            <a:spAutoFit/>
          </a:bodyPr>
          <a:lstStyle/>
          <a:p>
            <a:r>
              <a:rPr lang="en-IN" dirty="0"/>
              <a:t>package p2;</a:t>
            </a:r>
          </a:p>
          <a:p>
            <a:r>
              <a:rPr lang="en-IN" dirty="0"/>
              <a:t>class </a:t>
            </a:r>
            <a:r>
              <a:rPr lang="en-IN" dirty="0" err="1"/>
              <a:t>OtherPackage</a:t>
            </a:r>
            <a:r>
              <a:rPr lang="en-IN" dirty="0"/>
              <a:t>{</a:t>
            </a:r>
          </a:p>
          <a:p>
            <a:r>
              <a:rPr lang="en-IN" dirty="0"/>
              <a:t>	</a:t>
            </a:r>
            <a:r>
              <a:rPr lang="en-IN" dirty="0" err="1"/>
              <a:t>OtherPackage</a:t>
            </a:r>
            <a:r>
              <a:rPr lang="en-IN" dirty="0"/>
              <a:t>(){</a:t>
            </a:r>
          </a:p>
          <a:p>
            <a:r>
              <a:rPr lang="en-IN" dirty="0"/>
              <a:t>		p1.Protection p=new p1.Protection();</a:t>
            </a:r>
          </a:p>
          <a:p>
            <a:r>
              <a:rPr lang="en-IN" dirty="0"/>
              <a:t>		</a:t>
            </a:r>
            <a:r>
              <a:rPr lang="en-IN" dirty="0" err="1"/>
              <a:t>System.out.println</a:t>
            </a:r>
            <a:r>
              <a:rPr lang="en-IN" dirty="0"/>
              <a:t>("other package constructor");</a:t>
            </a:r>
          </a:p>
          <a:p>
            <a:r>
              <a:rPr lang="en-IN" dirty="0"/>
              <a:t>	              //</a:t>
            </a:r>
            <a:r>
              <a:rPr lang="en-IN" dirty="0" err="1">
                <a:highlight>
                  <a:srgbClr val="FF0000"/>
                </a:highlight>
              </a:rPr>
              <a:t>System.out.println</a:t>
            </a:r>
            <a:r>
              <a:rPr lang="en-IN" dirty="0">
                <a:highlight>
                  <a:srgbClr val="FF0000"/>
                </a:highlight>
              </a:rPr>
              <a:t>("n= "+n);</a:t>
            </a:r>
          </a:p>
          <a:p>
            <a:r>
              <a:rPr lang="en-IN" dirty="0"/>
              <a:t>	              //</a:t>
            </a:r>
            <a:r>
              <a:rPr lang="en-IN" dirty="0" err="1">
                <a:highlight>
                  <a:srgbClr val="FF0000"/>
                </a:highlight>
              </a:rPr>
              <a:t>System.out.println</a:t>
            </a:r>
            <a:r>
              <a:rPr lang="en-IN" dirty="0">
                <a:highlight>
                  <a:srgbClr val="FF0000"/>
                </a:highlight>
              </a:rPr>
              <a:t>("</a:t>
            </a:r>
            <a:r>
              <a:rPr lang="en-IN" dirty="0" err="1">
                <a:highlight>
                  <a:srgbClr val="FF0000"/>
                </a:highlight>
              </a:rPr>
              <a:t>pri_n</a:t>
            </a:r>
            <a:r>
              <a:rPr lang="en-IN" dirty="0">
                <a:highlight>
                  <a:srgbClr val="FF0000"/>
                </a:highlight>
              </a:rPr>
              <a:t>= "+</a:t>
            </a:r>
            <a:r>
              <a:rPr lang="en-IN" dirty="0" err="1">
                <a:highlight>
                  <a:srgbClr val="FF0000"/>
                </a:highlight>
              </a:rPr>
              <a:t>pri_n</a:t>
            </a:r>
            <a:r>
              <a:rPr lang="en-IN" dirty="0">
                <a:highlight>
                  <a:srgbClr val="FF0000"/>
                </a:highlight>
              </a:rPr>
              <a:t>);</a:t>
            </a:r>
          </a:p>
          <a:p>
            <a:r>
              <a:rPr lang="en-IN" dirty="0"/>
              <a:t>	              //</a:t>
            </a:r>
            <a:r>
              <a:rPr lang="en-IN" dirty="0" err="1">
                <a:highlight>
                  <a:srgbClr val="FF0000"/>
                </a:highlight>
              </a:rPr>
              <a:t>System.out.println</a:t>
            </a:r>
            <a:r>
              <a:rPr lang="en-IN" dirty="0">
                <a:highlight>
                  <a:srgbClr val="FF0000"/>
                </a:highlight>
              </a:rPr>
              <a:t>("</a:t>
            </a:r>
            <a:r>
              <a:rPr lang="en-IN" dirty="0" err="1">
                <a:highlight>
                  <a:srgbClr val="FF0000"/>
                </a:highlight>
              </a:rPr>
              <a:t>pro_n</a:t>
            </a:r>
            <a:r>
              <a:rPr lang="en-IN" dirty="0">
                <a:highlight>
                  <a:srgbClr val="FF0000"/>
                </a:highlight>
              </a:rPr>
              <a:t>= "+</a:t>
            </a:r>
            <a:r>
              <a:rPr lang="en-IN" dirty="0" err="1">
                <a:highlight>
                  <a:srgbClr val="FF0000"/>
                </a:highlight>
              </a:rPr>
              <a:t>pro_n</a:t>
            </a:r>
            <a:r>
              <a:rPr lang="en-IN" dirty="0">
                <a:highlight>
                  <a:srgbClr val="FF00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pub_n</a:t>
            </a:r>
            <a:r>
              <a:rPr lang="en-IN" dirty="0">
                <a:highlight>
                  <a:srgbClr val="00FF00"/>
                </a:highlight>
              </a:rPr>
              <a:t>= "+</a:t>
            </a:r>
            <a:r>
              <a:rPr lang="en-IN" dirty="0" err="1">
                <a:highlight>
                  <a:srgbClr val="00FF00"/>
                </a:highlight>
              </a:rPr>
              <a:t>p.pub_n</a:t>
            </a:r>
            <a:r>
              <a:rPr lang="en-IN" dirty="0">
                <a:highlight>
                  <a:srgbClr val="00FF00"/>
                </a:highlight>
              </a:rPr>
              <a:t>);</a:t>
            </a:r>
          </a:p>
          <a:p>
            <a:r>
              <a:rPr lang="en-IN" dirty="0"/>
              <a:t>	}</a:t>
            </a:r>
          </a:p>
          <a:p>
            <a:r>
              <a:rPr lang="en-IN" dirty="0"/>
              <a:t>}</a:t>
            </a:r>
          </a:p>
        </p:txBody>
      </p:sp>
      <p:pic>
        <p:nvPicPr>
          <p:cNvPr id="8" name="Picture 7">
            <a:extLst>
              <a:ext uri="{FF2B5EF4-FFF2-40B4-BE49-F238E27FC236}">
                <a16:creationId xmlns:a16="http://schemas.microsoft.com/office/drawing/2014/main" id="{3641C183-E7E4-634F-E978-2E9DD8F01A16}"/>
              </a:ext>
            </a:extLst>
          </p:cNvPr>
          <p:cNvPicPr>
            <a:picLocks noChangeAspect="1"/>
          </p:cNvPicPr>
          <p:nvPr/>
        </p:nvPicPr>
        <p:blipFill>
          <a:blip r:embed="rId2"/>
          <a:srcRect l="38725" t="21633" r="11990" b="54625"/>
          <a:stretch>
            <a:fillRect/>
          </a:stretch>
        </p:blipFill>
        <p:spPr>
          <a:xfrm>
            <a:off x="6183086" y="2363740"/>
            <a:ext cx="6008914" cy="1628278"/>
          </a:xfrm>
          <a:prstGeom prst="rect">
            <a:avLst/>
          </a:prstGeom>
        </p:spPr>
      </p:pic>
    </p:spTree>
    <p:extLst>
      <p:ext uri="{BB962C8B-B14F-4D97-AF65-F5344CB8AC3E}">
        <p14:creationId xmlns:p14="http://schemas.microsoft.com/office/powerpoint/2010/main" val="68435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F4D4-9AF5-9AA4-1F0B-E3B1E5DE9C04}"/>
              </a:ext>
            </a:extLst>
          </p:cNvPr>
          <p:cNvSpPr>
            <a:spLocks noGrp="1"/>
          </p:cNvSpPr>
          <p:nvPr>
            <p:ph type="ctrTitle"/>
          </p:nvPr>
        </p:nvSpPr>
        <p:spPr/>
        <p:txBody>
          <a:bodyPr/>
          <a:lstStyle/>
          <a:p>
            <a:r>
              <a:rPr lang="en-IN" dirty="0"/>
              <a:t>Exception handling</a:t>
            </a:r>
          </a:p>
        </p:txBody>
      </p:sp>
    </p:spTree>
    <p:extLst>
      <p:ext uri="{BB962C8B-B14F-4D97-AF65-F5344CB8AC3E}">
        <p14:creationId xmlns:p14="http://schemas.microsoft.com/office/powerpoint/2010/main" val="72118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505E-D825-40A4-B87C-024DEAF4E9FC}"/>
              </a:ext>
            </a:extLst>
          </p:cNvPr>
          <p:cNvSpPr>
            <a:spLocks noGrp="1"/>
          </p:cNvSpPr>
          <p:nvPr>
            <p:ph type="title"/>
          </p:nvPr>
        </p:nvSpPr>
        <p:spPr>
          <a:xfrm>
            <a:off x="702011" y="115872"/>
            <a:ext cx="4122908" cy="646332"/>
          </a:xfrm>
          <a:solidFill>
            <a:schemeClr val="accent1">
              <a:lumMod val="40000"/>
              <a:lumOff val="60000"/>
            </a:schemeClr>
          </a:solidFill>
        </p:spPr>
        <p:txBody>
          <a:bodyPr>
            <a:normAutofit fontScale="90000"/>
          </a:bodyPr>
          <a:lstStyle/>
          <a:p>
            <a:r>
              <a:rPr lang="en-US" dirty="0"/>
              <a:t>Exception Handling</a:t>
            </a:r>
          </a:p>
        </p:txBody>
      </p:sp>
      <p:sp>
        <p:nvSpPr>
          <p:cNvPr id="5" name="TextBox 4">
            <a:extLst>
              <a:ext uri="{FF2B5EF4-FFF2-40B4-BE49-F238E27FC236}">
                <a16:creationId xmlns:a16="http://schemas.microsoft.com/office/drawing/2014/main" id="{9F2F02C6-B62B-4F17-B736-44F3CA49AF32}"/>
              </a:ext>
            </a:extLst>
          </p:cNvPr>
          <p:cNvSpPr txBox="1"/>
          <p:nvPr/>
        </p:nvSpPr>
        <p:spPr>
          <a:xfrm>
            <a:off x="795130" y="890061"/>
            <a:ext cx="10638182" cy="707886"/>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000000"/>
                </a:solidFill>
                <a:effectLst/>
                <a:latin typeface="Arial" panose="020B0604020202020204" pitchFamily="34" charset="0"/>
              </a:rPr>
              <a:t> An </a:t>
            </a:r>
            <a:r>
              <a:rPr lang="en-US" sz="2000" b="0" i="1" dirty="0">
                <a:solidFill>
                  <a:srgbClr val="000000"/>
                </a:solidFill>
                <a:effectLst/>
                <a:latin typeface="Arial" panose="020B0604020202020204" pitchFamily="34" charset="0"/>
              </a:rPr>
              <a:t>exception</a:t>
            </a:r>
            <a:r>
              <a:rPr lang="en-US" sz="2000" b="0" i="0" dirty="0">
                <a:solidFill>
                  <a:srgbClr val="000000"/>
                </a:solidFill>
                <a:effectLst/>
                <a:latin typeface="Arial" panose="020B0604020202020204" pitchFamily="34" charset="0"/>
              </a:rPr>
              <a:t> is an event, which occurs during the execution of a program, that disrupts the normal flow of the program's instructions.</a:t>
            </a:r>
            <a:endParaRPr lang="en-US" sz="2000" dirty="0"/>
          </a:p>
        </p:txBody>
      </p:sp>
      <p:sp>
        <p:nvSpPr>
          <p:cNvPr id="7" name="TextBox 6">
            <a:extLst>
              <a:ext uri="{FF2B5EF4-FFF2-40B4-BE49-F238E27FC236}">
                <a16:creationId xmlns:a16="http://schemas.microsoft.com/office/drawing/2014/main" id="{FF31A35C-3C07-4674-B6B0-3CCCD6513ADA}"/>
              </a:ext>
            </a:extLst>
          </p:cNvPr>
          <p:cNvSpPr txBox="1"/>
          <p:nvPr/>
        </p:nvSpPr>
        <p:spPr>
          <a:xfrm>
            <a:off x="811696" y="1564049"/>
            <a:ext cx="10515600" cy="1631216"/>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000000"/>
                </a:solidFill>
                <a:effectLst/>
                <a:latin typeface="Arial" panose="020B0604020202020204" pitchFamily="34" charset="0"/>
              </a:rPr>
              <a:t>When an error occurs within a method, the method creates an object known as </a:t>
            </a:r>
            <a:r>
              <a:rPr lang="en-US" sz="2000" b="1" i="1" dirty="0">
                <a:solidFill>
                  <a:srgbClr val="000000"/>
                </a:solidFill>
                <a:effectLst/>
                <a:latin typeface="Arial" panose="020B0604020202020204" pitchFamily="34" charset="0"/>
              </a:rPr>
              <a:t>exception object</a:t>
            </a:r>
            <a:r>
              <a:rPr lang="en-US" sz="2000" b="0" i="0" dirty="0">
                <a:solidFill>
                  <a:srgbClr val="000000"/>
                </a:solidFill>
                <a:effectLst/>
                <a:latin typeface="Arial" panose="020B0604020202020204" pitchFamily="34" charset="0"/>
              </a:rPr>
              <a:t>, which contains information about the error, including its type and the state of the program when the error occurred and give it to the runtime system. </a:t>
            </a:r>
          </a:p>
          <a:p>
            <a:pPr marL="285750" indent="-285750">
              <a:buFont typeface="Arial" panose="020B0604020202020204" pitchFamily="34" charset="0"/>
              <a:buChar char="•"/>
            </a:pPr>
            <a:r>
              <a:rPr lang="en-US" sz="2000" b="0" i="0" dirty="0">
                <a:solidFill>
                  <a:srgbClr val="000000"/>
                </a:solidFill>
                <a:effectLst/>
                <a:latin typeface="Arial" panose="020B0604020202020204" pitchFamily="34" charset="0"/>
              </a:rPr>
              <a:t>Creating an exception object and handing it to the runtime system is called </a:t>
            </a:r>
            <a:r>
              <a:rPr lang="en-US" sz="2000" b="0" i="1" dirty="0">
                <a:solidFill>
                  <a:srgbClr val="000000"/>
                </a:solidFill>
                <a:effectLst/>
                <a:latin typeface="Arial" panose="020B0604020202020204" pitchFamily="34" charset="0"/>
              </a:rPr>
              <a:t>throwing an exception</a:t>
            </a:r>
            <a:r>
              <a:rPr lang="en-US" sz="2000" b="0" i="0" dirty="0">
                <a:solidFill>
                  <a:srgbClr val="000000"/>
                </a:solidFill>
                <a:effectLst/>
                <a:latin typeface="Arial" panose="020B0604020202020204" pitchFamily="34" charset="0"/>
              </a:rPr>
              <a:t>.</a:t>
            </a:r>
            <a:endParaRPr lang="en-US" sz="2000" dirty="0"/>
          </a:p>
        </p:txBody>
      </p:sp>
      <p:pic>
        <p:nvPicPr>
          <p:cNvPr id="1026" name="Picture 2" descr="The call stack showing three method calls, where the first method called has the exception handler.">
            <a:extLst>
              <a:ext uri="{FF2B5EF4-FFF2-40B4-BE49-F238E27FC236}">
                <a16:creationId xmlns:a16="http://schemas.microsoft.com/office/drawing/2014/main" id="{99C19487-E205-48E4-9B72-3EC037D0C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7" y="3372648"/>
            <a:ext cx="4545496" cy="3046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all stack showing three method calls, where the first method called has the exception handler.">
            <a:extLst>
              <a:ext uri="{FF2B5EF4-FFF2-40B4-BE49-F238E27FC236}">
                <a16:creationId xmlns:a16="http://schemas.microsoft.com/office/drawing/2014/main" id="{9B6DF7F9-3497-43B5-8B81-B248F609A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181" y="3612084"/>
            <a:ext cx="5258522" cy="266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5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5AA5-3A07-41A2-9181-F0ED973C34E4}"/>
              </a:ext>
            </a:extLst>
          </p:cNvPr>
          <p:cNvSpPr>
            <a:spLocks noGrp="1"/>
          </p:cNvSpPr>
          <p:nvPr>
            <p:ph type="title"/>
          </p:nvPr>
        </p:nvSpPr>
        <p:spPr>
          <a:xfrm>
            <a:off x="838200" y="192850"/>
            <a:ext cx="10515600" cy="496265"/>
          </a:xfrm>
        </p:spPr>
        <p:txBody>
          <a:bodyPr>
            <a:normAutofit fontScale="90000"/>
          </a:bodyPr>
          <a:lstStyle/>
          <a:p>
            <a:r>
              <a:rPr lang="en-US" dirty="0"/>
              <a:t>Kinds of Exception</a:t>
            </a:r>
          </a:p>
        </p:txBody>
      </p:sp>
      <p:graphicFrame>
        <p:nvGraphicFramePr>
          <p:cNvPr id="6" name="Table 6">
            <a:extLst>
              <a:ext uri="{FF2B5EF4-FFF2-40B4-BE49-F238E27FC236}">
                <a16:creationId xmlns:a16="http://schemas.microsoft.com/office/drawing/2014/main" id="{87527A6F-4C7B-4518-86D1-860A0E696080}"/>
              </a:ext>
            </a:extLst>
          </p:cNvPr>
          <p:cNvGraphicFramePr>
            <a:graphicFrameLocks noGrp="1"/>
          </p:cNvGraphicFramePr>
          <p:nvPr>
            <p:extLst>
              <p:ext uri="{D42A27DB-BD31-4B8C-83A1-F6EECF244321}">
                <p14:modId xmlns:p14="http://schemas.microsoft.com/office/powerpoint/2010/main" val="1780061313"/>
              </p:ext>
            </p:extLst>
          </p:nvPr>
        </p:nvGraphicFramePr>
        <p:xfrm>
          <a:off x="838199" y="812436"/>
          <a:ext cx="10942984" cy="5484190"/>
        </p:xfrm>
        <a:graphic>
          <a:graphicData uri="http://schemas.openxmlformats.org/drawingml/2006/table">
            <a:tbl>
              <a:tblPr firstRow="1" bandRow="1">
                <a:tableStyleId>{5C22544A-7EE6-4342-B048-85BDC9FD1C3A}</a:tableStyleId>
              </a:tblPr>
              <a:tblGrid>
                <a:gridCol w="4004389">
                  <a:extLst>
                    <a:ext uri="{9D8B030D-6E8A-4147-A177-3AD203B41FA5}">
                      <a16:colId xmlns:a16="http://schemas.microsoft.com/office/drawing/2014/main" val="506910017"/>
                    </a:ext>
                  </a:extLst>
                </a:gridCol>
                <a:gridCol w="3457510">
                  <a:extLst>
                    <a:ext uri="{9D8B030D-6E8A-4147-A177-3AD203B41FA5}">
                      <a16:colId xmlns:a16="http://schemas.microsoft.com/office/drawing/2014/main" val="2237082331"/>
                    </a:ext>
                  </a:extLst>
                </a:gridCol>
                <a:gridCol w="3481085">
                  <a:extLst>
                    <a:ext uri="{9D8B030D-6E8A-4147-A177-3AD203B41FA5}">
                      <a16:colId xmlns:a16="http://schemas.microsoft.com/office/drawing/2014/main" val="584563627"/>
                    </a:ext>
                  </a:extLst>
                </a:gridCol>
              </a:tblGrid>
              <a:tr h="526036">
                <a:tc rowSpan="2">
                  <a:txBody>
                    <a:bodyPr/>
                    <a:lstStyle/>
                    <a:p>
                      <a:pPr algn="ctr"/>
                      <a:r>
                        <a:rPr lang="en-US" sz="2400" dirty="0">
                          <a:solidFill>
                            <a:schemeClr val="tx1"/>
                          </a:solidFill>
                        </a:rPr>
                        <a:t>Checked Exceptions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2400" dirty="0">
                          <a:solidFill>
                            <a:schemeClr val="tx1"/>
                          </a:solidFill>
                        </a:rPr>
                        <a:t>Unchecked Exceptions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953943"/>
                  </a:ext>
                </a:extLst>
              </a:tr>
              <a:tr h="397565">
                <a:tc v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b="1" dirty="0">
                          <a:solidFill>
                            <a:schemeClr val="tx1"/>
                          </a:solidFill>
                        </a:rPr>
                        <a:t>Runtime exception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8523383"/>
                  </a:ext>
                </a:extLst>
              </a:tr>
              <a:tr h="492169">
                <a:tc>
                  <a:txBody>
                    <a:bodyPr/>
                    <a:lstStyle/>
                    <a:p>
                      <a:pPr lvl="0">
                        <a:buFont typeface="Wingdings" panose="05000000000000000000" pitchFamily="2" charset="2"/>
                        <a:buNone/>
                      </a:pPr>
                      <a:r>
                        <a:rPr lang="en-US" sz="1800" b="0" i="0" kern="1200" dirty="0">
                          <a:solidFill>
                            <a:schemeClr val="dk1"/>
                          </a:solidFill>
                          <a:effectLst/>
                          <a:latin typeface="+mn-lt"/>
                          <a:ea typeface="+mn-ea"/>
                          <a:cs typeface="+mn-cs"/>
                        </a:rPr>
                        <a:t>These are exceptional conditions that a well-written application should anticipate and recover from</a:t>
                      </a:r>
                      <a:r>
                        <a:rPr lang="en-US" sz="1800" b="0" i="0" dirty="0">
                          <a:solidFill>
                            <a:srgbClr val="000000"/>
                          </a:solidFill>
                          <a:effectLst/>
                          <a:latin typeface="Arial" panose="020B0604020202020204" pitchFamily="34"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800" b="0" i="0" kern="1200" dirty="0">
                          <a:solidFill>
                            <a:schemeClr val="dk1"/>
                          </a:solidFill>
                          <a:effectLst/>
                          <a:latin typeface="+mn-lt"/>
                          <a:ea typeface="+mn-ea"/>
                          <a:cs typeface="+mn-cs"/>
                        </a:rPr>
                        <a:t>These are exceptional conditions that are </a:t>
                      </a:r>
                      <a:r>
                        <a:rPr lang="en-US" sz="1800" b="1" i="0" kern="1200" dirty="0">
                          <a:solidFill>
                            <a:schemeClr val="dk1"/>
                          </a:solidFill>
                          <a:effectLst/>
                          <a:latin typeface="+mn-lt"/>
                          <a:ea typeface="+mn-ea"/>
                          <a:cs typeface="+mn-cs"/>
                        </a:rPr>
                        <a:t>external</a:t>
                      </a:r>
                      <a:r>
                        <a:rPr lang="en-US" sz="1800" b="0" i="0" kern="1200" dirty="0">
                          <a:solidFill>
                            <a:schemeClr val="dk1"/>
                          </a:solidFill>
                          <a:effectLst/>
                          <a:latin typeface="+mn-lt"/>
                          <a:ea typeface="+mn-ea"/>
                          <a:cs typeface="+mn-cs"/>
                        </a:rPr>
                        <a:t> to the application, and that the application usually cannot anticipate or recover from.</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dk1"/>
                          </a:solidFill>
                          <a:effectLst/>
                          <a:latin typeface="+mn-lt"/>
                          <a:ea typeface="+mn-ea"/>
                          <a:cs typeface="+mn-cs"/>
                        </a:rPr>
                        <a:t>These are exceptional conditions that are </a:t>
                      </a:r>
                      <a:r>
                        <a:rPr lang="en-US" sz="1800" b="1" i="0" kern="1200" dirty="0">
                          <a:solidFill>
                            <a:schemeClr val="dk1"/>
                          </a:solidFill>
                          <a:effectLst/>
                          <a:latin typeface="+mn-lt"/>
                          <a:ea typeface="+mn-ea"/>
                          <a:cs typeface="+mn-cs"/>
                        </a:rPr>
                        <a:t>internal</a:t>
                      </a:r>
                      <a:r>
                        <a:rPr lang="en-US" sz="1800" b="0" i="0" kern="1200" dirty="0">
                          <a:solidFill>
                            <a:schemeClr val="dk1"/>
                          </a:solidFill>
                          <a:effectLst/>
                          <a:latin typeface="+mn-lt"/>
                          <a:ea typeface="+mn-ea"/>
                          <a:cs typeface="+mn-cs"/>
                        </a:rPr>
                        <a:t> to the application, and that the application usually cannot anticipate or recover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020156"/>
                  </a:ext>
                </a:extLst>
              </a:tr>
              <a:tr h="751914">
                <a:tc>
                  <a:txBody>
                    <a:bodyPr/>
                    <a:lstStyle/>
                    <a:p>
                      <a:pPr algn="l"/>
                      <a:r>
                        <a:rPr lang="en-US" sz="1800" b="0" i="0" kern="1200" dirty="0">
                          <a:solidFill>
                            <a:schemeClr val="dk1"/>
                          </a:solidFill>
                          <a:effectLst/>
                          <a:latin typeface="+mn-lt"/>
                          <a:ea typeface="+mn-ea"/>
                          <a:cs typeface="+mn-cs"/>
                        </a:rPr>
                        <a:t>Normally, the user provides the name of an existing, readable file, so the construction of the </a:t>
                      </a:r>
                      <a:r>
                        <a:rPr lang="en-US" sz="1800" b="1" dirty="0" err="1"/>
                        <a:t>FileReader</a:t>
                      </a:r>
                      <a:r>
                        <a:rPr lang="en-US" sz="1800" b="0" i="0" kern="1200" dirty="0">
                          <a:solidFill>
                            <a:schemeClr val="dk1"/>
                          </a:solidFill>
                          <a:effectLst/>
                          <a:latin typeface="+mn-lt"/>
                          <a:ea typeface="+mn-ea"/>
                          <a:cs typeface="+mn-cs"/>
                        </a:rPr>
                        <a:t> object succeeds, and the execution of the application proceeds normally. But sometimes the user supplies the name of a nonexistent file, and the constructor throws </a:t>
                      </a:r>
                      <a:r>
                        <a:rPr lang="en-US" sz="1800" b="1" dirty="0" err="1"/>
                        <a:t>java.io.FileNotFoundException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kern="1200" dirty="0">
                          <a:solidFill>
                            <a:schemeClr val="dk1"/>
                          </a:solidFill>
                          <a:effectLst/>
                          <a:latin typeface="+mn-lt"/>
                          <a:ea typeface="+mn-ea"/>
                          <a:cs typeface="+mn-cs"/>
                        </a:rPr>
                        <a:t>For example, suppose that an application successfully </a:t>
                      </a:r>
                      <a:r>
                        <a:rPr lang="en-US" sz="1800" b="1" i="0" kern="1200" dirty="0">
                          <a:solidFill>
                            <a:schemeClr val="dk1"/>
                          </a:solidFill>
                          <a:effectLst/>
                          <a:latin typeface="+mn-lt"/>
                          <a:ea typeface="+mn-ea"/>
                          <a:cs typeface="+mn-cs"/>
                        </a:rPr>
                        <a:t>opens a file for input</a:t>
                      </a:r>
                      <a:r>
                        <a:rPr lang="en-US" sz="1800" b="0" i="0" kern="1200" dirty="0">
                          <a:solidFill>
                            <a:schemeClr val="dk1"/>
                          </a:solidFill>
                          <a:effectLst/>
                          <a:latin typeface="+mn-lt"/>
                          <a:ea typeface="+mn-ea"/>
                          <a:cs typeface="+mn-cs"/>
                        </a:rPr>
                        <a:t>, but is unable to read the file because of </a:t>
                      </a:r>
                      <a:r>
                        <a:rPr lang="en-US" sz="1800" b="1" i="0" kern="1200" dirty="0">
                          <a:solidFill>
                            <a:schemeClr val="dk1"/>
                          </a:solidFill>
                          <a:effectLst/>
                          <a:latin typeface="+mn-lt"/>
                          <a:ea typeface="+mn-ea"/>
                          <a:cs typeface="+mn-cs"/>
                        </a:rPr>
                        <a:t>a hardware or system malfunction</a:t>
                      </a:r>
                      <a:r>
                        <a:rPr lang="en-US" sz="1800" b="0" i="0" kern="1200" dirty="0">
                          <a:solidFill>
                            <a:schemeClr val="dk1"/>
                          </a:solidFill>
                          <a:effectLst/>
                          <a:latin typeface="+mn-lt"/>
                          <a:ea typeface="+mn-ea"/>
                          <a:cs typeface="+mn-cs"/>
                        </a:rPr>
                        <a:t>. The unsuccessful read will throw </a:t>
                      </a:r>
                      <a:r>
                        <a:rPr lang="en-US" sz="1800" b="1" dirty="0" err="1"/>
                        <a:t>java.io.IOError</a:t>
                      </a:r>
                      <a:r>
                        <a:rPr lang="en-US" sz="1800" b="0" i="0" kern="1200" dirty="0">
                          <a:solidFill>
                            <a:schemeClr val="dk1"/>
                          </a:solidFill>
                          <a:effectLst/>
                          <a:latin typeface="+mn-lt"/>
                          <a:ea typeface="+mn-ea"/>
                          <a:cs typeface="+mn-cs"/>
                        </a:rPr>
                        <a:t>.</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kern="1200" dirty="0">
                          <a:solidFill>
                            <a:schemeClr val="dk1"/>
                          </a:solidFill>
                          <a:effectLst/>
                          <a:latin typeface="+mn-lt"/>
                          <a:ea typeface="+mn-ea"/>
                          <a:cs typeface="+mn-cs"/>
                        </a:rPr>
                        <a:t>Example: Programming bugs, such as </a:t>
                      </a:r>
                      <a:r>
                        <a:rPr lang="en-US" sz="1800" b="1" i="0" kern="1200" dirty="0">
                          <a:solidFill>
                            <a:schemeClr val="dk1"/>
                          </a:solidFill>
                          <a:effectLst/>
                          <a:latin typeface="+mn-lt"/>
                          <a:ea typeface="+mn-ea"/>
                          <a:cs typeface="+mn-cs"/>
                        </a:rPr>
                        <a:t>logic errors or improper use of an API</a:t>
                      </a:r>
                      <a:r>
                        <a:rPr lang="en-US" sz="1800" b="0" i="0" kern="1200" dirty="0">
                          <a:solidFill>
                            <a:schemeClr val="dk1"/>
                          </a:solidFill>
                          <a:effectLst/>
                          <a:latin typeface="+mn-lt"/>
                          <a:ea typeface="+mn-ea"/>
                          <a:cs typeface="+mn-cs"/>
                        </a:rPr>
                        <a:t>.</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612445"/>
                  </a:ext>
                </a:extLst>
              </a:tr>
              <a:tr h="751914">
                <a:tc>
                  <a:txBody>
                    <a:bodyPr/>
                    <a:lstStyle/>
                    <a:p>
                      <a:pPr algn="ctr"/>
                      <a:r>
                        <a:rPr lang="en-US" sz="1800" b="1" i="0" kern="1200" dirty="0">
                          <a:solidFill>
                            <a:schemeClr val="dk1"/>
                          </a:solidFill>
                          <a:effectLst/>
                          <a:latin typeface="+mn-lt"/>
                          <a:ea typeface="+mn-ea"/>
                          <a:cs typeface="+mn-cs"/>
                        </a:rPr>
                        <a:t>Checked exceptions </a:t>
                      </a:r>
                      <a:r>
                        <a:rPr lang="en-US" sz="1800" b="0" i="1" kern="1200" dirty="0">
                          <a:solidFill>
                            <a:schemeClr val="dk1"/>
                          </a:solidFill>
                          <a:effectLst/>
                          <a:latin typeface="+mn-lt"/>
                          <a:ea typeface="+mn-ea"/>
                          <a:cs typeface="+mn-cs"/>
                        </a:rPr>
                        <a:t>are subject</a:t>
                      </a:r>
                      <a:r>
                        <a:rPr lang="en-US" sz="1800" b="0" i="0" kern="1200" dirty="0">
                          <a:solidFill>
                            <a:schemeClr val="dk1"/>
                          </a:solidFill>
                          <a:effectLst/>
                          <a:latin typeface="+mn-lt"/>
                          <a:ea typeface="+mn-ea"/>
                          <a:cs typeface="+mn-cs"/>
                        </a:rPr>
                        <a:t> to the </a:t>
                      </a:r>
                      <a:r>
                        <a:rPr lang="en-US" sz="1800" b="1" i="0" kern="1200" dirty="0">
                          <a:solidFill>
                            <a:schemeClr val="dk1"/>
                          </a:solidFill>
                          <a:effectLst/>
                          <a:latin typeface="+mn-lt"/>
                          <a:ea typeface="+mn-ea"/>
                          <a:cs typeface="+mn-cs"/>
                        </a:rPr>
                        <a:t>catch</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b="1" i="0" kern="1200" dirty="0">
                          <a:solidFill>
                            <a:schemeClr val="dk1"/>
                          </a:solidFill>
                          <a:effectLst/>
                          <a:latin typeface="+mn-lt"/>
                          <a:ea typeface="+mn-ea"/>
                          <a:cs typeface="+mn-cs"/>
                        </a:rPr>
                        <a:t>Errors and runtime exceptions </a:t>
                      </a:r>
                      <a:r>
                        <a:rPr lang="en-US" sz="1800" b="0" i="0" kern="1200" dirty="0">
                          <a:solidFill>
                            <a:schemeClr val="dk1"/>
                          </a:solidFill>
                          <a:effectLst/>
                          <a:latin typeface="+mn-lt"/>
                          <a:ea typeface="+mn-ea"/>
                          <a:cs typeface="+mn-cs"/>
                        </a:rPr>
                        <a:t>are known </a:t>
                      </a:r>
                      <a:r>
                        <a:rPr lang="en-US" sz="1800" b="1" i="0" kern="1200" dirty="0">
                          <a:solidFill>
                            <a:schemeClr val="dk1"/>
                          </a:solidFill>
                          <a:effectLst/>
                          <a:latin typeface="+mn-lt"/>
                          <a:ea typeface="+mn-ea"/>
                          <a:cs typeface="+mn-cs"/>
                        </a:rPr>
                        <a:t>as Unchecked Exceptions </a:t>
                      </a:r>
                      <a:r>
                        <a:rPr lang="en-US" sz="1800" b="0" i="0" kern="1200" dirty="0">
                          <a:solidFill>
                            <a:schemeClr val="dk1"/>
                          </a:solidFill>
                          <a:effectLst/>
                          <a:latin typeface="+mn-lt"/>
                          <a:ea typeface="+mn-ea"/>
                          <a:cs typeface="+mn-cs"/>
                        </a:rPr>
                        <a:t>are not subject to </a:t>
                      </a:r>
                      <a:r>
                        <a:rPr lang="en-US" sz="1800" b="1" i="0" kern="1200" dirty="0">
                          <a:solidFill>
                            <a:schemeClr val="dk1"/>
                          </a:solidFill>
                          <a:effectLst/>
                          <a:latin typeface="+mn-lt"/>
                          <a:ea typeface="+mn-ea"/>
                          <a:cs typeface="+mn-cs"/>
                        </a:rPr>
                        <a:t>catch</a:t>
                      </a:r>
                      <a:r>
                        <a:rPr lang="en-US" sz="1800" b="0" i="0" kern="1200" dirty="0">
                          <a:solidFill>
                            <a:schemeClr val="dk1"/>
                          </a:solidFill>
                          <a:effectLst/>
                          <a:latin typeface="+mn-lt"/>
                          <a:ea typeface="+mn-ea"/>
                          <a:cs typeface="+mn-cs"/>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740659"/>
                  </a:ext>
                </a:extLst>
              </a:tr>
            </a:tbl>
          </a:graphicData>
        </a:graphic>
      </p:graphicFrame>
    </p:spTree>
    <p:extLst>
      <p:ext uri="{BB962C8B-B14F-4D97-AF65-F5344CB8AC3E}">
        <p14:creationId xmlns:p14="http://schemas.microsoft.com/office/powerpoint/2010/main" val="95800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FF4E7DE-CBC0-4478-A732-835F4A0AEF80}"/>
              </a:ext>
            </a:extLst>
          </p:cNvPr>
          <p:cNvGraphicFramePr>
            <a:graphicFrameLocks noGrp="1"/>
          </p:cNvGraphicFramePr>
          <p:nvPr>
            <p:extLst>
              <p:ext uri="{D42A27DB-BD31-4B8C-83A1-F6EECF244321}">
                <p14:modId xmlns:p14="http://schemas.microsoft.com/office/powerpoint/2010/main" val="133297613"/>
              </p:ext>
            </p:extLst>
          </p:nvPr>
        </p:nvGraphicFramePr>
        <p:xfrm>
          <a:off x="773042" y="1687071"/>
          <a:ext cx="10809356" cy="4922127"/>
        </p:xfrm>
        <a:graphic>
          <a:graphicData uri="http://schemas.openxmlformats.org/drawingml/2006/table">
            <a:tbl>
              <a:tblPr firstRow="1" bandRow="1">
                <a:tableStyleId>{5C22544A-7EE6-4342-B048-85BDC9FD1C3A}</a:tableStyleId>
              </a:tblPr>
              <a:tblGrid>
                <a:gridCol w="5404678">
                  <a:extLst>
                    <a:ext uri="{9D8B030D-6E8A-4147-A177-3AD203B41FA5}">
                      <a16:colId xmlns:a16="http://schemas.microsoft.com/office/drawing/2014/main" val="3812294462"/>
                    </a:ext>
                  </a:extLst>
                </a:gridCol>
                <a:gridCol w="5404678">
                  <a:extLst>
                    <a:ext uri="{9D8B030D-6E8A-4147-A177-3AD203B41FA5}">
                      <a16:colId xmlns:a16="http://schemas.microsoft.com/office/drawing/2014/main" val="2867336640"/>
                    </a:ext>
                  </a:extLst>
                </a:gridCol>
              </a:tblGrid>
              <a:tr h="393515">
                <a:tc>
                  <a:txBody>
                    <a:bodyPr/>
                    <a:lstStyle/>
                    <a:p>
                      <a:r>
                        <a:rPr lang="en-US" sz="2000" dirty="0">
                          <a:solidFill>
                            <a:schemeClr val="tx1"/>
                          </a:solidFill>
                        </a:rPr>
                        <a:t>Example1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Example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2660936"/>
                  </a:ext>
                </a:extLst>
              </a:tr>
              <a:tr h="2696273">
                <a:tc>
                  <a:txBody>
                    <a:bodyPr/>
                    <a:lstStyle/>
                    <a:p>
                      <a:r>
                        <a:rPr lang="en-US" sz="1800" b="0" i="0" u="none" strike="noStrike" kern="1200" baseline="0" dirty="0">
                          <a:solidFill>
                            <a:schemeClr val="tx1"/>
                          </a:solidFill>
                          <a:latin typeface="+mn-lt"/>
                          <a:ea typeface="+mn-ea"/>
                          <a:cs typeface="+mn-cs"/>
                        </a:rPr>
                        <a:t>class Exc0 {</a:t>
                      </a:r>
                    </a:p>
                    <a:p>
                      <a:r>
                        <a:rPr lang="en-US" sz="1800" b="0" i="0" u="none" strike="noStrike" kern="1200" baseline="0" dirty="0">
                          <a:solidFill>
                            <a:schemeClr val="tx1"/>
                          </a:solidFill>
                          <a:latin typeface="+mn-lt"/>
                          <a:ea typeface="+mn-ea"/>
                          <a:cs typeface="+mn-cs"/>
                        </a:rPr>
                        <a:t>        public static void main(String </a:t>
                      </a:r>
                      <a:r>
                        <a:rPr lang="en-US" sz="1800" b="0" i="0" u="none" strike="noStrike" kern="1200" baseline="0" dirty="0" err="1">
                          <a:solidFill>
                            <a:schemeClr val="tx1"/>
                          </a:solidFill>
                          <a:latin typeface="+mn-lt"/>
                          <a:ea typeface="+mn-ea"/>
                          <a:cs typeface="+mn-cs"/>
                        </a:rPr>
                        <a:t>args</a:t>
                      </a:r>
                      <a:r>
                        <a:rPr lang="en-US"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                    int d = 0;</a:t>
                      </a:r>
                    </a:p>
                    <a:p>
                      <a:r>
                        <a:rPr lang="en-US" sz="1800" b="0" i="0" u="none" strike="noStrike" kern="1200" baseline="0" dirty="0">
                          <a:solidFill>
                            <a:schemeClr val="tx1"/>
                          </a:solidFill>
                          <a:latin typeface="+mn-lt"/>
                          <a:ea typeface="+mn-ea"/>
                          <a:cs typeface="+mn-cs"/>
                        </a:rPr>
                        <a:t>                    int a = 42 / d;</a:t>
                      </a:r>
                    </a:p>
                    <a:p>
                      <a:r>
                        <a:rPr lang="en-US"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class Exc1 {</a:t>
                      </a:r>
                    </a:p>
                    <a:p>
                      <a:r>
                        <a:rPr lang="en-US" sz="1800" b="0" i="0" u="none" strike="noStrike" kern="1200" baseline="0" dirty="0">
                          <a:solidFill>
                            <a:schemeClr val="dk1"/>
                          </a:solidFill>
                          <a:latin typeface="+mn-lt"/>
                          <a:ea typeface="+mn-ea"/>
                          <a:cs typeface="+mn-cs"/>
                        </a:rPr>
                        <a:t>         static void subroutine() {</a:t>
                      </a:r>
                    </a:p>
                    <a:p>
                      <a:r>
                        <a:rPr lang="en-US" sz="1800" b="0" i="0" u="none" strike="noStrike" kern="1200" baseline="0" dirty="0">
                          <a:solidFill>
                            <a:schemeClr val="dk1"/>
                          </a:solidFill>
                          <a:latin typeface="+mn-lt"/>
                          <a:ea typeface="+mn-ea"/>
                          <a:cs typeface="+mn-cs"/>
                        </a:rPr>
                        <a:t>                    int d = 0;</a:t>
                      </a:r>
                    </a:p>
                    <a:p>
                      <a:r>
                        <a:rPr lang="en-US" sz="1800" b="0" i="0" u="none" strike="noStrike" kern="1200" baseline="0" dirty="0">
                          <a:solidFill>
                            <a:schemeClr val="dk1"/>
                          </a:solidFill>
                          <a:latin typeface="+mn-lt"/>
                          <a:ea typeface="+mn-ea"/>
                          <a:cs typeface="+mn-cs"/>
                        </a:rPr>
                        <a:t>                    int a = 10 / d;</a:t>
                      </a:r>
                    </a:p>
                    <a:p>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public static void main(String </a:t>
                      </a:r>
                      <a:r>
                        <a:rPr lang="en-US" sz="1800" b="0" i="0" u="none" strike="noStrike" kern="1200" baseline="0" dirty="0" err="1">
                          <a:solidFill>
                            <a:schemeClr val="dk1"/>
                          </a:solidFill>
                          <a:latin typeface="+mn-lt"/>
                          <a:ea typeface="+mn-ea"/>
                          <a:cs typeface="+mn-cs"/>
                        </a:rPr>
                        <a:t>args</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Exc1.subroutine();</a:t>
                      </a:r>
                    </a:p>
                    <a:p>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799199"/>
                  </a:ext>
                </a:extLst>
              </a:tr>
              <a:tr h="1829614">
                <a:tc>
                  <a:txBody>
                    <a:bodyPr/>
                    <a:lstStyle/>
                    <a:p>
                      <a:r>
                        <a:rPr lang="en-US" sz="1800" b="0" i="0" u="none" strike="noStrike" kern="1200" baseline="0" dirty="0">
                          <a:solidFill>
                            <a:schemeClr val="dk1"/>
                          </a:solidFill>
                          <a:latin typeface="+mn-lt"/>
                          <a:ea typeface="+mn-ea"/>
                          <a:cs typeface="+mn-cs"/>
                        </a:rPr>
                        <a:t>output generated by java runtime system</a:t>
                      </a:r>
                    </a:p>
                    <a:p>
                      <a:r>
                        <a:rPr lang="en-US" sz="1800" b="0" i="0" u="none" strike="noStrike" kern="1200" baseline="0" dirty="0" err="1">
                          <a:solidFill>
                            <a:schemeClr val="dk1"/>
                          </a:solidFill>
                          <a:latin typeface="+mn-lt"/>
                          <a:ea typeface="+mn-ea"/>
                          <a:cs typeface="+mn-cs"/>
                        </a:rPr>
                        <a:t>java.lang.ArithmeticException</a:t>
                      </a:r>
                      <a:r>
                        <a:rPr lang="en-US" sz="1800" b="0" i="0" u="none" strike="noStrike" kern="1200" baseline="0" dirty="0">
                          <a:solidFill>
                            <a:schemeClr val="dk1"/>
                          </a:solidFill>
                          <a:latin typeface="+mn-lt"/>
                          <a:ea typeface="+mn-ea"/>
                          <a:cs typeface="+mn-cs"/>
                        </a:rPr>
                        <a:t>: / by zero</a:t>
                      </a:r>
                    </a:p>
                    <a:p>
                      <a:r>
                        <a:rPr lang="en-US" sz="1800" b="0" i="0" u="none" strike="noStrike" kern="1200" baseline="0" dirty="0">
                          <a:solidFill>
                            <a:schemeClr val="dk1"/>
                          </a:solidFill>
                          <a:latin typeface="+mn-lt"/>
                          <a:ea typeface="+mn-ea"/>
                          <a:cs typeface="+mn-cs"/>
                        </a:rPr>
                        <a:t>        at Exc0.main(Exc0.java:4)</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The exception is handled by default handler provided by java runtime system.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err="1">
                          <a:solidFill>
                            <a:schemeClr val="dk1"/>
                          </a:solidFill>
                          <a:latin typeface="+mn-lt"/>
                          <a:ea typeface="+mn-ea"/>
                          <a:cs typeface="+mn-cs"/>
                        </a:rPr>
                        <a:t>java.lang.ArithmeticException</a:t>
                      </a:r>
                      <a:r>
                        <a:rPr lang="en-US" sz="1800" b="0" i="0" u="none" strike="noStrike" kern="1200" baseline="0" dirty="0">
                          <a:solidFill>
                            <a:schemeClr val="dk1"/>
                          </a:solidFill>
                          <a:latin typeface="+mn-lt"/>
                          <a:ea typeface="+mn-ea"/>
                          <a:cs typeface="+mn-cs"/>
                        </a:rPr>
                        <a:t>: / by zero</a:t>
                      </a:r>
                    </a:p>
                    <a:p>
                      <a:r>
                        <a:rPr lang="fr-FR" sz="1800" b="0" i="0" u="none" strike="noStrike" kern="1200" baseline="0" dirty="0">
                          <a:solidFill>
                            <a:schemeClr val="dk1"/>
                          </a:solidFill>
                          <a:latin typeface="+mn-lt"/>
                          <a:ea typeface="+mn-ea"/>
                          <a:cs typeface="+mn-cs"/>
                        </a:rPr>
                        <a:t>        at Exc1.subroutine(Exc1.java:4)</a:t>
                      </a:r>
                    </a:p>
                    <a:p>
                      <a:r>
                        <a:rPr lang="en-US" sz="1800" b="0" i="0" u="none" strike="noStrike" kern="1200" baseline="0" dirty="0">
                          <a:solidFill>
                            <a:schemeClr val="dk1"/>
                          </a:solidFill>
                          <a:latin typeface="+mn-lt"/>
                          <a:ea typeface="+mn-ea"/>
                          <a:cs typeface="+mn-cs"/>
                        </a:rPr>
                        <a:t>        at Exc1.main(Exc1.java:7)</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The resulting stack trace from the default exception handler shows how the entire call stack is displayed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073165"/>
                  </a:ext>
                </a:extLst>
              </a:tr>
            </a:tbl>
          </a:graphicData>
        </a:graphic>
      </p:graphicFrame>
      <p:sp>
        <p:nvSpPr>
          <p:cNvPr id="5" name="Title 1">
            <a:extLst>
              <a:ext uri="{FF2B5EF4-FFF2-40B4-BE49-F238E27FC236}">
                <a16:creationId xmlns:a16="http://schemas.microsoft.com/office/drawing/2014/main" id="{8251E1CB-AD81-4A1A-89CD-50E55BBE7F41}"/>
              </a:ext>
            </a:extLst>
          </p:cNvPr>
          <p:cNvSpPr>
            <a:spLocks noGrp="1"/>
          </p:cNvSpPr>
          <p:nvPr>
            <p:ph type="title"/>
          </p:nvPr>
        </p:nvSpPr>
        <p:spPr>
          <a:xfrm>
            <a:off x="573160" y="351874"/>
            <a:ext cx="11340546" cy="1056905"/>
          </a:xfrm>
        </p:spPr>
        <p:txBody>
          <a:bodyPr>
            <a:normAutofit fontScale="90000"/>
          </a:bodyPr>
          <a:lstStyle/>
          <a:p>
            <a:r>
              <a:rPr lang="en-US" u="sng" dirty="0">
                <a:latin typeface="Times New Roman" panose="02020603050405020304" pitchFamily="18" charset="0"/>
                <a:cs typeface="Times New Roman" panose="02020603050405020304" pitchFamily="18" charset="0"/>
              </a:rPr>
              <a:t>Uncaught Exceptions </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Handled by default handler provided by java run-time system</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77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497A57-6277-4DCE-A104-25E50F9C058C}"/>
              </a:ext>
            </a:extLst>
          </p:cNvPr>
          <p:cNvSpPr txBox="1"/>
          <p:nvPr/>
        </p:nvSpPr>
        <p:spPr>
          <a:xfrm>
            <a:off x="1007165" y="506607"/>
            <a:ext cx="9263271" cy="707886"/>
          </a:xfrm>
          <a:prstGeom prst="rect">
            <a:avLst/>
          </a:prstGeom>
          <a:noFill/>
        </p:spPr>
        <p:txBody>
          <a:bodyPr wrap="square">
            <a:spAutoFit/>
          </a:bodyPr>
          <a:lstStyle/>
          <a:p>
            <a:pPr algn="l"/>
            <a:r>
              <a:rPr lang="en-US" sz="2000" b="0" i="0" u="none" strike="noStrike" baseline="0" dirty="0">
                <a:solidFill>
                  <a:srgbClr val="1D1D1E"/>
                </a:solidFill>
                <a:latin typeface="Cambria" panose="02040503050406030204" pitchFamily="18" charset="0"/>
                <a:ea typeface="Cambria" panose="02040503050406030204" pitchFamily="18" charset="0"/>
              </a:rPr>
              <a:t>Java exception handling is managed via five keywords: </a:t>
            </a:r>
          </a:p>
          <a:p>
            <a:pPr algn="l"/>
            <a:r>
              <a:rPr lang="en-US" sz="2000" b="1" i="0" u="none" strike="noStrike" baseline="0" dirty="0">
                <a:solidFill>
                  <a:srgbClr val="1D1D1E"/>
                </a:solidFill>
                <a:latin typeface="Cambria" panose="02040503050406030204" pitchFamily="18" charset="0"/>
                <a:ea typeface="Cambria" panose="02040503050406030204" pitchFamily="18" charset="0"/>
              </a:rPr>
              <a:t>try</a:t>
            </a:r>
            <a:r>
              <a:rPr lang="en-US" sz="2000" b="0" i="0" u="none" strike="noStrike" baseline="0" dirty="0">
                <a:solidFill>
                  <a:srgbClr val="1D1D1E"/>
                </a:solidFill>
                <a:latin typeface="Cambria" panose="02040503050406030204" pitchFamily="18" charset="0"/>
                <a:ea typeface="Cambria" panose="02040503050406030204" pitchFamily="18" charset="0"/>
              </a:rPr>
              <a:t>, </a:t>
            </a:r>
            <a:r>
              <a:rPr lang="en-US" sz="2000" b="1" i="0" u="none" strike="noStrike" baseline="0" dirty="0">
                <a:solidFill>
                  <a:srgbClr val="1D1D1E"/>
                </a:solidFill>
                <a:latin typeface="Cambria" panose="02040503050406030204" pitchFamily="18" charset="0"/>
                <a:ea typeface="Cambria" panose="02040503050406030204" pitchFamily="18" charset="0"/>
              </a:rPr>
              <a:t>catch</a:t>
            </a:r>
            <a:r>
              <a:rPr lang="en-US" sz="2000" b="0" i="0" u="none" strike="noStrike" baseline="0" dirty="0">
                <a:solidFill>
                  <a:srgbClr val="1D1D1E"/>
                </a:solidFill>
                <a:latin typeface="Cambria" panose="02040503050406030204" pitchFamily="18" charset="0"/>
                <a:ea typeface="Cambria" panose="02040503050406030204" pitchFamily="18" charset="0"/>
              </a:rPr>
              <a:t>, </a:t>
            </a:r>
            <a:r>
              <a:rPr lang="en-US" sz="2000" b="1" i="0" u="none" strike="noStrike" baseline="0" dirty="0">
                <a:solidFill>
                  <a:srgbClr val="1D1D1E"/>
                </a:solidFill>
                <a:latin typeface="Cambria" panose="02040503050406030204" pitchFamily="18" charset="0"/>
                <a:ea typeface="Cambria" panose="02040503050406030204" pitchFamily="18" charset="0"/>
              </a:rPr>
              <a:t>throw</a:t>
            </a:r>
            <a:r>
              <a:rPr lang="en-US" sz="2000" b="0" i="0" u="none" strike="noStrike" baseline="0" dirty="0">
                <a:solidFill>
                  <a:srgbClr val="1D1D1E"/>
                </a:solidFill>
                <a:latin typeface="Cambria" panose="02040503050406030204" pitchFamily="18" charset="0"/>
                <a:ea typeface="Cambria" panose="02040503050406030204" pitchFamily="18" charset="0"/>
              </a:rPr>
              <a:t>, </a:t>
            </a:r>
            <a:r>
              <a:rPr lang="en-US" sz="2000" b="1" i="0" u="none" strike="noStrike" baseline="0" dirty="0">
                <a:solidFill>
                  <a:srgbClr val="1D1D1E"/>
                </a:solidFill>
                <a:latin typeface="Cambria" panose="02040503050406030204" pitchFamily="18" charset="0"/>
                <a:ea typeface="Cambria" panose="02040503050406030204" pitchFamily="18" charset="0"/>
              </a:rPr>
              <a:t>throws</a:t>
            </a:r>
            <a:r>
              <a:rPr lang="en-US" sz="2000" b="0" i="0" u="none" strike="noStrike" baseline="0" dirty="0">
                <a:solidFill>
                  <a:srgbClr val="1D1D1E"/>
                </a:solidFill>
                <a:latin typeface="Cambria" panose="02040503050406030204" pitchFamily="18" charset="0"/>
                <a:ea typeface="Cambria" panose="02040503050406030204" pitchFamily="18" charset="0"/>
              </a:rPr>
              <a:t>, and </a:t>
            </a:r>
            <a:r>
              <a:rPr lang="en-US" sz="2000" b="1" i="0" u="none" strike="noStrike" baseline="0" dirty="0">
                <a:solidFill>
                  <a:srgbClr val="1D1D1E"/>
                </a:solidFill>
                <a:latin typeface="Cambria" panose="02040503050406030204" pitchFamily="18" charset="0"/>
                <a:ea typeface="Cambria" panose="02040503050406030204" pitchFamily="18" charset="0"/>
              </a:rPr>
              <a:t>finally</a:t>
            </a:r>
            <a:endParaRPr lang="en-US" sz="20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2D02543-69C7-4103-AD53-0FCB4985D4E0}"/>
              </a:ext>
            </a:extLst>
          </p:cNvPr>
          <p:cNvSpPr txBox="1"/>
          <p:nvPr/>
        </p:nvSpPr>
        <p:spPr>
          <a:xfrm>
            <a:off x="1113181" y="1466678"/>
            <a:ext cx="9263271" cy="4401205"/>
          </a:xfrm>
          <a:prstGeom prst="rect">
            <a:avLst/>
          </a:prstGeom>
          <a:noFill/>
        </p:spPr>
        <p:txBody>
          <a:bodyPr wrap="square">
            <a:spAutoFit/>
          </a:bodyPr>
          <a:lstStyle/>
          <a:p>
            <a:pPr algn="l"/>
            <a:r>
              <a:rPr lang="en-US" sz="2000" b="0" i="0" u="none" strike="noStrike" baseline="0" dirty="0">
                <a:solidFill>
                  <a:srgbClr val="1D1D1E"/>
                </a:solidFill>
                <a:latin typeface="Cambria" panose="02040503050406030204" pitchFamily="18" charset="0"/>
                <a:ea typeface="Cambria" panose="02040503050406030204" pitchFamily="18" charset="0"/>
              </a:rPr>
              <a:t>This is the general form of an exception-handling block:</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try {</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     // block of code to monitor for errors</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catch (</a:t>
            </a:r>
            <a:r>
              <a:rPr lang="en-US" sz="2000" b="0" i="1" u="none" strike="noStrike" baseline="0" dirty="0">
                <a:solidFill>
                  <a:srgbClr val="1D1D1E"/>
                </a:solidFill>
                <a:latin typeface="Cambria" panose="02040503050406030204" pitchFamily="18" charset="0"/>
                <a:ea typeface="Cambria" panose="02040503050406030204" pitchFamily="18" charset="0"/>
              </a:rPr>
              <a:t>ExceptionType1 </a:t>
            </a:r>
            <a:r>
              <a:rPr lang="en-US" sz="2000" b="0" i="1" u="none" strike="noStrike" baseline="0" dirty="0" err="1">
                <a:solidFill>
                  <a:srgbClr val="1D1D1E"/>
                </a:solidFill>
                <a:latin typeface="Cambria" panose="02040503050406030204" pitchFamily="18" charset="0"/>
                <a:ea typeface="Cambria" panose="02040503050406030204" pitchFamily="18" charset="0"/>
              </a:rPr>
              <a:t>exOb</a:t>
            </a:r>
            <a:r>
              <a:rPr lang="en-US" sz="2000" b="0" i="0" u="none" strike="noStrike" baseline="0" dirty="0">
                <a:solidFill>
                  <a:srgbClr val="1D1D1E"/>
                </a:solidFill>
                <a:latin typeface="Cambria" panose="02040503050406030204" pitchFamily="18" charset="0"/>
                <a:ea typeface="Cambria" panose="02040503050406030204" pitchFamily="18" charset="0"/>
              </a:rPr>
              <a:t>) {</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    // exception handler for </a:t>
            </a:r>
            <a:r>
              <a:rPr lang="en-US" sz="2000" b="0" i="1" u="none" strike="noStrike" baseline="0" dirty="0">
                <a:solidFill>
                  <a:srgbClr val="1D1D1E"/>
                </a:solidFill>
                <a:latin typeface="Cambria" panose="02040503050406030204" pitchFamily="18" charset="0"/>
                <a:ea typeface="Cambria" panose="02040503050406030204" pitchFamily="18" charset="0"/>
              </a:rPr>
              <a:t>ExceptionType1</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catch (</a:t>
            </a:r>
            <a:r>
              <a:rPr lang="en-US" sz="2000" b="0" i="1" u="none" strike="noStrike" baseline="0" dirty="0">
                <a:solidFill>
                  <a:srgbClr val="1D1D1E"/>
                </a:solidFill>
                <a:latin typeface="Cambria" panose="02040503050406030204" pitchFamily="18" charset="0"/>
                <a:ea typeface="Cambria" panose="02040503050406030204" pitchFamily="18" charset="0"/>
              </a:rPr>
              <a:t>ExceptionType2 </a:t>
            </a:r>
            <a:r>
              <a:rPr lang="en-US" sz="2000" b="0" i="1" u="none" strike="noStrike" baseline="0" dirty="0" err="1">
                <a:solidFill>
                  <a:srgbClr val="1D1D1E"/>
                </a:solidFill>
                <a:latin typeface="Cambria" panose="02040503050406030204" pitchFamily="18" charset="0"/>
                <a:ea typeface="Cambria" panose="02040503050406030204" pitchFamily="18" charset="0"/>
              </a:rPr>
              <a:t>exOb</a:t>
            </a:r>
            <a:r>
              <a:rPr lang="en-US" sz="2000" b="0" i="0" u="none" strike="noStrike" baseline="0" dirty="0">
                <a:solidFill>
                  <a:srgbClr val="1D1D1E"/>
                </a:solidFill>
                <a:latin typeface="Cambria" panose="02040503050406030204" pitchFamily="18" charset="0"/>
                <a:ea typeface="Cambria" panose="02040503050406030204" pitchFamily="18" charset="0"/>
              </a:rPr>
              <a:t>) {</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   // exception handler for </a:t>
            </a:r>
            <a:r>
              <a:rPr lang="en-US" sz="2000" b="0" i="1" u="none" strike="noStrike" baseline="0" dirty="0">
                <a:solidFill>
                  <a:srgbClr val="1D1D1E"/>
                </a:solidFill>
                <a:latin typeface="Cambria" panose="02040503050406030204" pitchFamily="18" charset="0"/>
                <a:ea typeface="Cambria" panose="02040503050406030204" pitchFamily="18" charset="0"/>
              </a:rPr>
              <a:t>ExceptionType2</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 ...</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finally {</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   // block of code to be executed before try block ends</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769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121A-E5A9-43CE-B10B-8CA87F9BF06C}"/>
              </a:ext>
            </a:extLst>
          </p:cNvPr>
          <p:cNvSpPr>
            <a:spLocks noGrp="1"/>
          </p:cNvSpPr>
          <p:nvPr>
            <p:ph type="title"/>
          </p:nvPr>
        </p:nvSpPr>
        <p:spPr>
          <a:xfrm>
            <a:off x="732184" y="126589"/>
            <a:ext cx="10515600" cy="727675"/>
          </a:xfrm>
        </p:spPr>
        <p:txBody>
          <a:bodyPr>
            <a:normAutofit/>
          </a:bodyPr>
          <a:lstStyle/>
          <a:p>
            <a:r>
              <a:rPr lang="en-US" dirty="0"/>
              <a:t>Exception caught – try and catch blocks</a:t>
            </a:r>
          </a:p>
        </p:txBody>
      </p:sp>
      <p:sp>
        <p:nvSpPr>
          <p:cNvPr id="5" name="TextBox 4">
            <a:extLst>
              <a:ext uri="{FF2B5EF4-FFF2-40B4-BE49-F238E27FC236}">
                <a16:creationId xmlns:a16="http://schemas.microsoft.com/office/drawing/2014/main" id="{33BF7621-43F8-437E-A1AF-DF959112B845}"/>
              </a:ext>
            </a:extLst>
          </p:cNvPr>
          <p:cNvSpPr txBox="1"/>
          <p:nvPr/>
        </p:nvSpPr>
        <p:spPr>
          <a:xfrm>
            <a:off x="1938130" y="1066298"/>
            <a:ext cx="6861312" cy="5078313"/>
          </a:xfrm>
          <a:prstGeom prst="rect">
            <a:avLst/>
          </a:prstGeom>
          <a:noFill/>
        </p:spPr>
        <p:txBody>
          <a:bodyPr wrap="square">
            <a:spAutoFit/>
          </a:bodyPr>
          <a:lstStyle/>
          <a:p>
            <a:pPr algn="l"/>
            <a:r>
              <a:rPr lang="en-US" b="0" i="0" u="none" strike="noStrike" baseline="0" dirty="0">
                <a:solidFill>
                  <a:srgbClr val="1D1D1E"/>
                </a:solidFill>
                <a:latin typeface="Cambria" panose="02040503050406030204" pitchFamily="18" charset="0"/>
                <a:ea typeface="Cambria" panose="02040503050406030204" pitchFamily="18" charset="0"/>
              </a:rPr>
              <a:t>class Exc2 {</a:t>
            </a:r>
          </a:p>
          <a:p>
            <a:pPr algn="l"/>
            <a:r>
              <a:rPr lang="en-US" b="0" i="0" u="none" strike="noStrike" baseline="0" dirty="0">
                <a:solidFill>
                  <a:srgbClr val="1D1D1E"/>
                </a:solidFill>
                <a:latin typeface="Cambria" panose="02040503050406030204" pitchFamily="18" charset="0"/>
                <a:ea typeface="Cambria" panose="02040503050406030204" pitchFamily="18" charset="0"/>
              </a:rPr>
              <a:t>     public static void main(String </a:t>
            </a:r>
            <a:r>
              <a:rPr lang="en-US" b="0" i="0" u="none" strike="noStrike" baseline="0" dirty="0" err="1">
                <a:solidFill>
                  <a:srgbClr val="1D1D1E"/>
                </a:solidFill>
                <a:latin typeface="Cambria" panose="02040503050406030204" pitchFamily="18" charset="0"/>
                <a:ea typeface="Cambria" panose="02040503050406030204" pitchFamily="18" charset="0"/>
              </a:rPr>
              <a:t>args</a:t>
            </a:r>
            <a:r>
              <a:rPr lang="en-US" b="0" i="0" u="none" strike="noStrike" baseline="0" dirty="0">
                <a:solidFill>
                  <a:srgbClr val="1D1D1E"/>
                </a:solidFill>
                <a:latin typeface="Cambria" panose="02040503050406030204" pitchFamily="18" charset="0"/>
                <a:ea typeface="Cambria" panose="02040503050406030204" pitchFamily="18" charset="0"/>
              </a:rPr>
              <a:t>[]) {</a:t>
            </a:r>
          </a:p>
          <a:p>
            <a:pPr algn="l"/>
            <a:r>
              <a:rPr lang="en-US" b="0" i="0" u="none" strike="noStrike" baseline="0" dirty="0">
                <a:solidFill>
                  <a:srgbClr val="1D1D1E"/>
                </a:solidFill>
                <a:latin typeface="Cambria" panose="02040503050406030204" pitchFamily="18" charset="0"/>
                <a:ea typeface="Cambria" panose="02040503050406030204" pitchFamily="18" charset="0"/>
              </a:rPr>
              <a:t>           int d, a;</a:t>
            </a:r>
          </a:p>
          <a:p>
            <a:pPr algn="l"/>
            <a:r>
              <a:rPr lang="en-US" b="0" i="0" u="none" strike="noStrike" baseline="0" dirty="0">
                <a:solidFill>
                  <a:srgbClr val="1D1D1E"/>
                </a:solidFill>
                <a:latin typeface="Cambria" panose="02040503050406030204" pitchFamily="18" charset="0"/>
                <a:ea typeface="Cambria" panose="02040503050406030204" pitchFamily="18" charset="0"/>
              </a:rPr>
              <a:t>           try {</a:t>
            </a:r>
          </a:p>
          <a:p>
            <a:pPr algn="l"/>
            <a:r>
              <a:rPr lang="en-US" b="0" i="0" u="none" strike="noStrike" baseline="0" dirty="0">
                <a:solidFill>
                  <a:srgbClr val="1D1D1E"/>
                </a:solidFill>
                <a:latin typeface="Cambria" panose="02040503050406030204" pitchFamily="18" charset="0"/>
                <a:ea typeface="Cambria" panose="02040503050406030204" pitchFamily="18" charset="0"/>
              </a:rPr>
              <a:t>              d = 0;</a:t>
            </a:r>
          </a:p>
          <a:p>
            <a:pPr algn="l"/>
            <a:r>
              <a:rPr lang="en-US" b="0" i="0" u="none" strike="noStrike" baseline="0" dirty="0">
                <a:solidFill>
                  <a:srgbClr val="1D1D1E"/>
                </a:solidFill>
                <a:latin typeface="Cambria" panose="02040503050406030204" pitchFamily="18" charset="0"/>
                <a:ea typeface="Cambria" panose="02040503050406030204" pitchFamily="18" charset="0"/>
              </a:rPr>
              <a:t>              a = 42 / d;</a:t>
            </a:r>
          </a:p>
          <a:p>
            <a:pPr algn="l"/>
            <a:r>
              <a:rPr lang="en-US" b="0" i="0" u="none" strike="noStrike" baseline="0" dirty="0">
                <a:solidFill>
                  <a:srgbClr val="1D1D1E"/>
                </a:solidFill>
                <a:latin typeface="Cambria" panose="02040503050406030204" pitchFamily="18" charset="0"/>
                <a:ea typeface="Cambria" panose="02040503050406030204" pitchFamily="18" charset="0"/>
              </a:rPr>
              <a:t>              </a:t>
            </a:r>
            <a:r>
              <a:rPr lang="en-US" b="0" i="0" u="none" strike="noStrike" baseline="0" dirty="0" err="1">
                <a:solidFill>
                  <a:srgbClr val="1D1D1E"/>
                </a:solidFill>
                <a:latin typeface="Cambria" panose="02040503050406030204" pitchFamily="18" charset="0"/>
                <a:ea typeface="Cambria" panose="02040503050406030204" pitchFamily="18" charset="0"/>
              </a:rPr>
              <a:t>System.out.println</a:t>
            </a:r>
            <a:r>
              <a:rPr lang="en-US" b="0" i="0" u="none" strike="noStrike" baseline="0" dirty="0">
                <a:solidFill>
                  <a:srgbClr val="1D1D1E"/>
                </a:solidFill>
                <a:latin typeface="Cambria" panose="02040503050406030204" pitchFamily="18" charset="0"/>
                <a:ea typeface="Cambria" panose="02040503050406030204" pitchFamily="18" charset="0"/>
              </a:rPr>
              <a:t>("This will not be printed.");</a:t>
            </a:r>
          </a:p>
          <a:p>
            <a:pPr algn="l"/>
            <a:r>
              <a:rPr lang="en-US" b="0" i="0" u="none" strike="noStrike" baseline="0" dirty="0">
                <a:solidFill>
                  <a:srgbClr val="1D1D1E"/>
                </a:solidFill>
                <a:latin typeface="Cambria" panose="02040503050406030204" pitchFamily="18" charset="0"/>
                <a:ea typeface="Cambria" panose="02040503050406030204" pitchFamily="18" charset="0"/>
              </a:rPr>
              <a:t>           } </a:t>
            </a:r>
          </a:p>
          <a:p>
            <a:pPr algn="l"/>
            <a:r>
              <a:rPr lang="en-US" dirty="0">
                <a:solidFill>
                  <a:srgbClr val="1D1D1E"/>
                </a:solidFill>
                <a:latin typeface="Cambria" panose="02040503050406030204" pitchFamily="18" charset="0"/>
                <a:ea typeface="Cambria" panose="02040503050406030204" pitchFamily="18" charset="0"/>
              </a:rPr>
              <a:t>           </a:t>
            </a:r>
            <a:r>
              <a:rPr lang="en-US" b="0" i="0" u="none" strike="noStrike" baseline="0" dirty="0">
                <a:solidFill>
                  <a:srgbClr val="1D1D1E"/>
                </a:solidFill>
                <a:latin typeface="Cambria" panose="02040503050406030204" pitchFamily="18" charset="0"/>
                <a:ea typeface="Cambria" panose="02040503050406030204" pitchFamily="18" charset="0"/>
              </a:rPr>
              <a:t>catch (</a:t>
            </a:r>
            <a:r>
              <a:rPr lang="en-US" b="0" i="0" u="none" strike="noStrike" baseline="0" dirty="0" err="1">
                <a:solidFill>
                  <a:srgbClr val="1D1D1E"/>
                </a:solidFill>
                <a:latin typeface="Cambria" panose="02040503050406030204" pitchFamily="18" charset="0"/>
                <a:ea typeface="Cambria" panose="02040503050406030204" pitchFamily="18" charset="0"/>
              </a:rPr>
              <a:t>ArithmeticException</a:t>
            </a:r>
            <a:r>
              <a:rPr lang="en-US" b="0" i="0" u="none" strike="noStrike" baseline="0" dirty="0">
                <a:solidFill>
                  <a:srgbClr val="1D1D1E"/>
                </a:solidFill>
                <a:latin typeface="Cambria" panose="02040503050406030204" pitchFamily="18" charset="0"/>
                <a:ea typeface="Cambria" panose="02040503050406030204" pitchFamily="18" charset="0"/>
              </a:rPr>
              <a:t> e) { </a:t>
            </a:r>
          </a:p>
          <a:p>
            <a:pPr algn="l"/>
            <a:r>
              <a:rPr lang="en-US" b="0" i="0" u="none" strike="noStrike" baseline="0" dirty="0">
                <a:solidFill>
                  <a:srgbClr val="1D1D1E"/>
                </a:solidFill>
                <a:latin typeface="Cambria" panose="02040503050406030204" pitchFamily="18" charset="0"/>
                <a:ea typeface="Cambria" panose="02040503050406030204" pitchFamily="18" charset="0"/>
              </a:rPr>
              <a:t>                 </a:t>
            </a:r>
            <a:r>
              <a:rPr lang="en-US" b="0" i="0" u="none" strike="noStrike" baseline="0" dirty="0" err="1">
                <a:solidFill>
                  <a:srgbClr val="1D1D1E"/>
                </a:solidFill>
                <a:latin typeface="Cambria" panose="02040503050406030204" pitchFamily="18" charset="0"/>
                <a:ea typeface="Cambria" panose="02040503050406030204" pitchFamily="18" charset="0"/>
              </a:rPr>
              <a:t>System.out.println</a:t>
            </a:r>
            <a:r>
              <a:rPr lang="en-US" b="0" i="0" u="none" strike="noStrike" baseline="0" dirty="0">
                <a:solidFill>
                  <a:srgbClr val="1D1D1E"/>
                </a:solidFill>
                <a:latin typeface="Cambria" panose="02040503050406030204" pitchFamily="18" charset="0"/>
                <a:ea typeface="Cambria" panose="02040503050406030204" pitchFamily="18" charset="0"/>
              </a:rPr>
              <a:t>("Division by zero.");</a:t>
            </a:r>
          </a:p>
          <a:p>
            <a:pPr algn="l"/>
            <a:r>
              <a:rPr lang="en-US" b="0" i="0" u="none" strike="noStrike" baseline="0" dirty="0">
                <a:solidFill>
                  <a:srgbClr val="1D1D1E"/>
                </a:solidFill>
                <a:latin typeface="Cambria" panose="02040503050406030204" pitchFamily="18" charset="0"/>
                <a:ea typeface="Cambria" panose="02040503050406030204" pitchFamily="18" charset="0"/>
              </a:rPr>
              <a:t>           }</a:t>
            </a:r>
          </a:p>
          <a:p>
            <a:pPr algn="l"/>
            <a:r>
              <a:rPr lang="en-US" b="0" i="0" u="none" strike="noStrike" baseline="0" dirty="0">
                <a:solidFill>
                  <a:srgbClr val="1D1D1E"/>
                </a:solidFill>
                <a:latin typeface="Cambria" panose="02040503050406030204" pitchFamily="18" charset="0"/>
                <a:ea typeface="Cambria" panose="02040503050406030204" pitchFamily="18" charset="0"/>
              </a:rPr>
              <a:t>           </a:t>
            </a:r>
            <a:r>
              <a:rPr lang="en-US" b="0" i="0" u="none" strike="noStrike" baseline="0" dirty="0" err="1">
                <a:solidFill>
                  <a:srgbClr val="1D1D1E"/>
                </a:solidFill>
                <a:latin typeface="Cambria" panose="02040503050406030204" pitchFamily="18" charset="0"/>
                <a:ea typeface="Cambria" panose="02040503050406030204" pitchFamily="18" charset="0"/>
              </a:rPr>
              <a:t>System.out.println</a:t>
            </a:r>
            <a:r>
              <a:rPr lang="en-US" b="0" i="0" u="none" strike="noStrike" baseline="0" dirty="0">
                <a:solidFill>
                  <a:srgbClr val="1D1D1E"/>
                </a:solidFill>
                <a:latin typeface="Cambria" panose="02040503050406030204" pitchFamily="18" charset="0"/>
                <a:ea typeface="Cambria" panose="02040503050406030204" pitchFamily="18" charset="0"/>
              </a:rPr>
              <a:t>("After catch statement.");</a:t>
            </a:r>
          </a:p>
          <a:p>
            <a:pPr algn="l"/>
            <a:r>
              <a:rPr lang="en-US" b="0" i="0" u="none" strike="noStrike" baseline="0" dirty="0">
                <a:solidFill>
                  <a:srgbClr val="1D1D1E"/>
                </a:solidFill>
                <a:latin typeface="Cambria" panose="02040503050406030204" pitchFamily="18" charset="0"/>
                <a:ea typeface="Cambria" panose="02040503050406030204" pitchFamily="18" charset="0"/>
              </a:rPr>
              <a:t>     }</a:t>
            </a:r>
          </a:p>
          <a:p>
            <a:pPr algn="l"/>
            <a:r>
              <a:rPr lang="en-US" b="0" i="0" u="none" strike="noStrike" baseline="0" dirty="0">
                <a:solidFill>
                  <a:srgbClr val="1D1D1E"/>
                </a:solidFill>
                <a:latin typeface="Cambria" panose="02040503050406030204" pitchFamily="18" charset="0"/>
                <a:ea typeface="Cambria" panose="02040503050406030204" pitchFamily="18" charset="0"/>
              </a:rPr>
              <a:t>}</a:t>
            </a:r>
          </a:p>
          <a:p>
            <a:pPr algn="l"/>
            <a:r>
              <a:rPr lang="en-US" sz="2000" b="0" i="0" u="sng" strike="noStrike" baseline="0" dirty="0">
                <a:solidFill>
                  <a:srgbClr val="1D1D1E"/>
                </a:solidFill>
                <a:latin typeface="Cambria" panose="02040503050406030204" pitchFamily="18" charset="0"/>
                <a:ea typeface="Cambria" panose="02040503050406030204" pitchFamily="18" charset="0"/>
              </a:rPr>
              <a:t>output</a:t>
            </a:r>
            <a:r>
              <a:rPr lang="en-US" sz="2000" b="0" i="0" u="none" strike="noStrike" baseline="0" dirty="0">
                <a:solidFill>
                  <a:srgbClr val="1D1D1E"/>
                </a:solidFill>
                <a:latin typeface="Cambria" panose="02040503050406030204" pitchFamily="18" charset="0"/>
                <a:ea typeface="Cambria" panose="02040503050406030204" pitchFamily="18" charset="0"/>
              </a:rPr>
              <a:t>:</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Division by zero.</a:t>
            </a:r>
          </a:p>
          <a:p>
            <a:pPr algn="l"/>
            <a:r>
              <a:rPr lang="en-US" sz="2000" b="0" i="0" u="none" strike="noStrike" baseline="0" dirty="0">
                <a:solidFill>
                  <a:srgbClr val="1D1D1E"/>
                </a:solidFill>
                <a:latin typeface="Cambria" panose="02040503050406030204" pitchFamily="18" charset="0"/>
                <a:ea typeface="Cambria" panose="02040503050406030204" pitchFamily="18" charset="0"/>
              </a:rPr>
              <a:t>After catch statement.</a:t>
            </a:r>
            <a:endParaRPr lang="en-US"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6CE3CDE6-4676-4F4A-9F20-7412DAACE7EA}"/>
              </a:ext>
            </a:extLst>
          </p:cNvPr>
          <p:cNvSpPr txBox="1"/>
          <p:nvPr/>
        </p:nvSpPr>
        <p:spPr>
          <a:xfrm>
            <a:off x="7875386" y="1749287"/>
            <a:ext cx="2030556" cy="369332"/>
          </a:xfrm>
          <a:prstGeom prst="rect">
            <a:avLst/>
          </a:prstGeom>
          <a:solidFill>
            <a:srgbClr val="FFFF00"/>
          </a:solidFill>
        </p:spPr>
        <p:txBody>
          <a:bodyPr wrap="none" rtlCol="0">
            <a:spAutoFit/>
          </a:bodyPr>
          <a:lstStyle/>
          <a:p>
            <a:r>
              <a:rPr lang="en-US" b="1" dirty="0"/>
              <a:t>Exception </a:t>
            </a:r>
            <a:r>
              <a:rPr lang="en-US" b="1" dirty="0" err="1"/>
              <a:t>occured</a:t>
            </a:r>
            <a:r>
              <a:rPr lang="en-US" b="1" dirty="0"/>
              <a:t>  </a:t>
            </a:r>
          </a:p>
        </p:txBody>
      </p:sp>
      <p:cxnSp>
        <p:nvCxnSpPr>
          <p:cNvPr id="8" name="Straight Arrow Connector 7">
            <a:extLst>
              <a:ext uri="{FF2B5EF4-FFF2-40B4-BE49-F238E27FC236}">
                <a16:creationId xmlns:a16="http://schemas.microsoft.com/office/drawing/2014/main" id="{A93C78EB-CCAA-440C-A8F3-D6DF5EFA6370}"/>
              </a:ext>
            </a:extLst>
          </p:cNvPr>
          <p:cNvCxnSpPr>
            <a:cxnSpLocks/>
          </p:cNvCxnSpPr>
          <p:nvPr/>
        </p:nvCxnSpPr>
        <p:spPr>
          <a:xfrm flipH="1">
            <a:off x="3803375" y="1933953"/>
            <a:ext cx="3935895" cy="703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41E27E3D-4454-4384-8CE5-2588734D52C9}"/>
                  </a:ext>
                </a:extLst>
              </p14:cNvPr>
              <p14:cNvContentPartPr/>
              <p14:nvPr/>
            </p14:nvContentPartPr>
            <p14:xfrm>
              <a:off x="2167899" y="2675385"/>
              <a:ext cx="398520" cy="755640"/>
            </p14:xfrm>
          </p:contentPart>
        </mc:Choice>
        <mc:Fallback xmlns="">
          <p:pic>
            <p:nvPicPr>
              <p:cNvPr id="10" name="Ink 9">
                <a:extLst>
                  <a:ext uri="{FF2B5EF4-FFF2-40B4-BE49-F238E27FC236}">
                    <a16:creationId xmlns:a16="http://schemas.microsoft.com/office/drawing/2014/main" id="{41E27E3D-4454-4384-8CE5-2588734D52C9}"/>
                  </a:ext>
                </a:extLst>
              </p:cNvPr>
              <p:cNvPicPr/>
              <p:nvPr/>
            </p:nvPicPr>
            <p:blipFill>
              <a:blip r:embed="rId3"/>
              <a:stretch>
                <a:fillRect/>
              </a:stretch>
            </p:blipFill>
            <p:spPr>
              <a:xfrm>
                <a:off x="2158899" y="2666385"/>
                <a:ext cx="41616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1DB6707-06DD-41F0-AA76-253DD0FD70D4}"/>
                  </a:ext>
                </a:extLst>
              </p14:cNvPr>
              <p14:cNvContentPartPr/>
              <p14:nvPr/>
            </p14:nvContentPartPr>
            <p14:xfrm>
              <a:off x="2395332" y="3352278"/>
              <a:ext cx="101520" cy="127080"/>
            </p14:xfrm>
          </p:contentPart>
        </mc:Choice>
        <mc:Fallback xmlns="">
          <p:pic>
            <p:nvPicPr>
              <p:cNvPr id="11" name="Ink 10">
                <a:extLst>
                  <a:ext uri="{FF2B5EF4-FFF2-40B4-BE49-F238E27FC236}">
                    <a16:creationId xmlns:a16="http://schemas.microsoft.com/office/drawing/2014/main" id="{81DB6707-06DD-41F0-AA76-253DD0FD70D4}"/>
                  </a:ext>
                </a:extLst>
              </p:cNvPr>
              <p:cNvPicPr/>
              <p:nvPr/>
            </p:nvPicPr>
            <p:blipFill>
              <a:blip r:embed="rId5"/>
              <a:stretch>
                <a:fillRect/>
              </a:stretch>
            </p:blipFill>
            <p:spPr>
              <a:xfrm>
                <a:off x="2386332" y="3343638"/>
                <a:ext cx="119160" cy="144720"/>
              </a:xfrm>
              <a:prstGeom prst="rect">
                <a:avLst/>
              </a:prstGeom>
            </p:spPr>
          </p:pic>
        </mc:Fallback>
      </mc:AlternateContent>
      <p:sp>
        <p:nvSpPr>
          <p:cNvPr id="12" name="TextBox 11">
            <a:extLst>
              <a:ext uri="{FF2B5EF4-FFF2-40B4-BE49-F238E27FC236}">
                <a16:creationId xmlns:a16="http://schemas.microsoft.com/office/drawing/2014/main" id="{417ED0EA-D179-46BE-8F48-4C6FFC8DFCDE}"/>
              </a:ext>
            </a:extLst>
          </p:cNvPr>
          <p:cNvSpPr txBox="1"/>
          <p:nvPr/>
        </p:nvSpPr>
        <p:spPr>
          <a:xfrm>
            <a:off x="410816" y="2874686"/>
            <a:ext cx="1780937" cy="369332"/>
          </a:xfrm>
          <a:prstGeom prst="rect">
            <a:avLst/>
          </a:prstGeom>
          <a:noFill/>
        </p:spPr>
        <p:txBody>
          <a:bodyPr wrap="none" rtlCol="0">
            <a:spAutoFit/>
          </a:bodyPr>
          <a:lstStyle/>
          <a:p>
            <a:r>
              <a:rPr lang="en-US" b="1" dirty="0">
                <a:highlight>
                  <a:srgbClr val="FFFF00"/>
                </a:highlight>
              </a:rPr>
              <a:t>Control jumps to</a:t>
            </a:r>
          </a:p>
        </p:txBody>
      </p:sp>
      <p:sp>
        <p:nvSpPr>
          <p:cNvPr id="14" name="TextBox 13">
            <a:extLst>
              <a:ext uri="{FF2B5EF4-FFF2-40B4-BE49-F238E27FC236}">
                <a16:creationId xmlns:a16="http://schemas.microsoft.com/office/drawing/2014/main" id="{FB83FEAA-DE68-4201-AE12-8D4EDDBFC165}"/>
              </a:ext>
            </a:extLst>
          </p:cNvPr>
          <p:cNvSpPr txBox="1"/>
          <p:nvPr/>
        </p:nvSpPr>
        <p:spPr>
          <a:xfrm>
            <a:off x="16565" y="3994497"/>
            <a:ext cx="1547192" cy="584775"/>
          </a:xfrm>
          <a:prstGeom prst="rect">
            <a:avLst/>
          </a:prstGeom>
          <a:noFill/>
        </p:spPr>
        <p:txBody>
          <a:bodyPr wrap="square" rtlCol="0">
            <a:spAutoFit/>
          </a:bodyPr>
          <a:lstStyle/>
          <a:p>
            <a:r>
              <a:rPr lang="en-US" sz="1600" b="1" dirty="0">
                <a:highlight>
                  <a:srgbClr val="FFFF00"/>
                </a:highlight>
              </a:rPr>
              <a:t>Executes after catch statement</a:t>
            </a:r>
          </a:p>
        </p:txBody>
      </p:sp>
      <p:sp>
        <p:nvSpPr>
          <p:cNvPr id="16" name="TextBox 15">
            <a:extLst>
              <a:ext uri="{FF2B5EF4-FFF2-40B4-BE49-F238E27FC236}">
                <a16:creationId xmlns:a16="http://schemas.microsoft.com/office/drawing/2014/main" id="{9D701B46-146A-48CE-8541-48ADEA8D55E9}"/>
              </a:ext>
            </a:extLst>
          </p:cNvPr>
          <p:cNvSpPr txBox="1"/>
          <p:nvPr/>
        </p:nvSpPr>
        <p:spPr>
          <a:xfrm>
            <a:off x="7875387" y="3955172"/>
            <a:ext cx="4207284" cy="1754326"/>
          </a:xfrm>
          <a:prstGeom prst="rect">
            <a:avLst/>
          </a:prstGeom>
          <a:noFill/>
        </p:spPr>
        <p:txBody>
          <a:bodyPr wrap="square">
            <a:spAutoFit/>
          </a:bodyPr>
          <a:lstStyle/>
          <a:p>
            <a:pPr algn="l"/>
            <a:r>
              <a:rPr lang="en-US" sz="1800" b="0" i="0" u="none" strike="noStrike" baseline="0" dirty="0">
                <a:solidFill>
                  <a:srgbClr val="1D1D1E"/>
                </a:solidFill>
                <a:latin typeface="Palatino-Roman"/>
              </a:rPr>
              <a:t>A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and its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statement form a unit. </a:t>
            </a:r>
          </a:p>
          <a:p>
            <a:pPr algn="l"/>
            <a:r>
              <a:rPr lang="en-US" sz="1800" b="0" i="0" u="none" strike="noStrike" baseline="0" dirty="0">
                <a:solidFill>
                  <a:srgbClr val="1D1D1E"/>
                </a:solidFill>
                <a:latin typeface="Palatino-Roman"/>
              </a:rPr>
              <a:t>The scope of the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clause is restricted to those statements specified by the immediately preceding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a:t>
            </a:r>
            <a:endParaRPr lang="en-US" dirty="0"/>
          </a:p>
        </p:txBody>
      </p:sp>
      <p:cxnSp>
        <p:nvCxnSpPr>
          <p:cNvPr id="6" name="Straight Arrow Connector 5">
            <a:extLst>
              <a:ext uri="{FF2B5EF4-FFF2-40B4-BE49-F238E27FC236}">
                <a16:creationId xmlns:a16="http://schemas.microsoft.com/office/drawing/2014/main" id="{5F62A68C-2A2B-4595-A0AC-6668D3912AE8}"/>
              </a:ext>
            </a:extLst>
          </p:cNvPr>
          <p:cNvCxnSpPr>
            <a:cxnSpLocks/>
          </p:cNvCxnSpPr>
          <p:nvPr/>
        </p:nvCxnSpPr>
        <p:spPr>
          <a:xfrm>
            <a:off x="1510749" y="4267200"/>
            <a:ext cx="102041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97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8D02AF-89E2-4A91-97E4-08D05D79F123}"/>
              </a:ext>
            </a:extLst>
          </p:cNvPr>
          <p:cNvSpPr txBox="1"/>
          <p:nvPr/>
        </p:nvSpPr>
        <p:spPr>
          <a:xfrm>
            <a:off x="974442" y="1250817"/>
            <a:ext cx="8653669" cy="5355312"/>
          </a:xfrm>
          <a:prstGeom prst="rect">
            <a:avLst/>
          </a:prstGeom>
          <a:noFill/>
        </p:spPr>
        <p:txBody>
          <a:bodyPr wrap="square">
            <a:spAutoFit/>
          </a:bodyPr>
          <a:lstStyle/>
          <a:p>
            <a:pPr algn="l"/>
            <a:r>
              <a:rPr lang="en-US" sz="1800" b="0" i="0" u="none" strike="noStrike" baseline="0" dirty="0">
                <a:solidFill>
                  <a:srgbClr val="1D1D1E"/>
                </a:solidFill>
                <a:latin typeface="Courier"/>
              </a:rPr>
              <a:t>import </a:t>
            </a:r>
            <a:r>
              <a:rPr lang="en-US" sz="1800" b="0" i="0" u="none" strike="noStrike" baseline="0" dirty="0" err="1">
                <a:solidFill>
                  <a:srgbClr val="1D1D1E"/>
                </a:solidFill>
                <a:latin typeface="Courier"/>
              </a:rPr>
              <a:t>java.util.Random</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HandleError</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int a=0, b=0, c=0;</a:t>
            </a:r>
          </a:p>
          <a:p>
            <a:pPr algn="l"/>
            <a:r>
              <a:rPr lang="en-US" sz="1800" b="0" i="0" u="none" strike="noStrike" baseline="0" dirty="0">
                <a:solidFill>
                  <a:srgbClr val="1D1D1E"/>
                </a:solidFill>
                <a:latin typeface="Courier"/>
              </a:rPr>
              <a:t>           Random r = </a:t>
            </a:r>
            <a:r>
              <a:rPr lang="en-US" sz="1800" b="0" i="0" u="none" strike="noStrike" baseline="0" dirty="0">
                <a:solidFill>
                  <a:srgbClr val="1D1D1E"/>
                </a:solidFill>
              </a:rPr>
              <a:t>new</a:t>
            </a:r>
            <a:r>
              <a:rPr lang="en-US" sz="1800" b="0" i="0" u="none" strike="noStrike" baseline="0" dirty="0">
                <a:solidFill>
                  <a:srgbClr val="1D1D1E"/>
                </a:solidFill>
                <a:latin typeface="Courier"/>
              </a:rPr>
              <a:t> Random();</a:t>
            </a:r>
          </a:p>
          <a:p>
            <a:pPr algn="l"/>
            <a:r>
              <a:rPr lang="nn-NO" sz="1800" b="0" i="0" u="none" strike="noStrike" baseline="0" dirty="0">
                <a:solidFill>
                  <a:srgbClr val="1D1D1E"/>
                </a:solidFill>
                <a:latin typeface="Courier"/>
              </a:rPr>
              <a:t>           for(int i=0; i&lt;</a:t>
            </a:r>
            <a:r>
              <a:rPr lang="nn-NO" dirty="0">
                <a:solidFill>
                  <a:srgbClr val="1D1D1E"/>
                </a:solidFill>
                <a:latin typeface="Courier"/>
              </a:rPr>
              <a:t>10</a:t>
            </a:r>
            <a:r>
              <a:rPr lang="nn-NO" sz="1800" b="0" i="0" u="none" strike="noStrike" baseline="0" dirty="0">
                <a:solidFill>
                  <a:srgbClr val="1D1D1E"/>
                </a:solidFill>
                <a:latin typeface="Courier"/>
              </a:rPr>
              <a:t>; i++)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b = </a:t>
            </a:r>
            <a:r>
              <a:rPr lang="en-US" sz="1800" b="0" i="0" u="none" strike="noStrike" baseline="0" dirty="0" err="1">
                <a:solidFill>
                  <a:srgbClr val="1D1D1E"/>
                </a:solidFill>
                <a:latin typeface="Courier"/>
              </a:rPr>
              <a:t>r.nextInt</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c = </a:t>
            </a:r>
            <a:r>
              <a:rPr lang="en-US" sz="1800" b="0" i="0" u="none" strike="noStrike" baseline="0" dirty="0" err="1">
                <a:solidFill>
                  <a:srgbClr val="1D1D1E"/>
                </a:solidFill>
                <a:latin typeface="Courier"/>
              </a:rPr>
              <a:t>r.nextInt</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a = 12345 / (b/c);</a:t>
            </a:r>
          </a:p>
          <a:p>
            <a:pPr algn="l"/>
            <a:r>
              <a:rPr lang="en-US" sz="1800" b="0" i="0" u="none" strike="noStrike" baseline="0" dirty="0">
                <a:solidFill>
                  <a:srgbClr val="1D1D1E"/>
                </a:solidFill>
                <a:latin typeface="Courier"/>
              </a:rPr>
              <a:t>              } </a:t>
            </a:r>
          </a:p>
          <a:p>
            <a:pPr algn="l"/>
            <a:r>
              <a:rPr lang="en-US" dirty="0">
                <a:solidFill>
                  <a:srgbClr val="1D1D1E"/>
                </a:solidFill>
                <a:latin typeface="Courier"/>
              </a:rPr>
              <a:t>              </a:t>
            </a:r>
            <a:r>
              <a:rPr lang="en-US" sz="1800" b="0" i="0" u="none" strike="noStrike" baseline="0" dirty="0">
                <a:solidFill>
                  <a:srgbClr val="1D1D1E"/>
                </a:solidFill>
                <a:latin typeface="Courier"/>
              </a:rPr>
              <a:t>catch (</a:t>
            </a:r>
            <a:r>
              <a:rPr lang="en-US" sz="1800" b="0" i="0" u="none" strike="noStrike" baseline="0" dirty="0" err="1">
                <a:solidFill>
                  <a:srgbClr val="1D1D1E"/>
                </a:solidFill>
                <a:latin typeface="Courier"/>
              </a:rPr>
              <a:t>ArithmeticException</a:t>
            </a:r>
            <a:r>
              <a:rPr lang="en-US" sz="1800" b="0" i="0" u="none" strike="noStrike" baseline="0" dirty="0">
                <a:solidFill>
                  <a:srgbClr val="1D1D1E"/>
                </a:solidFill>
                <a:latin typeface="Courier"/>
              </a:rPr>
              <a:t> e)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("Division by zero.");</a:t>
            </a:r>
          </a:p>
          <a:p>
            <a:pPr algn="l"/>
            <a:r>
              <a:rPr lang="en-US" sz="1800" b="0" i="0" u="none" strike="noStrike" baseline="0" dirty="0">
                <a:solidFill>
                  <a:srgbClr val="1D1D1E"/>
                </a:solidFill>
                <a:latin typeface="Courier"/>
              </a:rPr>
              <a:t>                  a = 0; // set a to zero and continue</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("a: " + a);</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
        <p:nvSpPr>
          <p:cNvPr id="7" name="TextBox 6">
            <a:extLst>
              <a:ext uri="{FF2B5EF4-FFF2-40B4-BE49-F238E27FC236}">
                <a16:creationId xmlns:a16="http://schemas.microsoft.com/office/drawing/2014/main" id="{786C8FC5-1785-49B4-A4D6-AF5643255ACF}"/>
              </a:ext>
            </a:extLst>
          </p:cNvPr>
          <p:cNvSpPr txBox="1"/>
          <p:nvPr/>
        </p:nvSpPr>
        <p:spPr>
          <a:xfrm>
            <a:off x="410820" y="327487"/>
            <a:ext cx="11237843" cy="923330"/>
          </a:xfrm>
          <a:prstGeom prst="rect">
            <a:avLst/>
          </a:prstGeom>
          <a:noFill/>
        </p:spPr>
        <p:txBody>
          <a:bodyPr wrap="square">
            <a:spAutoFit/>
          </a:bodyPr>
          <a:lstStyle/>
          <a:p>
            <a:pPr algn="l"/>
            <a:r>
              <a:rPr lang="en-US" b="1" u="sng" dirty="0">
                <a:solidFill>
                  <a:srgbClr val="1D1D1E"/>
                </a:solidFill>
              </a:rPr>
              <a:t>Note</a:t>
            </a:r>
            <a:r>
              <a:rPr lang="en-US" dirty="0">
                <a:solidFill>
                  <a:srgbClr val="1D1D1E"/>
                </a:solidFill>
              </a:rPr>
              <a:t>:</a:t>
            </a:r>
            <a:endParaRPr lang="en-US" sz="1800" b="0" i="0" u="none" strike="noStrike" baseline="0" dirty="0">
              <a:solidFill>
                <a:srgbClr val="1D1D1E"/>
              </a:solidFill>
            </a:endParaRPr>
          </a:p>
          <a:p>
            <a:pPr algn="l"/>
            <a:r>
              <a:rPr lang="en-US" sz="1800" b="0" i="0" u="none" strike="noStrike" baseline="0" dirty="0">
                <a:solidFill>
                  <a:srgbClr val="1D1D1E"/>
                </a:solidFill>
              </a:rPr>
              <a:t>The goal of most well-constructed </a:t>
            </a:r>
            <a:r>
              <a:rPr lang="en-US" sz="1800" b="1" i="0" u="none" strike="noStrike" baseline="0" dirty="0">
                <a:solidFill>
                  <a:srgbClr val="1D1D1E"/>
                </a:solidFill>
              </a:rPr>
              <a:t>catch </a:t>
            </a:r>
            <a:r>
              <a:rPr lang="en-US" sz="1800" b="0" i="0" u="none" strike="noStrike" baseline="0" dirty="0">
                <a:solidFill>
                  <a:srgbClr val="1D1D1E"/>
                </a:solidFill>
              </a:rPr>
              <a:t>clauses should be to resolve the exceptional condition and then continue as if the error had never happened.</a:t>
            </a:r>
            <a:endParaRPr lang="en-US" dirty="0"/>
          </a:p>
        </p:txBody>
      </p:sp>
    </p:spTree>
    <p:extLst>
      <p:ext uri="{BB962C8B-B14F-4D97-AF65-F5344CB8AC3E}">
        <p14:creationId xmlns:p14="http://schemas.microsoft.com/office/powerpoint/2010/main" val="198038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C820BC-AC35-4BBA-B1E3-0C9AEF110AE7}"/>
              </a:ext>
            </a:extLst>
          </p:cNvPr>
          <p:cNvSpPr txBox="1"/>
          <p:nvPr/>
        </p:nvSpPr>
        <p:spPr>
          <a:xfrm>
            <a:off x="403780" y="1074088"/>
            <a:ext cx="5930758" cy="5016758"/>
          </a:xfrm>
          <a:prstGeom prst="rect">
            <a:avLst/>
          </a:prstGeom>
          <a:noFill/>
        </p:spPr>
        <p:txBody>
          <a:bodyPr wrap="square">
            <a:spAutoFit/>
          </a:bodyPr>
          <a:lstStyle/>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class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MultiCatch</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public static void main(String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args</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try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int a =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args.length</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System.out.println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 = " + a);</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int b = 42 / a;</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int c[] = { 1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c[42] = 99;</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a:t>
            </a:r>
            <a:r>
              <a:rPr lang="en-US" sz="2000" b="1" i="0" u="none" strike="noStrike" baseline="0" dirty="0">
                <a:solidFill>
                  <a:srgbClr val="1D1D1E"/>
                </a:solidFill>
                <a:latin typeface="Times New Roman" panose="02020603050405020304" pitchFamily="18" charset="0"/>
                <a:cs typeface="Times New Roman" panose="02020603050405020304" pitchFamily="18" charset="0"/>
              </a:rPr>
              <a:t>catch</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ArithmeticException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e)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System.out.println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("Divide by 0: " + e);</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 </a:t>
            </a:r>
            <a:r>
              <a:rPr lang="en-US" sz="2000" b="1" i="0" u="none" strike="noStrike" baseline="0" dirty="0">
                <a:solidFill>
                  <a:srgbClr val="1D1D1E"/>
                </a:solidFill>
                <a:latin typeface="Times New Roman" panose="02020603050405020304" pitchFamily="18" charset="0"/>
                <a:cs typeface="Times New Roman" panose="02020603050405020304" pitchFamily="18" charset="0"/>
              </a:rPr>
              <a:t>catch</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ArrayIndexOutOfBoundsException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e)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System.out.println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("Array index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oob</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 " + e);</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r>
              <a:rPr lang="en-US" sz="2000" b="0" i="0" u="none" strike="noStrike" baseline="0" dirty="0" err="1">
                <a:solidFill>
                  <a:srgbClr val="1D1D1E"/>
                </a:solidFill>
                <a:latin typeface="Times New Roman" panose="02020603050405020304" pitchFamily="18" charset="0"/>
                <a:cs typeface="Times New Roman" panose="02020603050405020304" pitchFamily="18" charset="0"/>
              </a:rPr>
              <a:t>System.out.println</a:t>
            </a:r>
            <a:r>
              <a:rPr lang="en-US" sz="2000" b="0" i="0" u="none" strike="noStrike" baseline="0" dirty="0">
                <a:solidFill>
                  <a:srgbClr val="1D1D1E"/>
                </a:solidFill>
                <a:latin typeface="Times New Roman" panose="02020603050405020304" pitchFamily="18" charset="0"/>
                <a:cs typeface="Times New Roman" panose="02020603050405020304" pitchFamily="18" charset="0"/>
              </a:rPr>
              <a:t>("After try/catch blocks.");</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       }</a:t>
            </a:r>
          </a:p>
          <a:p>
            <a:pPr algn="l"/>
            <a:r>
              <a:rPr lang="en-US" sz="2000" b="0" i="0" u="none" strike="noStrike" baseline="0" dirty="0">
                <a:solidFill>
                  <a:srgbClr val="1D1D1E"/>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7D02AA3-56F1-441B-87F7-6B43FBA7FA64}"/>
              </a:ext>
            </a:extLst>
          </p:cNvPr>
          <p:cNvSpPr txBox="1"/>
          <p:nvPr/>
        </p:nvSpPr>
        <p:spPr>
          <a:xfrm>
            <a:off x="403780" y="169710"/>
            <a:ext cx="3979872" cy="523220"/>
          </a:xfrm>
          <a:prstGeom prst="rect">
            <a:avLst/>
          </a:prstGeom>
          <a:noFill/>
        </p:spPr>
        <p:txBody>
          <a:bodyPr wrap="none" rtlCol="0">
            <a:spAutoFit/>
          </a:bodyPr>
          <a:lstStyle/>
          <a:p>
            <a:r>
              <a:rPr lang="en-US" sz="2800" u="sng" dirty="0"/>
              <a:t>Multiple catch statements</a:t>
            </a:r>
          </a:p>
        </p:txBody>
      </p:sp>
      <p:sp>
        <p:nvSpPr>
          <p:cNvPr id="7" name="TextBox 6">
            <a:extLst>
              <a:ext uri="{FF2B5EF4-FFF2-40B4-BE49-F238E27FC236}">
                <a16:creationId xmlns:a16="http://schemas.microsoft.com/office/drawing/2014/main" id="{9DECE479-DBAE-44C0-90E4-4358B0A4BE91}"/>
              </a:ext>
            </a:extLst>
          </p:cNvPr>
          <p:cNvSpPr txBox="1"/>
          <p:nvPr/>
        </p:nvSpPr>
        <p:spPr>
          <a:xfrm>
            <a:off x="6294782" y="1074088"/>
            <a:ext cx="6096000" cy="1323439"/>
          </a:xfrm>
          <a:prstGeom prst="rect">
            <a:avLst/>
          </a:prstGeom>
          <a:noFill/>
        </p:spPr>
        <p:txBody>
          <a:bodyPr wrap="square">
            <a:spAutoFit/>
          </a:bodyPr>
          <a:lstStyle/>
          <a:p>
            <a:pPr algn="l"/>
            <a:r>
              <a:rPr lang="en-US" sz="1600" b="0" i="0" u="none" strike="noStrike" baseline="0" dirty="0">
                <a:solidFill>
                  <a:srgbClr val="1D1D1E"/>
                </a:solidFill>
                <a:latin typeface="Courier"/>
              </a:rPr>
              <a:t>C:\&gt;java </a:t>
            </a:r>
            <a:r>
              <a:rPr lang="en-US" sz="1600" b="0" i="0" u="none" strike="noStrike" baseline="0" dirty="0" err="1">
                <a:solidFill>
                  <a:srgbClr val="1D1D1E"/>
                </a:solidFill>
                <a:latin typeface="Courier"/>
              </a:rPr>
              <a:t>MultiCatch</a:t>
            </a:r>
            <a:endParaRPr lang="en-US" sz="1600" b="0" i="0" u="none" strike="noStrike" baseline="0" dirty="0">
              <a:solidFill>
                <a:srgbClr val="1D1D1E"/>
              </a:solidFill>
              <a:latin typeface="Courier"/>
            </a:endParaRPr>
          </a:p>
          <a:p>
            <a:pPr algn="l"/>
            <a:r>
              <a:rPr lang="en-US" sz="1600" b="0" i="0" u="none" strike="noStrike" baseline="0" dirty="0">
                <a:solidFill>
                  <a:srgbClr val="1D1D1E"/>
                </a:solidFill>
                <a:latin typeface="Courier"/>
              </a:rPr>
              <a:t>a = 0</a:t>
            </a:r>
          </a:p>
          <a:p>
            <a:pPr algn="l"/>
            <a:r>
              <a:rPr lang="en-US" sz="1600" b="0" i="0" u="none" strike="noStrike" baseline="0" dirty="0">
                <a:solidFill>
                  <a:srgbClr val="1D1D1E"/>
                </a:solidFill>
                <a:latin typeface="Courier"/>
              </a:rPr>
              <a:t>Divide by 0: </a:t>
            </a:r>
            <a:r>
              <a:rPr lang="en-US" sz="1600" b="0" i="0" u="none" strike="noStrike" baseline="0" dirty="0" err="1">
                <a:solidFill>
                  <a:srgbClr val="1D1D1E"/>
                </a:solidFill>
                <a:latin typeface="Courier"/>
              </a:rPr>
              <a:t>java.lang.ArithmeticException</a:t>
            </a:r>
            <a:r>
              <a:rPr lang="en-US" sz="1600" b="0" i="0" u="none" strike="noStrike" baseline="0" dirty="0">
                <a:solidFill>
                  <a:srgbClr val="1D1D1E"/>
                </a:solidFill>
                <a:latin typeface="Courier"/>
              </a:rPr>
              <a:t>: / by zero</a:t>
            </a:r>
          </a:p>
          <a:p>
            <a:pPr algn="l"/>
            <a:r>
              <a:rPr lang="en-US" sz="1600" b="0" i="0" u="none" strike="noStrike" baseline="0" dirty="0">
                <a:solidFill>
                  <a:srgbClr val="1D1D1E"/>
                </a:solidFill>
                <a:latin typeface="Courier"/>
              </a:rPr>
              <a:t>After try/catch blocks.</a:t>
            </a:r>
          </a:p>
        </p:txBody>
      </p:sp>
      <p:sp>
        <p:nvSpPr>
          <p:cNvPr id="8" name="TextBox 7">
            <a:extLst>
              <a:ext uri="{FF2B5EF4-FFF2-40B4-BE49-F238E27FC236}">
                <a16:creationId xmlns:a16="http://schemas.microsoft.com/office/drawing/2014/main" id="{3AF5595B-4F89-440A-9E89-62D212B121B9}"/>
              </a:ext>
            </a:extLst>
          </p:cNvPr>
          <p:cNvSpPr txBox="1"/>
          <p:nvPr/>
        </p:nvSpPr>
        <p:spPr>
          <a:xfrm>
            <a:off x="6334538" y="2525043"/>
            <a:ext cx="6195390" cy="1477328"/>
          </a:xfrm>
          <a:prstGeom prst="rect">
            <a:avLst/>
          </a:prstGeom>
          <a:noFill/>
        </p:spPr>
        <p:txBody>
          <a:bodyPr wrap="square">
            <a:spAutoFit/>
          </a:bodyPr>
          <a:lstStyle/>
          <a:p>
            <a:pPr algn="l"/>
            <a:r>
              <a:rPr lang="en-US" sz="1800" b="0" i="0" u="none" strike="noStrike" baseline="0" dirty="0">
                <a:solidFill>
                  <a:srgbClr val="1D1D1E"/>
                </a:solidFill>
                <a:latin typeface="Courier"/>
              </a:rPr>
              <a:t>C:\&gt;java </a:t>
            </a:r>
            <a:r>
              <a:rPr lang="en-US" sz="1800" b="0" i="0" u="none" strike="noStrike" baseline="0" dirty="0" err="1">
                <a:solidFill>
                  <a:srgbClr val="1D1D1E"/>
                </a:solidFill>
                <a:latin typeface="Courier"/>
              </a:rPr>
              <a:t>MultiCatch</a:t>
            </a:r>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TestArg</a:t>
            </a:r>
            <a:endParaRPr lang="en-US" sz="1800" b="0" i="0" u="none" strike="noStrike" baseline="0" dirty="0">
              <a:solidFill>
                <a:srgbClr val="1D1D1E"/>
              </a:solidFill>
              <a:latin typeface="Courier"/>
            </a:endParaRPr>
          </a:p>
          <a:p>
            <a:pPr algn="l"/>
            <a:r>
              <a:rPr lang="en-US" sz="1800" b="0" i="0" u="none" strike="noStrike" baseline="0" dirty="0">
                <a:solidFill>
                  <a:srgbClr val="1D1D1E"/>
                </a:solidFill>
                <a:latin typeface="Courier"/>
              </a:rPr>
              <a:t>a = 1</a:t>
            </a:r>
          </a:p>
          <a:p>
            <a:pPr algn="l"/>
            <a:r>
              <a:rPr lang="en-US" sz="1800" b="0" i="0" u="none" strike="noStrike" baseline="0" dirty="0">
                <a:solidFill>
                  <a:srgbClr val="1D1D1E"/>
                </a:solidFill>
                <a:latin typeface="Courier"/>
              </a:rPr>
              <a:t>Array index </a:t>
            </a:r>
            <a:r>
              <a:rPr lang="en-US" sz="1800" b="0" i="0" u="none" strike="noStrike" baseline="0" dirty="0" err="1">
                <a:solidFill>
                  <a:srgbClr val="1D1D1E"/>
                </a:solidFill>
                <a:latin typeface="Courier"/>
              </a:rPr>
              <a:t>oob</a:t>
            </a:r>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java.lang.ArrayIndexOutOfBoundsException</a:t>
            </a:r>
            <a:endParaRPr lang="en-US" sz="1800" b="0" i="0" u="none" strike="noStrike" baseline="0" dirty="0">
              <a:solidFill>
                <a:srgbClr val="1D1D1E"/>
              </a:solidFill>
              <a:latin typeface="Courier"/>
            </a:endParaRPr>
          </a:p>
          <a:p>
            <a:pPr algn="l"/>
            <a:r>
              <a:rPr lang="en-US" sz="1800" b="0" i="0" u="none" strike="noStrike" baseline="0" dirty="0">
                <a:solidFill>
                  <a:srgbClr val="1D1D1E"/>
                </a:solidFill>
                <a:latin typeface="Courier"/>
              </a:rPr>
              <a:t>After try/catch blocks.</a:t>
            </a:r>
            <a:endParaRPr lang="en-US" sz="1800" dirty="0"/>
          </a:p>
        </p:txBody>
      </p:sp>
    </p:spTree>
    <p:extLst>
      <p:ext uri="{BB962C8B-B14F-4D97-AF65-F5344CB8AC3E}">
        <p14:creationId xmlns:p14="http://schemas.microsoft.com/office/powerpoint/2010/main" val="136982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hrowable class and its most significant subclasses.">
            <a:extLst>
              <a:ext uri="{FF2B5EF4-FFF2-40B4-BE49-F238E27FC236}">
                <a16:creationId xmlns:a16="http://schemas.microsoft.com/office/drawing/2014/main" id="{A4A12583-302C-40FF-8021-449F28BF2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84" y="1552833"/>
            <a:ext cx="5053671" cy="3549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63A73C-3516-4CBD-93C9-6F081C1B622C}"/>
              </a:ext>
            </a:extLst>
          </p:cNvPr>
          <p:cNvSpPr>
            <a:spLocks noChangeArrowheads="1"/>
          </p:cNvSpPr>
          <p:nvPr/>
        </p:nvSpPr>
        <p:spPr bwMode="auto">
          <a:xfrm>
            <a:off x="6220209" y="828268"/>
            <a:ext cx="43550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rPr>
              <a:t>Throwable</a:t>
            </a:r>
            <a:r>
              <a:rPr kumimoji="0" lang="en-US" altLang="en-US" sz="2000" b="0" i="0" u="none" strike="noStrike" cap="none" normalizeH="0" baseline="0" dirty="0">
                <a:ln>
                  <a:noFill/>
                </a:ln>
                <a:solidFill>
                  <a:srgbClr val="000000"/>
                </a:solidFill>
                <a:effectLst/>
                <a:latin typeface="+mn-lt"/>
                <a:cs typeface="Arial" panose="020B0604020202020204" pitchFamily="34" charset="0"/>
              </a:rPr>
              <a:t> has two direct descendants: </a:t>
            </a:r>
            <a:r>
              <a:rPr kumimoji="0" lang="en-US" altLang="en-US" sz="2000" b="0" i="0" u="none" strike="noStrike" cap="none" normalizeH="0" baseline="0" dirty="0">
                <a:ln>
                  <a:noFill/>
                </a:ln>
                <a:solidFill>
                  <a:srgbClr val="09569D"/>
                </a:solidFill>
                <a:effectLst/>
                <a:latin typeface="+mn-lt"/>
                <a:cs typeface="Arial" panose="020B0604020202020204" pitchFamily="34" charset="0"/>
                <a:hlinkClick r:id="rId3"/>
              </a:rPr>
              <a:t>Error</a:t>
            </a:r>
            <a:r>
              <a:rPr kumimoji="0" lang="en-US" altLang="en-US" sz="2000" b="0" i="0" u="none" strike="noStrike" cap="none" normalizeH="0" baseline="0" dirty="0">
                <a:ln>
                  <a:noFill/>
                </a:ln>
                <a:solidFill>
                  <a:srgbClr val="000000"/>
                </a:solidFill>
                <a:effectLst/>
                <a:latin typeface="+mn-lt"/>
                <a:cs typeface="Arial" panose="020B0604020202020204" pitchFamily="34" charset="0"/>
              </a:rPr>
              <a:t> and </a:t>
            </a:r>
            <a:r>
              <a:rPr kumimoji="0" lang="en-US" altLang="en-US" sz="2000" b="0" i="0" u="none" strike="noStrike" cap="none" normalizeH="0" baseline="0" dirty="0">
                <a:ln>
                  <a:noFill/>
                </a:ln>
                <a:solidFill>
                  <a:srgbClr val="09569D"/>
                </a:solidFill>
                <a:effectLst/>
                <a:latin typeface="+mn-lt"/>
                <a:cs typeface="Arial" panose="020B0604020202020204" pitchFamily="34" charset="0"/>
                <a:hlinkClick r:id="rId4"/>
              </a:rPr>
              <a:t>Exception</a:t>
            </a:r>
            <a:r>
              <a:rPr kumimoji="0" lang="en-US" altLang="en-US" sz="2000" b="0" i="0" u="none" strike="noStrike" cap="none" normalizeH="0" baseline="0" dirty="0">
                <a:ln>
                  <a:noFill/>
                </a:ln>
                <a:solidFill>
                  <a:srgbClr val="000000"/>
                </a:solidFill>
                <a:effectLst/>
                <a:latin typeface="+mn-l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 </a:t>
            </a:r>
          </a:p>
        </p:txBody>
      </p:sp>
      <p:sp>
        <p:nvSpPr>
          <p:cNvPr id="5" name="Rectangle 4">
            <a:extLst>
              <a:ext uri="{FF2B5EF4-FFF2-40B4-BE49-F238E27FC236}">
                <a16:creationId xmlns:a16="http://schemas.microsoft.com/office/drawing/2014/main" id="{C0D52786-9984-4A4C-BC65-37C2EB4E83AB}"/>
              </a:ext>
            </a:extLst>
          </p:cNvPr>
          <p:cNvSpPr>
            <a:spLocks noChangeArrowheads="1"/>
          </p:cNvSpPr>
          <p:nvPr/>
        </p:nvSpPr>
        <p:spPr bwMode="auto">
          <a:xfrm>
            <a:off x="6220210" y="1786576"/>
            <a:ext cx="579115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333333"/>
                </a:solidFill>
                <a:effectLst/>
                <a:latin typeface="+mn-lt"/>
                <a:cs typeface="Arial" panose="020B0604020202020204" pitchFamily="34" charset="0"/>
              </a:rPr>
              <a:t>Error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When a </a:t>
            </a:r>
            <a:r>
              <a:rPr kumimoji="0" lang="en-US" altLang="en-US" b="1" i="0" u="none" strike="noStrike" cap="none" normalizeH="0" baseline="0" dirty="0">
                <a:ln>
                  <a:noFill/>
                </a:ln>
                <a:solidFill>
                  <a:srgbClr val="000000"/>
                </a:solidFill>
                <a:effectLst/>
                <a:latin typeface="+mn-lt"/>
                <a:cs typeface="Arial" panose="020B0604020202020204" pitchFamily="34" charset="0"/>
              </a:rPr>
              <a:t>dynamic linking failure </a:t>
            </a:r>
            <a:r>
              <a:rPr kumimoji="0" lang="en-US" altLang="en-US" b="0" i="0" u="none" strike="noStrike" cap="none" normalizeH="0" baseline="0" dirty="0">
                <a:ln>
                  <a:noFill/>
                </a:ln>
                <a:solidFill>
                  <a:srgbClr val="000000"/>
                </a:solidFill>
                <a:effectLst/>
                <a:latin typeface="+mn-lt"/>
                <a:cs typeface="Arial" panose="020B0604020202020204" pitchFamily="34" charset="0"/>
              </a:rPr>
              <a:t>or other </a:t>
            </a:r>
            <a:r>
              <a:rPr kumimoji="0" lang="en-US" altLang="en-US" b="1" i="0" u="none" strike="noStrike" cap="none" normalizeH="0" baseline="0" dirty="0">
                <a:ln>
                  <a:noFill/>
                </a:ln>
                <a:solidFill>
                  <a:srgbClr val="000000"/>
                </a:solidFill>
                <a:effectLst/>
                <a:latin typeface="+mn-lt"/>
                <a:cs typeface="Arial" panose="020B0604020202020204" pitchFamily="34" charset="0"/>
              </a:rPr>
              <a:t>hard failure </a:t>
            </a:r>
            <a:r>
              <a:rPr kumimoji="0" lang="en-US" altLang="en-US" b="0" i="0" u="none" strike="noStrike" cap="none" normalizeH="0" baseline="0" dirty="0">
                <a:ln>
                  <a:noFill/>
                </a:ln>
                <a:solidFill>
                  <a:srgbClr val="000000"/>
                </a:solidFill>
                <a:effectLst/>
                <a:latin typeface="+mn-lt"/>
                <a:cs typeface="Arial" panose="020B0604020202020204" pitchFamily="34" charset="0"/>
              </a:rPr>
              <a:t>in the Java virtual machine occurs, the virtual machine throws an Error. Simple programs typically do </a:t>
            </a:r>
            <a:r>
              <a:rPr kumimoji="0" lang="en-US" altLang="en-US" b="0" i="1" u="none" strike="noStrike" cap="none" normalizeH="0" baseline="0" dirty="0">
                <a:ln>
                  <a:noFill/>
                </a:ln>
                <a:solidFill>
                  <a:srgbClr val="000000"/>
                </a:solidFill>
                <a:effectLst/>
                <a:latin typeface="+mn-lt"/>
                <a:cs typeface="Arial" panose="020B0604020202020204" pitchFamily="34" charset="0"/>
              </a:rPr>
              <a:t>not</a:t>
            </a:r>
            <a:r>
              <a:rPr kumimoji="0" lang="en-US" altLang="en-US" b="0" i="0" u="none" strike="noStrike" cap="none" normalizeH="0" baseline="0" dirty="0">
                <a:ln>
                  <a:noFill/>
                </a:ln>
                <a:solidFill>
                  <a:srgbClr val="000000"/>
                </a:solidFill>
                <a:effectLst/>
                <a:latin typeface="+mn-lt"/>
                <a:cs typeface="Arial" panose="020B0604020202020204" pitchFamily="34" charset="0"/>
              </a:rPr>
              <a:t> catch or throw Errors</a:t>
            </a:r>
            <a:r>
              <a:rPr kumimoji="0" lang="en-US" altLang="en-US" b="0" i="0" u="none" strike="noStrike" cap="none" normalizeH="0" baseline="0" dirty="0">
                <a:ln>
                  <a:noFill/>
                </a:ln>
                <a:solidFill>
                  <a:srgbClr val="000000"/>
                </a:solidFill>
                <a:effectLst/>
                <a:cs typeface="Arial" panose="020B0604020202020204" pitchFamily="34" charset="0"/>
              </a:rPr>
              <a:t>.</a:t>
            </a:r>
            <a:endParaRPr kumimoji="0" lang="en-US" altLang="en-US"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287D96FA-637E-4312-AC1E-875443560623}"/>
              </a:ext>
            </a:extLst>
          </p:cNvPr>
          <p:cNvSpPr>
            <a:spLocks noChangeArrowheads="1"/>
          </p:cNvSpPr>
          <p:nvPr/>
        </p:nvSpPr>
        <p:spPr bwMode="auto">
          <a:xfrm>
            <a:off x="6193706" y="3475598"/>
            <a:ext cx="57911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333333"/>
                </a:solidFill>
                <a:effectLst/>
                <a:latin typeface="+mn-lt"/>
                <a:cs typeface="Arial" panose="020B0604020202020204" pitchFamily="34" charset="0"/>
              </a:rPr>
              <a:t>Exception Class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anose="020B0604020202020204" pitchFamily="34" charset="0"/>
              </a:rPr>
              <a:t>Most programs throw and catch objects that derive from the Exception class. An Exception indicates that a problem occurred, but it is not a serious system problem. Most programs you write will throw and catch Exceptions as opposed to Errors.</a:t>
            </a:r>
            <a:endParaRPr kumimoji="0" lang="en-US" altLang="en-US" sz="2000" b="0" i="0" u="none" strike="noStrike" cap="none" normalizeH="0" baseline="0" dirty="0">
              <a:ln>
                <a:noFill/>
              </a:ln>
              <a:solidFill>
                <a:schemeClr val="tx1"/>
              </a:solidFill>
              <a:effectLst/>
              <a:latin typeface="+mn-lt"/>
            </a:endParaRPr>
          </a:p>
        </p:txBody>
      </p:sp>
      <p:sp>
        <p:nvSpPr>
          <p:cNvPr id="7" name="TextBox 6">
            <a:extLst>
              <a:ext uri="{FF2B5EF4-FFF2-40B4-BE49-F238E27FC236}">
                <a16:creationId xmlns:a16="http://schemas.microsoft.com/office/drawing/2014/main" id="{5D43F2BB-07C7-4FBE-A7D1-AFFC117A0AB2}"/>
              </a:ext>
            </a:extLst>
          </p:cNvPr>
          <p:cNvSpPr txBox="1"/>
          <p:nvPr/>
        </p:nvSpPr>
        <p:spPr>
          <a:xfrm>
            <a:off x="841973" y="351690"/>
            <a:ext cx="4372287" cy="584775"/>
          </a:xfrm>
          <a:prstGeom prst="rect">
            <a:avLst/>
          </a:prstGeom>
          <a:noFill/>
        </p:spPr>
        <p:txBody>
          <a:bodyPr wrap="none" rtlCol="0">
            <a:spAutoFit/>
          </a:bodyPr>
          <a:lstStyle/>
          <a:p>
            <a:r>
              <a:rPr lang="en-US" sz="3200" dirty="0"/>
              <a:t>Exception class Hierarchy</a:t>
            </a:r>
          </a:p>
        </p:txBody>
      </p:sp>
    </p:spTree>
    <p:extLst>
      <p:ext uri="{BB962C8B-B14F-4D97-AF65-F5344CB8AC3E}">
        <p14:creationId xmlns:p14="http://schemas.microsoft.com/office/powerpoint/2010/main" val="141479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4724-2BD9-0C4B-454B-9BCB6CB11424}"/>
              </a:ext>
            </a:extLst>
          </p:cNvPr>
          <p:cNvSpPr>
            <a:spLocks noGrp="1"/>
          </p:cNvSpPr>
          <p:nvPr>
            <p:ph type="title"/>
          </p:nvPr>
        </p:nvSpPr>
        <p:spPr/>
        <p:txBody>
          <a:bodyPr/>
          <a:lstStyle/>
          <a:p>
            <a:r>
              <a:rPr lang="en-US" dirty="0"/>
              <a:t>Syllabus</a:t>
            </a:r>
            <a:endParaRPr lang="en-IN" dirty="0"/>
          </a:p>
        </p:txBody>
      </p:sp>
      <p:sp>
        <p:nvSpPr>
          <p:cNvPr id="5" name="TextBox 4">
            <a:extLst>
              <a:ext uri="{FF2B5EF4-FFF2-40B4-BE49-F238E27FC236}">
                <a16:creationId xmlns:a16="http://schemas.microsoft.com/office/drawing/2014/main" id="{30918008-EB7E-5FF8-2CD5-8B3F32996372}"/>
              </a:ext>
            </a:extLst>
          </p:cNvPr>
          <p:cNvSpPr txBox="1"/>
          <p:nvPr/>
        </p:nvSpPr>
        <p:spPr>
          <a:xfrm>
            <a:off x="838200" y="1690688"/>
            <a:ext cx="10700657" cy="3170099"/>
          </a:xfrm>
          <a:prstGeom prst="rect">
            <a:avLst/>
          </a:prstGeom>
          <a:noFill/>
        </p:spPr>
        <p:txBody>
          <a:bodyPr wrap="square">
            <a:spAutoFit/>
          </a:bodyPr>
          <a:lstStyle/>
          <a:p>
            <a:r>
              <a:rPr lang="en-IN" sz="2000" b="1" i="0" u="none" strike="noStrike" baseline="0" dirty="0">
                <a:solidFill>
                  <a:srgbClr val="000000"/>
                </a:solidFill>
                <a:latin typeface="Times New Roman" panose="02020603050405020304" pitchFamily="18" charset="0"/>
                <a:cs typeface="Times New Roman" panose="02020603050405020304" pitchFamily="18" charset="0"/>
              </a:rPr>
              <a:t>Packages and JAVA Library: </a:t>
            </a:r>
            <a:r>
              <a:rPr lang="en-IN" sz="2000" b="0" i="0" u="none" strike="noStrike" baseline="0" dirty="0">
                <a:solidFill>
                  <a:srgbClr val="000000"/>
                </a:solidFill>
                <a:latin typeface="Times New Roman" panose="02020603050405020304" pitchFamily="18" charset="0"/>
                <a:cs typeface="Times New Roman" panose="02020603050405020304" pitchFamily="18" charset="0"/>
              </a:rPr>
              <a:t>Introduction, Defining Package, Importing Packages and Classes into Programs, Path and Class Path, Access Control, Packages in JAVA SE, </a:t>
            </a:r>
            <a:r>
              <a:rPr lang="en-IN" sz="2000" b="0" i="0" u="none" strike="noStrike" baseline="0" dirty="0" err="1">
                <a:solidFill>
                  <a:srgbClr val="000000"/>
                </a:solidFill>
                <a:latin typeface="Times New Roman" panose="02020603050405020304" pitchFamily="18" charset="0"/>
                <a:cs typeface="Times New Roman" panose="02020603050405020304" pitchFamily="18" charset="0"/>
              </a:rPr>
              <a:t>java.lang</a:t>
            </a:r>
            <a:r>
              <a:rPr lang="en-IN" sz="2000" b="0" i="0" u="none" strike="noStrike" baseline="0" dirty="0">
                <a:solidFill>
                  <a:srgbClr val="000000"/>
                </a:solidFill>
                <a:latin typeface="Times New Roman" panose="02020603050405020304" pitchFamily="18" charset="0"/>
                <a:cs typeface="Times New Roman" panose="02020603050405020304" pitchFamily="18" charset="0"/>
              </a:rPr>
              <a:t> Package and its Classes, Class Object, class Math, Wrapper Classes, Auto-boxing and Auto-unboxing. </a:t>
            </a:r>
          </a:p>
          <a:p>
            <a:endParaRPr lang="en-IN" sz="20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000" b="1" i="0" u="none" strike="noStrike" baseline="0" dirty="0">
                <a:solidFill>
                  <a:srgbClr val="000000"/>
                </a:solidFill>
                <a:latin typeface="Times New Roman" panose="02020603050405020304" pitchFamily="18" charset="0"/>
                <a:cs typeface="Times New Roman" panose="02020603050405020304" pitchFamily="18" charset="0"/>
              </a:rPr>
              <a:t>Exception Handling: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Introduction, Hierarchy of Standard Exception Classes, Keywords throws and throw, try, catch, and finally Blocks, Multiple Catch Clauses, Class Throwable, Unchecked Exceptions </a:t>
            </a:r>
            <a:r>
              <a:rPr lang="en-IN" sz="2000" dirty="0">
                <a:latin typeface="Times New Roman" panose="02020603050405020304" pitchFamily="18" charset="0"/>
                <a:cs typeface="Times New Roman" panose="02020603050405020304" pitchFamily="18" charset="0"/>
              </a:rPr>
              <a:t>Checked Exceptions, custom exceptions. </a:t>
            </a:r>
          </a:p>
          <a:p>
            <a:endParaRPr lang="en-IN" sz="2000"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Java I/O and File: </a:t>
            </a:r>
            <a:r>
              <a:rPr lang="en-IN" sz="2000" dirty="0">
                <a:latin typeface="Times New Roman" panose="02020603050405020304" pitchFamily="18" charset="0"/>
                <a:cs typeface="Times New Roman" panose="02020603050405020304" pitchFamily="18" charset="0"/>
              </a:rPr>
              <a:t>Java I/O API, standard I/O streams, types, Byte streams, Character streams, Scanner class, Files in Java: File, </a:t>
            </a:r>
            <a:r>
              <a:rPr lang="en-IN" sz="2000" dirty="0" err="1">
                <a:latin typeface="Times New Roman" panose="02020603050405020304" pitchFamily="18" charset="0"/>
                <a:cs typeface="Times New Roman" panose="02020603050405020304" pitchFamily="18" charset="0"/>
              </a:rPr>
              <a:t>FileInputStream</a:t>
            </a:r>
            <a:r>
              <a:rPr lang="en-IN" sz="2000" dirty="0">
                <a:latin typeface="Times New Roman" panose="02020603050405020304" pitchFamily="18" charset="0"/>
                <a:cs typeface="Times New Roman" panose="02020603050405020304" pitchFamily="18" charset="0"/>
              </a:rPr>
              <a:t> and </a:t>
            </a:r>
            <a:r>
              <a:rPr lang="en-IN" sz="2000" dirty="0" err="1">
                <a:latin typeface="Times New Roman" panose="02020603050405020304" pitchFamily="18" charset="0"/>
                <a:cs typeface="Times New Roman" panose="02020603050405020304" pitchFamily="18" charset="0"/>
              </a:rPr>
              <a:t>FileOutputStream</a:t>
            </a:r>
            <a:r>
              <a:rPr lang="en-IN" sz="2000" dirty="0">
                <a:latin typeface="Times New Roman" panose="02020603050405020304" pitchFamily="18" charset="0"/>
                <a:cs typeface="Times New Roman" panose="02020603050405020304" pitchFamily="18" charset="0"/>
              </a:rPr>
              <a:t> Classes 	</a:t>
            </a:r>
          </a:p>
        </p:txBody>
      </p:sp>
    </p:spTree>
    <p:extLst>
      <p:ext uri="{BB962C8B-B14F-4D97-AF65-F5344CB8AC3E}">
        <p14:creationId xmlns:p14="http://schemas.microsoft.com/office/powerpoint/2010/main" val="6011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9E1966-24CE-441C-95C6-45CA560A7B8D}"/>
              </a:ext>
            </a:extLst>
          </p:cNvPr>
          <p:cNvSpPr txBox="1"/>
          <p:nvPr/>
        </p:nvSpPr>
        <p:spPr>
          <a:xfrm>
            <a:off x="622854" y="250568"/>
            <a:ext cx="11105322" cy="923330"/>
          </a:xfrm>
          <a:prstGeom prst="rect">
            <a:avLst/>
          </a:prstGeom>
          <a:noFill/>
        </p:spPr>
        <p:txBody>
          <a:bodyPr wrap="square">
            <a:spAutoFit/>
          </a:bodyPr>
          <a:lstStyle/>
          <a:p>
            <a:pPr algn="l"/>
            <a:r>
              <a:rPr lang="en-US" dirty="0">
                <a:solidFill>
                  <a:srgbClr val="1D1D1E"/>
                </a:solidFill>
                <a:latin typeface="Palatino-Roman"/>
              </a:rPr>
              <a:t>A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statement that uses a superclass will catch exceptions of that type plus any of its subclasses. Thus, a subclass would never be reached if it came after its superclass. In java, Unreachable code is Error.</a:t>
            </a:r>
          </a:p>
          <a:p>
            <a:pPr algn="l"/>
            <a:r>
              <a:rPr lang="en-US" sz="1800" b="0" i="0" u="none" strike="noStrike" baseline="0" dirty="0">
                <a:solidFill>
                  <a:srgbClr val="1D1D1E"/>
                </a:solidFill>
                <a:latin typeface="Palatino-Roman"/>
              </a:rPr>
              <a:t> For example, consider the following program:</a:t>
            </a:r>
            <a:endParaRPr lang="en-US" dirty="0"/>
          </a:p>
        </p:txBody>
      </p:sp>
      <p:sp>
        <p:nvSpPr>
          <p:cNvPr id="7" name="TextBox 6">
            <a:extLst>
              <a:ext uri="{FF2B5EF4-FFF2-40B4-BE49-F238E27FC236}">
                <a16:creationId xmlns:a16="http://schemas.microsoft.com/office/drawing/2014/main" id="{92586C33-106A-4BCE-8453-B73EEFACC984}"/>
              </a:ext>
            </a:extLst>
          </p:cNvPr>
          <p:cNvSpPr txBox="1"/>
          <p:nvPr/>
        </p:nvSpPr>
        <p:spPr>
          <a:xfrm>
            <a:off x="755374" y="1465446"/>
            <a:ext cx="6811618" cy="3970318"/>
          </a:xfrm>
          <a:prstGeom prst="rect">
            <a:avLst/>
          </a:prstGeom>
          <a:noFill/>
        </p:spPr>
        <p:txBody>
          <a:bodyPr wrap="square">
            <a:spAutoFit/>
          </a:bodyPr>
          <a:lstStyle/>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SuperSubCatch</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int a = 0;</a:t>
            </a:r>
          </a:p>
          <a:p>
            <a:pPr algn="l"/>
            <a:r>
              <a:rPr lang="en-US" sz="1800" b="0" i="0" u="none" strike="noStrike" baseline="0" dirty="0">
                <a:solidFill>
                  <a:srgbClr val="1D1D1E"/>
                </a:solidFill>
                <a:latin typeface="Courier"/>
              </a:rPr>
              <a:t>      int b = 42 / a;</a:t>
            </a:r>
          </a:p>
          <a:p>
            <a:pPr algn="l"/>
            <a:r>
              <a:rPr lang="en-US" sz="1800" b="0" i="0" u="none" strike="noStrike" baseline="0" dirty="0">
                <a:solidFill>
                  <a:srgbClr val="1D1D1E"/>
                </a:solidFill>
                <a:latin typeface="Courier"/>
              </a:rPr>
              <a:t>    } catch(Exception e)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("Generic Exception    </a:t>
            </a:r>
          </a:p>
          <a:p>
            <a:pPr algn="l"/>
            <a:r>
              <a:rPr lang="en-US" dirty="0">
                <a:solidFill>
                  <a:srgbClr val="1D1D1E"/>
                </a:solidFill>
                <a:latin typeface="Courier"/>
              </a:rPr>
              <a:t>                           </a:t>
            </a:r>
            <a:r>
              <a:rPr lang="en-US" sz="1800" b="0" i="0" u="none" strike="noStrike" baseline="0" dirty="0">
                <a:solidFill>
                  <a:srgbClr val="1D1D1E"/>
                </a:solidFill>
                <a:latin typeface="Courier"/>
              </a:rPr>
              <a:t>catch.");</a:t>
            </a:r>
          </a:p>
          <a:p>
            <a:pPr algn="l"/>
            <a:r>
              <a:rPr lang="en-US" sz="1800" b="0" i="0" u="none" strike="noStrike" baseline="0" dirty="0">
                <a:solidFill>
                  <a:srgbClr val="1D1D1E"/>
                </a:solidFill>
                <a:latin typeface="Courier"/>
              </a:rPr>
              <a:t>      }</a:t>
            </a:r>
            <a:r>
              <a:rPr lang="en-US" dirty="0">
                <a:solidFill>
                  <a:srgbClr val="1D1D1E"/>
                </a:solidFill>
                <a:latin typeface="Courier"/>
              </a:rPr>
              <a:t> </a:t>
            </a:r>
            <a:r>
              <a:rPr lang="en-US" sz="1800" b="0" i="0" u="none" strike="noStrike" baseline="0" dirty="0">
                <a:solidFill>
                  <a:srgbClr val="1D1D1E"/>
                </a:solidFill>
                <a:latin typeface="Courier"/>
              </a:rPr>
              <a:t>catch(</a:t>
            </a:r>
            <a:r>
              <a:rPr lang="en-US" sz="1800" b="0" i="0" u="none" strike="noStrike" baseline="0" dirty="0" err="1">
                <a:solidFill>
                  <a:srgbClr val="1D1D1E"/>
                </a:solidFill>
                <a:latin typeface="Courier"/>
              </a:rPr>
              <a:t>ArithmeticException</a:t>
            </a:r>
            <a:r>
              <a:rPr lang="en-US" sz="1800" b="0" i="0" u="none" strike="noStrike" baseline="0" dirty="0">
                <a:solidFill>
                  <a:srgbClr val="1D1D1E"/>
                </a:solidFill>
                <a:latin typeface="Courier"/>
              </a:rPr>
              <a:t> e) {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("This is never  </a:t>
            </a:r>
          </a:p>
          <a:p>
            <a:pPr algn="l"/>
            <a:r>
              <a:rPr lang="en-US" dirty="0">
                <a:solidFill>
                  <a:srgbClr val="1D1D1E"/>
                </a:solidFill>
                <a:latin typeface="Courier"/>
              </a:rPr>
              <a:t>                             </a:t>
            </a:r>
            <a:r>
              <a:rPr lang="en-US" sz="1800" b="0" i="0" u="none" strike="noStrike" baseline="0" dirty="0">
                <a:solidFill>
                  <a:srgbClr val="1D1D1E"/>
                </a:solidFill>
                <a:latin typeface="Courier"/>
              </a:rPr>
              <a:t>reached.");</a:t>
            </a:r>
          </a:p>
          <a:p>
            <a:pPr algn="l"/>
            <a:r>
              <a:rPr lang="en-US" dirty="0">
                <a:solidFill>
                  <a:srgbClr val="1D1D1E"/>
                </a:solidFill>
                <a:latin typeface="Courier"/>
              </a:rPr>
              <a:t>        }</a:t>
            </a:r>
          </a:p>
          <a:p>
            <a:pPr algn="l"/>
            <a:r>
              <a:rPr lang="en-US" dirty="0">
                <a:solidFill>
                  <a:srgbClr val="1D1D1E"/>
                </a:solidFill>
                <a:latin typeface="Courier"/>
              </a:rPr>
              <a:t>  }</a:t>
            </a:r>
          </a:p>
          <a:p>
            <a:pPr algn="l"/>
            <a:r>
              <a:rPr lang="en-US" dirty="0">
                <a:solidFill>
                  <a:srgbClr val="1D1D1E"/>
                </a:solidFill>
                <a:latin typeface="Courier"/>
              </a:rPr>
              <a:t>}</a:t>
            </a:r>
            <a:endParaRPr lang="en-US" dirty="0"/>
          </a:p>
        </p:txBody>
      </p:sp>
      <p:sp>
        <p:nvSpPr>
          <p:cNvPr id="9" name="TextBox 8">
            <a:extLst>
              <a:ext uri="{FF2B5EF4-FFF2-40B4-BE49-F238E27FC236}">
                <a16:creationId xmlns:a16="http://schemas.microsoft.com/office/drawing/2014/main" id="{DECAA663-7E4B-4071-B4B1-59C63ABAD737}"/>
              </a:ext>
            </a:extLst>
          </p:cNvPr>
          <p:cNvSpPr txBox="1"/>
          <p:nvPr/>
        </p:nvSpPr>
        <p:spPr>
          <a:xfrm>
            <a:off x="755374" y="5440234"/>
            <a:ext cx="9607826" cy="1200329"/>
          </a:xfrm>
          <a:prstGeom prst="rect">
            <a:avLst/>
          </a:prstGeom>
          <a:noFill/>
        </p:spPr>
        <p:txBody>
          <a:bodyPr wrap="square">
            <a:spAutoFit/>
          </a:bodyPr>
          <a:lstStyle/>
          <a:p>
            <a:r>
              <a:rPr lang="en-US" dirty="0"/>
              <a:t>D:&gt; </a:t>
            </a:r>
            <a:r>
              <a:rPr lang="en-US" dirty="0" err="1"/>
              <a:t>javac</a:t>
            </a:r>
            <a:r>
              <a:rPr lang="en-US" dirty="0"/>
              <a:t> SuperSubCatch.java </a:t>
            </a:r>
          </a:p>
          <a:p>
            <a:r>
              <a:rPr lang="en-US" dirty="0"/>
              <a:t>SuperSubCatch.java:9: error: exception </a:t>
            </a:r>
            <a:r>
              <a:rPr lang="en-US" dirty="0" err="1"/>
              <a:t>ArithmeticException</a:t>
            </a:r>
            <a:r>
              <a:rPr lang="en-US" dirty="0"/>
              <a:t> has already been caught</a:t>
            </a:r>
          </a:p>
          <a:p>
            <a:r>
              <a:rPr lang="en-US" dirty="0"/>
              <a:t>           catch(</a:t>
            </a:r>
            <a:r>
              <a:rPr lang="en-US" dirty="0" err="1"/>
              <a:t>ArithmeticException</a:t>
            </a:r>
            <a:r>
              <a:rPr lang="en-US" dirty="0"/>
              <a:t> e) {</a:t>
            </a:r>
          </a:p>
          <a:p>
            <a:r>
              <a:rPr lang="en-US" dirty="0"/>
              <a:t>           ^</a:t>
            </a:r>
          </a:p>
        </p:txBody>
      </p:sp>
      <p:sp>
        <p:nvSpPr>
          <p:cNvPr id="10" name="TextBox 9">
            <a:extLst>
              <a:ext uri="{FF2B5EF4-FFF2-40B4-BE49-F238E27FC236}">
                <a16:creationId xmlns:a16="http://schemas.microsoft.com/office/drawing/2014/main" id="{6F914AD4-2370-40D3-81DF-BD4D105D7174}"/>
              </a:ext>
            </a:extLst>
          </p:cNvPr>
          <p:cNvSpPr txBox="1"/>
          <p:nvPr/>
        </p:nvSpPr>
        <p:spPr>
          <a:xfrm>
            <a:off x="6758610" y="1842052"/>
            <a:ext cx="3226845" cy="646331"/>
          </a:xfrm>
          <a:prstGeom prst="rect">
            <a:avLst/>
          </a:prstGeom>
          <a:solidFill>
            <a:srgbClr val="FFFF00"/>
          </a:solidFill>
          <a:ln w="12700">
            <a:solidFill>
              <a:schemeClr val="tx1"/>
            </a:solidFill>
          </a:ln>
        </p:spPr>
        <p:txBody>
          <a:bodyPr wrap="none" rtlCol="0">
            <a:spAutoFit/>
          </a:bodyPr>
          <a:lstStyle/>
          <a:p>
            <a:r>
              <a:rPr lang="en-US" dirty="0">
                <a:highlight>
                  <a:srgbClr val="FFFF00"/>
                </a:highlight>
              </a:rPr>
              <a:t>Exception is the super class that </a:t>
            </a:r>
          </a:p>
          <a:p>
            <a:r>
              <a:rPr lang="en-US" dirty="0">
                <a:highlight>
                  <a:srgbClr val="FFFF00"/>
                </a:highlight>
              </a:rPr>
              <a:t>catches all the Exceptions</a:t>
            </a:r>
          </a:p>
        </p:txBody>
      </p:sp>
      <p:cxnSp>
        <p:nvCxnSpPr>
          <p:cNvPr id="12" name="Straight Arrow Connector 11">
            <a:extLst>
              <a:ext uri="{FF2B5EF4-FFF2-40B4-BE49-F238E27FC236}">
                <a16:creationId xmlns:a16="http://schemas.microsoft.com/office/drawing/2014/main" id="{CE23E1DA-552A-44FE-9F48-8CF6A70C7405}"/>
              </a:ext>
            </a:extLst>
          </p:cNvPr>
          <p:cNvCxnSpPr>
            <a:cxnSpLocks/>
          </p:cNvCxnSpPr>
          <p:nvPr/>
        </p:nvCxnSpPr>
        <p:spPr>
          <a:xfrm flipH="1">
            <a:off x="3684105" y="2133600"/>
            <a:ext cx="3087756" cy="83488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Oval 17">
            <a:extLst>
              <a:ext uri="{FF2B5EF4-FFF2-40B4-BE49-F238E27FC236}">
                <a16:creationId xmlns:a16="http://schemas.microsoft.com/office/drawing/2014/main" id="{0D07BCB5-840A-4FE4-AE09-079C8BED55BF}"/>
              </a:ext>
            </a:extLst>
          </p:cNvPr>
          <p:cNvSpPr/>
          <p:nvPr/>
        </p:nvSpPr>
        <p:spPr>
          <a:xfrm>
            <a:off x="1272209" y="3607910"/>
            <a:ext cx="5406887" cy="120033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9D95FD-E3D2-4785-892C-39E5CE5BAEC7}"/>
              </a:ext>
            </a:extLst>
          </p:cNvPr>
          <p:cNvSpPr txBox="1"/>
          <p:nvPr/>
        </p:nvSpPr>
        <p:spPr>
          <a:xfrm>
            <a:off x="7566992" y="3315742"/>
            <a:ext cx="3212290" cy="369332"/>
          </a:xfrm>
          <a:prstGeom prst="rect">
            <a:avLst/>
          </a:prstGeom>
          <a:solidFill>
            <a:srgbClr val="FFFF00"/>
          </a:solidFill>
          <a:ln w="12700">
            <a:solidFill>
              <a:schemeClr val="tx1"/>
            </a:solidFill>
          </a:ln>
        </p:spPr>
        <p:txBody>
          <a:bodyPr wrap="none" rtlCol="0">
            <a:spAutoFit/>
          </a:bodyPr>
          <a:lstStyle/>
          <a:p>
            <a:r>
              <a:rPr lang="en-US" dirty="0">
                <a:highlight>
                  <a:srgbClr val="FFFF00"/>
                </a:highlight>
              </a:rPr>
              <a:t>This code becomes Unreachable</a:t>
            </a:r>
          </a:p>
        </p:txBody>
      </p:sp>
      <p:cxnSp>
        <p:nvCxnSpPr>
          <p:cNvPr id="20" name="Straight Arrow Connector 19">
            <a:extLst>
              <a:ext uri="{FF2B5EF4-FFF2-40B4-BE49-F238E27FC236}">
                <a16:creationId xmlns:a16="http://schemas.microsoft.com/office/drawing/2014/main" id="{EAB1E6BF-0646-416A-A39C-F6FAE1C0B6BF}"/>
              </a:ext>
            </a:extLst>
          </p:cNvPr>
          <p:cNvCxnSpPr>
            <a:cxnSpLocks/>
            <a:stCxn id="19" idx="1"/>
          </p:cNvCxnSpPr>
          <p:nvPr/>
        </p:nvCxnSpPr>
        <p:spPr>
          <a:xfrm flipH="1">
            <a:off x="6387548" y="3500408"/>
            <a:ext cx="1179444" cy="46166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407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C825E7-A69D-4D40-A868-AA0CC8DCEF3D}"/>
              </a:ext>
            </a:extLst>
          </p:cNvPr>
          <p:cNvPicPr>
            <a:picLocks noChangeAspect="1"/>
          </p:cNvPicPr>
          <p:nvPr/>
        </p:nvPicPr>
        <p:blipFill rotWithShape="1">
          <a:blip r:embed="rId2"/>
          <a:srcRect l="24239" t="27236" r="29239" b="11479"/>
          <a:stretch/>
        </p:blipFill>
        <p:spPr>
          <a:xfrm>
            <a:off x="1550504" y="622853"/>
            <a:ext cx="8136835" cy="6026580"/>
          </a:xfrm>
          <a:prstGeom prst="rect">
            <a:avLst/>
          </a:prstGeom>
        </p:spPr>
      </p:pic>
      <p:sp>
        <p:nvSpPr>
          <p:cNvPr id="6" name="TextBox 5">
            <a:extLst>
              <a:ext uri="{FF2B5EF4-FFF2-40B4-BE49-F238E27FC236}">
                <a16:creationId xmlns:a16="http://schemas.microsoft.com/office/drawing/2014/main" id="{8EC0264C-7278-4F04-812F-D031737E95E0}"/>
              </a:ext>
            </a:extLst>
          </p:cNvPr>
          <p:cNvSpPr txBox="1"/>
          <p:nvPr/>
        </p:nvSpPr>
        <p:spPr>
          <a:xfrm>
            <a:off x="755374" y="160757"/>
            <a:ext cx="5051832" cy="461665"/>
          </a:xfrm>
          <a:prstGeom prst="rect">
            <a:avLst/>
          </a:prstGeom>
          <a:noFill/>
        </p:spPr>
        <p:txBody>
          <a:bodyPr wrap="none" rtlCol="0">
            <a:spAutoFit/>
          </a:bodyPr>
          <a:lstStyle/>
          <a:p>
            <a:r>
              <a:rPr lang="en-US" sz="2400" dirty="0">
                <a:highlight>
                  <a:srgbClr val="FFFF00"/>
                </a:highlight>
              </a:rPr>
              <a:t>Exception defined in </a:t>
            </a:r>
            <a:r>
              <a:rPr lang="en-US" sz="2400" dirty="0" err="1">
                <a:highlight>
                  <a:srgbClr val="FFFF00"/>
                </a:highlight>
              </a:rPr>
              <a:t>java.lang</a:t>
            </a:r>
            <a:r>
              <a:rPr lang="en-US" sz="2400" dirty="0">
                <a:highlight>
                  <a:srgbClr val="FFFF00"/>
                </a:highlight>
              </a:rPr>
              <a:t>  package</a:t>
            </a:r>
          </a:p>
        </p:txBody>
      </p:sp>
    </p:spTree>
    <p:extLst>
      <p:ext uri="{BB962C8B-B14F-4D97-AF65-F5344CB8AC3E}">
        <p14:creationId xmlns:p14="http://schemas.microsoft.com/office/powerpoint/2010/main" val="122328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F24EC1-AE95-4299-B5A5-17B997ECCB66}"/>
              </a:ext>
            </a:extLst>
          </p:cNvPr>
          <p:cNvPicPr>
            <a:picLocks noChangeAspect="1"/>
          </p:cNvPicPr>
          <p:nvPr/>
        </p:nvPicPr>
        <p:blipFill rotWithShape="1">
          <a:blip r:embed="rId2"/>
          <a:srcRect l="24456" t="28395" r="28805" b="39898"/>
          <a:stretch/>
        </p:blipFill>
        <p:spPr>
          <a:xfrm>
            <a:off x="702365" y="583096"/>
            <a:ext cx="7818783" cy="2555514"/>
          </a:xfrm>
          <a:prstGeom prst="rect">
            <a:avLst/>
          </a:prstGeom>
        </p:spPr>
      </p:pic>
      <p:pic>
        <p:nvPicPr>
          <p:cNvPr id="7" name="Picture 6">
            <a:extLst>
              <a:ext uri="{FF2B5EF4-FFF2-40B4-BE49-F238E27FC236}">
                <a16:creationId xmlns:a16="http://schemas.microsoft.com/office/drawing/2014/main" id="{2527C022-56B5-45FE-B518-659420646E68}"/>
              </a:ext>
            </a:extLst>
          </p:cNvPr>
          <p:cNvPicPr>
            <a:picLocks noChangeAspect="1"/>
          </p:cNvPicPr>
          <p:nvPr/>
        </p:nvPicPr>
        <p:blipFill rotWithShape="1">
          <a:blip r:embed="rId3"/>
          <a:srcRect l="24022" t="44442" r="28804" b="13799"/>
          <a:stretch/>
        </p:blipFill>
        <p:spPr>
          <a:xfrm>
            <a:off x="675860" y="3472070"/>
            <a:ext cx="7646506" cy="3152674"/>
          </a:xfrm>
          <a:prstGeom prst="rect">
            <a:avLst/>
          </a:prstGeom>
        </p:spPr>
      </p:pic>
    </p:spTree>
    <p:extLst>
      <p:ext uri="{BB962C8B-B14F-4D97-AF65-F5344CB8AC3E}">
        <p14:creationId xmlns:p14="http://schemas.microsoft.com/office/powerpoint/2010/main" val="76989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E9D7-6B58-4B1A-942B-8F99DF6B2B3E}"/>
              </a:ext>
            </a:extLst>
          </p:cNvPr>
          <p:cNvSpPr>
            <a:spLocks noGrp="1"/>
          </p:cNvSpPr>
          <p:nvPr>
            <p:ph type="title"/>
          </p:nvPr>
        </p:nvSpPr>
        <p:spPr>
          <a:xfrm>
            <a:off x="718930" y="232604"/>
            <a:ext cx="10515600" cy="615536"/>
          </a:xfrm>
        </p:spPr>
        <p:txBody>
          <a:bodyPr>
            <a:normAutofit fontScale="90000"/>
          </a:bodyPr>
          <a:lstStyle/>
          <a:p>
            <a:r>
              <a:rPr lang="en-US" dirty="0"/>
              <a:t>Nested try Statements</a:t>
            </a:r>
          </a:p>
        </p:txBody>
      </p:sp>
      <p:sp>
        <p:nvSpPr>
          <p:cNvPr id="5" name="TextBox 4">
            <a:extLst>
              <a:ext uri="{FF2B5EF4-FFF2-40B4-BE49-F238E27FC236}">
                <a16:creationId xmlns:a16="http://schemas.microsoft.com/office/drawing/2014/main" id="{0689479E-667E-43C2-ABB3-E1B81DE45DAA}"/>
              </a:ext>
            </a:extLst>
          </p:cNvPr>
          <p:cNvSpPr txBox="1"/>
          <p:nvPr/>
        </p:nvSpPr>
        <p:spPr>
          <a:xfrm>
            <a:off x="718930" y="903816"/>
            <a:ext cx="10999304" cy="1754326"/>
          </a:xfrm>
          <a:prstGeom prst="rect">
            <a:avLst/>
          </a:prstGeom>
          <a:noFill/>
        </p:spPr>
        <p:txBody>
          <a:bodyPr wrap="square">
            <a:spAutoFit/>
          </a:bodyPr>
          <a:lstStyle/>
          <a:p>
            <a:pPr algn="l"/>
            <a:r>
              <a:rPr lang="en-US" sz="1800" b="0" i="0" u="none" strike="noStrike" baseline="0" dirty="0">
                <a:solidFill>
                  <a:srgbClr val="1D1D1E"/>
                </a:solidFill>
                <a:latin typeface="Palatino-Roman"/>
              </a:rPr>
              <a:t>A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 can be inside the block of another </a:t>
            </a:r>
            <a:r>
              <a:rPr lang="en-US" sz="1800" b="1" i="0" u="none" strike="noStrike" baseline="0" dirty="0">
                <a:solidFill>
                  <a:srgbClr val="1D1D1E"/>
                </a:solidFill>
                <a:latin typeface="Palatino-Bold"/>
              </a:rPr>
              <a:t>try</a:t>
            </a:r>
            <a:r>
              <a:rPr lang="en-US" sz="1800" b="0" i="0" u="none" strike="noStrike" baseline="0" dirty="0">
                <a:solidFill>
                  <a:srgbClr val="1D1D1E"/>
                </a:solidFill>
                <a:latin typeface="Palatino-Roman"/>
              </a:rPr>
              <a:t>. </a:t>
            </a:r>
          </a:p>
          <a:p>
            <a:pPr algn="l"/>
            <a:r>
              <a:rPr lang="en-US" sz="1800" b="0" i="0" u="none" strike="noStrike" baseline="0" dirty="0">
                <a:solidFill>
                  <a:srgbClr val="1D1D1E"/>
                </a:solidFill>
                <a:latin typeface="Palatino-Roman"/>
              </a:rPr>
              <a:t>Each time a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 is entered, the context of that exception is pushed on the stack.  If an inner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 does not have a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handler for a particular exception, the stack is unwound and the next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statement’s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handlers are inspected for a match. This continues until one of the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statements succeeds, or until all of the nested </a:t>
            </a:r>
            <a:r>
              <a:rPr lang="en-US" sz="1800" b="1" i="0" u="none" strike="noStrike" baseline="0" dirty="0">
                <a:solidFill>
                  <a:srgbClr val="1D1D1E"/>
                </a:solidFill>
                <a:latin typeface="Palatino-Bold"/>
              </a:rPr>
              <a:t>try </a:t>
            </a:r>
            <a:r>
              <a:rPr lang="en-US" sz="1800" b="0" i="0" u="none" strike="noStrike" baseline="0" dirty="0">
                <a:solidFill>
                  <a:srgbClr val="1D1D1E"/>
                </a:solidFill>
                <a:latin typeface="Palatino-Roman"/>
              </a:rPr>
              <a:t>statements are exhausted. If no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statement matches, then the Java run-time system will handle the exception. </a:t>
            </a:r>
            <a:endParaRPr lang="en-US" dirty="0"/>
          </a:p>
        </p:txBody>
      </p:sp>
      <p:sp>
        <p:nvSpPr>
          <p:cNvPr id="6" name="TextBox 5">
            <a:extLst>
              <a:ext uri="{FF2B5EF4-FFF2-40B4-BE49-F238E27FC236}">
                <a16:creationId xmlns:a16="http://schemas.microsoft.com/office/drawing/2014/main" id="{EA2287DF-BFD9-4909-A77B-54CDC285540A}"/>
              </a:ext>
            </a:extLst>
          </p:cNvPr>
          <p:cNvSpPr txBox="1"/>
          <p:nvPr/>
        </p:nvSpPr>
        <p:spPr>
          <a:xfrm>
            <a:off x="1444488" y="3018614"/>
            <a:ext cx="3416833" cy="3416320"/>
          </a:xfrm>
          <a:prstGeom prst="rect">
            <a:avLst/>
          </a:prstGeom>
          <a:noFill/>
        </p:spPr>
        <p:txBody>
          <a:bodyPr wrap="none" rtlCol="0">
            <a:spAutoFit/>
          </a:bodyPr>
          <a:lstStyle/>
          <a:p>
            <a:r>
              <a:rPr lang="en-US" dirty="0"/>
              <a:t>try {</a:t>
            </a:r>
          </a:p>
          <a:p>
            <a:r>
              <a:rPr lang="en-US" dirty="0"/>
              <a:t>            …..</a:t>
            </a:r>
          </a:p>
          <a:p>
            <a:r>
              <a:rPr lang="en-US" dirty="0"/>
              <a:t>            …..</a:t>
            </a:r>
          </a:p>
          <a:p>
            <a:r>
              <a:rPr lang="en-US" dirty="0"/>
              <a:t>            try {</a:t>
            </a:r>
          </a:p>
          <a:p>
            <a:r>
              <a:rPr lang="en-US" dirty="0"/>
              <a:t>                  ……..</a:t>
            </a:r>
          </a:p>
          <a:p>
            <a:r>
              <a:rPr lang="en-US" dirty="0"/>
              <a:t>                  ……..</a:t>
            </a:r>
          </a:p>
          <a:p>
            <a:r>
              <a:rPr lang="en-US" dirty="0"/>
              <a:t>            }</a:t>
            </a:r>
          </a:p>
          <a:p>
            <a:r>
              <a:rPr lang="en-US" dirty="0"/>
              <a:t>            catch( Type of Exception) { }</a:t>
            </a:r>
          </a:p>
          <a:p>
            <a:r>
              <a:rPr lang="en-US" dirty="0"/>
              <a:t>}</a:t>
            </a:r>
          </a:p>
          <a:p>
            <a:r>
              <a:rPr lang="en-US" dirty="0"/>
              <a:t>catch (type of Exception)  { }</a:t>
            </a:r>
          </a:p>
          <a:p>
            <a:r>
              <a:rPr lang="en-US" dirty="0"/>
              <a:t>catch (type of Exception)  { }</a:t>
            </a:r>
          </a:p>
          <a:p>
            <a:endParaRPr lang="en-US" dirty="0"/>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CE91C4D-08AF-407C-AE93-CE8D19A58F85}"/>
                  </a:ext>
                </a:extLst>
              </p14:cNvPr>
              <p14:cNvContentPartPr/>
              <p14:nvPr/>
            </p14:nvContentPartPr>
            <p14:xfrm>
              <a:off x="8322021" y="5936786"/>
              <a:ext cx="360" cy="360"/>
            </p14:xfrm>
          </p:contentPart>
        </mc:Choice>
        <mc:Fallback xmlns="">
          <p:pic>
            <p:nvPicPr>
              <p:cNvPr id="11" name="Ink 10">
                <a:extLst>
                  <a:ext uri="{FF2B5EF4-FFF2-40B4-BE49-F238E27FC236}">
                    <a16:creationId xmlns:a16="http://schemas.microsoft.com/office/drawing/2014/main" id="{0CE91C4D-08AF-407C-AE93-CE8D19A58F85}"/>
                  </a:ext>
                </a:extLst>
              </p:cNvPr>
              <p:cNvPicPr/>
              <p:nvPr/>
            </p:nvPicPr>
            <p:blipFill>
              <a:blip r:embed="rId9"/>
              <a:stretch>
                <a:fillRect/>
              </a:stretch>
            </p:blipFill>
            <p:spPr>
              <a:xfrm>
                <a:off x="8313021" y="5927786"/>
                <a:ext cx="18000" cy="18000"/>
              </a:xfrm>
              <a:prstGeom prst="rect">
                <a:avLst/>
              </a:prstGeom>
            </p:spPr>
          </p:pic>
        </mc:Fallback>
      </mc:AlternateContent>
    </p:spTree>
    <p:extLst>
      <p:ext uri="{BB962C8B-B14F-4D97-AF65-F5344CB8AC3E}">
        <p14:creationId xmlns:p14="http://schemas.microsoft.com/office/powerpoint/2010/main" val="317867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624E9ED-CE12-4757-87FC-C6B637B9E924}"/>
                  </a:ext>
                </a:extLst>
              </p14:cNvPr>
              <p14:cNvContentPartPr/>
              <p14:nvPr/>
            </p14:nvContentPartPr>
            <p14:xfrm>
              <a:off x="3259701" y="1841426"/>
              <a:ext cx="360" cy="360"/>
            </p14:xfrm>
          </p:contentPart>
        </mc:Choice>
        <mc:Fallback xmlns="">
          <p:pic>
            <p:nvPicPr>
              <p:cNvPr id="4" name="Ink 3">
                <a:extLst>
                  <a:ext uri="{FF2B5EF4-FFF2-40B4-BE49-F238E27FC236}">
                    <a16:creationId xmlns:a16="http://schemas.microsoft.com/office/drawing/2014/main" id="{7624E9ED-CE12-4757-87FC-C6B637B9E924}"/>
                  </a:ext>
                </a:extLst>
              </p:cNvPr>
              <p:cNvPicPr/>
              <p:nvPr/>
            </p:nvPicPr>
            <p:blipFill>
              <a:blip r:embed="rId3"/>
              <a:stretch>
                <a:fillRect/>
              </a:stretch>
            </p:blipFill>
            <p:spPr>
              <a:xfrm>
                <a:off x="3250701" y="1832786"/>
                <a:ext cx="18000" cy="18000"/>
              </a:xfrm>
              <a:prstGeom prst="rect">
                <a:avLst/>
              </a:prstGeom>
            </p:spPr>
          </p:pic>
        </mc:Fallback>
      </mc:AlternateContent>
      <p:grpSp>
        <p:nvGrpSpPr>
          <p:cNvPr id="7" name="Group 6">
            <a:extLst>
              <a:ext uri="{FF2B5EF4-FFF2-40B4-BE49-F238E27FC236}">
                <a16:creationId xmlns:a16="http://schemas.microsoft.com/office/drawing/2014/main" id="{7A647F19-8212-465C-93EF-256641C3F143}"/>
              </a:ext>
            </a:extLst>
          </p:cNvPr>
          <p:cNvGrpSpPr/>
          <p:nvPr/>
        </p:nvGrpSpPr>
        <p:grpSpPr>
          <a:xfrm>
            <a:off x="3220101" y="1656094"/>
            <a:ext cx="360" cy="360"/>
            <a:chOff x="3220101" y="1656094"/>
            <a:chExt cx="3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8F5E756-37EA-4E7A-B993-9BA6F15D642B}"/>
                    </a:ext>
                  </a:extLst>
                </p14:cNvPr>
                <p14:cNvContentPartPr/>
                <p14:nvPr/>
              </p14:nvContentPartPr>
              <p14:xfrm>
                <a:off x="3220101" y="1656094"/>
                <a:ext cx="360" cy="360"/>
              </p14:xfrm>
            </p:contentPart>
          </mc:Choice>
          <mc:Fallback xmlns="">
            <p:pic>
              <p:nvPicPr>
                <p:cNvPr id="5" name="Ink 4">
                  <a:extLst>
                    <a:ext uri="{FF2B5EF4-FFF2-40B4-BE49-F238E27FC236}">
                      <a16:creationId xmlns:a16="http://schemas.microsoft.com/office/drawing/2014/main" id="{88F5E756-37EA-4E7A-B993-9BA6F15D642B}"/>
                    </a:ext>
                  </a:extLst>
                </p:cNvPr>
                <p:cNvPicPr/>
                <p:nvPr/>
              </p:nvPicPr>
              <p:blipFill>
                <a:blip r:embed="rId3"/>
                <a:stretch>
                  <a:fillRect/>
                </a:stretch>
              </p:blipFill>
              <p:spPr>
                <a:xfrm>
                  <a:off x="3211101" y="16470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A6F87E2-6567-4949-957C-44155B702103}"/>
                    </a:ext>
                  </a:extLst>
                </p14:cNvPr>
                <p14:cNvContentPartPr/>
                <p14:nvPr/>
              </p14:nvContentPartPr>
              <p14:xfrm>
                <a:off x="3220101" y="1656094"/>
                <a:ext cx="360" cy="360"/>
              </p14:xfrm>
            </p:contentPart>
          </mc:Choice>
          <mc:Fallback xmlns="">
            <p:pic>
              <p:nvPicPr>
                <p:cNvPr id="6" name="Ink 5">
                  <a:extLst>
                    <a:ext uri="{FF2B5EF4-FFF2-40B4-BE49-F238E27FC236}">
                      <a16:creationId xmlns:a16="http://schemas.microsoft.com/office/drawing/2014/main" id="{4A6F87E2-6567-4949-957C-44155B702103}"/>
                    </a:ext>
                  </a:extLst>
                </p:cNvPr>
                <p:cNvPicPr/>
                <p:nvPr/>
              </p:nvPicPr>
              <p:blipFill>
                <a:blip r:embed="rId3"/>
                <a:stretch>
                  <a:fillRect/>
                </a:stretch>
              </p:blipFill>
              <p:spPr>
                <a:xfrm>
                  <a:off x="3211101" y="164709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DB2EC0BE-6298-4FEA-92E1-5ACFAB2AB0BD}"/>
                  </a:ext>
                </a:extLst>
              </p14:cNvPr>
              <p14:cNvContentPartPr/>
              <p14:nvPr/>
            </p14:nvContentPartPr>
            <p14:xfrm>
              <a:off x="3365901" y="1020266"/>
              <a:ext cx="360" cy="360"/>
            </p14:xfrm>
          </p:contentPart>
        </mc:Choice>
        <mc:Fallback xmlns="">
          <p:pic>
            <p:nvPicPr>
              <p:cNvPr id="8" name="Ink 7">
                <a:extLst>
                  <a:ext uri="{FF2B5EF4-FFF2-40B4-BE49-F238E27FC236}">
                    <a16:creationId xmlns:a16="http://schemas.microsoft.com/office/drawing/2014/main" id="{DB2EC0BE-6298-4FEA-92E1-5ACFAB2AB0BD}"/>
                  </a:ext>
                </a:extLst>
              </p:cNvPr>
              <p:cNvPicPr/>
              <p:nvPr/>
            </p:nvPicPr>
            <p:blipFill>
              <a:blip r:embed="rId3"/>
              <a:stretch>
                <a:fillRect/>
              </a:stretch>
            </p:blipFill>
            <p:spPr>
              <a:xfrm>
                <a:off x="3356901" y="1011266"/>
                <a:ext cx="18000" cy="18000"/>
              </a:xfrm>
              <a:prstGeom prst="rect">
                <a:avLst/>
              </a:prstGeom>
            </p:spPr>
          </p:pic>
        </mc:Fallback>
      </mc:AlternateContent>
      <p:sp>
        <p:nvSpPr>
          <p:cNvPr id="10" name="TextBox 9">
            <a:extLst>
              <a:ext uri="{FF2B5EF4-FFF2-40B4-BE49-F238E27FC236}">
                <a16:creationId xmlns:a16="http://schemas.microsoft.com/office/drawing/2014/main" id="{F401D5C6-3C17-464E-915B-32B6DF125C76}"/>
              </a:ext>
            </a:extLst>
          </p:cNvPr>
          <p:cNvSpPr txBox="1"/>
          <p:nvPr/>
        </p:nvSpPr>
        <p:spPr>
          <a:xfrm>
            <a:off x="745435" y="592107"/>
            <a:ext cx="10293625" cy="646331"/>
          </a:xfrm>
          <a:prstGeom prst="rect">
            <a:avLst/>
          </a:prstGeom>
          <a:noFill/>
        </p:spPr>
        <p:txBody>
          <a:bodyPr wrap="square">
            <a:spAutoFit/>
          </a:bodyPr>
          <a:lstStyle/>
          <a:p>
            <a:pPr algn="l"/>
            <a:r>
              <a:rPr lang="en-US" dirty="0">
                <a:solidFill>
                  <a:srgbClr val="1D1D1E"/>
                </a:solidFill>
                <a:latin typeface="Palatino-Roman"/>
              </a:rPr>
              <a:t>T</a:t>
            </a:r>
            <a:r>
              <a:rPr lang="en-US" sz="1800" b="0" i="0" u="none" strike="noStrike" baseline="0" dirty="0">
                <a:solidFill>
                  <a:srgbClr val="1D1D1E"/>
                </a:solidFill>
                <a:latin typeface="Palatino-Roman"/>
              </a:rPr>
              <a:t>he </a:t>
            </a:r>
            <a:r>
              <a:rPr lang="en-US" sz="1800" b="1" i="0" u="none" strike="noStrike" baseline="0" dirty="0">
                <a:solidFill>
                  <a:srgbClr val="1D1D1E"/>
                </a:solidFill>
                <a:latin typeface="Palatino-Bold"/>
              </a:rPr>
              <a:t>throw </a:t>
            </a:r>
            <a:r>
              <a:rPr lang="en-US" sz="1800" b="0" i="0" u="none" strike="noStrike" baseline="0" dirty="0">
                <a:solidFill>
                  <a:srgbClr val="1D1D1E"/>
                </a:solidFill>
                <a:latin typeface="Palatino-Roman"/>
              </a:rPr>
              <a:t>statement is  used to throw an exception </a:t>
            </a:r>
            <a:r>
              <a:rPr lang="en-US" sz="1800" b="0" i="0" u="none" strike="noStrike" baseline="0" dirty="0" err="1">
                <a:solidFill>
                  <a:srgbClr val="1D1D1E"/>
                </a:solidFill>
                <a:latin typeface="Palatino-Roman"/>
              </a:rPr>
              <a:t>explicitly.The</a:t>
            </a:r>
            <a:r>
              <a:rPr lang="en-US" sz="1800" b="0" i="0" u="none" strike="noStrike" baseline="0" dirty="0">
                <a:solidFill>
                  <a:srgbClr val="1D1D1E"/>
                </a:solidFill>
                <a:latin typeface="Palatino-Roman"/>
              </a:rPr>
              <a:t> general form of </a:t>
            </a:r>
            <a:r>
              <a:rPr lang="en-US" sz="1800" b="1" i="0" u="none" strike="noStrike" baseline="0" dirty="0">
                <a:solidFill>
                  <a:srgbClr val="1D1D1E"/>
                </a:solidFill>
                <a:latin typeface="Palatino-Bold"/>
              </a:rPr>
              <a:t>throw </a:t>
            </a:r>
            <a:r>
              <a:rPr lang="en-US" sz="1800" b="0" i="0" u="none" strike="noStrike" baseline="0" dirty="0">
                <a:solidFill>
                  <a:srgbClr val="1D1D1E"/>
                </a:solidFill>
                <a:latin typeface="Palatino-Roman"/>
              </a:rPr>
              <a:t>is :</a:t>
            </a:r>
          </a:p>
          <a:p>
            <a:pPr algn="l"/>
            <a:r>
              <a:rPr lang="en-US" sz="1800" b="0" i="0" u="none" strike="noStrike" baseline="0" dirty="0">
                <a:solidFill>
                  <a:srgbClr val="1D1D1E"/>
                </a:solidFill>
                <a:latin typeface="Palatino-Roman"/>
              </a:rPr>
              <a:t>                throw </a:t>
            </a:r>
            <a:r>
              <a:rPr lang="en-US" sz="1800" b="0" i="1" u="none" strike="noStrike" baseline="0" dirty="0" err="1">
                <a:solidFill>
                  <a:srgbClr val="1D1D1E"/>
                </a:solidFill>
                <a:latin typeface="Palatino-Italic"/>
              </a:rPr>
              <a:t>ThrowableInstance</a:t>
            </a:r>
            <a:r>
              <a:rPr lang="en-US" sz="1800" b="0" i="0" u="none" strike="noStrike" baseline="0" dirty="0">
                <a:solidFill>
                  <a:srgbClr val="1D1D1E"/>
                </a:solidFill>
                <a:latin typeface="Palatino-Roman"/>
              </a:rPr>
              <a:t>;</a:t>
            </a:r>
            <a:endParaRPr lang="en-US" dirty="0"/>
          </a:p>
        </p:txBody>
      </p:sp>
      <p:sp>
        <p:nvSpPr>
          <p:cNvPr id="12" name="TextBox 11">
            <a:extLst>
              <a:ext uri="{FF2B5EF4-FFF2-40B4-BE49-F238E27FC236}">
                <a16:creationId xmlns:a16="http://schemas.microsoft.com/office/drawing/2014/main" id="{874E58C2-707D-4455-96FB-01F57E586161}"/>
              </a:ext>
            </a:extLst>
          </p:cNvPr>
          <p:cNvSpPr txBox="1"/>
          <p:nvPr/>
        </p:nvSpPr>
        <p:spPr>
          <a:xfrm>
            <a:off x="771939" y="47359"/>
            <a:ext cx="6096000" cy="584775"/>
          </a:xfrm>
          <a:prstGeom prst="rect">
            <a:avLst/>
          </a:prstGeom>
          <a:noFill/>
        </p:spPr>
        <p:txBody>
          <a:bodyPr wrap="square">
            <a:spAutoFit/>
          </a:bodyPr>
          <a:lstStyle/>
          <a:p>
            <a:r>
              <a:rPr lang="en-US" sz="3200" b="1" i="0" u="none" strike="noStrike" baseline="0" dirty="0">
                <a:solidFill>
                  <a:srgbClr val="1D1D1E"/>
                </a:solidFill>
                <a:cs typeface="Aldhabi" panose="020B0604020202020204" pitchFamily="2" charset="-78"/>
              </a:rPr>
              <a:t>throw</a:t>
            </a:r>
            <a:endParaRPr lang="en-US" sz="3200" dirty="0">
              <a:cs typeface="Aldhabi" panose="020B0604020202020204" pitchFamily="2" charset="-78"/>
            </a:endParaRPr>
          </a:p>
        </p:txBody>
      </p:sp>
      <p:sp>
        <p:nvSpPr>
          <p:cNvPr id="11" name="TextBox 10">
            <a:extLst>
              <a:ext uri="{FF2B5EF4-FFF2-40B4-BE49-F238E27FC236}">
                <a16:creationId xmlns:a16="http://schemas.microsoft.com/office/drawing/2014/main" id="{62D34956-A7D8-4590-A4CC-996FC8E3CB53}"/>
              </a:ext>
            </a:extLst>
          </p:cNvPr>
          <p:cNvSpPr txBox="1"/>
          <p:nvPr/>
        </p:nvSpPr>
        <p:spPr>
          <a:xfrm>
            <a:off x="732184" y="1277721"/>
            <a:ext cx="10744199" cy="923330"/>
          </a:xfrm>
          <a:prstGeom prst="rect">
            <a:avLst/>
          </a:prstGeom>
          <a:noFill/>
        </p:spPr>
        <p:txBody>
          <a:bodyPr wrap="square">
            <a:spAutoFit/>
          </a:bodyPr>
          <a:lstStyle/>
          <a:p>
            <a:pPr algn="l"/>
            <a:r>
              <a:rPr lang="en-US" sz="1800" b="0" i="1" u="none" strike="noStrike" baseline="0" dirty="0" err="1">
                <a:solidFill>
                  <a:srgbClr val="1D1D1E"/>
                </a:solidFill>
                <a:latin typeface="Palatino-Italic"/>
              </a:rPr>
              <a:t>ThrowableInstance</a:t>
            </a:r>
            <a:r>
              <a:rPr lang="en-US" sz="1800" b="0" i="1" u="none" strike="noStrike" baseline="0" dirty="0">
                <a:solidFill>
                  <a:srgbClr val="1D1D1E"/>
                </a:solidFill>
                <a:latin typeface="Palatino-Italic"/>
              </a:rPr>
              <a:t> </a:t>
            </a:r>
            <a:r>
              <a:rPr lang="en-US" sz="1800" b="0" i="0" u="none" strike="noStrike" baseline="0" dirty="0">
                <a:solidFill>
                  <a:srgbClr val="1D1D1E"/>
                </a:solidFill>
                <a:latin typeface="Palatino-Roman"/>
              </a:rPr>
              <a:t>must be an object of type </a:t>
            </a:r>
            <a:r>
              <a:rPr lang="en-US" sz="1800" b="1" i="0" u="none" strike="noStrike" baseline="0" dirty="0">
                <a:solidFill>
                  <a:srgbClr val="1D1D1E"/>
                </a:solidFill>
                <a:latin typeface="Palatino-Bold"/>
              </a:rPr>
              <a:t>Throwable </a:t>
            </a:r>
            <a:r>
              <a:rPr lang="en-US" sz="1800" b="0" i="0" u="none" strike="noStrike" baseline="0" dirty="0">
                <a:solidFill>
                  <a:srgbClr val="1D1D1E"/>
                </a:solidFill>
                <a:latin typeface="Palatino-Roman"/>
              </a:rPr>
              <a:t>or a subclass of </a:t>
            </a:r>
            <a:r>
              <a:rPr lang="en-US" sz="1800" b="1" i="0" u="none" strike="noStrike" baseline="0" dirty="0">
                <a:solidFill>
                  <a:srgbClr val="1D1D1E"/>
                </a:solidFill>
                <a:latin typeface="Palatino-Bold"/>
              </a:rPr>
              <a:t>Throwable</a:t>
            </a:r>
            <a:r>
              <a:rPr lang="en-US" sz="1800" b="0" i="0" u="none" strike="noStrike" baseline="0" dirty="0">
                <a:solidFill>
                  <a:srgbClr val="1D1D1E"/>
                </a:solidFill>
                <a:latin typeface="Palatino-Roman"/>
              </a:rPr>
              <a:t>.</a:t>
            </a:r>
          </a:p>
          <a:p>
            <a:pPr algn="l"/>
            <a:r>
              <a:rPr lang="en-US" sz="1800" b="1" i="0" u="none" strike="noStrike" baseline="0" dirty="0">
                <a:solidFill>
                  <a:srgbClr val="1D1D1E"/>
                </a:solidFill>
                <a:latin typeface="Palatino-Bold"/>
              </a:rPr>
              <a:t>Throwable </a:t>
            </a:r>
            <a:r>
              <a:rPr lang="en-US" sz="1800" b="0" i="0" u="none" strike="noStrike" baseline="0" dirty="0">
                <a:solidFill>
                  <a:srgbClr val="1D1D1E"/>
                </a:solidFill>
                <a:latin typeface="Palatino-Roman"/>
              </a:rPr>
              <a:t>object can be generated using a parameter into a </a:t>
            </a:r>
            <a:r>
              <a:rPr lang="en-US" sz="1800" b="1" i="0" u="none" strike="noStrike" baseline="0" dirty="0">
                <a:solidFill>
                  <a:srgbClr val="1D1D1E"/>
                </a:solidFill>
                <a:latin typeface="Palatino-Bold"/>
              </a:rPr>
              <a:t>catch </a:t>
            </a:r>
            <a:r>
              <a:rPr lang="en-US" sz="1800" b="0" i="0" u="none" strike="noStrike" baseline="0" dirty="0">
                <a:solidFill>
                  <a:srgbClr val="1D1D1E"/>
                </a:solidFill>
                <a:latin typeface="Palatino-Roman"/>
              </a:rPr>
              <a:t>clause, or creating one with the </a:t>
            </a:r>
            <a:r>
              <a:rPr lang="en-US" sz="1800" b="1" i="0" u="none" strike="noStrike" baseline="0" dirty="0">
                <a:solidFill>
                  <a:srgbClr val="1D1D1E"/>
                </a:solidFill>
                <a:latin typeface="Palatino-Bold"/>
              </a:rPr>
              <a:t>new </a:t>
            </a:r>
            <a:r>
              <a:rPr lang="en-US" sz="1800" b="0" i="0" u="none" strike="noStrike" baseline="0" dirty="0">
                <a:solidFill>
                  <a:srgbClr val="1D1D1E"/>
                </a:solidFill>
                <a:latin typeface="Palatino-Roman"/>
              </a:rPr>
              <a:t>operator.</a:t>
            </a:r>
            <a:endParaRPr lang="en-US" dirty="0"/>
          </a:p>
        </p:txBody>
      </p:sp>
      <p:sp>
        <p:nvSpPr>
          <p:cNvPr id="13" name="TextBox 12">
            <a:extLst>
              <a:ext uri="{FF2B5EF4-FFF2-40B4-BE49-F238E27FC236}">
                <a16:creationId xmlns:a16="http://schemas.microsoft.com/office/drawing/2014/main" id="{8A5CAE56-C5D4-49FE-A531-AB5A72AC1959}"/>
              </a:ext>
            </a:extLst>
          </p:cNvPr>
          <p:cNvSpPr txBox="1"/>
          <p:nvPr/>
        </p:nvSpPr>
        <p:spPr>
          <a:xfrm>
            <a:off x="771939" y="2227555"/>
            <a:ext cx="9339110" cy="4801314"/>
          </a:xfrm>
          <a:prstGeom prst="rect">
            <a:avLst/>
          </a:prstGeom>
          <a:noFill/>
        </p:spPr>
        <p:txBody>
          <a:bodyPr wrap="square">
            <a:spAutoFit/>
          </a:bodyPr>
          <a:lstStyle/>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ThrowDemo</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static void </a:t>
            </a:r>
            <a:r>
              <a:rPr lang="en-US" sz="1800" b="0" i="0" u="none" strike="noStrike" baseline="0" dirty="0" err="1">
                <a:solidFill>
                  <a:srgbClr val="1D1D1E"/>
                </a:solidFill>
                <a:latin typeface="Courier"/>
              </a:rPr>
              <a:t>demoproc</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throw new </a:t>
            </a:r>
            <a:r>
              <a:rPr lang="en-US" sz="1800" b="0" i="0" u="none" strike="noStrike" baseline="0" dirty="0" err="1">
                <a:solidFill>
                  <a:srgbClr val="1D1D1E"/>
                </a:solidFill>
                <a:latin typeface="Courier"/>
              </a:rPr>
              <a:t>NullPointerException</a:t>
            </a:r>
            <a:r>
              <a:rPr lang="en-US" sz="1800" b="0" i="0" u="none" strike="noStrike" baseline="0" dirty="0">
                <a:solidFill>
                  <a:srgbClr val="1D1D1E"/>
                </a:solidFill>
                <a:latin typeface="Courier"/>
              </a:rPr>
              <a:t>("demo");</a:t>
            </a:r>
          </a:p>
          <a:p>
            <a:pPr algn="l"/>
            <a:r>
              <a:rPr lang="en-US" sz="1800" b="0" i="0" u="none" strike="noStrike" baseline="0" dirty="0">
                <a:solidFill>
                  <a:srgbClr val="1D1D1E"/>
                </a:solidFill>
                <a:latin typeface="Courier"/>
              </a:rPr>
              <a:t>            } catch(</a:t>
            </a:r>
            <a:r>
              <a:rPr lang="en-US" sz="1800" b="0" i="0" u="none" strike="noStrike" baseline="0" dirty="0" err="1">
                <a:solidFill>
                  <a:srgbClr val="1D1D1E"/>
                </a:solidFill>
                <a:latin typeface="Courier"/>
              </a:rPr>
              <a:t>NullPointerException</a:t>
            </a:r>
            <a:r>
              <a:rPr lang="en-US" sz="1800" b="0" i="0" u="none" strike="noStrike" baseline="0" dirty="0">
                <a:solidFill>
                  <a:srgbClr val="1D1D1E"/>
                </a:solidFill>
                <a:latin typeface="Courier"/>
              </a:rPr>
              <a:t> e)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("Caught inside </a:t>
            </a:r>
            <a:r>
              <a:rPr lang="en-US" sz="1800" b="0" i="0" u="none" strike="noStrike" baseline="0" dirty="0" err="1">
                <a:solidFill>
                  <a:srgbClr val="1D1D1E"/>
                </a:solidFill>
                <a:latin typeface="Courier"/>
              </a:rPr>
              <a:t>demoproc</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throw e; // rethrow the exception</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demoproc</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 catch(</a:t>
            </a:r>
            <a:r>
              <a:rPr lang="en-US" sz="1800" b="0" i="0" u="none" strike="noStrike" baseline="0" dirty="0" err="1">
                <a:solidFill>
                  <a:srgbClr val="1D1D1E"/>
                </a:solidFill>
                <a:latin typeface="Courier"/>
              </a:rPr>
              <a:t>NullPointerException</a:t>
            </a:r>
            <a:r>
              <a:rPr lang="en-US" sz="1800" b="0" i="0" u="none" strike="noStrike" baseline="0" dirty="0">
                <a:solidFill>
                  <a:srgbClr val="1D1D1E"/>
                </a:solidFill>
                <a:latin typeface="Courier"/>
              </a:rPr>
              <a:t> e)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("Recaught: " + e);   </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Tree>
    <p:extLst>
      <p:ext uri="{BB962C8B-B14F-4D97-AF65-F5344CB8AC3E}">
        <p14:creationId xmlns:p14="http://schemas.microsoft.com/office/powerpoint/2010/main" val="414888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2A0C-657A-4B12-8519-88B289476A1E}"/>
              </a:ext>
            </a:extLst>
          </p:cNvPr>
          <p:cNvSpPr>
            <a:spLocks noGrp="1"/>
          </p:cNvSpPr>
          <p:nvPr>
            <p:ph type="title"/>
          </p:nvPr>
        </p:nvSpPr>
        <p:spPr>
          <a:xfrm>
            <a:off x="626165" y="245855"/>
            <a:ext cx="10515600" cy="536023"/>
          </a:xfrm>
        </p:spPr>
        <p:txBody>
          <a:bodyPr>
            <a:normAutofit fontScale="90000"/>
          </a:bodyPr>
          <a:lstStyle/>
          <a:p>
            <a:r>
              <a:rPr lang="en-US" dirty="0"/>
              <a:t>throws</a:t>
            </a:r>
          </a:p>
        </p:txBody>
      </p:sp>
      <p:sp>
        <p:nvSpPr>
          <p:cNvPr id="3" name="Content Placeholder 2">
            <a:extLst>
              <a:ext uri="{FF2B5EF4-FFF2-40B4-BE49-F238E27FC236}">
                <a16:creationId xmlns:a16="http://schemas.microsoft.com/office/drawing/2014/main" id="{558AD0ED-1254-445B-9636-F79FAC8664C2}"/>
              </a:ext>
            </a:extLst>
          </p:cNvPr>
          <p:cNvSpPr>
            <a:spLocks noGrp="1"/>
          </p:cNvSpPr>
          <p:nvPr>
            <p:ph idx="1"/>
          </p:nvPr>
        </p:nvSpPr>
        <p:spPr>
          <a:xfrm>
            <a:off x="718931" y="911225"/>
            <a:ext cx="10515600" cy="2004253"/>
          </a:xfrm>
        </p:spPr>
        <p:txBody>
          <a:bodyPr>
            <a:normAutofit/>
          </a:bodyPr>
          <a:lstStyle/>
          <a:p>
            <a:pPr algn="l"/>
            <a:r>
              <a:rPr lang="en-US" sz="2000" b="0" i="0" u="none" strike="noStrike" baseline="0" dirty="0">
                <a:solidFill>
                  <a:srgbClr val="1D1D1E"/>
                </a:solidFill>
                <a:latin typeface="Palatino-Roman"/>
              </a:rPr>
              <a:t>If a method is capable of causing an exception that it does not handle, it must specify this behavior so that callers of the method can guard themselves against that exception.</a:t>
            </a:r>
          </a:p>
          <a:p>
            <a:pPr algn="l"/>
            <a:r>
              <a:rPr lang="en-US" sz="2000" b="0" i="0" u="none" strike="noStrike" baseline="0" dirty="0">
                <a:solidFill>
                  <a:srgbClr val="1D1D1E"/>
                </a:solidFill>
                <a:latin typeface="Palatino-Roman"/>
              </a:rPr>
              <a:t>A </a:t>
            </a:r>
            <a:r>
              <a:rPr lang="en-US" sz="2000" b="1" i="0" u="none" strike="noStrike" baseline="0" dirty="0">
                <a:solidFill>
                  <a:srgbClr val="1D1D1E"/>
                </a:solidFill>
                <a:latin typeface="Palatino-Bold"/>
              </a:rPr>
              <a:t>throws </a:t>
            </a:r>
            <a:r>
              <a:rPr lang="en-US" sz="2000" b="0" i="0" u="none" strike="noStrike" baseline="0" dirty="0">
                <a:solidFill>
                  <a:srgbClr val="1D1D1E"/>
                </a:solidFill>
                <a:latin typeface="Palatino-Roman"/>
              </a:rPr>
              <a:t>clause lists the types of exceptions that a method might throw.</a:t>
            </a:r>
          </a:p>
          <a:p>
            <a:pPr algn="l"/>
            <a:r>
              <a:rPr lang="en-US" sz="2000" b="0" i="0" u="none" strike="noStrike" baseline="0" dirty="0">
                <a:solidFill>
                  <a:srgbClr val="1D1D1E"/>
                </a:solidFill>
                <a:latin typeface="Palatino-Roman"/>
              </a:rPr>
              <a:t>This is necessary for all exceptions, except those of type </a:t>
            </a:r>
            <a:r>
              <a:rPr lang="en-US" sz="2000" b="1" i="0" u="none" strike="noStrike" baseline="0" dirty="0">
                <a:solidFill>
                  <a:srgbClr val="1D1D1E"/>
                </a:solidFill>
                <a:latin typeface="Palatino-Bold"/>
              </a:rPr>
              <a:t>Error </a:t>
            </a:r>
            <a:r>
              <a:rPr lang="en-US" sz="2000" b="0" i="0" u="none" strike="noStrike" baseline="0" dirty="0">
                <a:solidFill>
                  <a:srgbClr val="1D1D1E"/>
                </a:solidFill>
                <a:latin typeface="Palatino-Roman"/>
              </a:rPr>
              <a:t>or </a:t>
            </a:r>
            <a:r>
              <a:rPr lang="en-US" sz="2000" b="1" i="0" u="none" strike="noStrike" baseline="0" dirty="0" err="1">
                <a:solidFill>
                  <a:srgbClr val="1D1D1E"/>
                </a:solidFill>
                <a:latin typeface="Palatino-Bold"/>
              </a:rPr>
              <a:t>RuntimeException</a:t>
            </a:r>
            <a:r>
              <a:rPr lang="en-US" sz="2000" b="0" i="0" u="none" strike="noStrike" baseline="0" dirty="0">
                <a:solidFill>
                  <a:srgbClr val="1D1D1E"/>
                </a:solidFill>
                <a:latin typeface="Palatino-Roman"/>
              </a:rPr>
              <a:t>, or any of their subclasses. All other exceptions that a method can throw must be declared in the </a:t>
            </a:r>
            <a:r>
              <a:rPr lang="en-US" sz="2000" b="1" i="0" u="none" strike="noStrike" baseline="0" dirty="0">
                <a:solidFill>
                  <a:srgbClr val="1D1D1E"/>
                </a:solidFill>
                <a:latin typeface="Palatino-Bold"/>
              </a:rPr>
              <a:t>throws </a:t>
            </a:r>
            <a:r>
              <a:rPr lang="en-US" sz="2000" b="0" i="0" u="none" strike="noStrike" baseline="0" dirty="0">
                <a:solidFill>
                  <a:srgbClr val="1D1D1E"/>
                </a:solidFill>
                <a:latin typeface="Palatino-Roman"/>
              </a:rPr>
              <a:t>clause. If they are not, a compile-time error will result.</a:t>
            </a:r>
            <a:endParaRPr lang="en-US" sz="3200" dirty="0"/>
          </a:p>
        </p:txBody>
      </p:sp>
      <p:sp>
        <p:nvSpPr>
          <p:cNvPr id="5" name="TextBox 4">
            <a:extLst>
              <a:ext uri="{FF2B5EF4-FFF2-40B4-BE49-F238E27FC236}">
                <a16:creationId xmlns:a16="http://schemas.microsoft.com/office/drawing/2014/main" id="{A418AA68-1357-4F68-899C-DA2C86326C8C}"/>
              </a:ext>
            </a:extLst>
          </p:cNvPr>
          <p:cNvSpPr txBox="1"/>
          <p:nvPr/>
        </p:nvSpPr>
        <p:spPr>
          <a:xfrm>
            <a:off x="887895" y="3065360"/>
            <a:ext cx="9554817" cy="1938992"/>
          </a:xfrm>
          <a:prstGeom prst="rect">
            <a:avLst/>
          </a:prstGeom>
          <a:noFill/>
        </p:spPr>
        <p:txBody>
          <a:bodyPr wrap="square">
            <a:spAutoFit/>
          </a:bodyPr>
          <a:lstStyle/>
          <a:p>
            <a:pPr algn="l"/>
            <a:r>
              <a:rPr lang="en-US" sz="2000" b="0" i="0" u="none" strike="noStrike" baseline="0" dirty="0">
                <a:solidFill>
                  <a:srgbClr val="1D1D1E"/>
                </a:solidFill>
                <a:latin typeface="Palatino-Roman"/>
              </a:rPr>
              <a:t>This is the general form of a method declaration that includes a </a:t>
            </a:r>
            <a:r>
              <a:rPr lang="en-US" sz="2000" b="1" i="0" u="none" strike="noStrike" baseline="0" dirty="0">
                <a:solidFill>
                  <a:srgbClr val="1D1D1E"/>
                </a:solidFill>
                <a:latin typeface="Palatino-Bold"/>
              </a:rPr>
              <a:t>throws </a:t>
            </a:r>
            <a:r>
              <a:rPr lang="en-US" sz="2000" b="0" i="0" u="none" strike="noStrike" baseline="0" dirty="0">
                <a:solidFill>
                  <a:srgbClr val="1D1D1E"/>
                </a:solidFill>
                <a:latin typeface="Palatino-Roman"/>
              </a:rPr>
              <a:t>clause:</a:t>
            </a:r>
          </a:p>
          <a:p>
            <a:pPr algn="l"/>
            <a:endParaRPr lang="en-US" sz="2000" b="0" i="1" u="none" strike="noStrike" baseline="0" dirty="0">
              <a:solidFill>
                <a:srgbClr val="1D1D1E"/>
              </a:solidFill>
              <a:latin typeface="Palatino-Italic"/>
            </a:endParaRPr>
          </a:p>
          <a:p>
            <a:pPr algn="l"/>
            <a:r>
              <a:rPr lang="en-US" sz="2000" b="0" i="1" u="none" strike="noStrike" baseline="0" dirty="0">
                <a:solidFill>
                  <a:srgbClr val="1D1D1E"/>
                </a:solidFill>
                <a:latin typeface="Palatino-Italic"/>
              </a:rPr>
              <a:t>type method-name(parameter-list) </a:t>
            </a:r>
            <a:r>
              <a:rPr lang="en-US" sz="2000" b="0" i="0" u="none" strike="noStrike" baseline="0" dirty="0">
                <a:solidFill>
                  <a:srgbClr val="1D1D1E"/>
                </a:solidFill>
                <a:latin typeface="Palatino-Roman"/>
              </a:rPr>
              <a:t>throws </a:t>
            </a:r>
            <a:r>
              <a:rPr lang="en-US" sz="2000" b="0" i="1" u="none" strike="noStrike" baseline="0" dirty="0">
                <a:solidFill>
                  <a:srgbClr val="1D1D1E"/>
                </a:solidFill>
                <a:latin typeface="Palatino-Italic"/>
              </a:rPr>
              <a:t>exception-list</a:t>
            </a:r>
          </a:p>
          <a:p>
            <a:pPr algn="l"/>
            <a:r>
              <a:rPr lang="en-US" sz="2000" b="0" i="0" u="none" strike="noStrike" baseline="0" dirty="0">
                <a:solidFill>
                  <a:srgbClr val="1D1D1E"/>
                </a:solidFill>
                <a:latin typeface="Palatino-Roman"/>
              </a:rPr>
              <a:t>{</a:t>
            </a:r>
          </a:p>
          <a:p>
            <a:pPr algn="l"/>
            <a:r>
              <a:rPr lang="en-US" sz="2000" b="0" i="0" u="none" strike="noStrike" baseline="0" dirty="0">
                <a:solidFill>
                  <a:srgbClr val="1D1D1E"/>
                </a:solidFill>
                <a:latin typeface="Palatino-Roman"/>
              </a:rPr>
              <a:t>// body of method</a:t>
            </a:r>
          </a:p>
          <a:p>
            <a:pPr algn="l"/>
            <a:r>
              <a:rPr lang="en-US" sz="2000" b="0" i="0" u="none" strike="noStrike" baseline="0" dirty="0">
                <a:solidFill>
                  <a:srgbClr val="1D1D1E"/>
                </a:solidFill>
                <a:latin typeface="Palatino-Roman"/>
              </a:rPr>
              <a:t>}</a:t>
            </a:r>
            <a:endParaRPr lang="en-US" sz="2000" dirty="0"/>
          </a:p>
        </p:txBody>
      </p:sp>
    </p:spTree>
    <p:extLst>
      <p:ext uri="{BB962C8B-B14F-4D97-AF65-F5344CB8AC3E}">
        <p14:creationId xmlns:p14="http://schemas.microsoft.com/office/powerpoint/2010/main" val="349898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19B166-2FC7-43EC-BAE2-D1D75AEC7EA7}"/>
              </a:ext>
            </a:extLst>
          </p:cNvPr>
          <p:cNvSpPr txBox="1"/>
          <p:nvPr/>
        </p:nvSpPr>
        <p:spPr>
          <a:xfrm>
            <a:off x="662608" y="66984"/>
            <a:ext cx="7726018" cy="2585323"/>
          </a:xfrm>
          <a:prstGeom prst="rect">
            <a:avLst/>
          </a:prstGeom>
          <a:noFill/>
          <a:ln w="9525">
            <a:solidFill>
              <a:schemeClr val="tx1"/>
            </a:solidFill>
          </a:ln>
        </p:spPr>
        <p:txBody>
          <a:bodyPr wrap="square">
            <a:spAutoFit/>
          </a:bodyPr>
          <a:lstStyle/>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ThrowsDemo</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static void </a:t>
            </a:r>
            <a:r>
              <a:rPr lang="en-US" sz="1800" b="0" i="0" u="none" strike="noStrike" baseline="0" dirty="0" err="1">
                <a:solidFill>
                  <a:srgbClr val="1D1D1E"/>
                </a:solidFill>
                <a:latin typeface="Courier"/>
              </a:rPr>
              <a:t>throwOne</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("Inside </a:t>
            </a:r>
            <a:r>
              <a:rPr lang="en-US" sz="1800" b="0" i="0" u="none" strike="noStrike" baseline="0" dirty="0" err="1">
                <a:solidFill>
                  <a:srgbClr val="1D1D1E"/>
                </a:solidFill>
                <a:latin typeface="Courier"/>
              </a:rPr>
              <a:t>throwOne</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throw new </a:t>
            </a:r>
            <a:r>
              <a:rPr lang="en-US" sz="1800" b="0" i="0" u="none" strike="noStrike" baseline="0" dirty="0" err="1">
                <a:solidFill>
                  <a:srgbClr val="1D1D1E"/>
                </a:solidFill>
                <a:latin typeface="Courier"/>
              </a:rPr>
              <a:t>IllegalAccessException</a:t>
            </a:r>
            <a:r>
              <a:rPr lang="en-US" sz="1800" b="0" i="0" u="none" strike="noStrike" baseline="0" dirty="0">
                <a:solidFill>
                  <a:srgbClr val="1D1D1E"/>
                </a:solidFill>
                <a:latin typeface="Courier"/>
              </a:rPr>
              <a:t>("demo");</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throwOne</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
        <p:nvSpPr>
          <p:cNvPr id="7" name="TextBox 6">
            <a:extLst>
              <a:ext uri="{FF2B5EF4-FFF2-40B4-BE49-F238E27FC236}">
                <a16:creationId xmlns:a16="http://schemas.microsoft.com/office/drawing/2014/main" id="{61C017EB-64B7-4330-8964-A588E5F5B3D0}"/>
              </a:ext>
            </a:extLst>
          </p:cNvPr>
          <p:cNvSpPr txBox="1"/>
          <p:nvPr/>
        </p:nvSpPr>
        <p:spPr>
          <a:xfrm>
            <a:off x="649358" y="3057941"/>
            <a:ext cx="8733183" cy="3693319"/>
          </a:xfrm>
          <a:prstGeom prst="rect">
            <a:avLst/>
          </a:prstGeom>
          <a:noFill/>
          <a:ln w="19050">
            <a:solidFill>
              <a:schemeClr val="tx1"/>
            </a:solidFill>
          </a:ln>
        </p:spPr>
        <p:txBody>
          <a:bodyPr wrap="square">
            <a:spAutoFit/>
          </a:bodyPr>
          <a:lstStyle/>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ThrowsDemo</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static void </a:t>
            </a:r>
            <a:r>
              <a:rPr lang="en-US" sz="1800" b="0" i="0" u="none" strike="noStrike" baseline="0" dirty="0" err="1">
                <a:solidFill>
                  <a:srgbClr val="1D1D1E"/>
                </a:solidFill>
                <a:latin typeface="Courier"/>
              </a:rPr>
              <a:t>throwOne</a:t>
            </a:r>
            <a:r>
              <a:rPr lang="en-US" sz="1800" b="0" i="0" u="none" strike="noStrike" baseline="0" dirty="0">
                <a:solidFill>
                  <a:srgbClr val="1D1D1E"/>
                </a:solidFill>
                <a:latin typeface="Courier"/>
              </a:rPr>
              <a:t>() </a:t>
            </a:r>
            <a:r>
              <a:rPr lang="en-US" sz="1800" b="1" i="0" u="none" strike="noStrike" baseline="0" dirty="0">
                <a:solidFill>
                  <a:srgbClr val="1D1D1E"/>
                </a:solidFill>
                <a:latin typeface="Courier"/>
              </a:rPr>
              <a:t>throws </a:t>
            </a:r>
            <a:r>
              <a:rPr lang="en-US" sz="1800" b="1" i="0" u="none" strike="noStrike" baseline="0" dirty="0" err="1">
                <a:solidFill>
                  <a:srgbClr val="1D1D1E"/>
                </a:solidFill>
                <a:latin typeface="Courier"/>
              </a:rPr>
              <a:t>IllegalAccessException</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("Inside </a:t>
            </a:r>
            <a:r>
              <a:rPr lang="en-US" sz="1800" b="0" i="0" u="none" strike="noStrike" baseline="0" dirty="0" err="1">
                <a:solidFill>
                  <a:srgbClr val="1D1D1E"/>
                </a:solidFill>
                <a:latin typeface="Courier"/>
              </a:rPr>
              <a:t>throwOne</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throw new </a:t>
            </a:r>
            <a:r>
              <a:rPr lang="en-US" sz="1800" b="0" i="0" u="none" strike="noStrike" baseline="0" dirty="0" err="1">
                <a:solidFill>
                  <a:srgbClr val="1D1D1E"/>
                </a:solidFill>
                <a:latin typeface="Courier"/>
              </a:rPr>
              <a:t>IllegalAccessException</a:t>
            </a:r>
            <a:r>
              <a:rPr lang="en-US" sz="1800" b="0" i="0" u="none" strike="noStrike" baseline="0" dirty="0">
                <a:solidFill>
                  <a:srgbClr val="1D1D1E"/>
                </a:solidFill>
                <a:latin typeface="Courier"/>
              </a:rPr>
              <a:t>("demo");</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1" i="0" u="none" strike="noStrike" baseline="0" dirty="0">
                <a:solidFill>
                  <a:srgbClr val="1D1D1E"/>
                </a:solidFill>
                <a:latin typeface="Courier"/>
              </a:rPr>
              <a:t>try {</a:t>
            </a:r>
          </a:p>
          <a:p>
            <a:pPr algn="l"/>
            <a:r>
              <a:rPr lang="en-US" sz="1800" b="1" i="0" u="none" strike="noStrike" baseline="0" dirty="0">
                <a:solidFill>
                  <a:srgbClr val="1D1D1E"/>
                </a:solidFill>
                <a:latin typeface="Courier"/>
              </a:rPr>
              <a:t>              </a:t>
            </a:r>
            <a:r>
              <a:rPr lang="en-US" sz="1800" i="0" u="none" strike="noStrike" baseline="0" dirty="0" err="1">
                <a:solidFill>
                  <a:srgbClr val="1D1D1E"/>
                </a:solidFill>
                <a:latin typeface="Courier"/>
              </a:rPr>
              <a:t>throwOne</a:t>
            </a:r>
            <a:r>
              <a:rPr lang="en-US" sz="1800" i="0" u="none" strike="noStrike" baseline="0" dirty="0">
                <a:solidFill>
                  <a:srgbClr val="1D1D1E"/>
                </a:solidFill>
                <a:latin typeface="Courier"/>
              </a:rPr>
              <a:t>();</a:t>
            </a:r>
          </a:p>
          <a:p>
            <a:pPr algn="l"/>
            <a:r>
              <a:rPr lang="en-US" sz="1800" b="1" i="0" u="none" strike="noStrike" baseline="0" dirty="0">
                <a:solidFill>
                  <a:srgbClr val="1D1D1E"/>
                </a:solidFill>
                <a:latin typeface="Courier"/>
              </a:rPr>
              <a:t>           } catch (</a:t>
            </a:r>
            <a:r>
              <a:rPr lang="en-US" sz="1800" b="1" i="0" u="none" strike="noStrike" baseline="0" dirty="0" err="1">
                <a:solidFill>
                  <a:srgbClr val="1D1D1E"/>
                </a:solidFill>
                <a:latin typeface="Courier"/>
              </a:rPr>
              <a:t>IllegalAccessException</a:t>
            </a:r>
            <a:r>
              <a:rPr lang="en-US" sz="1800" b="1" i="0" u="none" strike="noStrike" baseline="0" dirty="0">
                <a:solidFill>
                  <a:srgbClr val="1D1D1E"/>
                </a:solidFill>
                <a:latin typeface="Courier"/>
              </a:rPr>
              <a:t> e) {</a:t>
            </a:r>
          </a:p>
          <a:p>
            <a:pPr algn="l"/>
            <a:r>
              <a:rPr lang="en-US" sz="1800" b="1" i="0" u="none" strike="noStrike" baseline="0" dirty="0">
                <a:solidFill>
                  <a:srgbClr val="1D1D1E"/>
                </a:solidFill>
                <a:latin typeface="Courier"/>
              </a:rPr>
              <a:t>              </a:t>
            </a:r>
            <a:r>
              <a:rPr lang="en-US" sz="1800" b="1" i="0" u="none" strike="noStrike" baseline="0" dirty="0" err="1">
                <a:solidFill>
                  <a:srgbClr val="1D1D1E"/>
                </a:solidFill>
                <a:latin typeface="Courier"/>
              </a:rPr>
              <a:t>System.out.println</a:t>
            </a:r>
            <a:r>
              <a:rPr lang="en-US" sz="1800" b="1" i="0" u="none" strike="noStrike" baseline="0" dirty="0">
                <a:solidFill>
                  <a:srgbClr val="1D1D1E"/>
                </a:solidFill>
                <a:latin typeface="Courier"/>
              </a:rPr>
              <a:t>("Caught " + e);</a:t>
            </a:r>
          </a:p>
          <a:p>
            <a:pPr algn="l"/>
            <a:r>
              <a:rPr lang="en-US" sz="1800" b="1"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
        <p:nvSpPr>
          <p:cNvPr id="8" name="TextBox 7">
            <a:extLst>
              <a:ext uri="{FF2B5EF4-FFF2-40B4-BE49-F238E27FC236}">
                <a16:creationId xmlns:a16="http://schemas.microsoft.com/office/drawing/2014/main" id="{E1F61DAC-8965-4151-8C9A-85305920C6DA}"/>
              </a:ext>
            </a:extLst>
          </p:cNvPr>
          <p:cNvSpPr txBox="1"/>
          <p:nvPr/>
        </p:nvSpPr>
        <p:spPr>
          <a:xfrm>
            <a:off x="7619187" y="543338"/>
            <a:ext cx="4413901" cy="923330"/>
          </a:xfrm>
          <a:prstGeom prst="rect">
            <a:avLst/>
          </a:prstGeom>
          <a:solidFill>
            <a:srgbClr val="FFFF00"/>
          </a:solidFill>
        </p:spPr>
        <p:txBody>
          <a:bodyPr wrap="none" rtlCol="0">
            <a:spAutoFit/>
          </a:bodyPr>
          <a:lstStyle/>
          <a:p>
            <a:r>
              <a:rPr lang="en-US" dirty="0">
                <a:highlight>
                  <a:srgbClr val="FFFF00"/>
                </a:highlight>
              </a:rPr>
              <a:t>This Program will not work , because it throw</a:t>
            </a:r>
          </a:p>
          <a:p>
            <a:r>
              <a:rPr lang="en-US" dirty="0">
                <a:highlight>
                  <a:srgbClr val="FFFF00"/>
                </a:highlight>
              </a:rPr>
              <a:t>an Exception that is not caught in the main </a:t>
            </a:r>
          </a:p>
          <a:p>
            <a:r>
              <a:rPr lang="en-US" dirty="0">
                <a:highlight>
                  <a:srgbClr val="FFFF00"/>
                </a:highlight>
              </a:rPr>
              <a:t>method</a:t>
            </a:r>
          </a:p>
        </p:txBody>
      </p:sp>
    </p:spTree>
    <p:extLst>
      <p:ext uri="{BB962C8B-B14F-4D97-AF65-F5344CB8AC3E}">
        <p14:creationId xmlns:p14="http://schemas.microsoft.com/office/powerpoint/2010/main" val="353893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F979-A8DD-46AE-815D-10BADFB7975D}"/>
              </a:ext>
            </a:extLst>
          </p:cNvPr>
          <p:cNvSpPr>
            <a:spLocks noGrp="1"/>
          </p:cNvSpPr>
          <p:nvPr>
            <p:ph type="title"/>
          </p:nvPr>
        </p:nvSpPr>
        <p:spPr>
          <a:xfrm>
            <a:off x="374371" y="185530"/>
            <a:ext cx="10515600" cy="548516"/>
          </a:xfrm>
        </p:spPr>
        <p:txBody>
          <a:bodyPr>
            <a:normAutofit fontScale="90000"/>
          </a:bodyPr>
          <a:lstStyle/>
          <a:p>
            <a:r>
              <a:rPr lang="en-US" dirty="0"/>
              <a:t>Finally</a:t>
            </a:r>
          </a:p>
        </p:txBody>
      </p:sp>
      <p:sp>
        <p:nvSpPr>
          <p:cNvPr id="7" name="TextBox 6">
            <a:extLst>
              <a:ext uri="{FF2B5EF4-FFF2-40B4-BE49-F238E27FC236}">
                <a16:creationId xmlns:a16="http://schemas.microsoft.com/office/drawing/2014/main" id="{0D5C7789-62D8-45F2-A048-50962150730E}"/>
              </a:ext>
            </a:extLst>
          </p:cNvPr>
          <p:cNvSpPr txBox="1"/>
          <p:nvPr/>
        </p:nvSpPr>
        <p:spPr>
          <a:xfrm>
            <a:off x="838200" y="976844"/>
            <a:ext cx="10515600" cy="707886"/>
          </a:xfrm>
          <a:prstGeom prst="rect">
            <a:avLst/>
          </a:prstGeom>
          <a:noFill/>
        </p:spPr>
        <p:txBody>
          <a:bodyPr wrap="square">
            <a:spAutoFit/>
          </a:bodyPr>
          <a:lstStyle/>
          <a:p>
            <a:pPr algn="l"/>
            <a:r>
              <a:rPr lang="en-US" sz="2000" b="1" i="0" u="none" strike="noStrike" baseline="0" dirty="0">
                <a:solidFill>
                  <a:srgbClr val="1D1D1E"/>
                </a:solidFill>
                <a:latin typeface="Palatino-Bold"/>
              </a:rPr>
              <a:t>finally </a:t>
            </a:r>
            <a:r>
              <a:rPr lang="en-US" sz="2000" b="0" i="0" u="none" strike="noStrike" baseline="0" dirty="0">
                <a:solidFill>
                  <a:srgbClr val="1D1D1E"/>
                </a:solidFill>
                <a:latin typeface="Palatino-Roman"/>
              </a:rPr>
              <a:t>creates a block of code that will be executed after a </a:t>
            </a:r>
            <a:r>
              <a:rPr lang="en-US" sz="2000" b="1" i="0" u="none" strike="noStrike" baseline="0" dirty="0">
                <a:solidFill>
                  <a:srgbClr val="1D1D1E"/>
                </a:solidFill>
                <a:latin typeface="Palatino-Bold"/>
              </a:rPr>
              <a:t>try</a:t>
            </a:r>
            <a:r>
              <a:rPr lang="en-US" sz="2000" b="0" i="0" u="none" strike="noStrike" baseline="0" dirty="0">
                <a:solidFill>
                  <a:srgbClr val="1D1D1E"/>
                </a:solidFill>
                <a:latin typeface="Palatino-Roman"/>
              </a:rPr>
              <a:t>/</a:t>
            </a:r>
            <a:r>
              <a:rPr lang="en-US" sz="2000" b="1" i="0" u="none" strike="noStrike" baseline="0" dirty="0">
                <a:solidFill>
                  <a:srgbClr val="1D1D1E"/>
                </a:solidFill>
                <a:latin typeface="Palatino-Bold"/>
              </a:rPr>
              <a:t>catch </a:t>
            </a:r>
            <a:r>
              <a:rPr lang="en-US" sz="2000" b="0" i="0" u="none" strike="noStrike" baseline="0" dirty="0">
                <a:solidFill>
                  <a:srgbClr val="1D1D1E"/>
                </a:solidFill>
                <a:latin typeface="Palatino-Roman"/>
              </a:rPr>
              <a:t>block has completed and before the code following the </a:t>
            </a:r>
            <a:r>
              <a:rPr lang="en-US" sz="2000" b="1" i="0" u="none" strike="noStrike" baseline="0" dirty="0">
                <a:solidFill>
                  <a:srgbClr val="1D1D1E"/>
                </a:solidFill>
                <a:latin typeface="Palatino-Bold"/>
              </a:rPr>
              <a:t>try/catch </a:t>
            </a:r>
            <a:r>
              <a:rPr lang="en-US" sz="2000" b="0" i="0" u="none" strike="noStrike" baseline="0" dirty="0">
                <a:solidFill>
                  <a:srgbClr val="1D1D1E"/>
                </a:solidFill>
                <a:latin typeface="Palatino-Roman"/>
              </a:rPr>
              <a:t>block.</a:t>
            </a:r>
            <a:endParaRPr lang="en-US" sz="2000" dirty="0"/>
          </a:p>
        </p:txBody>
      </p:sp>
      <p:sp>
        <p:nvSpPr>
          <p:cNvPr id="9" name="TextBox 8">
            <a:extLst>
              <a:ext uri="{FF2B5EF4-FFF2-40B4-BE49-F238E27FC236}">
                <a16:creationId xmlns:a16="http://schemas.microsoft.com/office/drawing/2014/main" id="{C36B2D29-5706-4925-B6A3-9D93A7EE2601}"/>
              </a:ext>
            </a:extLst>
          </p:cNvPr>
          <p:cNvSpPr txBox="1"/>
          <p:nvPr/>
        </p:nvSpPr>
        <p:spPr>
          <a:xfrm>
            <a:off x="838199" y="2100254"/>
            <a:ext cx="10214114" cy="1631216"/>
          </a:xfrm>
          <a:prstGeom prst="rect">
            <a:avLst/>
          </a:prstGeom>
          <a:noFill/>
        </p:spPr>
        <p:txBody>
          <a:bodyPr wrap="square">
            <a:spAutoFit/>
          </a:bodyPr>
          <a:lstStyle/>
          <a:p>
            <a:pPr algn="l"/>
            <a:r>
              <a:rPr lang="en-US" sz="2000" b="0" i="0" u="none" strike="noStrike" baseline="0" dirty="0">
                <a:solidFill>
                  <a:srgbClr val="1D1D1E"/>
                </a:solidFill>
                <a:latin typeface="Palatino-Roman"/>
              </a:rPr>
              <a:t>The </a:t>
            </a:r>
            <a:r>
              <a:rPr lang="en-US" sz="2000" b="1" i="0" u="none" strike="noStrike" baseline="0" dirty="0">
                <a:solidFill>
                  <a:srgbClr val="1D1D1E"/>
                </a:solidFill>
                <a:latin typeface="Palatino-Bold"/>
              </a:rPr>
              <a:t>finally </a:t>
            </a:r>
            <a:r>
              <a:rPr lang="en-US" sz="2000" b="0" i="0" u="none" strike="noStrike" baseline="0" dirty="0">
                <a:solidFill>
                  <a:srgbClr val="1D1D1E"/>
                </a:solidFill>
                <a:latin typeface="Palatino-Roman"/>
              </a:rPr>
              <a:t>block will execute </a:t>
            </a:r>
          </a:p>
          <a:p>
            <a:pPr marL="742950" lvl="1" indent="-285750">
              <a:buFont typeface="Arial" panose="020B0604020202020204" pitchFamily="34" charset="0"/>
              <a:buChar char="•"/>
            </a:pPr>
            <a:r>
              <a:rPr lang="en-US" sz="2000" b="0" i="0" u="none" strike="noStrike" baseline="0" dirty="0">
                <a:solidFill>
                  <a:srgbClr val="1D1D1E"/>
                </a:solidFill>
                <a:latin typeface="Palatino-Roman"/>
              </a:rPr>
              <a:t>whether or not an exception is thrown.</a:t>
            </a:r>
          </a:p>
          <a:p>
            <a:pPr marL="742950" lvl="1" indent="-285750">
              <a:buFont typeface="Arial" panose="020B0604020202020204" pitchFamily="34" charset="0"/>
              <a:buChar char="•"/>
            </a:pPr>
            <a:r>
              <a:rPr lang="en-US" sz="2000" b="0" i="0" u="none" strike="noStrike" baseline="0" dirty="0">
                <a:solidFill>
                  <a:srgbClr val="1D1D1E"/>
                </a:solidFill>
                <a:latin typeface="Palatino-Roman"/>
              </a:rPr>
              <a:t>even if no </a:t>
            </a:r>
            <a:r>
              <a:rPr lang="en-US" sz="2000" b="1" i="0" u="none" strike="noStrike" baseline="0" dirty="0">
                <a:solidFill>
                  <a:srgbClr val="1D1D1E"/>
                </a:solidFill>
                <a:latin typeface="Palatino-Bold"/>
              </a:rPr>
              <a:t>catch </a:t>
            </a:r>
            <a:r>
              <a:rPr lang="en-US" sz="2000" b="0" i="0" u="none" strike="noStrike" baseline="0" dirty="0">
                <a:solidFill>
                  <a:srgbClr val="1D1D1E"/>
                </a:solidFill>
                <a:latin typeface="Palatino-Roman"/>
              </a:rPr>
              <a:t>statement matches the exception.</a:t>
            </a:r>
            <a:endParaRPr lang="en-US" sz="2000" dirty="0">
              <a:solidFill>
                <a:srgbClr val="1D1D1E"/>
              </a:solidFill>
              <a:latin typeface="Palatino-Roman"/>
            </a:endParaRPr>
          </a:p>
          <a:p>
            <a:pPr marL="742950" lvl="1" indent="-285750">
              <a:buFont typeface="Arial" panose="020B0604020202020204" pitchFamily="34" charset="0"/>
              <a:buChar char="•"/>
            </a:pPr>
            <a:r>
              <a:rPr lang="en-US" sz="2000" dirty="0">
                <a:solidFill>
                  <a:srgbClr val="1D1D1E"/>
                </a:solidFill>
                <a:latin typeface="Palatino-Roman"/>
              </a:rPr>
              <a:t>if a method return to its caller via an uncaught exception or an explicit return </a:t>
            </a:r>
            <a:r>
              <a:rPr lang="en-US" sz="2000" dirty="0" err="1">
                <a:solidFill>
                  <a:srgbClr val="1D1D1E"/>
                </a:solidFill>
                <a:latin typeface="Palatino-Roman"/>
              </a:rPr>
              <a:t>return</a:t>
            </a:r>
            <a:r>
              <a:rPr lang="en-US" sz="2000" dirty="0">
                <a:solidFill>
                  <a:srgbClr val="1D1D1E"/>
                </a:solidFill>
                <a:latin typeface="Palatino-Roman"/>
              </a:rPr>
              <a:t> statement</a:t>
            </a:r>
            <a:endParaRPr lang="en-US" sz="2000" dirty="0"/>
          </a:p>
        </p:txBody>
      </p:sp>
      <p:sp>
        <p:nvSpPr>
          <p:cNvPr id="11" name="TextBox 10">
            <a:extLst>
              <a:ext uri="{FF2B5EF4-FFF2-40B4-BE49-F238E27FC236}">
                <a16:creationId xmlns:a16="http://schemas.microsoft.com/office/drawing/2014/main" id="{6B063057-4534-4D04-BD35-896CD55BB5A3}"/>
              </a:ext>
            </a:extLst>
          </p:cNvPr>
          <p:cNvSpPr txBox="1"/>
          <p:nvPr/>
        </p:nvSpPr>
        <p:spPr>
          <a:xfrm>
            <a:off x="838197" y="4160677"/>
            <a:ext cx="10359889" cy="707886"/>
          </a:xfrm>
          <a:prstGeom prst="rect">
            <a:avLst/>
          </a:prstGeom>
          <a:noFill/>
        </p:spPr>
        <p:txBody>
          <a:bodyPr wrap="square">
            <a:spAutoFit/>
          </a:bodyPr>
          <a:lstStyle/>
          <a:p>
            <a:pPr algn="l"/>
            <a:r>
              <a:rPr lang="en-US" sz="2000" b="0" i="0" u="none" strike="noStrike" baseline="0" dirty="0">
                <a:solidFill>
                  <a:srgbClr val="1D1D1E"/>
                </a:solidFill>
                <a:latin typeface="Palatino-Roman"/>
              </a:rPr>
              <a:t>The </a:t>
            </a:r>
            <a:r>
              <a:rPr lang="en-US" sz="2000" b="1" i="0" u="none" strike="noStrike" baseline="0" dirty="0">
                <a:solidFill>
                  <a:srgbClr val="1D1D1E"/>
                </a:solidFill>
                <a:latin typeface="Palatino-Bold"/>
              </a:rPr>
              <a:t>finally </a:t>
            </a:r>
            <a:r>
              <a:rPr lang="en-US" sz="2000" b="0" i="0" u="none" strike="noStrike" baseline="0" dirty="0">
                <a:solidFill>
                  <a:srgbClr val="1D1D1E"/>
                </a:solidFill>
                <a:latin typeface="Palatino-Roman"/>
              </a:rPr>
              <a:t>clause is optional</a:t>
            </a:r>
            <a:r>
              <a:rPr lang="en-US" sz="2000" dirty="0">
                <a:solidFill>
                  <a:srgbClr val="1D1D1E"/>
                </a:solidFill>
                <a:latin typeface="Palatino-Roman"/>
              </a:rPr>
              <a:t> but ,</a:t>
            </a:r>
            <a:r>
              <a:rPr lang="en-US" sz="2000" b="0" i="0" u="none" strike="noStrike" baseline="0" dirty="0">
                <a:solidFill>
                  <a:srgbClr val="1D1D1E"/>
                </a:solidFill>
                <a:latin typeface="Palatino-Roman"/>
              </a:rPr>
              <a:t>each </a:t>
            </a:r>
            <a:r>
              <a:rPr lang="en-US" sz="2000" b="1" i="0" u="none" strike="noStrike" baseline="0" dirty="0">
                <a:solidFill>
                  <a:srgbClr val="1D1D1E"/>
                </a:solidFill>
                <a:latin typeface="Palatino-Bold"/>
              </a:rPr>
              <a:t>try </a:t>
            </a:r>
            <a:r>
              <a:rPr lang="en-US" sz="2000" b="0" i="0" u="none" strike="noStrike" baseline="0" dirty="0">
                <a:solidFill>
                  <a:srgbClr val="1D1D1E"/>
                </a:solidFill>
                <a:latin typeface="Palatino-Roman"/>
              </a:rPr>
              <a:t>statement requires at least one </a:t>
            </a:r>
            <a:r>
              <a:rPr lang="en-US" sz="2000" b="1" i="0" u="none" strike="noStrike" baseline="0" dirty="0">
                <a:solidFill>
                  <a:srgbClr val="1D1D1E"/>
                </a:solidFill>
                <a:latin typeface="Palatino-Bold"/>
              </a:rPr>
              <a:t>catch </a:t>
            </a:r>
            <a:r>
              <a:rPr lang="en-US" sz="2000" b="0" i="0" u="none" strike="noStrike" baseline="0" dirty="0">
                <a:solidFill>
                  <a:srgbClr val="1D1D1E"/>
                </a:solidFill>
                <a:latin typeface="Palatino-Roman"/>
              </a:rPr>
              <a:t>or a </a:t>
            </a:r>
            <a:r>
              <a:rPr lang="en-US" sz="2000" b="1" i="0" u="none" strike="noStrike" baseline="0" dirty="0">
                <a:solidFill>
                  <a:srgbClr val="1D1D1E"/>
                </a:solidFill>
                <a:latin typeface="Palatino-Bold"/>
              </a:rPr>
              <a:t>finally </a:t>
            </a:r>
            <a:r>
              <a:rPr lang="en-US" sz="2000" b="0" i="0" u="none" strike="noStrike" baseline="0" dirty="0">
                <a:solidFill>
                  <a:srgbClr val="1D1D1E"/>
                </a:solidFill>
                <a:latin typeface="Palatino-Roman"/>
              </a:rPr>
              <a:t>clause.</a:t>
            </a:r>
            <a:endParaRPr lang="en-US" sz="2000" dirty="0"/>
          </a:p>
        </p:txBody>
      </p:sp>
      <p:sp>
        <p:nvSpPr>
          <p:cNvPr id="13" name="TextBox 12">
            <a:extLst>
              <a:ext uri="{FF2B5EF4-FFF2-40B4-BE49-F238E27FC236}">
                <a16:creationId xmlns:a16="http://schemas.microsoft.com/office/drawing/2014/main" id="{F580353C-19E9-469E-A2FF-828FE9ACB92F}"/>
              </a:ext>
            </a:extLst>
          </p:cNvPr>
          <p:cNvSpPr txBox="1"/>
          <p:nvPr/>
        </p:nvSpPr>
        <p:spPr>
          <a:xfrm>
            <a:off x="838196" y="5182403"/>
            <a:ext cx="10214113" cy="707886"/>
          </a:xfrm>
          <a:prstGeom prst="rect">
            <a:avLst/>
          </a:prstGeom>
          <a:noFill/>
        </p:spPr>
        <p:txBody>
          <a:bodyPr wrap="square">
            <a:spAutoFit/>
          </a:bodyPr>
          <a:lstStyle/>
          <a:p>
            <a:pPr algn="l"/>
            <a:r>
              <a:rPr lang="en-US" sz="2000" b="0" i="0" u="none" strike="noStrike" baseline="0" dirty="0">
                <a:solidFill>
                  <a:srgbClr val="1D1D1E"/>
                </a:solidFill>
                <a:latin typeface="Palatino-Roman"/>
              </a:rPr>
              <a:t>It is used to for freeing the resources that might have been allocated at the beginning of a method.</a:t>
            </a:r>
          </a:p>
        </p:txBody>
      </p:sp>
    </p:spTree>
    <p:extLst>
      <p:ext uri="{BB962C8B-B14F-4D97-AF65-F5344CB8AC3E}">
        <p14:creationId xmlns:p14="http://schemas.microsoft.com/office/powerpoint/2010/main" val="279353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D335B-6EE4-4E35-94F2-072626051898}"/>
              </a:ext>
            </a:extLst>
          </p:cNvPr>
          <p:cNvSpPr txBox="1"/>
          <p:nvPr/>
        </p:nvSpPr>
        <p:spPr>
          <a:xfrm>
            <a:off x="13250" y="742193"/>
            <a:ext cx="6486942" cy="2862322"/>
          </a:xfrm>
          <a:prstGeom prst="rect">
            <a:avLst/>
          </a:prstGeom>
          <a:noFill/>
        </p:spPr>
        <p:txBody>
          <a:bodyPr wrap="square">
            <a:spAutoFit/>
          </a:bodyPr>
          <a:lstStyle/>
          <a:p>
            <a:pPr algn="l"/>
            <a:r>
              <a:rPr lang="en-US" sz="1800" b="0" i="0" u="none" strike="noStrike" baseline="0" dirty="0">
                <a:solidFill>
                  <a:srgbClr val="1D1D1E"/>
                </a:solidFill>
                <a:latin typeface="Courier"/>
              </a:rPr>
              <a:t>class </a:t>
            </a:r>
            <a:r>
              <a:rPr lang="en-US" sz="1800" b="0" i="0" u="none" strike="noStrike" baseline="0" dirty="0" err="1">
                <a:solidFill>
                  <a:srgbClr val="1D1D1E"/>
                </a:solidFill>
                <a:latin typeface="Courier"/>
              </a:rPr>
              <a:t>FinallyDemo</a:t>
            </a:r>
            <a:r>
              <a:rPr lang="en-US" sz="1800" b="0" i="0" u="none" strike="noStrike" baseline="0" dirty="0">
                <a:solidFill>
                  <a:srgbClr val="1D1D1E"/>
                </a:solidFill>
                <a:latin typeface="Courier"/>
              </a:rPr>
              <a:t> {</a:t>
            </a:r>
          </a:p>
          <a:p>
            <a:pPr algn="l"/>
            <a:r>
              <a:rPr lang="en-US" sz="1800" b="1" i="0" u="none" strike="noStrike" baseline="0" dirty="0">
                <a:solidFill>
                  <a:srgbClr val="1D1D1E"/>
                </a:solidFill>
                <a:latin typeface="Courier"/>
              </a:rPr>
              <a:t>// Through an exception out of the method.</a:t>
            </a:r>
          </a:p>
          <a:p>
            <a:pPr algn="l"/>
            <a:r>
              <a:rPr lang="en-US" sz="1800" b="0" i="0" u="none" strike="noStrike" baseline="0" dirty="0">
                <a:solidFill>
                  <a:srgbClr val="1D1D1E"/>
                </a:solidFill>
                <a:latin typeface="Courier"/>
              </a:rPr>
              <a:t>   static void </a:t>
            </a:r>
            <a:r>
              <a:rPr lang="en-US" sz="1800" b="0" i="0" u="none" strike="noStrike" baseline="0" dirty="0" err="1">
                <a:solidFill>
                  <a:srgbClr val="1D1D1E"/>
                </a:solidFill>
                <a:latin typeface="Courier"/>
              </a:rPr>
              <a:t>procA</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("inside </a:t>
            </a:r>
            <a:r>
              <a:rPr lang="en-US" sz="1800" b="0" i="0" u="none" strike="noStrike" baseline="0" dirty="0" err="1">
                <a:solidFill>
                  <a:srgbClr val="1D1D1E"/>
                </a:solidFill>
                <a:latin typeface="Courier"/>
              </a:rPr>
              <a:t>procA</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throw new </a:t>
            </a:r>
            <a:r>
              <a:rPr lang="en-US" sz="1800" b="0" i="0" u="none" strike="noStrike" baseline="0" dirty="0" err="1">
                <a:solidFill>
                  <a:srgbClr val="1D1D1E"/>
                </a:solidFill>
                <a:latin typeface="Courier"/>
              </a:rPr>
              <a:t>RuntimeException</a:t>
            </a:r>
            <a:r>
              <a:rPr lang="en-US" sz="1800" b="0" i="0" u="none" strike="noStrike" baseline="0" dirty="0">
                <a:solidFill>
                  <a:srgbClr val="1D1D1E"/>
                </a:solidFill>
                <a:latin typeface="Courier"/>
              </a:rPr>
              <a:t>("demo");</a:t>
            </a:r>
          </a:p>
          <a:p>
            <a:pPr algn="l"/>
            <a:r>
              <a:rPr lang="en-US" sz="1800" b="0" i="0" u="none" strike="noStrike" baseline="0" dirty="0">
                <a:solidFill>
                  <a:srgbClr val="1D1D1E"/>
                </a:solidFill>
                <a:latin typeface="Courier"/>
              </a:rPr>
              <a:t>     } finally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a:t>
            </a:r>
            <a:r>
              <a:rPr lang="en-US" sz="1800" b="0" i="0" u="none" strike="noStrike" baseline="0" dirty="0" err="1">
                <a:solidFill>
                  <a:srgbClr val="1D1D1E"/>
                </a:solidFill>
                <a:latin typeface="Courier"/>
              </a:rPr>
              <a:t>procA’s</a:t>
            </a:r>
            <a:r>
              <a:rPr lang="en-US" dirty="0">
                <a:solidFill>
                  <a:srgbClr val="1D1D1E"/>
                </a:solidFill>
                <a:latin typeface="Courier"/>
              </a:rPr>
              <a:t> </a:t>
            </a:r>
            <a:r>
              <a:rPr lang="en-US" sz="1800" b="0" i="0" u="none" strike="noStrike" baseline="0" dirty="0">
                <a:solidFill>
                  <a:srgbClr val="1D1D1E"/>
                </a:solidFill>
                <a:latin typeface="Courier"/>
              </a:rPr>
              <a:t>finally");</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endParaRPr lang="en-US" dirty="0"/>
          </a:p>
        </p:txBody>
      </p:sp>
      <p:sp>
        <p:nvSpPr>
          <p:cNvPr id="7" name="TextBox 6">
            <a:extLst>
              <a:ext uri="{FF2B5EF4-FFF2-40B4-BE49-F238E27FC236}">
                <a16:creationId xmlns:a16="http://schemas.microsoft.com/office/drawing/2014/main" id="{6DA13127-6948-4DE1-A0DB-0E88CBFA4A50}"/>
              </a:ext>
            </a:extLst>
          </p:cNvPr>
          <p:cNvSpPr txBox="1"/>
          <p:nvPr/>
        </p:nvSpPr>
        <p:spPr>
          <a:xfrm>
            <a:off x="92768" y="3723783"/>
            <a:ext cx="6096000" cy="2585323"/>
          </a:xfrm>
          <a:prstGeom prst="rect">
            <a:avLst/>
          </a:prstGeom>
          <a:noFill/>
        </p:spPr>
        <p:txBody>
          <a:bodyPr wrap="square">
            <a:spAutoFit/>
          </a:bodyPr>
          <a:lstStyle/>
          <a:p>
            <a:pPr algn="l"/>
            <a:r>
              <a:rPr lang="en-US" sz="1800" b="1" i="0" u="none" strike="noStrike" baseline="0" dirty="0">
                <a:solidFill>
                  <a:srgbClr val="1D1D1E"/>
                </a:solidFill>
                <a:latin typeface="Courier"/>
              </a:rPr>
              <a:t>// Return from within a try block.</a:t>
            </a:r>
          </a:p>
          <a:p>
            <a:pPr algn="l"/>
            <a:r>
              <a:rPr lang="en-US" sz="1800" b="0" i="0" u="none" strike="noStrike" baseline="0" dirty="0">
                <a:solidFill>
                  <a:srgbClr val="1D1D1E"/>
                </a:solidFill>
                <a:latin typeface="Courier"/>
              </a:rPr>
              <a:t>  static void </a:t>
            </a:r>
            <a:r>
              <a:rPr lang="en-US" sz="1800" b="0" i="0" u="none" strike="noStrike" baseline="0" dirty="0" err="1">
                <a:solidFill>
                  <a:srgbClr val="1D1D1E"/>
                </a:solidFill>
                <a:latin typeface="Courier"/>
              </a:rPr>
              <a:t>procB</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("inside </a:t>
            </a:r>
            <a:r>
              <a:rPr lang="en-US" sz="1800" b="0" i="0" u="none" strike="noStrike" baseline="0" dirty="0" err="1">
                <a:solidFill>
                  <a:srgbClr val="1D1D1E"/>
                </a:solidFill>
                <a:latin typeface="Courier"/>
              </a:rPr>
              <a:t>procB</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return;</a:t>
            </a:r>
          </a:p>
          <a:p>
            <a:pPr algn="l"/>
            <a:r>
              <a:rPr lang="en-US" sz="1800" b="0" i="0" u="none" strike="noStrike" baseline="0" dirty="0">
                <a:solidFill>
                  <a:srgbClr val="1D1D1E"/>
                </a:solidFill>
                <a:latin typeface="Courier"/>
              </a:rPr>
              <a:t>    } finally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a:t>
            </a:r>
            <a:r>
              <a:rPr lang="en-US" sz="1800" b="0" i="0" u="none" strike="noStrike" baseline="0" dirty="0" err="1">
                <a:solidFill>
                  <a:srgbClr val="1D1D1E"/>
                </a:solidFill>
                <a:latin typeface="Courier"/>
              </a:rPr>
              <a:t>procB's</a:t>
            </a:r>
            <a:r>
              <a:rPr lang="en-US" sz="1800" b="0" i="0" u="none" strike="noStrike" baseline="0" dirty="0">
                <a:solidFill>
                  <a:srgbClr val="1D1D1E"/>
                </a:solidFill>
                <a:latin typeface="Courier"/>
              </a:rPr>
              <a:t> finally");</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endParaRPr lang="en-US" dirty="0"/>
          </a:p>
        </p:txBody>
      </p:sp>
      <p:sp>
        <p:nvSpPr>
          <p:cNvPr id="9" name="TextBox 8">
            <a:extLst>
              <a:ext uri="{FF2B5EF4-FFF2-40B4-BE49-F238E27FC236}">
                <a16:creationId xmlns:a16="http://schemas.microsoft.com/office/drawing/2014/main" id="{B2F943FD-7965-4C90-86AA-4346C8993249}"/>
              </a:ext>
            </a:extLst>
          </p:cNvPr>
          <p:cNvSpPr txBox="1"/>
          <p:nvPr/>
        </p:nvSpPr>
        <p:spPr>
          <a:xfrm>
            <a:off x="6506818" y="1045699"/>
            <a:ext cx="6096000" cy="2308324"/>
          </a:xfrm>
          <a:prstGeom prst="rect">
            <a:avLst/>
          </a:prstGeom>
          <a:noFill/>
        </p:spPr>
        <p:txBody>
          <a:bodyPr wrap="square">
            <a:spAutoFit/>
          </a:bodyPr>
          <a:lstStyle/>
          <a:p>
            <a:pPr algn="l"/>
            <a:r>
              <a:rPr lang="en-US" sz="1800" b="1" i="0" u="none" strike="noStrike" baseline="0" dirty="0">
                <a:solidFill>
                  <a:srgbClr val="1D1D1E"/>
                </a:solidFill>
                <a:latin typeface="Courier"/>
              </a:rPr>
              <a:t>// Execute a try block normally.</a:t>
            </a:r>
          </a:p>
          <a:p>
            <a:pPr algn="l"/>
            <a:r>
              <a:rPr lang="en-US" sz="1800" b="0" i="0" u="none" strike="noStrike" baseline="0" dirty="0">
                <a:solidFill>
                  <a:srgbClr val="1D1D1E"/>
                </a:solidFill>
                <a:latin typeface="Courier"/>
              </a:rPr>
              <a:t>static void </a:t>
            </a:r>
            <a:r>
              <a:rPr lang="en-US" sz="1800" b="0" i="0" u="none" strike="noStrike" baseline="0" dirty="0" err="1">
                <a:solidFill>
                  <a:srgbClr val="1D1D1E"/>
                </a:solidFill>
                <a:latin typeface="Courier"/>
              </a:rPr>
              <a:t>procC</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("inside </a:t>
            </a:r>
            <a:r>
              <a:rPr lang="en-US" sz="1800" b="0" i="0" u="none" strike="noStrike" baseline="0" dirty="0" err="1">
                <a:solidFill>
                  <a:srgbClr val="1D1D1E"/>
                </a:solidFill>
                <a:latin typeface="Courier"/>
              </a:rPr>
              <a:t>procC</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 finally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a:t>
            </a:r>
            <a:r>
              <a:rPr lang="en-US" sz="1800" b="0" i="0" u="none" strike="noStrike" baseline="0" dirty="0" err="1">
                <a:solidFill>
                  <a:srgbClr val="1D1D1E"/>
                </a:solidFill>
                <a:latin typeface="Courier"/>
              </a:rPr>
              <a:t>procC's</a:t>
            </a:r>
            <a:r>
              <a:rPr lang="en-US" sz="1800" b="0" i="0" u="none" strike="noStrike" baseline="0" dirty="0">
                <a:solidFill>
                  <a:srgbClr val="1D1D1E"/>
                </a:solidFill>
                <a:latin typeface="Courier"/>
              </a:rPr>
              <a:t> finally");</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
        <p:nvSpPr>
          <p:cNvPr id="11" name="TextBox 10">
            <a:extLst>
              <a:ext uri="{FF2B5EF4-FFF2-40B4-BE49-F238E27FC236}">
                <a16:creationId xmlns:a16="http://schemas.microsoft.com/office/drawing/2014/main" id="{BBC9ABB7-5EEB-4E82-A395-83B3C962F3D9}"/>
              </a:ext>
            </a:extLst>
          </p:cNvPr>
          <p:cNvSpPr txBox="1"/>
          <p:nvPr/>
        </p:nvSpPr>
        <p:spPr>
          <a:xfrm>
            <a:off x="6420680" y="3660119"/>
            <a:ext cx="6321286" cy="2862322"/>
          </a:xfrm>
          <a:prstGeom prst="rect">
            <a:avLst/>
          </a:prstGeom>
          <a:noFill/>
        </p:spPr>
        <p:txBody>
          <a:bodyPr wrap="square">
            <a:spAutoFit/>
          </a:bodyPr>
          <a:lstStyle/>
          <a:p>
            <a:pPr algn="l"/>
            <a:r>
              <a:rPr lang="en-US" sz="1800" b="0" i="0" u="none" strike="noStrike" baseline="0" dirty="0">
                <a:solidFill>
                  <a:srgbClr val="1D1D1E"/>
                </a:solidFill>
                <a:latin typeface="Courier"/>
              </a:rPr>
              <a:t>public static void main(String </a:t>
            </a:r>
            <a:r>
              <a:rPr lang="en-US" sz="1800" b="0" i="0" u="none" strike="noStrike" baseline="0" dirty="0" err="1">
                <a:solidFill>
                  <a:srgbClr val="1D1D1E"/>
                </a:solidFill>
                <a:latin typeface="Courier"/>
              </a:rPr>
              <a:t>args</a:t>
            </a:r>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try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procA</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}catch (Exception e)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System.out.println</a:t>
            </a:r>
            <a:r>
              <a:rPr lang="en-US" sz="1800" b="0" i="0" u="none" strike="noStrike" baseline="0" dirty="0">
                <a:solidFill>
                  <a:srgbClr val="1D1D1E"/>
                </a:solidFill>
                <a:latin typeface="Courier"/>
              </a:rPr>
              <a:t>("Exception caught");</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procB</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a:t>
            </a:r>
            <a:r>
              <a:rPr lang="en-US" sz="1800" b="0" i="0" u="none" strike="noStrike" baseline="0" dirty="0" err="1">
                <a:solidFill>
                  <a:srgbClr val="1D1D1E"/>
                </a:solidFill>
                <a:latin typeface="Courier"/>
              </a:rPr>
              <a:t>procC</a:t>
            </a:r>
            <a:r>
              <a:rPr lang="en-US" sz="1800" b="0" i="0" u="none" strike="noStrike" baseline="0" dirty="0">
                <a:solidFill>
                  <a:srgbClr val="1D1D1E"/>
                </a:solidFill>
                <a:latin typeface="Courier"/>
              </a:rPr>
              <a:t>();</a:t>
            </a:r>
          </a:p>
          <a:p>
            <a:pPr algn="l"/>
            <a:r>
              <a:rPr lang="en-US" sz="1800" b="0" i="0" u="none" strike="noStrike" baseline="0" dirty="0">
                <a:solidFill>
                  <a:srgbClr val="1D1D1E"/>
                </a:solidFill>
                <a:latin typeface="Courier"/>
              </a:rPr>
              <a:t>   }</a:t>
            </a:r>
          </a:p>
          <a:p>
            <a:pPr algn="l"/>
            <a:r>
              <a:rPr lang="en-US" sz="1800" b="0" i="0" u="none" strike="noStrike" baseline="0" dirty="0">
                <a:solidFill>
                  <a:srgbClr val="1D1D1E"/>
                </a:solidFill>
                <a:latin typeface="Courier"/>
              </a:rPr>
              <a:t>}</a:t>
            </a:r>
            <a:endParaRPr lang="en-US" dirty="0"/>
          </a:p>
        </p:txBody>
      </p:sp>
      <p:sp>
        <p:nvSpPr>
          <p:cNvPr id="12" name="TextBox 11">
            <a:extLst>
              <a:ext uri="{FF2B5EF4-FFF2-40B4-BE49-F238E27FC236}">
                <a16:creationId xmlns:a16="http://schemas.microsoft.com/office/drawing/2014/main" id="{7F20118D-863E-4194-8E87-25DE234CCDBB}"/>
              </a:ext>
            </a:extLst>
          </p:cNvPr>
          <p:cNvSpPr txBox="1"/>
          <p:nvPr/>
        </p:nvSpPr>
        <p:spPr>
          <a:xfrm>
            <a:off x="172280" y="225289"/>
            <a:ext cx="3076163" cy="369332"/>
          </a:xfrm>
          <a:prstGeom prst="rect">
            <a:avLst/>
          </a:prstGeom>
          <a:noFill/>
        </p:spPr>
        <p:txBody>
          <a:bodyPr wrap="none" rtlCol="0">
            <a:spAutoFit/>
          </a:bodyPr>
          <a:lstStyle/>
          <a:p>
            <a:r>
              <a:rPr lang="en-US" u="sng" dirty="0">
                <a:highlight>
                  <a:srgbClr val="FFFF00"/>
                </a:highlight>
              </a:rPr>
              <a:t>Example : for finally statement</a:t>
            </a:r>
          </a:p>
        </p:txBody>
      </p:sp>
    </p:spTree>
    <p:extLst>
      <p:ext uri="{BB962C8B-B14F-4D97-AF65-F5344CB8AC3E}">
        <p14:creationId xmlns:p14="http://schemas.microsoft.com/office/powerpoint/2010/main" val="328481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8693-8970-E810-DA97-3B496ABC7701}"/>
              </a:ext>
            </a:extLst>
          </p:cNvPr>
          <p:cNvSpPr>
            <a:spLocks noGrp="1"/>
          </p:cNvSpPr>
          <p:nvPr>
            <p:ph type="title"/>
          </p:nvPr>
        </p:nvSpPr>
        <p:spPr>
          <a:xfrm>
            <a:off x="838200" y="365125"/>
            <a:ext cx="10515600" cy="791871"/>
          </a:xfrm>
        </p:spPr>
        <p:txBody>
          <a:bodyPr/>
          <a:lstStyle/>
          <a:p>
            <a:r>
              <a:rPr lang="en-IN" dirty="0"/>
              <a:t>Why Exception handling?</a:t>
            </a:r>
          </a:p>
        </p:txBody>
      </p:sp>
      <p:sp>
        <p:nvSpPr>
          <p:cNvPr id="5" name="TextBox 4">
            <a:extLst>
              <a:ext uri="{FF2B5EF4-FFF2-40B4-BE49-F238E27FC236}">
                <a16:creationId xmlns:a16="http://schemas.microsoft.com/office/drawing/2014/main" id="{35364C1F-EAFA-EBF3-3A63-598473084C28}"/>
              </a:ext>
            </a:extLst>
          </p:cNvPr>
          <p:cNvSpPr txBox="1"/>
          <p:nvPr/>
        </p:nvSpPr>
        <p:spPr>
          <a:xfrm>
            <a:off x="838200" y="2259097"/>
            <a:ext cx="9134671" cy="1754326"/>
          </a:xfrm>
          <a:prstGeom prst="rect">
            <a:avLst/>
          </a:prstGeom>
          <a:noFill/>
        </p:spPr>
        <p:txBody>
          <a:bodyPr wrap="square">
            <a:spAutoFit/>
          </a:bodyPr>
          <a:lstStyle/>
          <a:p>
            <a:pPr algn="just">
              <a:buNone/>
            </a:pPr>
            <a:r>
              <a:rPr lang="en-US" b="0" i="0" dirty="0">
                <a:solidFill>
                  <a:srgbClr val="010101"/>
                </a:solidFill>
                <a:effectLst/>
                <a:latin typeface="Roboto" panose="02000000000000000000" pitchFamily="2" charset="0"/>
              </a:rPr>
              <a:t>In case of both the errors, the error messages are not user friendly and also technical details are provided in the error messages which could be risky. It would be better if user-friendly and meaningful error messages can be shown to the end user.</a:t>
            </a:r>
          </a:p>
          <a:p>
            <a:pPr algn="just">
              <a:buNone/>
            </a:pPr>
            <a:r>
              <a:rPr lang="en-US" b="0" i="0" dirty="0">
                <a:solidFill>
                  <a:srgbClr val="010101"/>
                </a:solidFill>
                <a:effectLst/>
                <a:latin typeface="Roboto" panose="02000000000000000000" pitchFamily="2" charset="0"/>
              </a:rPr>
              <a:t>This can be done by handling the errors properly.</a:t>
            </a:r>
          </a:p>
          <a:p>
            <a:pPr algn="just">
              <a:buNone/>
            </a:pPr>
            <a:r>
              <a:rPr lang="en-US" b="0" i="0" dirty="0">
                <a:solidFill>
                  <a:srgbClr val="010101"/>
                </a:solidFill>
                <a:effectLst/>
                <a:latin typeface="Roboto" panose="02000000000000000000" pitchFamily="2" charset="0"/>
              </a:rPr>
              <a:t>The runtime errors shown previously are called as exceptions and the process of handling the exceptions is known as </a:t>
            </a:r>
            <a:r>
              <a:rPr lang="en-US" b="1" i="0" dirty="0">
                <a:solidFill>
                  <a:srgbClr val="010101"/>
                </a:solidFill>
                <a:effectLst/>
                <a:latin typeface="Roboto" panose="02000000000000000000" pitchFamily="2" charset="0"/>
              </a:rPr>
              <a:t>Exception Handling</a:t>
            </a:r>
            <a:r>
              <a:rPr lang="en-US" b="0" i="0" dirty="0">
                <a:solidFill>
                  <a:srgbClr val="010101"/>
                </a:solidFill>
                <a:effectLst/>
                <a:latin typeface="Roboto" panose="02000000000000000000" pitchFamily="2" charset="0"/>
              </a:rPr>
              <a:t>.</a:t>
            </a:r>
          </a:p>
        </p:txBody>
      </p:sp>
    </p:spTree>
    <p:extLst>
      <p:ext uri="{BB962C8B-B14F-4D97-AF65-F5344CB8AC3E}">
        <p14:creationId xmlns:p14="http://schemas.microsoft.com/office/powerpoint/2010/main" val="159919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A39D2-DC36-FA23-1E47-BDF1937255EA}"/>
              </a:ext>
            </a:extLst>
          </p:cNvPr>
          <p:cNvSpPr>
            <a:spLocks noGrp="1"/>
          </p:cNvSpPr>
          <p:nvPr>
            <p:ph idx="1"/>
          </p:nvPr>
        </p:nvSpPr>
        <p:spPr>
          <a:xfrm>
            <a:off x="810986" y="2535777"/>
            <a:ext cx="10515600" cy="845181"/>
          </a:xfrm>
        </p:spPr>
        <p:txBody>
          <a:bodyPr>
            <a:normAutofit/>
          </a:bodyPr>
          <a:lstStyle/>
          <a:p>
            <a:pPr marL="0" indent="0">
              <a:buNone/>
            </a:pPr>
            <a:r>
              <a:rPr lang="en-IN" sz="2400" u="sng" dirty="0" err="1">
                <a:latin typeface="Times New Roman" panose="02020603050405020304" pitchFamily="18" charset="0"/>
                <a:cs typeface="Times New Roman" panose="02020603050405020304" pitchFamily="18" charset="0"/>
              </a:rPr>
              <a:t>Classpath</a:t>
            </a:r>
            <a:r>
              <a:rPr lang="en-IN" sz="2400" dirty="0">
                <a:latin typeface="Times New Roman" panose="02020603050405020304" pitchFamily="18" charset="0"/>
                <a:cs typeface="Times New Roman" panose="02020603050405020304" pitchFamily="18" charset="0"/>
              </a:rPr>
              <a:t> is a system variable that allows you to tell the complier and class loader where you store files( the bytecode and other application files)</a:t>
            </a:r>
          </a:p>
        </p:txBody>
      </p:sp>
      <p:sp>
        <p:nvSpPr>
          <p:cNvPr id="5" name="TextBox 4">
            <a:extLst>
              <a:ext uri="{FF2B5EF4-FFF2-40B4-BE49-F238E27FC236}">
                <a16:creationId xmlns:a16="http://schemas.microsoft.com/office/drawing/2014/main" id="{9CC4B58E-F696-DF60-A394-2CFE9C636EE9}"/>
              </a:ext>
            </a:extLst>
          </p:cNvPr>
          <p:cNvSpPr txBox="1"/>
          <p:nvPr/>
        </p:nvSpPr>
        <p:spPr>
          <a:xfrm>
            <a:off x="856080" y="3584818"/>
            <a:ext cx="10947144" cy="461665"/>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How does the Java run-time system know where to look for </a:t>
            </a:r>
            <a:r>
              <a:rPr lang="en-IN" sz="2400" b="0" i="0" u="none" strike="noStrike" baseline="0" dirty="0">
                <a:latin typeface="Times New Roman" panose="02020603050405020304" pitchFamily="18" charset="0"/>
                <a:cs typeface="Times New Roman" panose="02020603050405020304" pitchFamily="18" charset="0"/>
              </a:rPr>
              <a:t>packages that you create?</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DC2672-5E94-FAFA-7509-B4D0A7F66E91}"/>
              </a:ext>
            </a:extLst>
          </p:cNvPr>
          <p:cNvSpPr txBox="1"/>
          <p:nvPr/>
        </p:nvSpPr>
        <p:spPr>
          <a:xfrm>
            <a:off x="1145332" y="4284927"/>
            <a:ext cx="10181254" cy="1938992"/>
          </a:xfrm>
          <a:prstGeom prst="rect">
            <a:avLst/>
          </a:prstGeom>
          <a:noFill/>
        </p:spPr>
        <p:txBody>
          <a:bodyPr wrap="square">
            <a:spAutoFit/>
          </a:bodyPr>
          <a:lstStyle/>
          <a:p>
            <a:pPr marL="285750" indent="-28575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First, by default, the Java run-time system uses the current working directory as its starting point.  Thus, if your package is in a subdirectory of the current directory, it will be found. </a:t>
            </a:r>
          </a:p>
          <a:p>
            <a:pPr marL="285750" indent="-28575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Second, you can specify a directory path or paths by setting the </a:t>
            </a:r>
            <a:r>
              <a:rPr lang="en-US" sz="2000" b="1" i="0" u="none" strike="noStrike" baseline="0" dirty="0">
                <a:latin typeface="Times New Roman" panose="02020603050405020304" pitchFamily="18" charset="0"/>
                <a:cs typeface="Times New Roman" panose="02020603050405020304" pitchFamily="18" charset="0"/>
              </a:rPr>
              <a:t>CLASSPATH </a:t>
            </a:r>
            <a:r>
              <a:rPr lang="en-US" sz="2000" b="0" i="0" u="none" strike="noStrike" baseline="0" dirty="0">
                <a:latin typeface="Times New Roman" panose="02020603050405020304" pitchFamily="18" charset="0"/>
                <a:cs typeface="Times New Roman" panose="02020603050405020304" pitchFamily="18" charset="0"/>
              </a:rPr>
              <a:t>environmental variable.</a:t>
            </a:r>
          </a:p>
          <a:p>
            <a:pPr marL="285750" indent="-285750" algn="l">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Third, you can use the </a:t>
            </a:r>
            <a:r>
              <a:rPr lang="en-US" sz="2000" b="1" i="0" u="none" strike="noStrike" baseline="0" dirty="0">
                <a:latin typeface="Times New Roman" panose="02020603050405020304" pitchFamily="18" charset="0"/>
                <a:cs typeface="Times New Roman" panose="02020603050405020304" pitchFamily="18" charset="0"/>
              </a:rPr>
              <a:t>-</a:t>
            </a:r>
            <a:r>
              <a:rPr lang="en-US" sz="2000" b="1" i="0" u="none" strike="noStrike" baseline="0" dirty="0" err="1">
                <a:latin typeface="Times New Roman" panose="02020603050405020304" pitchFamily="18" charset="0"/>
                <a:cs typeface="Times New Roman" panose="02020603050405020304" pitchFamily="18" charset="0"/>
              </a:rPr>
              <a:t>classpath</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option with </a:t>
            </a:r>
            <a:r>
              <a:rPr lang="en-US" sz="2000" b="1" i="0" u="none" strike="noStrike" baseline="0" dirty="0">
                <a:latin typeface="Times New Roman" panose="02020603050405020304" pitchFamily="18" charset="0"/>
                <a:cs typeface="Times New Roman" panose="02020603050405020304" pitchFamily="18" charset="0"/>
              </a:rPr>
              <a:t>java </a:t>
            </a:r>
            <a:r>
              <a:rPr lang="en-US" sz="2000" b="0" i="0" u="none" strike="noStrike" baseline="0" dirty="0">
                <a:latin typeface="Times New Roman" panose="02020603050405020304" pitchFamily="18" charset="0"/>
                <a:cs typeface="Times New Roman" panose="02020603050405020304" pitchFamily="18" charset="0"/>
              </a:rPr>
              <a:t>and </a:t>
            </a:r>
            <a:r>
              <a:rPr lang="en-US" sz="2000" b="1" i="0" u="none" strike="noStrike" baseline="0" dirty="0" err="1">
                <a:latin typeface="Times New Roman" panose="02020603050405020304" pitchFamily="18" charset="0"/>
                <a:cs typeface="Times New Roman" panose="02020603050405020304" pitchFamily="18" charset="0"/>
              </a:rPr>
              <a:t>javac</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to specify the </a:t>
            </a:r>
            <a:r>
              <a:rPr lang="en-IN" sz="2000" b="0" i="0" u="none" strike="noStrike" baseline="0" dirty="0">
                <a:latin typeface="Times New Roman" panose="02020603050405020304" pitchFamily="18" charset="0"/>
                <a:cs typeface="Times New Roman" panose="02020603050405020304" pitchFamily="18" charset="0"/>
              </a:rPr>
              <a:t>path to your classes.</a:t>
            </a:r>
            <a:endParaRPr lang="en-I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9DB8A1-67CA-D36F-8F14-F91BB846A5B5}"/>
              </a:ext>
            </a:extLst>
          </p:cNvPr>
          <p:cNvSpPr txBox="1"/>
          <p:nvPr/>
        </p:nvSpPr>
        <p:spPr>
          <a:xfrm>
            <a:off x="810986" y="1185450"/>
            <a:ext cx="9743491" cy="1200329"/>
          </a:xfrm>
          <a:prstGeom prst="rect">
            <a:avLst/>
          </a:prstGeom>
          <a:noFill/>
        </p:spPr>
        <p:txBody>
          <a:bodyPr wrap="square">
            <a:spAutoFit/>
          </a:bodyPr>
          <a:lstStyle/>
          <a:p>
            <a:pPr algn="l">
              <a:spcBef>
                <a:spcPts val="750"/>
              </a:spcBef>
              <a:spcAft>
                <a:spcPts val="600"/>
              </a:spcAft>
            </a:pPr>
            <a:r>
              <a:rPr lang="en-US" sz="2400" b="0" i="0" u="sng" dirty="0">
                <a:solidFill>
                  <a:srgbClr val="001D35"/>
                </a:solidFill>
                <a:effectLst/>
                <a:latin typeface="Times New Roman" panose="02020603050405020304" pitchFamily="18" charset="0"/>
                <a:cs typeface="Times New Roman" panose="02020603050405020304" pitchFamily="18" charset="0"/>
              </a:rPr>
              <a:t>Path</a:t>
            </a:r>
            <a:r>
              <a:rPr lang="en-US" sz="2400" b="0" i="0" dirty="0">
                <a:solidFill>
                  <a:srgbClr val="001D35"/>
                </a:solidFill>
                <a:effectLst/>
                <a:latin typeface="Times New Roman" panose="02020603050405020304" pitchFamily="18" charset="0"/>
                <a:cs typeface="Times New Roman" panose="02020603050405020304" pitchFamily="18" charset="0"/>
              </a:rPr>
              <a:t> is an operating system-level environment variable that the OS uses to locate executable programs (like java.exe or javac.exe for Java) when you run them from the command line or terminal without specifying their full path.</a:t>
            </a:r>
          </a:p>
        </p:txBody>
      </p:sp>
      <p:sp>
        <p:nvSpPr>
          <p:cNvPr id="8" name="TextBox 7">
            <a:extLst>
              <a:ext uri="{FF2B5EF4-FFF2-40B4-BE49-F238E27FC236}">
                <a16:creationId xmlns:a16="http://schemas.microsoft.com/office/drawing/2014/main" id="{2B996005-56CE-69EF-20C5-9DA8D61D7815}"/>
              </a:ext>
            </a:extLst>
          </p:cNvPr>
          <p:cNvSpPr txBox="1"/>
          <p:nvPr/>
        </p:nvSpPr>
        <p:spPr>
          <a:xfrm>
            <a:off x="541176" y="335902"/>
            <a:ext cx="3088432" cy="523220"/>
          </a:xfrm>
          <a:prstGeom prst="rect">
            <a:avLst/>
          </a:prstGeom>
          <a:noFill/>
        </p:spPr>
        <p:txBody>
          <a:bodyPr wrap="square" rtlCol="0">
            <a:spAutoFit/>
          </a:bodyPr>
          <a:lstStyle/>
          <a:p>
            <a:r>
              <a:rPr lang="en-IN" sz="2800" u="sng" dirty="0">
                <a:latin typeface="Times New Roman" panose="02020603050405020304" pitchFamily="18" charset="0"/>
                <a:cs typeface="Times New Roman" panose="02020603050405020304" pitchFamily="18" charset="0"/>
              </a:rPr>
              <a:t>Path and </a:t>
            </a:r>
            <a:r>
              <a:rPr lang="en-IN" sz="2800" u="sng" dirty="0" err="1">
                <a:latin typeface="Times New Roman" panose="02020603050405020304" pitchFamily="18" charset="0"/>
                <a:cs typeface="Times New Roman" panose="02020603050405020304" pitchFamily="18" charset="0"/>
              </a:rPr>
              <a:t>Classpath</a:t>
            </a:r>
            <a:endParaRPr lang="en-IN"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458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C9B5-8935-4851-9E40-ED00103FCF81}"/>
              </a:ext>
            </a:extLst>
          </p:cNvPr>
          <p:cNvSpPr>
            <a:spLocks noGrp="1"/>
          </p:cNvSpPr>
          <p:nvPr>
            <p:ph type="title"/>
          </p:nvPr>
        </p:nvSpPr>
        <p:spPr/>
        <p:txBody>
          <a:bodyPr/>
          <a:lstStyle/>
          <a:p>
            <a:endParaRPr lang="en-IN"/>
          </a:p>
        </p:txBody>
      </p:sp>
      <p:sp>
        <p:nvSpPr>
          <p:cNvPr id="5" name="TextBox 4">
            <a:extLst>
              <a:ext uri="{FF2B5EF4-FFF2-40B4-BE49-F238E27FC236}">
                <a16:creationId xmlns:a16="http://schemas.microsoft.com/office/drawing/2014/main" id="{27184B2A-B4C2-8DB5-5957-2B2BA65560EA}"/>
              </a:ext>
            </a:extLst>
          </p:cNvPr>
          <p:cNvSpPr txBox="1"/>
          <p:nvPr/>
        </p:nvSpPr>
        <p:spPr>
          <a:xfrm>
            <a:off x="755780" y="1859340"/>
            <a:ext cx="10598020" cy="2031325"/>
          </a:xfrm>
          <a:prstGeom prst="rect">
            <a:avLst/>
          </a:prstGeom>
          <a:noFill/>
        </p:spPr>
        <p:txBody>
          <a:bodyPr wrap="square">
            <a:spAutoFit/>
          </a:bodyPr>
          <a:lstStyle/>
          <a:p>
            <a:pPr algn="just">
              <a:buNone/>
            </a:pPr>
            <a:r>
              <a:rPr lang="en-US" b="0" i="0" dirty="0">
                <a:solidFill>
                  <a:srgbClr val="010101"/>
                </a:solidFill>
                <a:effectLst/>
                <a:latin typeface="Roboto" panose="02000000000000000000" pitchFamily="2" charset="0"/>
              </a:rPr>
              <a:t>In order to handle exceptions, the first step is to identify the code which may generate exceptions. The set of statements that may generate an exception are enclosed in a block known as </a:t>
            </a:r>
            <a:r>
              <a:rPr lang="en-US" b="1" i="0" dirty="0">
                <a:solidFill>
                  <a:srgbClr val="010101"/>
                </a:solidFill>
                <a:effectLst/>
                <a:latin typeface="Roboto" panose="02000000000000000000" pitchFamily="2" charset="0"/>
              </a:rPr>
              <a:t>try </a:t>
            </a:r>
            <a:r>
              <a:rPr lang="en-US" b="0" i="0" dirty="0">
                <a:solidFill>
                  <a:srgbClr val="010101"/>
                </a:solidFill>
                <a:effectLst/>
                <a:latin typeface="Roboto" panose="02000000000000000000" pitchFamily="2" charset="0"/>
              </a:rPr>
              <a:t>block. The </a:t>
            </a:r>
            <a:r>
              <a:rPr lang="en-US" b="1" i="0" dirty="0">
                <a:solidFill>
                  <a:srgbClr val="010101"/>
                </a:solidFill>
                <a:effectLst/>
                <a:latin typeface="Roboto" panose="02000000000000000000" pitchFamily="2" charset="0"/>
              </a:rPr>
              <a:t>try </a:t>
            </a:r>
            <a:r>
              <a:rPr lang="en-US" b="0" i="0" dirty="0">
                <a:solidFill>
                  <a:srgbClr val="010101"/>
                </a:solidFill>
                <a:effectLst/>
                <a:latin typeface="Roboto" panose="02000000000000000000" pitchFamily="2" charset="0"/>
              </a:rPr>
              <a:t>block contains a set of statements where an exception can occur.</a:t>
            </a:r>
          </a:p>
          <a:p>
            <a:pPr algn="just">
              <a:buNone/>
            </a:pPr>
            <a:r>
              <a:rPr lang="en-US" b="0" i="0" dirty="0">
                <a:solidFill>
                  <a:srgbClr val="010101"/>
                </a:solidFill>
                <a:effectLst/>
                <a:latin typeface="Roboto" panose="02000000000000000000" pitchFamily="2" charset="0"/>
              </a:rPr>
              <a:t>The second step is to handle those exceptions. In order to handle those exceptions which get raised in the try block, we use the </a:t>
            </a:r>
            <a:r>
              <a:rPr lang="en-US" b="1" i="0" dirty="0">
                <a:solidFill>
                  <a:srgbClr val="010101"/>
                </a:solidFill>
                <a:effectLst/>
                <a:latin typeface="Roboto" panose="02000000000000000000" pitchFamily="2" charset="0"/>
              </a:rPr>
              <a:t>catch </a:t>
            </a:r>
            <a:r>
              <a:rPr lang="en-US" b="0" i="0" dirty="0">
                <a:solidFill>
                  <a:srgbClr val="010101"/>
                </a:solidFill>
                <a:effectLst/>
                <a:latin typeface="Roboto" panose="02000000000000000000" pitchFamily="2" charset="0"/>
              </a:rPr>
              <a:t>block. A </a:t>
            </a:r>
            <a:r>
              <a:rPr lang="en-US" b="1" i="0" dirty="0">
                <a:solidFill>
                  <a:srgbClr val="010101"/>
                </a:solidFill>
                <a:effectLst/>
                <a:latin typeface="Roboto" panose="02000000000000000000" pitchFamily="2" charset="0"/>
              </a:rPr>
              <a:t>catch</a:t>
            </a:r>
            <a:r>
              <a:rPr lang="en-US" b="0" i="0" dirty="0">
                <a:solidFill>
                  <a:srgbClr val="010101"/>
                </a:solidFill>
                <a:effectLst/>
                <a:latin typeface="Roboto" panose="02000000000000000000" pitchFamily="2" charset="0"/>
              </a:rPr>
              <a:t> block is where you handle the exceptions, i.e., the catch block specifies what is to be done when an exception occurs.</a:t>
            </a:r>
          </a:p>
          <a:p>
            <a:pPr algn="just">
              <a:buNone/>
            </a:pPr>
            <a:r>
              <a:rPr lang="en-US" b="0" i="0" dirty="0">
                <a:solidFill>
                  <a:srgbClr val="010101"/>
                </a:solidFill>
                <a:effectLst/>
                <a:latin typeface="Roboto" panose="02000000000000000000" pitchFamily="2" charset="0"/>
              </a:rPr>
              <a:t>A try block is always followed by a catch block.</a:t>
            </a:r>
          </a:p>
        </p:txBody>
      </p:sp>
      <p:sp>
        <p:nvSpPr>
          <p:cNvPr id="7" name="TextBox 6">
            <a:extLst>
              <a:ext uri="{FF2B5EF4-FFF2-40B4-BE49-F238E27FC236}">
                <a16:creationId xmlns:a16="http://schemas.microsoft.com/office/drawing/2014/main" id="{78662834-97F1-1787-6630-CB8CCEFD430A}"/>
              </a:ext>
            </a:extLst>
          </p:cNvPr>
          <p:cNvSpPr txBox="1"/>
          <p:nvPr/>
        </p:nvSpPr>
        <p:spPr>
          <a:xfrm>
            <a:off x="2796851" y="3991670"/>
            <a:ext cx="6097554" cy="2308324"/>
          </a:xfrm>
          <a:prstGeom prst="rect">
            <a:avLst/>
          </a:prstGeom>
          <a:noFill/>
        </p:spPr>
        <p:txBody>
          <a:bodyPr wrap="square">
            <a:spAutoFit/>
          </a:bodyPr>
          <a:lstStyle/>
          <a:p>
            <a:r>
              <a:rPr lang="en-IN" dirty="0"/>
              <a:t>try</a:t>
            </a:r>
          </a:p>
          <a:p>
            <a:r>
              <a:rPr lang="en-IN" dirty="0"/>
              <a:t>{</a:t>
            </a:r>
          </a:p>
          <a:p>
            <a:r>
              <a:rPr lang="en-IN" dirty="0"/>
              <a:t>     // statements that may cause an exception</a:t>
            </a:r>
          </a:p>
          <a:p>
            <a:r>
              <a:rPr lang="en-IN" dirty="0"/>
              <a:t>}</a:t>
            </a:r>
          </a:p>
          <a:p>
            <a:r>
              <a:rPr lang="en-IN" dirty="0"/>
              <a:t>catch (</a:t>
            </a:r>
            <a:r>
              <a:rPr lang="en-IN" dirty="0" err="1"/>
              <a:t>exceptionType</a:t>
            </a:r>
            <a:r>
              <a:rPr lang="en-IN" dirty="0"/>
              <a:t> e) ‏</a:t>
            </a:r>
          </a:p>
          <a:p>
            <a:r>
              <a:rPr lang="en-IN" dirty="0"/>
              <a:t>{</a:t>
            </a:r>
          </a:p>
          <a:p>
            <a:r>
              <a:rPr lang="en-IN" dirty="0"/>
              <a:t>     // error handling code</a:t>
            </a:r>
          </a:p>
          <a:p>
            <a:r>
              <a:rPr lang="en-IN" dirty="0"/>
              <a:t>}</a:t>
            </a:r>
          </a:p>
        </p:txBody>
      </p:sp>
    </p:spTree>
    <p:extLst>
      <p:ext uri="{BB962C8B-B14F-4D97-AF65-F5344CB8AC3E}">
        <p14:creationId xmlns:p14="http://schemas.microsoft.com/office/powerpoint/2010/main" val="399991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9A9594-90F1-BA61-8435-CB5D8AA953E9}"/>
              </a:ext>
            </a:extLst>
          </p:cNvPr>
          <p:cNvSpPr txBox="1"/>
          <p:nvPr/>
        </p:nvSpPr>
        <p:spPr>
          <a:xfrm>
            <a:off x="485192" y="841159"/>
            <a:ext cx="10963469" cy="4708981"/>
          </a:xfrm>
          <a:prstGeom prst="rect">
            <a:avLst/>
          </a:prstGeom>
          <a:noFill/>
        </p:spPr>
        <p:txBody>
          <a:bodyPr wrap="square">
            <a:spAutoFit/>
          </a:bodyPr>
          <a:lstStyle/>
          <a:p>
            <a:pPr algn="just">
              <a:buNone/>
            </a:pPr>
            <a:r>
              <a:rPr lang="en-US" sz="2000" b="0" i="0" dirty="0">
                <a:solidFill>
                  <a:srgbClr val="010101"/>
                </a:solidFill>
                <a:effectLst/>
                <a:latin typeface="Times New Roman" panose="02020603050405020304" pitchFamily="18" charset="0"/>
                <a:cs typeface="Times New Roman" panose="02020603050405020304" pitchFamily="18" charset="0"/>
              </a:rPr>
              <a:t>There are two different types of exceptions in Java:</a:t>
            </a:r>
          </a:p>
          <a:p>
            <a:pPr algn="just">
              <a:buFont typeface="Arial" panose="020B0604020202020204" pitchFamily="34" charset="0"/>
              <a:buChar char="•"/>
            </a:pPr>
            <a:r>
              <a:rPr lang="en-US" sz="2000" b="0" i="0" dirty="0">
                <a:solidFill>
                  <a:srgbClr val="010101"/>
                </a:solidFill>
                <a:effectLst/>
                <a:latin typeface="Times New Roman" panose="02020603050405020304" pitchFamily="18" charset="0"/>
                <a:cs typeface="Times New Roman" panose="02020603050405020304" pitchFamily="18" charset="0"/>
              </a:rPr>
              <a:t>Checked Exception</a:t>
            </a:r>
          </a:p>
          <a:p>
            <a:pPr algn="just">
              <a:buFont typeface="Arial" panose="020B0604020202020204" pitchFamily="34" charset="0"/>
              <a:buChar char="•"/>
            </a:pPr>
            <a:r>
              <a:rPr lang="en-US" sz="2000" b="0" i="0" dirty="0">
                <a:solidFill>
                  <a:srgbClr val="010101"/>
                </a:solidFill>
                <a:effectLst/>
                <a:latin typeface="Times New Roman" panose="02020603050405020304" pitchFamily="18" charset="0"/>
                <a:cs typeface="Times New Roman" panose="02020603050405020304" pitchFamily="18" charset="0"/>
              </a:rPr>
              <a:t>Unchecked Exception</a:t>
            </a:r>
          </a:p>
          <a:p>
            <a:pPr algn="just">
              <a:buNone/>
            </a:pPr>
            <a:r>
              <a:rPr lang="en-US" sz="2000" b="1" i="0" dirty="0">
                <a:solidFill>
                  <a:srgbClr val="010101"/>
                </a:solidFill>
                <a:effectLst/>
                <a:latin typeface="Times New Roman" panose="02020603050405020304" pitchFamily="18" charset="0"/>
                <a:cs typeface="Times New Roman" panose="02020603050405020304" pitchFamily="18" charset="0"/>
              </a:rPr>
              <a:t>Checked Exception</a:t>
            </a:r>
            <a:endParaRPr lang="en-US" sz="2000" b="0" i="0" dirty="0">
              <a:solidFill>
                <a:srgbClr val="010101"/>
              </a:solidFill>
              <a:effectLst/>
              <a:latin typeface="Times New Roman" panose="02020603050405020304" pitchFamily="18" charset="0"/>
              <a:cs typeface="Times New Roman" panose="02020603050405020304" pitchFamily="18" charset="0"/>
            </a:endParaRPr>
          </a:p>
          <a:p>
            <a:pPr lvl="1" algn="just"/>
            <a:r>
              <a:rPr lang="en-US" sz="2000" b="0" i="0" dirty="0">
                <a:solidFill>
                  <a:srgbClr val="010101"/>
                </a:solidFill>
                <a:effectLst/>
                <a:latin typeface="Times New Roman" panose="02020603050405020304" pitchFamily="18" charset="0"/>
                <a:cs typeface="Times New Roman" panose="02020603050405020304" pitchFamily="18" charset="0"/>
              </a:rPr>
              <a:t>All exceptions other than runtime exceptions are known as Checked Exceptions as the compiler checks them during compilation to see whether the programmer has handled them or not. If these exceptions are not handled/declared in the program, you will get a compilation error. In this case, the programmers are forced to either handle these exceptions or declare to allow their propagation.</a:t>
            </a:r>
          </a:p>
          <a:p>
            <a:pPr lvl="1" algn="just"/>
            <a:r>
              <a:rPr lang="en-US" sz="2000" b="0" i="0" dirty="0">
                <a:solidFill>
                  <a:srgbClr val="010101"/>
                </a:solidFill>
                <a:effectLst/>
                <a:latin typeface="Times New Roman" panose="02020603050405020304" pitchFamily="18" charset="0"/>
                <a:cs typeface="Times New Roman" panose="02020603050405020304" pitchFamily="18" charset="0"/>
              </a:rPr>
              <a:t> E.g. - </a:t>
            </a:r>
            <a:r>
              <a:rPr lang="en-US" sz="2000" b="0" i="0" dirty="0" err="1">
                <a:solidFill>
                  <a:srgbClr val="010101"/>
                </a:solidFill>
                <a:effectLst/>
                <a:latin typeface="Times New Roman" panose="02020603050405020304" pitchFamily="18" charset="0"/>
                <a:cs typeface="Times New Roman" panose="02020603050405020304" pitchFamily="18" charset="0"/>
              </a:rPr>
              <a:t>SQLException</a:t>
            </a:r>
            <a:r>
              <a:rPr lang="en-US" sz="2000" b="0" i="0" dirty="0">
                <a:solidFill>
                  <a:srgbClr val="010101"/>
                </a:solidFill>
                <a:effectLst/>
                <a:latin typeface="Times New Roman" panose="02020603050405020304" pitchFamily="18" charset="0"/>
                <a:cs typeface="Times New Roman" panose="02020603050405020304" pitchFamily="18" charset="0"/>
              </a:rPr>
              <a:t>, </a:t>
            </a:r>
            <a:r>
              <a:rPr lang="en-US" sz="2000" b="0" i="0" dirty="0" err="1">
                <a:solidFill>
                  <a:srgbClr val="010101"/>
                </a:solidFill>
                <a:effectLst/>
                <a:latin typeface="Times New Roman" panose="02020603050405020304" pitchFamily="18" charset="0"/>
                <a:cs typeface="Times New Roman" panose="02020603050405020304" pitchFamily="18" charset="0"/>
              </a:rPr>
              <a:t>IOException</a:t>
            </a:r>
            <a:r>
              <a:rPr lang="en-US" sz="2000" b="0" i="0" dirty="0">
                <a:solidFill>
                  <a:srgbClr val="010101"/>
                </a:solidFill>
                <a:effectLst/>
                <a:latin typeface="Times New Roman" panose="02020603050405020304" pitchFamily="18" charset="0"/>
                <a:cs typeface="Times New Roman" panose="02020603050405020304" pitchFamily="18" charset="0"/>
              </a:rPr>
              <a:t>, etc. are Checked Exceptions</a:t>
            </a:r>
          </a:p>
          <a:p>
            <a:pPr algn="just">
              <a:buNone/>
            </a:pPr>
            <a:r>
              <a:rPr lang="en-US" sz="2000" b="1" i="0" dirty="0">
                <a:solidFill>
                  <a:srgbClr val="010101"/>
                </a:solidFill>
                <a:effectLst/>
                <a:latin typeface="Times New Roman" panose="02020603050405020304" pitchFamily="18" charset="0"/>
                <a:cs typeface="Times New Roman" panose="02020603050405020304" pitchFamily="18" charset="0"/>
              </a:rPr>
              <a:t>Unchecked Exception</a:t>
            </a:r>
            <a:endParaRPr lang="en-US" sz="2000" b="0" i="0" dirty="0">
              <a:solidFill>
                <a:srgbClr val="010101"/>
              </a:solidFill>
              <a:effectLst/>
              <a:latin typeface="Times New Roman" panose="02020603050405020304" pitchFamily="18" charset="0"/>
              <a:cs typeface="Times New Roman" panose="02020603050405020304" pitchFamily="18" charset="0"/>
            </a:endParaRPr>
          </a:p>
          <a:p>
            <a:pPr lvl="1" algn="just"/>
            <a:r>
              <a:rPr lang="en-US" sz="2000" b="0" i="0" dirty="0">
                <a:solidFill>
                  <a:srgbClr val="010101"/>
                </a:solidFill>
                <a:effectLst/>
                <a:latin typeface="Times New Roman" panose="02020603050405020304" pitchFamily="18" charset="0"/>
                <a:cs typeface="Times New Roman" panose="02020603050405020304" pitchFamily="18" charset="0"/>
              </a:rPr>
              <a:t>Unchecked exceptions are runtime exceptions. These exceptions are not checked at compile-time. So, the compiler does not check whether the programmer has handled them or not. In this case, the programmers are not forced to handle or declare their propagation.</a:t>
            </a:r>
          </a:p>
          <a:p>
            <a:pPr lvl="1" algn="just"/>
            <a:r>
              <a:rPr lang="en-US" sz="2000" b="0" i="0" dirty="0">
                <a:solidFill>
                  <a:srgbClr val="010101"/>
                </a:solidFill>
                <a:effectLst/>
                <a:latin typeface="Times New Roman" panose="02020603050405020304" pitchFamily="18" charset="0"/>
                <a:cs typeface="Times New Roman" panose="02020603050405020304" pitchFamily="18" charset="0"/>
              </a:rPr>
              <a:t>E.g. - </a:t>
            </a:r>
            <a:r>
              <a:rPr lang="en-US" sz="2000" b="0" i="0" dirty="0" err="1">
                <a:solidFill>
                  <a:srgbClr val="010101"/>
                </a:solidFill>
                <a:effectLst/>
                <a:latin typeface="Times New Roman" panose="02020603050405020304" pitchFamily="18" charset="0"/>
                <a:cs typeface="Times New Roman" panose="02020603050405020304" pitchFamily="18" charset="0"/>
              </a:rPr>
              <a:t>ArithmeticException</a:t>
            </a:r>
            <a:r>
              <a:rPr lang="en-US" sz="2000" b="0" i="0" dirty="0">
                <a:solidFill>
                  <a:srgbClr val="010101"/>
                </a:solidFill>
                <a:effectLst/>
                <a:latin typeface="Times New Roman" panose="02020603050405020304" pitchFamily="18" charset="0"/>
                <a:cs typeface="Times New Roman" panose="02020603050405020304" pitchFamily="18" charset="0"/>
              </a:rPr>
              <a:t>, </a:t>
            </a:r>
            <a:r>
              <a:rPr lang="en-US" sz="2000" b="0" i="0" dirty="0" err="1">
                <a:solidFill>
                  <a:srgbClr val="010101"/>
                </a:solidFill>
                <a:effectLst/>
                <a:latin typeface="Times New Roman" panose="02020603050405020304" pitchFamily="18" charset="0"/>
                <a:cs typeface="Times New Roman" panose="02020603050405020304" pitchFamily="18" charset="0"/>
              </a:rPr>
              <a:t>NullPointerException</a:t>
            </a:r>
            <a:r>
              <a:rPr lang="en-US" sz="2000" b="0" i="0" dirty="0">
                <a:solidFill>
                  <a:srgbClr val="010101"/>
                </a:solidFill>
                <a:effectLst/>
                <a:latin typeface="Times New Roman" panose="02020603050405020304" pitchFamily="18" charset="0"/>
                <a:cs typeface="Times New Roman" panose="02020603050405020304" pitchFamily="18" charset="0"/>
              </a:rPr>
              <a:t>, </a:t>
            </a:r>
            <a:r>
              <a:rPr lang="en-US" sz="2000" b="0" i="0" dirty="0" err="1">
                <a:solidFill>
                  <a:srgbClr val="010101"/>
                </a:solidFill>
                <a:effectLst/>
                <a:latin typeface="Times New Roman" panose="02020603050405020304" pitchFamily="18" charset="0"/>
                <a:cs typeface="Times New Roman" panose="02020603050405020304" pitchFamily="18" charset="0"/>
              </a:rPr>
              <a:t>ArrayIndexOutOfBoundsException</a:t>
            </a:r>
            <a:r>
              <a:rPr lang="en-US" sz="2000" b="0" i="0" dirty="0">
                <a:solidFill>
                  <a:srgbClr val="010101"/>
                </a:solidFill>
                <a:effectLst/>
                <a:latin typeface="Times New Roman" panose="02020603050405020304" pitchFamily="18" charset="0"/>
                <a:cs typeface="Times New Roman" panose="02020603050405020304" pitchFamily="18" charset="0"/>
              </a:rPr>
              <a:t>, etc. are Unchecked Exceptions</a:t>
            </a:r>
          </a:p>
        </p:txBody>
      </p:sp>
    </p:spTree>
    <p:extLst>
      <p:ext uri="{BB962C8B-B14F-4D97-AF65-F5344CB8AC3E}">
        <p14:creationId xmlns:p14="http://schemas.microsoft.com/office/powerpoint/2010/main" val="292237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31EDE90E-A9B4-3C71-BEE3-8BBF86E55FA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a:extLst>
              <a:ext uri="{FF2B5EF4-FFF2-40B4-BE49-F238E27FC236}">
                <a16:creationId xmlns:a16="http://schemas.microsoft.com/office/drawing/2014/main" id="{A903524F-279E-54A9-BC7C-6E13ABB7A511}"/>
              </a:ext>
            </a:extLst>
          </p:cNvPr>
          <p:cNvPicPr>
            <a:picLocks noChangeAspect="1"/>
          </p:cNvPicPr>
          <p:nvPr/>
        </p:nvPicPr>
        <p:blipFill>
          <a:blip r:embed="rId2"/>
          <a:srcRect l="22347" t="29387" r="20255" b="14694"/>
          <a:stretch>
            <a:fillRect/>
          </a:stretch>
        </p:blipFill>
        <p:spPr>
          <a:xfrm>
            <a:off x="1007706" y="771144"/>
            <a:ext cx="9918441" cy="5435305"/>
          </a:xfrm>
          <a:prstGeom prst="rect">
            <a:avLst/>
          </a:prstGeom>
        </p:spPr>
      </p:pic>
    </p:spTree>
    <p:extLst>
      <p:ext uri="{BB962C8B-B14F-4D97-AF65-F5344CB8AC3E}">
        <p14:creationId xmlns:p14="http://schemas.microsoft.com/office/powerpoint/2010/main" val="305681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4C60C-5BED-3B86-7C91-5334CD96F7CC}"/>
              </a:ext>
            </a:extLst>
          </p:cNvPr>
          <p:cNvSpPr txBox="1"/>
          <p:nvPr/>
        </p:nvSpPr>
        <p:spPr>
          <a:xfrm>
            <a:off x="921399" y="2099588"/>
            <a:ext cx="10405964" cy="707886"/>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Java I/O and File: </a:t>
            </a:r>
            <a:r>
              <a:rPr lang="en-IN" sz="2000" dirty="0">
                <a:latin typeface="Times New Roman" panose="02020603050405020304" pitchFamily="18" charset="0"/>
                <a:cs typeface="Times New Roman" panose="02020603050405020304" pitchFamily="18" charset="0"/>
              </a:rPr>
              <a:t>Java I/O API, standard I/O streams, types, Byte streams, Character streams, Scanner class, Files in Java: File, </a:t>
            </a:r>
            <a:r>
              <a:rPr lang="en-IN" sz="2000" dirty="0" err="1">
                <a:latin typeface="Times New Roman" panose="02020603050405020304" pitchFamily="18" charset="0"/>
                <a:cs typeface="Times New Roman" panose="02020603050405020304" pitchFamily="18" charset="0"/>
              </a:rPr>
              <a:t>FileInputStream</a:t>
            </a:r>
            <a:r>
              <a:rPr lang="en-IN" sz="2000" dirty="0">
                <a:latin typeface="Times New Roman" panose="02020603050405020304" pitchFamily="18" charset="0"/>
                <a:cs typeface="Times New Roman" panose="02020603050405020304" pitchFamily="18" charset="0"/>
              </a:rPr>
              <a:t> and </a:t>
            </a:r>
            <a:r>
              <a:rPr lang="en-IN" sz="2000" dirty="0" err="1">
                <a:latin typeface="Times New Roman" panose="02020603050405020304" pitchFamily="18" charset="0"/>
                <a:cs typeface="Times New Roman" panose="02020603050405020304" pitchFamily="18" charset="0"/>
              </a:rPr>
              <a:t>FileOutputStream</a:t>
            </a:r>
            <a:r>
              <a:rPr lang="en-IN" sz="2000" dirty="0">
                <a:latin typeface="Times New Roman" panose="02020603050405020304" pitchFamily="18" charset="0"/>
                <a:cs typeface="Times New Roman" panose="02020603050405020304" pitchFamily="18" charset="0"/>
              </a:rPr>
              <a:t> Classes </a:t>
            </a:r>
            <a:endParaRPr lang="en-IN" sz="2000" dirty="0"/>
          </a:p>
        </p:txBody>
      </p:sp>
    </p:spTree>
    <p:extLst>
      <p:ext uri="{BB962C8B-B14F-4D97-AF65-F5344CB8AC3E}">
        <p14:creationId xmlns:p14="http://schemas.microsoft.com/office/powerpoint/2010/main" val="41919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77B6-3B06-4433-A58E-7FAD627ECB0A}"/>
              </a:ext>
            </a:extLst>
          </p:cNvPr>
          <p:cNvSpPr>
            <a:spLocks noGrp="1"/>
          </p:cNvSpPr>
          <p:nvPr>
            <p:ph type="title"/>
          </p:nvPr>
        </p:nvSpPr>
        <p:spPr>
          <a:xfrm>
            <a:off x="440635" y="154263"/>
            <a:ext cx="10515600" cy="760290"/>
          </a:xfrm>
        </p:spPr>
        <p:txBody>
          <a:bodyPr/>
          <a:lstStyle/>
          <a:p>
            <a:r>
              <a:rPr lang="en-US" dirty="0"/>
              <a:t>Input/Output stream</a:t>
            </a:r>
          </a:p>
        </p:txBody>
      </p:sp>
      <p:pic>
        <p:nvPicPr>
          <p:cNvPr id="1026" name="Picture 2" descr="Reading information into a program.">
            <a:extLst>
              <a:ext uri="{FF2B5EF4-FFF2-40B4-BE49-F238E27FC236}">
                <a16:creationId xmlns:a16="http://schemas.microsoft.com/office/drawing/2014/main" id="{FCDB4ECF-1854-4B8D-A510-4A539C54F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27" y="1125416"/>
            <a:ext cx="5723792" cy="1818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DC7F47-988E-4FAC-9B68-F353DA6DA23F}"/>
              </a:ext>
            </a:extLst>
          </p:cNvPr>
          <p:cNvSpPr txBox="1"/>
          <p:nvPr/>
        </p:nvSpPr>
        <p:spPr>
          <a:xfrm>
            <a:off x="6539386" y="2939273"/>
            <a:ext cx="6098344"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Reading information into a program.</a:t>
            </a:r>
            <a:endParaRPr lang="en-US" dirty="0"/>
          </a:p>
        </p:txBody>
      </p:sp>
      <p:pic>
        <p:nvPicPr>
          <p:cNvPr id="1028" name="Picture 4" descr="Writing information from a program.">
            <a:extLst>
              <a:ext uri="{FF2B5EF4-FFF2-40B4-BE49-F238E27FC236}">
                <a16:creationId xmlns:a16="http://schemas.microsoft.com/office/drawing/2014/main" id="{FD1F236C-8A57-47F2-86FF-223D8D27A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679" y="3914577"/>
            <a:ext cx="6162675" cy="1819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EA9AE7-A366-4AD4-B7E8-67D2B6AADA4A}"/>
              </a:ext>
            </a:extLst>
          </p:cNvPr>
          <p:cNvSpPr txBox="1"/>
          <p:nvPr/>
        </p:nvSpPr>
        <p:spPr>
          <a:xfrm>
            <a:off x="6430361" y="5970492"/>
            <a:ext cx="6316394"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Writing information from a program</a:t>
            </a:r>
            <a:endParaRPr lang="en-US" dirty="0"/>
          </a:p>
        </p:txBody>
      </p:sp>
      <p:sp>
        <p:nvSpPr>
          <p:cNvPr id="11" name="TextBox 10">
            <a:extLst>
              <a:ext uri="{FF2B5EF4-FFF2-40B4-BE49-F238E27FC236}">
                <a16:creationId xmlns:a16="http://schemas.microsoft.com/office/drawing/2014/main" id="{E9372100-D21E-4F70-A3B5-E206BE0226D2}"/>
              </a:ext>
            </a:extLst>
          </p:cNvPr>
          <p:cNvSpPr txBox="1"/>
          <p:nvPr/>
        </p:nvSpPr>
        <p:spPr>
          <a:xfrm>
            <a:off x="311426" y="974292"/>
            <a:ext cx="5387009" cy="1477328"/>
          </a:xfrm>
          <a:prstGeom prst="rect">
            <a:avLst/>
          </a:prstGeom>
          <a:noFill/>
        </p:spPr>
        <p:txBody>
          <a:bodyPr wrap="square">
            <a:spAutoFit/>
          </a:bodyPr>
          <a:lstStyle/>
          <a:p>
            <a:r>
              <a:rPr lang="en-US" b="0" i="0" dirty="0">
                <a:solidFill>
                  <a:srgbClr val="000000"/>
                </a:solidFill>
                <a:effectLst/>
                <a:latin typeface="Arial" panose="020B0604020202020204" pitchFamily="34" charset="0"/>
              </a:rPr>
              <a:t>A stream is a sequence of data. A program uses an </a:t>
            </a:r>
            <a:r>
              <a:rPr lang="en-US" b="0" i="1" dirty="0">
                <a:solidFill>
                  <a:srgbClr val="000000"/>
                </a:solidFill>
                <a:effectLst/>
                <a:latin typeface="Arial" panose="020B0604020202020204" pitchFamily="34" charset="0"/>
              </a:rPr>
              <a:t>input stream</a:t>
            </a:r>
            <a:r>
              <a:rPr lang="en-US" b="0" i="0" dirty="0">
                <a:solidFill>
                  <a:srgbClr val="000000"/>
                </a:solidFill>
                <a:effectLst/>
                <a:latin typeface="Arial" panose="020B0604020202020204" pitchFamily="34" charset="0"/>
              </a:rPr>
              <a:t> to read data from a source, one item at a time</a:t>
            </a:r>
            <a:r>
              <a:rPr lang="en-US" dirty="0">
                <a:solidFill>
                  <a:srgbClr val="000000"/>
                </a:solidFill>
                <a:latin typeface="Arial" panose="020B0604020202020204" pitchFamily="34" charset="0"/>
              </a:rPr>
              <a:t> and</a:t>
            </a:r>
            <a:r>
              <a:rPr lang="en-US" b="0" i="0" dirty="0">
                <a:solidFill>
                  <a:srgbClr val="000000"/>
                </a:solidFill>
                <a:effectLst/>
                <a:latin typeface="Arial" panose="020B0604020202020204" pitchFamily="34" charset="0"/>
              </a:rPr>
              <a:t> uses an </a:t>
            </a:r>
            <a:r>
              <a:rPr lang="en-US" b="0" i="1" dirty="0">
                <a:solidFill>
                  <a:srgbClr val="000000"/>
                </a:solidFill>
                <a:effectLst/>
                <a:latin typeface="Arial" panose="020B0604020202020204" pitchFamily="34" charset="0"/>
              </a:rPr>
              <a:t>output stream</a:t>
            </a:r>
            <a:r>
              <a:rPr lang="en-US" b="0" i="0" dirty="0">
                <a:solidFill>
                  <a:srgbClr val="000000"/>
                </a:solidFill>
                <a:effectLst/>
                <a:latin typeface="Arial" panose="020B0604020202020204" pitchFamily="34" charset="0"/>
              </a:rPr>
              <a:t> to write data to a destination, one item at time.</a:t>
            </a:r>
          </a:p>
          <a:p>
            <a:endParaRPr lang="en-US" dirty="0"/>
          </a:p>
        </p:txBody>
      </p:sp>
      <p:sp>
        <p:nvSpPr>
          <p:cNvPr id="4" name="TextBox 3">
            <a:extLst>
              <a:ext uri="{FF2B5EF4-FFF2-40B4-BE49-F238E27FC236}">
                <a16:creationId xmlns:a16="http://schemas.microsoft.com/office/drawing/2014/main" id="{4D6397F5-9A1A-0DDC-AA0F-FE7304232322}"/>
              </a:ext>
            </a:extLst>
          </p:cNvPr>
          <p:cNvSpPr txBox="1"/>
          <p:nvPr/>
        </p:nvSpPr>
        <p:spPr>
          <a:xfrm>
            <a:off x="311426" y="2520820"/>
            <a:ext cx="4856253" cy="2862322"/>
          </a:xfrm>
          <a:prstGeom prst="rect">
            <a:avLst/>
          </a:prstGeom>
          <a:noFill/>
        </p:spPr>
        <p:txBody>
          <a:bodyPr wrap="square">
            <a:spAutoFit/>
          </a:bodyPr>
          <a:lstStyle/>
          <a:p>
            <a:r>
              <a:rPr lang="en-US" dirty="0">
                <a:solidFill>
                  <a:srgbClr val="000000"/>
                </a:solidFill>
                <a:latin typeface="Arial" panose="020B0604020202020204" pitchFamily="34" charset="0"/>
              </a:rPr>
              <a:t>Java provides java.io packages which contains large number of stream classes to process all types of data</a:t>
            </a:r>
            <a:r>
              <a:rPr lang="en-US" b="0" i="0" dirty="0">
                <a:solidFill>
                  <a:srgbClr val="000000"/>
                </a:solidFill>
                <a:effectLst/>
                <a:latin typeface="Arial" panose="020B0604020202020204" pitchFamily="34" charset="0"/>
              </a:rPr>
              <a:t>.</a:t>
            </a:r>
          </a:p>
          <a:p>
            <a:pPr marL="285750" indent="-285750">
              <a:buFont typeface="Arial" panose="020B0604020202020204" pitchFamily="34" charset="0"/>
              <a:buChar char="•"/>
            </a:pPr>
            <a:r>
              <a:rPr lang="en-US" dirty="0">
                <a:solidFill>
                  <a:srgbClr val="000000"/>
                </a:solidFill>
                <a:latin typeface="Arial" panose="020B0604020202020204" pitchFamily="34" charset="0"/>
              </a:rPr>
              <a:t>Byte Stream classes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Support for handling I/O operations on bytes</a:t>
            </a:r>
          </a:p>
          <a:p>
            <a:pPr marL="742950" lvl="1" indent="-285750">
              <a:buFont typeface="Arial" panose="020B0604020202020204" pitchFamily="34" charset="0"/>
              <a:buChar cha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Character Stream classes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Support for handling I/O operations on characters</a:t>
            </a:r>
            <a:endParaRPr lang="en-IN" dirty="0"/>
          </a:p>
        </p:txBody>
      </p:sp>
    </p:spTree>
    <p:extLst>
      <p:ext uri="{BB962C8B-B14F-4D97-AF65-F5344CB8AC3E}">
        <p14:creationId xmlns:p14="http://schemas.microsoft.com/office/powerpoint/2010/main" val="4371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D37D62-F057-6A37-3282-29BAA4011B5C}"/>
              </a:ext>
            </a:extLst>
          </p:cNvPr>
          <p:cNvSpPr txBox="1"/>
          <p:nvPr/>
        </p:nvSpPr>
        <p:spPr>
          <a:xfrm>
            <a:off x="548174" y="447003"/>
            <a:ext cx="10573916" cy="3236592"/>
          </a:xfrm>
          <a:prstGeom prst="rect">
            <a:avLst/>
          </a:prstGeom>
          <a:noFill/>
        </p:spPr>
        <p:txBody>
          <a:bodyPr wrap="square">
            <a:spAutoFit/>
          </a:bodyPr>
          <a:lstStyle/>
          <a:p>
            <a:pPr algn="l">
              <a:lnSpc>
                <a:spcPts val="2100"/>
              </a:lnSpc>
              <a:spcBef>
                <a:spcPts val="1500"/>
              </a:spcBef>
              <a:spcAft>
                <a:spcPts val="750"/>
              </a:spcAft>
              <a:buNone/>
            </a:pPr>
            <a:r>
              <a:rPr lang="en-US" sz="2000" b="0" i="0" dirty="0">
                <a:solidFill>
                  <a:srgbClr val="001D35"/>
                </a:solidFill>
                <a:effectLst/>
                <a:latin typeface="Times New Roman" panose="02020603050405020304" pitchFamily="18" charset="0"/>
                <a:cs typeface="Times New Roman" panose="02020603050405020304" pitchFamily="18" charset="0"/>
              </a:rPr>
              <a:t>1. Byte Streams:</a:t>
            </a:r>
          </a:p>
          <a:p>
            <a:pPr algn="l">
              <a:lnSpc>
                <a:spcPts val="1800"/>
              </a:lnSpc>
              <a:spcBef>
                <a:spcPts val="750"/>
              </a:spcBef>
              <a:spcAft>
                <a:spcPts val="750"/>
              </a:spcAft>
              <a:buNone/>
            </a:pPr>
            <a:r>
              <a:rPr lang="en-US" sz="2000" b="0" i="0" dirty="0">
                <a:solidFill>
                  <a:srgbClr val="001D35"/>
                </a:solidFill>
                <a:effectLst/>
                <a:latin typeface="Times New Roman" panose="02020603050405020304" pitchFamily="18" charset="0"/>
                <a:cs typeface="Times New Roman" panose="02020603050405020304" pitchFamily="18" charset="0"/>
              </a:rPr>
              <a:t>Byte streams handle raw binary data, one byte at a time. They are suitable for handling any type of data, including images, audio, and compiled code.</a:t>
            </a:r>
          </a:p>
          <a:p>
            <a:pPr algn="l">
              <a:lnSpc>
                <a:spcPts val="1800"/>
              </a:lnSpc>
              <a:spcBef>
                <a:spcPts val="750"/>
              </a:spcBef>
              <a:spcAft>
                <a:spcPts val="600"/>
              </a:spcAft>
              <a:buFont typeface="Arial" panose="020B0604020202020204" pitchFamily="34" charset="0"/>
              <a:buChar char="•"/>
            </a:pPr>
            <a:r>
              <a:rPr lang="en-US" sz="2000" b="1" i="0" dirty="0" err="1">
                <a:solidFill>
                  <a:srgbClr val="001D35"/>
                </a:solidFill>
                <a:effectLst/>
                <a:latin typeface="Times New Roman" panose="02020603050405020304" pitchFamily="18" charset="0"/>
                <a:cs typeface="Times New Roman" panose="02020603050405020304" pitchFamily="18" charset="0"/>
              </a:rPr>
              <a:t>InputStream</a:t>
            </a:r>
            <a:r>
              <a:rPr lang="en-US" sz="2000" b="0" i="0" dirty="0">
                <a:solidFill>
                  <a:srgbClr val="001D35"/>
                </a:solidFill>
                <a:effectLst/>
                <a:latin typeface="Times New Roman" panose="02020603050405020304" pitchFamily="18" charset="0"/>
                <a:cs typeface="Times New Roman" panose="02020603050405020304" pitchFamily="18" charset="0"/>
              </a:rPr>
              <a:t> (abstract class):  The superclass for all input byte streams.</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FileInputStream</a:t>
            </a:r>
            <a:r>
              <a:rPr lang="en-US" sz="2000" b="0" i="0" dirty="0">
                <a:solidFill>
                  <a:srgbClr val="001D35"/>
                </a:solidFill>
                <a:effectLst/>
                <a:latin typeface="Times New Roman" panose="02020603050405020304" pitchFamily="18" charset="0"/>
                <a:cs typeface="Times New Roman" panose="02020603050405020304" pitchFamily="18" charset="0"/>
              </a:rPr>
              <a:t>: Reads bytes from a file.</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ByteArrayInputStream</a:t>
            </a:r>
            <a:r>
              <a:rPr lang="en-US" sz="2000" b="0" i="0" dirty="0">
                <a:solidFill>
                  <a:srgbClr val="001D35"/>
                </a:solidFill>
                <a:effectLst/>
                <a:latin typeface="Times New Roman" panose="02020603050405020304" pitchFamily="18" charset="0"/>
                <a:cs typeface="Times New Roman" panose="02020603050405020304" pitchFamily="18" charset="0"/>
              </a:rPr>
              <a:t>: Reads bytes from a byte array.</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ObjectInputStream</a:t>
            </a:r>
            <a:r>
              <a:rPr lang="en-US" sz="2000" b="0" i="0" dirty="0">
                <a:solidFill>
                  <a:srgbClr val="001D35"/>
                </a:solidFill>
                <a:effectLst/>
                <a:latin typeface="Times New Roman" panose="02020603050405020304" pitchFamily="18" charset="0"/>
                <a:cs typeface="Times New Roman" panose="02020603050405020304" pitchFamily="18" charset="0"/>
              </a:rPr>
              <a:t>: Deserializes objects (reads objects that were previously written to a stream).</a:t>
            </a:r>
          </a:p>
          <a:p>
            <a:pPr marL="800100" lvl="1" indent="-342900">
              <a:lnSpc>
                <a:spcPts val="1800"/>
              </a:lnSpc>
              <a:spcBef>
                <a:spcPts val="600"/>
              </a:spcBef>
              <a:spcAft>
                <a:spcPts val="15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BufferedInputStream</a:t>
            </a:r>
            <a:r>
              <a:rPr lang="en-US" sz="2000" b="0" i="0" dirty="0">
                <a:solidFill>
                  <a:srgbClr val="001D35"/>
                </a:solidFill>
                <a:effectLst/>
                <a:latin typeface="Times New Roman" panose="02020603050405020304" pitchFamily="18" charset="0"/>
                <a:cs typeface="Times New Roman" panose="02020603050405020304" pitchFamily="18" charset="0"/>
              </a:rPr>
              <a:t>: Adds buffering to another input stream for improved performance.</a:t>
            </a:r>
          </a:p>
        </p:txBody>
      </p:sp>
      <p:sp>
        <p:nvSpPr>
          <p:cNvPr id="7" name="TextBox 6">
            <a:extLst>
              <a:ext uri="{FF2B5EF4-FFF2-40B4-BE49-F238E27FC236}">
                <a16:creationId xmlns:a16="http://schemas.microsoft.com/office/drawing/2014/main" id="{1759E22D-67B6-FEAE-667E-CDE5786E0BC3}"/>
              </a:ext>
            </a:extLst>
          </p:cNvPr>
          <p:cNvSpPr txBox="1"/>
          <p:nvPr/>
        </p:nvSpPr>
        <p:spPr>
          <a:xfrm>
            <a:off x="548173" y="4005189"/>
            <a:ext cx="10172699" cy="2210670"/>
          </a:xfrm>
          <a:prstGeom prst="rect">
            <a:avLst/>
          </a:prstGeom>
          <a:noFill/>
        </p:spPr>
        <p:txBody>
          <a:bodyPr wrap="square">
            <a:spAutoFit/>
          </a:bodyPr>
          <a:lstStyle/>
          <a:p>
            <a:pPr algn="l">
              <a:lnSpc>
                <a:spcPts val="1800"/>
              </a:lnSpc>
              <a:spcBef>
                <a:spcPts val="750"/>
              </a:spcBef>
              <a:spcAft>
                <a:spcPts val="1500"/>
              </a:spcAft>
              <a:buFont typeface="Arial" panose="020B0604020202020204" pitchFamily="34" charset="0"/>
              <a:buChar char="•"/>
            </a:pPr>
            <a:r>
              <a:rPr lang="en-IN" sz="2000" b="1" i="0" dirty="0" err="1">
                <a:solidFill>
                  <a:srgbClr val="001D35"/>
                </a:solidFill>
                <a:effectLst/>
                <a:latin typeface="Times New Roman" panose="02020603050405020304" pitchFamily="18" charset="0"/>
                <a:cs typeface="Times New Roman" panose="02020603050405020304" pitchFamily="18" charset="0"/>
              </a:rPr>
              <a:t>OutputStream</a:t>
            </a:r>
            <a:r>
              <a:rPr lang="en-IN" sz="2000" b="0" i="0" dirty="0">
                <a:solidFill>
                  <a:srgbClr val="001D35"/>
                </a:solidFill>
                <a:effectLst/>
                <a:latin typeface="Times New Roman" panose="02020603050405020304" pitchFamily="18" charset="0"/>
                <a:cs typeface="Times New Roman" panose="02020603050405020304" pitchFamily="18" charset="0"/>
              </a:rPr>
              <a:t> (abstract class): The superclass for all output byte streams.</a:t>
            </a:r>
          </a:p>
          <a:p>
            <a:pPr marL="800100" lvl="1" indent="-342900">
              <a:lnSpc>
                <a:spcPts val="1800"/>
              </a:lnSpc>
              <a:spcBef>
                <a:spcPts val="600"/>
              </a:spcBef>
              <a:spcAft>
                <a:spcPts val="600"/>
              </a:spcAft>
              <a:buFont typeface="Wingdings" panose="05000000000000000000" pitchFamily="2" charset="2"/>
              <a:buChar char="§"/>
            </a:pPr>
            <a:r>
              <a:rPr lang="en-IN" sz="2000" b="1" i="0" dirty="0" err="1">
                <a:solidFill>
                  <a:srgbClr val="001D35"/>
                </a:solidFill>
                <a:effectLst/>
                <a:latin typeface="Times New Roman" panose="02020603050405020304" pitchFamily="18" charset="0"/>
                <a:cs typeface="Times New Roman" panose="02020603050405020304" pitchFamily="18" charset="0"/>
              </a:rPr>
              <a:t>FileOutputStream</a:t>
            </a:r>
            <a:r>
              <a:rPr lang="en-IN" sz="2000" b="0" i="0" dirty="0">
                <a:solidFill>
                  <a:srgbClr val="001D35"/>
                </a:solidFill>
                <a:effectLst/>
                <a:latin typeface="Times New Roman" panose="02020603050405020304" pitchFamily="18" charset="0"/>
                <a:cs typeface="Times New Roman" panose="02020603050405020304" pitchFamily="18" charset="0"/>
              </a:rPr>
              <a:t>: Writes bytes to a file.</a:t>
            </a:r>
          </a:p>
          <a:p>
            <a:pPr marL="800100" lvl="1" indent="-342900">
              <a:lnSpc>
                <a:spcPts val="1800"/>
              </a:lnSpc>
              <a:spcBef>
                <a:spcPts val="600"/>
              </a:spcBef>
              <a:spcAft>
                <a:spcPts val="600"/>
              </a:spcAft>
              <a:buFont typeface="Wingdings" panose="05000000000000000000" pitchFamily="2" charset="2"/>
              <a:buChar char="§"/>
            </a:pPr>
            <a:r>
              <a:rPr lang="en-IN" sz="2000" b="1" i="0" dirty="0" err="1">
                <a:solidFill>
                  <a:srgbClr val="001D35"/>
                </a:solidFill>
                <a:effectLst/>
                <a:latin typeface="Times New Roman" panose="02020603050405020304" pitchFamily="18" charset="0"/>
                <a:cs typeface="Times New Roman" panose="02020603050405020304" pitchFamily="18" charset="0"/>
              </a:rPr>
              <a:t>ByteArrayOutputStream</a:t>
            </a:r>
            <a:r>
              <a:rPr lang="en-IN" sz="2000" b="0" i="0" dirty="0">
                <a:solidFill>
                  <a:srgbClr val="001D35"/>
                </a:solidFill>
                <a:effectLst/>
                <a:latin typeface="Times New Roman" panose="02020603050405020304" pitchFamily="18" charset="0"/>
                <a:cs typeface="Times New Roman" panose="02020603050405020304" pitchFamily="18" charset="0"/>
              </a:rPr>
              <a:t>: Writes bytes to a byte array.</a:t>
            </a:r>
          </a:p>
          <a:p>
            <a:pPr marL="800100" lvl="1" indent="-342900">
              <a:lnSpc>
                <a:spcPts val="1800"/>
              </a:lnSpc>
              <a:spcBef>
                <a:spcPts val="600"/>
              </a:spcBef>
              <a:spcAft>
                <a:spcPts val="600"/>
              </a:spcAft>
              <a:buFont typeface="Wingdings" panose="05000000000000000000" pitchFamily="2" charset="2"/>
              <a:buChar char="§"/>
            </a:pPr>
            <a:r>
              <a:rPr lang="en-IN" sz="2000" b="1" i="0" dirty="0" err="1">
                <a:solidFill>
                  <a:srgbClr val="001D35"/>
                </a:solidFill>
                <a:effectLst/>
                <a:latin typeface="Times New Roman" panose="02020603050405020304" pitchFamily="18" charset="0"/>
                <a:cs typeface="Times New Roman" panose="02020603050405020304" pitchFamily="18" charset="0"/>
              </a:rPr>
              <a:t>ObjectOutputStream</a:t>
            </a:r>
            <a:r>
              <a:rPr lang="en-IN" sz="2000" b="0" i="0" dirty="0">
                <a:solidFill>
                  <a:srgbClr val="001D35"/>
                </a:solidFill>
                <a:effectLst/>
                <a:latin typeface="Times New Roman" panose="02020603050405020304" pitchFamily="18" charset="0"/>
                <a:cs typeface="Times New Roman" panose="02020603050405020304" pitchFamily="18" charset="0"/>
              </a:rPr>
              <a:t>: Serializes objects (writes objects to a stream).</a:t>
            </a:r>
          </a:p>
          <a:p>
            <a:pPr marL="800100" lvl="1" indent="-342900">
              <a:lnSpc>
                <a:spcPts val="1800"/>
              </a:lnSpc>
              <a:spcBef>
                <a:spcPts val="600"/>
              </a:spcBef>
              <a:spcAft>
                <a:spcPts val="1500"/>
              </a:spcAft>
              <a:buFont typeface="Wingdings" panose="05000000000000000000" pitchFamily="2" charset="2"/>
              <a:buChar char="§"/>
            </a:pPr>
            <a:r>
              <a:rPr lang="en-IN" sz="2000" b="1" i="0" dirty="0" err="1">
                <a:solidFill>
                  <a:srgbClr val="001D35"/>
                </a:solidFill>
                <a:effectLst/>
                <a:latin typeface="Times New Roman" panose="02020603050405020304" pitchFamily="18" charset="0"/>
                <a:cs typeface="Times New Roman" panose="02020603050405020304" pitchFamily="18" charset="0"/>
              </a:rPr>
              <a:t>BufferedOutputStream</a:t>
            </a:r>
            <a:r>
              <a:rPr lang="en-IN" sz="2000" b="0" i="0" dirty="0">
                <a:solidFill>
                  <a:srgbClr val="001D35"/>
                </a:solidFill>
                <a:effectLst/>
                <a:latin typeface="Times New Roman" panose="02020603050405020304" pitchFamily="18" charset="0"/>
                <a:cs typeface="Times New Roman" panose="02020603050405020304" pitchFamily="18" charset="0"/>
              </a:rPr>
              <a:t>: Adds buffering to another output stream for improved performance.</a:t>
            </a:r>
          </a:p>
        </p:txBody>
      </p:sp>
    </p:spTree>
    <p:extLst>
      <p:ext uri="{BB962C8B-B14F-4D97-AF65-F5344CB8AC3E}">
        <p14:creationId xmlns:p14="http://schemas.microsoft.com/office/powerpoint/2010/main" val="392640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2DCE07-498B-0F2F-9DC0-E2A8E760A481}"/>
              </a:ext>
            </a:extLst>
          </p:cNvPr>
          <p:cNvSpPr txBox="1"/>
          <p:nvPr/>
        </p:nvSpPr>
        <p:spPr>
          <a:xfrm>
            <a:off x="520182" y="368775"/>
            <a:ext cx="10601908" cy="3080330"/>
          </a:xfrm>
          <a:prstGeom prst="rect">
            <a:avLst/>
          </a:prstGeom>
          <a:noFill/>
        </p:spPr>
        <p:txBody>
          <a:bodyPr wrap="square">
            <a:spAutoFit/>
          </a:bodyPr>
          <a:lstStyle/>
          <a:p>
            <a:pPr algn="l">
              <a:lnSpc>
                <a:spcPts val="2100"/>
              </a:lnSpc>
              <a:spcBef>
                <a:spcPts val="1500"/>
              </a:spcBef>
              <a:spcAft>
                <a:spcPts val="750"/>
              </a:spcAft>
              <a:buNone/>
            </a:pPr>
            <a:r>
              <a:rPr lang="en-US" sz="2000" b="0" i="0" dirty="0">
                <a:solidFill>
                  <a:srgbClr val="001D35"/>
                </a:solidFill>
                <a:effectLst/>
                <a:latin typeface="Times New Roman" panose="02020603050405020304" pitchFamily="18" charset="0"/>
                <a:cs typeface="Times New Roman" panose="02020603050405020304" pitchFamily="18" charset="0"/>
              </a:rPr>
              <a:t>2. Character Streams:</a:t>
            </a:r>
          </a:p>
          <a:p>
            <a:pPr algn="l">
              <a:lnSpc>
                <a:spcPts val="1800"/>
              </a:lnSpc>
              <a:spcBef>
                <a:spcPts val="750"/>
              </a:spcBef>
              <a:spcAft>
                <a:spcPts val="750"/>
              </a:spcAft>
              <a:buNone/>
            </a:pPr>
            <a:r>
              <a:rPr lang="en-US" sz="2000" b="0" i="0" dirty="0">
                <a:solidFill>
                  <a:srgbClr val="001D35"/>
                </a:solidFill>
                <a:effectLst/>
                <a:latin typeface="Times New Roman" panose="02020603050405020304" pitchFamily="18" charset="0"/>
                <a:cs typeface="Times New Roman" panose="02020603050405020304" pitchFamily="18" charset="0"/>
              </a:rPr>
              <a:t>Character streams handle character data, which is typically text. They automatically handle character encoding and decoding, making them suitable for internationalized text.</a:t>
            </a:r>
          </a:p>
          <a:p>
            <a:pPr algn="l">
              <a:lnSpc>
                <a:spcPts val="1800"/>
              </a:lnSpc>
              <a:spcBef>
                <a:spcPts val="750"/>
              </a:spcBef>
              <a:spcAft>
                <a:spcPts val="600"/>
              </a:spcAft>
              <a:buFont typeface="Arial" panose="020B0604020202020204" pitchFamily="34" charset="0"/>
              <a:buChar char="•"/>
            </a:pPr>
            <a:r>
              <a:rPr lang="en-US" sz="2000" b="0" i="0" dirty="0">
                <a:solidFill>
                  <a:srgbClr val="001D35"/>
                </a:solidFill>
                <a:effectLst/>
                <a:latin typeface="Times New Roman" panose="02020603050405020304" pitchFamily="18" charset="0"/>
                <a:cs typeface="Times New Roman" panose="02020603050405020304" pitchFamily="18" charset="0"/>
              </a:rPr>
              <a:t>Reader (abstract class): The superclass for all input character streams.</a:t>
            </a:r>
          </a:p>
          <a:p>
            <a:pPr marL="742950" lvl="1" indent="-28575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FileReader</a:t>
            </a:r>
            <a:r>
              <a:rPr lang="en-US" sz="2000" b="0" i="0" dirty="0">
                <a:solidFill>
                  <a:srgbClr val="001D35"/>
                </a:solidFill>
                <a:effectLst/>
                <a:latin typeface="Times New Roman" panose="02020603050405020304" pitchFamily="18" charset="0"/>
                <a:cs typeface="Times New Roman" panose="02020603050405020304" pitchFamily="18" charset="0"/>
              </a:rPr>
              <a:t>: Reads characters from a file.</a:t>
            </a:r>
          </a:p>
          <a:p>
            <a:pPr marL="742950" lvl="1" indent="-28575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InputStreamReader</a:t>
            </a:r>
            <a:r>
              <a:rPr lang="en-US" sz="2000" b="0" i="0" dirty="0">
                <a:solidFill>
                  <a:srgbClr val="001D35"/>
                </a:solidFill>
                <a:effectLst/>
                <a:latin typeface="Times New Roman" panose="02020603050405020304" pitchFamily="18" charset="0"/>
                <a:cs typeface="Times New Roman" panose="02020603050405020304" pitchFamily="18" charset="0"/>
              </a:rPr>
              <a:t>: Converts byte streams to character streams, specifying the character encoding.</a:t>
            </a:r>
          </a:p>
          <a:p>
            <a:pPr marL="742950" lvl="1" indent="-285750">
              <a:lnSpc>
                <a:spcPts val="1800"/>
              </a:lnSpc>
              <a:spcBef>
                <a:spcPts val="600"/>
              </a:spcBef>
              <a:spcAft>
                <a:spcPts val="15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BufferedReader</a:t>
            </a:r>
            <a:r>
              <a:rPr lang="en-US" sz="2000" b="0" i="0" dirty="0">
                <a:solidFill>
                  <a:srgbClr val="001D35"/>
                </a:solidFill>
                <a:effectLst/>
                <a:latin typeface="Times New Roman" panose="02020603050405020304" pitchFamily="18" charset="0"/>
                <a:cs typeface="Times New Roman" panose="02020603050405020304" pitchFamily="18" charset="0"/>
              </a:rPr>
              <a:t>: Adds buffering to another reader for improved performance, often used for reading lines of text.</a:t>
            </a:r>
          </a:p>
        </p:txBody>
      </p:sp>
      <p:sp>
        <p:nvSpPr>
          <p:cNvPr id="7" name="TextBox 6">
            <a:extLst>
              <a:ext uri="{FF2B5EF4-FFF2-40B4-BE49-F238E27FC236}">
                <a16:creationId xmlns:a16="http://schemas.microsoft.com/office/drawing/2014/main" id="{4AE7D81D-F21D-E981-55F2-FACF48D840CA}"/>
              </a:ext>
            </a:extLst>
          </p:cNvPr>
          <p:cNvSpPr txBox="1"/>
          <p:nvPr/>
        </p:nvSpPr>
        <p:spPr>
          <a:xfrm>
            <a:off x="594826" y="3568962"/>
            <a:ext cx="11096431" cy="2210670"/>
          </a:xfrm>
          <a:prstGeom prst="rect">
            <a:avLst/>
          </a:prstGeom>
          <a:noFill/>
        </p:spPr>
        <p:txBody>
          <a:bodyPr wrap="square">
            <a:spAutoFit/>
          </a:bodyPr>
          <a:lstStyle/>
          <a:p>
            <a:pPr algn="l">
              <a:lnSpc>
                <a:spcPts val="1800"/>
              </a:lnSpc>
              <a:spcBef>
                <a:spcPts val="750"/>
              </a:spcBef>
              <a:spcAft>
                <a:spcPts val="1500"/>
              </a:spcAft>
              <a:buFont typeface="Arial" panose="020B0604020202020204" pitchFamily="34" charset="0"/>
              <a:buChar char="•"/>
            </a:pPr>
            <a:r>
              <a:rPr lang="en-US" sz="2000" b="0" i="0" dirty="0">
                <a:solidFill>
                  <a:srgbClr val="001D35"/>
                </a:solidFill>
                <a:effectLst/>
                <a:latin typeface="Times New Roman" panose="02020603050405020304" pitchFamily="18" charset="0"/>
                <a:cs typeface="Times New Roman" panose="02020603050405020304" pitchFamily="18" charset="0"/>
              </a:rPr>
              <a:t>Writer (abstract class): The superclass for all output character streams.</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FileWriter</a:t>
            </a:r>
            <a:r>
              <a:rPr lang="en-US" sz="2000" b="0" i="0" dirty="0">
                <a:solidFill>
                  <a:srgbClr val="001D35"/>
                </a:solidFill>
                <a:effectLst/>
                <a:latin typeface="Times New Roman" panose="02020603050405020304" pitchFamily="18" charset="0"/>
                <a:cs typeface="Times New Roman" panose="02020603050405020304" pitchFamily="18" charset="0"/>
              </a:rPr>
              <a:t>: Writes characters to a file.</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OutputStreamWriter</a:t>
            </a:r>
            <a:r>
              <a:rPr lang="en-US" sz="2000" b="0" i="0" dirty="0">
                <a:solidFill>
                  <a:srgbClr val="001D35"/>
                </a:solidFill>
                <a:effectLst/>
                <a:latin typeface="Times New Roman" panose="02020603050405020304" pitchFamily="18" charset="0"/>
                <a:cs typeface="Times New Roman" panose="02020603050405020304" pitchFamily="18" charset="0"/>
              </a:rPr>
              <a:t>: Converts character streams to byte streams, specifying the character encoding.</a:t>
            </a:r>
          </a:p>
          <a:p>
            <a:pPr marL="800100" lvl="1" indent="-342900">
              <a:lnSpc>
                <a:spcPts val="1800"/>
              </a:lnSpc>
              <a:spcBef>
                <a:spcPts val="600"/>
              </a:spcBef>
              <a:spcAft>
                <a:spcPts val="6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BufferedWriter</a:t>
            </a:r>
            <a:r>
              <a:rPr lang="en-US" sz="2000" b="0" i="0" dirty="0">
                <a:solidFill>
                  <a:srgbClr val="001D35"/>
                </a:solidFill>
                <a:effectLst/>
                <a:latin typeface="Times New Roman" panose="02020603050405020304" pitchFamily="18" charset="0"/>
                <a:cs typeface="Times New Roman" panose="02020603050405020304" pitchFamily="18" charset="0"/>
              </a:rPr>
              <a:t>: Adds buffering to another writer for improved performance.</a:t>
            </a:r>
          </a:p>
          <a:p>
            <a:pPr marL="800100" lvl="1" indent="-342900">
              <a:lnSpc>
                <a:spcPts val="1800"/>
              </a:lnSpc>
              <a:spcBef>
                <a:spcPts val="600"/>
              </a:spcBef>
              <a:spcAft>
                <a:spcPts val="1500"/>
              </a:spcAft>
              <a:buFont typeface="Wingdings" panose="05000000000000000000" pitchFamily="2" charset="2"/>
              <a:buChar char="§"/>
            </a:pPr>
            <a:r>
              <a:rPr lang="en-US" sz="2000" b="1" i="0" dirty="0" err="1">
                <a:solidFill>
                  <a:srgbClr val="001D35"/>
                </a:solidFill>
                <a:effectLst/>
                <a:latin typeface="Times New Roman" panose="02020603050405020304" pitchFamily="18" charset="0"/>
                <a:cs typeface="Times New Roman" panose="02020603050405020304" pitchFamily="18" charset="0"/>
              </a:rPr>
              <a:t>PrintWriter</a:t>
            </a:r>
            <a:r>
              <a:rPr lang="en-US" sz="2000" b="0" i="0" dirty="0">
                <a:solidFill>
                  <a:srgbClr val="001D35"/>
                </a:solidFill>
                <a:effectLst/>
                <a:latin typeface="Times New Roman" panose="02020603050405020304" pitchFamily="18" charset="0"/>
                <a:cs typeface="Times New Roman" panose="02020603050405020304" pitchFamily="18" charset="0"/>
              </a:rPr>
              <a:t>: Provides convenient methods for writing formatted text, including </a:t>
            </a:r>
            <a:r>
              <a:rPr lang="en-US" sz="2000" b="0" i="0" dirty="0" err="1">
                <a:solidFill>
                  <a:srgbClr val="001D35"/>
                </a:solidFill>
                <a:effectLst/>
                <a:latin typeface="Times New Roman" panose="02020603050405020304" pitchFamily="18" charset="0"/>
                <a:cs typeface="Times New Roman" panose="02020603050405020304" pitchFamily="18" charset="0"/>
              </a:rPr>
              <a:t>println</a:t>
            </a:r>
            <a:r>
              <a:rPr lang="en-US" sz="2000" b="0" i="0" dirty="0">
                <a:solidFill>
                  <a:srgbClr val="001D35"/>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599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8E7A-B010-1D9C-FC34-140AF35F8926}"/>
              </a:ext>
            </a:extLst>
          </p:cNvPr>
          <p:cNvSpPr>
            <a:spLocks noGrp="1"/>
          </p:cNvSpPr>
          <p:nvPr>
            <p:ph type="title"/>
          </p:nvPr>
        </p:nvSpPr>
        <p:spPr>
          <a:xfrm>
            <a:off x="688909" y="150518"/>
            <a:ext cx="10515600" cy="670573"/>
          </a:xfrm>
        </p:spPr>
        <p:txBody>
          <a:bodyPr>
            <a:normAutofit fontScale="90000"/>
          </a:bodyPr>
          <a:lstStyle/>
          <a:p>
            <a:r>
              <a:rPr lang="en-IN" dirty="0"/>
              <a:t>Buffered Streams</a:t>
            </a:r>
          </a:p>
        </p:txBody>
      </p:sp>
      <p:sp>
        <p:nvSpPr>
          <p:cNvPr id="5" name="TextBox 4">
            <a:extLst>
              <a:ext uri="{FF2B5EF4-FFF2-40B4-BE49-F238E27FC236}">
                <a16:creationId xmlns:a16="http://schemas.microsoft.com/office/drawing/2014/main" id="{6164AEAE-D401-75C3-F64A-64CE37E8AC29}"/>
              </a:ext>
            </a:extLst>
          </p:cNvPr>
          <p:cNvSpPr txBox="1"/>
          <p:nvPr/>
        </p:nvSpPr>
        <p:spPr>
          <a:xfrm>
            <a:off x="1130948" y="821092"/>
            <a:ext cx="9780814" cy="1015663"/>
          </a:xfrm>
          <a:prstGeom prst="rect">
            <a:avLst/>
          </a:prstGeom>
          <a:no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Problem </a:t>
            </a:r>
            <a:r>
              <a:rPr lang="en-US" sz="2000" dirty="0">
                <a:solidFill>
                  <a:srgbClr val="000000"/>
                </a:solidFill>
                <a:latin typeface="Times New Roman" panose="02020603050405020304" pitchFamily="18" charset="0"/>
                <a:cs typeface="Times New Roman" panose="02020603050405020304" pitchFamily="18" charset="0"/>
              </a:rPr>
              <a:t>with unbuffered I/O is </a:t>
            </a:r>
            <a:r>
              <a:rPr lang="en-US" sz="2000" b="0" i="0" dirty="0">
                <a:solidFill>
                  <a:srgbClr val="000000"/>
                </a:solidFill>
                <a:effectLst/>
                <a:latin typeface="Times New Roman" panose="02020603050405020304" pitchFamily="18" charset="0"/>
                <a:cs typeface="Times New Roman" panose="02020603050405020304" pitchFamily="18" charset="0"/>
              </a:rPr>
              <a:t>each read or write request is handled directly by the underlying OS, which triggers disk access or any network activity which degrades the performance of the program.</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9BF9237-CAE6-91A3-919E-587A37608049}"/>
              </a:ext>
            </a:extLst>
          </p:cNvPr>
          <p:cNvSpPr txBox="1"/>
          <p:nvPr/>
        </p:nvSpPr>
        <p:spPr>
          <a:xfrm>
            <a:off x="1270907" y="1796055"/>
            <a:ext cx="10448342" cy="1631216"/>
          </a:xfrm>
          <a:prstGeom prst="rect">
            <a:avLst/>
          </a:prstGeom>
          <a:no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To reduce overhead, the Java platform implements </a:t>
            </a:r>
            <a:r>
              <a:rPr lang="en-US" sz="2000" b="0" i="1" dirty="0">
                <a:solidFill>
                  <a:srgbClr val="000000"/>
                </a:solidFill>
                <a:effectLst/>
                <a:latin typeface="Times New Roman" panose="02020603050405020304" pitchFamily="18" charset="0"/>
                <a:cs typeface="Times New Roman" panose="02020603050405020304" pitchFamily="18" charset="0"/>
              </a:rPr>
              <a:t>buffered</a:t>
            </a:r>
            <a:r>
              <a:rPr lang="en-US" sz="2000" b="0" i="0" dirty="0">
                <a:solidFill>
                  <a:srgbClr val="000000"/>
                </a:solidFill>
                <a:effectLst/>
                <a:latin typeface="Times New Roman" panose="02020603050405020304" pitchFamily="18" charset="0"/>
                <a:cs typeface="Times New Roman" panose="02020603050405020304" pitchFamily="18" charset="0"/>
              </a:rPr>
              <a:t> I/O streams. </a:t>
            </a:r>
          </a:p>
          <a:p>
            <a:pPr marL="285750" indent="-285750">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Buffered input streams read data from a memory area known as a </a:t>
            </a:r>
            <a:r>
              <a:rPr lang="en-US" sz="2000" b="0" i="1" dirty="0">
                <a:solidFill>
                  <a:srgbClr val="000000"/>
                </a:solidFill>
                <a:effectLst/>
                <a:latin typeface="Times New Roman" panose="02020603050405020304" pitchFamily="18" charset="0"/>
                <a:cs typeface="Times New Roman" panose="02020603050405020304" pitchFamily="18" charset="0"/>
              </a:rPr>
              <a:t>buffer</a:t>
            </a:r>
            <a:r>
              <a:rPr lang="en-US" sz="2000" b="0" i="0" dirty="0">
                <a:solidFill>
                  <a:srgbClr val="000000"/>
                </a:solidFill>
                <a:effectLst/>
                <a:latin typeface="Times New Roman" panose="02020603050405020304" pitchFamily="18" charset="0"/>
                <a:cs typeface="Times New Roman" panose="02020603050405020304" pitchFamily="18" charset="0"/>
              </a:rPr>
              <a:t>; the native input API is called only when the buffer is empty. </a:t>
            </a:r>
          </a:p>
          <a:p>
            <a:pPr marL="285750" indent="-28575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B</a:t>
            </a:r>
            <a:r>
              <a:rPr lang="en-US" sz="2000" b="0" i="0" dirty="0">
                <a:solidFill>
                  <a:srgbClr val="000000"/>
                </a:solidFill>
                <a:effectLst/>
                <a:latin typeface="Times New Roman" panose="02020603050405020304" pitchFamily="18" charset="0"/>
                <a:cs typeface="Times New Roman" panose="02020603050405020304" pitchFamily="18" charset="0"/>
              </a:rPr>
              <a:t>uffered output streams write data to a buffer, and the native output API is called only when the buffer is full.</a:t>
            </a:r>
            <a:endParaRPr lang="en-IN"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19A7992-C510-3D59-74EE-AAACC6A76C7C}"/>
              </a:ext>
            </a:extLst>
          </p:cNvPr>
          <p:cNvSpPr txBox="1"/>
          <p:nvPr/>
        </p:nvSpPr>
        <p:spPr>
          <a:xfrm>
            <a:off x="1024034" y="3506650"/>
            <a:ext cx="9370267" cy="400110"/>
          </a:xfrm>
          <a:prstGeom prst="rect">
            <a:avLst/>
          </a:prstGeom>
          <a:no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A program can convert an unbuffered stream into a buffered stream using the wrapping</a:t>
            </a:r>
            <a:endParaRPr lang="en-IN"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73314B9-E9E8-5AD0-F668-415BA0A41D84}"/>
              </a:ext>
            </a:extLst>
          </p:cNvPr>
          <p:cNvSpPr txBox="1"/>
          <p:nvPr/>
        </p:nvSpPr>
        <p:spPr>
          <a:xfrm>
            <a:off x="972327" y="5195096"/>
            <a:ext cx="10247346" cy="1015663"/>
          </a:xfrm>
          <a:prstGeom prst="rect">
            <a:avLst/>
          </a:prstGeom>
          <a:no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There are four buffered stream classes used to wrap unbuffered streams:</a:t>
            </a:r>
          </a:p>
          <a:p>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2"/>
              </a:rPr>
              <a:t>BufferedInputStream</a:t>
            </a:r>
            <a:r>
              <a:rPr lang="en-US" sz="2000" b="0" i="0" dirty="0">
                <a:solidFill>
                  <a:srgbClr val="000000"/>
                </a:solidFill>
                <a:effectLst/>
                <a:latin typeface="Times New Roman" panose="02020603050405020304" pitchFamily="18" charset="0"/>
                <a:cs typeface="Times New Roman" panose="02020603050405020304" pitchFamily="18" charset="0"/>
              </a:rPr>
              <a:t> and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3"/>
              </a:rPr>
              <a:t>BufferedOutputStream</a:t>
            </a:r>
            <a:r>
              <a:rPr lang="en-US" sz="2000" b="0" i="0" dirty="0">
                <a:solidFill>
                  <a:srgbClr val="000000"/>
                </a:solidFill>
                <a:effectLst/>
                <a:latin typeface="Times New Roman" panose="02020603050405020304" pitchFamily="18" charset="0"/>
                <a:cs typeface="Times New Roman" panose="02020603050405020304" pitchFamily="18" charset="0"/>
              </a:rPr>
              <a:t> create buffered byte streams,</a:t>
            </a:r>
          </a:p>
          <a:p>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4"/>
              </a:rPr>
              <a:t>BufferedReader</a:t>
            </a:r>
            <a:r>
              <a:rPr lang="en-US" sz="2000" b="0" i="0" dirty="0">
                <a:solidFill>
                  <a:srgbClr val="000000"/>
                </a:solidFill>
                <a:effectLst/>
                <a:latin typeface="Times New Roman" panose="02020603050405020304" pitchFamily="18" charset="0"/>
                <a:cs typeface="Times New Roman" panose="02020603050405020304" pitchFamily="18" charset="0"/>
              </a:rPr>
              <a:t> and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5"/>
              </a:rPr>
              <a:t>BufferedWriter</a:t>
            </a:r>
            <a:r>
              <a:rPr lang="en-US" sz="2000" b="0" i="0" dirty="0">
                <a:solidFill>
                  <a:srgbClr val="000000"/>
                </a:solidFill>
                <a:effectLst/>
                <a:latin typeface="Times New Roman" panose="02020603050405020304" pitchFamily="18" charset="0"/>
                <a:cs typeface="Times New Roman" panose="02020603050405020304" pitchFamily="18" charset="0"/>
              </a:rPr>
              <a:t> create buffered character streams.</a:t>
            </a:r>
            <a:endParaRPr lang="en-IN"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000106B-D2FC-9E24-58FC-74F08DC5C09C}"/>
              </a:ext>
            </a:extLst>
          </p:cNvPr>
          <p:cNvSpPr txBox="1"/>
          <p:nvPr/>
        </p:nvSpPr>
        <p:spPr>
          <a:xfrm>
            <a:off x="1024034" y="4059392"/>
            <a:ext cx="10448341" cy="769441"/>
          </a:xfrm>
          <a:prstGeom prst="rect">
            <a:avLst/>
          </a:prstGeom>
          <a:noFill/>
        </p:spPr>
        <p:txBody>
          <a:bodyPr wrap="square">
            <a:spAutoFit/>
          </a:bodyPr>
          <a:lstStyle/>
          <a:p>
            <a:pPr algn="l">
              <a:buNone/>
            </a:pPr>
            <a:r>
              <a:rPr lang="en-US" sz="2200" b="0" i="0" dirty="0" err="1">
                <a:solidFill>
                  <a:srgbClr val="000000"/>
                </a:solidFill>
                <a:effectLst/>
                <a:latin typeface="Times New Roman" panose="02020603050405020304" pitchFamily="18" charset="0"/>
                <a:cs typeface="Times New Roman" panose="02020603050405020304" pitchFamily="18" charset="0"/>
              </a:rPr>
              <a:t>BufferedReader</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inputStream</a:t>
            </a:r>
            <a:r>
              <a:rPr lang="en-US" sz="2200" b="0" i="0" dirty="0">
                <a:solidFill>
                  <a:srgbClr val="000000"/>
                </a:solidFill>
                <a:effectLst/>
                <a:latin typeface="Times New Roman" panose="02020603050405020304" pitchFamily="18" charset="0"/>
                <a:cs typeface="Times New Roman" panose="02020603050405020304" pitchFamily="18" charset="0"/>
              </a:rPr>
              <a:t> = new </a:t>
            </a:r>
            <a:r>
              <a:rPr lang="en-US" sz="2200" b="0" i="0" dirty="0" err="1">
                <a:solidFill>
                  <a:srgbClr val="000000"/>
                </a:solidFill>
                <a:effectLst/>
                <a:latin typeface="Times New Roman" panose="02020603050405020304" pitchFamily="18" charset="0"/>
                <a:cs typeface="Times New Roman" panose="02020603050405020304" pitchFamily="18" charset="0"/>
              </a:rPr>
              <a:t>BufferedReader</a:t>
            </a:r>
            <a:r>
              <a:rPr lang="en-US" sz="2200" b="0" i="0" dirty="0">
                <a:solidFill>
                  <a:srgbClr val="000000"/>
                </a:solidFill>
                <a:effectLst/>
                <a:latin typeface="Times New Roman" panose="02020603050405020304" pitchFamily="18" charset="0"/>
                <a:cs typeface="Times New Roman" panose="02020603050405020304" pitchFamily="18" charset="0"/>
              </a:rPr>
              <a:t>(new </a:t>
            </a:r>
            <a:r>
              <a:rPr lang="en-US" sz="2200" b="0" i="0" dirty="0" err="1">
                <a:solidFill>
                  <a:srgbClr val="000000"/>
                </a:solidFill>
                <a:effectLst/>
                <a:latin typeface="Times New Roman" panose="02020603050405020304" pitchFamily="18" charset="0"/>
                <a:cs typeface="Times New Roman" panose="02020603050405020304" pitchFamily="18" charset="0"/>
              </a:rPr>
              <a:t>FileReader</a:t>
            </a:r>
            <a:r>
              <a:rPr lang="en-US" sz="2200" b="0" i="0" dirty="0">
                <a:solidFill>
                  <a:srgbClr val="000000"/>
                </a:solidFill>
                <a:effectLst/>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file1</a:t>
            </a:r>
            <a:r>
              <a:rPr lang="en-US" sz="2200" b="0" i="0" dirty="0">
                <a:solidFill>
                  <a:srgbClr val="000000"/>
                </a:solidFill>
                <a:effectLst/>
                <a:latin typeface="Times New Roman" panose="02020603050405020304" pitchFamily="18" charset="0"/>
                <a:cs typeface="Times New Roman" panose="02020603050405020304" pitchFamily="18" charset="0"/>
              </a:rPr>
              <a:t>.txt”));</a:t>
            </a:r>
          </a:p>
          <a:p>
            <a:pPr algn="l">
              <a:buNone/>
            </a:pPr>
            <a:r>
              <a:rPr lang="en-US" sz="2200" b="0" i="0" dirty="0" err="1">
                <a:solidFill>
                  <a:srgbClr val="000000"/>
                </a:solidFill>
                <a:effectLst/>
                <a:latin typeface="Times New Roman" panose="02020603050405020304" pitchFamily="18" charset="0"/>
                <a:cs typeface="Times New Roman" panose="02020603050405020304" pitchFamily="18" charset="0"/>
              </a:rPr>
              <a:t>BufferedWriter</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outputStream</a:t>
            </a:r>
            <a:r>
              <a:rPr lang="en-US" sz="2200" b="0" i="0" dirty="0">
                <a:solidFill>
                  <a:srgbClr val="000000"/>
                </a:solidFill>
                <a:effectLst/>
                <a:latin typeface="Times New Roman" panose="02020603050405020304" pitchFamily="18" charset="0"/>
                <a:cs typeface="Times New Roman" panose="02020603050405020304" pitchFamily="18" charset="0"/>
              </a:rPr>
              <a:t> = new </a:t>
            </a:r>
            <a:r>
              <a:rPr lang="en-US" sz="2200" b="0" i="0" dirty="0" err="1">
                <a:solidFill>
                  <a:srgbClr val="000000"/>
                </a:solidFill>
                <a:effectLst/>
                <a:latin typeface="Times New Roman" panose="02020603050405020304" pitchFamily="18" charset="0"/>
                <a:cs typeface="Times New Roman" panose="02020603050405020304" pitchFamily="18" charset="0"/>
              </a:rPr>
              <a:t>BufferedWriter</a:t>
            </a:r>
            <a:r>
              <a:rPr lang="en-US" sz="2200" b="0" i="0" dirty="0">
                <a:solidFill>
                  <a:srgbClr val="000000"/>
                </a:solidFill>
                <a:effectLst/>
                <a:latin typeface="Times New Roman" panose="02020603050405020304" pitchFamily="18" charset="0"/>
                <a:cs typeface="Times New Roman" panose="02020603050405020304" pitchFamily="18" charset="0"/>
              </a:rPr>
              <a:t>(new </a:t>
            </a:r>
            <a:r>
              <a:rPr lang="en-US" sz="2200" b="0" i="0" dirty="0" err="1">
                <a:solidFill>
                  <a:srgbClr val="000000"/>
                </a:solidFill>
                <a:effectLst/>
                <a:latin typeface="Times New Roman" panose="02020603050405020304" pitchFamily="18" charset="0"/>
                <a:cs typeface="Times New Roman" panose="02020603050405020304" pitchFamily="18" charset="0"/>
              </a:rPr>
              <a:t>FileWriter</a:t>
            </a:r>
            <a:r>
              <a:rPr lang="en-US" sz="2200" b="0" i="0" dirty="0">
                <a:solidFill>
                  <a:srgbClr val="000000"/>
                </a:solidFill>
                <a:effectLst/>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file2.txt”));</a:t>
            </a:r>
          </a:p>
        </p:txBody>
      </p:sp>
    </p:spTree>
    <p:extLst>
      <p:ext uri="{BB962C8B-B14F-4D97-AF65-F5344CB8AC3E}">
        <p14:creationId xmlns:p14="http://schemas.microsoft.com/office/powerpoint/2010/main" val="1027760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FC95-092C-5571-C7AB-2E5DEA7952C1}"/>
              </a:ext>
            </a:extLst>
          </p:cNvPr>
          <p:cNvSpPr>
            <a:spLocks noGrp="1"/>
          </p:cNvSpPr>
          <p:nvPr>
            <p:ph type="title"/>
          </p:nvPr>
        </p:nvSpPr>
        <p:spPr>
          <a:xfrm>
            <a:off x="838200" y="131856"/>
            <a:ext cx="10515600" cy="493291"/>
          </a:xfrm>
        </p:spPr>
        <p:txBody>
          <a:bodyPr>
            <a:normAutofit fontScale="90000"/>
          </a:bodyPr>
          <a:lstStyle/>
          <a:p>
            <a:r>
              <a:rPr lang="en-IN" dirty="0"/>
              <a:t>Scanner class</a:t>
            </a:r>
          </a:p>
        </p:txBody>
      </p:sp>
      <p:sp>
        <p:nvSpPr>
          <p:cNvPr id="5" name="TextBox 4">
            <a:extLst>
              <a:ext uri="{FF2B5EF4-FFF2-40B4-BE49-F238E27FC236}">
                <a16:creationId xmlns:a16="http://schemas.microsoft.com/office/drawing/2014/main" id="{246F3500-8781-6C95-702D-3F3B34762BB3}"/>
              </a:ext>
            </a:extLst>
          </p:cNvPr>
          <p:cNvSpPr txBox="1"/>
          <p:nvPr/>
        </p:nvSpPr>
        <p:spPr>
          <a:xfrm>
            <a:off x="968830" y="1017236"/>
            <a:ext cx="7587343" cy="923330"/>
          </a:xfrm>
          <a:prstGeom prst="rect">
            <a:avLst/>
          </a:prstGeom>
          <a:noFill/>
        </p:spPr>
        <p:txBody>
          <a:bodyPr wrap="square">
            <a:spAutoFit/>
          </a:bodyPr>
          <a:lstStyle/>
          <a:p>
            <a:pPr algn="l">
              <a:buNone/>
            </a:pPr>
            <a:r>
              <a:rPr lang="en-US" b="0" i="0" dirty="0">
                <a:solidFill>
                  <a:srgbClr val="353833"/>
                </a:solidFill>
                <a:effectLst/>
                <a:latin typeface="Times New Roman" panose="02020603050405020304" pitchFamily="18" charset="0"/>
                <a:cs typeface="Times New Roman" panose="02020603050405020304" pitchFamily="18" charset="0"/>
              </a:rPr>
              <a:t>public final class </a:t>
            </a:r>
            <a:r>
              <a:rPr lang="en-US" b="1" i="0" dirty="0">
                <a:solidFill>
                  <a:srgbClr val="353833"/>
                </a:solidFill>
                <a:effectLst/>
                <a:latin typeface="Times New Roman" panose="02020603050405020304" pitchFamily="18" charset="0"/>
                <a:cs typeface="Times New Roman" panose="02020603050405020304" pitchFamily="18" charset="0"/>
              </a:rPr>
              <a:t>Scanner</a:t>
            </a:r>
            <a:endParaRPr lang="en-US" b="0" i="0" dirty="0">
              <a:solidFill>
                <a:srgbClr val="353833"/>
              </a:solidFill>
              <a:effectLst/>
              <a:latin typeface="Times New Roman" panose="02020603050405020304" pitchFamily="18" charset="0"/>
              <a:cs typeface="Times New Roman" panose="02020603050405020304" pitchFamily="18" charset="0"/>
            </a:endParaRPr>
          </a:p>
          <a:p>
            <a:pPr algn="l">
              <a:buNone/>
            </a:pPr>
            <a:r>
              <a:rPr lang="en-US" b="0" i="0" dirty="0">
                <a:solidFill>
                  <a:srgbClr val="353833"/>
                </a:solidFill>
                <a:effectLst/>
                <a:latin typeface="Times New Roman" panose="02020603050405020304" pitchFamily="18" charset="0"/>
                <a:cs typeface="Times New Roman" panose="02020603050405020304" pitchFamily="18" charset="0"/>
              </a:rPr>
              <a:t>extends </a:t>
            </a:r>
            <a:r>
              <a:rPr lang="en-US" b="0" i="0" u="none" strike="noStrike" dirty="0">
                <a:solidFill>
                  <a:srgbClr val="4A6782"/>
                </a:solidFill>
                <a:effectLst/>
                <a:latin typeface="Times New Roman" panose="02020603050405020304" pitchFamily="18" charset="0"/>
                <a:cs typeface="Times New Roman" panose="02020603050405020304" pitchFamily="18" charset="0"/>
                <a:hlinkClick r:id="rId2" tooltip="class in java.lang"/>
              </a:rPr>
              <a:t>Object</a:t>
            </a:r>
            <a:endParaRPr lang="en-US" b="0" i="0" dirty="0">
              <a:solidFill>
                <a:srgbClr val="353833"/>
              </a:solidFill>
              <a:effectLst/>
              <a:latin typeface="Times New Roman" panose="02020603050405020304" pitchFamily="18" charset="0"/>
              <a:cs typeface="Times New Roman" panose="02020603050405020304" pitchFamily="18" charset="0"/>
            </a:endParaRPr>
          </a:p>
          <a:p>
            <a:pPr algn="l">
              <a:buNone/>
            </a:pPr>
            <a:r>
              <a:rPr lang="en-US" b="0" i="0" dirty="0">
                <a:solidFill>
                  <a:srgbClr val="353833"/>
                </a:solidFill>
                <a:effectLst/>
                <a:latin typeface="Times New Roman" panose="02020603050405020304" pitchFamily="18" charset="0"/>
                <a:cs typeface="Times New Roman" panose="02020603050405020304" pitchFamily="18" charset="0"/>
              </a:rPr>
              <a:t>implements </a:t>
            </a:r>
            <a:r>
              <a:rPr lang="en-US" b="0" i="0" u="none" strike="noStrike" dirty="0">
                <a:solidFill>
                  <a:srgbClr val="4A6782"/>
                </a:solidFill>
                <a:effectLst/>
                <a:latin typeface="Times New Roman" panose="02020603050405020304" pitchFamily="18" charset="0"/>
                <a:cs typeface="Times New Roman" panose="02020603050405020304" pitchFamily="18" charset="0"/>
                <a:hlinkClick r:id="rId3" tooltip="interface in java.util"/>
              </a:rPr>
              <a:t>Iterator</a:t>
            </a:r>
            <a:r>
              <a:rPr lang="en-US" b="0" i="0" dirty="0">
                <a:solidFill>
                  <a:srgbClr val="353833"/>
                </a:solidFill>
                <a:effectLst/>
                <a:latin typeface="Times New Roman" panose="02020603050405020304" pitchFamily="18" charset="0"/>
                <a:cs typeface="Times New Roman" panose="02020603050405020304" pitchFamily="18" charset="0"/>
              </a:rPr>
              <a:t>&lt;</a:t>
            </a:r>
            <a:r>
              <a:rPr lang="en-US" b="0" i="0" u="none" strike="noStrike" dirty="0">
                <a:solidFill>
                  <a:srgbClr val="4A6782"/>
                </a:solidFill>
                <a:effectLst/>
                <a:latin typeface="Times New Roman" panose="02020603050405020304" pitchFamily="18" charset="0"/>
                <a:cs typeface="Times New Roman" panose="02020603050405020304" pitchFamily="18" charset="0"/>
                <a:hlinkClick r:id="rId4" tooltip="class in java.lang"/>
              </a:rPr>
              <a:t>String</a:t>
            </a:r>
            <a:r>
              <a:rPr lang="en-US" b="0" i="0" dirty="0">
                <a:solidFill>
                  <a:srgbClr val="353833"/>
                </a:solidFill>
                <a:effectLst/>
                <a:latin typeface="Times New Roman" panose="02020603050405020304" pitchFamily="18" charset="0"/>
                <a:cs typeface="Times New Roman" panose="02020603050405020304" pitchFamily="18" charset="0"/>
              </a:rPr>
              <a:t>&gt;, </a:t>
            </a:r>
            <a:r>
              <a:rPr lang="en-US" b="0" i="0" u="none" strike="noStrike" dirty="0">
                <a:solidFill>
                  <a:srgbClr val="4A6782"/>
                </a:solidFill>
                <a:effectLst/>
                <a:latin typeface="Times New Roman" panose="02020603050405020304" pitchFamily="18" charset="0"/>
                <a:cs typeface="Times New Roman" panose="02020603050405020304" pitchFamily="18" charset="0"/>
                <a:hlinkClick r:id="rId5" tooltip="interface in java.io"/>
              </a:rPr>
              <a:t>Closeable</a:t>
            </a:r>
            <a:endParaRPr lang="en-US" b="0" i="0" dirty="0">
              <a:solidFill>
                <a:srgbClr val="353833"/>
              </a:solidFill>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D4E3F7E-9E50-C4B8-68A3-CF96D00D831E}"/>
              </a:ext>
            </a:extLst>
          </p:cNvPr>
          <p:cNvGraphicFramePr>
            <a:graphicFrameLocks noGrp="1"/>
          </p:cNvGraphicFramePr>
          <p:nvPr>
            <p:extLst>
              <p:ext uri="{D42A27DB-BD31-4B8C-83A1-F6EECF244321}">
                <p14:modId xmlns:p14="http://schemas.microsoft.com/office/powerpoint/2010/main" val="1976061240"/>
              </p:ext>
            </p:extLst>
          </p:nvPr>
        </p:nvGraphicFramePr>
        <p:xfrm>
          <a:off x="1071467" y="2469933"/>
          <a:ext cx="9761373" cy="1897380"/>
        </p:xfrm>
        <a:graphic>
          <a:graphicData uri="http://schemas.openxmlformats.org/drawingml/2006/table">
            <a:tbl>
              <a:tblPr/>
              <a:tblGrid>
                <a:gridCol w="3276598">
                  <a:extLst>
                    <a:ext uri="{9D8B030D-6E8A-4147-A177-3AD203B41FA5}">
                      <a16:colId xmlns:a16="http://schemas.microsoft.com/office/drawing/2014/main" val="1738795937"/>
                    </a:ext>
                  </a:extLst>
                </a:gridCol>
                <a:gridCol w="6484775">
                  <a:extLst>
                    <a:ext uri="{9D8B030D-6E8A-4147-A177-3AD203B41FA5}">
                      <a16:colId xmlns:a16="http://schemas.microsoft.com/office/drawing/2014/main" val="3314997591"/>
                    </a:ext>
                  </a:extLst>
                </a:gridCol>
              </a:tblGrid>
              <a:tr h="0">
                <a:tc>
                  <a:txBody>
                    <a:bodyPr/>
                    <a:lstStyle/>
                    <a:p>
                      <a:pPr algn="l" fontAlgn="t">
                        <a:buNone/>
                      </a:pPr>
                      <a:r>
                        <a:rPr lang="en-IN" u="none" dirty="0">
                          <a:solidFill>
                            <a:schemeClr val="tx1"/>
                          </a:solidFill>
                        </a:rPr>
                        <a:t>Scanner(File source)</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solidFill>
                            <a:schemeClr val="tx1"/>
                          </a:solidFill>
                        </a:rPr>
                        <a:t>Constructs a new Scanner that produces values scanned from the specified file.</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954272"/>
                  </a:ext>
                </a:extLst>
              </a:tr>
              <a:tr h="0">
                <a:tc>
                  <a:txBody>
                    <a:bodyPr/>
                    <a:lstStyle/>
                    <a:p>
                      <a:pPr algn="l" fontAlgn="t">
                        <a:buNone/>
                      </a:pPr>
                      <a:r>
                        <a:rPr lang="en-IN" u="none" dirty="0">
                          <a:solidFill>
                            <a:schemeClr val="tx1"/>
                          </a:solidFill>
                        </a:rPr>
                        <a:t>Scanner(</a:t>
                      </a:r>
                      <a:r>
                        <a:rPr lang="en-IN" u="none" dirty="0" err="1">
                          <a:solidFill>
                            <a:schemeClr val="tx1"/>
                          </a:solidFill>
                        </a:rPr>
                        <a:t>InputStream</a:t>
                      </a:r>
                      <a:r>
                        <a:rPr lang="en-IN" u="none" dirty="0">
                          <a:solidFill>
                            <a:schemeClr val="tx1"/>
                          </a:solidFill>
                        </a:rPr>
                        <a:t>  source)</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sz="1800" b="0" i="0" kern="1200" dirty="0">
                          <a:solidFill>
                            <a:schemeClr val="tx1"/>
                          </a:solidFill>
                          <a:effectLst/>
                          <a:latin typeface="+mn-lt"/>
                          <a:ea typeface="+mn-ea"/>
                          <a:cs typeface="+mn-cs"/>
                        </a:rPr>
                        <a:t>Constructs a new Scanner that produces values scanned from the specified input stream.</a:t>
                      </a:r>
                      <a:endParaRPr lang="en-US" dirty="0">
                        <a:solidFill>
                          <a:schemeClr val="tx1"/>
                        </a:solidFill>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1741606"/>
                  </a:ext>
                </a:extLst>
              </a:tr>
              <a:tr h="0">
                <a:tc>
                  <a:txBody>
                    <a:bodyPr/>
                    <a:lstStyle/>
                    <a:p>
                      <a:pPr algn="l" fontAlgn="t">
                        <a:buNone/>
                      </a:pPr>
                      <a:r>
                        <a:rPr lang="en-IN" u="none" dirty="0">
                          <a:solidFill>
                            <a:schemeClr val="tx1"/>
                          </a:solidFill>
                        </a:rPr>
                        <a:t>Scanner(String source)</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sz="1800" b="0" i="0" kern="1200" dirty="0">
                          <a:solidFill>
                            <a:schemeClr val="tx1"/>
                          </a:solidFill>
                          <a:effectLst/>
                          <a:latin typeface="+mn-lt"/>
                          <a:ea typeface="+mn-ea"/>
                          <a:cs typeface="+mn-cs"/>
                        </a:rPr>
                        <a:t>Constructs a new Scanner that produces values scanned from the specified string.</a:t>
                      </a:r>
                      <a:endParaRPr lang="en-US" dirty="0">
                        <a:solidFill>
                          <a:schemeClr val="tx1"/>
                        </a:solidFill>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6078942"/>
                  </a:ext>
                </a:extLst>
              </a:tr>
            </a:tbl>
          </a:graphicData>
        </a:graphic>
      </p:graphicFrame>
      <p:sp>
        <p:nvSpPr>
          <p:cNvPr id="4" name="TextBox 3">
            <a:extLst>
              <a:ext uri="{FF2B5EF4-FFF2-40B4-BE49-F238E27FC236}">
                <a16:creationId xmlns:a16="http://schemas.microsoft.com/office/drawing/2014/main" id="{58B4C504-F33E-AC11-9BCD-A8E2F2A5D7B6}"/>
              </a:ext>
            </a:extLst>
          </p:cNvPr>
          <p:cNvSpPr txBox="1"/>
          <p:nvPr/>
        </p:nvSpPr>
        <p:spPr>
          <a:xfrm>
            <a:off x="1069909" y="4588768"/>
            <a:ext cx="10515600" cy="646331"/>
          </a:xfrm>
          <a:prstGeom prst="rect">
            <a:avLst/>
          </a:prstGeom>
          <a:noFill/>
        </p:spPr>
        <p:txBody>
          <a:bodyPr wrap="square">
            <a:spAutoFit/>
          </a:bodyPr>
          <a:lstStyle/>
          <a:p>
            <a:pPr algn="l">
              <a:buNone/>
            </a:pPr>
            <a:r>
              <a:rPr lang="en-US" b="0" i="0" dirty="0">
                <a:solidFill>
                  <a:srgbClr val="474747"/>
                </a:solidFill>
                <a:effectLst/>
                <a:latin typeface="Times New Roman" panose="02020603050405020304" pitchFamily="18" charset="0"/>
                <a:cs typeface="Times New Roman" panose="02020603050405020304" pitchFamily="18" charset="0"/>
              </a:rPr>
              <a:t>A Scanner breaks its input into tokens using a delimiter pattern, which by default matches whitespace. The resulting tokens may then be converted into values of different types using the various next methods.</a:t>
            </a:r>
          </a:p>
        </p:txBody>
      </p:sp>
      <p:sp>
        <p:nvSpPr>
          <p:cNvPr id="6" name="TextBox 5">
            <a:extLst>
              <a:ext uri="{FF2B5EF4-FFF2-40B4-BE49-F238E27FC236}">
                <a16:creationId xmlns:a16="http://schemas.microsoft.com/office/drawing/2014/main" id="{EE78BDB5-8812-CB06-3341-26F15095E0EF}"/>
              </a:ext>
            </a:extLst>
          </p:cNvPr>
          <p:cNvSpPr txBox="1"/>
          <p:nvPr/>
        </p:nvSpPr>
        <p:spPr>
          <a:xfrm>
            <a:off x="967271" y="647904"/>
            <a:ext cx="10013303" cy="369332"/>
          </a:xfrm>
          <a:prstGeom prst="rect">
            <a:avLst/>
          </a:prstGeom>
          <a:noFill/>
        </p:spPr>
        <p:txBody>
          <a:bodyPr wrap="square">
            <a:spAutoFit/>
          </a:bodyPr>
          <a:lstStyle/>
          <a:p>
            <a:pPr>
              <a:buNone/>
            </a:pPr>
            <a:r>
              <a:rPr lang="en-US" b="0" i="0" dirty="0">
                <a:solidFill>
                  <a:srgbClr val="474747"/>
                </a:solidFill>
                <a:effectLst/>
                <a:latin typeface="Times New Roman" panose="02020603050405020304" pitchFamily="18" charset="0"/>
                <a:cs typeface="Times New Roman" panose="02020603050405020304" pitchFamily="18" charset="0"/>
              </a:rPr>
              <a:t>A simple text scanner which can parse primitive types and strings using regular expressions.</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64EEBA-239A-611F-3A7F-007E313787B3}"/>
              </a:ext>
            </a:extLst>
          </p:cNvPr>
          <p:cNvSpPr txBox="1"/>
          <p:nvPr/>
        </p:nvSpPr>
        <p:spPr>
          <a:xfrm>
            <a:off x="967271" y="2020583"/>
            <a:ext cx="6097554" cy="369332"/>
          </a:xfrm>
          <a:prstGeom prst="rect">
            <a:avLst/>
          </a:prstGeom>
          <a:noFill/>
        </p:spPr>
        <p:txBody>
          <a:bodyPr wrap="square">
            <a:spAutoFit/>
          </a:bodyPr>
          <a:lstStyle/>
          <a:p>
            <a:r>
              <a:rPr lang="en-US" dirty="0">
                <a:solidFill>
                  <a:srgbClr val="474747"/>
                </a:solidFill>
                <a:latin typeface="Times New Roman" panose="02020603050405020304" pitchFamily="18" charset="0"/>
                <a:cs typeface="Times New Roman" panose="02020603050405020304" pitchFamily="18" charset="0"/>
              </a:rPr>
              <a:t>It can read data from </a:t>
            </a:r>
            <a:r>
              <a:rPr lang="en-US" dirty="0" err="1">
                <a:solidFill>
                  <a:srgbClr val="474747"/>
                </a:solidFill>
                <a:latin typeface="Times New Roman" panose="02020603050405020304" pitchFamily="18" charset="0"/>
                <a:cs typeface="Times New Roman" panose="02020603050405020304" pitchFamily="18" charset="0"/>
              </a:rPr>
              <a:t>inputstream</a:t>
            </a:r>
            <a:r>
              <a:rPr lang="en-US" dirty="0">
                <a:solidFill>
                  <a:srgbClr val="474747"/>
                </a:solidFill>
                <a:latin typeface="Times New Roman" panose="02020603050405020304" pitchFamily="18" charset="0"/>
                <a:cs typeface="Times New Roman" panose="02020603050405020304" pitchFamily="18" charset="0"/>
              </a:rPr>
              <a:t> or string or file</a:t>
            </a:r>
            <a:endParaRPr lang="en-IN" dirty="0"/>
          </a:p>
        </p:txBody>
      </p:sp>
    </p:spTree>
    <p:extLst>
      <p:ext uri="{BB962C8B-B14F-4D97-AF65-F5344CB8AC3E}">
        <p14:creationId xmlns:p14="http://schemas.microsoft.com/office/powerpoint/2010/main" val="3685492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853EFF-2654-621E-280E-222E6722C226}"/>
              </a:ext>
            </a:extLst>
          </p:cNvPr>
          <p:cNvGraphicFramePr>
            <a:graphicFrameLocks noGrp="1"/>
          </p:cNvGraphicFramePr>
          <p:nvPr>
            <p:extLst>
              <p:ext uri="{D42A27DB-BD31-4B8C-83A1-F6EECF244321}">
                <p14:modId xmlns:p14="http://schemas.microsoft.com/office/powerpoint/2010/main" val="2389295354"/>
              </p:ext>
            </p:extLst>
          </p:nvPr>
        </p:nvGraphicFramePr>
        <p:xfrm>
          <a:off x="693794" y="540648"/>
          <a:ext cx="11016124" cy="4472944"/>
        </p:xfrm>
        <a:graphic>
          <a:graphicData uri="http://schemas.openxmlformats.org/drawingml/2006/table">
            <a:tbl>
              <a:tblPr/>
              <a:tblGrid>
                <a:gridCol w="1389541">
                  <a:extLst>
                    <a:ext uri="{9D8B030D-6E8A-4147-A177-3AD203B41FA5}">
                      <a16:colId xmlns:a16="http://schemas.microsoft.com/office/drawing/2014/main" val="211965677"/>
                    </a:ext>
                  </a:extLst>
                </a:gridCol>
                <a:gridCol w="2919459">
                  <a:extLst>
                    <a:ext uri="{9D8B030D-6E8A-4147-A177-3AD203B41FA5}">
                      <a16:colId xmlns:a16="http://schemas.microsoft.com/office/drawing/2014/main" val="4203001538"/>
                    </a:ext>
                  </a:extLst>
                </a:gridCol>
                <a:gridCol w="6707124">
                  <a:extLst>
                    <a:ext uri="{9D8B030D-6E8A-4147-A177-3AD203B41FA5}">
                      <a16:colId xmlns:a16="http://schemas.microsoft.com/office/drawing/2014/main" val="4140136025"/>
                    </a:ext>
                  </a:extLst>
                </a:gridCol>
              </a:tblGrid>
              <a:tr h="402908">
                <a:tc>
                  <a:txBody>
                    <a:bodyPr/>
                    <a:lstStyle/>
                    <a:p>
                      <a:pPr algn="l" fontAlgn="t">
                        <a:buNone/>
                      </a:pPr>
                      <a:r>
                        <a:rPr lang="en-US" dirty="0">
                          <a:effectLst/>
                          <a:latin typeface="Times New Roman" panose="02020603050405020304" pitchFamily="18" charset="0"/>
                          <a:cs typeface="Times New Roman" panose="02020603050405020304" pitchFamily="18" charset="0"/>
                        </a:rPr>
                        <a:t>String</a:t>
                      </a:r>
                      <a:endParaRPr lang="en-IN" dirty="0">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b="0" dirty="0">
                          <a:effectLst/>
                          <a:latin typeface="Times New Roman" panose="02020603050405020304" pitchFamily="18" charset="0"/>
                          <a:cs typeface="Times New Roman" panose="02020603050405020304" pitchFamily="18" charset="0"/>
                        </a:rPr>
                        <a:t>next()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225"/>
                        </a:spcBef>
                        <a:spcAft>
                          <a:spcPts val="150"/>
                        </a:spcAft>
                        <a:buClrTx/>
                        <a:buSzTx/>
                        <a:buFontTx/>
                        <a:buNone/>
                        <a:tabLst/>
                        <a:defRPr/>
                      </a:pPr>
                      <a:r>
                        <a:rPr lang="en-US" dirty="0">
                          <a:solidFill>
                            <a:srgbClr val="474747"/>
                          </a:solidFill>
                          <a:effectLst/>
                          <a:latin typeface="Times New Roman" panose="02020603050405020304" pitchFamily="18" charset="0"/>
                          <a:cs typeface="Times New Roman" panose="02020603050405020304" pitchFamily="18" charset="0"/>
                        </a:rPr>
                        <a:t>Reads the next token as a string, delimited by whitespace.</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69494491"/>
                  </a:ext>
                </a:extLst>
              </a:tr>
              <a:tr h="402908">
                <a:tc>
                  <a:txBody>
                    <a:bodyPr/>
                    <a:lstStyle/>
                    <a:p>
                      <a:pPr algn="l" fontAlgn="t">
                        <a:buNone/>
                      </a:pPr>
                      <a:r>
                        <a:rPr lang="en-US" dirty="0">
                          <a:effectLst/>
                          <a:latin typeface="Times New Roman" panose="02020603050405020304" pitchFamily="18" charset="0"/>
                          <a:cs typeface="Times New Roman" panose="02020603050405020304" pitchFamily="18" charset="0"/>
                        </a:rPr>
                        <a:t>String</a:t>
                      </a:r>
                      <a:endParaRPr lang="en-IN" dirty="0">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b="0" dirty="0" err="1">
                          <a:effectLst/>
                          <a:latin typeface="Times New Roman" panose="02020603050405020304" pitchFamily="18" charset="0"/>
                          <a:cs typeface="Times New Roman" panose="02020603050405020304" pitchFamily="18" charset="0"/>
                        </a:rPr>
                        <a:t>nextLine</a:t>
                      </a:r>
                      <a:r>
                        <a:rPr lang="en-US" b="0" dirty="0">
                          <a:effectLst/>
                          <a:latin typeface="Times New Roman" panose="02020603050405020304" pitchFamily="18" charset="0"/>
                          <a:cs typeface="Times New Roman" panose="02020603050405020304" pitchFamily="18" charset="0"/>
                        </a:rPr>
                        <a: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225"/>
                        </a:spcBef>
                        <a:spcAft>
                          <a:spcPts val="150"/>
                        </a:spcAft>
                        <a:buClrTx/>
                        <a:buSzTx/>
                        <a:buFontTx/>
                        <a:buNone/>
                        <a:tabLst/>
                        <a:defRPr/>
                      </a:pPr>
                      <a:r>
                        <a:rPr lang="en-US" dirty="0">
                          <a:solidFill>
                            <a:srgbClr val="474747"/>
                          </a:solidFill>
                          <a:effectLst/>
                          <a:latin typeface="Times New Roman" panose="02020603050405020304" pitchFamily="18" charset="0"/>
                          <a:cs typeface="Times New Roman" panose="02020603050405020304" pitchFamily="18" charset="0"/>
                        </a:rPr>
                        <a:t>Scans the next token of the input as an entire line of text(including spaces)</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4003493"/>
                  </a:ext>
                </a:extLst>
              </a:tr>
              <a:tr h="402908">
                <a:tc>
                  <a:txBody>
                    <a:bodyPr/>
                    <a:lstStyle/>
                    <a:p>
                      <a:pPr algn="l" fontAlgn="t">
                        <a:buNone/>
                      </a:pPr>
                      <a:r>
                        <a:rPr lang="en-US" dirty="0">
                          <a:effectLst/>
                          <a:latin typeface="Times New Roman" panose="02020603050405020304" pitchFamily="18" charset="0"/>
                          <a:cs typeface="Times New Roman" panose="02020603050405020304" pitchFamily="18" charset="0"/>
                        </a:rPr>
                        <a:t>int</a:t>
                      </a:r>
                      <a:endParaRPr lang="en-IN" dirty="0">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b="0" dirty="0" err="1">
                          <a:effectLst/>
                          <a:latin typeface="Times New Roman" panose="02020603050405020304" pitchFamily="18" charset="0"/>
                          <a:cs typeface="Times New Roman" panose="02020603050405020304" pitchFamily="18" charset="0"/>
                        </a:rPr>
                        <a:t>nextInt</a:t>
                      </a:r>
                      <a:r>
                        <a:rPr lang="en-US" b="0" dirty="0">
                          <a:effectLst/>
                          <a:latin typeface="Times New Roman" panose="02020603050405020304" pitchFamily="18" charset="0"/>
                          <a:cs typeface="Times New Roman" panose="02020603050405020304" pitchFamily="18" charset="0"/>
                        </a:rPr>
                        <a: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225"/>
                        </a:spcBef>
                        <a:spcAft>
                          <a:spcPts val="150"/>
                        </a:spcAft>
                        <a:buClrTx/>
                        <a:buSzTx/>
                        <a:buFontTx/>
                        <a:buNone/>
                        <a:tabLst/>
                        <a:defRPr/>
                      </a:pPr>
                      <a:r>
                        <a:rPr lang="en-US" dirty="0">
                          <a:solidFill>
                            <a:srgbClr val="474747"/>
                          </a:solidFill>
                          <a:effectLst/>
                          <a:latin typeface="Times New Roman" panose="02020603050405020304" pitchFamily="18" charset="0"/>
                          <a:cs typeface="Times New Roman" panose="02020603050405020304" pitchFamily="18" charset="0"/>
                        </a:rPr>
                        <a:t>Scans the next token of the input as an int.</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4705015"/>
                  </a:ext>
                </a:extLst>
              </a:tr>
              <a:tr h="402908">
                <a:tc>
                  <a:txBody>
                    <a:bodyPr/>
                    <a:lstStyle/>
                    <a:p>
                      <a:pPr algn="l" fontAlgn="t">
                        <a:buNone/>
                      </a:pPr>
                      <a:r>
                        <a:rPr lang="en-US" dirty="0">
                          <a:effectLst/>
                          <a:latin typeface="Times New Roman" panose="02020603050405020304" pitchFamily="18" charset="0"/>
                          <a:cs typeface="Times New Roman" panose="02020603050405020304" pitchFamily="18" charset="0"/>
                        </a:rPr>
                        <a:t>float</a:t>
                      </a:r>
                      <a:endParaRPr lang="en-IN" dirty="0">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b="0" dirty="0" err="1">
                          <a:effectLst/>
                          <a:latin typeface="Times New Roman" panose="02020603050405020304" pitchFamily="18" charset="0"/>
                          <a:cs typeface="Times New Roman" panose="02020603050405020304" pitchFamily="18" charset="0"/>
                        </a:rPr>
                        <a:t>nextFloat</a:t>
                      </a:r>
                      <a:r>
                        <a:rPr lang="en-US" b="0" dirty="0">
                          <a:effectLst/>
                          <a:latin typeface="Times New Roman" panose="02020603050405020304" pitchFamily="18" charset="0"/>
                          <a:cs typeface="Times New Roman" panose="02020603050405020304" pitchFamily="18" charset="0"/>
                        </a:rPr>
                        <a: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225"/>
                        </a:spcBef>
                        <a:spcAft>
                          <a:spcPts val="150"/>
                        </a:spcAft>
                        <a:buClrTx/>
                        <a:buSzTx/>
                        <a:buFontTx/>
                        <a:buNone/>
                        <a:tabLst/>
                        <a:defRPr/>
                      </a:pPr>
                      <a:r>
                        <a:rPr lang="en-US" dirty="0">
                          <a:solidFill>
                            <a:srgbClr val="474747"/>
                          </a:solidFill>
                          <a:effectLst/>
                          <a:latin typeface="Times New Roman" panose="02020603050405020304" pitchFamily="18" charset="0"/>
                          <a:cs typeface="Times New Roman" panose="02020603050405020304" pitchFamily="18" charset="0"/>
                        </a:rPr>
                        <a:t>Scans the next token of the input as an float</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82915295"/>
                  </a:ext>
                </a:extLst>
              </a:tr>
              <a:tr h="402908">
                <a:tc gridSpan="3">
                  <a:txBody>
                    <a:bodyPr/>
                    <a:lstStyle/>
                    <a:p>
                      <a:pPr algn="l" fontAlgn="t">
                        <a:buNone/>
                      </a:pPr>
                      <a:r>
                        <a:rPr lang="en-US" b="1" dirty="0">
                          <a:effectLst/>
                          <a:latin typeface="Times New Roman" panose="02020603050405020304" pitchFamily="18" charset="0"/>
                          <a:cs typeface="Times New Roman" panose="02020603050405020304" pitchFamily="18" charset="0"/>
                        </a:rPr>
                        <a:t>Similarly </a:t>
                      </a:r>
                      <a:r>
                        <a:rPr lang="en-US" b="1" dirty="0" err="1">
                          <a:effectLst/>
                          <a:latin typeface="Times New Roman" panose="02020603050405020304" pitchFamily="18" charset="0"/>
                          <a:cs typeface="Times New Roman" panose="02020603050405020304" pitchFamily="18" charset="0"/>
                        </a:rPr>
                        <a:t>nextByte</a:t>
                      </a:r>
                      <a:r>
                        <a:rPr lang="en-US" b="1" dirty="0">
                          <a:effectLst/>
                          <a:latin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cs typeface="Times New Roman" panose="02020603050405020304" pitchFamily="18" charset="0"/>
                        </a:rPr>
                        <a:t>nextBoolean</a:t>
                      </a:r>
                      <a:r>
                        <a:rPr lang="en-US" b="1" dirty="0">
                          <a:effectLst/>
                          <a:latin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cs typeface="Times New Roman" panose="02020603050405020304" pitchFamily="18" charset="0"/>
                        </a:rPr>
                        <a:t>nextShort</a:t>
                      </a:r>
                      <a:r>
                        <a:rPr lang="en-US" b="1" dirty="0">
                          <a:effectLst/>
                          <a:latin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cs typeface="Times New Roman" panose="02020603050405020304" pitchFamily="18" charset="0"/>
                        </a:rPr>
                        <a:t>nextLong</a:t>
                      </a:r>
                      <a:r>
                        <a:rPr lang="en-US" b="1" dirty="0">
                          <a:effectLst/>
                          <a:latin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cs typeface="Times New Roman" panose="02020603050405020304" pitchFamily="18" charset="0"/>
                        </a:rPr>
                        <a:t>nextDouble</a:t>
                      </a:r>
                      <a:r>
                        <a:rPr lang="en-US" b="1" dirty="0">
                          <a:effectLst/>
                          <a:latin typeface="Times New Roman" panose="02020603050405020304" pitchFamily="18" charset="0"/>
                          <a:cs typeface="Times New Roman" panose="02020603050405020304" pitchFamily="18" charset="0"/>
                        </a:rPr>
                        <a:t>(),</a:t>
                      </a:r>
                      <a:r>
                        <a:rPr lang="en-US" b="1" dirty="0" err="1">
                          <a:effectLst/>
                          <a:latin typeface="Times New Roman" panose="02020603050405020304" pitchFamily="18" charset="0"/>
                          <a:cs typeface="Times New Roman" panose="02020603050405020304" pitchFamily="18" charset="0"/>
                        </a:rPr>
                        <a:t>nextBigInteger</a:t>
                      </a:r>
                      <a:r>
                        <a:rPr lang="en-US" b="1" dirty="0">
                          <a:effectLst/>
                          <a:latin typeface="Times New Roman" panose="02020603050405020304" pitchFamily="18" charset="0"/>
                          <a:cs typeface="Times New Roman" panose="02020603050405020304" pitchFamily="18" charset="0"/>
                        </a:rPr>
                        <a:t>(),</a:t>
                      </a:r>
                      <a:r>
                        <a:rPr lang="en-US" b="1" dirty="0" err="1">
                          <a:effectLst/>
                          <a:latin typeface="Times New Roman" panose="02020603050405020304" pitchFamily="18" charset="0"/>
                          <a:cs typeface="Times New Roman" panose="02020603050405020304" pitchFamily="18" charset="0"/>
                        </a:rPr>
                        <a:t>nextBigDecimal</a:t>
                      </a:r>
                      <a:r>
                        <a:rPr lang="en-US" b="1" dirty="0">
                          <a:effectLst/>
                          <a:latin typeface="Times New Roman" panose="02020603050405020304" pitchFamily="18" charset="0"/>
                          <a:cs typeface="Times New Roman" panose="02020603050405020304" pitchFamily="18" charset="0"/>
                        </a:rPr>
                        <a:t>() </a:t>
                      </a:r>
                      <a:endParaRPr lang="en-US" b="1" dirty="0">
                        <a:solidFill>
                          <a:srgbClr val="474747"/>
                        </a:solidFill>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dirty="0"/>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44284877"/>
                  </a:ext>
                </a:extLst>
              </a:tr>
              <a:tr h="402908">
                <a:tc>
                  <a:txBody>
                    <a:bodyPr/>
                    <a:lstStyle/>
                    <a:p>
                      <a:pPr algn="l" fontAlgn="t">
                        <a:buNone/>
                      </a:pPr>
                      <a:r>
                        <a:rPr lang="en-IN" dirty="0" err="1">
                          <a:effectLst/>
                          <a:latin typeface="Times New Roman" panose="02020603050405020304" pitchFamily="18" charset="0"/>
                          <a:cs typeface="Times New Roman" panose="02020603050405020304" pitchFamily="18" charset="0"/>
                        </a:rPr>
                        <a:t>boolean</a:t>
                      </a:r>
                      <a:endParaRPr lang="en-IN" dirty="0">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IN" b="0" u="none" strike="noStrike" dirty="0" err="1">
                          <a:solidFill>
                            <a:schemeClr val="tx1"/>
                          </a:solidFill>
                          <a:effectLst/>
                          <a:latin typeface="Times New Roman" panose="02020603050405020304" pitchFamily="18" charset="0"/>
                          <a:cs typeface="Times New Roman" panose="02020603050405020304" pitchFamily="18" charset="0"/>
                        </a:rPr>
                        <a:t>hasNext</a:t>
                      </a:r>
                      <a:r>
                        <a:rPr lang="en-IN" b="0" dirty="0">
                          <a:solidFill>
                            <a:schemeClr val="tx1"/>
                          </a:solidFill>
                          <a:effectLst/>
                          <a:latin typeface="Times New Roman" panose="02020603050405020304" pitchFamily="18" charset="0"/>
                          <a:cs typeface="Times New Roman" panose="02020603050405020304" pitchFamily="18" charset="0"/>
                        </a:rPr>
                        <a: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solidFill>
                            <a:srgbClr val="474747"/>
                          </a:solidFill>
                          <a:effectLst/>
                          <a:latin typeface="Times New Roman" panose="02020603050405020304" pitchFamily="18" charset="0"/>
                          <a:cs typeface="Times New Roman" panose="02020603050405020304" pitchFamily="18" charset="0"/>
                        </a:rPr>
                        <a:t>Returns true if this scanner has another token in its input.</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25321248"/>
                  </a:ext>
                </a:extLst>
              </a:tr>
              <a:tr h="711518">
                <a:tc>
                  <a:txBody>
                    <a:bodyPr/>
                    <a:lstStyle/>
                    <a:p>
                      <a:pPr algn="l" fontAlgn="t">
                        <a:buNone/>
                      </a:pPr>
                      <a:r>
                        <a:rPr lang="en-IN">
                          <a:effectLst/>
                          <a:latin typeface="Times New Roman" panose="02020603050405020304" pitchFamily="18" charset="0"/>
                          <a:cs typeface="Times New Roman" panose="02020603050405020304" pitchFamily="18" charset="0"/>
                        </a:rPr>
                        <a:t>boolean</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IN" b="0" u="none" strike="noStrike" dirty="0" err="1">
                          <a:solidFill>
                            <a:schemeClr val="tx1"/>
                          </a:solidFill>
                          <a:effectLst/>
                          <a:latin typeface="Times New Roman" panose="02020603050405020304" pitchFamily="18" charset="0"/>
                          <a:cs typeface="Times New Roman" panose="02020603050405020304" pitchFamily="18" charset="0"/>
                        </a:rPr>
                        <a:t>hasNextInt</a:t>
                      </a:r>
                      <a:r>
                        <a:rPr lang="en-IN" b="0" dirty="0">
                          <a:solidFill>
                            <a:schemeClr val="tx1"/>
                          </a:solidFill>
                          <a:effectLst/>
                          <a:latin typeface="Times New Roman" panose="02020603050405020304" pitchFamily="18" charset="0"/>
                          <a:cs typeface="Times New Roman" panose="02020603050405020304" pitchFamily="18" charset="0"/>
                        </a:rPr>
                        <a:t>()</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solidFill>
                            <a:srgbClr val="474747"/>
                          </a:solidFill>
                          <a:effectLst/>
                          <a:latin typeface="Times New Roman" panose="02020603050405020304" pitchFamily="18" charset="0"/>
                          <a:cs typeface="Times New Roman" panose="02020603050405020304" pitchFamily="18" charset="0"/>
                        </a:rPr>
                        <a:t>Returns true if the next token in this scanner's input can be interpreted as an int value in the default radix using the </a:t>
                      </a:r>
                      <a:r>
                        <a:rPr lang="en-US" b="1" u="none" strike="noStrike" dirty="0" err="1">
                          <a:solidFill>
                            <a:srgbClr val="4A6782"/>
                          </a:solidFill>
                          <a:effectLst/>
                          <a:latin typeface="Times New Roman" panose="02020603050405020304" pitchFamily="18" charset="0"/>
                          <a:cs typeface="Times New Roman" panose="02020603050405020304" pitchFamily="18" charset="0"/>
                        </a:rPr>
                        <a:t>nextInt</a:t>
                      </a:r>
                      <a:r>
                        <a:rPr lang="en-US" b="1" u="none" strike="noStrike" dirty="0">
                          <a:solidFill>
                            <a:srgbClr val="4A6782"/>
                          </a:solidFill>
                          <a:effectLst/>
                          <a:latin typeface="Times New Roman" panose="02020603050405020304" pitchFamily="18" charset="0"/>
                          <a:cs typeface="Times New Roman" panose="02020603050405020304" pitchFamily="18" charset="0"/>
                        </a:rPr>
                        <a:t>()</a:t>
                      </a:r>
                      <a:r>
                        <a:rPr lang="en-US" dirty="0">
                          <a:solidFill>
                            <a:srgbClr val="474747"/>
                          </a:solidFill>
                          <a:effectLst/>
                          <a:latin typeface="Times New Roman" panose="02020603050405020304" pitchFamily="18" charset="0"/>
                          <a:cs typeface="Times New Roman" panose="02020603050405020304" pitchFamily="18" charset="0"/>
                        </a:rPr>
                        <a:t> method.</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38619089"/>
                  </a:ext>
                </a:extLst>
              </a:tr>
              <a:tr h="402908">
                <a:tc gridSpan="3">
                  <a:txBody>
                    <a:bodyPr/>
                    <a:lstStyle/>
                    <a:p>
                      <a:pPr algn="l" fontAlgn="t">
                        <a:buNone/>
                      </a:pPr>
                      <a:r>
                        <a:rPr lang="en-US" b="1" u="none" strike="noStrike" dirty="0">
                          <a:solidFill>
                            <a:schemeClr val="tx1"/>
                          </a:solidFill>
                          <a:effectLst/>
                          <a:latin typeface="Times New Roman" panose="02020603050405020304" pitchFamily="18" charset="0"/>
                          <a:cs typeface="Times New Roman" panose="02020603050405020304" pitchFamily="18" charset="0"/>
                        </a:rPr>
                        <a:t>Similarly </a:t>
                      </a:r>
                      <a:r>
                        <a:rPr lang="en-US" b="1" u="none" strike="noStrike" dirty="0" err="1">
                          <a:solidFill>
                            <a:schemeClr val="tx1"/>
                          </a:solidFill>
                          <a:effectLst/>
                          <a:latin typeface="Times New Roman" panose="02020603050405020304" pitchFamily="18" charset="0"/>
                          <a:cs typeface="Times New Roman" panose="02020603050405020304" pitchFamily="18" charset="0"/>
                        </a:rPr>
                        <a:t>hasNext</a:t>
                      </a:r>
                      <a:r>
                        <a:rPr lang="en-US" b="1" u="none" strike="noStrike" dirty="0">
                          <a:solidFill>
                            <a:schemeClr val="tx1"/>
                          </a:solidFill>
                          <a:effectLst/>
                          <a:latin typeface="Times New Roman" panose="02020603050405020304" pitchFamily="18" charset="0"/>
                          <a:cs typeface="Times New Roman" panose="02020603050405020304" pitchFamily="18" charset="0"/>
                        </a:rPr>
                        <a:t> version of datatype returns true it next token is as per the format.</a:t>
                      </a:r>
                      <a:endParaRPr lang="en-US" dirty="0">
                        <a:solidFill>
                          <a:srgbClr val="474747"/>
                        </a:solidFill>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dirty="0"/>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5788667"/>
                  </a:ext>
                </a:extLst>
              </a:tr>
              <a:tr h="711518">
                <a:tc>
                  <a:txBody>
                    <a:bodyPr/>
                    <a:lstStyle/>
                    <a:p>
                      <a:pPr algn="l" fontAlgn="t">
                        <a:buNone/>
                      </a:pPr>
                      <a:r>
                        <a:rPr lang="en-IN" b="0" u="none" strike="noStrike" dirty="0">
                          <a:solidFill>
                            <a:schemeClr val="tx1"/>
                          </a:solidFill>
                          <a:effectLst/>
                          <a:latin typeface="Times New Roman" panose="02020603050405020304" pitchFamily="18" charset="0"/>
                          <a:cs typeface="Times New Roman" panose="02020603050405020304" pitchFamily="18" charset="0"/>
                        </a:rPr>
                        <a:t>Scanner</a:t>
                      </a:r>
                      <a:endParaRPr lang="en-IN" b="0" dirty="0">
                        <a:solidFill>
                          <a:schemeClr val="tx1"/>
                        </a:solidFill>
                        <a:effectLst/>
                        <a:latin typeface="Times New Roman" panose="02020603050405020304" pitchFamily="18" charset="0"/>
                        <a:cs typeface="Times New Roman" panose="02020603050405020304" pitchFamily="18" charset="0"/>
                      </a:endParaRP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IN" b="0" u="none" strike="noStrike" dirty="0" err="1">
                          <a:solidFill>
                            <a:schemeClr val="tx1"/>
                          </a:solidFill>
                          <a:effectLst/>
                          <a:latin typeface="Times New Roman" panose="02020603050405020304" pitchFamily="18" charset="0"/>
                          <a:cs typeface="Times New Roman" panose="02020603050405020304" pitchFamily="18" charset="0"/>
                        </a:rPr>
                        <a:t>useDelimiter</a:t>
                      </a:r>
                      <a:r>
                        <a:rPr lang="en-IN" b="0" dirty="0">
                          <a:solidFill>
                            <a:schemeClr val="tx1"/>
                          </a:solidFill>
                          <a:effectLst/>
                          <a:latin typeface="Times New Roman" panose="02020603050405020304" pitchFamily="18" charset="0"/>
                          <a:cs typeface="Times New Roman" panose="02020603050405020304" pitchFamily="18" charset="0"/>
                        </a:rPr>
                        <a:t>(</a:t>
                      </a:r>
                      <a:r>
                        <a:rPr lang="en-IN" b="0" u="none" strike="noStrike" dirty="0">
                          <a:solidFill>
                            <a:schemeClr val="tx1"/>
                          </a:solidFill>
                          <a:effectLst/>
                          <a:latin typeface="Times New Roman" panose="02020603050405020304" pitchFamily="18" charset="0"/>
                          <a:cs typeface="Times New Roman" panose="02020603050405020304" pitchFamily="18" charset="0"/>
                          <a:hlinkClick r:id="rId2" tooltip="class in java.lang">
                            <a:extLst>
                              <a:ext uri="{A12FA001-AC4F-418D-AE19-62706E023703}">
                                <ahyp:hlinkClr xmlns:ahyp="http://schemas.microsoft.com/office/drawing/2018/hyperlinkcolor" val="tx"/>
                              </a:ext>
                            </a:extLst>
                          </a:hlinkClick>
                        </a:rPr>
                        <a:t>String</a:t>
                      </a:r>
                      <a:r>
                        <a:rPr lang="en-IN" b="0" dirty="0">
                          <a:solidFill>
                            <a:schemeClr val="tx1"/>
                          </a:solidFill>
                          <a:effectLst/>
                          <a:latin typeface="Times New Roman" panose="02020603050405020304" pitchFamily="18" charset="0"/>
                          <a:cs typeface="Times New Roman" panose="02020603050405020304" pitchFamily="18" charset="0"/>
                        </a:rPr>
                        <a:t> pattern)</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solidFill>
                            <a:srgbClr val="474747"/>
                          </a:solidFill>
                          <a:effectLst/>
                          <a:latin typeface="Times New Roman" panose="02020603050405020304" pitchFamily="18" charset="0"/>
                          <a:cs typeface="Times New Roman" panose="02020603050405020304" pitchFamily="18" charset="0"/>
                        </a:rPr>
                        <a:t>Sets this scanner's delimiting pattern to a pattern constructed from the specified String.</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92374"/>
                  </a:ext>
                </a:extLst>
              </a:tr>
            </a:tbl>
          </a:graphicData>
        </a:graphic>
      </p:graphicFrame>
    </p:spTree>
    <p:extLst>
      <p:ext uri="{BB962C8B-B14F-4D97-AF65-F5344CB8AC3E}">
        <p14:creationId xmlns:p14="http://schemas.microsoft.com/office/powerpoint/2010/main" val="113473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2750-36CF-3A19-3952-4DFCC945AFA1}"/>
              </a:ext>
            </a:extLst>
          </p:cNvPr>
          <p:cNvSpPr>
            <a:spLocks noGrp="1"/>
          </p:cNvSpPr>
          <p:nvPr>
            <p:ph type="title"/>
          </p:nvPr>
        </p:nvSpPr>
        <p:spPr>
          <a:xfrm>
            <a:off x="838200" y="365126"/>
            <a:ext cx="10515600" cy="595928"/>
          </a:xfrm>
        </p:spPr>
        <p:txBody>
          <a:bodyPr>
            <a:noAutofit/>
          </a:bodyPr>
          <a:lstStyle/>
          <a:p>
            <a:r>
              <a:rPr lang="en-IN" dirty="0">
                <a:latin typeface="Times New Roman" panose="02020603050405020304" pitchFamily="18" charset="0"/>
                <a:cs typeface="Times New Roman" panose="02020603050405020304" pitchFamily="18" charset="0"/>
              </a:rPr>
              <a:t>What is package?</a:t>
            </a:r>
          </a:p>
        </p:txBody>
      </p:sp>
      <p:sp>
        <p:nvSpPr>
          <p:cNvPr id="5" name="TextBox 4">
            <a:extLst>
              <a:ext uri="{FF2B5EF4-FFF2-40B4-BE49-F238E27FC236}">
                <a16:creationId xmlns:a16="http://schemas.microsoft.com/office/drawing/2014/main" id="{E3B905F1-8E23-84A2-3AC9-990B9DBA1759}"/>
              </a:ext>
            </a:extLst>
          </p:cNvPr>
          <p:cNvSpPr txBox="1"/>
          <p:nvPr/>
        </p:nvSpPr>
        <p:spPr>
          <a:xfrm>
            <a:off x="959497" y="1131386"/>
            <a:ext cx="10515600" cy="2308324"/>
          </a:xfrm>
          <a:prstGeom prst="rect">
            <a:avLst/>
          </a:prstGeom>
          <a:noFill/>
        </p:spPr>
        <p:txBody>
          <a:bodyPr wrap="square">
            <a:spAutoFit/>
          </a:bodyPr>
          <a:lstStyle/>
          <a:p>
            <a:pPr marL="285750" indent="-285750" algn="l">
              <a:buFont typeface="Arial" panose="020B0604020202020204" pitchFamily="34" charset="0"/>
              <a:buChar char="•"/>
            </a:pPr>
            <a:r>
              <a:rPr lang="en-US" sz="2400" b="0" i="1" u="none" strike="noStrike" baseline="0" dirty="0">
                <a:latin typeface="Times New Roman" panose="02020603050405020304" pitchFamily="18" charset="0"/>
                <a:cs typeface="Times New Roman" panose="02020603050405020304" pitchFamily="18" charset="0"/>
              </a:rPr>
              <a:t>Packages </a:t>
            </a:r>
            <a:r>
              <a:rPr lang="en-US" sz="2400" b="0" i="0" u="none" strike="noStrike" baseline="0" dirty="0">
                <a:latin typeface="Times New Roman" panose="02020603050405020304" pitchFamily="18" charset="0"/>
                <a:cs typeface="Times New Roman" panose="02020603050405020304" pitchFamily="18" charset="0"/>
              </a:rPr>
              <a:t>are containers for classes</a:t>
            </a:r>
            <a:r>
              <a:rPr lang="en-US" sz="2400" dirty="0">
                <a:latin typeface="Times New Roman" panose="02020603050405020304" pitchFamily="18" charset="0"/>
                <a:cs typeface="Times New Roman" panose="02020603050405020304" pitchFamily="18" charset="0"/>
              </a:rPr>
              <a:t>, that </a:t>
            </a:r>
            <a:r>
              <a:rPr lang="en-US" sz="2400" b="0" i="0" u="none" strike="noStrike" baseline="0" dirty="0">
                <a:latin typeface="Times New Roman" panose="02020603050405020304" pitchFamily="18" charset="0"/>
                <a:cs typeface="Times New Roman" panose="02020603050405020304" pitchFamily="18" charset="0"/>
              </a:rPr>
              <a:t>are used to keep the class name space compartmentalized</a:t>
            </a:r>
            <a:r>
              <a:rPr lang="en-US" sz="2400" dirty="0">
                <a:latin typeface="Times New Roman" panose="02020603050405020304" pitchFamily="18" charset="0"/>
                <a:cs typeface="Times New Roman" panose="02020603050405020304" pitchFamily="18" charset="0"/>
              </a:rPr>
              <a:t> to avoid class name collisions.</a:t>
            </a:r>
          </a:p>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similar to folders or directories.</a:t>
            </a: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For example, a package allows you to create a class named </a:t>
            </a:r>
            <a:r>
              <a:rPr lang="en-US" sz="2400" b="1" i="0" u="none" strike="noStrike" baseline="0" dirty="0">
                <a:latin typeface="Times New Roman" panose="02020603050405020304" pitchFamily="18" charset="0"/>
                <a:cs typeface="Times New Roman" panose="02020603050405020304" pitchFamily="18" charset="0"/>
              </a:rPr>
              <a:t>List</a:t>
            </a:r>
            <a:r>
              <a:rPr lang="en-US" sz="2400" b="0" i="0" u="none" strike="noStrike" baseline="0" dirty="0">
                <a:latin typeface="Times New Roman" panose="02020603050405020304" pitchFamily="18" charset="0"/>
                <a:cs typeface="Times New Roman" panose="02020603050405020304" pitchFamily="18" charset="0"/>
              </a:rPr>
              <a:t>, which you can store in your own package without concern that it will collide with some other class named </a:t>
            </a:r>
            <a:r>
              <a:rPr lang="en-US" sz="2400" b="1" i="0" u="none" strike="noStrike" baseline="0" dirty="0">
                <a:latin typeface="Times New Roman" panose="02020603050405020304" pitchFamily="18" charset="0"/>
                <a:cs typeface="Times New Roman" panose="02020603050405020304" pitchFamily="18" charset="0"/>
              </a:rPr>
              <a:t>List </a:t>
            </a:r>
            <a:r>
              <a:rPr lang="en-US" sz="2400" b="0" i="0" u="none" strike="noStrike" baseline="0" dirty="0">
                <a:latin typeface="Times New Roman" panose="02020603050405020304" pitchFamily="18" charset="0"/>
                <a:cs typeface="Times New Roman" panose="02020603050405020304" pitchFamily="18" charset="0"/>
              </a:rPr>
              <a:t>stored elsewhere.</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61467D-1A07-7FB9-760B-316013D95FA2}"/>
              </a:ext>
            </a:extLst>
          </p:cNvPr>
          <p:cNvSpPr txBox="1"/>
          <p:nvPr/>
        </p:nvSpPr>
        <p:spPr>
          <a:xfrm>
            <a:off x="1220754" y="3810012"/>
            <a:ext cx="9714724" cy="1938992"/>
          </a:xfrm>
          <a:prstGeom prst="rect">
            <a:avLst/>
          </a:prstGeom>
          <a:noFill/>
        </p:spPr>
        <p:txBody>
          <a:bodyPr wrap="square">
            <a:spAutoFit/>
          </a:bodyPr>
          <a:lstStyle/>
          <a:p>
            <a:r>
              <a:rPr lang="en-IN" sz="2400" b="0" i="0" u="none" strike="noStrike" baseline="0" dirty="0">
                <a:latin typeface="Times New Roman" panose="02020603050405020304" pitchFamily="18" charset="0"/>
                <a:cs typeface="Times New Roman" panose="02020603050405020304" pitchFamily="18" charset="0"/>
              </a:rPr>
              <a:t>To create a package in java, use package command as first statement in file</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package </a:t>
            </a:r>
            <a:r>
              <a:rPr lang="en-IN" sz="2400" i="1" dirty="0" err="1">
                <a:latin typeface="Times New Roman" panose="02020603050405020304" pitchFamily="18" charset="0"/>
                <a:cs typeface="Times New Roman" panose="02020603050405020304" pitchFamily="18" charset="0"/>
              </a:rPr>
              <a:t>packagename</a:t>
            </a:r>
            <a:r>
              <a:rPr lang="en-IN" sz="2400" dirty="0">
                <a:latin typeface="Times New Roman" panose="02020603050405020304" pitchFamily="18" charset="0"/>
                <a:cs typeface="Times New Roman" panose="02020603050405020304" pitchFamily="18" charset="0"/>
              </a:rPr>
              <a:t>; </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3027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F351-E6A9-67E0-C956-FC86CCD3847B}"/>
              </a:ext>
            </a:extLst>
          </p:cNvPr>
          <p:cNvSpPr>
            <a:spLocks noGrp="1"/>
          </p:cNvSpPr>
          <p:nvPr>
            <p:ph type="title"/>
          </p:nvPr>
        </p:nvSpPr>
        <p:spPr>
          <a:xfrm>
            <a:off x="548951" y="178513"/>
            <a:ext cx="10515600" cy="530614"/>
          </a:xfrm>
        </p:spPr>
        <p:txBody>
          <a:bodyPr>
            <a:normAutofit fontScale="90000"/>
          </a:bodyPr>
          <a:lstStyle/>
          <a:p>
            <a:r>
              <a:rPr lang="en-IN" dirty="0"/>
              <a:t>File class</a:t>
            </a:r>
          </a:p>
        </p:txBody>
      </p:sp>
      <p:sp>
        <p:nvSpPr>
          <p:cNvPr id="5" name="TextBox 4">
            <a:extLst>
              <a:ext uri="{FF2B5EF4-FFF2-40B4-BE49-F238E27FC236}">
                <a16:creationId xmlns:a16="http://schemas.microsoft.com/office/drawing/2014/main" id="{9575A79C-6BFF-85AD-D7BC-7699DDC8D6EF}"/>
              </a:ext>
            </a:extLst>
          </p:cNvPr>
          <p:cNvSpPr txBox="1"/>
          <p:nvPr/>
        </p:nvSpPr>
        <p:spPr>
          <a:xfrm>
            <a:off x="838197" y="3946236"/>
            <a:ext cx="6097554" cy="1107996"/>
          </a:xfrm>
          <a:prstGeom prst="rect">
            <a:avLst/>
          </a:prstGeom>
          <a:noFill/>
        </p:spPr>
        <p:txBody>
          <a:bodyPr wrap="square">
            <a:spAutoFit/>
          </a:bodyPr>
          <a:lstStyle/>
          <a:p>
            <a:pPr algn="l">
              <a:buNone/>
            </a:pPr>
            <a:r>
              <a:rPr lang="en-IN" sz="2200" b="0" i="0" dirty="0">
                <a:solidFill>
                  <a:srgbClr val="353833"/>
                </a:solidFill>
                <a:effectLst/>
                <a:latin typeface="Times New Roman" panose="02020603050405020304" pitchFamily="18" charset="0"/>
                <a:cs typeface="Times New Roman" panose="02020603050405020304" pitchFamily="18" charset="0"/>
              </a:rPr>
              <a:t>public class </a:t>
            </a:r>
            <a:r>
              <a:rPr lang="en-IN" sz="2200" b="1" i="0" dirty="0">
                <a:solidFill>
                  <a:srgbClr val="353833"/>
                </a:solidFill>
                <a:effectLst/>
                <a:latin typeface="Times New Roman" panose="02020603050405020304" pitchFamily="18" charset="0"/>
                <a:cs typeface="Times New Roman" panose="02020603050405020304" pitchFamily="18" charset="0"/>
              </a:rPr>
              <a:t>File</a:t>
            </a:r>
            <a:endParaRPr lang="en-IN" sz="2200" b="0" i="0" dirty="0">
              <a:solidFill>
                <a:srgbClr val="353833"/>
              </a:solidFill>
              <a:effectLst/>
              <a:latin typeface="Times New Roman" panose="02020603050405020304" pitchFamily="18" charset="0"/>
              <a:cs typeface="Times New Roman" panose="02020603050405020304" pitchFamily="18" charset="0"/>
            </a:endParaRPr>
          </a:p>
          <a:p>
            <a:pPr algn="l">
              <a:buNone/>
            </a:pPr>
            <a:r>
              <a:rPr lang="en-IN" sz="2200" b="0" i="0" dirty="0">
                <a:solidFill>
                  <a:srgbClr val="353833"/>
                </a:solidFill>
                <a:effectLst/>
                <a:latin typeface="Times New Roman" panose="02020603050405020304" pitchFamily="18" charset="0"/>
                <a:cs typeface="Times New Roman" panose="02020603050405020304" pitchFamily="18" charset="0"/>
              </a:rPr>
              <a:t>extends </a:t>
            </a:r>
            <a:r>
              <a:rPr lang="en-IN" sz="2200" b="0" i="0" u="none" strike="noStrike" dirty="0">
                <a:solidFill>
                  <a:srgbClr val="4A6782"/>
                </a:solidFill>
                <a:effectLst/>
                <a:latin typeface="Times New Roman" panose="02020603050405020304" pitchFamily="18" charset="0"/>
                <a:cs typeface="Times New Roman" panose="02020603050405020304" pitchFamily="18" charset="0"/>
                <a:hlinkClick r:id="rId2" tooltip="class in java.lang"/>
              </a:rPr>
              <a:t>Object</a:t>
            </a:r>
            <a:endParaRPr lang="en-IN" sz="2200" b="0" i="0" dirty="0">
              <a:solidFill>
                <a:srgbClr val="353833"/>
              </a:solidFill>
              <a:effectLst/>
              <a:latin typeface="Times New Roman" panose="02020603050405020304" pitchFamily="18" charset="0"/>
              <a:cs typeface="Times New Roman" panose="02020603050405020304" pitchFamily="18" charset="0"/>
            </a:endParaRPr>
          </a:p>
          <a:p>
            <a:pPr algn="l">
              <a:buNone/>
            </a:pPr>
            <a:r>
              <a:rPr lang="en-IN" sz="2200" b="0" i="0" dirty="0">
                <a:solidFill>
                  <a:srgbClr val="353833"/>
                </a:solidFill>
                <a:effectLst/>
                <a:latin typeface="Times New Roman" panose="02020603050405020304" pitchFamily="18" charset="0"/>
                <a:cs typeface="Times New Roman" panose="02020603050405020304" pitchFamily="18" charset="0"/>
              </a:rPr>
              <a:t>implements </a:t>
            </a:r>
            <a:r>
              <a:rPr lang="en-IN" sz="2200" b="0" i="0" u="none" strike="noStrike" dirty="0">
                <a:solidFill>
                  <a:srgbClr val="4A6782"/>
                </a:solidFill>
                <a:effectLst/>
                <a:latin typeface="Times New Roman" panose="02020603050405020304" pitchFamily="18" charset="0"/>
                <a:cs typeface="Times New Roman" panose="02020603050405020304" pitchFamily="18" charset="0"/>
                <a:hlinkClick r:id="rId3" tooltip="interface in java.io"/>
              </a:rPr>
              <a:t>Serializable</a:t>
            </a:r>
            <a:r>
              <a:rPr lang="en-IN" sz="2200" b="0" i="0" dirty="0">
                <a:solidFill>
                  <a:srgbClr val="353833"/>
                </a:solidFill>
                <a:effectLst/>
                <a:latin typeface="Times New Roman" panose="02020603050405020304" pitchFamily="18" charset="0"/>
                <a:cs typeface="Times New Roman" panose="02020603050405020304" pitchFamily="18" charset="0"/>
              </a:rPr>
              <a:t>, </a:t>
            </a:r>
            <a:r>
              <a:rPr lang="en-IN" sz="2200" b="0" i="0" u="none" strike="noStrike" dirty="0">
                <a:solidFill>
                  <a:srgbClr val="4A6782"/>
                </a:solidFill>
                <a:effectLst/>
                <a:latin typeface="Times New Roman" panose="02020603050405020304" pitchFamily="18" charset="0"/>
                <a:cs typeface="Times New Roman" panose="02020603050405020304" pitchFamily="18" charset="0"/>
                <a:hlinkClick r:id="rId4" tooltip="interface in java.lang"/>
              </a:rPr>
              <a:t>Comparable</a:t>
            </a:r>
            <a:r>
              <a:rPr lang="en-IN" sz="2200" b="0" i="0" dirty="0">
                <a:solidFill>
                  <a:srgbClr val="353833"/>
                </a:solidFill>
                <a:effectLst/>
                <a:latin typeface="Times New Roman" panose="02020603050405020304" pitchFamily="18" charset="0"/>
                <a:cs typeface="Times New Roman" panose="02020603050405020304" pitchFamily="18" charset="0"/>
              </a:rPr>
              <a:t>&lt;</a:t>
            </a:r>
            <a:r>
              <a:rPr lang="en-IN" sz="2200" b="0" i="0" u="none" strike="noStrike" dirty="0">
                <a:solidFill>
                  <a:srgbClr val="4A6782"/>
                </a:solidFill>
                <a:effectLst/>
                <a:latin typeface="Times New Roman" panose="02020603050405020304" pitchFamily="18" charset="0"/>
                <a:cs typeface="Times New Roman" panose="02020603050405020304" pitchFamily="18" charset="0"/>
                <a:hlinkClick r:id="rId5" tooltip="class in java.io"/>
              </a:rPr>
              <a:t>File</a:t>
            </a:r>
            <a:r>
              <a:rPr lang="en-IN" sz="2200" b="0" i="0" dirty="0">
                <a:solidFill>
                  <a:srgbClr val="353833"/>
                </a:solidFill>
                <a:effectLst/>
                <a:latin typeface="Times New Roman" panose="02020603050405020304" pitchFamily="18" charset="0"/>
                <a:cs typeface="Times New Roman" panose="02020603050405020304" pitchFamily="18" charset="0"/>
              </a:rPr>
              <a:t>&gt;</a:t>
            </a:r>
          </a:p>
        </p:txBody>
      </p:sp>
      <p:sp>
        <p:nvSpPr>
          <p:cNvPr id="7" name="TextBox 6">
            <a:extLst>
              <a:ext uri="{FF2B5EF4-FFF2-40B4-BE49-F238E27FC236}">
                <a16:creationId xmlns:a16="http://schemas.microsoft.com/office/drawing/2014/main" id="{4521C02B-8264-9AB5-9BF7-BF13560323AD}"/>
              </a:ext>
            </a:extLst>
          </p:cNvPr>
          <p:cNvSpPr txBox="1"/>
          <p:nvPr/>
        </p:nvSpPr>
        <p:spPr>
          <a:xfrm>
            <a:off x="838200" y="818476"/>
            <a:ext cx="7214118" cy="430887"/>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An abstract representation of file and directory pathnames.</a:t>
            </a:r>
            <a:endParaRPr lang="en-IN"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4D1553-AF37-2E72-3521-EF7324DC1BAA}"/>
              </a:ext>
            </a:extLst>
          </p:cNvPr>
          <p:cNvSpPr txBox="1"/>
          <p:nvPr/>
        </p:nvSpPr>
        <p:spPr>
          <a:xfrm>
            <a:off x="838197" y="1262717"/>
            <a:ext cx="10601134" cy="1785104"/>
          </a:xfrm>
          <a:prstGeom prst="rect">
            <a:avLst/>
          </a:prstGeom>
          <a:noFill/>
        </p:spPr>
        <p:txBody>
          <a:bodyPr wrap="square">
            <a:spAutoFit/>
          </a:bodyPr>
          <a:lstStyle/>
          <a:p>
            <a:pPr marL="342900" indent="-342900">
              <a:buFont typeface="Arial" panose="020B0604020202020204" pitchFamily="34" charset="0"/>
              <a:buChar char="•"/>
            </a:pPr>
            <a:r>
              <a:rPr lang="en-US" sz="2200" b="0" i="0" dirty="0">
                <a:solidFill>
                  <a:srgbClr val="474747"/>
                </a:solidFill>
                <a:effectLst/>
                <a:latin typeface="Times New Roman" panose="02020603050405020304" pitchFamily="18" charset="0"/>
                <a:cs typeface="Times New Roman" panose="02020603050405020304" pitchFamily="18" charset="0"/>
              </a:rPr>
              <a:t>User interfaces and operating systems use system-dependent </a:t>
            </a:r>
            <a:r>
              <a:rPr lang="en-US" sz="2200" b="0" i="1" dirty="0">
                <a:solidFill>
                  <a:srgbClr val="474747"/>
                </a:solidFill>
                <a:effectLst/>
                <a:latin typeface="Times New Roman" panose="02020603050405020304" pitchFamily="18" charset="0"/>
                <a:cs typeface="Times New Roman" panose="02020603050405020304" pitchFamily="18" charset="0"/>
              </a:rPr>
              <a:t>pathname strings</a:t>
            </a:r>
            <a:r>
              <a:rPr lang="en-US" sz="2200" b="0" i="0" dirty="0">
                <a:solidFill>
                  <a:srgbClr val="474747"/>
                </a:solidFill>
                <a:effectLst/>
                <a:latin typeface="Times New Roman" panose="02020603050405020304" pitchFamily="18" charset="0"/>
                <a:cs typeface="Times New Roman" panose="02020603050405020304" pitchFamily="18" charset="0"/>
              </a:rPr>
              <a:t> to name files and directories.</a:t>
            </a:r>
            <a:r>
              <a:rPr lang="en-US" sz="2200" dirty="0"/>
              <a:t> </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UNIX platforms, the prefix of an absolute pathname is always "/“, </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Microsoft Windows platforms, the prefix of a pathname that contains a drive specifier consists of the drive letter followed by ":" and possibly followed by "\\"</a:t>
            </a:r>
            <a:endParaRPr lang="en-IN" sz="2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087C44-1124-DF7F-E241-DCD8FCC900D7}"/>
              </a:ext>
            </a:extLst>
          </p:cNvPr>
          <p:cNvSpPr txBox="1"/>
          <p:nvPr/>
        </p:nvSpPr>
        <p:spPr>
          <a:xfrm>
            <a:off x="772883" y="3047413"/>
            <a:ext cx="9546773" cy="769441"/>
          </a:xfrm>
          <a:prstGeom prst="rect">
            <a:avLst/>
          </a:prstGeom>
          <a:noFill/>
        </p:spPr>
        <p:txBody>
          <a:bodyPr wrap="square">
            <a:spAutoFit/>
          </a:bodyPr>
          <a:lstStyle/>
          <a:p>
            <a:pPr marL="342900" indent="-342900">
              <a:buFont typeface="Arial" panose="020B0604020202020204" pitchFamily="34" charset="0"/>
              <a:buChar char="•"/>
            </a:pPr>
            <a:r>
              <a:rPr lang="en-US" sz="2200" b="0" i="0" dirty="0">
                <a:solidFill>
                  <a:srgbClr val="001D35"/>
                </a:solidFill>
                <a:effectLst/>
                <a:latin typeface="Times New Roman" panose="02020603050405020304" pitchFamily="18" charset="0"/>
                <a:cs typeface="Times New Roman" panose="02020603050405020304" pitchFamily="18" charset="0"/>
              </a:rPr>
              <a:t>It provides a platform-independent way to interact with file and directory names.</a:t>
            </a:r>
            <a:endParaRPr lang="en-IN" sz="2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595C20-C9DB-C5B3-0619-B5157996B9A6}"/>
              </a:ext>
            </a:extLst>
          </p:cNvPr>
          <p:cNvSpPr txBox="1"/>
          <p:nvPr/>
        </p:nvSpPr>
        <p:spPr>
          <a:xfrm>
            <a:off x="838197" y="5225951"/>
            <a:ext cx="3892423" cy="461665"/>
          </a:xfrm>
          <a:prstGeom prst="rect">
            <a:avLst/>
          </a:prstGeom>
          <a:noFill/>
        </p:spPr>
        <p:txBody>
          <a:bodyPr wrap="square" rtlCol="0">
            <a:spAutoFit/>
          </a:bodyPr>
          <a:lstStyle/>
          <a:p>
            <a:r>
              <a:rPr lang="en-IN" sz="2400" dirty="0"/>
              <a:t>Available in package : java.io</a:t>
            </a:r>
          </a:p>
        </p:txBody>
      </p:sp>
    </p:spTree>
    <p:extLst>
      <p:ext uri="{BB962C8B-B14F-4D97-AF65-F5344CB8AC3E}">
        <p14:creationId xmlns:p14="http://schemas.microsoft.com/office/powerpoint/2010/main" val="1079527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4FCC53AF-EDB5-27BF-476C-BB21D83D71DB}"/>
              </a:ext>
            </a:extLst>
          </p:cNvPr>
          <p:cNvGraphicFramePr>
            <a:graphicFrameLocks noGrp="1"/>
          </p:cNvGraphicFramePr>
          <p:nvPr>
            <p:extLst>
              <p:ext uri="{D42A27DB-BD31-4B8C-83A1-F6EECF244321}">
                <p14:modId xmlns:p14="http://schemas.microsoft.com/office/powerpoint/2010/main" val="3105880908"/>
              </p:ext>
            </p:extLst>
          </p:nvPr>
        </p:nvGraphicFramePr>
        <p:xfrm>
          <a:off x="684461" y="2368048"/>
          <a:ext cx="11212070" cy="3614787"/>
        </p:xfrm>
        <a:graphic>
          <a:graphicData uri="http://schemas.openxmlformats.org/drawingml/2006/table">
            <a:tbl>
              <a:tblPr firstRow="1" bandRow="1">
                <a:tableStyleId>{073A0DAA-6AF3-43AB-8588-CEC1D06C72B9}</a:tableStyleId>
              </a:tblPr>
              <a:tblGrid>
                <a:gridCol w="3178412">
                  <a:extLst>
                    <a:ext uri="{9D8B030D-6E8A-4147-A177-3AD203B41FA5}">
                      <a16:colId xmlns:a16="http://schemas.microsoft.com/office/drawing/2014/main" val="228240746"/>
                    </a:ext>
                  </a:extLst>
                </a:gridCol>
                <a:gridCol w="8033658">
                  <a:extLst>
                    <a:ext uri="{9D8B030D-6E8A-4147-A177-3AD203B41FA5}">
                      <a16:colId xmlns:a16="http://schemas.microsoft.com/office/drawing/2014/main" val="1597733929"/>
                    </a:ext>
                  </a:extLst>
                </a:gridCol>
              </a:tblGrid>
              <a:tr h="381354">
                <a:tc>
                  <a:txBody>
                    <a:bodyPr/>
                    <a:lstStyle/>
                    <a:p>
                      <a:r>
                        <a:rPr lang="en-IN" sz="2200" dirty="0"/>
                        <a:t>File service</a:t>
                      </a:r>
                    </a:p>
                  </a:txBody>
                  <a:tcPr/>
                </a:tc>
                <a:tc>
                  <a:txBody>
                    <a:bodyPr/>
                    <a:lstStyle/>
                    <a:p>
                      <a:r>
                        <a:rPr lang="en-IN" sz="2200" dirty="0"/>
                        <a:t>Method Name</a:t>
                      </a:r>
                    </a:p>
                  </a:txBody>
                  <a:tcPr/>
                </a:tc>
                <a:extLst>
                  <a:ext uri="{0D108BD9-81ED-4DB2-BD59-A6C34878D82A}">
                    <a16:rowId xmlns:a16="http://schemas.microsoft.com/office/drawing/2014/main" val="3991647497"/>
                  </a:ext>
                </a:extLst>
              </a:tr>
              <a:tr h="1222422">
                <a:tc>
                  <a:txBody>
                    <a:bodyPr/>
                    <a:lstStyle/>
                    <a:p>
                      <a:r>
                        <a:rPr lang="en-IN" sz="2200" dirty="0"/>
                        <a:t>Creation and Deletion</a:t>
                      </a:r>
                    </a:p>
                  </a:txBody>
                  <a:tcPr/>
                </a:tc>
                <a:tc>
                  <a:txBody>
                    <a:bodyPr/>
                    <a:lstStyle/>
                    <a:p>
                      <a:r>
                        <a:rPr lang="en-IN" sz="2200" dirty="0" err="1"/>
                        <a:t>createNewFile</a:t>
                      </a:r>
                      <a:r>
                        <a:rPr lang="en-IN" sz="2200" dirty="0"/>
                        <a:t>()</a:t>
                      </a:r>
                    </a:p>
                    <a:p>
                      <a:r>
                        <a:rPr lang="en-IN" sz="2200" dirty="0" err="1"/>
                        <a:t>mkdir</a:t>
                      </a:r>
                      <a:r>
                        <a:rPr lang="en-IN" sz="2200" dirty="0"/>
                        <a:t>()</a:t>
                      </a:r>
                    </a:p>
                    <a:p>
                      <a:r>
                        <a:rPr lang="en-IN" sz="2200" dirty="0" err="1"/>
                        <a:t>mkdirs</a:t>
                      </a:r>
                      <a:r>
                        <a:rPr lang="en-IN" sz="2200" dirty="0"/>
                        <a:t>()</a:t>
                      </a:r>
                    </a:p>
                    <a:p>
                      <a:r>
                        <a:rPr lang="en-IN" sz="2200" dirty="0"/>
                        <a:t>delete()</a:t>
                      </a:r>
                    </a:p>
                  </a:txBody>
                  <a:tcPr/>
                </a:tc>
                <a:extLst>
                  <a:ext uri="{0D108BD9-81ED-4DB2-BD59-A6C34878D82A}">
                    <a16:rowId xmlns:a16="http://schemas.microsoft.com/office/drawing/2014/main" val="1852529947"/>
                  </a:ext>
                </a:extLst>
              </a:tr>
              <a:tr h="940325">
                <a:tc>
                  <a:txBody>
                    <a:bodyPr/>
                    <a:lstStyle/>
                    <a:p>
                      <a:r>
                        <a:rPr lang="en-IN" sz="2200" dirty="0"/>
                        <a:t>Inspection </a:t>
                      </a:r>
                    </a:p>
                  </a:txBody>
                  <a:tcPr/>
                </a:tc>
                <a:tc>
                  <a:txBody>
                    <a:bodyPr/>
                    <a:lstStyle/>
                    <a:p>
                      <a:r>
                        <a:rPr lang="en-IN" sz="2200" dirty="0"/>
                        <a:t>exists()</a:t>
                      </a:r>
                    </a:p>
                    <a:p>
                      <a:r>
                        <a:rPr lang="en-IN" sz="2200" dirty="0" err="1"/>
                        <a:t>isFile</a:t>
                      </a:r>
                      <a:r>
                        <a:rPr lang="en-IN" sz="2200" dirty="0"/>
                        <a:t>() </a:t>
                      </a:r>
                      <a:r>
                        <a:rPr lang="en-IN" sz="2200" dirty="0" err="1"/>
                        <a:t>isDirectory</a:t>
                      </a:r>
                      <a:r>
                        <a:rPr lang="en-IN" sz="2200" dirty="0"/>
                        <a:t>()</a:t>
                      </a:r>
                    </a:p>
                    <a:p>
                      <a:r>
                        <a:rPr lang="en-IN" sz="2200" dirty="0" err="1"/>
                        <a:t>canRead</a:t>
                      </a:r>
                      <a:r>
                        <a:rPr lang="en-IN" sz="2200" dirty="0"/>
                        <a:t>(), </a:t>
                      </a:r>
                      <a:r>
                        <a:rPr lang="en-IN" sz="2200" dirty="0" err="1"/>
                        <a:t>canWrite</a:t>
                      </a:r>
                      <a:r>
                        <a:rPr lang="en-IN" sz="2200" dirty="0"/>
                        <a:t>(),</a:t>
                      </a:r>
                      <a:r>
                        <a:rPr lang="en-IN" sz="2200" dirty="0" err="1"/>
                        <a:t>canExecute</a:t>
                      </a:r>
                      <a:r>
                        <a:rPr lang="en-IN" sz="2200" dirty="0"/>
                        <a:t>()</a:t>
                      </a:r>
                    </a:p>
                  </a:txBody>
                  <a:tcPr/>
                </a:tc>
                <a:extLst>
                  <a:ext uri="{0D108BD9-81ED-4DB2-BD59-A6C34878D82A}">
                    <a16:rowId xmlns:a16="http://schemas.microsoft.com/office/drawing/2014/main" val="3073014644"/>
                  </a:ext>
                </a:extLst>
              </a:tr>
              <a:tr h="658227">
                <a:tc>
                  <a:txBody>
                    <a:bodyPr/>
                    <a:lstStyle/>
                    <a:p>
                      <a:r>
                        <a:rPr lang="en-IN" sz="2200" dirty="0"/>
                        <a:t>Information</a:t>
                      </a:r>
                    </a:p>
                  </a:txBody>
                  <a:tcPr/>
                </a:tc>
                <a:tc>
                  <a:txBody>
                    <a:bodyPr/>
                    <a:lstStyle/>
                    <a:p>
                      <a:r>
                        <a:rPr lang="en-IN" sz="2200" dirty="0" err="1"/>
                        <a:t>getName</a:t>
                      </a:r>
                      <a:r>
                        <a:rPr lang="en-IN" sz="2200" dirty="0"/>
                        <a:t>(), </a:t>
                      </a:r>
                      <a:r>
                        <a:rPr lang="en-IN" sz="2200" dirty="0" err="1"/>
                        <a:t>getPath</a:t>
                      </a:r>
                      <a:r>
                        <a:rPr lang="en-IN" sz="2200" dirty="0"/>
                        <a:t>(), </a:t>
                      </a:r>
                      <a:r>
                        <a:rPr lang="en-IN" sz="2200" dirty="0" err="1"/>
                        <a:t>getAbsolutePath</a:t>
                      </a:r>
                      <a:r>
                        <a:rPr lang="en-IN" sz="2200" dirty="0"/>
                        <a:t>(),length(),</a:t>
                      </a:r>
                      <a:r>
                        <a:rPr lang="en-IN" sz="2200" dirty="0" err="1"/>
                        <a:t>lastModified</a:t>
                      </a:r>
                      <a:r>
                        <a:rPr lang="en-IN" sz="2200" dirty="0"/>
                        <a:t>()</a:t>
                      </a:r>
                    </a:p>
                  </a:txBody>
                  <a:tcPr/>
                </a:tc>
                <a:extLst>
                  <a:ext uri="{0D108BD9-81ED-4DB2-BD59-A6C34878D82A}">
                    <a16:rowId xmlns:a16="http://schemas.microsoft.com/office/drawing/2014/main" val="722683631"/>
                  </a:ext>
                </a:extLst>
              </a:tr>
            </a:tbl>
          </a:graphicData>
        </a:graphic>
      </p:graphicFrame>
      <p:graphicFrame>
        <p:nvGraphicFramePr>
          <p:cNvPr id="4" name="Table 3">
            <a:extLst>
              <a:ext uri="{FF2B5EF4-FFF2-40B4-BE49-F238E27FC236}">
                <a16:creationId xmlns:a16="http://schemas.microsoft.com/office/drawing/2014/main" id="{3DE4B4D6-557A-602B-AD0E-7B37CB4938E2}"/>
              </a:ext>
            </a:extLst>
          </p:cNvPr>
          <p:cNvGraphicFramePr>
            <a:graphicFrameLocks noGrp="1"/>
          </p:cNvGraphicFramePr>
          <p:nvPr>
            <p:extLst>
              <p:ext uri="{D42A27DB-BD31-4B8C-83A1-F6EECF244321}">
                <p14:modId xmlns:p14="http://schemas.microsoft.com/office/powerpoint/2010/main" val="4232587264"/>
              </p:ext>
            </p:extLst>
          </p:nvPr>
        </p:nvGraphicFramePr>
        <p:xfrm>
          <a:off x="684461" y="503325"/>
          <a:ext cx="9756494" cy="632460"/>
        </p:xfrm>
        <a:graphic>
          <a:graphicData uri="http://schemas.openxmlformats.org/drawingml/2006/table">
            <a:tbl>
              <a:tblPr/>
              <a:tblGrid>
                <a:gridCol w="3374355">
                  <a:extLst>
                    <a:ext uri="{9D8B030D-6E8A-4147-A177-3AD203B41FA5}">
                      <a16:colId xmlns:a16="http://schemas.microsoft.com/office/drawing/2014/main" val="4091544889"/>
                    </a:ext>
                  </a:extLst>
                </a:gridCol>
                <a:gridCol w="6382139">
                  <a:extLst>
                    <a:ext uri="{9D8B030D-6E8A-4147-A177-3AD203B41FA5}">
                      <a16:colId xmlns:a16="http://schemas.microsoft.com/office/drawing/2014/main" val="3275340455"/>
                    </a:ext>
                  </a:extLst>
                </a:gridCol>
              </a:tblGrid>
              <a:tr h="467059">
                <a:tc>
                  <a:txBody>
                    <a:bodyPr/>
                    <a:lstStyle/>
                    <a:p>
                      <a:pPr algn="l" fontAlgn="t">
                        <a:buNone/>
                      </a:pPr>
                      <a:r>
                        <a:rPr lang="en-IN" dirty="0">
                          <a:latin typeface="Times New Roman" panose="02020603050405020304" pitchFamily="18" charset="0"/>
                          <a:cs typeface="Times New Roman" panose="02020603050405020304" pitchFamily="18" charset="0"/>
                        </a:rPr>
                        <a:t>File (String pathname)</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spcBef>
                          <a:spcPts val="225"/>
                        </a:spcBef>
                        <a:spcAft>
                          <a:spcPts val="150"/>
                        </a:spcAft>
                        <a:buNone/>
                      </a:pPr>
                      <a:r>
                        <a:rPr lang="en-US" dirty="0">
                          <a:latin typeface="Times New Roman" panose="02020603050405020304" pitchFamily="18" charset="0"/>
                          <a:cs typeface="Times New Roman" panose="02020603050405020304" pitchFamily="18" charset="0"/>
                        </a:rPr>
                        <a:t>Creates a new File instance by converting the given pathname string into an abstract pathname.</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50094"/>
                  </a:ext>
                </a:extLst>
              </a:tr>
            </a:tbl>
          </a:graphicData>
        </a:graphic>
      </p:graphicFrame>
      <p:graphicFrame>
        <p:nvGraphicFramePr>
          <p:cNvPr id="5" name="Table 4">
            <a:extLst>
              <a:ext uri="{FF2B5EF4-FFF2-40B4-BE49-F238E27FC236}">
                <a16:creationId xmlns:a16="http://schemas.microsoft.com/office/drawing/2014/main" id="{507407E6-96BD-53DD-F1B8-A4D0A25D1A9A}"/>
              </a:ext>
            </a:extLst>
          </p:cNvPr>
          <p:cNvGraphicFramePr>
            <a:graphicFrameLocks noGrp="1"/>
          </p:cNvGraphicFramePr>
          <p:nvPr>
            <p:extLst>
              <p:ext uri="{D42A27DB-BD31-4B8C-83A1-F6EECF244321}">
                <p14:modId xmlns:p14="http://schemas.microsoft.com/office/powerpoint/2010/main" val="3248669535"/>
              </p:ext>
            </p:extLst>
          </p:nvPr>
        </p:nvGraphicFramePr>
        <p:xfrm>
          <a:off x="684461" y="1135785"/>
          <a:ext cx="9756494" cy="632460"/>
        </p:xfrm>
        <a:graphic>
          <a:graphicData uri="http://schemas.openxmlformats.org/drawingml/2006/table">
            <a:tbl>
              <a:tblPr/>
              <a:tblGrid>
                <a:gridCol w="3374355">
                  <a:extLst>
                    <a:ext uri="{9D8B030D-6E8A-4147-A177-3AD203B41FA5}">
                      <a16:colId xmlns:a16="http://schemas.microsoft.com/office/drawing/2014/main" val="90588356"/>
                    </a:ext>
                  </a:extLst>
                </a:gridCol>
                <a:gridCol w="6382139">
                  <a:extLst>
                    <a:ext uri="{9D8B030D-6E8A-4147-A177-3AD203B41FA5}">
                      <a16:colId xmlns:a16="http://schemas.microsoft.com/office/drawing/2014/main" val="567663696"/>
                    </a:ext>
                  </a:extLst>
                </a:gridCol>
              </a:tblGrid>
              <a:tr h="0">
                <a:tc>
                  <a:txBody>
                    <a:bodyPr/>
                    <a:lstStyle/>
                    <a:p>
                      <a:pPr algn="l" fontAlgn="t">
                        <a:buNone/>
                      </a:pPr>
                      <a:r>
                        <a:rPr lang="en-US" dirty="0"/>
                        <a:t>File (String parent, String child)</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spcBef>
                          <a:spcPts val="225"/>
                        </a:spcBef>
                        <a:spcAft>
                          <a:spcPts val="150"/>
                        </a:spcAft>
                        <a:buNone/>
                      </a:pPr>
                      <a:r>
                        <a:rPr lang="en-US" dirty="0"/>
                        <a:t>Creates a new File instance from a parent pathname string and a child pathname string.</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0505676"/>
                  </a:ext>
                </a:extLst>
              </a:tr>
            </a:tbl>
          </a:graphicData>
        </a:graphic>
      </p:graphicFrame>
    </p:spTree>
    <p:extLst>
      <p:ext uri="{BB962C8B-B14F-4D97-AF65-F5344CB8AC3E}">
        <p14:creationId xmlns:p14="http://schemas.microsoft.com/office/powerpoint/2010/main" val="246219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6EBD-FF55-686F-8F9B-6825348488B2}"/>
              </a:ext>
            </a:extLst>
          </p:cNvPr>
          <p:cNvSpPr>
            <a:spLocks noGrp="1"/>
          </p:cNvSpPr>
          <p:nvPr>
            <p:ph type="title"/>
          </p:nvPr>
        </p:nvSpPr>
        <p:spPr>
          <a:xfrm>
            <a:off x="353004" y="75877"/>
            <a:ext cx="10515600" cy="595928"/>
          </a:xfrm>
        </p:spPr>
        <p:txBody>
          <a:bodyPr>
            <a:normAutofit fontScale="90000"/>
          </a:bodyPr>
          <a:lstStyle/>
          <a:p>
            <a:r>
              <a:rPr lang="en-IN" dirty="0" err="1"/>
              <a:t>FileInputStream</a:t>
            </a:r>
            <a:r>
              <a:rPr lang="en-IN" dirty="0"/>
              <a:t> class</a:t>
            </a:r>
          </a:p>
        </p:txBody>
      </p:sp>
      <p:sp>
        <p:nvSpPr>
          <p:cNvPr id="5" name="TextBox 4">
            <a:extLst>
              <a:ext uri="{FF2B5EF4-FFF2-40B4-BE49-F238E27FC236}">
                <a16:creationId xmlns:a16="http://schemas.microsoft.com/office/drawing/2014/main" id="{307655B4-F658-31F8-933C-E613F723E26F}"/>
              </a:ext>
            </a:extLst>
          </p:cNvPr>
          <p:cNvSpPr txBox="1"/>
          <p:nvPr/>
        </p:nvSpPr>
        <p:spPr>
          <a:xfrm>
            <a:off x="838200" y="718453"/>
            <a:ext cx="8679024" cy="707886"/>
          </a:xfrm>
          <a:prstGeom prst="rect">
            <a:avLst/>
          </a:prstGeom>
          <a:noFill/>
        </p:spPr>
        <p:txBody>
          <a:bodyPr wrap="square">
            <a:spAutoFit/>
          </a:bodyPr>
          <a:lstStyle/>
          <a:p>
            <a:pPr>
              <a:buNone/>
            </a:pPr>
            <a:r>
              <a:rPr lang="en-US" sz="2000" b="0" i="0" dirty="0">
                <a:solidFill>
                  <a:srgbClr val="474747"/>
                </a:solidFill>
                <a:effectLst/>
                <a:latin typeface="Times New Roman" panose="02020603050405020304" pitchFamily="18" charset="0"/>
                <a:cs typeface="Times New Roman" panose="02020603050405020304" pitchFamily="18" charset="0"/>
              </a:rPr>
              <a:t>A </a:t>
            </a:r>
            <a:r>
              <a:rPr lang="en-US" sz="2000" b="0" i="0" dirty="0" err="1">
                <a:solidFill>
                  <a:srgbClr val="474747"/>
                </a:solidFill>
                <a:effectLst/>
                <a:latin typeface="Times New Roman" panose="02020603050405020304" pitchFamily="18" charset="0"/>
                <a:cs typeface="Times New Roman" panose="02020603050405020304" pitchFamily="18" charset="0"/>
              </a:rPr>
              <a:t>FileInputStream</a:t>
            </a:r>
            <a:r>
              <a:rPr lang="en-US" sz="2000" b="0" i="0" dirty="0">
                <a:solidFill>
                  <a:srgbClr val="474747"/>
                </a:solidFill>
                <a:effectLst/>
                <a:latin typeface="Times New Roman" panose="02020603050405020304" pitchFamily="18" charset="0"/>
                <a:cs typeface="Times New Roman" panose="02020603050405020304" pitchFamily="18" charset="0"/>
              </a:rPr>
              <a:t> obtains input bytes from a file in a file system. </a:t>
            </a:r>
            <a:endParaRPr lang="en-US" sz="2000" dirty="0">
              <a:latin typeface="Times New Roman" panose="02020603050405020304" pitchFamily="18" charset="0"/>
              <a:cs typeface="Times New Roman" panose="02020603050405020304" pitchFamily="18" charset="0"/>
            </a:endParaRPr>
          </a:p>
          <a:p>
            <a:pPr algn="l">
              <a:buNone/>
            </a:pPr>
            <a:r>
              <a:rPr lang="en-US" sz="2000" b="0" i="0" dirty="0">
                <a:solidFill>
                  <a:srgbClr val="474747"/>
                </a:solidFill>
                <a:effectLst/>
                <a:latin typeface="Times New Roman" panose="02020603050405020304" pitchFamily="18" charset="0"/>
                <a:cs typeface="Times New Roman" panose="02020603050405020304" pitchFamily="18" charset="0"/>
              </a:rPr>
              <a:t>It is meant for reading streams of raw bytes such as image data. </a:t>
            </a:r>
          </a:p>
        </p:txBody>
      </p:sp>
      <p:graphicFrame>
        <p:nvGraphicFramePr>
          <p:cNvPr id="6" name="Table 5">
            <a:extLst>
              <a:ext uri="{FF2B5EF4-FFF2-40B4-BE49-F238E27FC236}">
                <a16:creationId xmlns:a16="http://schemas.microsoft.com/office/drawing/2014/main" id="{1618CB63-411D-DA1A-362B-C6ED3E6A9275}"/>
              </a:ext>
            </a:extLst>
          </p:cNvPr>
          <p:cNvGraphicFramePr>
            <a:graphicFrameLocks noGrp="1"/>
          </p:cNvGraphicFramePr>
          <p:nvPr>
            <p:extLst>
              <p:ext uri="{D42A27DB-BD31-4B8C-83A1-F6EECF244321}">
                <p14:modId xmlns:p14="http://schemas.microsoft.com/office/powerpoint/2010/main" val="1088704548"/>
              </p:ext>
            </p:extLst>
          </p:nvPr>
        </p:nvGraphicFramePr>
        <p:xfrm>
          <a:off x="899066" y="1736050"/>
          <a:ext cx="10297667" cy="1897380"/>
        </p:xfrm>
        <a:graphic>
          <a:graphicData uri="http://schemas.openxmlformats.org/drawingml/2006/table">
            <a:tbl>
              <a:tblPr/>
              <a:tblGrid>
                <a:gridCol w="3906199">
                  <a:extLst>
                    <a:ext uri="{9D8B030D-6E8A-4147-A177-3AD203B41FA5}">
                      <a16:colId xmlns:a16="http://schemas.microsoft.com/office/drawing/2014/main" val="2055220381"/>
                    </a:ext>
                  </a:extLst>
                </a:gridCol>
                <a:gridCol w="6391468">
                  <a:extLst>
                    <a:ext uri="{9D8B030D-6E8A-4147-A177-3AD203B41FA5}">
                      <a16:colId xmlns:a16="http://schemas.microsoft.com/office/drawing/2014/main" val="665600754"/>
                    </a:ext>
                  </a:extLst>
                </a:gridCol>
              </a:tblGrid>
              <a:tr h="0">
                <a:tc>
                  <a:txBody>
                    <a:bodyPr/>
                    <a:lstStyle/>
                    <a:p>
                      <a:pPr algn="l" fontAlgn="t">
                        <a:buNone/>
                      </a:pPr>
                      <a:r>
                        <a:rPr lang="en-IN">
                          <a:latin typeface="Times New Roman" panose="02020603050405020304" pitchFamily="18" charset="0"/>
                          <a:cs typeface="Times New Roman" panose="02020603050405020304" pitchFamily="18" charset="0"/>
                          <a:hlinkClick r:id="rId2"/>
                        </a:rPr>
                        <a:t>FileInputStream</a:t>
                      </a:r>
                      <a:r>
                        <a:rPr lang="en-IN">
                          <a:latin typeface="Times New Roman" panose="02020603050405020304" pitchFamily="18" charset="0"/>
                          <a:cs typeface="Times New Roman" panose="02020603050405020304" pitchFamily="18" charset="0"/>
                        </a:rPr>
                        <a:t>(</a:t>
                      </a:r>
                      <a:r>
                        <a:rPr lang="en-IN">
                          <a:latin typeface="Times New Roman" panose="02020603050405020304" pitchFamily="18" charset="0"/>
                          <a:cs typeface="Times New Roman" panose="02020603050405020304" pitchFamily="18" charset="0"/>
                          <a:hlinkClick r:id="rId3" tooltip="class in java.io"/>
                        </a:rPr>
                        <a:t>File</a:t>
                      </a:r>
                      <a:r>
                        <a:rPr lang="en-IN">
                          <a:latin typeface="Times New Roman" panose="02020603050405020304" pitchFamily="18" charset="0"/>
                          <a:cs typeface="Times New Roman" panose="02020603050405020304" pitchFamily="18" charset="0"/>
                        </a:rPr>
                        <a:t> file)</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a:latin typeface="Times New Roman" panose="02020603050405020304" pitchFamily="18" charset="0"/>
                          <a:cs typeface="Times New Roman" panose="02020603050405020304" pitchFamily="18" charset="0"/>
                        </a:rPr>
                        <a:t>Creates a FileInputStream by opening a connection to an actual file, the file named by the File object file in the file system.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6476416"/>
                  </a:ext>
                </a:extLst>
              </a:tr>
              <a:tr h="0">
                <a:tc>
                  <a:txBody>
                    <a:bodyPr/>
                    <a:lstStyle/>
                    <a:p>
                      <a:pPr algn="l" fontAlgn="t">
                        <a:buNone/>
                      </a:pPr>
                      <a:r>
                        <a:rPr lang="en-IN">
                          <a:latin typeface="Times New Roman" panose="02020603050405020304" pitchFamily="18" charset="0"/>
                          <a:cs typeface="Times New Roman" panose="02020603050405020304" pitchFamily="18" charset="0"/>
                          <a:hlinkClick r:id="rId4"/>
                        </a:rPr>
                        <a:t>FileInputStream</a:t>
                      </a:r>
                      <a:r>
                        <a:rPr lang="en-IN">
                          <a:latin typeface="Times New Roman" panose="02020603050405020304" pitchFamily="18" charset="0"/>
                          <a:cs typeface="Times New Roman" panose="02020603050405020304" pitchFamily="18" charset="0"/>
                        </a:rPr>
                        <a:t>(</a:t>
                      </a:r>
                      <a:r>
                        <a:rPr lang="en-IN">
                          <a:latin typeface="Times New Roman" panose="02020603050405020304" pitchFamily="18" charset="0"/>
                          <a:cs typeface="Times New Roman" panose="02020603050405020304" pitchFamily="18" charset="0"/>
                          <a:hlinkClick r:id="rId5" tooltip="class in java.io"/>
                        </a:rPr>
                        <a:t>FileDescriptor</a:t>
                      </a:r>
                      <a:r>
                        <a:rPr lang="en-IN">
                          <a:latin typeface="Times New Roman" panose="02020603050405020304" pitchFamily="18" charset="0"/>
                          <a:cs typeface="Times New Roman" panose="02020603050405020304" pitchFamily="18" charset="0"/>
                        </a:rPr>
                        <a:t> fdObj)</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tc>
                  <a:txBody>
                    <a:bodyPr/>
                    <a:lstStyle/>
                    <a:p>
                      <a:pPr algn="l" fontAlgn="t">
                        <a:spcBef>
                          <a:spcPts val="225"/>
                        </a:spcBef>
                        <a:spcAft>
                          <a:spcPts val="150"/>
                        </a:spcAft>
                        <a:buNone/>
                      </a:pPr>
                      <a:r>
                        <a:rPr lang="en-US">
                          <a:latin typeface="Times New Roman" panose="02020603050405020304" pitchFamily="18" charset="0"/>
                          <a:cs typeface="Times New Roman" panose="02020603050405020304" pitchFamily="18" charset="0"/>
                        </a:rPr>
                        <a:t>Creates a FileInputStream by using the file descriptor fdObj, which represents an existing connection to an actual file in the file system.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extLst>
                  <a:ext uri="{0D108BD9-81ED-4DB2-BD59-A6C34878D82A}">
                    <a16:rowId xmlns:a16="http://schemas.microsoft.com/office/drawing/2014/main" val="481383822"/>
                  </a:ext>
                </a:extLst>
              </a:tr>
              <a:tr h="0">
                <a:tc>
                  <a:txBody>
                    <a:bodyPr/>
                    <a:lstStyle/>
                    <a:p>
                      <a:pPr algn="l" fontAlgn="t">
                        <a:buNone/>
                      </a:pPr>
                      <a:r>
                        <a:rPr lang="en-IN">
                          <a:latin typeface="Times New Roman" panose="02020603050405020304" pitchFamily="18" charset="0"/>
                          <a:cs typeface="Times New Roman" panose="02020603050405020304" pitchFamily="18" charset="0"/>
                          <a:hlinkClick r:id="rId6"/>
                        </a:rPr>
                        <a:t>FileInputStream</a:t>
                      </a:r>
                      <a:r>
                        <a:rPr lang="en-IN">
                          <a:latin typeface="Times New Roman" panose="02020603050405020304" pitchFamily="18" charset="0"/>
                          <a:cs typeface="Times New Roman" panose="02020603050405020304" pitchFamily="18" charset="0"/>
                        </a:rPr>
                        <a:t>(</a:t>
                      </a:r>
                      <a:r>
                        <a:rPr lang="en-IN">
                          <a:latin typeface="Times New Roman" panose="02020603050405020304" pitchFamily="18" charset="0"/>
                          <a:cs typeface="Times New Roman" panose="02020603050405020304" pitchFamily="18" charset="0"/>
                          <a:hlinkClick r:id="rId7" tooltip="class in java.lang"/>
                        </a:rPr>
                        <a:t>String</a:t>
                      </a:r>
                      <a:r>
                        <a:rPr lang="en-IN">
                          <a:latin typeface="Times New Roman" panose="02020603050405020304" pitchFamily="18" charset="0"/>
                          <a:cs typeface="Times New Roman" panose="02020603050405020304" pitchFamily="18" charset="0"/>
                        </a:rPr>
                        <a:t> name)</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latin typeface="Times New Roman" panose="02020603050405020304" pitchFamily="18" charset="0"/>
                          <a:cs typeface="Times New Roman" panose="02020603050405020304" pitchFamily="18" charset="0"/>
                        </a:rPr>
                        <a:t>Creates a </a:t>
                      </a:r>
                      <a:r>
                        <a:rPr lang="en-US" dirty="0" err="1">
                          <a:latin typeface="Times New Roman" panose="02020603050405020304" pitchFamily="18" charset="0"/>
                          <a:cs typeface="Times New Roman" panose="02020603050405020304" pitchFamily="18" charset="0"/>
                        </a:rPr>
                        <a:t>FileInputStream</a:t>
                      </a:r>
                      <a:r>
                        <a:rPr lang="en-US" dirty="0">
                          <a:latin typeface="Times New Roman" panose="02020603050405020304" pitchFamily="18" charset="0"/>
                          <a:cs typeface="Times New Roman" panose="02020603050405020304" pitchFamily="18" charset="0"/>
                        </a:rPr>
                        <a:t> by opening a connection to an actual file, the file named by the path name </a:t>
                      </a:r>
                      <a:r>
                        <a:rPr lang="en-US" dirty="0" err="1">
                          <a:latin typeface="Times New Roman" panose="02020603050405020304" pitchFamily="18" charset="0"/>
                          <a:cs typeface="Times New Roman" panose="02020603050405020304" pitchFamily="18" charset="0"/>
                        </a:rPr>
                        <a:t>name</a:t>
                      </a:r>
                      <a:r>
                        <a:rPr lang="en-US" dirty="0">
                          <a:latin typeface="Times New Roman" panose="02020603050405020304" pitchFamily="18" charset="0"/>
                          <a:cs typeface="Times New Roman" panose="02020603050405020304" pitchFamily="18" charset="0"/>
                        </a:rPr>
                        <a:t> in the file system.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564356088"/>
                  </a:ext>
                </a:extLst>
              </a:tr>
            </a:tbl>
          </a:graphicData>
        </a:graphic>
      </p:graphicFrame>
      <p:graphicFrame>
        <p:nvGraphicFramePr>
          <p:cNvPr id="7" name="Table 6">
            <a:extLst>
              <a:ext uri="{FF2B5EF4-FFF2-40B4-BE49-F238E27FC236}">
                <a16:creationId xmlns:a16="http://schemas.microsoft.com/office/drawing/2014/main" id="{0A8E3D68-115B-DCE2-1306-02B519510BD9}"/>
              </a:ext>
            </a:extLst>
          </p:cNvPr>
          <p:cNvGraphicFramePr>
            <a:graphicFrameLocks noGrp="1"/>
          </p:cNvGraphicFramePr>
          <p:nvPr>
            <p:extLst>
              <p:ext uri="{D42A27DB-BD31-4B8C-83A1-F6EECF244321}">
                <p14:modId xmlns:p14="http://schemas.microsoft.com/office/powerpoint/2010/main" val="2422952085"/>
              </p:ext>
            </p:extLst>
          </p:nvPr>
        </p:nvGraphicFramePr>
        <p:xfrm>
          <a:off x="908397" y="4040777"/>
          <a:ext cx="10297667" cy="2613660"/>
        </p:xfrm>
        <a:graphic>
          <a:graphicData uri="http://schemas.openxmlformats.org/drawingml/2006/table">
            <a:tbl>
              <a:tblPr/>
              <a:tblGrid>
                <a:gridCol w="1043848">
                  <a:extLst>
                    <a:ext uri="{9D8B030D-6E8A-4147-A177-3AD203B41FA5}">
                      <a16:colId xmlns:a16="http://schemas.microsoft.com/office/drawing/2014/main" val="230329697"/>
                    </a:ext>
                  </a:extLst>
                </a:gridCol>
                <a:gridCol w="2890343">
                  <a:extLst>
                    <a:ext uri="{9D8B030D-6E8A-4147-A177-3AD203B41FA5}">
                      <a16:colId xmlns:a16="http://schemas.microsoft.com/office/drawing/2014/main" val="2583858302"/>
                    </a:ext>
                  </a:extLst>
                </a:gridCol>
                <a:gridCol w="6363476">
                  <a:extLst>
                    <a:ext uri="{9D8B030D-6E8A-4147-A177-3AD203B41FA5}">
                      <a16:colId xmlns:a16="http://schemas.microsoft.com/office/drawing/2014/main" val="1048542893"/>
                    </a:ext>
                  </a:extLst>
                </a:gridCol>
              </a:tblGrid>
              <a:tr h="0">
                <a:tc>
                  <a:txBody>
                    <a:bodyPr/>
                    <a:lstStyle/>
                    <a:p>
                      <a:pPr algn="l" fontAlgn="t">
                        <a:buNone/>
                      </a:pPr>
                      <a:r>
                        <a:rPr lang="en-IN">
                          <a:latin typeface="Times New Roman" panose="02020603050405020304" pitchFamily="18" charset="0"/>
                          <a:cs typeface="Times New Roman" panose="02020603050405020304" pitchFamily="18" charset="0"/>
                        </a:rPr>
                        <a:t>int</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EEEEEF"/>
                    </a:solidFill>
                  </a:tcPr>
                </a:tc>
                <a:tc>
                  <a:txBody>
                    <a:bodyPr/>
                    <a:lstStyle/>
                    <a:p>
                      <a:pPr algn="l" fontAlgn="t">
                        <a:buNone/>
                      </a:pPr>
                      <a:r>
                        <a:rPr lang="en-IN">
                          <a:latin typeface="Times New Roman" panose="02020603050405020304" pitchFamily="18" charset="0"/>
                          <a:cs typeface="Times New Roman" panose="02020603050405020304" pitchFamily="18" charset="0"/>
                          <a:hlinkClick r:id="rId8"/>
                        </a:rPr>
                        <a:t>read</a:t>
                      </a:r>
                      <a:r>
                        <a:rPr lang="en-IN">
                          <a:latin typeface="Times New Roman" panose="02020603050405020304" pitchFamily="18" charset="0"/>
                          <a:cs typeface="Times New Roman" panose="02020603050405020304" pitchFamily="18" charset="0"/>
                        </a:rPr>
                        <a:t>()</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EEEEEF"/>
                    </a:solidFill>
                  </a:tcPr>
                </a:tc>
                <a:tc>
                  <a:txBody>
                    <a:bodyPr/>
                    <a:lstStyle/>
                    <a:p>
                      <a:pPr algn="l" fontAlgn="t">
                        <a:spcBef>
                          <a:spcPts val="225"/>
                        </a:spcBef>
                        <a:spcAft>
                          <a:spcPts val="150"/>
                        </a:spcAft>
                        <a:buNone/>
                      </a:pPr>
                      <a:r>
                        <a:rPr lang="en-US">
                          <a:latin typeface="Times New Roman" panose="02020603050405020304" pitchFamily="18" charset="0"/>
                          <a:cs typeface="Times New Roman" panose="02020603050405020304" pitchFamily="18" charset="0"/>
                        </a:rPr>
                        <a:t>Reads a byte of data from this input stream.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EEEEEF"/>
                    </a:solidFill>
                  </a:tcPr>
                </a:tc>
                <a:extLst>
                  <a:ext uri="{0D108BD9-81ED-4DB2-BD59-A6C34878D82A}">
                    <a16:rowId xmlns:a16="http://schemas.microsoft.com/office/drawing/2014/main" val="695573462"/>
                  </a:ext>
                </a:extLst>
              </a:tr>
              <a:tr h="0">
                <a:tc>
                  <a:txBody>
                    <a:bodyPr/>
                    <a:lstStyle/>
                    <a:p>
                      <a:pPr algn="l" fontAlgn="t">
                        <a:buNone/>
                      </a:pPr>
                      <a:r>
                        <a:rPr lang="en-IN">
                          <a:latin typeface="Times New Roman" panose="02020603050405020304" pitchFamily="18" charset="0"/>
                          <a:cs typeface="Times New Roman" panose="02020603050405020304" pitchFamily="18" charset="0"/>
                        </a:rPr>
                        <a:t>int</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buNone/>
                      </a:pPr>
                      <a:r>
                        <a:rPr lang="en-IN">
                          <a:latin typeface="Times New Roman" panose="02020603050405020304" pitchFamily="18" charset="0"/>
                          <a:cs typeface="Times New Roman" panose="02020603050405020304" pitchFamily="18" charset="0"/>
                          <a:hlinkClick r:id="rId9"/>
                        </a:rPr>
                        <a:t>read</a:t>
                      </a:r>
                      <a:r>
                        <a:rPr lang="en-IN">
                          <a:latin typeface="Times New Roman" panose="02020603050405020304" pitchFamily="18" charset="0"/>
                          <a:cs typeface="Times New Roman" panose="02020603050405020304" pitchFamily="18" charset="0"/>
                        </a:rPr>
                        <a:t>(byte[] b)</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a:latin typeface="Times New Roman" panose="02020603050405020304" pitchFamily="18" charset="0"/>
                          <a:cs typeface="Times New Roman" panose="02020603050405020304" pitchFamily="18" charset="0"/>
                        </a:rPr>
                        <a:t>Reads up to b.length bytes of data from this input stream into an array of bytes.</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64956713"/>
                  </a:ext>
                </a:extLst>
              </a:tr>
              <a:tr h="0">
                <a:tc>
                  <a:txBody>
                    <a:bodyPr/>
                    <a:lstStyle/>
                    <a:p>
                      <a:pPr algn="l" fontAlgn="t">
                        <a:buNone/>
                      </a:pPr>
                      <a:r>
                        <a:rPr lang="en-IN">
                          <a:latin typeface="Times New Roman" panose="02020603050405020304" pitchFamily="18" charset="0"/>
                          <a:cs typeface="Times New Roman" panose="02020603050405020304" pitchFamily="18" charset="0"/>
                        </a:rPr>
                        <a:t>int</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tc>
                  <a:txBody>
                    <a:bodyPr/>
                    <a:lstStyle/>
                    <a:p>
                      <a:pPr algn="l" fontAlgn="t">
                        <a:buNone/>
                      </a:pPr>
                      <a:r>
                        <a:rPr lang="en-US">
                          <a:latin typeface="Times New Roman" panose="02020603050405020304" pitchFamily="18" charset="0"/>
                          <a:cs typeface="Times New Roman" panose="02020603050405020304" pitchFamily="18" charset="0"/>
                          <a:hlinkClick r:id="rId10"/>
                        </a:rPr>
                        <a:t>read</a:t>
                      </a:r>
                      <a:r>
                        <a:rPr lang="en-US">
                          <a:latin typeface="Times New Roman" panose="02020603050405020304" pitchFamily="18" charset="0"/>
                          <a:cs typeface="Times New Roman" panose="02020603050405020304" pitchFamily="18" charset="0"/>
                        </a:rPr>
                        <a:t>(byte[] b, int off, int len)</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tc>
                  <a:txBody>
                    <a:bodyPr/>
                    <a:lstStyle/>
                    <a:p>
                      <a:pPr algn="l" fontAlgn="t">
                        <a:spcBef>
                          <a:spcPts val="225"/>
                        </a:spcBef>
                        <a:spcAft>
                          <a:spcPts val="150"/>
                        </a:spcAft>
                        <a:buNone/>
                      </a:pPr>
                      <a:r>
                        <a:rPr lang="en-US">
                          <a:latin typeface="Times New Roman" panose="02020603050405020304" pitchFamily="18" charset="0"/>
                          <a:cs typeface="Times New Roman" panose="02020603050405020304" pitchFamily="18" charset="0"/>
                        </a:rPr>
                        <a:t>Reads up to len bytes of data from this input stream into an array of bytes.</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extLst>
                  <a:ext uri="{0D108BD9-81ED-4DB2-BD59-A6C34878D82A}">
                    <a16:rowId xmlns:a16="http://schemas.microsoft.com/office/drawing/2014/main" val="1398469566"/>
                  </a:ext>
                </a:extLst>
              </a:tr>
              <a:tr h="0">
                <a:tc>
                  <a:txBody>
                    <a:bodyPr/>
                    <a:lstStyle/>
                    <a:p>
                      <a:pPr algn="l" fontAlgn="t">
                        <a:buNone/>
                      </a:pPr>
                      <a:r>
                        <a:rPr lang="en-IN">
                          <a:latin typeface="Times New Roman" panose="02020603050405020304" pitchFamily="18" charset="0"/>
                          <a:cs typeface="Times New Roman" panose="02020603050405020304" pitchFamily="18" charset="0"/>
                        </a:rPr>
                        <a:t>long</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buNone/>
                      </a:pPr>
                      <a:r>
                        <a:rPr lang="en-IN">
                          <a:latin typeface="Times New Roman" panose="02020603050405020304" pitchFamily="18" charset="0"/>
                          <a:cs typeface="Times New Roman" panose="02020603050405020304" pitchFamily="18" charset="0"/>
                          <a:hlinkClick r:id="rId11"/>
                        </a:rPr>
                        <a:t>skip</a:t>
                      </a:r>
                      <a:r>
                        <a:rPr lang="en-IN">
                          <a:latin typeface="Times New Roman" panose="02020603050405020304" pitchFamily="18" charset="0"/>
                          <a:cs typeface="Times New Roman" panose="02020603050405020304" pitchFamily="18" charset="0"/>
                        </a:rPr>
                        <a:t>(long n)</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latin typeface="Times New Roman" panose="02020603050405020304" pitchFamily="18" charset="0"/>
                          <a:cs typeface="Times New Roman" panose="02020603050405020304" pitchFamily="18" charset="0"/>
                        </a:rPr>
                        <a:t>Skips over and discards n bytes of data from the input stream.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106752197"/>
                  </a:ext>
                </a:extLst>
              </a:tr>
              <a:tr h="0">
                <a:tc>
                  <a:txBody>
                    <a:bodyPr/>
                    <a:lstStyle/>
                    <a:p>
                      <a:pPr algn="l" fontAlgn="t">
                        <a:buNone/>
                      </a:pPr>
                      <a:r>
                        <a:rPr lang="en-IN">
                          <a:latin typeface="Times New Roman" panose="02020603050405020304" pitchFamily="18" charset="0"/>
                          <a:cs typeface="Times New Roman" panose="02020603050405020304" pitchFamily="18" charset="0"/>
                        </a:rPr>
                        <a:t>void</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buNone/>
                      </a:pPr>
                      <a:r>
                        <a:rPr lang="en-IN">
                          <a:latin typeface="Times New Roman" panose="02020603050405020304" pitchFamily="18" charset="0"/>
                          <a:cs typeface="Times New Roman" panose="02020603050405020304" pitchFamily="18" charset="0"/>
                          <a:hlinkClick r:id="rId12"/>
                        </a:rPr>
                        <a:t>close</a:t>
                      </a:r>
                      <a:r>
                        <a:rPr lang="en-IN">
                          <a:latin typeface="Times New Roman" panose="02020603050405020304" pitchFamily="18" charset="0"/>
                          <a:cs typeface="Times New Roman" panose="02020603050405020304" pitchFamily="18" charset="0"/>
                        </a:rPr>
                        <a:t>()</a:t>
                      </a:r>
                    </a:p>
                  </a:txBody>
                  <a:tcPr marL="5334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spcBef>
                          <a:spcPts val="225"/>
                        </a:spcBef>
                        <a:spcAft>
                          <a:spcPts val="150"/>
                        </a:spcAft>
                        <a:buNone/>
                      </a:pPr>
                      <a:r>
                        <a:rPr lang="en-US" dirty="0">
                          <a:latin typeface="Times New Roman" panose="02020603050405020304" pitchFamily="18" charset="0"/>
                          <a:cs typeface="Times New Roman" panose="02020603050405020304" pitchFamily="18" charset="0"/>
                        </a:rPr>
                        <a:t>Closes this file input stream and releases any system resources associated with the stream.</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001954816"/>
                  </a:ext>
                </a:extLst>
              </a:tr>
            </a:tbl>
          </a:graphicData>
        </a:graphic>
      </p:graphicFrame>
      <p:sp>
        <p:nvSpPr>
          <p:cNvPr id="8" name="TextBox 7">
            <a:extLst>
              <a:ext uri="{FF2B5EF4-FFF2-40B4-BE49-F238E27FC236}">
                <a16:creationId xmlns:a16="http://schemas.microsoft.com/office/drawing/2014/main" id="{7394C8E1-CC86-7026-D394-A086CCAB0323}"/>
              </a:ext>
            </a:extLst>
          </p:cNvPr>
          <p:cNvSpPr txBox="1"/>
          <p:nvPr/>
        </p:nvSpPr>
        <p:spPr>
          <a:xfrm>
            <a:off x="802437" y="3698747"/>
            <a:ext cx="1576873" cy="369332"/>
          </a:xfrm>
          <a:prstGeom prst="rect">
            <a:avLst/>
          </a:prstGeom>
          <a:noFill/>
        </p:spPr>
        <p:txBody>
          <a:bodyPr wrap="square" rtlCol="0">
            <a:spAutoFit/>
          </a:bodyPr>
          <a:lstStyle/>
          <a:p>
            <a:r>
              <a:rPr lang="en-IN" u="sng" dirty="0"/>
              <a:t>Methods</a:t>
            </a:r>
          </a:p>
        </p:txBody>
      </p:sp>
    </p:spTree>
    <p:extLst>
      <p:ext uri="{BB962C8B-B14F-4D97-AF65-F5344CB8AC3E}">
        <p14:creationId xmlns:p14="http://schemas.microsoft.com/office/powerpoint/2010/main" val="250472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E86032-5E2E-2683-85DE-36567BD792B4}"/>
              </a:ext>
            </a:extLst>
          </p:cNvPr>
          <p:cNvSpPr txBox="1"/>
          <p:nvPr/>
        </p:nvSpPr>
        <p:spPr>
          <a:xfrm>
            <a:off x="398883" y="178939"/>
            <a:ext cx="11031117" cy="1015663"/>
          </a:xfrm>
          <a:prstGeom prst="rect">
            <a:avLst/>
          </a:prstGeom>
          <a:noFill/>
        </p:spPr>
        <p:txBody>
          <a:bodyPr wrap="square">
            <a:spAutoFit/>
          </a:bodyPr>
          <a:lstStyle/>
          <a:p>
            <a:pPr algn="l">
              <a:buNone/>
            </a:pPr>
            <a:r>
              <a:rPr lang="en-US" sz="2000" b="1" i="0" dirty="0">
                <a:solidFill>
                  <a:srgbClr val="333333"/>
                </a:solidFill>
                <a:effectLst/>
                <a:latin typeface="Times New Roman" panose="02020603050405020304" pitchFamily="18" charset="0"/>
                <a:cs typeface="Times New Roman" panose="02020603050405020304" pitchFamily="18" charset="0"/>
              </a:rPr>
              <a:t>Byte Streams</a:t>
            </a:r>
          </a:p>
          <a:p>
            <a:pPr algn="l">
              <a:buNone/>
            </a:pPr>
            <a:r>
              <a:rPr lang="en-US" sz="2000" b="0" i="0" dirty="0">
                <a:solidFill>
                  <a:srgbClr val="000000"/>
                </a:solidFill>
                <a:effectLst/>
                <a:latin typeface="Times New Roman" panose="02020603050405020304" pitchFamily="18" charset="0"/>
                <a:cs typeface="Times New Roman" panose="02020603050405020304" pitchFamily="18" charset="0"/>
              </a:rPr>
              <a:t>Programs use </a:t>
            </a:r>
            <a:r>
              <a:rPr lang="en-US" sz="2000" b="0" i="1" dirty="0">
                <a:solidFill>
                  <a:srgbClr val="000000"/>
                </a:solidFill>
                <a:effectLst/>
                <a:latin typeface="Times New Roman" panose="02020603050405020304" pitchFamily="18" charset="0"/>
                <a:cs typeface="Times New Roman" panose="02020603050405020304" pitchFamily="18" charset="0"/>
              </a:rPr>
              <a:t>byte streams</a:t>
            </a:r>
            <a:r>
              <a:rPr lang="en-US" sz="2000" b="0" i="0" dirty="0">
                <a:solidFill>
                  <a:srgbClr val="000000"/>
                </a:solidFill>
                <a:effectLst/>
                <a:latin typeface="Times New Roman" panose="02020603050405020304" pitchFamily="18" charset="0"/>
                <a:cs typeface="Times New Roman" panose="02020603050405020304" pitchFamily="18" charset="0"/>
              </a:rPr>
              <a:t> to perform input and output of 8-bit bytes. All byte stream classes are descended from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2"/>
              </a:rPr>
              <a:t>InputStream</a:t>
            </a:r>
            <a:r>
              <a:rPr lang="en-US" sz="2000" b="0" i="0" dirty="0">
                <a:solidFill>
                  <a:srgbClr val="000000"/>
                </a:solidFill>
                <a:effectLst/>
                <a:latin typeface="Times New Roman" panose="02020603050405020304" pitchFamily="18" charset="0"/>
                <a:cs typeface="Times New Roman" panose="02020603050405020304" pitchFamily="18" charset="0"/>
              </a:rPr>
              <a:t> and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3"/>
              </a:rPr>
              <a:t>OutputStream</a:t>
            </a:r>
            <a:r>
              <a:rPr lang="en-US" sz="2000" b="0" i="0" dirty="0">
                <a:solidFill>
                  <a:srgbClr val="000000"/>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24F1E93-833E-9F18-4C03-3A6F9510F316}"/>
              </a:ext>
            </a:extLst>
          </p:cNvPr>
          <p:cNvSpPr txBox="1"/>
          <p:nvPr/>
        </p:nvSpPr>
        <p:spPr>
          <a:xfrm>
            <a:off x="445537" y="1211718"/>
            <a:ext cx="6673721" cy="400110"/>
          </a:xfrm>
          <a:prstGeom prst="rect">
            <a:avLst/>
          </a:prstGeom>
          <a:noFill/>
        </p:spPr>
        <p:txBody>
          <a:bodyPr wrap="square">
            <a:spAutoFit/>
          </a:bodyPr>
          <a:lstStyle/>
          <a:p>
            <a:r>
              <a:rPr lang="en-US" sz="2000" dirty="0">
                <a:solidFill>
                  <a:srgbClr val="000000"/>
                </a:solidFill>
                <a:latin typeface="Times New Roman" panose="02020603050405020304" pitchFamily="18" charset="0"/>
                <a:cs typeface="Times New Roman" panose="02020603050405020304" pitchFamily="18" charset="0"/>
              </a:rPr>
              <a:t>F</a:t>
            </a:r>
            <a:r>
              <a:rPr lang="en-US" sz="2000" b="0" i="0" dirty="0">
                <a:solidFill>
                  <a:srgbClr val="000000"/>
                </a:solidFill>
                <a:effectLst/>
                <a:latin typeface="Times New Roman" panose="02020603050405020304" pitchFamily="18" charset="0"/>
                <a:cs typeface="Times New Roman" panose="02020603050405020304" pitchFamily="18" charset="0"/>
              </a:rPr>
              <a:t>ile I/O byte</a:t>
            </a:r>
            <a:r>
              <a:rPr lang="en-US" sz="2000" dirty="0">
                <a:solidFill>
                  <a:srgbClr val="000000"/>
                </a:solidFill>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cs typeface="Times New Roman" panose="02020603050405020304" pitchFamily="18" charset="0"/>
              </a:rPr>
              <a:t>streams</a:t>
            </a:r>
            <a:r>
              <a:rPr lang="en-US" sz="2000" dirty="0">
                <a:solidFill>
                  <a:srgbClr val="000000"/>
                </a:solidFill>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4"/>
              </a:rPr>
              <a:t>FileInputStream</a:t>
            </a:r>
            <a:r>
              <a:rPr lang="en-US" sz="2000" b="0" i="0" dirty="0">
                <a:solidFill>
                  <a:srgbClr val="000000"/>
                </a:solidFill>
                <a:effectLst/>
                <a:latin typeface="Times New Roman" panose="02020603050405020304" pitchFamily="18" charset="0"/>
                <a:cs typeface="Times New Roman" panose="02020603050405020304" pitchFamily="18" charset="0"/>
              </a:rPr>
              <a:t> and </a:t>
            </a:r>
            <a:r>
              <a:rPr lang="en-US" sz="2000" b="0" i="0" u="none" strike="noStrike" dirty="0" err="1">
                <a:solidFill>
                  <a:srgbClr val="09569D"/>
                </a:solidFill>
                <a:effectLst/>
                <a:latin typeface="Times New Roman" panose="02020603050405020304" pitchFamily="18" charset="0"/>
                <a:cs typeface="Times New Roman" panose="02020603050405020304" pitchFamily="18" charset="0"/>
                <a:hlinkClick r:id="rId5"/>
              </a:rPr>
              <a:t>FileOutputStream</a:t>
            </a: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869579B-18B8-631C-BA03-EEE719C51599}"/>
              </a:ext>
            </a:extLst>
          </p:cNvPr>
          <p:cNvSpPr txBox="1"/>
          <p:nvPr/>
        </p:nvSpPr>
        <p:spPr>
          <a:xfrm>
            <a:off x="482860" y="1638277"/>
            <a:ext cx="9780814" cy="5355312"/>
          </a:xfrm>
          <a:prstGeom prst="rect">
            <a:avLst/>
          </a:prstGeom>
          <a:noFill/>
        </p:spPr>
        <p:txBody>
          <a:bodyPr wrap="square">
            <a:spAutoFit/>
          </a:bodyPr>
          <a:lstStyle/>
          <a:p>
            <a:pPr algn="l">
              <a:buNone/>
            </a:pPr>
            <a:r>
              <a:rPr lang="en-IN" b="0" i="0" dirty="0">
                <a:solidFill>
                  <a:srgbClr val="000000"/>
                </a:solidFill>
                <a:effectLst/>
                <a:latin typeface="Courier New" panose="02070309020205020404" pitchFamily="49" charset="0"/>
              </a:rPr>
              <a:t>import </a:t>
            </a:r>
            <a:r>
              <a:rPr lang="en-IN" b="0" i="0" dirty="0" err="1">
                <a:solidFill>
                  <a:srgbClr val="000000"/>
                </a:solidFill>
                <a:effectLst/>
                <a:latin typeface="Courier New" panose="02070309020205020404" pitchFamily="49" charset="0"/>
              </a:rPr>
              <a:t>java.io.FileInputStream;import</a:t>
            </a:r>
            <a:r>
              <a:rPr lang="en-IN" b="0" i="0" dirty="0">
                <a:solidFill>
                  <a:srgbClr val="000000"/>
                </a:solidFill>
                <a:effectLst/>
                <a:latin typeface="Courier New" panose="02070309020205020404" pitchFamily="49" charset="0"/>
              </a:rPr>
              <a:t> </a:t>
            </a:r>
            <a:r>
              <a:rPr lang="en-IN" b="0" i="0" dirty="0" err="1">
                <a:solidFill>
                  <a:srgbClr val="000000"/>
                </a:solidFill>
                <a:effectLst/>
                <a:latin typeface="Courier New" panose="02070309020205020404" pitchFamily="49" charset="0"/>
              </a:rPr>
              <a:t>java.io.FileOutputStream</a:t>
            </a:r>
            <a:r>
              <a:rPr lang="en-IN" b="0" i="0" dirty="0">
                <a:solidFill>
                  <a:srgbClr val="000000"/>
                </a:solidFill>
                <a:effectLst/>
                <a:latin typeface="Courier New" panose="02070309020205020404" pitchFamily="49" charset="0"/>
              </a:rPr>
              <a:t>;</a:t>
            </a:r>
          </a:p>
          <a:p>
            <a:pPr algn="l">
              <a:buNone/>
            </a:pPr>
            <a:r>
              <a:rPr lang="en-IN" b="0" i="0" dirty="0">
                <a:solidFill>
                  <a:srgbClr val="000000"/>
                </a:solidFill>
                <a:effectLst/>
                <a:latin typeface="Courier New" panose="02070309020205020404" pitchFamily="49" charset="0"/>
              </a:rPr>
              <a:t>import </a:t>
            </a:r>
            <a:r>
              <a:rPr lang="en-IN" b="0" i="0" dirty="0" err="1">
                <a:solidFill>
                  <a:srgbClr val="000000"/>
                </a:solidFill>
                <a:effectLst/>
                <a:latin typeface="Courier New" panose="02070309020205020404" pitchFamily="49" charset="0"/>
              </a:rPr>
              <a:t>java.io.IOException</a:t>
            </a:r>
            <a:r>
              <a:rPr lang="en-IN" b="0" i="0" dirty="0">
                <a:solidFill>
                  <a:srgbClr val="000000"/>
                </a:solidFill>
                <a:effectLst/>
                <a:latin typeface="Courier New" panose="02070309020205020404" pitchFamily="49" charset="0"/>
              </a:rPr>
              <a:t>;</a:t>
            </a:r>
          </a:p>
          <a:p>
            <a:pPr algn="l">
              <a:buNone/>
            </a:pPr>
            <a:r>
              <a:rPr lang="en-IN" b="0" i="0" dirty="0">
                <a:solidFill>
                  <a:srgbClr val="000000"/>
                </a:solidFill>
                <a:effectLst/>
                <a:latin typeface="Courier New" panose="02070309020205020404" pitchFamily="49" charset="0"/>
              </a:rPr>
              <a:t>public class </a:t>
            </a:r>
            <a:r>
              <a:rPr lang="en-IN" b="0" i="0" dirty="0" err="1">
                <a:solidFill>
                  <a:srgbClr val="000000"/>
                </a:solidFill>
                <a:effectLst/>
                <a:latin typeface="Courier New" panose="02070309020205020404" pitchFamily="49" charset="0"/>
              </a:rPr>
              <a:t>CopyBytes</a:t>
            </a: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    public static void main(String[] </a:t>
            </a:r>
            <a:r>
              <a:rPr lang="en-IN" b="0" i="0" dirty="0" err="1">
                <a:solidFill>
                  <a:srgbClr val="000000"/>
                </a:solidFill>
                <a:effectLst/>
                <a:latin typeface="Courier New" panose="02070309020205020404" pitchFamily="49" charset="0"/>
              </a:rPr>
              <a:t>args</a:t>
            </a:r>
            <a:r>
              <a:rPr lang="en-IN" b="0" i="0" dirty="0">
                <a:solidFill>
                  <a:srgbClr val="000000"/>
                </a:solidFill>
                <a:effectLst/>
                <a:latin typeface="Courier New" panose="02070309020205020404" pitchFamily="49" charset="0"/>
              </a:rPr>
              <a:t>) throws </a:t>
            </a:r>
            <a:r>
              <a:rPr lang="en-IN" b="0" i="0" dirty="0" err="1">
                <a:solidFill>
                  <a:srgbClr val="000000"/>
                </a:solidFill>
                <a:effectLst/>
                <a:latin typeface="Courier New" panose="02070309020205020404" pitchFamily="49" charset="0"/>
              </a:rPr>
              <a:t>IOException</a:t>
            </a: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        </a:t>
            </a:r>
            <a:r>
              <a:rPr lang="en-IN" b="0" i="0" dirty="0" err="1">
                <a:solidFill>
                  <a:srgbClr val="000000"/>
                </a:solidFill>
                <a:effectLst/>
                <a:latin typeface="Courier New" panose="02070309020205020404" pitchFamily="49" charset="0"/>
              </a:rPr>
              <a:t>FileInputStream</a:t>
            </a:r>
            <a:r>
              <a:rPr lang="en-IN" b="0" i="0" dirty="0">
                <a:solidFill>
                  <a:srgbClr val="000000"/>
                </a:solidFill>
                <a:effectLst/>
                <a:latin typeface="Courier New" panose="02070309020205020404" pitchFamily="49" charset="0"/>
              </a:rPr>
              <a:t> in = null;</a:t>
            </a:r>
          </a:p>
          <a:p>
            <a:pPr algn="l">
              <a:buNone/>
            </a:pPr>
            <a:r>
              <a:rPr lang="en-IN" b="0" i="0" dirty="0">
                <a:solidFill>
                  <a:srgbClr val="000000"/>
                </a:solidFill>
                <a:effectLst/>
                <a:latin typeface="Courier New" panose="02070309020205020404" pitchFamily="49" charset="0"/>
              </a:rPr>
              <a:t>        </a:t>
            </a:r>
            <a:r>
              <a:rPr lang="en-IN" b="0" i="0" dirty="0" err="1">
                <a:solidFill>
                  <a:srgbClr val="000000"/>
                </a:solidFill>
                <a:effectLst/>
                <a:latin typeface="Courier New" panose="02070309020205020404" pitchFamily="49" charset="0"/>
              </a:rPr>
              <a:t>FileOutputStream</a:t>
            </a:r>
            <a:r>
              <a:rPr lang="en-IN" b="0" i="0" dirty="0">
                <a:solidFill>
                  <a:srgbClr val="000000"/>
                </a:solidFill>
                <a:effectLst/>
                <a:latin typeface="Courier New" panose="02070309020205020404" pitchFamily="49" charset="0"/>
              </a:rPr>
              <a:t> out = null;</a:t>
            </a:r>
          </a:p>
          <a:p>
            <a:pPr algn="l">
              <a:buNone/>
            </a:pPr>
            <a:r>
              <a:rPr lang="en-IN" b="0" i="0" dirty="0">
                <a:solidFill>
                  <a:srgbClr val="000000"/>
                </a:solidFill>
                <a:effectLst/>
                <a:latin typeface="Courier New" panose="02070309020205020404" pitchFamily="49" charset="0"/>
              </a:rPr>
              <a:t>        try {</a:t>
            </a:r>
          </a:p>
          <a:p>
            <a:pPr algn="l">
              <a:buNone/>
            </a:pPr>
            <a:r>
              <a:rPr lang="en-IN" b="0" i="0" dirty="0">
                <a:solidFill>
                  <a:srgbClr val="000000"/>
                </a:solidFill>
                <a:effectLst/>
                <a:latin typeface="Courier New" panose="02070309020205020404" pitchFamily="49" charset="0"/>
              </a:rPr>
              <a:t>            in = new </a:t>
            </a:r>
            <a:r>
              <a:rPr lang="en-IN" b="0" i="0" dirty="0" err="1">
                <a:solidFill>
                  <a:srgbClr val="000000"/>
                </a:solidFill>
                <a:effectLst/>
                <a:latin typeface="Courier New" panose="02070309020205020404" pitchFamily="49" charset="0"/>
              </a:rPr>
              <a:t>FileInputStream</a:t>
            </a:r>
            <a:r>
              <a:rPr lang="en-IN" b="0" i="0" dirty="0">
                <a:solidFill>
                  <a:srgbClr val="000000"/>
                </a:solidFill>
                <a:effectLst/>
                <a:latin typeface="Courier New" panose="02070309020205020404" pitchFamily="49" charset="0"/>
              </a:rPr>
              <a:t>(”</a:t>
            </a:r>
            <a:r>
              <a:rPr lang="en-IN" dirty="0">
                <a:solidFill>
                  <a:srgbClr val="000000"/>
                </a:solidFill>
                <a:latin typeface="Courier New" panose="02070309020205020404" pitchFamily="49" charset="0"/>
              </a:rPr>
              <a:t>file1</a:t>
            </a:r>
            <a:r>
              <a:rPr lang="en-IN" b="0" i="0" dirty="0">
                <a:solidFill>
                  <a:srgbClr val="000000"/>
                </a:solidFill>
                <a:effectLst/>
                <a:latin typeface="Courier New" panose="02070309020205020404" pitchFamily="49" charset="0"/>
              </a:rPr>
              <a:t>.txt");</a:t>
            </a:r>
          </a:p>
          <a:p>
            <a:pPr algn="l">
              <a:buNone/>
            </a:pPr>
            <a:r>
              <a:rPr lang="en-IN" b="0" i="0" dirty="0">
                <a:solidFill>
                  <a:srgbClr val="000000"/>
                </a:solidFill>
                <a:effectLst/>
                <a:latin typeface="Courier New" panose="02070309020205020404" pitchFamily="49" charset="0"/>
              </a:rPr>
              <a:t>            out = new </a:t>
            </a:r>
            <a:r>
              <a:rPr lang="en-IN" b="0" i="0" dirty="0" err="1">
                <a:solidFill>
                  <a:srgbClr val="000000"/>
                </a:solidFill>
                <a:effectLst/>
                <a:latin typeface="Courier New" panose="02070309020205020404" pitchFamily="49" charset="0"/>
              </a:rPr>
              <a:t>FileOutputStream</a:t>
            </a:r>
            <a:r>
              <a:rPr lang="en-IN" b="0" i="0" dirty="0">
                <a:solidFill>
                  <a:srgbClr val="000000"/>
                </a:solidFill>
                <a:effectLst/>
                <a:latin typeface="Courier New" panose="02070309020205020404" pitchFamily="49" charset="0"/>
              </a:rPr>
              <a:t>(“file2.txt");</a:t>
            </a:r>
          </a:p>
          <a:p>
            <a:pPr algn="l">
              <a:buNone/>
            </a:pPr>
            <a:r>
              <a:rPr lang="en-IN" b="0" i="0" dirty="0">
                <a:solidFill>
                  <a:srgbClr val="000000"/>
                </a:solidFill>
                <a:effectLst/>
                <a:latin typeface="Courier New" panose="02070309020205020404" pitchFamily="49" charset="0"/>
              </a:rPr>
              <a:t>            int c;</a:t>
            </a:r>
          </a:p>
          <a:p>
            <a:pPr algn="l">
              <a:buNone/>
            </a:pPr>
            <a:r>
              <a:rPr lang="en-IN" b="0" i="0" dirty="0">
                <a:solidFill>
                  <a:srgbClr val="000000"/>
                </a:solidFill>
                <a:effectLst/>
                <a:latin typeface="Courier New" panose="02070309020205020404" pitchFamily="49" charset="0"/>
              </a:rPr>
              <a:t>            while ((c = </a:t>
            </a:r>
            <a:r>
              <a:rPr lang="en-IN" b="0" i="0" dirty="0" err="1">
                <a:solidFill>
                  <a:srgbClr val="000000"/>
                </a:solidFill>
                <a:effectLst/>
                <a:latin typeface="Courier New" panose="02070309020205020404" pitchFamily="49" charset="0"/>
              </a:rPr>
              <a:t>in.read</a:t>
            </a:r>
            <a:r>
              <a:rPr lang="en-IN" b="0" i="0" dirty="0">
                <a:solidFill>
                  <a:srgbClr val="000000"/>
                </a:solidFill>
                <a:effectLst/>
                <a:latin typeface="Courier New" panose="02070309020205020404" pitchFamily="49" charset="0"/>
              </a:rPr>
              <a:t>()) != -1) { </a:t>
            </a:r>
          </a:p>
          <a:p>
            <a:pPr algn="l">
              <a:buNone/>
            </a:pPr>
            <a:r>
              <a:rPr lang="en-IN" b="0" i="0" dirty="0">
                <a:solidFill>
                  <a:srgbClr val="000000"/>
                </a:solidFill>
                <a:effectLst/>
                <a:latin typeface="Courier New" panose="02070309020205020404" pitchFamily="49" charset="0"/>
              </a:rPr>
              <a:t>                </a:t>
            </a:r>
            <a:r>
              <a:rPr lang="en-IN" b="0" i="0" dirty="0" err="1">
                <a:solidFill>
                  <a:srgbClr val="000000"/>
                </a:solidFill>
                <a:effectLst/>
                <a:latin typeface="Courier New" panose="02070309020205020404" pitchFamily="49" charset="0"/>
              </a:rPr>
              <a:t>out.write</a:t>
            </a:r>
            <a:r>
              <a:rPr lang="en-IN" b="0" i="0" dirty="0">
                <a:solidFill>
                  <a:srgbClr val="000000"/>
                </a:solidFill>
                <a:effectLst/>
                <a:latin typeface="Courier New" panose="02070309020205020404" pitchFamily="49" charset="0"/>
              </a:rPr>
              <a:t>(c);</a:t>
            </a:r>
          </a:p>
          <a:p>
            <a:pPr algn="l">
              <a:buNone/>
            </a:pP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        } finally {</a:t>
            </a:r>
          </a:p>
          <a:p>
            <a:pPr algn="l">
              <a:buNone/>
            </a:pPr>
            <a:r>
              <a:rPr lang="en-IN" b="0" i="0" dirty="0">
                <a:solidFill>
                  <a:srgbClr val="000000"/>
                </a:solidFill>
                <a:effectLst/>
                <a:latin typeface="Courier New" panose="02070309020205020404" pitchFamily="49" charset="0"/>
              </a:rPr>
              <a:t>            if (in != null)  { </a:t>
            </a:r>
            <a:r>
              <a:rPr lang="en-IN" b="0" i="0" dirty="0" err="1">
                <a:solidFill>
                  <a:srgbClr val="000000"/>
                </a:solidFill>
                <a:effectLst/>
                <a:latin typeface="Courier New" panose="02070309020205020404" pitchFamily="49" charset="0"/>
              </a:rPr>
              <a:t>in.close</a:t>
            </a: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            if (out != null) { </a:t>
            </a:r>
            <a:r>
              <a:rPr lang="en-IN" b="0" i="0" dirty="0" err="1">
                <a:solidFill>
                  <a:srgbClr val="000000"/>
                </a:solidFill>
                <a:effectLst/>
                <a:latin typeface="Courier New" panose="02070309020205020404" pitchFamily="49" charset="0"/>
              </a:rPr>
              <a:t>out.close</a:t>
            </a:r>
            <a:r>
              <a:rPr lang="en-IN" b="0" i="0" dirty="0">
                <a:solidFill>
                  <a:srgbClr val="000000"/>
                </a:solidFill>
                <a:effectLst/>
                <a:latin typeface="Courier New" panose="02070309020205020404" pitchFamily="49" charset="0"/>
              </a:rPr>
              <a:t>();}</a:t>
            </a:r>
          </a:p>
          <a:p>
            <a:pPr algn="l">
              <a:buNone/>
            </a:pP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    }</a:t>
            </a:r>
          </a:p>
          <a:p>
            <a:pPr algn="l">
              <a:buNone/>
            </a:pPr>
            <a:r>
              <a:rPr lang="en-IN" b="0" i="0" dirty="0">
                <a:solidFill>
                  <a:srgbClr val="000000"/>
                </a:solidFill>
                <a:effectLst/>
                <a:latin typeface="Courier New" panose="02070309020205020404" pitchFamily="49" charset="0"/>
              </a:rPr>
              <a:t>}</a:t>
            </a:r>
          </a:p>
        </p:txBody>
      </p:sp>
      <p:sp>
        <p:nvSpPr>
          <p:cNvPr id="11" name="TextBox 10">
            <a:extLst>
              <a:ext uri="{FF2B5EF4-FFF2-40B4-BE49-F238E27FC236}">
                <a16:creationId xmlns:a16="http://schemas.microsoft.com/office/drawing/2014/main" id="{1BB1A04B-58B7-5E4E-C30C-D92C5D55A264}"/>
              </a:ext>
            </a:extLst>
          </p:cNvPr>
          <p:cNvSpPr txBox="1"/>
          <p:nvPr/>
        </p:nvSpPr>
        <p:spPr>
          <a:xfrm>
            <a:off x="8199275" y="4732567"/>
            <a:ext cx="3799891"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rPr>
              <a:t>Uses </a:t>
            </a:r>
            <a:r>
              <a:rPr lang="en-US" b="0" i="0" dirty="0">
                <a:solidFill>
                  <a:srgbClr val="000000"/>
                </a:solidFill>
                <a:effectLst/>
                <a:latin typeface="Arial" panose="020B0604020202020204" pitchFamily="34" charset="0"/>
              </a:rPr>
              <a:t>low-level I/O</a:t>
            </a:r>
          </a:p>
          <a:p>
            <a:pPr marL="285750" indent="-285750">
              <a:buFont typeface="Arial" panose="020B0604020202020204" pitchFamily="34" charset="0"/>
              <a:buChar char="•"/>
            </a:pPr>
            <a:r>
              <a:rPr lang="en-US" dirty="0">
                <a:solidFill>
                  <a:srgbClr val="000000"/>
                </a:solidFill>
                <a:latin typeface="Arial" panose="020B0604020202020204" pitchFamily="34" charset="0"/>
              </a:rPr>
              <a:t>Best approach is Use Character Streams</a:t>
            </a:r>
            <a:endParaRPr lang="en-IN" dirty="0"/>
          </a:p>
        </p:txBody>
      </p:sp>
    </p:spTree>
    <p:extLst>
      <p:ext uri="{BB962C8B-B14F-4D97-AF65-F5344CB8AC3E}">
        <p14:creationId xmlns:p14="http://schemas.microsoft.com/office/powerpoint/2010/main" val="2255933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1D7D21-A946-D1B5-BB46-BD84E29940B3}"/>
              </a:ext>
            </a:extLst>
          </p:cNvPr>
          <p:cNvSpPr txBox="1"/>
          <p:nvPr/>
        </p:nvSpPr>
        <p:spPr>
          <a:xfrm>
            <a:off x="482859" y="202555"/>
            <a:ext cx="6097554" cy="369332"/>
          </a:xfrm>
          <a:prstGeom prst="rect">
            <a:avLst/>
          </a:prstGeom>
          <a:noFill/>
        </p:spPr>
        <p:txBody>
          <a:bodyPr wrap="square">
            <a:spAutoFit/>
          </a:bodyPr>
          <a:lstStyle/>
          <a:p>
            <a:pPr algn="l">
              <a:buNone/>
            </a:pPr>
            <a:r>
              <a:rPr lang="en-IN" b="1" i="0" dirty="0">
                <a:solidFill>
                  <a:srgbClr val="333333"/>
                </a:solidFill>
                <a:effectLst/>
                <a:latin typeface="Arial" panose="020B0604020202020204" pitchFamily="34" charset="0"/>
              </a:rPr>
              <a:t>Using Character Streams</a:t>
            </a:r>
          </a:p>
        </p:txBody>
      </p:sp>
      <p:sp>
        <p:nvSpPr>
          <p:cNvPr id="7" name="TextBox 6">
            <a:extLst>
              <a:ext uri="{FF2B5EF4-FFF2-40B4-BE49-F238E27FC236}">
                <a16:creationId xmlns:a16="http://schemas.microsoft.com/office/drawing/2014/main" id="{B6A2B200-90FE-C481-46FE-B9D070FA7EDE}"/>
              </a:ext>
            </a:extLst>
          </p:cNvPr>
          <p:cNvSpPr txBox="1"/>
          <p:nvPr/>
        </p:nvSpPr>
        <p:spPr>
          <a:xfrm>
            <a:off x="613488" y="617480"/>
            <a:ext cx="10387304" cy="646331"/>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Arial" panose="020B0604020202020204" pitchFamily="34" charset="0"/>
              </a:rPr>
              <a:t>The Java platform stores character values using Unicode conventions. Character stream I/O automatically translates this internal format to and from the local character set.</a:t>
            </a:r>
            <a:endParaRPr lang="en-IN" dirty="0"/>
          </a:p>
        </p:txBody>
      </p:sp>
      <p:sp>
        <p:nvSpPr>
          <p:cNvPr id="9" name="TextBox 8">
            <a:extLst>
              <a:ext uri="{FF2B5EF4-FFF2-40B4-BE49-F238E27FC236}">
                <a16:creationId xmlns:a16="http://schemas.microsoft.com/office/drawing/2014/main" id="{D5BCC1C7-9EA2-749A-3175-35C8750001E6}"/>
              </a:ext>
            </a:extLst>
          </p:cNvPr>
          <p:cNvSpPr txBox="1"/>
          <p:nvPr/>
        </p:nvSpPr>
        <p:spPr>
          <a:xfrm>
            <a:off x="650809" y="1770984"/>
            <a:ext cx="8082644"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Arial" panose="020B0604020202020204" pitchFamily="34" charset="0"/>
              </a:rPr>
              <a:t>ready for internationalization — all without extra effort by the programmer.</a:t>
            </a:r>
            <a:endParaRPr lang="en-IN" dirty="0"/>
          </a:p>
        </p:txBody>
      </p:sp>
      <p:sp>
        <p:nvSpPr>
          <p:cNvPr id="11" name="TextBox 10">
            <a:extLst>
              <a:ext uri="{FF2B5EF4-FFF2-40B4-BE49-F238E27FC236}">
                <a16:creationId xmlns:a16="http://schemas.microsoft.com/office/drawing/2014/main" id="{C969653B-BFC1-B4AB-8041-7642714961E8}"/>
              </a:ext>
            </a:extLst>
          </p:cNvPr>
          <p:cNvSpPr txBox="1"/>
          <p:nvPr/>
        </p:nvSpPr>
        <p:spPr>
          <a:xfrm>
            <a:off x="641477" y="1318735"/>
            <a:ext cx="10899713"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Arial" panose="020B0604020202020204" pitchFamily="34" charset="0"/>
              </a:rPr>
              <a:t>Input and output done with stream classes automatically translates to and from the local character set.</a:t>
            </a:r>
            <a:endParaRPr lang="en-IN" dirty="0"/>
          </a:p>
        </p:txBody>
      </p:sp>
    </p:spTree>
    <p:extLst>
      <p:ext uri="{BB962C8B-B14F-4D97-AF65-F5344CB8AC3E}">
        <p14:creationId xmlns:p14="http://schemas.microsoft.com/office/powerpoint/2010/main" val="3562638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530CDE-2567-2E22-A4AF-43CCACA37DE2}"/>
              </a:ext>
            </a:extLst>
          </p:cNvPr>
          <p:cNvSpPr txBox="1"/>
          <p:nvPr/>
        </p:nvSpPr>
        <p:spPr>
          <a:xfrm>
            <a:off x="746455" y="242596"/>
            <a:ext cx="11196735" cy="6186309"/>
          </a:xfrm>
          <a:prstGeom prst="rect">
            <a:avLst/>
          </a:prstGeom>
          <a:noFill/>
        </p:spPr>
        <p:txBody>
          <a:bodyPr wrap="square">
            <a:spAutoFit/>
          </a:bodyPr>
          <a:lstStyle/>
          <a:p>
            <a:pPr algn="l">
              <a:buNone/>
            </a:pPr>
            <a:r>
              <a:rPr lang="en-IN" b="0" i="0" dirty="0">
                <a:solidFill>
                  <a:srgbClr val="000000"/>
                </a:solidFill>
                <a:effectLst/>
                <a:latin typeface="Times New Roman" panose="02020603050405020304" pitchFamily="18" charset="0"/>
                <a:cs typeface="Times New Roman" panose="02020603050405020304" pitchFamily="18" charset="0"/>
              </a:rPr>
              <a:t>import </a:t>
            </a:r>
            <a:r>
              <a:rPr lang="en-IN" b="0" i="0" dirty="0" err="1">
                <a:solidFill>
                  <a:srgbClr val="000000"/>
                </a:solidFill>
                <a:effectLst/>
                <a:latin typeface="Times New Roman" panose="02020603050405020304" pitchFamily="18" charset="0"/>
                <a:cs typeface="Times New Roman" panose="02020603050405020304" pitchFamily="18" charset="0"/>
              </a:rPr>
              <a:t>java.io.FileReader</a:t>
            </a:r>
            <a:r>
              <a:rPr lang="en-IN" b="0" i="0" dirty="0">
                <a:solidFill>
                  <a:srgbClr val="000000"/>
                </a:solidFill>
                <a:effectLst/>
                <a:latin typeface="Times New Roman" panose="02020603050405020304" pitchFamily="18" charset="0"/>
                <a:cs typeface="Times New Roman" panose="02020603050405020304" pitchFamily="18" charset="0"/>
              </a:rPr>
              <a:t>; import </a:t>
            </a:r>
            <a:r>
              <a:rPr lang="en-IN" b="0" i="0" dirty="0" err="1">
                <a:solidFill>
                  <a:srgbClr val="000000"/>
                </a:solidFill>
                <a:effectLst/>
                <a:latin typeface="Times New Roman" panose="02020603050405020304" pitchFamily="18" charset="0"/>
                <a:cs typeface="Times New Roman" panose="02020603050405020304" pitchFamily="18" charset="0"/>
              </a:rPr>
              <a:t>java.io.FileWriter</a:t>
            </a:r>
            <a:r>
              <a:rPr lang="en-IN" b="0" i="0" dirty="0">
                <a:solidFill>
                  <a:srgbClr val="000000"/>
                </a:solidFill>
                <a:effectLst/>
                <a:latin typeface="Times New Roman" panose="02020603050405020304" pitchFamily="18" charset="0"/>
                <a:cs typeface="Times New Roman" panose="02020603050405020304" pitchFamily="18" charset="0"/>
              </a:rPr>
              <a:t>; import </a:t>
            </a:r>
            <a:r>
              <a:rPr lang="en-IN" b="0" i="0" dirty="0" err="1">
                <a:solidFill>
                  <a:srgbClr val="000000"/>
                </a:solidFill>
                <a:effectLst/>
                <a:latin typeface="Times New Roman" panose="02020603050405020304" pitchFamily="18" charset="0"/>
                <a:cs typeface="Times New Roman" panose="02020603050405020304" pitchFamily="18" charset="0"/>
              </a:rPr>
              <a:t>java.io.IOException</a:t>
            </a:r>
            <a:r>
              <a:rPr lang="en-IN" b="0" i="0" dirty="0">
                <a:solidFill>
                  <a:srgbClr val="000000"/>
                </a:solidFill>
                <a:effectLst/>
                <a:latin typeface="Times New Roman" panose="02020603050405020304" pitchFamily="18" charset="0"/>
                <a:cs typeface="Times New Roman" panose="02020603050405020304" pitchFamily="18" charset="0"/>
              </a:rPr>
              <a:t>;</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public class </a:t>
            </a:r>
            <a:r>
              <a:rPr lang="en-IN" b="0" i="0" dirty="0" err="1">
                <a:solidFill>
                  <a:srgbClr val="000000"/>
                </a:solidFill>
                <a:effectLst/>
                <a:latin typeface="Times New Roman" panose="02020603050405020304" pitchFamily="18" charset="0"/>
                <a:cs typeface="Times New Roman" panose="02020603050405020304" pitchFamily="18" charset="0"/>
              </a:rPr>
              <a:t>CopyCharacters</a:t>
            </a: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public static void main(String[] </a:t>
            </a:r>
            <a:r>
              <a:rPr lang="en-IN" b="0" i="0" dirty="0" err="1">
                <a:solidFill>
                  <a:srgbClr val="000000"/>
                </a:solidFill>
                <a:effectLst/>
                <a:latin typeface="Times New Roman" panose="02020603050405020304" pitchFamily="18" charset="0"/>
                <a:cs typeface="Times New Roman" panose="02020603050405020304" pitchFamily="18" charset="0"/>
              </a:rPr>
              <a:t>args</a:t>
            </a:r>
            <a:r>
              <a:rPr lang="en-IN" b="0" i="0" dirty="0">
                <a:solidFill>
                  <a:srgbClr val="000000"/>
                </a:solidFill>
                <a:effectLst/>
                <a:latin typeface="Times New Roman" panose="02020603050405020304" pitchFamily="18" charset="0"/>
                <a:cs typeface="Times New Roman" panose="02020603050405020304" pitchFamily="18" charset="0"/>
              </a:rPr>
              <a:t>) throws </a:t>
            </a:r>
            <a:r>
              <a:rPr lang="en-IN" b="0" i="0" dirty="0" err="1">
                <a:solidFill>
                  <a:srgbClr val="000000"/>
                </a:solidFill>
                <a:effectLst/>
                <a:latin typeface="Times New Roman" panose="02020603050405020304" pitchFamily="18" charset="0"/>
                <a:cs typeface="Times New Roman" panose="02020603050405020304" pitchFamily="18" charset="0"/>
              </a:rPr>
              <a:t>IOException</a:t>
            </a: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FileReader</a:t>
            </a: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inputStream</a:t>
            </a:r>
            <a:r>
              <a:rPr lang="en-IN" b="0" i="0" dirty="0">
                <a:solidFill>
                  <a:srgbClr val="000000"/>
                </a:solidFill>
                <a:effectLst/>
                <a:latin typeface="Times New Roman" panose="02020603050405020304" pitchFamily="18" charset="0"/>
                <a:cs typeface="Times New Roman" panose="02020603050405020304" pitchFamily="18" charset="0"/>
              </a:rPr>
              <a:t> = null;</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FileWriter</a:t>
            </a: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outputStream</a:t>
            </a:r>
            <a:r>
              <a:rPr lang="en-IN" b="0" i="0" dirty="0">
                <a:solidFill>
                  <a:srgbClr val="000000"/>
                </a:solidFill>
                <a:effectLst/>
                <a:latin typeface="Times New Roman" panose="02020603050405020304" pitchFamily="18" charset="0"/>
                <a:cs typeface="Times New Roman" panose="02020603050405020304" pitchFamily="18" charset="0"/>
              </a:rPr>
              <a:t> = null;</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try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inputStream</a:t>
            </a:r>
            <a:r>
              <a:rPr lang="en-IN" b="0" i="0" dirty="0">
                <a:solidFill>
                  <a:srgbClr val="000000"/>
                </a:solidFill>
                <a:effectLst/>
                <a:latin typeface="Times New Roman" panose="02020603050405020304" pitchFamily="18" charset="0"/>
                <a:cs typeface="Times New Roman" panose="02020603050405020304" pitchFamily="18" charset="0"/>
              </a:rPr>
              <a:t> = new </a:t>
            </a:r>
            <a:r>
              <a:rPr lang="en-IN" b="0" i="0" dirty="0" err="1">
                <a:solidFill>
                  <a:srgbClr val="000000"/>
                </a:solidFill>
                <a:effectLst/>
                <a:latin typeface="Times New Roman" panose="02020603050405020304" pitchFamily="18" charset="0"/>
                <a:cs typeface="Times New Roman" panose="02020603050405020304" pitchFamily="18" charset="0"/>
              </a:rPr>
              <a:t>FileReader</a:t>
            </a:r>
            <a:r>
              <a:rPr lang="en-IN" b="0" i="0" dirty="0">
                <a:solidFill>
                  <a:srgbClr val="000000"/>
                </a:solidFill>
                <a:effectLst/>
                <a:latin typeface="Times New Roman" panose="02020603050405020304" pitchFamily="18" charset="0"/>
                <a:cs typeface="Times New Roman" panose="02020603050405020304" pitchFamily="18" charset="0"/>
              </a:rPr>
              <a:t>(“</a:t>
            </a:r>
            <a:r>
              <a:rPr lang="en-IN" dirty="0">
                <a:solidFill>
                  <a:srgbClr val="000000"/>
                </a:solidFill>
                <a:latin typeface="Times New Roman" panose="02020603050405020304" pitchFamily="18" charset="0"/>
                <a:cs typeface="Times New Roman" panose="02020603050405020304" pitchFamily="18" charset="0"/>
              </a:rPr>
              <a:t>file1</a:t>
            </a:r>
            <a:r>
              <a:rPr lang="en-IN" b="0" i="0" dirty="0">
                <a:solidFill>
                  <a:srgbClr val="000000"/>
                </a:solidFill>
                <a:effectLst/>
                <a:latin typeface="Times New Roman" panose="02020603050405020304" pitchFamily="18" charset="0"/>
                <a:cs typeface="Times New Roman" panose="02020603050405020304" pitchFamily="18" charset="0"/>
              </a:rPr>
              <a:t>.txt");</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outputStream</a:t>
            </a:r>
            <a:r>
              <a:rPr lang="en-IN" b="0" i="0" dirty="0">
                <a:solidFill>
                  <a:srgbClr val="000000"/>
                </a:solidFill>
                <a:effectLst/>
                <a:latin typeface="Times New Roman" panose="02020603050405020304" pitchFamily="18" charset="0"/>
                <a:cs typeface="Times New Roman" panose="02020603050405020304" pitchFamily="18" charset="0"/>
              </a:rPr>
              <a:t> = new </a:t>
            </a:r>
            <a:r>
              <a:rPr lang="en-IN" b="0" i="0" dirty="0" err="1">
                <a:solidFill>
                  <a:srgbClr val="000000"/>
                </a:solidFill>
                <a:effectLst/>
                <a:latin typeface="Times New Roman" panose="02020603050405020304" pitchFamily="18" charset="0"/>
                <a:cs typeface="Times New Roman" panose="02020603050405020304" pitchFamily="18" charset="0"/>
              </a:rPr>
              <a:t>FileWriter</a:t>
            </a:r>
            <a:r>
              <a:rPr lang="en-IN" b="0" i="0" dirty="0">
                <a:solidFill>
                  <a:srgbClr val="000000"/>
                </a:solidFill>
                <a:effectLst/>
                <a:latin typeface="Times New Roman" panose="02020603050405020304" pitchFamily="18" charset="0"/>
                <a:cs typeface="Times New Roman" panose="02020603050405020304" pitchFamily="18" charset="0"/>
              </a:rPr>
              <a:t>(“</a:t>
            </a:r>
            <a:r>
              <a:rPr lang="en-IN" dirty="0">
                <a:solidFill>
                  <a:srgbClr val="000000"/>
                </a:solidFill>
                <a:latin typeface="Times New Roman" panose="02020603050405020304" pitchFamily="18" charset="0"/>
                <a:cs typeface="Times New Roman" panose="02020603050405020304" pitchFamily="18" charset="0"/>
              </a:rPr>
              <a:t>file2</a:t>
            </a:r>
            <a:r>
              <a:rPr lang="en-IN" b="0" i="0" dirty="0">
                <a:solidFill>
                  <a:srgbClr val="000000"/>
                </a:solidFill>
                <a:effectLst/>
                <a:latin typeface="Times New Roman" panose="02020603050405020304" pitchFamily="18" charset="0"/>
                <a:cs typeface="Times New Roman" panose="02020603050405020304" pitchFamily="18" charset="0"/>
              </a:rPr>
              <a:t>.txt");</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int c;</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while ((c = </a:t>
            </a:r>
            <a:r>
              <a:rPr lang="en-IN" b="0" i="0" dirty="0" err="1">
                <a:solidFill>
                  <a:srgbClr val="000000"/>
                </a:solidFill>
                <a:effectLst/>
                <a:latin typeface="Times New Roman" panose="02020603050405020304" pitchFamily="18" charset="0"/>
                <a:cs typeface="Times New Roman" panose="02020603050405020304" pitchFamily="18" charset="0"/>
              </a:rPr>
              <a:t>inputStream.read</a:t>
            </a:r>
            <a:r>
              <a:rPr lang="en-IN" b="0" i="0" dirty="0">
                <a:solidFill>
                  <a:srgbClr val="000000"/>
                </a:solidFill>
                <a:effectLst/>
                <a:latin typeface="Times New Roman" panose="02020603050405020304" pitchFamily="18" charset="0"/>
                <a:cs typeface="Times New Roman" panose="02020603050405020304" pitchFamily="18" charset="0"/>
              </a:rPr>
              <a:t>()) != -1)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outputStream.write</a:t>
            </a:r>
            <a:r>
              <a:rPr lang="en-IN" b="0" i="0" dirty="0">
                <a:solidFill>
                  <a:srgbClr val="000000"/>
                </a:solidFill>
                <a:effectLst/>
                <a:latin typeface="Times New Roman" panose="02020603050405020304" pitchFamily="18" charset="0"/>
                <a:cs typeface="Times New Roman" panose="02020603050405020304" pitchFamily="18" charset="0"/>
              </a:rPr>
              <a:t>(c);</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 finally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if (</a:t>
            </a:r>
            <a:r>
              <a:rPr lang="en-IN" b="0" i="0" dirty="0" err="1">
                <a:solidFill>
                  <a:srgbClr val="000000"/>
                </a:solidFill>
                <a:effectLst/>
                <a:latin typeface="Times New Roman" panose="02020603050405020304" pitchFamily="18" charset="0"/>
                <a:cs typeface="Times New Roman" panose="02020603050405020304" pitchFamily="18" charset="0"/>
              </a:rPr>
              <a:t>inputStream</a:t>
            </a:r>
            <a:r>
              <a:rPr lang="en-IN" b="0" i="0" dirty="0">
                <a:solidFill>
                  <a:srgbClr val="000000"/>
                </a:solidFill>
                <a:effectLst/>
                <a:latin typeface="Times New Roman" panose="02020603050405020304" pitchFamily="18" charset="0"/>
                <a:cs typeface="Times New Roman" panose="02020603050405020304" pitchFamily="18" charset="0"/>
              </a:rPr>
              <a:t> != null)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inputStream.close</a:t>
            </a:r>
            <a:r>
              <a:rPr lang="en-IN" b="0" i="0" dirty="0">
                <a:solidFill>
                  <a:srgbClr val="000000"/>
                </a:solidFill>
                <a:effectLst/>
                <a:latin typeface="Times New Roman" panose="02020603050405020304" pitchFamily="18" charset="0"/>
                <a:cs typeface="Times New Roman" panose="02020603050405020304" pitchFamily="18" charset="0"/>
              </a:rPr>
              <a:t>();</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if (</a:t>
            </a:r>
            <a:r>
              <a:rPr lang="en-IN" b="0" i="0" dirty="0" err="1">
                <a:solidFill>
                  <a:srgbClr val="000000"/>
                </a:solidFill>
                <a:effectLst/>
                <a:latin typeface="Times New Roman" panose="02020603050405020304" pitchFamily="18" charset="0"/>
                <a:cs typeface="Times New Roman" panose="02020603050405020304" pitchFamily="18" charset="0"/>
              </a:rPr>
              <a:t>outputStream</a:t>
            </a:r>
            <a:r>
              <a:rPr lang="en-IN" b="0" i="0" dirty="0">
                <a:solidFill>
                  <a:srgbClr val="000000"/>
                </a:solidFill>
                <a:effectLst/>
                <a:latin typeface="Times New Roman" panose="02020603050405020304" pitchFamily="18" charset="0"/>
                <a:cs typeface="Times New Roman" panose="02020603050405020304" pitchFamily="18" charset="0"/>
              </a:rPr>
              <a:t> != null)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r>
              <a:rPr lang="en-IN" b="0" i="0" dirty="0" err="1">
                <a:solidFill>
                  <a:srgbClr val="000000"/>
                </a:solidFill>
                <a:effectLst/>
                <a:latin typeface="Times New Roman" panose="02020603050405020304" pitchFamily="18" charset="0"/>
                <a:cs typeface="Times New Roman" panose="02020603050405020304" pitchFamily="18" charset="0"/>
              </a:rPr>
              <a:t>outputStream.close</a:t>
            </a:r>
            <a:r>
              <a:rPr lang="en-IN" b="0" i="0" dirty="0">
                <a:solidFill>
                  <a:srgbClr val="000000"/>
                </a:solidFill>
                <a:effectLst/>
                <a:latin typeface="Times New Roman" panose="02020603050405020304" pitchFamily="18" charset="0"/>
                <a:cs typeface="Times New Roman" panose="02020603050405020304" pitchFamily="18" charset="0"/>
              </a:rPr>
              <a:t>();</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    }</a:t>
            </a:r>
          </a:p>
          <a:p>
            <a:pPr algn="l">
              <a:buNone/>
            </a:pPr>
            <a:r>
              <a:rPr lang="en-IN" b="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2065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6B3AF-5E4D-6584-E7BE-FBE9F8765584}"/>
              </a:ext>
            </a:extLst>
          </p:cNvPr>
          <p:cNvPicPr>
            <a:picLocks noChangeAspect="1"/>
          </p:cNvPicPr>
          <p:nvPr/>
        </p:nvPicPr>
        <p:blipFill>
          <a:blip r:embed="rId2"/>
          <a:srcRect l="11785" t="15782" r="20255" b="16462"/>
          <a:stretch>
            <a:fillRect/>
          </a:stretch>
        </p:blipFill>
        <p:spPr>
          <a:xfrm>
            <a:off x="550505" y="233264"/>
            <a:ext cx="10954140" cy="6143201"/>
          </a:xfrm>
          <a:prstGeom prst="rect">
            <a:avLst/>
          </a:prstGeom>
        </p:spPr>
      </p:pic>
    </p:spTree>
    <p:extLst>
      <p:ext uri="{BB962C8B-B14F-4D97-AF65-F5344CB8AC3E}">
        <p14:creationId xmlns:p14="http://schemas.microsoft.com/office/powerpoint/2010/main" val="712669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D9C2A8-FBAD-66B6-B5B8-AFE97CE00BDE}"/>
              </a:ext>
            </a:extLst>
          </p:cNvPr>
          <p:cNvGraphicFramePr>
            <a:graphicFrameLocks noGrp="1"/>
          </p:cNvGraphicFramePr>
          <p:nvPr>
            <p:extLst>
              <p:ext uri="{D42A27DB-BD31-4B8C-83A1-F6EECF244321}">
                <p14:modId xmlns:p14="http://schemas.microsoft.com/office/powerpoint/2010/main" val="3470072065"/>
              </p:ext>
            </p:extLst>
          </p:nvPr>
        </p:nvGraphicFramePr>
        <p:xfrm>
          <a:off x="735045" y="271796"/>
          <a:ext cx="6533501" cy="3413760"/>
        </p:xfrm>
        <a:graphic>
          <a:graphicData uri="http://schemas.openxmlformats.org/drawingml/2006/table">
            <a:tbl>
              <a:tblPr firstRow="1" bandRow="1">
                <a:tableStyleId>{5C22544A-7EE6-4342-B048-85BDC9FD1C3A}</a:tableStyleId>
              </a:tblPr>
              <a:tblGrid>
                <a:gridCol w="3389085">
                  <a:extLst>
                    <a:ext uri="{9D8B030D-6E8A-4147-A177-3AD203B41FA5}">
                      <a16:colId xmlns:a16="http://schemas.microsoft.com/office/drawing/2014/main" val="4273221974"/>
                    </a:ext>
                  </a:extLst>
                </a:gridCol>
                <a:gridCol w="3144416">
                  <a:extLst>
                    <a:ext uri="{9D8B030D-6E8A-4147-A177-3AD203B41FA5}">
                      <a16:colId xmlns:a16="http://schemas.microsoft.com/office/drawing/2014/main" val="428074119"/>
                    </a:ext>
                  </a:extLst>
                </a:gridCol>
              </a:tblGrid>
              <a:tr h="370840">
                <a:tc>
                  <a:txBody>
                    <a:bodyPr/>
                    <a:lstStyle/>
                    <a:p>
                      <a:r>
                        <a:rPr lang="en-IN" dirty="0" err="1"/>
                        <a:t>InputStream</a:t>
                      </a:r>
                      <a:endParaRPr lang="en-IN" dirty="0"/>
                    </a:p>
                  </a:txBody>
                  <a:tcPr/>
                </a:tc>
                <a:tc>
                  <a:txBody>
                    <a:bodyPr/>
                    <a:lstStyle/>
                    <a:p>
                      <a:r>
                        <a:rPr lang="en-IN" dirty="0" err="1"/>
                        <a:t>OutputStream</a:t>
                      </a:r>
                      <a:endParaRPr lang="en-IN" dirty="0"/>
                    </a:p>
                  </a:txBody>
                  <a:tcPr/>
                </a:tc>
                <a:extLst>
                  <a:ext uri="{0D108BD9-81ED-4DB2-BD59-A6C34878D82A}">
                    <a16:rowId xmlns:a16="http://schemas.microsoft.com/office/drawing/2014/main" val="400000858"/>
                  </a:ext>
                </a:extLst>
              </a:tr>
              <a:tr h="370840">
                <a:tc>
                  <a:txBody>
                    <a:bodyPr/>
                    <a:lstStyle/>
                    <a:p>
                      <a:r>
                        <a:rPr lang="en-IN" dirty="0" err="1"/>
                        <a:t>FileInputStream</a:t>
                      </a:r>
                      <a:endParaRPr lang="en-IN" dirty="0"/>
                    </a:p>
                  </a:txBody>
                  <a:tcPr/>
                </a:tc>
                <a:tc>
                  <a:txBody>
                    <a:bodyPr/>
                    <a:lstStyle/>
                    <a:p>
                      <a:r>
                        <a:rPr lang="en-IN" dirty="0" err="1"/>
                        <a:t>FileOutputStream</a:t>
                      </a:r>
                      <a:endParaRPr lang="en-IN" dirty="0"/>
                    </a:p>
                  </a:txBody>
                  <a:tcPr/>
                </a:tc>
                <a:extLst>
                  <a:ext uri="{0D108BD9-81ED-4DB2-BD59-A6C34878D82A}">
                    <a16:rowId xmlns:a16="http://schemas.microsoft.com/office/drawing/2014/main" val="1450642054"/>
                  </a:ext>
                </a:extLst>
              </a:tr>
              <a:tr h="370840">
                <a:tc>
                  <a:txBody>
                    <a:bodyPr/>
                    <a:lstStyle/>
                    <a:p>
                      <a:r>
                        <a:rPr lang="en-IN" dirty="0" err="1"/>
                        <a:t>FilterInputStream</a:t>
                      </a:r>
                      <a:endParaRPr lang="en-IN" dirty="0"/>
                    </a:p>
                    <a:p>
                      <a:pPr marL="742950" lvl="1" indent="-285750">
                        <a:buFont typeface="Arial" panose="020B0604020202020204" pitchFamily="34" charset="0"/>
                        <a:buChar char="•"/>
                      </a:pPr>
                      <a:r>
                        <a:rPr lang="en-IN" dirty="0" err="1"/>
                        <a:t>BufferedInputStream</a:t>
                      </a:r>
                      <a:endParaRPr lang="en-IN" dirty="0"/>
                    </a:p>
                    <a:p>
                      <a:pPr marL="742950" lvl="1" indent="-285750">
                        <a:buFont typeface="Arial" panose="020B0604020202020204" pitchFamily="34" charset="0"/>
                        <a:buChar char="•"/>
                      </a:pPr>
                      <a:r>
                        <a:rPr lang="en-IN" dirty="0" err="1"/>
                        <a:t>DataInputStream</a:t>
                      </a:r>
                      <a:endParaRPr lang="en-IN" dirty="0"/>
                    </a:p>
                    <a:p>
                      <a:pPr marL="742950" lvl="1" indent="-285750">
                        <a:buFont typeface="Arial" panose="020B0604020202020204" pitchFamily="34" charset="0"/>
                        <a:buChar char="•"/>
                      </a:pPr>
                      <a:r>
                        <a:rPr lang="en-IN" dirty="0" err="1"/>
                        <a:t>LineNumberInputStream</a:t>
                      </a:r>
                      <a:endParaRPr lang="en-IN" dirty="0"/>
                    </a:p>
                  </a:txBody>
                  <a:tcPr/>
                </a:tc>
                <a:tc>
                  <a:txBody>
                    <a:bodyPr/>
                    <a:lstStyle/>
                    <a:p>
                      <a:r>
                        <a:rPr lang="en-IN" dirty="0"/>
                        <a:t>FilterOutputStream</a:t>
                      </a:r>
                    </a:p>
                    <a:p>
                      <a:pPr marL="742950" lvl="1" indent="-285750">
                        <a:buFont typeface="Arial" panose="020B0604020202020204" pitchFamily="34" charset="0"/>
                        <a:buChar char="•"/>
                      </a:pPr>
                      <a:r>
                        <a:rPr lang="en-IN" dirty="0" err="1"/>
                        <a:t>BufferedOutputStream</a:t>
                      </a:r>
                      <a:endParaRPr lang="en-IN" dirty="0"/>
                    </a:p>
                    <a:p>
                      <a:pPr marL="742950" lvl="1" indent="-285750">
                        <a:buFont typeface="Arial" panose="020B0604020202020204" pitchFamily="34" charset="0"/>
                        <a:buChar char="•"/>
                      </a:pPr>
                      <a:r>
                        <a:rPr lang="en-IN" dirty="0" err="1"/>
                        <a:t>DataOutputStream</a:t>
                      </a:r>
                      <a:endParaRPr lang="en-IN" dirty="0"/>
                    </a:p>
                    <a:p>
                      <a:pPr marL="742950" lvl="1" indent="-285750">
                        <a:buFont typeface="Arial" panose="020B0604020202020204" pitchFamily="34" charset="0"/>
                        <a:buChar char="•"/>
                      </a:pPr>
                      <a:endParaRPr lang="en-IN" dirty="0"/>
                    </a:p>
                  </a:txBody>
                  <a:tcPr/>
                </a:tc>
                <a:extLst>
                  <a:ext uri="{0D108BD9-81ED-4DB2-BD59-A6C34878D82A}">
                    <a16:rowId xmlns:a16="http://schemas.microsoft.com/office/drawing/2014/main" val="2102144739"/>
                  </a:ext>
                </a:extLst>
              </a:tr>
              <a:tr h="370840">
                <a:tc>
                  <a:txBody>
                    <a:bodyPr/>
                    <a:lstStyle/>
                    <a:p>
                      <a:r>
                        <a:rPr lang="en-IN" dirty="0" err="1"/>
                        <a:t>ByteArrayInputStream</a:t>
                      </a:r>
                      <a:endParaRPr lang="en-IN" dirty="0"/>
                    </a:p>
                  </a:txBody>
                  <a:tcPr/>
                </a:tc>
                <a:tc>
                  <a:txBody>
                    <a:bodyPr/>
                    <a:lstStyle/>
                    <a:p>
                      <a:r>
                        <a:rPr lang="en-IN" dirty="0" err="1"/>
                        <a:t>ByteArrayOutputStream</a:t>
                      </a:r>
                      <a:endParaRPr lang="en-IN" dirty="0"/>
                    </a:p>
                  </a:txBody>
                  <a:tcPr/>
                </a:tc>
                <a:extLst>
                  <a:ext uri="{0D108BD9-81ED-4DB2-BD59-A6C34878D82A}">
                    <a16:rowId xmlns:a16="http://schemas.microsoft.com/office/drawing/2014/main" val="2972711443"/>
                  </a:ext>
                </a:extLst>
              </a:tr>
              <a:tr h="370840">
                <a:tc>
                  <a:txBody>
                    <a:bodyPr/>
                    <a:lstStyle/>
                    <a:p>
                      <a:r>
                        <a:rPr lang="en-IN" dirty="0" err="1"/>
                        <a:t>StringBufferInputStream</a:t>
                      </a:r>
                      <a:endParaRPr lang="en-IN" dirty="0"/>
                    </a:p>
                  </a:txBody>
                  <a:tcPr/>
                </a:tc>
                <a:tc>
                  <a:txBody>
                    <a:bodyPr/>
                    <a:lstStyle/>
                    <a:p>
                      <a:r>
                        <a:rPr lang="en-IN" dirty="0" err="1"/>
                        <a:t>StringBufferOutputStream</a:t>
                      </a:r>
                      <a:endParaRPr lang="en-IN" dirty="0"/>
                    </a:p>
                  </a:txBody>
                  <a:tcPr/>
                </a:tc>
                <a:extLst>
                  <a:ext uri="{0D108BD9-81ED-4DB2-BD59-A6C34878D82A}">
                    <a16:rowId xmlns:a16="http://schemas.microsoft.com/office/drawing/2014/main" val="16874085"/>
                  </a:ext>
                </a:extLst>
              </a:tr>
              <a:tr h="370840">
                <a:tc>
                  <a:txBody>
                    <a:bodyPr/>
                    <a:lstStyle/>
                    <a:p>
                      <a:r>
                        <a:rPr lang="en-IN" dirty="0" err="1"/>
                        <a:t>SequenceInputStream</a:t>
                      </a:r>
                      <a:endParaRPr lang="en-IN" dirty="0"/>
                    </a:p>
                  </a:txBody>
                  <a:tcPr/>
                </a:tc>
                <a:tc>
                  <a:txBody>
                    <a:bodyPr/>
                    <a:lstStyle/>
                    <a:p>
                      <a:r>
                        <a:rPr lang="en-IN" dirty="0"/>
                        <a:t>SequenceOutputStream</a:t>
                      </a:r>
                    </a:p>
                  </a:txBody>
                  <a:tcPr/>
                </a:tc>
                <a:extLst>
                  <a:ext uri="{0D108BD9-81ED-4DB2-BD59-A6C34878D82A}">
                    <a16:rowId xmlns:a16="http://schemas.microsoft.com/office/drawing/2014/main" val="308651638"/>
                  </a:ext>
                </a:extLst>
              </a:tr>
              <a:tr h="370840">
                <a:tc>
                  <a:txBody>
                    <a:bodyPr/>
                    <a:lstStyle/>
                    <a:p>
                      <a:r>
                        <a:rPr lang="en-IN" dirty="0" err="1"/>
                        <a:t>PipedInputStream</a:t>
                      </a:r>
                      <a:endParaRPr lang="en-IN" dirty="0"/>
                    </a:p>
                  </a:txBody>
                  <a:tcPr/>
                </a:tc>
                <a:tc>
                  <a:txBody>
                    <a:bodyPr/>
                    <a:lstStyle/>
                    <a:p>
                      <a:r>
                        <a:rPr lang="en-IN" dirty="0" err="1"/>
                        <a:t>PipedOutputStream</a:t>
                      </a:r>
                      <a:endParaRPr lang="en-IN" dirty="0"/>
                    </a:p>
                  </a:txBody>
                  <a:tcPr/>
                </a:tc>
                <a:extLst>
                  <a:ext uri="{0D108BD9-81ED-4DB2-BD59-A6C34878D82A}">
                    <a16:rowId xmlns:a16="http://schemas.microsoft.com/office/drawing/2014/main" val="3128898305"/>
                  </a:ext>
                </a:extLst>
              </a:tr>
            </a:tbl>
          </a:graphicData>
        </a:graphic>
      </p:graphicFrame>
    </p:spTree>
    <p:extLst>
      <p:ext uri="{BB962C8B-B14F-4D97-AF65-F5344CB8AC3E}">
        <p14:creationId xmlns:p14="http://schemas.microsoft.com/office/powerpoint/2010/main" val="3235116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7D164E8-4F3E-4E70-2B2A-03A042335A75}"/>
              </a:ext>
            </a:extLst>
          </p:cNvPr>
          <p:cNvGraphicFramePr>
            <a:graphicFrameLocks noGrp="1"/>
          </p:cNvGraphicFramePr>
          <p:nvPr>
            <p:extLst>
              <p:ext uri="{D42A27DB-BD31-4B8C-83A1-F6EECF244321}">
                <p14:modId xmlns:p14="http://schemas.microsoft.com/office/powerpoint/2010/main" val="1655367249"/>
              </p:ext>
            </p:extLst>
          </p:nvPr>
        </p:nvGraphicFramePr>
        <p:xfrm>
          <a:off x="735045" y="271796"/>
          <a:ext cx="6533501" cy="2865120"/>
        </p:xfrm>
        <a:graphic>
          <a:graphicData uri="http://schemas.openxmlformats.org/drawingml/2006/table">
            <a:tbl>
              <a:tblPr firstRow="1" bandRow="1">
                <a:tableStyleId>{5C22544A-7EE6-4342-B048-85BDC9FD1C3A}</a:tableStyleId>
              </a:tblPr>
              <a:tblGrid>
                <a:gridCol w="3389085">
                  <a:extLst>
                    <a:ext uri="{9D8B030D-6E8A-4147-A177-3AD203B41FA5}">
                      <a16:colId xmlns:a16="http://schemas.microsoft.com/office/drawing/2014/main" val="4273221974"/>
                    </a:ext>
                  </a:extLst>
                </a:gridCol>
                <a:gridCol w="3144416">
                  <a:extLst>
                    <a:ext uri="{9D8B030D-6E8A-4147-A177-3AD203B41FA5}">
                      <a16:colId xmlns:a16="http://schemas.microsoft.com/office/drawing/2014/main" val="428074119"/>
                    </a:ext>
                  </a:extLst>
                </a:gridCol>
              </a:tblGrid>
              <a:tr h="370840">
                <a:tc>
                  <a:txBody>
                    <a:bodyPr/>
                    <a:lstStyle/>
                    <a:p>
                      <a:r>
                        <a:rPr lang="en-IN" dirty="0"/>
                        <a:t>Reader</a:t>
                      </a:r>
                    </a:p>
                  </a:txBody>
                  <a:tcPr/>
                </a:tc>
                <a:tc>
                  <a:txBody>
                    <a:bodyPr/>
                    <a:lstStyle/>
                    <a:p>
                      <a:r>
                        <a:rPr lang="en-IN" dirty="0"/>
                        <a:t>Writer</a:t>
                      </a:r>
                    </a:p>
                  </a:txBody>
                  <a:tcPr/>
                </a:tc>
                <a:extLst>
                  <a:ext uri="{0D108BD9-81ED-4DB2-BD59-A6C34878D82A}">
                    <a16:rowId xmlns:a16="http://schemas.microsoft.com/office/drawing/2014/main" val="400000858"/>
                  </a:ext>
                </a:extLst>
              </a:tr>
              <a:tr h="370840">
                <a:tc>
                  <a:txBody>
                    <a:bodyPr/>
                    <a:lstStyle/>
                    <a:p>
                      <a:r>
                        <a:rPr lang="en-IN" dirty="0" err="1"/>
                        <a:t>BufferedReader</a:t>
                      </a:r>
                      <a:endParaRPr lang="en-IN" dirty="0"/>
                    </a:p>
                  </a:txBody>
                  <a:tcPr/>
                </a:tc>
                <a:tc>
                  <a:txBody>
                    <a:bodyPr/>
                    <a:lstStyle/>
                    <a:p>
                      <a:r>
                        <a:rPr lang="en-IN" dirty="0" err="1"/>
                        <a:t>BufferedWriter</a:t>
                      </a:r>
                      <a:endParaRPr lang="en-IN" dirty="0"/>
                    </a:p>
                  </a:txBody>
                  <a:tcPr/>
                </a:tc>
                <a:extLst>
                  <a:ext uri="{0D108BD9-81ED-4DB2-BD59-A6C34878D82A}">
                    <a16:rowId xmlns:a16="http://schemas.microsoft.com/office/drawing/2014/main" val="1450642054"/>
                  </a:ext>
                </a:extLst>
              </a:tr>
              <a:tr h="370840">
                <a:tc>
                  <a:txBody>
                    <a:bodyPr/>
                    <a:lstStyle/>
                    <a:p>
                      <a:r>
                        <a:rPr lang="en-IN" dirty="0" err="1"/>
                        <a:t>CharArrayReader</a:t>
                      </a:r>
                      <a:endParaRPr lang="en-IN" dirty="0"/>
                    </a:p>
                  </a:txBody>
                  <a:tcPr/>
                </a:tc>
                <a:tc>
                  <a:txBody>
                    <a:bodyPr/>
                    <a:lstStyle/>
                    <a:p>
                      <a:r>
                        <a:rPr lang="en-IN" dirty="0" err="1"/>
                        <a:t>CharArrayWriter</a:t>
                      </a:r>
                      <a:endParaRPr lang="en-IN" dirty="0"/>
                    </a:p>
                  </a:txBody>
                  <a:tcPr/>
                </a:tc>
                <a:extLst>
                  <a:ext uri="{0D108BD9-81ED-4DB2-BD59-A6C34878D82A}">
                    <a16:rowId xmlns:a16="http://schemas.microsoft.com/office/drawing/2014/main" val="2102144739"/>
                  </a:ext>
                </a:extLst>
              </a:tr>
              <a:tr h="370840">
                <a:tc>
                  <a:txBody>
                    <a:bodyPr/>
                    <a:lstStyle/>
                    <a:p>
                      <a:r>
                        <a:rPr lang="en-IN" dirty="0" err="1"/>
                        <a:t>InputStreamReader</a:t>
                      </a:r>
                      <a:endParaRPr lang="en-IN" dirty="0"/>
                    </a:p>
                    <a:p>
                      <a:pPr marL="742950" lvl="1" indent="-285750">
                        <a:buFont typeface="Arial" panose="020B0604020202020204" pitchFamily="34" charset="0"/>
                        <a:buChar char="•"/>
                      </a:pPr>
                      <a:r>
                        <a:rPr lang="en-IN" dirty="0" err="1"/>
                        <a:t>FileReader</a:t>
                      </a:r>
                      <a:endParaRPr lang="en-IN" dirty="0"/>
                    </a:p>
                  </a:txBody>
                  <a:tcPr/>
                </a:tc>
                <a:tc>
                  <a:txBody>
                    <a:bodyPr/>
                    <a:lstStyle/>
                    <a:p>
                      <a:r>
                        <a:rPr lang="en-IN" dirty="0" err="1"/>
                        <a:t>OuputStreamWriter</a:t>
                      </a:r>
                      <a:endParaRPr lang="en-IN" dirty="0"/>
                    </a:p>
                    <a:p>
                      <a:pPr marL="742950" lvl="1" indent="-285750">
                        <a:buFont typeface="Arial" panose="020B0604020202020204" pitchFamily="34" charset="0"/>
                        <a:buChar char="•"/>
                      </a:pPr>
                      <a:r>
                        <a:rPr lang="en-IN" dirty="0" err="1"/>
                        <a:t>FileWriter</a:t>
                      </a:r>
                      <a:endParaRPr lang="en-IN" dirty="0"/>
                    </a:p>
                  </a:txBody>
                  <a:tcPr/>
                </a:tc>
                <a:extLst>
                  <a:ext uri="{0D108BD9-81ED-4DB2-BD59-A6C34878D82A}">
                    <a16:rowId xmlns:a16="http://schemas.microsoft.com/office/drawing/2014/main" val="2972711443"/>
                  </a:ext>
                </a:extLst>
              </a:tr>
              <a:tr h="370840">
                <a:tc>
                  <a:txBody>
                    <a:bodyPr/>
                    <a:lstStyle/>
                    <a:p>
                      <a:r>
                        <a:rPr lang="en-IN" dirty="0" err="1"/>
                        <a:t>StringReader</a:t>
                      </a:r>
                      <a:endParaRPr lang="en-IN" dirty="0"/>
                    </a:p>
                  </a:txBody>
                  <a:tcPr/>
                </a:tc>
                <a:tc>
                  <a:txBody>
                    <a:bodyPr/>
                    <a:lstStyle/>
                    <a:p>
                      <a:r>
                        <a:rPr lang="en-IN" dirty="0" err="1"/>
                        <a:t>StringBufferOutputStream</a:t>
                      </a:r>
                      <a:endParaRPr lang="en-IN" dirty="0"/>
                    </a:p>
                  </a:txBody>
                  <a:tcPr/>
                </a:tc>
                <a:extLst>
                  <a:ext uri="{0D108BD9-81ED-4DB2-BD59-A6C34878D82A}">
                    <a16:rowId xmlns:a16="http://schemas.microsoft.com/office/drawing/2014/main" val="16874085"/>
                  </a:ext>
                </a:extLst>
              </a:tr>
              <a:tr h="370840">
                <a:tc>
                  <a:txBody>
                    <a:bodyPr/>
                    <a:lstStyle/>
                    <a:p>
                      <a:r>
                        <a:rPr lang="en-IN" dirty="0" err="1"/>
                        <a:t>FilterReader</a:t>
                      </a:r>
                      <a:endParaRPr lang="en-IN" dirty="0"/>
                    </a:p>
                  </a:txBody>
                  <a:tcPr/>
                </a:tc>
                <a:tc>
                  <a:txBody>
                    <a:bodyPr/>
                    <a:lstStyle/>
                    <a:p>
                      <a:r>
                        <a:rPr lang="en-IN" dirty="0" err="1"/>
                        <a:t>FilterWriter</a:t>
                      </a:r>
                      <a:endParaRPr lang="en-IN" dirty="0"/>
                    </a:p>
                  </a:txBody>
                  <a:tcPr/>
                </a:tc>
                <a:extLst>
                  <a:ext uri="{0D108BD9-81ED-4DB2-BD59-A6C34878D82A}">
                    <a16:rowId xmlns:a16="http://schemas.microsoft.com/office/drawing/2014/main" val="308651638"/>
                  </a:ext>
                </a:extLst>
              </a:tr>
              <a:tr h="370840">
                <a:tc>
                  <a:txBody>
                    <a:bodyPr/>
                    <a:lstStyle/>
                    <a:p>
                      <a:r>
                        <a:rPr lang="en-IN" dirty="0" err="1"/>
                        <a:t>PipedReader</a:t>
                      </a:r>
                      <a:endParaRPr lang="en-IN" dirty="0"/>
                    </a:p>
                  </a:txBody>
                  <a:tcPr/>
                </a:tc>
                <a:tc>
                  <a:txBody>
                    <a:bodyPr/>
                    <a:lstStyle/>
                    <a:p>
                      <a:r>
                        <a:rPr lang="en-IN" dirty="0" err="1"/>
                        <a:t>PipedOutputStream</a:t>
                      </a:r>
                      <a:endParaRPr lang="en-IN" dirty="0"/>
                    </a:p>
                  </a:txBody>
                  <a:tcPr/>
                </a:tc>
                <a:extLst>
                  <a:ext uri="{0D108BD9-81ED-4DB2-BD59-A6C34878D82A}">
                    <a16:rowId xmlns:a16="http://schemas.microsoft.com/office/drawing/2014/main" val="3128898305"/>
                  </a:ext>
                </a:extLst>
              </a:tr>
            </a:tbl>
          </a:graphicData>
        </a:graphic>
      </p:graphicFrame>
    </p:spTree>
    <p:extLst>
      <p:ext uri="{BB962C8B-B14F-4D97-AF65-F5344CB8AC3E}">
        <p14:creationId xmlns:p14="http://schemas.microsoft.com/office/powerpoint/2010/main" val="235592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6D38B4-47FB-6185-35F4-E649BFE69F14}"/>
              </a:ext>
            </a:extLst>
          </p:cNvPr>
          <p:cNvSpPr txBox="1"/>
          <p:nvPr/>
        </p:nvSpPr>
        <p:spPr>
          <a:xfrm>
            <a:off x="706795" y="352160"/>
            <a:ext cx="6097554" cy="4832092"/>
          </a:xfrm>
          <a:prstGeom prst="rect">
            <a:avLst/>
          </a:prstGeom>
          <a:noFill/>
        </p:spPr>
        <p:txBody>
          <a:bodyPr wrap="square">
            <a:spAutoFit/>
          </a:bodyPr>
          <a:lstStyle/>
          <a:p>
            <a:r>
              <a:rPr lang="en-IN" sz="2200" dirty="0">
                <a:highlight>
                  <a:srgbClr val="FFFF00"/>
                </a:highlight>
                <a:latin typeface="Times New Roman" panose="02020603050405020304" pitchFamily="18" charset="0"/>
                <a:cs typeface="Times New Roman" panose="02020603050405020304" pitchFamily="18" charset="0"/>
              </a:rPr>
              <a:t>package </a:t>
            </a:r>
            <a:r>
              <a:rPr lang="en-IN" sz="2200" dirty="0" err="1">
                <a:highlight>
                  <a:srgbClr val="FFFF00"/>
                </a:highlight>
                <a:latin typeface="Times New Roman" panose="02020603050405020304" pitchFamily="18" charset="0"/>
                <a:cs typeface="Times New Roman" panose="02020603050405020304" pitchFamily="18" charset="0"/>
              </a:rPr>
              <a:t>mypack</a:t>
            </a:r>
            <a:r>
              <a:rPr lang="en-IN" sz="2200" dirty="0">
                <a:highlight>
                  <a:srgbClr val="FFFF00"/>
                </a:highlight>
                <a:latin typeface="Times New Roman" panose="02020603050405020304" pitchFamily="18" charset="0"/>
                <a:cs typeface="Times New Roman" panose="02020603050405020304" pitchFamily="18" charset="0"/>
              </a:rPr>
              <a:t>;</a:t>
            </a:r>
          </a:p>
          <a:p>
            <a:r>
              <a:rPr lang="en-IN" sz="2200" dirty="0">
                <a:latin typeface="Times New Roman" panose="02020603050405020304" pitchFamily="18" charset="0"/>
                <a:cs typeface="Times New Roman" panose="02020603050405020304" pitchFamily="18" charset="0"/>
              </a:rPr>
              <a:t>public class Balance {</a:t>
            </a:r>
          </a:p>
          <a:p>
            <a:r>
              <a:rPr lang="en-IN" sz="2200" dirty="0">
                <a:latin typeface="Times New Roman" panose="02020603050405020304" pitchFamily="18" charset="0"/>
                <a:cs typeface="Times New Roman" panose="02020603050405020304" pitchFamily="18" charset="0"/>
              </a:rPr>
              <a:t>          String name;</a:t>
            </a:r>
          </a:p>
          <a:p>
            <a:r>
              <a:rPr lang="en-IN" sz="2200" dirty="0">
                <a:latin typeface="Times New Roman" panose="02020603050405020304" pitchFamily="18" charset="0"/>
                <a:cs typeface="Times New Roman" panose="02020603050405020304" pitchFamily="18" charset="0"/>
              </a:rPr>
              <a:t>          double </a:t>
            </a:r>
            <a:r>
              <a:rPr lang="en-IN" sz="2200" dirty="0" err="1">
                <a:latin typeface="Times New Roman" panose="02020603050405020304" pitchFamily="18" charset="0"/>
                <a:cs typeface="Times New Roman" panose="02020603050405020304" pitchFamily="18" charset="0"/>
              </a:rPr>
              <a:t>bal</a:t>
            </a:r>
            <a:r>
              <a:rPr lang="en-IN" sz="2200" dirty="0">
                <a:latin typeface="Times New Roman" panose="02020603050405020304" pitchFamily="18" charset="0"/>
                <a:cs typeface="Times New Roman" panose="02020603050405020304" pitchFamily="18" charset="0"/>
              </a:rPr>
              <a:t>;</a:t>
            </a:r>
          </a:p>
          <a:p>
            <a:r>
              <a:rPr lang="en-IN" sz="2200" dirty="0">
                <a:latin typeface="Times New Roman" panose="02020603050405020304" pitchFamily="18" charset="0"/>
                <a:cs typeface="Times New Roman" panose="02020603050405020304" pitchFamily="18" charset="0"/>
              </a:rPr>
              <a:t>          public Balance(String </a:t>
            </a:r>
            <a:r>
              <a:rPr lang="en-IN" sz="2200" dirty="0" err="1">
                <a:latin typeface="Times New Roman" panose="02020603050405020304" pitchFamily="18" charset="0"/>
                <a:cs typeface="Times New Roman" panose="02020603050405020304" pitchFamily="18" charset="0"/>
              </a:rPr>
              <a:t>n,double</a:t>
            </a:r>
            <a:r>
              <a:rPr lang="en-IN" sz="2200" dirty="0">
                <a:latin typeface="Times New Roman" panose="02020603050405020304" pitchFamily="18" charset="0"/>
                <a:cs typeface="Times New Roman" panose="02020603050405020304" pitchFamily="18" charset="0"/>
              </a:rPr>
              <a:t> b){</a:t>
            </a:r>
          </a:p>
          <a:p>
            <a:r>
              <a:rPr lang="en-IN" sz="2200" dirty="0">
                <a:latin typeface="Times New Roman" panose="02020603050405020304" pitchFamily="18" charset="0"/>
                <a:cs typeface="Times New Roman" panose="02020603050405020304" pitchFamily="18" charset="0"/>
              </a:rPr>
              <a:t>	   name=n;</a:t>
            </a:r>
          </a:p>
          <a:p>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bal</a:t>
            </a:r>
            <a:r>
              <a:rPr lang="en-IN" sz="2200" dirty="0">
                <a:latin typeface="Times New Roman" panose="02020603050405020304" pitchFamily="18" charset="0"/>
                <a:cs typeface="Times New Roman" panose="02020603050405020304" pitchFamily="18" charset="0"/>
              </a:rPr>
              <a:t>=b;</a:t>
            </a:r>
          </a:p>
          <a:p>
            <a:r>
              <a:rPr lang="en-IN" sz="2200" dirty="0">
                <a:latin typeface="Times New Roman" panose="02020603050405020304" pitchFamily="18" charset="0"/>
                <a:cs typeface="Times New Roman" panose="02020603050405020304" pitchFamily="18" charset="0"/>
              </a:rPr>
              <a:t>          }</a:t>
            </a:r>
          </a:p>
          <a:p>
            <a:r>
              <a:rPr lang="en-IN" sz="2200" dirty="0">
                <a:latin typeface="Times New Roman" panose="02020603050405020304" pitchFamily="18" charset="0"/>
                <a:cs typeface="Times New Roman" panose="02020603050405020304" pitchFamily="18" charset="0"/>
              </a:rPr>
              <a:t>          public void show(){</a:t>
            </a:r>
          </a:p>
          <a:p>
            <a:r>
              <a:rPr lang="en-IN" sz="2200" dirty="0">
                <a:latin typeface="Times New Roman" panose="02020603050405020304" pitchFamily="18" charset="0"/>
                <a:cs typeface="Times New Roman" panose="02020603050405020304" pitchFamily="18" charset="0"/>
              </a:rPr>
              <a:t>	   if(</a:t>
            </a:r>
            <a:r>
              <a:rPr lang="en-IN" sz="2200" dirty="0" err="1">
                <a:latin typeface="Times New Roman" panose="02020603050405020304" pitchFamily="18" charset="0"/>
                <a:cs typeface="Times New Roman" panose="02020603050405020304" pitchFamily="18" charset="0"/>
              </a:rPr>
              <a:t>bal</a:t>
            </a:r>
            <a:r>
              <a:rPr lang="en-IN" sz="2200" dirty="0">
                <a:latin typeface="Times New Roman" panose="02020603050405020304" pitchFamily="18" charset="0"/>
                <a:cs typeface="Times New Roman" panose="02020603050405020304" pitchFamily="18" charset="0"/>
              </a:rPr>
              <a:t>&lt;0)</a:t>
            </a:r>
          </a:p>
          <a:p>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System.out.print</a:t>
            </a:r>
            <a:r>
              <a:rPr lang="en-IN" sz="2200" dirty="0">
                <a:latin typeface="Times New Roman" panose="02020603050405020304" pitchFamily="18" charset="0"/>
                <a:cs typeface="Times New Roman" panose="02020603050405020304" pitchFamily="18" charset="0"/>
              </a:rPr>
              <a:t>("--&gt;");</a:t>
            </a:r>
          </a:p>
          <a:p>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System.out.println</a:t>
            </a:r>
            <a:r>
              <a:rPr lang="en-IN" sz="2200" dirty="0">
                <a:latin typeface="Times New Roman" panose="02020603050405020304" pitchFamily="18" charset="0"/>
                <a:cs typeface="Times New Roman" panose="02020603050405020304" pitchFamily="18" charset="0"/>
              </a:rPr>
              <a:t>(name +": $"+ </a:t>
            </a:r>
            <a:r>
              <a:rPr lang="en-IN" sz="2200" dirty="0" err="1">
                <a:latin typeface="Times New Roman" panose="02020603050405020304" pitchFamily="18" charset="0"/>
                <a:cs typeface="Times New Roman" panose="02020603050405020304" pitchFamily="18" charset="0"/>
              </a:rPr>
              <a:t>bal</a:t>
            </a:r>
            <a:r>
              <a:rPr lang="en-IN" sz="2200" dirty="0">
                <a:latin typeface="Times New Roman" panose="02020603050405020304" pitchFamily="18" charset="0"/>
                <a:cs typeface="Times New Roman" panose="02020603050405020304" pitchFamily="18" charset="0"/>
              </a:rPr>
              <a:t>);</a:t>
            </a:r>
          </a:p>
          <a:p>
            <a:r>
              <a:rPr lang="en-IN" sz="2200" dirty="0">
                <a:latin typeface="Times New Roman" panose="02020603050405020304" pitchFamily="18" charset="0"/>
                <a:cs typeface="Times New Roman" panose="02020603050405020304" pitchFamily="18" charset="0"/>
              </a:rPr>
              <a:t>          }</a:t>
            </a:r>
          </a:p>
          <a:p>
            <a:r>
              <a:rPr lang="en-IN" sz="2200" dirty="0">
                <a:latin typeface="Times New Roman" panose="02020603050405020304" pitchFamily="18" charset="0"/>
                <a:cs typeface="Times New Roman" panose="02020603050405020304" pitchFamily="18" charset="0"/>
              </a:rPr>
              <a:t>}</a:t>
            </a:r>
          </a:p>
        </p:txBody>
      </p:sp>
      <p:grpSp>
        <p:nvGrpSpPr>
          <p:cNvPr id="27" name="Group 26">
            <a:extLst>
              <a:ext uri="{FF2B5EF4-FFF2-40B4-BE49-F238E27FC236}">
                <a16:creationId xmlns:a16="http://schemas.microsoft.com/office/drawing/2014/main" id="{67E8A04F-440E-D720-DDB0-EB637951A9DB}"/>
              </a:ext>
            </a:extLst>
          </p:cNvPr>
          <p:cNvGrpSpPr/>
          <p:nvPr/>
        </p:nvGrpSpPr>
        <p:grpSpPr>
          <a:xfrm>
            <a:off x="7221893" y="401215"/>
            <a:ext cx="3433666" cy="1717922"/>
            <a:chOff x="7221893" y="401215"/>
            <a:chExt cx="3124981" cy="1717922"/>
          </a:xfrm>
        </p:grpSpPr>
        <p:sp>
          <p:nvSpPr>
            <p:cNvPr id="8" name="TextBox 7">
              <a:extLst>
                <a:ext uri="{FF2B5EF4-FFF2-40B4-BE49-F238E27FC236}">
                  <a16:creationId xmlns:a16="http://schemas.microsoft.com/office/drawing/2014/main" id="{168E0811-F70E-55B3-C2D8-4D2E08575824}"/>
                </a:ext>
              </a:extLst>
            </p:cNvPr>
            <p:cNvSpPr txBox="1"/>
            <p:nvPr/>
          </p:nvSpPr>
          <p:spPr>
            <a:xfrm>
              <a:off x="7221893" y="401215"/>
              <a:ext cx="382555" cy="400110"/>
            </a:xfrm>
            <a:prstGeom prst="rect">
              <a:avLst/>
            </a:prstGeom>
            <a:noFill/>
          </p:spPr>
          <p:txBody>
            <a:bodyPr wrap="square" rtlCol="0">
              <a:spAutoFit/>
            </a:bodyPr>
            <a:lstStyle/>
            <a:p>
              <a:r>
                <a:rPr lang="en-US" sz="2000" dirty="0"/>
                <a:t>E:</a:t>
              </a:r>
              <a:endParaRPr lang="en-IN" sz="2000" dirty="0"/>
            </a:p>
          </p:txBody>
        </p:sp>
        <p:sp>
          <p:nvSpPr>
            <p:cNvPr id="9" name="TextBox 8">
              <a:extLst>
                <a:ext uri="{FF2B5EF4-FFF2-40B4-BE49-F238E27FC236}">
                  <a16:creationId xmlns:a16="http://schemas.microsoft.com/office/drawing/2014/main" id="{3A578455-A72A-84DD-794A-FC96D683BD22}"/>
                </a:ext>
              </a:extLst>
            </p:cNvPr>
            <p:cNvSpPr txBox="1"/>
            <p:nvPr/>
          </p:nvSpPr>
          <p:spPr>
            <a:xfrm>
              <a:off x="7646442" y="807871"/>
              <a:ext cx="1068355" cy="400110"/>
            </a:xfrm>
            <a:prstGeom prst="rect">
              <a:avLst/>
            </a:prstGeom>
            <a:noFill/>
          </p:spPr>
          <p:txBody>
            <a:bodyPr wrap="square" rtlCol="0">
              <a:spAutoFit/>
            </a:bodyPr>
            <a:lstStyle/>
            <a:p>
              <a:r>
                <a:rPr lang="en-US" sz="2000" dirty="0"/>
                <a:t>2025-26</a:t>
              </a:r>
              <a:endParaRPr lang="en-IN" sz="2000" dirty="0"/>
            </a:p>
          </p:txBody>
        </p:sp>
        <p:sp>
          <p:nvSpPr>
            <p:cNvPr id="10" name="TextBox 9">
              <a:extLst>
                <a:ext uri="{FF2B5EF4-FFF2-40B4-BE49-F238E27FC236}">
                  <a16:creationId xmlns:a16="http://schemas.microsoft.com/office/drawing/2014/main" id="{684C0872-0A73-A824-329D-9B4B74394581}"/>
                </a:ext>
              </a:extLst>
            </p:cNvPr>
            <p:cNvSpPr txBox="1"/>
            <p:nvPr/>
          </p:nvSpPr>
          <p:spPr>
            <a:xfrm>
              <a:off x="8332232" y="1109561"/>
              <a:ext cx="1068355" cy="400110"/>
            </a:xfrm>
            <a:prstGeom prst="rect">
              <a:avLst/>
            </a:prstGeom>
            <a:noFill/>
          </p:spPr>
          <p:txBody>
            <a:bodyPr wrap="square" rtlCol="0">
              <a:spAutoFit/>
            </a:bodyPr>
            <a:lstStyle/>
            <a:p>
              <a:r>
                <a:rPr lang="en-US" sz="2000" dirty="0"/>
                <a:t>java</a:t>
              </a:r>
              <a:endParaRPr lang="en-IN" sz="2000" dirty="0"/>
            </a:p>
          </p:txBody>
        </p:sp>
        <p:cxnSp>
          <p:nvCxnSpPr>
            <p:cNvPr id="12" name="Straight Connector 11">
              <a:extLst>
                <a:ext uri="{FF2B5EF4-FFF2-40B4-BE49-F238E27FC236}">
                  <a16:creationId xmlns:a16="http://schemas.microsoft.com/office/drawing/2014/main" id="{4A6E8EE5-FE1B-6D79-D975-39D4F8788197}"/>
                </a:ext>
              </a:extLst>
            </p:cNvPr>
            <p:cNvCxnSpPr>
              <a:cxnSpLocks/>
            </p:cNvCxnSpPr>
            <p:nvPr/>
          </p:nvCxnSpPr>
          <p:spPr>
            <a:xfrm flipH="1">
              <a:off x="7413171" y="826533"/>
              <a:ext cx="1" cy="6383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5F8A78-2A7C-BE6C-BC6E-CB7323383BA3}"/>
                </a:ext>
              </a:extLst>
            </p:cNvPr>
            <p:cNvCxnSpPr>
              <a:cxnSpLocks/>
              <a:endCxn id="9" idx="1"/>
            </p:cNvCxnSpPr>
            <p:nvPr/>
          </p:nvCxnSpPr>
          <p:spPr>
            <a:xfrm>
              <a:off x="7413171" y="992537"/>
              <a:ext cx="233271" cy="1538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C81A22-0AF3-B3C3-7960-93EA6BC9057D}"/>
                </a:ext>
              </a:extLst>
            </p:cNvPr>
            <p:cNvCxnSpPr>
              <a:cxnSpLocks/>
            </p:cNvCxnSpPr>
            <p:nvPr/>
          </p:nvCxnSpPr>
          <p:spPr>
            <a:xfrm flipH="1">
              <a:off x="7966789" y="1128223"/>
              <a:ext cx="1" cy="6383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FFDB27-EFA1-30DF-FE65-9D4B1EABD6BF}"/>
                </a:ext>
              </a:extLst>
            </p:cNvPr>
            <p:cNvCxnSpPr>
              <a:cxnSpLocks/>
            </p:cNvCxnSpPr>
            <p:nvPr/>
          </p:nvCxnSpPr>
          <p:spPr>
            <a:xfrm>
              <a:off x="7994781" y="1294227"/>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4E2EDF-3A86-5CF3-B602-BAF4E97E2FA4}"/>
                </a:ext>
              </a:extLst>
            </p:cNvPr>
            <p:cNvCxnSpPr>
              <a:cxnSpLocks/>
            </p:cNvCxnSpPr>
            <p:nvPr/>
          </p:nvCxnSpPr>
          <p:spPr>
            <a:xfrm flipH="1">
              <a:off x="8575614" y="1464908"/>
              <a:ext cx="1" cy="6383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F17A13-9221-5DBB-59D5-9E9B64F70494}"/>
                </a:ext>
              </a:extLst>
            </p:cNvPr>
            <p:cNvCxnSpPr>
              <a:cxnSpLocks/>
            </p:cNvCxnSpPr>
            <p:nvPr/>
          </p:nvCxnSpPr>
          <p:spPr>
            <a:xfrm>
              <a:off x="8603606" y="1630912"/>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AFBBF76-C519-D65C-EBF8-710699057EFA}"/>
                </a:ext>
              </a:extLst>
            </p:cNvPr>
            <p:cNvSpPr txBox="1"/>
            <p:nvPr/>
          </p:nvSpPr>
          <p:spPr>
            <a:xfrm>
              <a:off x="8913066" y="1411251"/>
              <a:ext cx="1433808" cy="707886"/>
            </a:xfrm>
            <a:prstGeom prst="rect">
              <a:avLst/>
            </a:prstGeom>
            <a:noFill/>
          </p:spPr>
          <p:txBody>
            <a:bodyPr wrap="square" rtlCol="0">
              <a:spAutoFit/>
            </a:bodyPr>
            <a:lstStyle/>
            <a:p>
              <a:r>
                <a:rPr lang="en-US" sz="2000" dirty="0"/>
                <a:t>Balance.java</a:t>
              </a:r>
              <a:endParaRPr lang="en-IN" sz="2000" dirty="0"/>
            </a:p>
          </p:txBody>
        </p:sp>
      </p:grpSp>
      <p:sp>
        <p:nvSpPr>
          <p:cNvPr id="25" name="TextBox 24">
            <a:extLst>
              <a:ext uri="{FF2B5EF4-FFF2-40B4-BE49-F238E27FC236}">
                <a16:creationId xmlns:a16="http://schemas.microsoft.com/office/drawing/2014/main" id="{4E4C35F0-C891-8B54-8FF1-46BF085ACF13}"/>
              </a:ext>
            </a:extLst>
          </p:cNvPr>
          <p:cNvSpPr txBox="1"/>
          <p:nvPr/>
        </p:nvSpPr>
        <p:spPr>
          <a:xfrm>
            <a:off x="6969963" y="2688435"/>
            <a:ext cx="6097554" cy="461665"/>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E:\2025-26\java&gt;javac -d . Balance.java</a:t>
            </a:r>
          </a:p>
        </p:txBody>
      </p:sp>
      <p:sp>
        <p:nvSpPr>
          <p:cNvPr id="26" name="TextBox 25">
            <a:extLst>
              <a:ext uri="{FF2B5EF4-FFF2-40B4-BE49-F238E27FC236}">
                <a16:creationId xmlns:a16="http://schemas.microsoft.com/office/drawing/2014/main" id="{CFBF6A6A-9D48-A9FB-13FD-B1ECE6626257}"/>
              </a:ext>
            </a:extLst>
          </p:cNvPr>
          <p:cNvSpPr txBox="1"/>
          <p:nvPr/>
        </p:nvSpPr>
        <p:spPr>
          <a:xfrm>
            <a:off x="7137917" y="3237720"/>
            <a:ext cx="487058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Creates a directory named as </a:t>
            </a:r>
            <a:r>
              <a:rPr lang="en-US" sz="2000" dirty="0" err="1">
                <a:latin typeface="Times New Roman" panose="02020603050405020304" pitchFamily="18" charset="0"/>
                <a:cs typeface="Times New Roman" panose="02020603050405020304" pitchFamily="18" charset="0"/>
              </a:rPr>
              <a:t>mypack</a:t>
            </a:r>
            <a:r>
              <a:rPr lang="en-US" sz="2000" dirty="0">
                <a:latin typeface="Times New Roman" panose="02020603050405020304" pitchFamily="18" charset="0"/>
                <a:cs typeface="Times New Roman" panose="02020603050405020304" pitchFamily="18" charset="0"/>
              </a:rPr>
              <a:t> in current directory (java) and stores the class file in it</a:t>
            </a:r>
            <a:endParaRPr lang="en-IN" sz="20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8B5A1FBA-39B2-B234-55C9-A0760CE04683}"/>
              </a:ext>
            </a:extLst>
          </p:cNvPr>
          <p:cNvGrpSpPr/>
          <p:nvPr/>
        </p:nvGrpSpPr>
        <p:grpSpPr>
          <a:xfrm>
            <a:off x="7231220" y="4370616"/>
            <a:ext cx="3303041" cy="1908886"/>
            <a:chOff x="7221893" y="401215"/>
            <a:chExt cx="3124981" cy="1908886"/>
          </a:xfrm>
        </p:grpSpPr>
        <p:sp>
          <p:nvSpPr>
            <p:cNvPr id="29" name="TextBox 28">
              <a:extLst>
                <a:ext uri="{FF2B5EF4-FFF2-40B4-BE49-F238E27FC236}">
                  <a16:creationId xmlns:a16="http://schemas.microsoft.com/office/drawing/2014/main" id="{CE9B83B6-8F28-B919-DB6B-7BD15284EC71}"/>
                </a:ext>
              </a:extLst>
            </p:cNvPr>
            <p:cNvSpPr txBox="1"/>
            <p:nvPr/>
          </p:nvSpPr>
          <p:spPr>
            <a:xfrm>
              <a:off x="7221893" y="401215"/>
              <a:ext cx="382555" cy="400110"/>
            </a:xfrm>
            <a:prstGeom prst="rect">
              <a:avLst/>
            </a:prstGeom>
            <a:noFill/>
          </p:spPr>
          <p:txBody>
            <a:bodyPr wrap="square" rtlCol="0">
              <a:spAutoFit/>
            </a:bodyPr>
            <a:lstStyle/>
            <a:p>
              <a:r>
                <a:rPr lang="en-US" sz="2000" dirty="0"/>
                <a:t>E:</a:t>
              </a:r>
              <a:endParaRPr lang="en-IN" sz="2000" dirty="0"/>
            </a:p>
          </p:txBody>
        </p:sp>
        <p:sp>
          <p:nvSpPr>
            <p:cNvPr id="30" name="TextBox 29">
              <a:extLst>
                <a:ext uri="{FF2B5EF4-FFF2-40B4-BE49-F238E27FC236}">
                  <a16:creationId xmlns:a16="http://schemas.microsoft.com/office/drawing/2014/main" id="{07EE1C43-7942-70B2-F4BC-6AD74A09FC96}"/>
                </a:ext>
              </a:extLst>
            </p:cNvPr>
            <p:cNvSpPr txBox="1"/>
            <p:nvPr/>
          </p:nvSpPr>
          <p:spPr>
            <a:xfrm>
              <a:off x="7646442" y="807871"/>
              <a:ext cx="1068355" cy="400110"/>
            </a:xfrm>
            <a:prstGeom prst="rect">
              <a:avLst/>
            </a:prstGeom>
            <a:noFill/>
          </p:spPr>
          <p:txBody>
            <a:bodyPr wrap="square" rtlCol="0">
              <a:spAutoFit/>
            </a:bodyPr>
            <a:lstStyle/>
            <a:p>
              <a:r>
                <a:rPr lang="en-US" sz="2000" dirty="0"/>
                <a:t>2025-26</a:t>
              </a:r>
              <a:endParaRPr lang="en-IN" sz="2000" dirty="0"/>
            </a:p>
          </p:txBody>
        </p:sp>
        <p:sp>
          <p:nvSpPr>
            <p:cNvPr id="31" name="TextBox 30">
              <a:extLst>
                <a:ext uri="{FF2B5EF4-FFF2-40B4-BE49-F238E27FC236}">
                  <a16:creationId xmlns:a16="http://schemas.microsoft.com/office/drawing/2014/main" id="{F46D1FC5-1797-5A79-2E08-C0F25A4E85EA}"/>
                </a:ext>
              </a:extLst>
            </p:cNvPr>
            <p:cNvSpPr txBox="1"/>
            <p:nvPr/>
          </p:nvSpPr>
          <p:spPr>
            <a:xfrm>
              <a:off x="8332232" y="1109561"/>
              <a:ext cx="1068355" cy="400110"/>
            </a:xfrm>
            <a:prstGeom prst="rect">
              <a:avLst/>
            </a:prstGeom>
            <a:noFill/>
          </p:spPr>
          <p:txBody>
            <a:bodyPr wrap="square" rtlCol="0">
              <a:spAutoFit/>
            </a:bodyPr>
            <a:lstStyle/>
            <a:p>
              <a:r>
                <a:rPr lang="en-US" sz="2000" dirty="0"/>
                <a:t>java</a:t>
              </a:r>
              <a:endParaRPr lang="en-IN" sz="2000" dirty="0"/>
            </a:p>
          </p:txBody>
        </p:sp>
        <p:cxnSp>
          <p:nvCxnSpPr>
            <p:cNvPr id="32" name="Straight Connector 31">
              <a:extLst>
                <a:ext uri="{FF2B5EF4-FFF2-40B4-BE49-F238E27FC236}">
                  <a16:creationId xmlns:a16="http://schemas.microsoft.com/office/drawing/2014/main" id="{0482C595-0C87-3881-64EB-53441ABAFB83}"/>
                </a:ext>
              </a:extLst>
            </p:cNvPr>
            <p:cNvCxnSpPr>
              <a:cxnSpLocks/>
            </p:cNvCxnSpPr>
            <p:nvPr/>
          </p:nvCxnSpPr>
          <p:spPr>
            <a:xfrm>
              <a:off x="7413172" y="826533"/>
              <a:ext cx="13685" cy="91440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62A25C-842D-7986-E96D-C60BD4F78A49}"/>
                </a:ext>
              </a:extLst>
            </p:cNvPr>
            <p:cNvCxnSpPr>
              <a:cxnSpLocks/>
              <a:endCxn id="30" idx="1"/>
            </p:cNvCxnSpPr>
            <p:nvPr/>
          </p:nvCxnSpPr>
          <p:spPr>
            <a:xfrm>
              <a:off x="7413171" y="992537"/>
              <a:ext cx="233271" cy="1538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F317A9-C14F-A237-0EBB-FAA1236B5DF3}"/>
                </a:ext>
              </a:extLst>
            </p:cNvPr>
            <p:cNvCxnSpPr>
              <a:cxnSpLocks/>
            </p:cNvCxnSpPr>
            <p:nvPr/>
          </p:nvCxnSpPr>
          <p:spPr>
            <a:xfrm flipH="1">
              <a:off x="7953105" y="1128223"/>
              <a:ext cx="13685" cy="7763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93D0B8-43CA-2031-DF7A-2069739E93BD}"/>
                </a:ext>
              </a:extLst>
            </p:cNvPr>
            <p:cNvCxnSpPr>
              <a:cxnSpLocks/>
            </p:cNvCxnSpPr>
            <p:nvPr/>
          </p:nvCxnSpPr>
          <p:spPr>
            <a:xfrm>
              <a:off x="7994781" y="1294227"/>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AC5161-148D-B528-4E59-D4F45D5F8CBB}"/>
                </a:ext>
              </a:extLst>
            </p:cNvPr>
            <p:cNvCxnSpPr>
              <a:cxnSpLocks/>
            </p:cNvCxnSpPr>
            <p:nvPr/>
          </p:nvCxnSpPr>
          <p:spPr>
            <a:xfrm>
              <a:off x="8575615" y="1464908"/>
              <a:ext cx="1509" cy="84519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09674A-C74C-5807-5CB5-09D6E4AA3D26}"/>
                </a:ext>
              </a:extLst>
            </p:cNvPr>
            <p:cNvCxnSpPr>
              <a:cxnSpLocks/>
            </p:cNvCxnSpPr>
            <p:nvPr/>
          </p:nvCxnSpPr>
          <p:spPr>
            <a:xfrm>
              <a:off x="8603606" y="1630912"/>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254F372-DDDD-A924-DB6A-1205D281FE67}"/>
                </a:ext>
              </a:extLst>
            </p:cNvPr>
            <p:cNvSpPr txBox="1"/>
            <p:nvPr/>
          </p:nvSpPr>
          <p:spPr>
            <a:xfrm>
              <a:off x="8913066" y="1411251"/>
              <a:ext cx="1433808" cy="707886"/>
            </a:xfrm>
            <a:prstGeom prst="rect">
              <a:avLst/>
            </a:prstGeom>
            <a:noFill/>
          </p:spPr>
          <p:txBody>
            <a:bodyPr wrap="square" rtlCol="0">
              <a:spAutoFit/>
            </a:bodyPr>
            <a:lstStyle/>
            <a:p>
              <a:r>
                <a:rPr lang="en-US" sz="2000" dirty="0"/>
                <a:t>Balance.java</a:t>
              </a:r>
              <a:endParaRPr lang="en-IN" sz="2000" dirty="0"/>
            </a:p>
          </p:txBody>
        </p:sp>
      </p:grpSp>
      <p:cxnSp>
        <p:nvCxnSpPr>
          <p:cNvPr id="39" name="Straight Connector 38">
            <a:extLst>
              <a:ext uri="{FF2B5EF4-FFF2-40B4-BE49-F238E27FC236}">
                <a16:creationId xmlns:a16="http://schemas.microsoft.com/office/drawing/2014/main" id="{6750BE3C-03C3-AFB1-FCD2-2A7BAC6A08AC}"/>
              </a:ext>
            </a:extLst>
          </p:cNvPr>
          <p:cNvCxnSpPr>
            <a:cxnSpLocks/>
          </p:cNvCxnSpPr>
          <p:nvPr/>
        </p:nvCxnSpPr>
        <p:spPr>
          <a:xfrm flipH="1">
            <a:off x="9379562" y="5978597"/>
            <a:ext cx="1595" cy="70788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FBA6432-1CC7-2588-6E89-A09F27A83167}"/>
              </a:ext>
            </a:extLst>
          </p:cNvPr>
          <p:cNvCxnSpPr>
            <a:cxnSpLocks/>
          </p:cNvCxnSpPr>
          <p:nvPr/>
        </p:nvCxnSpPr>
        <p:spPr>
          <a:xfrm>
            <a:off x="9409148" y="6349883"/>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89A1D21-F471-6B4A-32ED-D3CFE2AC36AC}"/>
              </a:ext>
            </a:extLst>
          </p:cNvPr>
          <p:cNvSpPr txBox="1"/>
          <p:nvPr/>
        </p:nvSpPr>
        <p:spPr>
          <a:xfrm>
            <a:off x="9718607" y="6139553"/>
            <a:ext cx="1590091" cy="400110"/>
          </a:xfrm>
          <a:prstGeom prst="rect">
            <a:avLst/>
          </a:prstGeom>
          <a:solidFill>
            <a:schemeClr val="accent2"/>
          </a:solidFill>
        </p:spPr>
        <p:txBody>
          <a:bodyPr wrap="square" rtlCol="0">
            <a:spAutoFit/>
          </a:bodyPr>
          <a:lstStyle/>
          <a:p>
            <a:r>
              <a:rPr lang="en-US" sz="2000" dirty="0" err="1"/>
              <a:t>Balance.class</a:t>
            </a:r>
            <a:endParaRPr lang="en-IN" sz="2000" dirty="0"/>
          </a:p>
        </p:txBody>
      </p:sp>
      <p:cxnSp>
        <p:nvCxnSpPr>
          <p:cNvPr id="42" name="Straight Connector 41">
            <a:extLst>
              <a:ext uri="{FF2B5EF4-FFF2-40B4-BE49-F238E27FC236}">
                <a16:creationId xmlns:a16="http://schemas.microsoft.com/office/drawing/2014/main" id="{76B1573C-8CF3-1943-9288-40093AC52714}"/>
              </a:ext>
            </a:extLst>
          </p:cNvPr>
          <p:cNvCxnSpPr>
            <a:cxnSpLocks/>
          </p:cNvCxnSpPr>
          <p:nvPr/>
        </p:nvCxnSpPr>
        <p:spPr>
          <a:xfrm>
            <a:off x="8644034" y="5874012"/>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166A075-B940-C80E-C138-EBEA2BF5E5B6}"/>
              </a:ext>
            </a:extLst>
          </p:cNvPr>
          <p:cNvSpPr txBox="1"/>
          <p:nvPr/>
        </p:nvSpPr>
        <p:spPr>
          <a:xfrm>
            <a:off x="8953494" y="5710337"/>
            <a:ext cx="1433808" cy="400110"/>
          </a:xfrm>
          <a:prstGeom prst="rect">
            <a:avLst/>
          </a:prstGeom>
          <a:solidFill>
            <a:schemeClr val="accent2"/>
          </a:solidFill>
        </p:spPr>
        <p:txBody>
          <a:bodyPr wrap="square" rtlCol="0">
            <a:spAutoFit/>
          </a:bodyPr>
          <a:lstStyle/>
          <a:p>
            <a:r>
              <a:rPr lang="en-US" sz="2000" dirty="0" err="1"/>
              <a:t>mypack</a:t>
            </a:r>
            <a:endParaRPr lang="en-IN" sz="2000" dirty="0"/>
          </a:p>
        </p:txBody>
      </p:sp>
    </p:spTree>
    <p:extLst>
      <p:ext uri="{BB962C8B-B14F-4D97-AF65-F5344CB8AC3E}">
        <p14:creationId xmlns:p14="http://schemas.microsoft.com/office/powerpoint/2010/main" val="6663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33434A-1C60-9F8B-F554-336D1EB81FF0}"/>
              </a:ext>
            </a:extLst>
          </p:cNvPr>
          <p:cNvSpPr txBox="1"/>
          <p:nvPr/>
        </p:nvSpPr>
        <p:spPr>
          <a:xfrm>
            <a:off x="249594" y="289679"/>
            <a:ext cx="7524380" cy="5115311"/>
          </a:xfrm>
          <a:prstGeom prst="rect">
            <a:avLst/>
          </a:prstGeom>
          <a:noFill/>
        </p:spPr>
        <p:txBody>
          <a:bodyPr wrap="square">
            <a:spAutoFit/>
          </a:bodyPr>
          <a:lstStyle/>
          <a:p>
            <a:pPr>
              <a:lnSpc>
                <a:spcPct val="150000"/>
              </a:lnSpc>
            </a:pPr>
            <a:r>
              <a:rPr lang="en-IN" sz="2000" dirty="0">
                <a:latin typeface="Times New Roman" panose="02020603050405020304" pitchFamily="18" charset="0"/>
                <a:cs typeface="Times New Roman" panose="02020603050405020304" pitchFamily="18" charset="0"/>
              </a:rPr>
              <a:t>package </a:t>
            </a:r>
            <a:r>
              <a:rPr lang="en-IN" sz="2000" dirty="0" err="1">
                <a:latin typeface="Times New Roman" panose="02020603050405020304" pitchFamily="18" charset="0"/>
                <a:cs typeface="Times New Roman" panose="02020603050405020304" pitchFamily="18" charset="0"/>
              </a:rPr>
              <a:t>mypack</a:t>
            </a:r>
            <a:r>
              <a:rPr lang="en-IN" sz="2000" dirty="0">
                <a:latin typeface="Times New Roman" panose="02020603050405020304" pitchFamily="18" charset="0"/>
                <a:cs typeface="Times New Roman" panose="02020603050405020304" pitchFamily="18" charset="0"/>
              </a:rPr>
              <a:t>;</a:t>
            </a:r>
          </a:p>
          <a:p>
            <a:pPr>
              <a:lnSpc>
                <a:spcPct val="150000"/>
              </a:lnSpc>
            </a:pPr>
            <a:r>
              <a:rPr lang="en-IN" sz="2000" dirty="0">
                <a:latin typeface="Times New Roman" panose="02020603050405020304" pitchFamily="18" charset="0"/>
                <a:cs typeface="Times New Roman" panose="02020603050405020304" pitchFamily="18" charset="0"/>
              </a:rPr>
              <a:t>public class </a:t>
            </a:r>
            <a:r>
              <a:rPr lang="en-IN" sz="2000" dirty="0" err="1">
                <a:latin typeface="Times New Roman" panose="02020603050405020304" pitchFamily="18" charset="0"/>
                <a:cs typeface="Times New Roman" panose="02020603050405020304" pitchFamily="18" charset="0"/>
              </a:rPr>
              <a:t>AccountBalance</a:t>
            </a:r>
            <a:r>
              <a:rPr lang="en-IN" sz="2000" dirty="0">
                <a:latin typeface="Times New Roman" panose="02020603050405020304" pitchFamily="18" charset="0"/>
                <a:cs typeface="Times New Roman" panose="02020603050405020304" pitchFamily="18" charset="0"/>
              </a:rPr>
              <a:t>{</a:t>
            </a:r>
          </a:p>
          <a:p>
            <a:pPr>
              <a:lnSpc>
                <a:spcPct val="150000"/>
              </a:lnSpc>
            </a:pPr>
            <a:r>
              <a:rPr lang="en-IN" sz="2000" dirty="0">
                <a:latin typeface="Times New Roman" panose="02020603050405020304" pitchFamily="18" charset="0"/>
                <a:cs typeface="Times New Roman" panose="02020603050405020304" pitchFamily="18" charset="0"/>
              </a:rPr>
              <a:t>	public static void main(String[] </a:t>
            </a:r>
            <a:r>
              <a:rPr lang="en-IN" sz="2000" dirty="0" err="1">
                <a:latin typeface="Times New Roman" panose="02020603050405020304" pitchFamily="18" charset="0"/>
                <a:cs typeface="Times New Roman" panose="02020603050405020304" pitchFamily="18" charset="0"/>
              </a:rPr>
              <a:t>args</a:t>
            </a:r>
            <a:r>
              <a:rPr lang="en-IN" sz="2000" dirty="0">
                <a:latin typeface="Times New Roman" panose="02020603050405020304" pitchFamily="18" charset="0"/>
                <a:cs typeface="Times New Roman" panose="02020603050405020304" pitchFamily="18" charset="0"/>
              </a:rPr>
              <a:t>){</a:t>
            </a:r>
          </a:p>
          <a:p>
            <a:pPr>
              <a:lnSpc>
                <a:spcPct val="150000"/>
              </a:lnSpc>
            </a:pPr>
            <a:r>
              <a:rPr lang="en-IN" sz="2000" dirty="0">
                <a:latin typeface="Times New Roman" panose="02020603050405020304" pitchFamily="18" charset="0"/>
                <a:cs typeface="Times New Roman" panose="02020603050405020304" pitchFamily="18" charset="0"/>
              </a:rPr>
              <a:t>		Balance current[]=new Balance[3];</a:t>
            </a:r>
          </a:p>
          <a:p>
            <a:pPr>
              <a:lnSpc>
                <a:spcPct val="150000"/>
              </a:lnSpc>
            </a:pPr>
            <a:r>
              <a:rPr lang="en-IN" sz="2000" dirty="0">
                <a:latin typeface="Times New Roman" panose="02020603050405020304" pitchFamily="18" charset="0"/>
                <a:cs typeface="Times New Roman" panose="02020603050405020304" pitchFamily="18" charset="0"/>
              </a:rPr>
              <a:t>		current[0]=new Balance("K J Fielding", 123.33);</a:t>
            </a:r>
          </a:p>
          <a:p>
            <a:pPr>
              <a:lnSpc>
                <a:spcPct val="150000"/>
              </a:lnSpc>
            </a:pPr>
            <a:r>
              <a:rPr lang="en-IN" sz="2000" dirty="0">
                <a:latin typeface="Times New Roman" panose="02020603050405020304" pitchFamily="18" charset="0"/>
                <a:cs typeface="Times New Roman" panose="02020603050405020304" pitchFamily="18" charset="0"/>
              </a:rPr>
              <a:t>		current[1]=new Balance("</a:t>
            </a:r>
            <a:r>
              <a:rPr lang="en-IN" sz="2000" dirty="0" err="1">
                <a:latin typeface="Times New Roman" panose="02020603050405020304" pitchFamily="18" charset="0"/>
                <a:cs typeface="Times New Roman" panose="02020603050405020304" pitchFamily="18" charset="0"/>
              </a:rPr>
              <a:t>willam</a:t>
            </a:r>
            <a:r>
              <a:rPr lang="en-IN" sz="2000" dirty="0">
                <a:latin typeface="Times New Roman" panose="02020603050405020304" pitchFamily="18" charset="0"/>
                <a:cs typeface="Times New Roman" panose="02020603050405020304" pitchFamily="18" charset="0"/>
              </a:rPr>
              <a:t> tell", 157.21);</a:t>
            </a:r>
          </a:p>
          <a:p>
            <a:pPr>
              <a:lnSpc>
                <a:spcPct val="150000"/>
              </a:lnSpc>
            </a:pPr>
            <a:r>
              <a:rPr lang="en-IN" sz="2000" dirty="0">
                <a:latin typeface="Times New Roman" panose="02020603050405020304" pitchFamily="18" charset="0"/>
                <a:cs typeface="Times New Roman" panose="02020603050405020304" pitchFamily="18" charset="0"/>
              </a:rPr>
              <a:t>		current[2]=new Balance("Tom </a:t>
            </a:r>
            <a:r>
              <a:rPr lang="en-IN" sz="2000" dirty="0" err="1">
                <a:latin typeface="Times New Roman" panose="02020603050405020304" pitchFamily="18" charset="0"/>
                <a:cs typeface="Times New Roman" panose="02020603050405020304" pitchFamily="18" charset="0"/>
              </a:rPr>
              <a:t>jackson</a:t>
            </a:r>
            <a:r>
              <a:rPr lang="en-IN" sz="2000" dirty="0">
                <a:latin typeface="Times New Roman" panose="02020603050405020304" pitchFamily="18" charset="0"/>
                <a:cs typeface="Times New Roman" panose="02020603050405020304" pitchFamily="18" charset="0"/>
              </a:rPr>
              <a:t>", 143.57);</a:t>
            </a:r>
          </a:p>
          <a:p>
            <a:pPr>
              <a:lnSpc>
                <a:spcPct val="150000"/>
              </a:lnSpc>
            </a:pPr>
            <a:r>
              <a:rPr lang="en-IN" sz="2000" dirty="0">
                <a:latin typeface="Times New Roman" panose="02020603050405020304" pitchFamily="18" charset="0"/>
                <a:cs typeface="Times New Roman" panose="02020603050405020304" pitchFamily="18" charset="0"/>
              </a:rPr>
              <a:t>		for(int </a:t>
            </a:r>
            <a:r>
              <a:rPr lang="en-IN" sz="2000" dirty="0" err="1">
                <a:latin typeface="Times New Roman" panose="02020603050405020304" pitchFamily="18" charset="0"/>
                <a:cs typeface="Times New Roman" panose="02020603050405020304" pitchFamily="18" charset="0"/>
              </a:rPr>
              <a:t>i</a:t>
            </a:r>
            <a:r>
              <a:rPr lang="en-IN" sz="2000" dirty="0">
                <a:latin typeface="Times New Roman" panose="02020603050405020304" pitchFamily="18" charset="0"/>
                <a:cs typeface="Times New Roman" panose="02020603050405020304" pitchFamily="18" charset="0"/>
              </a:rPr>
              <a:t>=0;i&lt;3;i++) </a:t>
            </a:r>
          </a:p>
          <a:p>
            <a:pPr>
              <a:lnSpc>
                <a:spcPct val="150000"/>
              </a:lnSpc>
            </a:pPr>
            <a:r>
              <a:rPr lang="en-IN" sz="2000" dirty="0">
                <a:latin typeface="Times New Roman" panose="02020603050405020304" pitchFamily="18" charset="0"/>
                <a:cs typeface="Times New Roman" panose="02020603050405020304" pitchFamily="18" charset="0"/>
              </a:rPr>
              <a:t>                                          current[</a:t>
            </a:r>
            <a:r>
              <a:rPr lang="en-IN" sz="2000" dirty="0" err="1">
                <a:latin typeface="Times New Roman" panose="02020603050405020304" pitchFamily="18" charset="0"/>
                <a:cs typeface="Times New Roman" panose="02020603050405020304" pitchFamily="18" charset="0"/>
              </a:rPr>
              <a:t>i</a:t>
            </a:r>
            <a:r>
              <a:rPr lang="en-IN" sz="2000" dirty="0">
                <a:latin typeface="Times New Roman" panose="02020603050405020304" pitchFamily="18" charset="0"/>
                <a:cs typeface="Times New Roman" panose="02020603050405020304" pitchFamily="18" charset="0"/>
              </a:rPr>
              <a:t>].show();</a:t>
            </a:r>
          </a:p>
          <a:p>
            <a:pPr>
              <a:lnSpc>
                <a:spcPct val="150000"/>
              </a:lnSpc>
            </a:pPr>
            <a:r>
              <a:rPr lang="en-IN" sz="2000" dirty="0">
                <a:latin typeface="Times New Roman" panose="02020603050405020304" pitchFamily="18" charset="0"/>
                <a:cs typeface="Times New Roman" panose="02020603050405020304" pitchFamily="18" charset="0"/>
              </a:rPr>
              <a:t>	}</a:t>
            </a:r>
          </a:p>
          <a:p>
            <a:pPr>
              <a:lnSpc>
                <a:spcPct val="150000"/>
              </a:lnSpc>
            </a:pPr>
            <a:r>
              <a:rPr lang="en-IN" sz="2000" dirty="0">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F4824371-8C64-054A-024C-507039AC8D97}"/>
              </a:ext>
            </a:extLst>
          </p:cNvPr>
          <p:cNvGrpSpPr/>
          <p:nvPr/>
        </p:nvGrpSpPr>
        <p:grpSpPr>
          <a:xfrm>
            <a:off x="7106042" y="1459464"/>
            <a:ext cx="3124981" cy="2186243"/>
            <a:chOff x="7221893" y="401215"/>
            <a:chExt cx="3124981" cy="2186243"/>
          </a:xfrm>
        </p:grpSpPr>
        <p:sp>
          <p:nvSpPr>
            <p:cNvPr id="13" name="TextBox 12">
              <a:extLst>
                <a:ext uri="{FF2B5EF4-FFF2-40B4-BE49-F238E27FC236}">
                  <a16:creationId xmlns:a16="http://schemas.microsoft.com/office/drawing/2014/main" id="{4FF042D6-64BD-3C67-AFAF-AB82F1A8EE97}"/>
                </a:ext>
              </a:extLst>
            </p:cNvPr>
            <p:cNvSpPr txBox="1"/>
            <p:nvPr/>
          </p:nvSpPr>
          <p:spPr>
            <a:xfrm>
              <a:off x="7221893" y="401215"/>
              <a:ext cx="382555" cy="369332"/>
            </a:xfrm>
            <a:prstGeom prst="rect">
              <a:avLst/>
            </a:prstGeom>
            <a:noFill/>
          </p:spPr>
          <p:txBody>
            <a:bodyPr wrap="square" rtlCol="0">
              <a:spAutoFit/>
            </a:bodyPr>
            <a:lstStyle/>
            <a:p>
              <a:r>
                <a:rPr lang="en-US" dirty="0"/>
                <a:t>E:</a:t>
              </a:r>
              <a:endParaRPr lang="en-IN" dirty="0"/>
            </a:p>
          </p:txBody>
        </p:sp>
        <p:sp>
          <p:nvSpPr>
            <p:cNvPr id="14" name="TextBox 13">
              <a:extLst>
                <a:ext uri="{FF2B5EF4-FFF2-40B4-BE49-F238E27FC236}">
                  <a16:creationId xmlns:a16="http://schemas.microsoft.com/office/drawing/2014/main" id="{C94ACEE6-D36E-5F66-0A71-5740425897BE}"/>
                </a:ext>
              </a:extLst>
            </p:cNvPr>
            <p:cNvSpPr txBox="1"/>
            <p:nvPr/>
          </p:nvSpPr>
          <p:spPr>
            <a:xfrm>
              <a:off x="7646442" y="807871"/>
              <a:ext cx="1068355" cy="369332"/>
            </a:xfrm>
            <a:prstGeom prst="rect">
              <a:avLst/>
            </a:prstGeom>
            <a:noFill/>
          </p:spPr>
          <p:txBody>
            <a:bodyPr wrap="square" rtlCol="0">
              <a:spAutoFit/>
            </a:bodyPr>
            <a:lstStyle/>
            <a:p>
              <a:r>
                <a:rPr lang="en-US" dirty="0"/>
                <a:t>2025-26</a:t>
              </a:r>
              <a:endParaRPr lang="en-IN" dirty="0"/>
            </a:p>
          </p:txBody>
        </p:sp>
        <p:sp>
          <p:nvSpPr>
            <p:cNvPr id="15" name="TextBox 14">
              <a:extLst>
                <a:ext uri="{FF2B5EF4-FFF2-40B4-BE49-F238E27FC236}">
                  <a16:creationId xmlns:a16="http://schemas.microsoft.com/office/drawing/2014/main" id="{6C3E1B25-9573-B304-D659-0CD46B48B291}"/>
                </a:ext>
              </a:extLst>
            </p:cNvPr>
            <p:cNvSpPr txBox="1"/>
            <p:nvPr/>
          </p:nvSpPr>
          <p:spPr>
            <a:xfrm>
              <a:off x="8332232" y="1109561"/>
              <a:ext cx="1068355" cy="369332"/>
            </a:xfrm>
            <a:prstGeom prst="rect">
              <a:avLst/>
            </a:prstGeom>
            <a:noFill/>
          </p:spPr>
          <p:txBody>
            <a:bodyPr wrap="square" rtlCol="0">
              <a:spAutoFit/>
            </a:bodyPr>
            <a:lstStyle/>
            <a:p>
              <a:r>
                <a:rPr lang="en-US" dirty="0"/>
                <a:t>java</a:t>
              </a:r>
              <a:endParaRPr lang="en-IN" dirty="0"/>
            </a:p>
          </p:txBody>
        </p:sp>
        <p:cxnSp>
          <p:nvCxnSpPr>
            <p:cNvPr id="16" name="Straight Connector 15">
              <a:extLst>
                <a:ext uri="{FF2B5EF4-FFF2-40B4-BE49-F238E27FC236}">
                  <a16:creationId xmlns:a16="http://schemas.microsoft.com/office/drawing/2014/main" id="{5A5B5A81-1E85-A686-9322-4FE1B370DB32}"/>
                </a:ext>
              </a:extLst>
            </p:cNvPr>
            <p:cNvCxnSpPr>
              <a:cxnSpLocks/>
            </p:cNvCxnSpPr>
            <p:nvPr/>
          </p:nvCxnSpPr>
          <p:spPr>
            <a:xfrm flipH="1">
              <a:off x="7413171" y="826533"/>
              <a:ext cx="1" cy="6383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B6CD20-7358-FF3D-070C-4DDA3BF190CD}"/>
                </a:ext>
              </a:extLst>
            </p:cNvPr>
            <p:cNvCxnSpPr>
              <a:cxnSpLocks/>
              <a:endCxn id="14" idx="1"/>
            </p:cNvCxnSpPr>
            <p:nvPr/>
          </p:nvCxnSpPr>
          <p:spPr>
            <a:xfrm>
              <a:off x="7413171" y="992537"/>
              <a:ext cx="23327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F3FBCE-1B45-26E9-A7E3-6A2F3792C41F}"/>
                </a:ext>
              </a:extLst>
            </p:cNvPr>
            <p:cNvCxnSpPr>
              <a:cxnSpLocks/>
            </p:cNvCxnSpPr>
            <p:nvPr/>
          </p:nvCxnSpPr>
          <p:spPr>
            <a:xfrm flipH="1">
              <a:off x="7966789" y="1128223"/>
              <a:ext cx="1" cy="6383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42EB61-E6DA-DD4A-A51F-C8819952D456}"/>
                </a:ext>
              </a:extLst>
            </p:cNvPr>
            <p:cNvCxnSpPr>
              <a:cxnSpLocks/>
            </p:cNvCxnSpPr>
            <p:nvPr/>
          </p:nvCxnSpPr>
          <p:spPr>
            <a:xfrm>
              <a:off x="7994781" y="1294227"/>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A45003-DBFA-8C32-2E89-CF5F57866017}"/>
                </a:ext>
              </a:extLst>
            </p:cNvPr>
            <p:cNvCxnSpPr>
              <a:cxnSpLocks/>
            </p:cNvCxnSpPr>
            <p:nvPr/>
          </p:nvCxnSpPr>
          <p:spPr>
            <a:xfrm>
              <a:off x="8575615" y="1464908"/>
              <a:ext cx="27991" cy="11225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AA7496-6B8D-0FD3-9867-0C2ECD03CBE8}"/>
                </a:ext>
              </a:extLst>
            </p:cNvPr>
            <p:cNvCxnSpPr>
              <a:cxnSpLocks/>
            </p:cNvCxnSpPr>
            <p:nvPr/>
          </p:nvCxnSpPr>
          <p:spPr>
            <a:xfrm>
              <a:off x="8603606" y="1630912"/>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FF1B69-CE6F-1162-7752-49F67552F5C3}"/>
                </a:ext>
              </a:extLst>
            </p:cNvPr>
            <p:cNvSpPr txBox="1"/>
            <p:nvPr/>
          </p:nvSpPr>
          <p:spPr>
            <a:xfrm>
              <a:off x="8913066" y="1411251"/>
              <a:ext cx="1433808" cy="369332"/>
            </a:xfrm>
            <a:prstGeom prst="rect">
              <a:avLst/>
            </a:prstGeom>
            <a:noFill/>
          </p:spPr>
          <p:txBody>
            <a:bodyPr wrap="square" rtlCol="0">
              <a:spAutoFit/>
            </a:bodyPr>
            <a:lstStyle/>
            <a:p>
              <a:r>
                <a:rPr lang="en-US" dirty="0"/>
                <a:t>Balance.java</a:t>
              </a:r>
              <a:endParaRPr lang="en-IN" dirty="0"/>
            </a:p>
          </p:txBody>
        </p:sp>
      </p:grpSp>
      <p:cxnSp>
        <p:nvCxnSpPr>
          <p:cNvPr id="8" name="Straight Connector 7">
            <a:extLst>
              <a:ext uri="{FF2B5EF4-FFF2-40B4-BE49-F238E27FC236}">
                <a16:creationId xmlns:a16="http://schemas.microsoft.com/office/drawing/2014/main" id="{ECB0A584-456A-5DA9-B1CB-2F930DC33717}"/>
              </a:ext>
            </a:extLst>
          </p:cNvPr>
          <p:cNvCxnSpPr>
            <a:cxnSpLocks/>
          </p:cNvCxnSpPr>
          <p:nvPr/>
        </p:nvCxnSpPr>
        <p:spPr>
          <a:xfrm>
            <a:off x="9255979" y="3589967"/>
            <a:ext cx="0" cy="84207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6D4A11-63B2-DC83-1487-3C814158C598}"/>
              </a:ext>
            </a:extLst>
          </p:cNvPr>
          <p:cNvCxnSpPr>
            <a:cxnSpLocks/>
          </p:cNvCxnSpPr>
          <p:nvPr/>
        </p:nvCxnSpPr>
        <p:spPr>
          <a:xfrm>
            <a:off x="9283970" y="3895936"/>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EFCCA3-9381-E70B-831B-09EF6C82340E}"/>
              </a:ext>
            </a:extLst>
          </p:cNvPr>
          <p:cNvSpPr txBox="1"/>
          <p:nvPr/>
        </p:nvSpPr>
        <p:spPr>
          <a:xfrm>
            <a:off x="9593430" y="3676275"/>
            <a:ext cx="1433808" cy="369332"/>
          </a:xfrm>
          <a:prstGeom prst="rect">
            <a:avLst/>
          </a:prstGeom>
          <a:solidFill>
            <a:schemeClr val="accent2"/>
          </a:solidFill>
        </p:spPr>
        <p:txBody>
          <a:bodyPr wrap="square" rtlCol="0">
            <a:spAutoFit/>
          </a:bodyPr>
          <a:lstStyle/>
          <a:p>
            <a:r>
              <a:rPr lang="en-US" dirty="0" err="1"/>
              <a:t>Balance.class</a:t>
            </a:r>
            <a:endParaRPr lang="en-IN" dirty="0"/>
          </a:p>
        </p:txBody>
      </p:sp>
      <p:cxnSp>
        <p:nvCxnSpPr>
          <p:cNvPr id="11" name="Straight Connector 10">
            <a:extLst>
              <a:ext uri="{FF2B5EF4-FFF2-40B4-BE49-F238E27FC236}">
                <a16:creationId xmlns:a16="http://schemas.microsoft.com/office/drawing/2014/main" id="{EF63F88E-6A9C-B9CA-B0BE-DE975124EF85}"/>
              </a:ext>
            </a:extLst>
          </p:cNvPr>
          <p:cNvCxnSpPr>
            <a:cxnSpLocks/>
          </p:cNvCxnSpPr>
          <p:nvPr/>
        </p:nvCxnSpPr>
        <p:spPr>
          <a:xfrm>
            <a:off x="8518856" y="3485382"/>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EDF3565-E3C3-ED5B-5C22-E0013628C1BA}"/>
              </a:ext>
            </a:extLst>
          </p:cNvPr>
          <p:cNvSpPr txBox="1"/>
          <p:nvPr/>
        </p:nvSpPr>
        <p:spPr>
          <a:xfrm>
            <a:off x="8828316" y="3321707"/>
            <a:ext cx="1433808" cy="324000"/>
          </a:xfrm>
          <a:prstGeom prst="rect">
            <a:avLst/>
          </a:prstGeom>
          <a:solidFill>
            <a:schemeClr val="accent2"/>
          </a:solidFill>
        </p:spPr>
        <p:txBody>
          <a:bodyPr wrap="square" rtlCol="0">
            <a:spAutoFit/>
          </a:bodyPr>
          <a:lstStyle/>
          <a:p>
            <a:r>
              <a:rPr lang="en-US" dirty="0" err="1"/>
              <a:t>mypack</a:t>
            </a:r>
            <a:endParaRPr lang="en-IN" dirty="0"/>
          </a:p>
        </p:txBody>
      </p:sp>
      <p:cxnSp>
        <p:nvCxnSpPr>
          <p:cNvPr id="24" name="Straight Connector 23">
            <a:extLst>
              <a:ext uri="{FF2B5EF4-FFF2-40B4-BE49-F238E27FC236}">
                <a16:creationId xmlns:a16="http://schemas.microsoft.com/office/drawing/2014/main" id="{7783D842-2B78-86E6-9327-51C741296A80}"/>
              </a:ext>
            </a:extLst>
          </p:cNvPr>
          <p:cNvCxnSpPr>
            <a:cxnSpLocks/>
          </p:cNvCxnSpPr>
          <p:nvPr/>
        </p:nvCxnSpPr>
        <p:spPr>
          <a:xfrm>
            <a:off x="8487755" y="3055631"/>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8DAD91F-5D07-1097-F5EC-AD695377AEA5}"/>
              </a:ext>
            </a:extLst>
          </p:cNvPr>
          <p:cNvSpPr txBox="1"/>
          <p:nvPr/>
        </p:nvSpPr>
        <p:spPr>
          <a:xfrm>
            <a:off x="8797214" y="2826639"/>
            <a:ext cx="2386307" cy="369332"/>
          </a:xfrm>
          <a:prstGeom prst="rect">
            <a:avLst/>
          </a:prstGeom>
          <a:noFill/>
        </p:spPr>
        <p:txBody>
          <a:bodyPr wrap="square" rtlCol="0">
            <a:spAutoFit/>
          </a:bodyPr>
          <a:lstStyle/>
          <a:p>
            <a:r>
              <a:rPr lang="en-US" dirty="0">
                <a:highlight>
                  <a:srgbClr val="FFFF00"/>
                </a:highlight>
              </a:rPr>
              <a:t>AccountBalance.java</a:t>
            </a:r>
            <a:endParaRPr lang="en-IN" dirty="0">
              <a:highlight>
                <a:srgbClr val="FFFF00"/>
              </a:highlight>
            </a:endParaRPr>
          </a:p>
        </p:txBody>
      </p:sp>
      <p:cxnSp>
        <p:nvCxnSpPr>
          <p:cNvPr id="28" name="Straight Connector 27">
            <a:extLst>
              <a:ext uri="{FF2B5EF4-FFF2-40B4-BE49-F238E27FC236}">
                <a16:creationId xmlns:a16="http://schemas.microsoft.com/office/drawing/2014/main" id="{E7545450-4B26-A78B-A765-2A646C64CFB4}"/>
              </a:ext>
            </a:extLst>
          </p:cNvPr>
          <p:cNvCxnSpPr>
            <a:cxnSpLocks/>
          </p:cNvCxnSpPr>
          <p:nvPr/>
        </p:nvCxnSpPr>
        <p:spPr>
          <a:xfrm>
            <a:off x="9246640" y="4281053"/>
            <a:ext cx="30946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B80128F-5B7F-90EC-A3FE-80393E93EAD2}"/>
              </a:ext>
            </a:extLst>
          </p:cNvPr>
          <p:cNvSpPr txBox="1"/>
          <p:nvPr/>
        </p:nvSpPr>
        <p:spPr>
          <a:xfrm>
            <a:off x="9556099" y="4052061"/>
            <a:ext cx="2386307" cy="369332"/>
          </a:xfrm>
          <a:prstGeom prst="rect">
            <a:avLst/>
          </a:prstGeom>
          <a:noFill/>
        </p:spPr>
        <p:txBody>
          <a:bodyPr wrap="square" rtlCol="0">
            <a:spAutoFit/>
          </a:bodyPr>
          <a:lstStyle/>
          <a:p>
            <a:r>
              <a:rPr lang="en-US" dirty="0" err="1">
                <a:highlight>
                  <a:srgbClr val="FFFF00"/>
                </a:highlight>
              </a:rPr>
              <a:t>AccountBalance.class</a:t>
            </a:r>
            <a:endParaRPr lang="en-IN" dirty="0">
              <a:highlight>
                <a:srgbClr val="FFFF00"/>
              </a:highlight>
            </a:endParaRPr>
          </a:p>
        </p:txBody>
      </p:sp>
      <p:sp>
        <p:nvSpPr>
          <p:cNvPr id="31" name="TextBox 30">
            <a:extLst>
              <a:ext uri="{FF2B5EF4-FFF2-40B4-BE49-F238E27FC236}">
                <a16:creationId xmlns:a16="http://schemas.microsoft.com/office/drawing/2014/main" id="{4C784E0F-06AE-5082-8095-BDF1A37C9858}"/>
              </a:ext>
            </a:extLst>
          </p:cNvPr>
          <p:cNvSpPr txBox="1"/>
          <p:nvPr/>
        </p:nvSpPr>
        <p:spPr>
          <a:xfrm>
            <a:off x="6960632" y="529252"/>
            <a:ext cx="6097554" cy="400110"/>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E:\2025-26\java&gt;javac -d . AccountBalance.java</a:t>
            </a:r>
          </a:p>
        </p:txBody>
      </p:sp>
      <p:sp>
        <p:nvSpPr>
          <p:cNvPr id="33" name="TextBox 32">
            <a:extLst>
              <a:ext uri="{FF2B5EF4-FFF2-40B4-BE49-F238E27FC236}">
                <a16:creationId xmlns:a16="http://schemas.microsoft.com/office/drawing/2014/main" id="{61FC1D8D-4B34-F298-599F-18E0A2000035}"/>
              </a:ext>
            </a:extLst>
          </p:cNvPr>
          <p:cNvSpPr txBox="1"/>
          <p:nvPr/>
        </p:nvSpPr>
        <p:spPr>
          <a:xfrm>
            <a:off x="302469" y="4902737"/>
            <a:ext cx="652676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a:t>
            </a:r>
            <a:r>
              <a:rPr lang="en-IN" sz="2000" dirty="0">
                <a:latin typeface="Times New Roman" panose="02020603050405020304" pitchFamily="18" charset="0"/>
                <a:cs typeface="Times New Roman" panose="02020603050405020304" pitchFamily="18" charset="0"/>
              </a:rPr>
              <a:t>ow to access </a:t>
            </a:r>
            <a:r>
              <a:rPr lang="en-IN" sz="2000" dirty="0" err="1">
                <a:latin typeface="Times New Roman" panose="02020603050405020304" pitchFamily="18" charset="0"/>
                <a:cs typeface="Times New Roman" panose="02020603050405020304" pitchFamily="18" charset="0"/>
              </a:rPr>
              <a:t>AccountBalance</a:t>
            </a:r>
            <a:r>
              <a:rPr lang="en-IN" sz="2000" dirty="0">
                <a:latin typeface="Times New Roman" panose="02020603050405020304" pitchFamily="18" charset="0"/>
                <a:cs typeface="Times New Roman" panose="02020603050405020304" pitchFamily="18" charset="0"/>
              </a:rPr>
              <a:t> class ?</a:t>
            </a:r>
            <a:endParaRPr lang="en-IN" sz="2000" dirty="0"/>
          </a:p>
        </p:txBody>
      </p:sp>
    </p:spTree>
    <p:extLst>
      <p:ext uri="{BB962C8B-B14F-4D97-AF65-F5344CB8AC3E}">
        <p14:creationId xmlns:p14="http://schemas.microsoft.com/office/powerpoint/2010/main" val="418706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7E5FD-9EF4-DE49-D51B-CAA64F4C0394}"/>
              </a:ext>
            </a:extLst>
          </p:cNvPr>
          <p:cNvSpPr txBox="1"/>
          <p:nvPr/>
        </p:nvSpPr>
        <p:spPr>
          <a:xfrm>
            <a:off x="1296956" y="1531443"/>
            <a:ext cx="6097554" cy="461665"/>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E:\2025-26\java&gt;java </a:t>
            </a:r>
            <a:r>
              <a:rPr lang="en-IN" sz="2400" dirty="0" err="1">
                <a:latin typeface="Times New Roman" panose="02020603050405020304" pitchFamily="18" charset="0"/>
                <a:cs typeface="Times New Roman" panose="02020603050405020304" pitchFamily="18" charset="0"/>
              </a:rPr>
              <a:t>mypack.AccountBalance</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1A6D610-37F9-0884-C659-828224A50901}"/>
              </a:ext>
            </a:extLst>
          </p:cNvPr>
          <p:cNvSpPr txBox="1"/>
          <p:nvPr/>
        </p:nvSpPr>
        <p:spPr>
          <a:xfrm>
            <a:off x="494521" y="774448"/>
            <a:ext cx="1051560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Present working directory is one level up of the </a:t>
            </a:r>
            <a:r>
              <a:rPr lang="en-US" sz="2400" dirty="0" err="1">
                <a:latin typeface="Times New Roman" panose="02020603050405020304" pitchFamily="18" charset="0"/>
                <a:cs typeface="Times New Roman" panose="02020603050405020304" pitchFamily="18" charset="0"/>
              </a:rPr>
              <a:t>mypack</a:t>
            </a:r>
            <a:r>
              <a:rPr lang="en-US" sz="2400" dirty="0">
                <a:latin typeface="Times New Roman" panose="02020603050405020304" pitchFamily="18" charset="0"/>
                <a:cs typeface="Times New Roman" panose="02020603050405020304" pitchFamily="18" charset="0"/>
              </a:rPr>
              <a:t> i.e.,   E:\2025-26\java </a:t>
            </a:r>
            <a:endParaRPr lang="en-I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10E956-680B-E694-71AC-F2C026A14ED0}"/>
              </a:ext>
            </a:extLst>
          </p:cNvPr>
          <p:cNvSpPr txBox="1"/>
          <p:nvPr/>
        </p:nvSpPr>
        <p:spPr>
          <a:xfrm>
            <a:off x="513182" y="2172713"/>
            <a:ext cx="1151397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Using Environment variable: </a:t>
            </a:r>
          </a:p>
          <a:p>
            <a:r>
              <a:rPr lang="en-US" sz="2400" dirty="0">
                <a:latin typeface="Times New Roman" panose="02020603050405020304" pitchFamily="18" charset="0"/>
                <a:cs typeface="Times New Roman" panose="02020603050405020304" pitchFamily="18" charset="0"/>
              </a:rPr>
              <a:t>                         Set CLASSPATH environment variable to E:\2025-26\java; </a:t>
            </a:r>
            <a:endParaRPr lang="en-IN"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17F6AC1-0424-708E-195A-E86508F75B10}"/>
              </a:ext>
            </a:extLst>
          </p:cNvPr>
          <p:cNvSpPr txBox="1"/>
          <p:nvPr/>
        </p:nvSpPr>
        <p:spPr>
          <a:xfrm>
            <a:off x="494519" y="4200573"/>
            <a:ext cx="908801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use </a:t>
            </a:r>
            <a:r>
              <a:rPr lang="en-US" sz="2400" dirty="0" err="1">
                <a:latin typeface="Times New Roman" panose="02020603050405020304" pitchFamily="18" charset="0"/>
                <a:cs typeface="Times New Roman" panose="02020603050405020304" pitchFamily="18" charset="0"/>
              </a:rPr>
              <a:t>classpath</a:t>
            </a:r>
            <a:r>
              <a:rPr lang="en-US" sz="2400" dirty="0">
                <a:latin typeface="Times New Roman" panose="02020603050405020304" pitchFamily="18" charset="0"/>
                <a:cs typeface="Times New Roman" panose="02020603050405020304" pitchFamily="18" charset="0"/>
              </a:rPr>
              <a:t> option of java and </a:t>
            </a:r>
            <a:r>
              <a:rPr lang="en-US" sz="2400" dirty="0" err="1">
                <a:latin typeface="Times New Roman" panose="02020603050405020304" pitchFamily="18" charset="0"/>
                <a:cs typeface="Times New Roman" panose="02020603050405020304" pitchFamily="18" charset="0"/>
              </a:rPr>
              <a:t>javac</a:t>
            </a:r>
            <a:endParaRPr lang="en-I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A63AB7B-C074-88D0-90FB-757812EB141B}"/>
              </a:ext>
            </a:extLst>
          </p:cNvPr>
          <p:cNvSpPr txBox="1"/>
          <p:nvPr/>
        </p:nvSpPr>
        <p:spPr>
          <a:xfrm>
            <a:off x="4511353" y="3299148"/>
            <a:ext cx="6097554" cy="461665"/>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java </a:t>
            </a:r>
            <a:r>
              <a:rPr lang="en-IN" sz="2400" dirty="0" err="1">
                <a:latin typeface="Times New Roman" panose="02020603050405020304" pitchFamily="18" charset="0"/>
                <a:cs typeface="Times New Roman" panose="02020603050405020304" pitchFamily="18" charset="0"/>
              </a:rPr>
              <a:t>mypack.AccountBalance</a:t>
            </a:r>
            <a:endParaRPr lang="en-I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C4F56E-05BF-485A-870A-7AC8D8A58A50}"/>
              </a:ext>
            </a:extLst>
          </p:cNvPr>
          <p:cNvSpPr txBox="1"/>
          <p:nvPr/>
        </p:nvSpPr>
        <p:spPr>
          <a:xfrm>
            <a:off x="2526268" y="3345314"/>
            <a:ext cx="2083058" cy="400110"/>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E:\2025-26\java&gt;</a:t>
            </a:r>
            <a:endParaRPr lang="en-IN" sz="2000" dirty="0"/>
          </a:p>
        </p:txBody>
      </p:sp>
      <p:sp>
        <p:nvSpPr>
          <p:cNvPr id="12" name="TextBox 11">
            <a:extLst>
              <a:ext uri="{FF2B5EF4-FFF2-40B4-BE49-F238E27FC236}">
                <a16:creationId xmlns:a16="http://schemas.microsoft.com/office/drawing/2014/main" id="{D2D56CB6-4DC8-92DD-CDD5-1C1E9FA111D6}"/>
              </a:ext>
            </a:extLst>
          </p:cNvPr>
          <p:cNvSpPr txBox="1"/>
          <p:nvPr/>
        </p:nvSpPr>
        <p:spPr>
          <a:xfrm>
            <a:off x="202940" y="3718192"/>
            <a:ext cx="2878492" cy="338554"/>
          </a:xfrm>
          <a:prstGeom prst="rect">
            <a:avLst/>
          </a:prstGeom>
          <a:noFill/>
        </p:spPr>
        <p:txBody>
          <a:bodyPr wrap="square" rtlCol="0">
            <a:spAutoFit/>
          </a:bodyPr>
          <a:lstStyle/>
          <a:p>
            <a:r>
              <a:rPr lang="en-IN" sz="1600" dirty="0">
                <a:highlight>
                  <a:srgbClr val="FFFF00"/>
                </a:highlight>
              </a:rPr>
              <a:t>You can be any directory</a:t>
            </a:r>
          </a:p>
        </p:txBody>
      </p:sp>
      <p:sp>
        <p:nvSpPr>
          <p:cNvPr id="15" name="TextBox 14">
            <a:extLst>
              <a:ext uri="{FF2B5EF4-FFF2-40B4-BE49-F238E27FC236}">
                <a16:creationId xmlns:a16="http://schemas.microsoft.com/office/drawing/2014/main" id="{76FEFF73-7305-BAC5-1FA2-29B8F5927E7F}"/>
              </a:ext>
            </a:extLst>
          </p:cNvPr>
          <p:cNvSpPr txBox="1"/>
          <p:nvPr/>
        </p:nvSpPr>
        <p:spPr>
          <a:xfrm>
            <a:off x="2404969" y="4958675"/>
            <a:ext cx="8838420" cy="461665"/>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D:\&gt;java -</a:t>
            </a:r>
            <a:r>
              <a:rPr lang="en-IN" sz="2400" dirty="0" err="1">
                <a:latin typeface="Times New Roman" panose="02020603050405020304" pitchFamily="18" charset="0"/>
                <a:cs typeface="Times New Roman" panose="02020603050405020304" pitchFamily="18" charset="0"/>
              </a:rPr>
              <a:t>classpath</a:t>
            </a:r>
            <a:r>
              <a:rPr lang="en-IN" sz="2400" dirty="0">
                <a:latin typeface="Times New Roman" panose="02020603050405020304" pitchFamily="18" charset="0"/>
                <a:cs typeface="Times New Roman" panose="02020603050405020304" pitchFamily="18" charset="0"/>
              </a:rPr>
              <a:t> "E:\2025-26\java" </a:t>
            </a:r>
            <a:r>
              <a:rPr lang="en-IN" sz="2400" dirty="0" err="1">
                <a:latin typeface="Times New Roman" panose="02020603050405020304" pitchFamily="18" charset="0"/>
                <a:cs typeface="Times New Roman" panose="02020603050405020304" pitchFamily="18" charset="0"/>
              </a:rPr>
              <a:t>mypack.AccountBalance</a:t>
            </a:r>
            <a:endParaRPr lang="en-I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EB38FA7-2E25-4088-499A-A33C5E5714AB}"/>
              </a:ext>
            </a:extLst>
          </p:cNvPr>
          <p:cNvSpPr txBox="1"/>
          <p:nvPr/>
        </p:nvSpPr>
        <p:spPr>
          <a:xfrm>
            <a:off x="580829" y="5760386"/>
            <a:ext cx="6594411"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You can specify multiple paths by using semicolon</a:t>
            </a:r>
          </a:p>
          <a:p>
            <a:r>
              <a:rPr lang="en-IN" sz="2000" dirty="0">
                <a:latin typeface="Times New Roman" panose="02020603050405020304" pitchFamily="18" charset="0"/>
                <a:cs typeface="Times New Roman" panose="02020603050405020304" pitchFamily="18" charset="0"/>
              </a:rPr>
              <a:t>java –</a:t>
            </a:r>
            <a:r>
              <a:rPr lang="en-IN" sz="2000" dirty="0" err="1">
                <a:latin typeface="Times New Roman" panose="02020603050405020304" pitchFamily="18" charset="0"/>
                <a:cs typeface="Times New Roman" panose="02020603050405020304" pitchFamily="18" charset="0"/>
              </a:rPr>
              <a:t>classpath</a:t>
            </a:r>
            <a:r>
              <a:rPr lang="en-IN" sz="2000" dirty="0">
                <a:latin typeface="Times New Roman" panose="02020603050405020304" pitchFamily="18" charset="0"/>
                <a:cs typeface="Times New Roman" panose="02020603050405020304" pitchFamily="18" charset="0"/>
              </a:rPr>
              <a:t> “path1;path2;path3….”</a:t>
            </a:r>
          </a:p>
        </p:txBody>
      </p:sp>
      <p:sp>
        <p:nvSpPr>
          <p:cNvPr id="18" name="TextBox 17">
            <a:extLst>
              <a:ext uri="{FF2B5EF4-FFF2-40B4-BE49-F238E27FC236}">
                <a16:creationId xmlns:a16="http://schemas.microsoft.com/office/drawing/2014/main" id="{177885F6-88E8-49F2-87F0-2C3B615A4482}"/>
              </a:ext>
            </a:extLst>
          </p:cNvPr>
          <p:cNvSpPr txBox="1"/>
          <p:nvPr/>
        </p:nvSpPr>
        <p:spPr>
          <a:xfrm>
            <a:off x="4486470" y="3722137"/>
            <a:ext cx="6097554" cy="461665"/>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java </a:t>
            </a:r>
            <a:r>
              <a:rPr lang="en-IN" sz="2400" dirty="0" err="1">
                <a:latin typeface="Times New Roman" panose="02020603050405020304" pitchFamily="18" charset="0"/>
                <a:cs typeface="Times New Roman" panose="02020603050405020304" pitchFamily="18" charset="0"/>
              </a:rPr>
              <a:t>mypack.AccountBalance</a:t>
            </a:r>
            <a:endParaRPr lang="en-IN"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AEF689A-BC47-E794-7B94-AF71D8FDDB1E}"/>
              </a:ext>
            </a:extLst>
          </p:cNvPr>
          <p:cNvSpPr txBox="1"/>
          <p:nvPr/>
        </p:nvSpPr>
        <p:spPr>
          <a:xfrm>
            <a:off x="2526268" y="3768303"/>
            <a:ext cx="2083058" cy="400110"/>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D:\Test&gt;</a:t>
            </a:r>
            <a:endParaRPr lang="en-IN" sz="2000" dirty="0"/>
          </a:p>
        </p:txBody>
      </p:sp>
    </p:spTree>
    <p:extLst>
      <p:ext uri="{BB962C8B-B14F-4D97-AF65-F5344CB8AC3E}">
        <p14:creationId xmlns:p14="http://schemas.microsoft.com/office/powerpoint/2010/main" val="170584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11BADF-1D18-1EE7-87E0-A806CEB5D05C}"/>
              </a:ext>
            </a:extLst>
          </p:cNvPr>
          <p:cNvSpPr txBox="1"/>
          <p:nvPr/>
        </p:nvSpPr>
        <p:spPr>
          <a:xfrm>
            <a:off x="2341984" y="2313998"/>
            <a:ext cx="1362269" cy="369332"/>
          </a:xfrm>
          <a:prstGeom prst="rect">
            <a:avLst/>
          </a:prstGeom>
          <a:noFill/>
        </p:spPr>
        <p:txBody>
          <a:bodyPr wrap="square" rtlCol="0">
            <a:spAutoFit/>
          </a:bodyPr>
          <a:lstStyle/>
          <a:p>
            <a:r>
              <a:rPr lang="en-IN" u="sng" dirty="0"/>
              <a:t>package p1</a:t>
            </a:r>
          </a:p>
        </p:txBody>
      </p:sp>
      <p:sp>
        <p:nvSpPr>
          <p:cNvPr id="5" name="TextBox 4">
            <a:extLst>
              <a:ext uri="{FF2B5EF4-FFF2-40B4-BE49-F238E27FC236}">
                <a16:creationId xmlns:a16="http://schemas.microsoft.com/office/drawing/2014/main" id="{B56F4598-DFD2-034B-F04B-7A1F1D0296A7}"/>
              </a:ext>
            </a:extLst>
          </p:cNvPr>
          <p:cNvSpPr txBox="1"/>
          <p:nvPr/>
        </p:nvSpPr>
        <p:spPr>
          <a:xfrm>
            <a:off x="6525208" y="2313998"/>
            <a:ext cx="1362269" cy="369332"/>
          </a:xfrm>
          <a:prstGeom prst="rect">
            <a:avLst/>
          </a:prstGeom>
          <a:noFill/>
        </p:spPr>
        <p:txBody>
          <a:bodyPr wrap="square" rtlCol="0">
            <a:spAutoFit/>
          </a:bodyPr>
          <a:lstStyle/>
          <a:p>
            <a:r>
              <a:rPr lang="en-IN" u="sng" dirty="0"/>
              <a:t>package p2</a:t>
            </a:r>
          </a:p>
        </p:txBody>
      </p:sp>
      <p:sp>
        <p:nvSpPr>
          <p:cNvPr id="7" name="TextBox 6">
            <a:extLst>
              <a:ext uri="{FF2B5EF4-FFF2-40B4-BE49-F238E27FC236}">
                <a16:creationId xmlns:a16="http://schemas.microsoft.com/office/drawing/2014/main" id="{86E0B313-7A7F-F9C3-2220-67111C1F8298}"/>
              </a:ext>
            </a:extLst>
          </p:cNvPr>
          <p:cNvSpPr txBox="1"/>
          <p:nvPr/>
        </p:nvSpPr>
        <p:spPr>
          <a:xfrm>
            <a:off x="2273559" y="2773143"/>
            <a:ext cx="2848947" cy="369332"/>
          </a:xfrm>
          <a:prstGeom prst="rect">
            <a:avLst/>
          </a:prstGeom>
          <a:noFill/>
        </p:spPr>
        <p:txBody>
          <a:bodyPr wrap="square" rtlCol="0">
            <a:spAutoFit/>
          </a:bodyPr>
          <a:lstStyle/>
          <a:p>
            <a:r>
              <a:rPr lang="en-IN" dirty="0"/>
              <a:t>class Protection { }</a:t>
            </a:r>
          </a:p>
        </p:txBody>
      </p:sp>
      <p:sp>
        <p:nvSpPr>
          <p:cNvPr id="8" name="TextBox 7">
            <a:extLst>
              <a:ext uri="{FF2B5EF4-FFF2-40B4-BE49-F238E27FC236}">
                <a16:creationId xmlns:a16="http://schemas.microsoft.com/office/drawing/2014/main" id="{DBF2323C-67EE-5437-35D1-7AEBC2A91551}"/>
              </a:ext>
            </a:extLst>
          </p:cNvPr>
          <p:cNvSpPr txBox="1"/>
          <p:nvPr/>
        </p:nvSpPr>
        <p:spPr>
          <a:xfrm>
            <a:off x="2273559" y="3317431"/>
            <a:ext cx="4127242" cy="369332"/>
          </a:xfrm>
          <a:prstGeom prst="rect">
            <a:avLst/>
          </a:prstGeom>
          <a:noFill/>
        </p:spPr>
        <p:txBody>
          <a:bodyPr wrap="square" rtlCol="0">
            <a:spAutoFit/>
          </a:bodyPr>
          <a:lstStyle/>
          <a:p>
            <a:r>
              <a:rPr lang="en-IN" dirty="0"/>
              <a:t>class Derived extends Protection { }</a:t>
            </a:r>
          </a:p>
        </p:txBody>
      </p:sp>
      <p:sp>
        <p:nvSpPr>
          <p:cNvPr id="9" name="TextBox 8">
            <a:extLst>
              <a:ext uri="{FF2B5EF4-FFF2-40B4-BE49-F238E27FC236}">
                <a16:creationId xmlns:a16="http://schemas.microsoft.com/office/drawing/2014/main" id="{C7D8AC2B-E37F-4091-7611-196963770CE1}"/>
              </a:ext>
            </a:extLst>
          </p:cNvPr>
          <p:cNvSpPr txBox="1"/>
          <p:nvPr/>
        </p:nvSpPr>
        <p:spPr>
          <a:xfrm>
            <a:off x="2273559" y="3796403"/>
            <a:ext cx="2848947" cy="369332"/>
          </a:xfrm>
          <a:prstGeom prst="rect">
            <a:avLst/>
          </a:prstGeom>
          <a:noFill/>
        </p:spPr>
        <p:txBody>
          <a:bodyPr wrap="square" rtlCol="0">
            <a:spAutoFit/>
          </a:bodyPr>
          <a:lstStyle/>
          <a:p>
            <a:r>
              <a:rPr lang="en-IN" dirty="0"/>
              <a:t>class </a:t>
            </a:r>
            <a:r>
              <a:rPr lang="en-IN" dirty="0" err="1"/>
              <a:t>SamePackage</a:t>
            </a:r>
            <a:r>
              <a:rPr lang="en-IN" dirty="0"/>
              <a:t> { }</a:t>
            </a:r>
          </a:p>
        </p:txBody>
      </p:sp>
      <p:cxnSp>
        <p:nvCxnSpPr>
          <p:cNvPr id="13" name="Straight Arrow Connector 12">
            <a:extLst>
              <a:ext uri="{FF2B5EF4-FFF2-40B4-BE49-F238E27FC236}">
                <a16:creationId xmlns:a16="http://schemas.microsoft.com/office/drawing/2014/main" id="{600D9D4B-DE40-87E3-4680-1639C236371F}"/>
              </a:ext>
            </a:extLst>
          </p:cNvPr>
          <p:cNvCxnSpPr>
            <a:cxnSpLocks/>
          </p:cNvCxnSpPr>
          <p:nvPr/>
        </p:nvCxnSpPr>
        <p:spPr>
          <a:xfrm flipV="1">
            <a:off x="3200400" y="3032455"/>
            <a:ext cx="0" cy="354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0BD74A-70C9-57FA-7340-1049A3C46250}"/>
              </a:ext>
            </a:extLst>
          </p:cNvPr>
          <p:cNvSpPr txBox="1"/>
          <p:nvPr/>
        </p:nvSpPr>
        <p:spPr>
          <a:xfrm>
            <a:off x="6525208" y="2738583"/>
            <a:ext cx="6097554" cy="369332"/>
          </a:xfrm>
          <a:prstGeom prst="rect">
            <a:avLst/>
          </a:prstGeom>
          <a:noFill/>
        </p:spPr>
        <p:txBody>
          <a:bodyPr wrap="square">
            <a:spAutoFit/>
          </a:bodyPr>
          <a:lstStyle/>
          <a:p>
            <a:r>
              <a:rPr lang="en-IN" dirty="0"/>
              <a:t>class Protection2 extends p1.Protection{ }</a:t>
            </a:r>
          </a:p>
        </p:txBody>
      </p:sp>
      <p:sp>
        <p:nvSpPr>
          <p:cNvPr id="19" name="TextBox 18">
            <a:extLst>
              <a:ext uri="{FF2B5EF4-FFF2-40B4-BE49-F238E27FC236}">
                <a16:creationId xmlns:a16="http://schemas.microsoft.com/office/drawing/2014/main" id="{62A8C809-7929-4695-17BB-7A40772F2B73}"/>
              </a:ext>
            </a:extLst>
          </p:cNvPr>
          <p:cNvSpPr txBox="1"/>
          <p:nvPr/>
        </p:nvSpPr>
        <p:spPr>
          <a:xfrm>
            <a:off x="6525208" y="3209737"/>
            <a:ext cx="2466390" cy="369332"/>
          </a:xfrm>
          <a:prstGeom prst="rect">
            <a:avLst/>
          </a:prstGeom>
          <a:noFill/>
        </p:spPr>
        <p:txBody>
          <a:bodyPr wrap="square">
            <a:spAutoFit/>
          </a:bodyPr>
          <a:lstStyle/>
          <a:p>
            <a:r>
              <a:rPr lang="en-IN" dirty="0"/>
              <a:t>class </a:t>
            </a:r>
            <a:r>
              <a:rPr lang="en-IN" dirty="0" err="1"/>
              <a:t>OtherPackage</a:t>
            </a:r>
            <a:r>
              <a:rPr lang="en-IN" dirty="0"/>
              <a:t>{}</a:t>
            </a:r>
          </a:p>
        </p:txBody>
      </p:sp>
      <p:sp>
        <p:nvSpPr>
          <p:cNvPr id="21" name="TextBox 20">
            <a:extLst>
              <a:ext uri="{FF2B5EF4-FFF2-40B4-BE49-F238E27FC236}">
                <a16:creationId xmlns:a16="http://schemas.microsoft.com/office/drawing/2014/main" id="{EA58DCD0-6B65-9804-A604-2E253ABF2540}"/>
              </a:ext>
            </a:extLst>
          </p:cNvPr>
          <p:cNvSpPr txBox="1"/>
          <p:nvPr/>
        </p:nvSpPr>
        <p:spPr>
          <a:xfrm>
            <a:off x="2301551" y="4383283"/>
            <a:ext cx="6312158" cy="2308324"/>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package p1;</a:t>
            </a:r>
          </a:p>
          <a:p>
            <a:r>
              <a:rPr lang="en-IN" dirty="0">
                <a:latin typeface="Times New Roman" panose="02020603050405020304" pitchFamily="18" charset="0"/>
                <a:cs typeface="Times New Roman" panose="02020603050405020304" pitchFamily="18" charset="0"/>
              </a:rPr>
              <a:t>public class Demo2{</a:t>
            </a:r>
          </a:p>
          <a:p>
            <a:r>
              <a:rPr lang="en-IN" dirty="0">
                <a:latin typeface="Times New Roman" panose="02020603050405020304" pitchFamily="18" charset="0"/>
                <a:cs typeface="Times New Roman" panose="02020603050405020304" pitchFamily="18" charset="0"/>
              </a:rPr>
              <a:t>        public static void main(String[] </a:t>
            </a:r>
            <a:r>
              <a:rPr lang="en-IN" dirty="0" err="1">
                <a:latin typeface="Times New Roman" panose="02020603050405020304" pitchFamily="18" charset="0"/>
                <a:cs typeface="Times New Roman" panose="02020603050405020304" pitchFamily="18" charset="0"/>
              </a:rPr>
              <a:t>args</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	Protection obj1=new Protection();</a:t>
            </a:r>
          </a:p>
          <a:p>
            <a:r>
              <a:rPr lang="en-IN" dirty="0">
                <a:latin typeface="Times New Roman" panose="02020603050405020304" pitchFamily="18" charset="0"/>
                <a:cs typeface="Times New Roman" panose="02020603050405020304" pitchFamily="18" charset="0"/>
              </a:rPr>
              <a:t>	Derived obj2=new Derived();</a:t>
            </a:r>
          </a:p>
          <a:p>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SamePackage</a:t>
            </a:r>
            <a:r>
              <a:rPr lang="en-IN" dirty="0">
                <a:latin typeface="Times New Roman" panose="02020603050405020304" pitchFamily="18" charset="0"/>
                <a:cs typeface="Times New Roman" panose="02020603050405020304" pitchFamily="18" charset="0"/>
              </a:rPr>
              <a:t> obj3=new </a:t>
            </a:r>
            <a:r>
              <a:rPr lang="en-IN" dirty="0" err="1">
                <a:latin typeface="Times New Roman" panose="02020603050405020304" pitchFamily="18" charset="0"/>
                <a:cs typeface="Times New Roman" panose="02020603050405020304" pitchFamily="18" charset="0"/>
              </a:rPr>
              <a:t>SamePackage</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A53E5667-7436-AA26-CFC0-92C642064272}"/>
              </a:ext>
            </a:extLst>
          </p:cNvPr>
          <p:cNvSpPr txBox="1"/>
          <p:nvPr/>
        </p:nvSpPr>
        <p:spPr>
          <a:xfrm>
            <a:off x="347562" y="242193"/>
            <a:ext cx="2479614" cy="830997"/>
          </a:xfrm>
          <a:prstGeom prst="rect">
            <a:avLst/>
          </a:prstGeom>
          <a:noFill/>
        </p:spPr>
        <p:txBody>
          <a:bodyPr wrap="square">
            <a:spAutoFit/>
          </a:bodyPr>
          <a:lstStyle/>
          <a:p>
            <a:r>
              <a:rPr lang="en-IN" sz="2400" b="0" i="0" u="sng" strike="noStrike" baseline="0" dirty="0">
                <a:solidFill>
                  <a:srgbClr val="000000"/>
                </a:solidFill>
                <a:latin typeface="Times New Roman" panose="02020603050405020304" pitchFamily="18" charset="0"/>
                <a:cs typeface="Times New Roman" panose="02020603050405020304" pitchFamily="18" charset="0"/>
              </a:rPr>
              <a:t>Access Control in packages </a:t>
            </a:r>
            <a:endParaRPr lang="en-IN" sz="2400" u="sng" dirty="0"/>
          </a:p>
        </p:txBody>
      </p:sp>
      <p:graphicFrame>
        <p:nvGraphicFramePr>
          <p:cNvPr id="2" name="Table 1">
            <a:extLst>
              <a:ext uri="{FF2B5EF4-FFF2-40B4-BE49-F238E27FC236}">
                <a16:creationId xmlns:a16="http://schemas.microsoft.com/office/drawing/2014/main" id="{F7493AA6-7208-B367-A616-0695E0AF08EE}"/>
              </a:ext>
            </a:extLst>
          </p:cNvPr>
          <p:cNvGraphicFramePr>
            <a:graphicFrameLocks noGrp="1"/>
          </p:cNvGraphicFramePr>
          <p:nvPr>
            <p:extLst>
              <p:ext uri="{D42A27DB-BD31-4B8C-83A1-F6EECF244321}">
                <p14:modId xmlns:p14="http://schemas.microsoft.com/office/powerpoint/2010/main" val="3641809202"/>
              </p:ext>
            </p:extLst>
          </p:nvPr>
        </p:nvGraphicFramePr>
        <p:xfrm>
          <a:off x="2901822" y="45254"/>
          <a:ext cx="8650512" cy="2194560"/>
        </p:xfrm>
        <a:graphic>
          <a:graphicData uri="http://schemas.openxmlformats.org/drawingml/2006/table">
            <a:tbl>
              <a:tblPr firstRow="1" bandRow="1">
                <a:tableStyleId>{5C22544A-7EE6-4342-B048-85BDC9FD1C3A}</a:tableStyleId>
              </a:tblPr>
              <a:tblGrid>
                <a:gridCol w="3113947">
                  <a:extLst>
                    <a:ext uri="{9D8B030D-6E8A-4147-A177-3AD203B41FA5}">
                      <a16:colId xmlns:a16="http://schemas.microsoft.com/office/drawing/2014/main" val="3528858421"/>
                    </a:ext>
                  </a:extLst>
                </a:gridCol>
                <a:gridCol w="1337096">
                  <a:extLst>
                    <a:ext uri="{9D8B030D-6E8A-4147-A177-3AD203B41FA5}">
                      <a16:colId xmlns:a16="http://schemas.microsoft.com/office/drawing/2014/main" val="3669095621"/>
                    </a:ext>
                  </a:extLst>
                </a:gridCol>
                <a:gridCol w="1426235">
                  <a:extLst>
                    <a:ext uri="{9D8B030D-6E8A-4147-A177-3AD203B41FA5}">
                      <a16:colId xmlns:a16="http://schemas.microsoft.com/office/drawing/2014/main" val="729804549"/>
                    </a:ext>
                  </a:extLst>
                </a:gridCol>
                <a:gridCol w="1497547">
                  <a:extLst>
                    <a:ext uri="{9D8B030D-6E8A-4147-A177-3AD203B41FA5}">
                      <a16:colId xmlns:a16="http://schemas.microsoft.com/office/drawing/2014/main" val="1036749212"/>
                    </a:ext>
                  </a:extLst>
                </a:gridCol>
                <a:gridCol w="1275687">
                  <a:extLst>
                    <a:ext uri="{9D8B030D-6E8A-4147-A177-3AD203B41FA5}">
                      <a16:colId xmlns:a16="http://schemas.microsoft.com/office/drawing/2014/main" val="717716274"/>
                    </a:ext>
                  </a:extLst>
                </a:gridCol>
              </a:tblGrid>
              <a:tr h="350253">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private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no modifier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Protected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dirty="0">
                          <a:solidFill>
                            <a:schemeClr val="tx1"/>
                          </a:solidFill>
                        </a:rPr>
                        <a:t>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1542932"/>
                  </a:ext>
                </a:extLst>
              </a:tr>
              <a:tr h="350253">
                <a:tc>
                  <a:txBody>
                    <a:bodyPr/>
                    <a:lstStyle/>
                    <a:p>
                      <a:r>
                        <a:rPr lang="en-IN" dirty="0"/>
                        <a:t>Same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27204333"/>
                  </a:ext>
                </a:extLst>
              </a:tr>
              <a:tr h="350253">
                <a:tc>
                  <a:txBody>
                    <a:bodyPr/>
                    <a:lstStyle/>
                    <a:p>
                      <a:r>
                        <a:rPr lang="en-IN" dirty="0"/>
                        <a:t>Same package subclass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17705782"/>
                  </a:ext>
                </a:extLst>
              </a:tr>
              <a:tr h="350253">
                <a:tc>
                  <a:txBody>
                    <a:bodyPr/>
                    <a:lstStyle/>
                    <a:p>
                      <a:r>
                        <a:rPr lang="en-IN" dirty="0"/>
                        <a:t>Same package non-subclass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98657289"/>
                  </a:ext>
                </a:extLst>
              </a:tr>
              <a:tr h="350253">
                <a:tc>
                  <a:txBody>
                    <a:bodyPr/>
                    <a:lstStyle/>
                    <a:p>
                      <a:r>
                        <a:rPr lang="en-IN" dirty="0"/>
                        <a:t>Different package subclass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52579862"/>
                  </a:ext>
                </a:extLst>
              </a:tr>
              <a:tr h="350253">
                <a:tc>
                  <a:txBody>
                    <a:bodyPr/>
                    <a:lstStyle/>
                    <a:p>
                      <a:r>
                        <a:rPr lang="en-IN" dirty="0"/>
                        <a:t>Different package non-subclass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29104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D3194F87-636B-F593-2C1E-81BCA86F5207}"/>
                  </a:ext>
                </a:extLst>
              </p14:cNvPr>
              <p14:cNvContentPartPr/>
              <p14:nvPr/>
            </p14:nvContentPartPr>
            <p14:xfrm>
              <a:off x="3605128" y="2350190"/>
              <a:ext cx="4139280" cy="517320"/>
            </p14:xfrm>
          </p:contentPart>
        </mc:Choice>
        <mc:Fallback xmlns="">
          <p:pic>
            <p:nvPicPr>
              <p:cNvPr id="12" name="Ink 11">
                <a:extLst>
                  <a:ext uri="{FF2B5EF4-FFF2-40B4-BE49-F238E27FC236}">
                    <a16:creationId xmlns:a16="http://schemas.microsoft.com/office/drawing/2014/main" id="{D3194F87-636B-F593-2C1E-81BCA86F5207}"/>
                  </a:ext>
                </a:extLst>
              </p:cNvPr>
              <p:cNvPicPr/>
              <p:nvPr/>
            </p:nvPicPr>
            <p:blipFill>
              <a:blip r:embed="rId3"/>
              <a:stretch>
                <a:fillRect/>
              </a:stretch>
            </p:blipFill>
            <p:spPr>
              <a:xfrm>
                <a:off x="3596488" y="2341550"/>
                <a:ext cx="41569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CA0F929-B5CF-4A1F-0314-55E7B0CDA922}"/>
                  </a:ext>
                </a:extLst>
              </p14:cNvPr>
              <p14:cNvContentPartPr/>
              <p14:nvPr/>
            </p14:nvContentPartPr>
            <p14:xfrm>
              <a:off x="3599728" y="2780390"/>
              <a:ext cx="141120" cy="77760"/>
            </p14:xfrm>
          </p:contentPart>
        </mc:Choice>
        <mc:Fallback xmlns="">
          <p:pic>
            <p:nvPicPr>
              <p:cNvPr id="14" name="Ink 13">
                <a:extLst>
                  <a:ext uri="{FF2B5EF4-FFF2-40B4-BE49-F238E27FC236}">
                    <a16:creationId xmlns:a16="http://schemas.microsoft.com/office/drawing/2014/main" id="{2CA0F929-B5CF-4A1F-0314-55E7B0CDA922}"/>
                  </a:ext>
                </a:extLst>
              </p:cNvPr>
              <p:cNvPicPr/>
              <p:nvPr/>
            </p:nvPicPr>
            <p:blipFill>
              <a:blip r:embed="rId5"/>
              <a:stretch>
                <a:fillRect/>
              </a:stretch>
            </p:blipFill>
            <p:spPr>
              <a:xfrm>
                <a:off x="3591088" y="2771390"/>
                <a:ext cx="158760" cy="95400"/>
              </a:xfrm>
              <a:prstGeom prst="rect">
                <a:avLst/>
              </a:prstGeom>
            </p:spPr>
          </p:pic>
        </mc:Fallback>
      </mc:AlternateContent>
    </p:spTree>
    <p:extLst>
      <p:ext uri="{BB962C8B-B14F-4D97-AF65-F5344CB8AC3E}">
        <p14:creationId xmlns:p14="http://schemas.microsoft.com/office/powerpoint/2010/main" val="15432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FF4F19-4909-18A9-158F-FBD564B35B8A}"/>
              </a:ext>
            </a:extLst>
          </p:cNvPr>
          <p:cNvSpPr txBox="1"/>
          <p:nvPr/>
        </p:nvSpPr>
        <p:spPr>
          <a:xfrm>
            <a:off x="179615" y="249522"/>
            <a:ext cx="5717332" cy="3970318"/>
          </a:xfrm>
          <a:prstGeom prst="rect">
            <a:avLst/>
          </a:prstGeom>
          <a:noFill/>
          <a:ln w="12700">
            <a:solidFill>
              <a:schemeClr val="tx1"/>
            </a:solidFill>
          </a:ln>
        </p:spPr>
        <p:txBody>
          <a:bodyPr wrap="square">
            <a:spAutoFit/>
          </a:bodyPr>
          <a:lstStyle/>
          <a:p>
            <a:r>
              <a:rPr lang="en-IN" dirty="0"/>
              <a:t>package p1;</a:t>
            </a:r>
          </a:p>
          <a:p>
            <a:r>
              <a:rPr lang="en-IN" dirty="0"/>
              <a:t>public class Protection{</a:t>
            </a:r>
          </a:p>
          <a:p>
            <a:r>
              <a:rPr lang="en-IN" dirty="0"/>
              <a:t>	int n=1;</a:t>
            </a:r>
          </a:p>
          <a:p>
            <a:r>
              <a:rPr lang="en-IN" dirty="0"/>
              <a:t>	private int </a:t>
            </a:r>
            <a:r>
              <a:rPr lang="en-IN" dirty="0" err="1"/>
              <a:t>pri_n</a:t>
            </a:r>
            <a:r>
              <a:rPr lang="en-IN" dirty="0"/>
              <a:t>=2;</a:t>
            </a:r>
          </a:p>
          <a:p>
            <a:r>
              <a:rPr lang="en-IN" dirty="0"/>
              <a:t>	protected int </a:t>
            </a:r>
            <a:r>
              <a:rPr lang="en-IN" dirty="0" err="1"/>
              <a:t>pro_n</a:t>
            </a:r>
            <a:r>
              <a:rPr lang="en-IN" dirty="0"/>
              <a:t>=3;</a:t>
            </a:r>
          </a:p>
          <a:p>
            <a:r>
              <a:rPr lang="en-IN" dirty="0"/>
              <a:t>	public int </a:t>
            </a:r>
            <a:r>
              <a:rPr lang="en-IN" dirty="0" err="1"/>
              <a:t>pub_n</a:t>
            </a:r>
            <a:r>
              <a:rPr lang="en-IN" dirty="0"/>
              <a:t>=4;</a:t>
            </a:r>
          </a:p>
          <a:p>
            <a:r>
              <a:rPr lang="en-IN" dirty="0"/>
              <a:t>	Protection(){</a:t>
            </a:r>
          </a:p>
          <a:p>
            <a:r>
              <a:rPr lang="en-IN" dirty="0"/>
              <a:t>		</a:t>
            </a:r>
            <a:r>
              <a:rPr lang="en-IN" dirty="0" err="1"/>
              <a:t>System.out.println</a:t>
            </a:r>
            <a:r>
              <a:rPr lang="en-IN" dirty="0"/>
              <a:t>("base constructor");</a:t>
            </a:r>
          </a:p>
          <a:p>
            <a:r>
              <a:rPr lang="en-IN" dirty="0"/>
              <a:t>		</a:t>
            </a:r>
            <a:r>
              <a:rPr lang="en-IN" dirty="0" err="1">
                <a:highlight>
                  <a:srgbClr val="00FF00"/>
                </a:highlight>
              </a:rPr>
              <a:t>System.out.println</a:t>
            </a:r>
            <a:r>
              <a:rPr lang="en-IN" dirty="0">
                <a:highlight>
                  <a:srgbClr val="00FF00"/>
                </a:highlight>
              </a:rPr>
              <a:t>("n= "+n);</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pri_n</a:t>
            </a:r>
            <a:r>
              <a:rPr lang="en-IN" dirty="0">
                <a:highlight>
                  <a:srgbClr val="00FF00"/>
                </a:highlight>
              </a:rPr>
              <a:t>= "+</a:t>
            </a:r>
            <a:r>
              <a:rPr lang="en-IN" dirty="0" err="1">
                <a:highlight>
                  <a:srgbClr val="00FF00"/>
                </a:highlight>
              </a:rPr>
              <a:t>pri_n</a:t>
            </a:r>
            <a:r>
              <a:rPr lang="en-IN" dirty="0">
                <a:highlight>
                  <a:srgbClr val="00FF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pro_n</a:t>
            </a:r>
            <a:r>
              <a:rPr lang="en-IN" dirty="0">
                <a:highlight>
                  <a:srgbClr val="00FF00"/>
                </a:highlight>
              </a:rPr>
              <a:t>= "+</a:t>
            </a:r>
            <a:r>
              <a:rPr lang="en-IN" dirty="0" err="1">
                <a:highlight>
                  <a:srgbClr val="00FF00"/>
                </a:highlight>
              </a:rPr>
              <a:t>pro_n</a:t>
            </a:r>
            <a:r>
              <a:rPr lang="en-IN" dirty="0">
                <a:highlight>
                  <a:srgbClr val="00FF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pub_n</a:t>
            </a:r>
            <a:r>
              <a:rPr lang="en-IN" dirty="0">
                <a:highlight>
                  <a:srgbClr val="00FF00"/>
                </a:highlight>
              </a:rPr>
              <a:t>= "+</a:t>
            </a:r>
            <a:r>
              <a:rPr lang="en-IN" dirty="0" err="1">
                <a:highlight>
                  <a:srgbClr val="00FF00"/>
                </a:highlight>
              </a:rPr>
              <a:t>pub_n</a:t>
            </a:r>
            <a:r>
              <a:rPr lang="en-IN" dirty="0">
                <a:highlight>
                  <a:srgbClr val="00FF00"/>
                </a:highlight>
              </a:rPr>
              <a:t>);</a:t>
            </a:r>
          </a:p>
          <a:p>
            <a:r>
              <a:rPr lang="en-IN" dirty="0"/>
              <a:t>	}</a:t>
            </a:r>
          </a:p>
          <a:p>
            <a:r>
              <a:rPr lang="en-IN" dirty="0"/>
              <a:t>}</a:t>
            </a:r>
          </a:p>
        </p:txBody>
      </p:sp>
      <p:sp>
        <p:nvSpPr>
          <p:cNvPr id="7" name="TextBox 6">
            <a:extLst>
              <a:ext uri="{FF2B5EF4-FFF2-40B4-BE49-F238E27FC236}">
                <a16:creationId xmlns:a16="http://schemas.microsoft.com/office/drawing/2014/main" id="{5C8F601A-ACD1-45F4-5721-7B8A80A49B4A}"/>
              </a:ext>
            </a:extLst>
          </p:cNvPr>
          <p:cNvSpPr txBox="1"/>
          <p:nvPr/>
        </p:nvSpPr>
        <p:spPr>
          <a:xfrm>
            <a:off x="6053227" y="249522"/>
            <a:ext cx="6097554" cy="2862322"/>
          </a:xfrm>
          <a:prstGeom prst="rect">
            <a:avLst/>
          </a:prstGeom>
          <a:noFill/>
          <a:ln w="9525">
            <a:solidFill>
              <a:schemeClr val="tx1"/>
            </a:solidFill>
          </a:ln>
        </p:spPr>
        <p:txBody>
          <a:bodyPr wrap="square">
            <a:spAutoFit/>
          </a:bodyPr>
          <a:lstStyle/>
          <a:p>
            <a:r>
              <a:rPr lang="en-IN" dirty="0"/>
              <a:t>package p1;</a:t>
            </a:r>
          </a:p>
          <a:p>
            <a:r>
              <a:rPr lang="en-IN" dirty="0"/>
              <a:t>class Derived extends Protection{</a:t>
            </a:r>
          </a:p>
          <a:p>
            <a:r>
              <a:rPr lang="en-IN" dirty="0"/>
              <a:t>	Derived(){</a:t>
            </a:r>
          </a:p>
          <a:p>
            <a:r>
              <a:rPr lang="en-IN" dirty="0"/>
              <a:t>		</a:t>
            </a:r>
            <a:r>
              <a:rPr lang="en-IN" dirty="0" err="1"/>
              <a:t>System.out.println</a:t>
            </a:r>
            <a:r>
              <a:rPr lang="en-IN" dirty="0"/>
              <a:t>("derived constructor");</a:t>
            </a:r>
          </a:p>
          <a:p>
            <a:r>
              <a:rPr lang="en-IN" dirty="0"/>
              <a:t>		</a:t>
            </a:r>
            <a:r>
              <a:rPr lang="en-IN" dirty="0" err="1">
                <a:highlight>
                  <a:srgbClr val="00FF00"/>
                </a:highlight>
              </a:rPr>
              <a:t>System.out.println</a:t>
            </a:r>
            <a:r>
              <a:rPr lang="en-IN" dirty="0">
                <a:highlight>
                  <a:srgbClr val="00FF00"/>
                </a:highlight>
              </a:rPr>
              <a:t>("n= "+n);</a:t>
            </a:r>
          </a:p>
          <a:p>
            <a:r>
              <a:rPr lang="en-IN" dirty="0"/>
              <a:t>	              </a:t>
            </a:r>
            <a:r>
              <a:rPr lang="en-IN" dirty="0">
                <a:highlight>
                  <a:srgbClr val="FF0000"/>
                </a:highlight>
              </a:rPr>
              <a:t>//</a:t>
            </a:r>
            <a:r>
              <a:rPr lang="en-IN" dirty="0" err="1">
                <a:highlight>
                  <a:srgbClr val="FF0000"/>
                </a:highlight>
              </a:rPr>
              <a:t>System.out.println</a:t>
            </a:r>
            <a:r>
              <a:rPr lang="en-IN" dirty="0">
                <a:highlight>
                  <a:srgbClr val="FF0000"/>
                </a:highlight>
              </a:rPr>
              <a:t>("</a:t>
            </a:r>
            <a:r>
              <a:rPr lang="en-IN" dirty="0" err="1">
                <a:highlight>
                  <a:srgbClr val="FF0000"/>
                </a:highlight>
              </a:rPr>
              <a:t>pri_n</a:t>
            </a:r>
            <a:r>
              <a:rPr lang="en-IN" dirty="0">
                <a:highlight>
                  <a:srgbClr val="FF0000"/>
                </a:highlight>
              </a:rPr>
              <a:t>= "+</a:t>
            </a:r>
            <a:r>
              <a:rPr lang="en-IN" dirty="0" err="1">
                <a:highlight>
                  <a:srgbClr val="FF0000"/>
                </a:highlight>
              </a:rPr>
              <a:t>pri_n</a:t>
            </a:r>
            <a:r>
              <a:rPr lang="en-IN" dirty="0">
                <a:highlight>
                  <a:srgbClr val="FF00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pro_n</a:t>
            </a:r>
            <a:r>
              <a:rPr lang="en-IN" dirty="0">
                <a:highlight>
                  <a:srgbClr val="00FF00"/>
                </a:highlight>
              </a:rPr>
              <a:t>= "+</a:t>
            </a:r>
            <a:r>
              <a:rPr lang="en-IN" dirty="0" err="1">
                <a:highlight>
                  <a:srgbClr val="00FF00"/>
                </a:highlight>
              </a:rPr>
              <a:t>pro_n</a:t>
            </a:r>
            <a:r>
              <a:rPr lang="en-IN" dirty="0">
                <a:highlight>
                  <a:srgbClr val="00FF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pub_n</a:t>
            </a:r>
            <a:r>
              <a:rPr lang="en-IN" dirty="0">
                <a:highlight>
                  <a:srgbClr val="00FF00"/>
                </a:highlight>
              </a:rPr>
              <a:t>= "+</a:t>
            </a:r>
            <a:r>
              <a:rPr lang="en-IN" dirty="0" err="1">
                <a:highlight>
                  <a:srgbClr val="00FF00"/>
                </a:highlight>
              </a:rPr>
              <a:t>pub_n</a:t>
            </a:r>
            <a:r>
              <a:rPr lang="en-IN" dirty="0">
                <a:highlight>
                  <a:srgbClr val="00FF00"/>
                </a:highlight>
              </a:rPr>
              <a:t>);</a:t>
            </a:r>
          </a:p>
          <a:p>
            <a:r>
              <a:rPr lang="en-IN" dirty="0"/>
              <a:t>	}</a:t>
            </a:r>
          </a:p>
          <a:p>
            <a:r>
              <a:rPr lang="en-IN" dirty="0"/>
              <a:t>}</a:t>
            </a:r>
          </a:p>
        </p:txBody>
      </p:sp>
      <p:sp>
        <p:nvSpPr>
          <p:cNvPr id="9" name="TextBox 8">
            <a:extLst>
              <a:ext uri="{FF2B5EF4-FFF2-40B4-BE49-F238E27FC236}">
                <a16:creationId xmlns:a16="http://schemas.microsoft.com/office/drawing/2014/main" id="{000B881E-CBF7-5BCD-36B4-AE896497BD70}"/>
              </a:ext>
            </a:extLst>
          </p:cNvPr>
          <p:cNvSpPr txBox="1"/>
          <p:nvPr/>
        </p:nvSpPr>
        <p:spPr>
          <a:xfrm>
            <a:off x="6043897" y="3377539"/>
            <a:ext cx="6106884" cy="3139321"/>
          </a:xfrm>
          <a:prstGeom prst="rect">
            <a:avLst/>
          </a:prstGeom>
          <a:noFill/>
          <a:ln w="9525">
            <a:solidFill>
              <a:schemeClr val="tx1"/>
            </a:solidFill>
          </a:ln>
        </p:spPr>
        <p:txBody>
          <a:bodyPr wrap="square">
            <a:spAutoFit/>
          </a:bodyPr>
          <a:lstStyle/>
          <a:p>
            <a:r>
              <a:rPr lang="en-IN" dirty="0"/>
              <a:t>package p1;</a:t>
            </a:r>
          </a:p>
          <a:p>
            <a:r>
              <a:rPr lang="en-IN" dirty="0"/>
              <a:t>class </a:t>
            </a:r>
            <a:r>
              <a:rPr lang="en-IN" dirty="0" err="1"/>
              <a:t>SamePackage</a:t>
            </a:r>
            <a:r>
              <a:rPr lang="en-IN" dirty="0"/>
              <a:t>{</a:t>
            </a:r>
          </a:p>
          <a:p>
            <a:r>
              <a:rPr lang="en-IN" dirty="0"/>
              <a:t>	</a:t>
            </a:r>
            <a:r>
              <a:rPr lang="en-IN" dirty="0" err="1"/>
              <a:t>SamePackage</a:t>
            </a:r>
            <a:r>
              <a:rPr lang="en-IN" dirty="0"/>
              <a:t>(){</a:t>
            </a:r>
          </a:p>
          <a:p>
            <a:r>
              <a:rPr lang="en-IN" dirty="0"/>
              <a:t>	    Protection p=new Protection();</a:t>
            </a:r>
          </a:p>
          <a:p>
            <a:r>
              <a:rPr lang="en-IN" dirty="0"/>
              <a:t>	    </a:t>
            </a:r>
            <a:r>
              <a:rPr lang="en-IN" dirty="0" err="1"/>
              <a:t>System.out.println</a:t>
            </a:r>
            <a:r>
              <a:rPr lang="en-IN" dirty="0"/>
              <a:t>("same package constructor");</a:t>
            </a:r>
          </a:p>
          <a:p>
            <a:r>
              <a:rPr lang="en-IN" dirty="0"/>
              <a:t>	   </a:t>
            </a:r>
            <a:r>
              <a:rPr lang="en-IN" dirty="0">
                <a:highlight>
                  <a:srgbClr val="00FF00"/>
                </a:highlight>
              </a:rPr>
              <a:t> </a:t>
            </a:r>
            <a:r>
              <a:rPr lang="en-IN" dirty="0" err="1">
                <a:highlight>
                  <a:srgbClr val="00FF00"/>
                </a:highlight>
              </a:rPr>
              <a:t>System.out.println</a:t>
            </a:r>
            <a:r>
              <a:rPr lang="en-IN" dirty="0">
                <a:highlight>
                  <a:srgbClr val="00FF00"/>
                </a:highlight>
              </a:rPr>
              <a:t>("n= "+</a:t>
            </a:r>
            <a:r>
              <a:rPr lang="en-IN" dirty="0" err="1">
                <a:highlight>
                  <a:srgbClr val="00FF00"/>
                </a:highlight>
              </a:rPr>
              <a:t>p.n</a:t>
            </a:r>
            <a:r>
              <a:rPr lang="en-IN" dirty="0">
                <a:highlight>
                  <a:srgbClr val="00FF00"/>
                </a:highlight>
              </a:rPr>
              <a:t>);</a:t>
            </a:r>
          </a:p>
          <a:p>
            <a:r>
              <a:rPr lang="en-IN" dirty="0"/>
              <a:t>	</a:t>
            </a:r>
            <a:r>
              <a:rPr lang="en-IN" dirty="0">
                <a:highlight>
                  <a:srgbClr val="FF0000"/>
                </a:highlight>
              </a:rPr>
              <a:t>//</a:t>
            </a:r>
            <a:r>
              <a:rPr lang="en-IN" dirty="0" err="1">
                <a:highlight>
                  <a:srgbClr val="FF0000"/>
                </a:highlight>
              </a:rPr>
              <a:t>System.out.println</a:t>
            </a:r>
            <a:r>
              <a:rPr lang="en-IN" dirty="0">
                <a:highlight>
                  <a:srgbClr val="FF0000"/>
                </a:highlight>
              </a:rPr>
              <a:t>("</a:t>
            </a:r>
            <a:r>
              <a:rPr lang="en-IN" dirty="0" err="1">
                <a:highlight>
                  <a:srgbClr val="FF0000"/>
                </a:highlight>
              </a:rPr>
              <a:t>pri_n</a:t>
            </a:r>
            <a:r>
              <a:rPr lang="en-IN" dirty="0">
                <a:highlight>
                  <a:srgbClr val="FF0000"/>
                </a:highlight>
              </a:rPr>
              <a:t>= "+</a:t>
            </a:r>
            <a:r>
              <a:rPr lang="en-IN" dirty="0" err="1">
                <a:highlight>
                  <a:srgbClr val="FF0000"/>
                </a:highlight>
              </a:rPr>
              <a:t>pri_n</a:t>
            </a:r>
            <a:r>
              <a:rPr lang="en-IN" dirty="0">
                <a:highlight>
                  <a:srgbClr val="FF00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pro_n</a:t>
            </a:r>
            <a:r>
              <a:rPr lang="en-IN" dirty="0">
                <a:highlight>
                  <a:srgbClr val="00FF00"/>
                </a:highlight>
              </a:rPr>
              <a:t>= "+</a:t>
            </a:r>
            <a:r>
              <a:rPr lang="en-IN" dirty="0" err="1">
                <a:highlight>
                  <a:srgbClr val="00FF00"/>
                </a:highlight>
              </a:rPr>
              <a:t>p.pro_n</a:t>
            </a:r>
            <a:r>
              <a:rPr lang="en-IN" dirty="0">
                <a:highlight>
                  <a:srgbClr val="00FF00"/>
                </a:highlight>
              </a:rPr>
              <a:t>);</a:t>
            </a:r>
          </a:p>
          <a:p>
            <a:r>
              <a:rPr lang="en-IN" dirty="0"/>
              <a:t>	   </a:t>
            </a:r>
            <a:r>
              <a:rPr lang="en-IN" dirty="0" err="1">
                <a:highlight>
                  <a:srgbClr val="00FF00"/>
                </a:highlight>
              </a:rPr>
              <a:t>System.out.println</a:t>
            </a:r>
            <a:r>
              <a:rPr lang="en-IN" dirty="0">
                <a:highlight>
                  <a:srgbClr val="00FF00"/>
                </a:highlight>
              </a:rPr>
              <a:t>("</a:t>
            </a:r>
            <a:r>
              <a:rPr lang="en-IN" dirty="0" err="1">
                <a:highlight>
                  <a:srgbClr val="00FF00"/>
                </a:highlight>
              </a:rPr>
              <a:t>pub_n</a:t>
            </a:r>
            <a:r>
              <a:rPr lang="en-IN" dirty="0">
                <a:highlight>
                  <a:srgbClr val="00FF00"/>
                </a:highlight>
              </a:rPr>
              <a:t>= "+</a:t>
            </a:r>
            <a:r>
              <a:rPr lang="en-IN" dirty="0" err="1">
                <a:highlight>
                  <a:srgbClr val="00FF00"/>
                </a:highlight>
              </a:rPr>
              <a:t>p.pub_n</a:t>
            </a:r>
            <a:r>
              <a:rPr lang="en-IN" dirty="0">
                <a:highlight>
                  <a:srgbClr val="00FF00"/>
                </a:highlight>
              </a:rPr>
              <a:t>)</a:t>
            </a:r>
            <a:r>
              <a:rPr lang="en-IN" dirty="0"/>
              <a:t>;</a:t>
            </a:r>
          </a:p>
          <a:p>
            <a:r>
              <a:rPr lang="en-IN" dirty="0"/>
              <a:t>	}</a:t>
            </a:r>
          </a:p>
          <a:p>
            <a:r>
              <a:rPr lang="en-IN" dirty="0"/>
              <a:t>}</a:t>
            </a:r>
          </a:p>
        </p:txBody>
      </p:sp>
      <p:pic>
        <p:nvPicPr>
          <p:cNvPr id="12" name="Picture 11">
            <a:extLst>
              <a:ext uri="{FF2B5EF4-FFF2-40B4-BE49-F238E27FC236}">
                <a16:creationId xmlns:a16="http://schemas.microsoft.com/office/drawing/2014/main" id="{342D1947-69CE-DD1A-1EB2-BA61922708AD}"/>
              </a:ext>
            </a:extLst>
          </p:cNvPr>
          <p:cNvPicPr>
            <a:picLocks noChangeAspect="1"/>
          </p:cNvPicPr>
          <p:nvPr/>
        </p:nvPicPr>
        <p:blipFill>
          <a:blip r:embed="rId2"/>
          <a:srcRect l="38725" t="21633" r="11990" b="54625"/>
          <a:stretch>
            <a:fillRect/>
          </a:stretch>
        </p:blipFill>
        <p:spPr>
          <a:xfrm>
            <a:off x="-18662" y="4823926"/>
            <a:ext cx="6008914" cy="1628278"/>
          </a:xfrm>
          <a:prstGeom prst="rect">
            <a:avLst/>
          </a:prstGeom>
        </p:spPr>
      </p:pic>
    </p:spTree>
    <p:extLst>
      <p:ext uri="{BB962C8B-B14F-4D97-AF65-F5344CB8AC3E}">
        <p14:creationId xmlns:p14="http://schemas.microsoft.com/office/powerpoint/2010/main" val="3710436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5667</Words>
  <Application>Microsoft Office PowerPoint</Application>
  <PresentationFormat>Widescreen</PresentationFormat>
  <Paragraphs>705</Paragraphs>
  <Slides>48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Aldhabi</vt:lpstr>
      <vt:lpstr>Arial</vt:lpstr>
      <vt:lpstr>Calibri</vt:lpstr>
      <vt:lpstr>Calibri Light</vt:lpstr>
      <vt:lpstr>Cambria</vt:lpstr>
      <vt:lpstr>Courier</vt:lpstr>
      <vt:lpstr>Courier New</vt:lpstr>
      <vt:lpstr>Palatino-Bold</vt:lpstr>
      <vt:lpstr>Palatino-Italic</vt:lpstr>
      <vt:lpstr>Palatino-Roman</vt:lpstr>
      <vt:lpstr>Roboto</vt:lpstr>
      <vt:lpstr>Times New Roman</vt:lpstr>
      <vt:lpstr>Wingdings</vt:lpstr>
      <vt:lpstr>Office Theme</vt:lpstr>
      <vt:lpstr>Unit - 4 Packages , Exception Handling, and File I/O</vt:lpstr>
      <vt:lpstr>Syllabus</vt:lpstr>
      <vt:lpstr>PowerPoint Presentation</vt:lpstr>
      <vt:lpstr>What is package?</vt:lpstr>
      <vt:lpstr>PowerPoint Presentation</vt:lpstr>
      <vt:lpstr>PowerPoint Presentation</vt:lpstr>
      <vt:lpstr>PowerPoint Presentation</vt:lpstr>
      <vt:lpstr>PowerPoint Presentation</vt:lpstr>
      <vt:lpstr>PowerPoint Presentation</vt:lpstr>
      <vt:lpstr>PowerPoint Presentation</vt:lpstr>
      <vt:lpstr>Exception handling</vt:lpstr>
      <vt:lpstr>Exception Handling</vt:lpstr>
      <vt:lpstr>Kinds of Exception</vt:lpstr>
      <vt:lpstr>Uncaught Exceptions  Handled by default handler provided by java run-time system</vt:lpstr>
      <vt:lpstr>PowerPoint Presentation</vt:lpstr>
      <vt:lpstr>Exception caught – try and catch blocks</vt:lpstr>
      <vt:lpstr>PowerPoint Presentation</vt:lpstr>
      <vt:lpstr>PowerPoint Presentation</vt:lpstr>
      <vt:lpstr>PowerPoint Presentation</vt:lpstr>
      <vt:lpstr>PowerPoint Presentation</vt:lpstr>
      <vt:lpstr>PowerPoint Presentation</vt:lpstr>
      <vt:lpstr>PowerPoint Presentation</vt:lpstr>
      <vt:lpstr>Nested try Statements</vt:lpstr>
      <vt:lpstr>PowerPoint Presentation</vt:lpstr>
      <vt:lpstr>throws</vt:lpstr>
      <vt:lpstr>PowerPoint Presentation</vt:lpstr>
      <vt:lpstr>Finally</vt:lpstr>
      <vt:lpstr>PowerPoint Presentation</vt:lpstr>
      <vt:lpstr>Why Exception handling?</vt:lpstr>
      <vt:lpstr>PowerPoint Presentation</vt:lpstr>
      <vt:lpstr>PowerPoint Presentation</vt:lpstr>
      <vt:lpstr>PowerPoint Presentation</vt:lpstr>
      <vt:lpstr>PowerPoint Presentation</vt:lpstr>
      <vt:lpstr>Input/Output stream</vt:lpstr>
      <vt:lpstr>PowerPoint Presentation</vt:lpstr>
      <vt:lpstr>PowerPoint Presentation</vt:lpstr>
      <vt:lpstr>Buffered Streams</vt:lpstr>
      <vt:lpstr>Scanner class</vt:lpstr>
      <vt:lpstr>PowerPoint Presentation</vt:lpstr>
      <vt:lpstr>File class</vt:lpstr>
      <vt:lpstr>PowerPoint Presentation</vt:lpstr>
      <vt:lpstr>FileInputStream class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krishna.likki@gmail.com</dc:creator>
  <cp:lastModifiedBy>venkata krishna rao likki</cp:lastModifiedBy>
  <cp:revision>103</cp:revision>
  <dcterms:created xsi:type="dcterms:W3CDTF">2021-12-19T13:18:26Z</dcterms:created>
  <dcterms:modified xsi:type="dcterms:W3CDTF">2025-12-30T01:33:31Z</dcterms:modified>
</cp:coreProperties>
</file>