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5" r:id="rId19"/>
    <p:sldId id="273" r:id="rId20"/>
    <p:sldId id="274" r:id="rId21"/>
    <p:sldId id="276" r:id="rId22"/>
    <p:sldId id="277" r:id="rId23"/>
    <p:sldId id="279" r:id="rId24"/>
    <p:sldId id="280" r:id="rId25"/>
    <p:sldId id="281" r:id="rId26"/>
    <p:sldId id="282" r:id="rId27"/>
    <p:sldId id="283" r:id="rId28"/>
    <p:sldId id="278"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CA1C1CB0-DA2F-4BE7-B46E-A75BB6749D1C}" type="datetimeFigureOut">
              <a:rPr lang="en-IN" smtClean="0"/>
              <a:t>22-02-2023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E622235-166E-4BDD-9357-F6232B92C712}" type="slidenum">
              <a:rPr lang="en-IN" smtClean="0"/>
              <a:t>‹#›</a:t>
            </a:fld>
            <a:endParaRPr lang="en-IN"/>
          </a:p>
        </p:txBody>
      </p:sp>
    </p:spTree>
    <p:extLst>
      <p:ext uri="{BB962C8B-B14F-4D97-AF65-F5344CB8AC3E}">
        <p14:creationId xmlns:p14="http://schemas.microsoft.com/office/powerpoint/2010/main" val="37448272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CA1C1CB0-DA2F-4BE7-B46E-A75BB6749D1C}" type="datetimeFigureOut">
              <a:rPr lang="en-IN" smtClean="0"/>
              <a:t>22-02-2023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E622235-166E-4BDD-9357-F6232B92C712}" type="slidenum">
              <a:rPr lang="en-IN" smtClean="0"/>
              <a:t>‹#›</a:t>
            </a:fld>
            <a:endParaRPr lang="en-IN"/>
          </a:p>
        </p:txBody>
      </p:sp>
    </p:spTree>
    <p:extLst>
      <p:ext uri="{BB962C8B-B14F-4D97-AF65-F5344CB8AC3E}">
        <p14:creationId xmlns:p14="http://schemas.microsoft.com/office/powerpoint/2010/main" val="29270049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CA1C1CB0-DA2F-4BE7-B46E-A75BB6749D1C}" type="datetimeFigureOut">
              <a:rPr lang="en-IN" smtClean="0"/>
              <a:t>22-02-2023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E622235-166E-4BDD-9357-F6232B92C712}" type="slidenum">
              <a:rPr lang="en-IN" smtClean="0"/>
              <a:t>‹#›</a:t>
            </a:fld>
            <a:endParaRPr lang="en-IN"/>
          </a:p>
        </p:txBody>
      </p:sp>
    </p:spTree>
    <p:extLst>
      <p:ext uri="{BB962C8B-B14F-4D97-AF65-F5344CB8AC3E}">
        <p14:creationId xmlns:p14="http://schemas.microsoft.com/office/powerpoint/2010/main" val="1535106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CA1C1CB0-DA2F-4BE7-B46E-A75BB6749D1C}" type="datetimeFigureOut">
              <a:rPr lang="en-IN" smtClean="0"/>
              <a:t>22-02-2023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E622235-166E-4BDD-9357-F6232B92C712}" type="slidenum">
              <a:rPr lang="en-IN" smtClean="0"/>
              <a:t>‹#›</a:t>
            </a:fld>
            <a:endParaRPr lang="en-IN"/>
          </a:p>
        </p:txBody>
      </p:sp>
    </p:spTree>
    <p:extLst>
      <p:ext uri="{BB962C8B-B14F-4D97-AF65-F5344CB8AC3E}">
        <p14:creationId xmlns:p14="http://schemas.microsoft.com/office/powerpoint/2010/main" val="11769552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A1C1CB0-DA2F-4BE7-B46E-A75BB6749D1C}" type="datetimeFigureOut">
              <a:rPr lang="en-IN" smtClean="0"/>
              <a:t>22-02-2023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E622235-166E-4BDD-9357-F6232B92C712}" type="slidenum">
              <a:rPr lang="en-IN" smtClean="0"/>
              <a:t>‹#›</a:t>
            </a:fld>
            <a:endParaRPr lang="en-IN"/>
          </a:p>
        </p:txBody>
      </p:sp>
    </p:spTree>
    <p:extLst>
      <p:ext uri="{BB962C8B-B14F-4D97-AF65-F5344CB8AC3E}">
        <p14:creationId xmlns:p14="http://schemas.microsoft.com/office/powerpoint/2010/main" val="1797266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CA1C1CB0-DA2F-4BE7-B46E-A75BB6749D1C}" type="datetimeFigureOut">
              <a:rPr lang="en-IN" smtClean="0"/>
              <a:t>22-02-2023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E622235-166E-4BDD-9357-F6232B92C712}" type="slidenum">
              <a:rPr lang="en-IN" smtClean="0"/>
              <a:t>‹#›</a:t>
            </a:fld>
            <a:endParaRPr lang="en-IN"/>
          </a:p>
        </p:txBody>
      </p:sp>
    </p:spTree>
    <p:extLst>
      <p:ext uri="{BB962C8B-B14F-4D97-AF65-F5344CB8AC3E}">
        <p14:creationId xmlns:p14="http://schemas.microsoft.com/office/powerpoint/2010/main" val="21300773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CA1C1CB0-DA2F-4BE7-B46E-A75BB6749D1C}" type="datetimeFigureOut">
              <a:rPr lang="en-IN" smtClean="0"/>
              <a:t>22-02-2023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6E622235-166E-4BDD-9357-F6232B92C712}" type="slidenum">
              <a:rPr lang="en-IN" smtClean="0"/>
              <a:t>‹#›</a:t>
            </a:fld>
            <a:endParaRPr lang="en-IN"/>
          </a:p>
        </p:txBody>
      </p:sp>
    </p:spTree>
    <p:extLst>
      <p:ext uri="{BB962C8B-B14F-4D97-AF65-F5344CB8AC3E}">
        <p14:creationId xmlns:p14="http://schemas.microsoft.com/office/powerpoint/2010/main" val="342037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CA1C1CB0-DA2F-4BE7-B46E-A75BB6749D1C}" type="datetimeFigureOut">
              <a:rPr lang="en-IN" smtClean="0"/>
              <a:t>22-02-2023</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6E622235-166E-4BDD-9357-F6232B92C712}" type="slidenum">
              <a:rPr lang="en-IN" smtClean="0"/>
              <a:t>‹#›</a:t>
            </a:fld>
            <a:endParaRPr lang="en-IN"/>
          </a:p>
        </p:txBody>
      </p:sp>
    </p:spTree>
    <p:extLst>
      <p:ext uri="{BB962C8B-B14F-4D97-AF65-F5344CB8AC3E}">
        <p14:creationId xmlns:p14="http://schemas.microsoft.com/office/powerpoint/2010/main" val="33230057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1C1CB0-DA2F-4BE7-B46E-A75BB6749D1C}" type="datetimeFigureOut">
              <a:rPr lang="en-IN" smtClean="0"/>
              <a:t>22-02-2023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6E622235-166E-4BDD-9357-F6232B92C712}" type="slidenum">
              <a:rPr lang="en-IN" smtClean="0"/>
              <a:t>‹#›</a:t>
            </a:fld>
            <a:endParaRPr lang="en-IN"/>
          </a:p>
        </p:txBody>
      </p:sp>
    </p:spTree>
    <p:extLst>
      <p:ext uri="{BB962C8B-B14F-4D97-AF65-F5344CB8AC3E}">
        <p14:creationId xmlns:p14="http://schemas.microsoft.com/office/powerpoint/2010/main" val="896208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A1C1CB0-DA2F-4BE7-B46E-A75BB6749D1C}" type="datetimeFigureOut">
              <a:rPr lang="en-IN" smtClean="0"/>
              <a:t>22-02-2023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E622235-166E-4BDD-9357-F6232B92C712}" type="slidenum">
              <a:rPr lang="en-IN" smtClean="0"/>
              <a:t>‹#›</a:t>
            </a:fld>
            <a:endParaRPr lang="en-IN"/>
          </a:p>
        </p:txBody>
      </p:sp>
    </p:spTree>
    <p:extLst>
      <p:ext uri="{BB962C8B-B14F-4D97-AF65-F5344CB8AC3E}">
        <p14:creationId xmlns:p14="http://schemas.microsoft.com/office/powerpoint/2010/main" val="17458809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A1C1CB0-DA2F-4BE7-B46E-A75BB6749D1C}" type="datetimeFigureOut">
              <a:rPr lang="en-IN" smtClean="0"/>
              <a:t>22-02-2023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E622235-166E-4BDD-9357-F6232B92C712}" type="slidenum">
              <a:rPr lang="en-IN" smtClean="0"/>
              <a:t>‹#›</a:t>
            </a:fld>
            <a:endParaRPr lang="en-IN"/>
          </a:p>
        </p:txBody>
      </p:sp>
    </p:spTree>
    <p:extLst>
      <p:ext uri="{BB962C8B-B14F-4D97-AF65-F5344CB8AC3E}">
        <p14:creationId xmlns:p14="http://schemas.microsoft.com/office/powerpoint/2010/main" val="3638987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1C1CB0-DA2F-4BE7-B46E-A75BB6749D1C}" type="datetimeFigureOut">
              <a:rPr lang="en-IN" smtClean="0"/>
              <a:t>22-02-2023</a:t>
            </a:fld>
            <a:endParaRPr lang="en-IN"/>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622235-166E-4BDD-9357-F6232B92C712}" type="slidenum">
              <a:rPr lang="en-IN" smtClean="0"/>
              <a:t>‹#›</a:t>
            </a:fld>
            <a:endParaRPr lang="en-IN"/>
          </a:p>
        </p:txBody>
      </p:sp>
    </p:spTree>
    <p:extLst>
      <p:ext uri="{BB962C8B-B14F-4D97-AF65-F5344CB8AC3E}">
        <p14:creationId xmlns:p14="http://schemas.microsoft.com/office/powerpoint/2010/main" val="3367881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Exercise 3</a:t>
            </a:r>
            <a:endParaRPr lang="en-IN" b="1" dirty="0"/>
          </a:p>
        </p:txBody>
      </p:sp>
      <p:sp>
        <p:nvSpPr>
          <p:cNvPr id="3" name="Subtitle 2"/>
          <p:cNvSpPr>
            <a:spLocks noGrp="1"/>
          </p:cNvSpPr>
          <p:nvPr>
            <p:ph type="subTitle" idx="1"/>
          </p:nvPr>
        </p:nvSpPr>
        <p:spPr/>
        <p:txBody>
          <a:bodyPr/>
          <a:lstStyle/>
          <a:p>
            <a:r>
              <a:rPr lang="en-US" sz="2800" b="1" dirty="0">
                <a:solidFill>
                  <a:srgbClr val="FF0000"/>
                </a:solidFill>
              </a:rPr>
              <a:t>Implement reusability concept through inheritance. </a:t>
            </a:r>
            <a:r>
              <a:rPr lang="en-US" dirty="0"/>
              <a:t>	</a:t>
            </a:r>
          </a:p>
          <a:p>
            <a:endParaRPr lang="en-IN" dirty="0"/>
          </a:p>
        </p:txBody>
      </p:sp>
    </p:spTree>
    <p:extLst>
      <p:ext uri="{BB962C8B-B14F-4D97-AF65-F5344CB8AC3E}">
        <p14:creationId xmlns:p14="http://schemas.microsoft.com/office/powerpoint/2010/main" val="13794102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b="1" dirty="0" smtClean="0"/>
              <a:t>Single </a:t>
            </a:r>
            <a:r>
              <a:rPr lang="en-IN" b="1" dirty="0"/>
              <a:t>Inheritance</a:t>
            </a:r>
            <a:br>
              <a:rPr lang="en-IN" b="1" dirty="0"/>
            </a:br>
            <a:endParaRPr lang="en-IN" dirty="0"/>
          </a:p>
        </p:txBody>
      </p:sp>
      <p:sp>
        <p:nvSpPr>
          <p:cNvPr id="3" name="Content Placeholder 2"/>
          <p:cNvSpPr>
            <a:spLocks noGrp="1"/>
          </p:cNvSpPr>
          <p:nvPr>
            <p:ph idx="1"/>
          </p:nvPr>
        </p:nvSpPr>
        <p:spPr/>
        <p:txBody>
          <a:bodyPr/>
          <a:lstStyle/>
          <a:p>
            <a:r>
              <a:rPr lang="en-US" dirty="0"/>
              <a:t>In single inheritance, a single subclass extends from a single superclass.</a:t>
            </a:r>
            <a:endParaRPr lang="en-IN" dirty="0"/>
          </a:p>
        </p:txBody>
      </p:sp>
      <p:pic>
        <p:nvPicPr>
          <p:cNvPr id="4" name="Picture 3"/>
          <p:cNvPicPr>
            <a:picLocks noChangeAspect="1"/>
          </p:cNvPicPr>
          <p:nvPr/>
        </p:nvPicPr>
        <p:blipFill>
          <a:blip r:embed="rId2"/>
          <a:stretch>
            <a:fillRect/>
          </a:stretch>
        </p:blipFill>
        <p:spPr>
          <a:xfrm>
            <a:off x="4378585" y="2871725"/>
            <a:ext cx="2781688" cy="2838846"/>
          </a:xfrm>
          <a:prstGeom prst="rect">
            <a:avLst/>
          </a:prstGeom>
        </p:spPr>
      </p:pic>
    </p:spTree>
    <p:extLst>
      <p:ext uri="{BB962C8B-B14F-4D97-AF65-F5344CB8AC3E}">
        <p14:creationId xmlns:p14="http://schemas.microsoft.com/office/powerpoint/2010/main" val="26499261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b="1" dirty="0"/>
              <a:t>Multilevel Inheritance</a:t>
            </a:r>
            <a:br>
              <a:rPr lang="en-IN" b="1" dirty="0"/>
            </a:br>
            <a:endParaRPr lang="en-IN" dirty="0"/>
          </a:p>
        </p:txBody>
      </p:sp>
      <p:sp>
        <p:nvSpPr>
          <p:cNvPr id="3" name="Content Placeholder 2"/>
          <p:cNvSpPr>
            <a:spLocks noGrp="1"/>
          </p:cNvSpPr>
          <p:nvPr>
            <p:ph idx="1"/>
          </p:nvPr>
        </p:nvSpPr>
        <p:spPr/>
        <p:txBody>
          <a:bodyPr/>
          <a:lstStyle/>
          <a:p>
            <a:r>
              <a:rPr lang="en-US" dirty="0"/>
              <a:t>In multilevel inheritance, a subclass extends from a superclass and then the same subclass acts as a superclass for another class.</a:t>
            </a:r>
            <a:endParaRPr lang="en-IN" dirty="0"/>
          </a:p>
        </p:txBody>
      </p:sp>
      <p:pic>
        <p:nvPicPr>
          <p:cNvPr id="4" name="Picture 3"/>
          <p:cNvPicPr>
            <a:picLocks noChangeAspect="1"/>
          </p:cNvPicPr>
          <p:nvPr/>
        </p:nvPicPr>
        <p:blipFill>
          <a:blip r:embed="rId2"/>
          <a:stretch>
            <a:fillRect/>
          </a:stretch>
        </p:blipFill>
        <p:spPr>
          <a:xfrm>
            <a:off x="4604333" y="2978331"/>
            <a:ext cx="2695951" cy="3824243"/>
          </a:xfrm>
          <a:prstGeom prst="rect">
            <a:avLst/>
          </a:prstGeom>
        </p:spPr>
      </p:pic>
    </p:spTree>
    <p:extLst>
      <p:ext uri="{BB962C8B-B14F-4D97-AF65-F5344CB8AC3E}">
        <p14:creationId xmlns:p14="http://schemas.microsoft.com/office/powerpoint/2010/main" val="27833269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b="1" dirty="0"/>
              <a:t>Hierarchical Inheritance</a:t>
            </a:r>
            <a:br>
              <a:rPr lang="en-IN" b="1" dirty="0"/>
            </a:br>
            <a:endParaRPr lang="en-IN" dirty="0"/>
          </a:p>
        </p:txBody>
      </p:sp>
      <p:sp>
        <p:nvSpPr>
          <p:cNvPr id="3" name="Content Placeholder 2"/>
          <p:cNvSpPr>
            <a:spLocks noGrp="1"/>
          </p:cNvSpPr>
          <p:nvPr>
            <p:ph idx="1"/>
          </p:nvPr>
        </p:nvSpPr>
        <p:spPr/>
        <p:txBody>
          <a:bodyPr/>
          <a:lstStyle/>
          <a:p>
            <a:r>
              <a:rPr lang="en-US" dirty="0"/>
              <a:t>In hierarchical inheritance, multiple subclasses extend from a single superclass.</a:t>
            </a:r>
            <a:endParaRPr lang="en-IN" dirty="0"/>
          </a:p>
        </p:txBody>
      </p:sp>
      <p:pic>
        <p:nvPicPr>
          <p:cNvPr id="4" name="Picture 3"/>
          <p:cNvPicPr>
            <a:picLocks noChangeAspect="1"/>
          </p:cNvPicPr>
          <p:nvPr/>
        </p:nvPicPr>
        <p:blipFill>
          <a:blip r:embed="rId2"/>
          <a:stretch>
            <a:fillRect/>
          </a:stretch>
        </p:blipFill>
        <p:spPr>
          <a:xfrm>
            <a:off x="3503102" y="3215843"/>
            <a:ext cx="4715533" cy="3096057"/>
          </a:xfrm>
          <a:prstGeom prst="rect">
            <a:avLst/>
          </a:prstGeom>
        </p:spPr>
      </p:pic>
    </p:spTree>
    <p:extLst>
      <p:ext uri="{BB962C8B-B14F-4D97-AF65-F5344CB8AC3E}">
        <p14:creationId xmlns:p14="http://schemas.microsoft.com/office/powerpoint/2010/main" val="7475033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b="1" dirty="0"/>
              <a:t>Multiple Inheritance</a:t>
            </a:r>
            <a:br>
              <a:rPr lang="en-IN" b="1" dirty="0"/>
            </a:br>
            <a:endParaRPr lang="en-IN" dirty="0"/>
          </a:p>
        </p:txBody>
      </p:sp>
      <p:sp>
        <p:nvSpPr>
          <p:cNvPr id="3" name="Content Placeholder 2"/>
          <p:cNvSpPr>
            <a:spLocks noGrp="1"/>
          </p:cNvSpPr>
          <p:nvPr>
            <p:ph idx="1"/>
          </p:nvPr>
        </p:nvSpPr>
        <p:spPr>
          <a:xfrm>
            <a:off x="838200" y="1188720"/>
            <a:ext cx="10515600" cy="5421085"/>
          </a:xfrm>
        </p:spPr>
        <p:txBody>
          <a:bodyPr>
            <a:normAutofit fontScale="92500" lnSpcReduction="20000"/>
          </a:bodyPr>
          <a:lstStyle/>
          <a:p>
            <a:r>
              <a:rPr lang="en-US" dirty="0"/>
              <a:t>In multiple inheritance, a single subclass extends from multiple </a:t>
            </a:r>
            <a:r>
              <a:rPr lang="en-US" dirty="0" smtClean="0"/>
              <a:t>super classes.</a:t>
            </a:r>
          </a:p>
          <a:p>
            <a:endParaRPr lang="en-US" dirty="0"/>
          </a:p>
          <a:p>
            <a:endParaRPr lang="en-US" dirty="0" smtClean="0"/>
          </a:p>
          <a:p>
            <a:endParaRPr lang="en-US" dirty="0"/>
          </a:p>
          <a:p>
            <a:endParaRPr lang="en-US" dirty="0" smtClean="0"/>
          </a:p>
          <a:p>
            <a:endParaRPr lang="en-US" dirty="0"/>
          </a:p>
          <a:p>
            <a:endParaRPr lang="en-US" dirty="0" smtClean="0"/>
          </a:p>
          <a:p>
            <a:endParaRPr lang="en-US" b="1" dirty="0" smtClean="0"/>
          </a:p>
          <a:p>
            <a:endParaRPr lang="en-US" b="1" dirty="0"/>
          </a:p>
          <a:p>
            <a:endParaRPr lang="en-US" b="1" dirty="0" smtClean="0"/>
          </a:p>
          <a:p>
            <a:endParaRPr lang="en-US" b="1" dirty="0"/>
          </a:p>
          <a:p>
            <a:r>
              <a:rPr lang="en-US" b="1" dirty="0" smtClean="0"/>
              <a:t>Note</a:t>
            </a:r>
            <a:r>
              <a:rPr lang="en-US" dirty="0"/>
              <a:t>: Java doesn't support multiple inheritance. However, we can achieve multiple inheritance using interfaces. </a:t>
            </a:r>
            <a:endParaRPr lang="en-US" dirty="0" smtClean="0"/>
          </a:p>
          <a:p>
            <a:endParaRPr lang="en-IN" dirty="0"/>
          </a:p>
        </p:txBody>
      </p:sp>
      <p:pic>
        <p:nvPicPr>
          <p:cNvPr id="4" name="Picture 3"/>
          <p:cNvPicPr>
            <a:picLocks noChangeAspect="1"/>
          </p:cNvPicPr>
          <p:nvPr/>
        </p:nvPicPr>
        <p:blipFill>
          <a:blip r:embed="rId2"/>
          <a:stretch>
            <a:fillRect/>
          </a:stretch>
        </p:blipFill>
        <p:spPr>
          <a:xfrm>
            <a:off x="3604865" y="2438976"/>
            <a:ext cx="4982270" cy="3124636"/>
          </a:xfrm>
          <a:prstGeom prst="rect">
            <a:avLst/>
          </a:prstGeom>
        </p:spPr>
      </p:pic>
    </p:spTree>
    <p:extLst>
      <p:ext uri="{BB962C8B-B14F-4D97-AF65-F5344CB8AC3E}">
        <p14:creationId xmlns:p14="http://schemas.microsoft.com/office/powerpoint/2010/main" val="35458702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b="1" dirty="0"/>
              <a:t>Hybrid Inheritance</a:t>
            </a:r>
            <a:br>
              <a:rPr lang="en-IN" b="1" dirty="0"/>
            </a:br>
            <a:endParaRPr lang="en-IN" dirty="0"/>
          </a:p>
        </p:txBody>
      </p:sp>
      <p:sp>
        <p:nvSpPr>
          <p:cNvPr id="3" name="Content Placeholder 2"/>
          <p:cNvSpPr>
            <a:spLocks noGrp="1"/>
          </p:cNvSpPr>
          <p:nvPr>
            <p:ph idx="1"/>
          </p:nvPr>
        </p:nvSpPr>
        <p:spPr/>
        <p:txBody>
          <a:bodyPr/>
          <a:lstStyle/>
          <a:p>
            <a:r>
              <a:rPr lang="en-US" dirty="0"/>
              <a:t>Hybrid inheritance is a combination of two or more types of inheritance.</a:t>
            </a:r>
            <a:endParaRPr lang="en-IN" dirty="0"/>
          </a:p>
        </p:txBody>
      </p:sp>
      <p:pic>
        <p:nvPicPr>
          <p:cNvPr id="4" name="Picture 3"/>
          <p:cNvPicPr>
            <a:picLocks noChangeAspect="1"/>
          </p:cNvPicPr>
          <p:nvPr/>
        </p:nvPicPr>
        <p:blipFill>
          <a:blip r:embed="rId2"/>
          <a:stretch>
            <a:fillRect/>
          </a:stretch>
        </p:blipFill>
        <p:spPr>
          <a:xfrm>
            <a:off x="3605347" y="2390503"/>
            <a:ext cx="4127864" cy="4284617"/>
          </a:xfrm>
          <a:prstGeom prst="rect">
            <a:avLst/>
          </a:prstGeom>
        </p:spPr>
      </p:pic>
    </p:spTree>
    <p:extLst>
      <p:ext uri="{BB962C8B-B14F-4D97-AF65-F5344CB8AC3E}">
        <p14:creationId xmlns:p14="http://schemas.microsoft.com/office/powerpoint/2010/main" val="31883789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Exercises</a:t>
            </a:r>
            <a:endParaRPr lang="en-IN" b="1" dirty="0"/>
          </a:p>
        </p:txBody>
      </p:sp>
      <p:sp>
        <p:nvSpPr>
          <p:cNvPr id="3" name="Content Placeholder 2"/>
          <p:cNvSpPr>
            <a:spLocks noGrp="1"/>
          </p:cNvSpPr>
          <p:nvPr>
            <p:ph idx="1"/>
          </p:nvPr>
        </p:nvSpPr>
        <p:spPr/>
        <p:txBody>
          <a:bodyPr>
            <a:normAutofit fontScale="92500" lnSpcReduction="10000"/>
          </a:bodyPr>
          <a:lstStyle/>
          <a:p>
            <a:endParaRPr lang="en-US" dirty="0" smtClean="0"/>
          </a:p>
          <a:p>
            <a:pPr marL="514350" indent="-514350">
              <a:buFont typeface="+mj-lt"/>
              <a:buAutoNum type="arabicPeriod"/>
            </a:pPr>
            <a:r>
              <a:rPr lang="en-US" dirty="0" smtClean="0"/>
              <a:t>Java program to implement single inheritance</a:t>
            </a:r>
          </a:p>
          <a:p>
            <a:pPr marL="514350" indent="-514350">
              <a:buFont typeface="+mj-lt"/>
              <a:buAutoNum type="arabicPeriod"/>
            </a:pPr>
            <a:r>
              <a:rPr lang="en-US" dirty="0" smtClean="0"/>
              <a:t>Java program to implement multi-level inheritance</a:t>
            </a:r>
          </a:p>
          <a:p>
            <a:pPr marL="514350" indent="-514350">
              <a:buFont typeface="+mj-lt"/>
              <a:buAutoNum type="arabicPeriod"/>
            </a:pPr>
            <a:r>
              <a:rPr lang="en-US" dirty="0" smtClean="0"/>
              <a:t>Java program to implement hierarchical inheritance</a:t>
            </a:r>
          </a:p>
          <a:p>
            <a:pPr marL="514350" indent="-514350">
              <a:buFont typeface="+mj-lt"/>
              <a:buAutoNum type="arabicPeriod"/>
            </a:pPr>
            <a:r>
              <a:rPr lang="en-US" dirty="0" smtClean="0"/>
              <a:t>Java program to call a superclass constructor from sub/child class</a:t>
            </a:r>
          </a:p>
          <a:p>
            <a:pPr marL="514350" indent="-514350">
              <a:buFont typeface="+mj-lt"/>
              <a:buAutoNum type="arabicPeriod"/>
            </a:pPr>
            <a:r>
              <a:rPr lang="en-US" dirty="0" smtClean="0"/>
              <a:t>Java program to call the method with the same name using super keyword</a:t>
            </a:r>
          </a:p>
          <a:p>
            <a:pPr marL="514350" indent="-514350">
              <a:buFont typeface="+mj-lt"/>
              <a:buAutoNum type="arabicPeriod"/>
            </a:pPr>
            <a:r>
              <a:rPr lang="en-US" dirty="0" smtClean="0"/>
              <a:t>Java program to create an employee class by inheriting Person class</a:t>
            </a:r>
          </a:p>
          <a:p>
            <a:pPr marL="514350" indent="-514350">
              <a:buFont typeface="+mj-lt"/>
              <a:buAutoNum type="arabicPeriod"/>
            </a:pPr>
            <a:r>
              <a:rPr lang="en-US" dirty="0" smtClean="0"/>
              <a:t>Java program to override a base class method into a derived class</a:t>
            </a:r>
          </a:p>
          <a:p>
            <a:pPr marL="514350" indent="-514350">
              <a:buFont typeface="+mj-lt"/>
              <a:buAutoNum type="arabicPeriod"/>
            </a:pPr>
            <a:r>
              <a:rPr lang="en-US" dirty="0" smtClean="0"/>
              <a:t>Java program to demonstrate the protected access specifier</a:t>
            </a:r>
          </a:p>
          <a:p>
            <a:pPr marL="0" indent="0">
              <a:buNone/>
            </a:pPr>
            <a:endParaRPr lang="en-US" dirty="0" smtClean="0"/>
          </a:p>
        </p:txBody>
      </p:sp>
    </p:spTree>
    <p:extLst>
      <p:ext uri="{BB962C8B-B14F-4D97-AF65-F5344CB8AC3E}">
        <p14:creationId xmlns:p14="http://schemas.microsoft.com/office/powerpoint/2010/main" val="15253173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4. Java </a:t>
            </a:r>
            <a:r>
              <a:rPr lang="en-US" b="1" dirty="0"/>
              <a:t>program to call a superclass constructor from sub/child class</a:t>
            </a:r>
            <a:r>
              <a:rPr lang="en-US" dirty="0"/>
              <a:t/>
            </a:r>
            <a:br>
              <a:rPr lang="en-US" dirty="0"/>
            </a:br>
            <a:endParaRPr lang="en-IN" dirty="0"/>
          </a:p>
        </p:txBody>
      </p:sp>
      <p:sp>
        <p:nvSpPr>
          <p:cNvPr id="3" name="Content Placeholder 2"/>
          <p:cNvSpPr>
            <a:spLocks noGrp="1"/>
          </p:cNvSpPr>
          <p:nvPr>
            <p:ph idx="1"/>
          </p:nvPr>
        </p:nvSpPr>
        <p:spPr/>
        <p:txBody>
          <a:bodyPr>
            <a:normAutofit fontScale="47500" lnSpcReduction="20000"/>
          </a:bodyPr>
          <a:lstStyle/>
          <a:p>
            <a:pPr marL="0" indent="0">
              <a:buNone/>
            </a:pPr>
            <a:r>
              <a:rPr lang="en-IN" dirty="0"/>
              <a:t>class Animal {</a:t>
            </a:r>
          </a:p>
          <a:p>
            <a:pPr marL="0" indent="0">
              <a:buNone/>
            </a:pPr>
            <a:r>
              <a:rPr lang="en-IN" dirty="0" smtClean="0"/>
              <a:t>  </a:t>
            </a:r>
            <a:r>
              <a:rPr lang="en-IN" dirty="0"/>
              <a:t>Animal() {</a:t>
            </a:r>
          </a:p>
          <a:p>
            <a:pPr marL="0" indent="0">
              <a:buNone/>
            </a:pPr>
            <a:r>
              <a:rPr lang="en-IN" dirty="0"/>
              <a:t>    </a:t>
            </a:r>
            <a:r>
              <a:rPr lang="en-IN" dirty="0" err="1"/>
              <a:t>System.out.println</a:t>
            </a:r>
            <a:r>
              <a:rPr lang="en-IN" dirty="0"/>
              <a:t>("I am an animal");</a:t>
            </a:r>
          </a:p>
          <a:p>
            <a:pPr marL="0" indent="0">
              <a:buNone/>
            </a:pPr>
            <a:r>
              <a:rPr lang="en-IN" dirty="0"/>
              <a:t>  }</a:t>
            </a:r>
          </a:p>
          <a:p>
            <a:pPr marL="0" indent="0">
              <a:buNone/>
            </a:pPr>
            <a:r>
              <a:rPr lang="en-IN" dirty="0"/>
              <a:t>}</a:t>
            </a:r>
          </a:p>
          <a:p>
            <a:pPr marL="0" indent="0">
              <a:buNone/>
            </a:pPr>
            <a:r>
              <a:rPr lang="en-IN" dirty="0" smtClean="0"/>
              <a:t>class </a:t>
            </a:r>
            <a:r>
              <a:rPr lang="en-IN" dirty="0"/>
              <a:t>Dog extends Animal {</a:t>
            </a:r>
          </a:p>
          <a:p>
            <a:pPr marL="0" indent="0">
              <a:buNone/>
            </a:pPr>
            <a:r>
              <a:rPr lang="en-IN" dirty="0" smtClean="0"/>
              <a:t>  </a:t>
            </a:r>
            <a:r>
              <a:rPr lang="en-IN" dirty="0"/>
              <a:t>Dog() {</a:t>
            </a:r>
          </a:p>
          <a:p>
            <a:pPr marL="0" indent="0">
              <a:buNone/>
            </a:pPr>
            <a:r>
              <a:rPr lang="en-IN" dirty="0" smtClean="0"/>
              <a:t>    </a:t>
            </a:r>
            <a:r>
              <a:rPr lang="en-IN" dirty="0"/>
              <a:t>super();</a:t>
            </a:r>
          </a:p>
          <a:p>
            <a:pPr marL="0" indent="0">
              <a:buNone/>
            </a:pPr>
            <a:r>
              <a:rPr lang="en-IN" dirty="0" smtClean="0"/>
              <a:t>    </a:t>
            </a:r>
            <a:r>
              <a:rPr lang="en-IN" dirty="0" err="1"/>
              <a:t>System.out.println</a:t>
            </a:r>
            <a:r>
              <a:rPr lang="en-IN" dirty="0"/>
              <a:t>("I am a dog");</a:t>
            </a:r>
          </a:p>
          <a:p>
            <a:pPr marL="0" indent="0">
              <a:buNone/>
            </a:pPr>
            <a:r>
              <a:rPr lang="en-IN" dirty="0"/>
              <a:t>  }</a:t>
            </a:r>
          </a:p>
          <a:p>
            <a:pPr marL="0" indent="0">
              <a:buNone/>
            </a:pPr>
            <a:r>
              <a:rPr lang="en-IN" dirty="0"/>
              <a:t>}</a:t>
            </a:r>
          </a:p>
          <a:p>
            <a:pPr marL="0" indent="0">
              <a:buNone/>
            </a:pPr>
            <a:r>
              <a:rPr lang="en-IN" dirty="0" smtClean="0"/>
              <a:t>class </a:t>
            </a:r>
            <a:r>
              <a:rPr lang="en-IN" dirty="0"/>
              <a:t>Main {</a:t>
            </a:r>
          </a:p>
          <a:p>
            <a:pPr marL="0" indent="0">
              <a:buNone/>
            </a:pPr>
            <a:r>
              <a:rPr lang="en-IN" dirty="0"/>
              <a:t>  public static void main(String[] </a:t>
            </a:r>
            <a:r>
              <a:rPr lang="en-IN" dirty="0" err="1"/>
              <a:t>args</a:t>
            </a:r>
            <a:r>
              <a:rPr lang="en-IN" dirty="0"/>
              <a:t>) {</a:t>
            </a:r>
          </a:p>
          <a:p>
            <a:pPr marL="0" indent="0">
              <a:buNone/>
            </a:pPr>
            <a:r>
              <a:rPr lang="en-IN" dirty="0"/>
              <a:t>    Dog dog1 = new Dog();</a:t>
            </a:r>
          </a:p>
          <a:p>
            <a:pPr marL="0" indent="0">
              <a:buNone/>
            </a:pPr>
            <a:r>
              <a:rPr lang="en-IN" dirty="0"/>
              <a:t>  }</a:t>
            </a:r>
          </a:p>
          <a:p>
            <a:pPr marL="0" indent="0">
              <a:buNone/>
            </a:pPr>
            <a:r>
              <a:rPr lang="en-IN" dirty="0"/>
              <a:t>}</a:t>
            </a:r>
          </a:p>
        </p:txBody>
      </p:sp>
    </p:spTree>
    <p:extLst>
      <p:ext uri="{BB962C8B-B14F-4D97-AF65-F5344CB8AC3E}">
        <p14:creationId xmlns:p14="http://schemas.microsoft.com/office/powerpoint/2010/main" val="14765372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5. Java </a:t>
            </a:r>
            <a:r>
              <a:rPr lang="en-US" b="1" dirty="0"/>
              <a:t>program to call the method with the same name using super keyword</a:t>
            </a:r>
            <a:r>
              <a:rPr lang="en-US" dirty="0"/>
              <a:t/>
            </a:r>
            <a:br>
              <a:rPr lang="en-US" dirty="0"/>
            </a:br>
            <a:endParaRPr lang="en-IN" dirty="0"/>
          </a:p>
        </p:txBody>
      </p:sp>
      <p:sp>
        <p:nvSpPr>
          <p:cNvPr id="3" name="Content Placeholder 2"/>
          <p:cNvSpPr>
            <a:spLocks noGrp="1"/>
          </p:cNvSpPr>
          <p:nvPr>
            <p:ph idx="1"/>
          </p:nvPr>
        </p:nvSpPr>
        <p:spPr/>
        <p:txBody>
          <a:bodyPr>
            <a:normAutofit fontScale="40000" lnSpcReduction="20000"/>
          </a:bodyPr>
          <a:lstStyle/>
          <a:p>
            <a:pPr marL="0" indent="0">
              <a:buNone/>
            </a:pPr>
            <a:r>
              <a:rPr lang="en-IN" dirty="0"/>
              <a:t>class Super {</a:t>
            </a:r>
          </a:p>
          <a:p>
            <a:pPr marL="0" indent="0">
              <a:buNone/>
            </a:pPr>
            <a:r>
              <a:rPr lang="en-IN" dirty="0"/>
              <a:t>  void </a:t>
            </a:r>
            <a:r>
              <a:rPr lang="en-IN" dirty="0" err="1"/>
              <a:t>sayHello</a:t>
            </a:r>
            <a:r>
              <a:rPr lang="en-IN" dirty="0"/>
              <a:t>() {</a:t>
            </a:r>
          </a:p>
          <a:p>
            <a:pPr marL="0" indent="0">
              <a:buNone/>
            </a:pPr>
            <a:r>
              <a:rPr lang="en-IN" dirty="0"/>
              <a:t>    </a:t>
            </a:r>
            <a:r>
              <a:rPr lang="en-IN" dirty="0" err="1"/>
              <a:t>System.out.println</a:t>
            </a:r>
            <a:r>
              <a:rPr lang="en-IN" dirty="0"/>
              <a:t>("Super: Hello World");</a:t>
            </a:r>
          </a:p>
          <a:p>
            <a:pPr marL="0" indent="0">
              <a:buNone/>
            </a:pPr>
            <a:r>
              <a:rPr lang="en-IN" dirty="0"/>
              <a:t>  }</a:t>
            </a:r>
          </a:p>
          <a:p>
            <a:pPr marL="0" indent="0">
              <a:buNone/>
            </a:pPr>
            <a:r>
              <a:rPr lang="en-IN" dirty="0"/>
              <a:t>}</a:t>
            </a:r>
          </a:p>
          <a:p>
            <a:pPr marL="0" indent="0">
              <a:buNone/>
            </a:pPr>
            <a:r>
              <a:rPr lang="en-IN" dirty="0" smtClean="0"/>
              <a:t>class </a:t>
            </a:r>
            <a:r>
              <a:rPr lang="en-IN" dirty="0"/>
              <a:t>Sub extends Super {</a:t>
            </a:r>
          </a:p>
          <a:p>
            <a:pPr marL="0" indent="0">
              <a:buNone/>
            </a:pPr>
            <a:r>
              <a:rPr lang="en-IN" dirty="0"/>
              <a:t>  void </a:t>
            </a:r>
            <a:r>
              <a:rPr lang="en-IN" dirty="0" err="1"/>
              <a:t>sayHello</a:t>
            </a:r>
            <a:r>
              <a:rPr lang="en-IN" dirty="0"/>
              <a:t>() {</a:t>
            </a:r>
          </a:p>
          <a:p>
            <a:pPr marL="0" indent="0">
              <a:buNone/>
            </a:pPr>
            <a:r>
              <a:rPr lang="en-IN" dirty="0"/>
              <a:t>    </a:t>
            </a:r>
            <a:r>
              <a:rPr lang="en-IN" dirty="0" err="1"/>
              <a:t>super.sayHello</a:t>
            </a:r>
            <a:r>
              <a:rPr lang="en-IN" dirty="0"/>
              <a:t>();</a:t>
            </a:r>
          </a:p>
          <a:p>
            <a:pPr marL="0" indent="0">
              <a:buNone/>
            </a:pPr>
            <a:r>
              <a:rPr lang="en-IN" dirty="0"/>
              <a:t>    </a:t>
            </a:r>
            <a:r>
              <a:rPr lang="en-IN" dirty="0" err="1"/>
              <a:t>System.out.println</a:t>
            </a:r>
            <a:r>
              <a:rPr lang="en-IN" dirty="0"/>
              <a:t>("Sub: Hello World");</a:t>
            </a:r>
          </a:p>
          <a:p>
            <a:pPr marL="0" indent="0">
              <a:buNone/>
            </a:pPr>
            <a:r>
              <a:rPr lang="en-IN" dirty="0"/>
              <a:t>  }</a:t>
            </a:r>
          </a:p>
          <a:p>
            <a:pPr marL="0" indent="0">
              <a:buNone/>
            </a:pPr>
            <a:r>
              <a:rPr lang="en-IN" dirty="0"/>
              <a:t>}</a:t>
            </a:r>
          </a:p>
          <a:p>
            <a:pPr marL="0" indent="0">
              <a:buNone/>
            </a:pPr>
            <a:r>
              <a:rPr lang="en-IN" dirty="0" smtClean="0"/>
              <a:t>public </a:t>
            </a:r>
            <a:r>
              <a:rPr lang="en-IN" dirty="0"/>
              <a:t>class Main {</a:t>
            </a:r>
          </a:p>
          <a:p>
            <a:pPr marL="0" indent="0">
              <a:buNone/>
            </a:pPr>
            <a:r>
              <a:rPr lang="en-IN" dirty="0"/>
              <a:t>  public static void main(String[] </a:t>
            </a:r>
            <a:r>
              <a:rPr lang="en-IN" dirty="0" err="1"/>
              <a:t>args</a:t>
            </a:r>
            <a:r>
              <a:rPr lang="en-IN" dirty="0"/>
              <a:t>) {</a:t>
            </a:r>
          </a:p>
          <a:p>
            <a:pPr marL="0" indent="0">
              <a:buNone/>
            </a:pPr>
            <a:r>
              <a:rPr lang="en-IN" dirty="0"/>
              <a:t>    Sub </a:t>
            </a:r>
            <a:r>
              <a:rPr lang="en-IN" dirty="0" err="1"/>
              <a:t>obj</a:t>
            </a:r>
            <a:r>
              <a:rPr lang="en-IN" dirty="0"/>
              <a:t> = new Sub();</a:t>
            </a:r>
          </a:p>
          <a:p>
            <a:pPr marL="0" indent="0">
              <a:buNone/>
            </a:pPr>
            <a:r>
              <a:rPr lang="en-IN" dirty="0"/>
              <a:t>    </a:t>
            </a:r>
            <a:r>
              <a:rPr lang="en-IN" dirty="0" err="1"/>
              <a:t>obj.sayHello</a:t>
            </a:r>
            <a:r>
              <a:rPr lang="en-IN" dirty="0"/>
              <a:t>();</a:t>
            </a:r>
          </a:p>
          <a:p>
            <a:pPr marL="0" indent="0">
              <a:buNone/>
            </a:pPr>
            <a:r>
              <a:rPr lang="en-IN" dirty="0"/>
              <a:t>  }</a:t>
            </a:r>
          </a:p>
          <a:p>
            <a:pPr marL="0" indent="0">
              <a:buNone/>
            </a:pPr>
            <a:r>
              <a:rPr lang="en-IN" dirty="0"/>
              <a:t>}</a:t>
            </a:r>
          </a:p>
        </p:txBody>
      </p:sp>
    </p:spTree>
    <p:extLst>
      <p:ext uri="{BB962C8B-B14F-4D97-AF65-F5344CB8AC3E}">
        <p14:creationId xmlns:p14="http://schemas.microsoft.com/office/powerpoint/2010/main" val="17640157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6. Java </a:t>
            </a:r>
            <a:r>
              <a:rPr lang="en-US" b="1" dirty="0"/>
              <a:t>program to create an employee class by inheriting Person class</a:t>
            </a:r>
            <a:r>
              <a:rPr lang="en-US" dirty="0"/>
              <a:t/>
            </a:r>
            <a:br>
              <a:rPr lang="en-US" dirty="0"/>
            </a:br>
            <a:endParaRPr lang="en-IN" dirty="0"/>
          </a:p>
        </p:txBody>
      </p:sp>
      <p:pic>
        <p:nvPicPr>
          <p:cNvPr id="5" name="Picture 4"/>
          <p:cNvPicPr>
            <a:picLocks noChangeAspect="1"/>
          </p:cNvPicPr>
          <p:nvPr/>
        </p:nvPicPr>
        <p:blipFill>
          <a:blip r:embed="rId2"/>
          <a:stretch>
            <a:fillRect/>
          </a:stretch>
        </p:blipFill>
        <p:spPr>
          <a:xfrm>
            <a:off x="741264" y="1690688"/>
            <a:ext cx="2715004" cy="1609950"/>
          </a:xfrm>
          <a:prstGeom prst="rect">
            <a:avLst/>
          </a:prstGeom>
        </p:spPr>
      </p:pic>
      <p:pic>
        <p:nvPicPr>
          <p:cNvPr id="6" name="Picture 5"/>
          <p:cNvPicPr>
            <a:picLocks noChangeAspect="1"/>
          </p:cNvPicPr>
          <p:nvPr/>
        </p:nvPicPr>
        <p:blipFill>
          <a:blip r:embed="rId3"/>
          <a:stretch>
            <a:fillRect/>
          </a:stretch>
        </p:blipFill>
        <p:spPr>
          <a:xfrm>
            <a:off x="741264" y="3475867"/>
            <a:ext cx="4753638" cy="3067478"/>
          </a:xfrm>
          <a:prstGeom prst="rect">
            <a:avLst/>
          </a:prstGeom>
        </p:spPr>
      </p:pic>
      <p:pic>
        <p:nvPicPr>
          <p:cNvPr id="7" name="Picture 6"/>
          <p:cNvPicPr>
            <a:picLocks noChangeAspect="1"/>
          </p:cNvPicPr>
          <p:nvPr/>
        </p:nvPicPr>
        <p:blipFill>
          <a:blip r:embed="rId4"/>
          <a:stretch>
            <a:fillRect/>
          </a:stretch>
        </p:blipFill>
        <p:spPr>
          <a:xfrm>
            <a:off x="6161950" y="3475867"/>
            <a:ext cx="5191850" cy="1086002"/>
          </a:xfrm>
          <a:prstGeom prst="rect">
            <a:avLst/>
          </a:prstGeom>
        </p:spPr>
      </p:pic>
    </p:spTree>
    <p:extLst>
      <p:ext uri="{BB962C8B-B14F-4D97-AF65-F5344CB8AC3E}">
        <p14:creationId xmlns:p14="http://schemas.microsoft.com/office/powerpoint/2010/main" val="36719792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8. Java </a:t>
            </a:r>
            <a:r>
              <a:rPr lang="en-US" b="1" dirty="0"/>
              <a:t>program to demonstrate the protected access specifier</a:t>
            </a:r>
            <a:r>
              <a:rPr lang="en-US" dirty="0"/>
              <a:t/>
            </a:r>
            <a:br>
              <a:rPr lang="en-US" dirty="0"/>
            </a:br>
            <a:endParaRPr lang="en-IN" dirty="0"/>
          </a:p>
        </p:txBody>
      </p:sp>
      <p:sp>
        <p:nvSpPr>
          <p:cNvPr id="3" name="Content Placeholder 2"/>
          <p:cNvSpPr>
            <a:spLocks noGrp="1"/>
          </p:cNvSpPr>
          <p:nvPr>
            <p:ph idx="1"/>
          </p:nvPr>
        </p:nvSpPr>
        <p:spPr/>
        <p:txBody>
          <a:bodyPr/>
          <a:lstStyle/>
          <a:p>
            <a:r>
              <a:rPr lang="en-US" dirty="0"/>
              <a:t>The protected member of a class can be accessed</a:t>
            </a:r>
            <a:r>
              <a:rPr lang="en-US" dirty="0" smtClean="0"/>
              <a:t>:</a:t>
            </a:r>
          </a:p>
          <a:p>
            <a:endParaRPr lang="en-US" dirty="0"/>
          </a:p>
          <a:p>
            <a:pPr>
              <a:buFont typeface="Wingdings" panose="05000000000000000000" pitchFamily="2" charset="2"/>
              <a:buChar char="ü"/>
            </a:pPr>
            <a:r>
              <a:rPr lang="en-US" dirty="0"/>
              <a:t>Within the same class.</a:t>
            </a:r>
          </a:p>
          <a:p>
            <a:pPr>
              <a:buFont typeface="Wingdings" panose="05000000000000000000" pitchFamily="2" charset="2"/>
              <a:buChar char="ü"/>
            </a:pPr>
            <a:r>
              <a:rPr lang="en-US" dirty="0"/>
              <a:t>Derived classes of same packages.</a:t>
            </a:r>
          </a:p>
          <a:p>
            <a:pPr>
              <a:buFont typeface="Wingdings" panose="05000000000000000000" pitchFamily="2" charset="2"/>
              <a:buChar char="ü"/>
            </a:pPr>
            <a:r>
              <a:rPr lang="en-US" dirty="0"/>
              <a:t>Different classes of the same packages.</a:t>
            </a:r>
          </a:p>
          <a:p>
            <a:pPr>
              <a:buFont typeface="Wingdings" panose="05000000000000000000" pitchFamily="2" charset="2"/>
              <a:buChar char="ü"/>
            </a:pPr>
            <a:r>
              <a:rPr lang="en-US" dirty="0"/>
              <a:t>Derived classes of different packages.</a:t>
            </a:r>
          </a:p>
          <a:p>
            <a:pPr marL="0" indent="0">
              <a:buNone/>
            </a:pPr>
            <a:endParaRPr lang="en-IN" dirty="0"/>
          </a:p>
        </p:txBody>
      </p:sp>
    </p:spTree>
    <p:extLst>
      <p:ext uri="{BB962C8B-B14F-4D97-AF65-F5344CB8AC3E}">
        <p14:creationId xmlns:p14="http://schemas.microsoft.com/office/powerpoint/2010/main" val="32291271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b="1" dirty="0"/>
              <a:t>Inheritance in Java</a:t>
            </a:r>
            <a:r>
              <a:rPr lang="en-IN" dirty="0"/>
              <a:t/>
            </a:r>
            <a:br>
              <a:rPr lang="en-IN" dirty="0"/>
            </a:br>
            <a:endParaRPr lang="en-IN" dirty="0"/>
          </a:p>
        </p:txBody>
      </p:sp>
      <p:sp>
        <p:nvSpPr>
          <p:cNvPr id="3" name="Content Placeholder 2"/>
          <p:cNvSpPr>
            <a:spLocks noGrp="1"/>
          </p:cNvSpPr>
          <p:nvPr>
            <p:ph idx="1"/>
          </p:nvPr>
        </p:nvSpPr>
        <p:spPr/>
        <p:txBody>
          <a:bodyPr/>
          <a:lstStyle/>
          <a:p>
            <a:pPr marL="0" indent="0">
              <a:buNone/>
            </a:pPr>
            <a:r>
              <a:rPr lang="en-US" dirty="0" smtClean="0"/>
              <a:t>Inheritance is one of the key features of OOP that allows us to create a new class from an existing class.</a:t>
            </a:r>
          </a:p>
          <a:p>
            <a:pPr marL="0" indent="0">
              <a:buNone/>
            </a:pPr>
            <a:endParaRPr lang="en-US" dirty="0" smtClean="0"/>
          </a:p>
          <a:p>
            <a:pPr marL="0" indent="0">
              <a:buNone/>
            </a:pPr>
            <a:r>
              <a:rPr lang="en-US" dirty="0" smtClean="0"/>
              <a:t>The new class that is created is known as subclass (child or derived class) and the existing class from where the child class is derived is known as superclass (parent or base class).</a:t>
            </a:r>
          </a:p>
          <a:p>
            <a:pPr marL="0" indent="0">
              <a:buNone/>
            </a:pPr>
            <a:endParaRPr lang="en-US" dirty="0" smtClean="0"/>
          </a:p>
          <a:p>
            <a:pPr marL="0" indent="0">
              <a:buNone/>
            </a:pPr>
            <a:r>
              <a:rPr lang="en-US" dirty="0" smtClean="0"/>
              <a:t>The </a:t>
            </a:r>
            <a:r>
              <a:rPr lang="en-US" dirty="0" smtClean="0">
                <a:solidFill>
                  <a:srgbClr val="FF0000"/>
                </a:solidFill>
              </a:rPr>
              <a:t>extends</a:t>
            </a:r>
            <a:r>
              <a:rPr lang="en-US" dirty="0" smtClean="0"/>
              <a:t> keyword is used to perform inheritance in Java</a:t>
            </a:r>
            <a:endParaRPr lang="en-IN" dirty="0"/>
          </a:p>
        </p:txBody>
      </p:sp>
    </p:spTree>
    <p:extLst>
      <p:ext uri="{BB962C8B-B14F-4D97-AF65-F5344CB8AC3E}">
        <p14:creationId xmlns:p14="http://schemas.microsoft.com/office/powerpoint/2010/main" val="17073907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78822"/>
            <a:ext cx="10515600" cy="6139543"/>
          </a:xfrm>
        </p:spPr>
        <p:txBody>
          <a:bodyPr>
            <a:normAutofit fontScale="47500" lnSpcReduction="20000"/>
          </a:bodyPr>
          <a:lstStyle/>
          <a:p>
            <a:pPr marL="0" indent="0">
              <a:buNone/>
            </a:pPr>
            <a:r>
              <a:rPr lang="en-IN" dirty="0"/>
              <a:t>class A {</a:t>
            </a:r>
          </a:p>
          <a:p>
            <a:pPr marL="0" indent="0">
              <a:buNone/>
            </a:pPr>
            <a:r>
              <a:rPr lang="en-IN" dirty="0"/>
              <a:t>  protected void </a:t>
            </a:r>
            <a:r>
              <a:rPr lang="en-IN" dirty="0" err="1"/>
              <a:t>MethodA</a:t>
            </a:r>
            <a:r>
              <a:rPr lang="en-IN" dirty="0"/>
              <a:t>() {</a:t>
            </a:r>
          </a:p>
          <a:p>
            <a:pPr marL="0" indent="0">
              <a:buNone/>
            </a:pPr>
            <a:r>
              <a:rPr lang="en-IN" dirty="0"/>
              <a:t>    </a:t>
            </a:r>
            <a:r>
              <a:rPr lang="en-IN" dirty="0" err="1"/>
              <a:t>System.out.println</a:t>
            </a:r>
            <a:r>
              <a:rPr lang="en-IN" dirty="0"/>
              <a:t>("</a:t>
            </a:r>
            <a:r>
              <a:rPr lang="en-IN" dirty="0" err="1"/>
              <a:t>MethodA</a:t>
            </a:r>
            <a:r>
              <a:rPr lang="en-IN" dirty="0"/>
              <a:t> called");</a:t>
            </a:r>
          </a:p>
          <a:p>
            <a:pPr marL="0" indent="0">
              <a:buNone/>
            </a:pPr>
            <a:r>
              <a:rPr lang="en-IN" dirty="0"/>
              <a:t>  }</a:t>
            </a:r>
          </a:p>
          <a:p>
            <a:pPr marL="0" indent="0">
              <a:buNone/>
            </a:pPr>
            <a:r>
              <a:rPr lang="en-IN" dirty="0"/>
              <a:t>}</a:t>
            </a:r>
          </a:p>
          <a:p>
            <a:pPr marL="0" indent="0">
              <a:buNone/>
            </a:pPr>
            <a:r>
              <a:rPr lang="en-IN" dirty="0" smtClean="0"/>
              <a:t>class </a:t>
            </a:r>
            <a:r>
              <a:rPr lang="en-IN" dirty="0"/>
              <a:t>B extends A {</a:t>
            </a:r>
          </a:p>
          <a:p>
            <a:pPr marL="0" indent="0">
              <a:buNone/>
            </a:pPr>
            <a:r>
              <a:rPr lang="en-IN" dirty="0"/>
              <a:t>  protected void </a:t>
            </a:r>
            <a:r>
              <a:rPr lang="en-IN" dirty="0" err="1"/>
              <a:t>MethodB</a:t>
            </a:r>
            <a:r>
              <a:rPr lang="en-IN" dirty="0"/>
              <a:t>() {</a:t>
            </a:r>
          </a:p>
          <a:p>
            <a:pPr marL="0" indent="0">
              <a:buNone/>
            </a:pPr>
            <a:r>
              <a:rPr lang="en-IN" dirty="0"/>
              <a:t>    </a:t>
            </a:r>
            <a:r>
              <a:rPr lang="en-IN" dirty="0" err="1"/>
              <a:t>System.out.println</a:t>
            </a:r>
            <a:r>
              <a:rPr lang="en-IN" dirty="0"/>
              <a:t>("</a:t>
            </a:r>
            <a:r>
              <a:rPr lang="en-IN" dirty="0" err="1"/>
              <a:t>MethodB</a:t>
            </a:r>
            <a:r>
              <a:rPr lang="en-IN" dirty="0"/>
              <a:t> called");</a:t>
            </a:r>
          </a:p>
          <a:p>
            <a:pPr marL="0" indent="0">
              <a:buNone/>
            </a:pPr>
            <a:r>
              <a:rPr lang="en-IN" dirty="0"/>
              <a:t>  }</a:t>
            </a:r>
          </a:p>
          <a:p>
            <a:pPr marL="0" indent="0">
              <a:buNone/>
            </a:pPr>
            <a:r>
              <a:rPr lang="en-IN" dirty="0"/>
              <a:t>}</a:t>
            </a:r>
          </a:p>
          <a:p>
            <a:pPr marL="0" indent="0">
              <a:buNone/>
            </a:pPr>
            <a:r>
              <a:rPr lang="en-IN" dirty="0" smtClean="0"/>
              <a:t>class </a:t>
            </a:r>
            <a:r>
              <a:rPr lang="en-IN" dirty="0"/>
              <a:t>C extends B {</a:t>
            </a:r>
          </a:p>
          <a:p>
            <a:pPr marL="0" indent="0">
              <a:buNone/>
            </a:pPr>
            <a:r>
              <a:rPr lang="en-IN" dirty="0"/>
              <a:t>  protected void </a:t>
            </a:r>
            <a:r>
              <a:rPr lang="en-IN" dirty="0" err="1"/>
              <a:t>MethodC</a:t>
            </a:r>
            <a:r>
              <a:rPr lang="en-IN" dirty="0"/>
              <a:t>() {</a:t>
            </a:r>
          </a:p>
          <a:p>
            <a:pPr marL="0" indent="0">
              <a:buNone/>
            </a:pPr>
            <a:r>
              <a:rPr lang="en-IN" dirty="0"/>
              <a:t>    </a:t>
            </a:r>
            <a:r>
              <a:rPr lang="en-IN" dirty="0" err="1"/>
              <a:t>System.out.println</a:t>
            </a:r>
            <a:r>
              <a:rPr lang="en-IN" dirty="0"/>
              <a:t>("</a:t>
            </a:r>
            <a:r>
              <a:rPr lang="en-IN" dirty="0" err="1"/>
              <a:t>MethodC</a:t>
            </a:r>
            <a:r>
              <a:rPr lang="en-IN" dirty="0"/>
              <a:t> called");</a:t>
            </a:r>
          </a:p>
          <a:p>
            <a:pPr marL="0" indent="0">
              <a:buNone/>
            </a:pPr>
            <a:r>
              <a:rPr lang="en-IN" dirty="0"/>
              <a:t>  }</a:t>
            </a:r>
          </a:p>
          <a:p>
            <a:pPr marL="0" indent="0">
              <a:buNone/>
            </a:pPr>
            <a:r>
              <a:rPr lang="en-IN" dirty="0"/>
              <a:t>}</a:t>
            </a:r>
          </a:p>
          <a:p>
            <a:pPr marL="0" indent="0">
              <a:buNone/>
            </a:pPr>
            <a:r>
              <a:rPr lang="en-IN" dirty="0" smtClean="0"/>
              <a:t>public </a:t>
            </a:r>
            <a:r>
              <a:rPr lang="en-IN" dirty="0"/>
              <a:t>class Main {</a:t>
            </a:r>
          </a:p>
          <a:p>
            <a:pPr marL="0" indent="0">
              <a:buNone/>
            </a:pPr>
            <a:r>
              <a:rPr lang="en-IN" dirty="0"/>
              <a:t>  public static void main(String[] </a:t>
            </a:r>
            <a:r>
              <a:rPr lang="en-IN" dirty="0" err="1"/>
              <a:t>args</a:t>
            </a:r>
            <a:r>
              <a:rPr lang="en-IN" dirty="0"/>
              <a:t>) {</a:t>
            </a:r>
          </a:p>
          <a:p>
            <a:pPr marL="0" indent="0">
              <a:buNone/>
            </a:pPr>
            <a:r>
              <a:rPr lang="en-IN" dirty="0"/>
              <a:t>    C </a:t>
            </a:r>
            <a:r>
              <a:rPr lang="en-IN" dirty="0" err="1"/>
              <a:t>obj</a:t>
            </a:r>
            <a:r>
              <a:rPr lang="en-IN" dirty="0"/>
              <a:t> = new C();</a:t>
            </a:r>
          </a:p>
          <a:p>
            <a:pPr marL="0" indent="0">
              <a:buNone/>
            </a:pPr>
            <a:r>
              <a:rPr lang="en-IN" dirty="0" smtClean="0"/>
              <a:t>    </a:t>
            </a:r>
            <a:r>
              <a:rPr lang="en-IN" dirty="0" err="1"/>
              <a:t>obj.MethodA</a:t>
            </a:r>
            <a:r>
              <a:rPr lang="en-IN" dirty="0"/>
              <a:t>();</a:t>
            </a:r>
          </a:p>
          <a:p>
            <a:pPr marL="0" indent="0">
              <a:buNone/>
            </a:pPr>
            <a:r>
              <a:rPr lang="en-IN" dirty="0"/>
              <a:t>    </a:t>
            </a:r>
            <a:r>
              <a:rPr lang="en-IN" dirty="0" err="1"/>
              <a:t>obj.MethodB</a:t>
            </a:r>
            <a:r>
              <a:rPr lang="en-IN" dirty="0"/>
              <a:t>();</a:t>
            </a:r>
          </a:p>
          <a:p>
            <a:pPr marL="0" indent="0">
              <a:buNone/>
            </a:pPr>
            <a:r>
              <a:rPr lang="en-IN" dirty="0"/>
              <a:t>    </a:t>
            </a:r>
            <a:r>
              <a:rPr lang="en-IN" dirty="0" err="1"/>
              <a:t>obj.MethodC</a:t>
            </a:r>
            <a:r>
              <a:rPr lang="en-IN" dirty="0"/>
              <a:t>();</a:t>
            </a:r>
          </a:p>
          <a:p>
            <a:pPr marL="0" indent="0">
              <a:buNone/>
            </a:pPr>
            <a:r>
              <a:rPr lang="en-IN" dirty="0"/>
              <a:t>  }</a:t>
            </a:r>
          </a:p>
          <a:p>
            <a:pPr marL="0" indent="0">
              <a:buNone/>
            </a:pPr>
            <a:r>
              <a:rPr lang="en-IN" dirty="0"/>
              <a:t>}</a:t>
            </a:r>
          </a:p>
        </p:txBody>
      </p:sp>
    </p:spTree>
    <p:extLst>
      <p:ext uri="{BB962C8B-B14F-4D97-AF65-F5344CB8AC3E}">
        <p14:creationId xmlns:p14="http://schemas.microsoft.com/office/powerpoint/2010/main" val="15524361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210311" y="1593669"/>
            <a:ext cx="9632285" cy="3618411"/>
          </a:xfrm>
          <a:prstGeom prst="rect">
            <a:avLst/>
          </a:prstGeom>
        </p:spPr>
      </p:pic>
    </p:spTree>
    <p:extLst>
      <p:ext uri="{BB962C8B-B14F-4D97-AF65-F5344CB8AC3E}">
        <p14:creationId xmlns:p14="http://schemas.microsoft.com/office/powerpoint/2010/main" val="40986370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b="1" dirty="0"/>
              <a:t>Constructors in Java</a:t>
            </a:r>
            <a:r>
              <a:rPr lang="en-IN" dirty="0"/>
              <a:t/>
            </a:r>
            <a:br>
              <a:rPr lang="en-IN" dirty="0"/>
            </a:br>
            <a:endParaRPr lang="en-IN"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a:t>In Java, a constructor is a block of codes similar to the method. It is called when an instance of the class is created. At the time of calling constructor, memory for the object is allocated in the memory.</a:t>
            </a:r>
          </a:p>
          <a:p>
            <a:pPr marL="0" indent="0">
              <a:buNone/>
            </a:pPr>
            <a:endParaRPr lang="en-US" dirty="0"/>
          </a:p>
          <a:p>
            <a:pPr marL="0" indent="0">
              <a:buNone/>
            </a:pPr>
            <a:r>
              <a:rPr lang="en-US" dirty="0"/>
              <a:t>It is a special type of method which is used to initialize the object.</a:t>
            </a:r>
          </a:p>
          <a:p>
            <a:pPr marL="0" indent="0">
              <a:buNone/>
            </a:pPr>
            <a:endParaRPr lang="en-US" dirty="0"/>
          </a:p>
          <a:p>
            <a:pPr marL="0" indent="0">
              <a:buNone/>
            </a:pPr>
            <a:r>
              <a:rPr lang="en-US" dirty="0"/>
              <a:t>Every time an object is created using the new() keyword, at least one constructor is called.</a:t>
            </a:r>
          </a:p>
          <a:p>
            <a:pPr marL="0" indent="0">
              <a:buNone/>
            </a:pPr>
            <a:endParaRPr lang="en-US" dirty="0"/>
          </a:p>
          <a:p>
            <a:pPr marL="0" indent="0">
              <a:buNone/>
            </a:pPr>
            <a:r>
              <a:rPr lang="en-US" dirty="0"/>
              <a:t>It calls a default constructor if there is no constructor available in the class. In such case, Java compiler provides a default constructor by default.</a:t>
            </a:r>
          </a:p>
          <a:p>
            <a:pPr marL="0" indent="0">
              <a:buNone/>
            </a:pPr>
            <a:endParaRPr lang="en-US" dirty="0"/>
          </a:p>
          <a:p>
            <a:pPr marL="0" indent="0">
              <a:buNone/>
            </a:pPr>
            <a:endParaRPr lang="en-US" dirty="0"/>
          </a:p>
          <a:p>
            <a:pPr marL="0" indent="0">
              <a:buNone/>
            </a:pPr>
            <a:endParaRPr lang="en-IN" dirty="0"/>
          </a:p>
        </p:txBody>
      </p:sp>
    </p:spTree>
    <p:extLst>
      <p:ext uri="{BB962C8B-B14F-4D97-AF65-F5344CB8AC3E}">
        <p14:creationId xmlns:p14="http://schemas.microsoft.com/office/powerpoint/2010/main" val="8720584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Rules for creating Java constructor</a:t>
            </a:r>
            <a:r>
              <a:rPr lang="en-US" dirty="0"/>
              <a:t/>
            </a:r>
            <a:br>
              <a:rPr lang="en-US" dirty="0"/>
            </a:br>
            <a:endParaRPr lang="en-IN" dirty="0"/>
          </a:p>
        </p:txBody>
      </p:sp>
      <p:sp>
        <p:nvSpPr>
          <p:cNvPr id="3" name="Content Placeholder 2"/>
          <p:cNvSpPr>
            <a:spLocks noGrp="1"/>
          </p:cNvSpPr>
          <p:nvPr>
            <p:ph idx="1"/>
          </p:nvPr>
        </p:nvSpPr>
        <p:spPr/>
        <p:txBody>
          <a:bodyPr/>
          <a:lstStyle/>
          <a:p>
            <a:pPr marL="0" indent="0">
              <a:buNone/>
            </a:pPr>
            <a:r>
              <a:rPr lang="en-US" dirty="0"/>
              <a:t>There are two rules defined for the constructor</a:t>
            </a:r>
            <a:r>
              <a:rPr lang="en-US" dirty="0" smtClean="0"/>
              <a:t>.</a:t>
            </a:r>
          </a:p>
          <a:p>
            <a:pPr marL="0" indent="0">
              <a:buNone/>
            </a:pPr>
            <a:endParaRPr lang="en-US" dirty="0"/>
          </a:p>
          <a:p>
            <a:r>
              <a:rPr lang="en-US" dirty="0"/>
              <a:t>Constructor name must be the same as its class name</a:t>
            </a:r>
          </a:p>
          <a:p>
            <a:r>
              <a:rPr lang="en-US" dirty="0"/>
              <a:t>A Constructor must have no explicit return type</a:t>
            </a:r>
          </a:p>
          <a:p>
            <a:r>
              <a:rPr lang="en-US" dirty="0"/>
              <a:t>A Java constructor cannot be abstract, static, final, and synchronized</a:t>
            </a:r>
          </a:p>
          <a:p>
            <a:pPr marL="0" indent="0">
              <a:buNone/>
            </a:pPr>
            <a:endParaRPr lang="en-IN" dirty="0"/>
          </a:p>
        </p:txBody>
      </p:sp>
    </p:spTree>
    <p:extLst>
      <p:ext uri="{BB962C8B-B14F-4D97-AF65-F5344CB8AC3E}">
        <p14:creationId xmlns:p14="http://schemas.microsoft.com/office/powerpoint/2010/main" val="3467424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Types of Java constructors</a:t>
            </a:r>
            <a:r>
              <a:rPr lang="en-US" dirty="0"/>
              <a:t/>
            </a:r>
            <a:br>
              <a:rPr lang="en-US" dirty="0"/>
            </a:br>
            <a:endParaRPr lang="en-IN" dirty="0"/>
          </a:p>
        </p:txBody>
      </p:sp>
      <p:sp>
        <p:nvSpPr>
          <p:cNvPr id="3" name="Content Placeholder 2"/>
          <p:cNvSpPr>
            <a:spLocks noGrp="1"/>
          </p:cNvSpPr>
          <p:nvPr>
            <p:ph idx="1"/>
          </p:nvPr>
        </p:nvSpPr>
        <p:spPr/>
        <p:txBody>
          <a:bodyPr/>
          <a:lstStyle/>
          <a:p>
            <a:pPr marL="0" indent="0">
              <a:buNone/>
            </a:pPr>
            <a:r>
              <a:rPr lang="en-US" dirty="0" smtClean="0"/>
              <a:t>There </a:t>
            </a:r>
            <a:r>
              <a:rPr lang="en-US" dirty="0"/>
              <a:t>are two types of constructors in Java</a:t>
            </a:r>
            <a:r>
              <a:rPr lang="en-US" dirty="0" smtClean="0"/>
              <a:t>:</a:t>
            </a:r>
          </a:p>
          <a:p>
            <a:pPr marL="0" indent="0">
              <a:buNone/>
            </a:pPr>
            <a:endParaRPr lang="en-US" dirty="0"/>
          </a:p>
          <a:p>
            <a:r>
              <a:rPr lang="en-US" dirty="0"/>
              <a:t>Default constructor (no-</a:t>
            </a:r>
            <a:r>
              <a:rPr lang="en-US" dirty="0" err="1"/>
              <a:t>arg</a:t>
            </a:r>
            <a:r>
              <a:rPr lang="en-US" dirty="0"/>
              <a:t> constructor)</a:t>
            </a:r>
          </a:p>
          <a:p>
            <a:r>
              <a:rPr lang="en-US" dirty="0"/>
              <a:t>Parameterized constructor</a:t>
            </a:r>
          </a:p>
          <a:p>
            <a:pPr marL="0" indent="0">
              <a:buNone/>
            </a:pPr>
            <a:endParaRPr lang="en-IN" dirty="0"/>
          </a:p>
        </p:txBody>
      </p:sp>
    </p:spTree>
    <p:extLst>
      <p:ext uri="{BB962C8B-B14F-4D97-AF65-F5344CB8AC3E}">
        <p14:creationId xmlns:p14="http://schemas.microsoft.com/office/powerpoint/2010/main" val="40755319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b="1" dirty="0"/>
              <a:t>Example of default constructor</a:t>
            </a:r>
            <a:r>
              <a:rPr lang="en-IN" dirty="0"/>
              <a:t/>
            </a:r>
            <a:br>
              <a:rPr lang="en-IN" dirty="0"/>
            </a:br>
            <a:endParaRPr lang="en-IN" dirty="0"/>
          </a:p>
        </p:txBody>
      </p:sp>
      <p:sp>
        <p:nvSpPr>
          <p:cNvPr id="3" name="Content Placeholder 2"/>
          <p:cNvSpPr>
            <a:spLocks noGrp="1"/>
          </p:cNvSpPr>
          <p:nvPr>
            <p:ph idx="1"/>
          </p:nvPr>
        </p:nvSpPr>
        <p:spPr/>
        <p:txBody>
          <a:bodyPr/>
          <a:lstStyle/>
          <a:p>
            <a:pPr marL="0" indent="0">
              <a:buNone/>
            </a:pPr>
            <a:r>
              <a:rPr lang="en-IN" dirty="0"/>
              <a:t>class Bike1{  </a:t>
            </a:r>
          </a:p>
          <a:p>
            <a:pPr marL="0" indent="0">
              <a:buNone/>
            </a:pPr>
            <a:r>
              <a:rPr lang="en-IN" dirty="0"/>
              <a:t>Bike1(){</a:t>
            </a:r>
            <a:r>
              <a:rPr lang="en-IN" dirty="0" err="1"/>
              <a:t>System.out.println</a:t>
            </a:r>
            <a:r>
              <a:rPr lang="en-IN" dirty="0"/>
              <a:t>("Bike is created");}  </a:t>
            </a:r>
          </a:p>
          <a:p>
            <a:pPr marL="0" indent="0">
              <a:buNone/>
            </a:pPr>
            <a:r>
              <a:rPr lang="en-IN" dirty="0"/>
              <a:t>public static void main(String </a:t>
            </a:r>
            <a:r>
              <a:rPr lang="en-IN" dirty="0" err="1"/>
              <a:t>args</a:t>
            </a:r>
            <a:r>
              <a:rPr lang="en-IN" dirty="0"/>
              <a:t>[]){  </a:t>
            </a:r>
          </a:p>
          <a:p>
            <a:pPr marL="0" indent="0">
              <a:buNone/>
            </a:pPr>
            <a:r>
              <a:rPr lang="en-IN" dirty="0"/>
              <a:t>Bike1 b=new Bike1();  </a:t>
            </a:r>
          </a:p>
          <a:p>
            <a:pPr marL="0" indent="0">
              <a:buNone/>
            </a:pPr>
            <a:r>
              <a:rPr lang="en-IN" dirty="0"/>
              <a:t>}  </a:t>
            </a:r>
          </a:p>
          <a:p>
            <a:pPr marL="0" indent="0">
              <a:buNone/>
            </a:pPr>
            <a:r>
              <a:rPr lang="en-IN" dirty="0"/>
              <a:t>} </a:t>
            </a:r>
          </a:p>
        </p:txBody>
      </p:sp>
      <p:pic>
        <p:nvPicPr>
          <p:cNvPr id="4" name="Picture 3"/>
          <p:cNvPicPr>
            <a:picLocks noChangeAspect="1"/>
          </p:cNvPicPr>
          <p:nvPr/>
        </p:nvPicPr>
        <p:blipFill>
          <a:blip r:embed="rId2"/>
          <a:stretch>
            <a:fillRect/>
          </a:stretch>
        </p:blipFill>
        <p:spPr>
          <a:xfrm>
            <a:off x="5466528" y="4001294"/>
            <a:ext cx="5887272" cy="2181529"/>
          </a:xfrm>
          <a:prstGeom prst="rect">
            <a:avLst/>
          </a:prstGeom>
        </p:spPr>
      </p:pic>
    </p:spTree>
    <p:extLst>
      <p:ext uri="{BB962C8B-B14F-4D97-AF65-F5344CB8AC3E}">
        <p14:creationId xmlns:p14="http://schemas.microsoft.com/office/powerpoint/2010/main" val="6634031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a:t>Example of default constructor that displays the default values</a:t>
            </a:r>
            <a:r>
              <a:rPr lang="en-US" dirty="0"/>
              <a:t/>
            </a:r>
            <a:br>
              <a:rPr lang="en-US" dirty="0"/>
            </a:br>
            <a:endParaRPr lang="en-IN" dirty="0"/>
          </a:p>
        </p:txBody>
      </p:sp>
      <p:sp>
        <p:nvSpPr>
          <p:cNvPr id="3" name="Content Placeholder 2"/>
          <p:cNvSpPr>
            <a:spLocks noGrp="1"/>
          </p:cNvSpPr>
          <p:nvPr>
            <p:ph idx="1"/>
          </p:nvPr>
        </p:nvSpPr>
        <p:spPr/>
        <p:txBody>
          <a:bodyPr>
            <a:normAutofit fontScale="85000" lnSpcReduction="20000"/>
          </a:bodyPr>
          <a:lstStyle/>
          <a:p>
            <a:pPr marL="0" indent="0">
              <a:buNone/>
            </a:pPr>
            <a:r>
              <a:rPr lang="en-IN" dirty="0"/>
              <a:t>class Student3{  </a:t>
            </a:r>
          </a:p>
          <a:p>
            <a:pPr marL="0" indent="0">
              <a:buNone/>
            </a:pPr>
            <a:r>
              <a:rPr lang="en-IN" dirty="0" err="1"/>
              <a:t>int</a:t>
            </a:r>
            <a:r>
              <a:rPr lang="en-IN" dirty="0"/>
              <a:t> id;  </a:t>
            </a:r>
          </a:p>
          <a:p>
            <a:pPr marL="0" indent="0">
              <a:buNone/>
            </a:pPr>
            <a:r>
              <a:rPr lang="en-IN" dirty="0"/>
              <a:t>String name;  </a:t>
            </a:r>
          </a:p>
          <a:p>
            <a:pPr marL="0" indent="0">
              <a:buNone/>
            </a:pPr>
            <a:r>
              <a:rPr lang="en-IN" dirty="0"/>
              <a:t>void display(){</a:t>
            </a:r>
            <a:r>
              <a:rPr lang="en-IN" dirty="0" err="1"/>
              <a:t>System.out.println</a:t>
            </a:r>
            <a:r>
              <a:rPr lang="en-IN" dirty="0"/>
              <a:t>(id+" "+name);}  </a:t>
            </a:r>
          </a:p>
          <a:p>
            <a:pPr marL="0" indent="0">
              <a:buNone/>
            </a:pPr>
            <a:r>
              <a:rPr lang="en-IN" dirty="0"/>
              <a:t>public static void main(String </a:t>
            </a:r>
            <a:r>
              <a:rPr lang="en-IN" dirty="0" err="1"/>
              <a:t>args</a:t>
            </a:r>
            <a:r>
              <a:rPr lang="en-IN" dirty="0"/>
              <a:t>[]){  </a:t>
            </a:r>
          </a:p>
          <a:p>
            <a:pPr marL="0" indent="0">
              <a:buNone/>
            </a:pPr>
            <a:r>
              <a:rPr lang="en-IN" dirty="0"/>
              <a:t>Student3 s1=new Student3();  </a:t>
            </a:r>
          </a:p>
          <a:p>
            <a:pPr marL="0" indent="0">
              <a:buNone/>
            </a:pPr>
            <a:r>
              <a:rPr lang="en-IN" dirty="0"/>
              <a:t>Student3 s2=new Student3();  </a:t>
            </a:r>
          </a:p>
          <a:p>
            <a:pPr marL="0" indent="0">
              <a:buNone/>
            </a:pPr>
            <a:r>
              <a:rPr lang="en-IN" dirty="0"/>
              <a:t>s1.display();  </a:t>
            </a:r>
          </a:p>
          <a:p>
            <a:pPr marL="0" indent="0">
              <a:buNone/>
            </a:pPr>
            <a:r>
              <a:rPr lang="en-IN" dirty="0"/>
              <a:t>s2.display();  </a:t>
            </a:r>
          </a:p>
          <a:p>
            <a:pPr marL="0" indent="0">
              <a:buNone/>
            </a:pPr>
            <a:r>
              <a:rPr lang="en-IN" dirty="0"/>
              <a:t>}  </a:t>
            </a:r>
          </a:p>
          <a:p>
            <a:pPr marL="0" indent="0">
              <a:buNone/>
            </a:pPr>
            <a:r>
              <a:rPr lang="en-IN" dirty="0"/>
              <a:t>} </a:t>
            </a:r>
          </a:p>
        </p:txBody>
      </p:sp>
    </p:spTree>
    <p:extLst>
      <p:ext uri="{BB962C8B-B14F-4D97-AF65-F5344CB8AC3E}">
        <p14:creationId xmlns:p14="http://schemas.microsoft.com/office/powerpoint/2010/main" val="41609945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b="1" dirty="0"/>
              <a:t>Java Parameterized Constructor</a:t>
            </a:r>
            <a:r>
              <a:rPr lang="en-IN" dirty="0"/>
              <a:t/>
            </a:r>
            <a:br>
              <a:rPr lang="en-IN" dirty="0"/>
            </a:br>
            <a:endParaRPr lang="en-IN" dirty="0"/>
          </a:p>
        </p:txBody>
      </p:sp>
      <p:sp>
        <p:nvSpPr>
          <p:cNvPr id="3" name="Content Placeholder 2"/>
          <p:cNvSpPr>
            <a:spLocks noGrp="1"/>
          </p:cNvSpPr>
          <p:nvPr>
            <p:ph idx="1"/>
          </p:nvPr>
        </p:nvSpPr>
        <p:spPr/>
        <p:txBody>
          <a:bodyPr>
            <a:normAutofit fontScale="55000" lnSpcReduction="20000"/>
          </a:bodyPr>
          <a:lstStyle/>
          <a:p>
            <a:pPr marL="0" indent="0">
              <a:buNone/>
            </a:pPr>
            <a:r>
              <a:rPr lang="en-IN" dirty="0"/>
              <a:t>class Student4{  </a:t>
            </a:r>
          </a:p>
          <a:p>
            <a:pPr marL="0" indent="0">
              <a:buNone/>
            </a:pPr>
            <a:r>
              <a:rPr lang="en-IN" dirty="0"/>
              <a:t>    </a:t>
            </a:r>
            <a:r>
              <a:rPr lang="en-IN" dirty="0" err="1"/>
              <a:t>int</a:t>
            </a:r>
            <a:r>
              <a:rPr lang="en-IN" dirty="0"/>
              <a:t> id;  </a:t>
            </a:r>
          </a:p>
          <a:p>
            <a:pPr marL="0" indent="0">
              <a:buNone/>
            </a:pPr>
            <a:r>
              <a:rPr lang="en-IN" dirty="0"/>
              <a:t>    String name;  </a:t>
            </a:r>
          </a:p>
          <a:p>
            <a:pPr marL="0" indent="0">
              <a:buNone/>
            </a:pPr>
            <a:r>
              <a:rPr lang="en-IN" dirty="0"/>
              <a:t>    Student4(</a:t>
            </a:r>
            <a:r>
              <a:rPr lang="en-IN" dirty="0" err="1"/>
              <a:t>int</a:t>
            </a:r>
            <a:r>
              <a:rPr lang="en-IN" dirty="0"/>
              <a:t> </a:t>
            </a:r>
            <a:r>
              <a:rPr lang="en-IN" dirty="0" err="1"/>
              <a:t>i,String</a:t>
            </a:r>
            <a:r>
              <a:rPr lang="en-IN" dirty="0"/>
              <a:t> n){  </a:t>
            </a:r>
          </a:p>
          <a:p>
            <a:pPr marL="0" indent="0">
              <a:buNone/>
            </a:pPr>
            <a:r>
              <a:rPr lang="en-IN" dirty="0"/>
              <a:t>    id = </a:t>
            </a:r>
            <a:r>
              <a:rPr lang="en-IN" dirty="0" err="1"/>
              <a:t>i</a:t>
            </a:r>
            <a:r>
              <a:rPr lang="en-IN" dirty="0"/>
              <a:t>;  </a:t>
            </a:r>
          </a:p>
          <a:p>
            <a:pPr marL="0" indent="0">
              <a:buNone/>
            </a:pPr>
            <a:r>
              <a:rPr lang="en-IN" dirty="0"/>
              <a:t>    name = n;  </a:t>
            </a:r>
          </a:p>
          <a:p>
            <a:pPr marL="0" indent="0">
              <a:buNone/>
            </a:pPr>
            <a:r>
              <a:rPr lang="en-IN" dirty="0"/>
              <a:t>    }  </a:t>
            </a:r>
          </a:p>
          <a:p>
            <a:pPr marL="0" indent="0">
              <a:buNone/>
            </a:pPr>
            <a:r>
              <a:rPr lang="en-IN" dirty="0"/>
              <a:t>    void display(){</a:t>
            </a:r>
            <a:r>
              <a:rPr lang="en-IN" dirty="0" err="1"/>
              <a:t>System.out.println</a:t>
            </a:r>
            <a:r>
              <a:rPr lang="en-IN" dirty="0"/>
              <a:t>(id+" "+name);}  </a:t>
            </a:r>
          </a:p>
          <a:p>
            <a:pPr marL="0" indent="0">
              <a:buNone/>
            </a:pPr>
            <a:r>
              <a:rPr lang="en-IN" dirty="0"/>
              <a:t>    public static void main(String </a:t>
            </a:r>
            <a:r>
              <a:rPr lang="en-IN" dirty="0" err="1"/>
              <a:t>args</a:t>
            </a:r>
            <a:r>
              <a:rPr lang="en-IN" dirty="0"/>
              <a:t>[]){  </a:t>
            </a:r>
          </a:p>
          <a:p>
            <a:pPr marL="0" indent="0">
              <a:buNone/>
            </a:pPr>
            <a:r>
              <a:rPr lang="en-IN" dirty="0"/>
              <a:t>    Student4 s1 = new Student4(111,"Karan");  </a:t>
            </a:r>
          </a:p>
          <a:p>
            <a:pPr marL="0" indent="0">
              <a:buNone/>
            </a:pPr>
            <a:r>
              <a:rPr lang="en-IN" dirty="0"/>
              <a:t>    Student4 s2 = new Student4(222,"Aryan");  </a:t>
            </a:r>
          </a:p>
          <a:p>
            <a:pPr marL="0" indent="0">
              <a:buNone/>
            </a:pPr>
            <a:r>
              <a:rPr lang="en-IN" dirty="0"/>
              <a:t>    s1.display();  </a:t>
            </a:r>
          </a:p>
          <a:p>
            <a:pPr marL="0" indent="0">
              <a:buNone/>
            </a:pPr>
            <a:r>
              <a:rPr lang="en-IN" dirty="0"/>
              <a:t>    s2.display();  </a:t>
            </a:r>
          </a:p>
          <a:p>
            <a:pPr marL="0" indent="0">
              <a:buNone/>
            </a:pPr>
            <a:r>
              <a:rPr lang="en-IN" dirty="0"/>
              <a:t>   }  </a:t>
            </a:r>
          </a:p>
          <a:p>
            <a:pPr marL="0" indent="0">
              <a:buNone/>
            </a:pPr>
            <a:r>
              <a:rPr lang="en-IN" dirty="0"/>
              <a:t>} </a:t>
            </a:r>
          </a:p>
        </p:txBody>
      </p:sp>
    </p:spTree>
    <p:extLst>
      <p:ext uri="{BB962C8B-B14F-4D97-AF65-F5344CB8AC3E}">
        <p14:creationId xmlns:p14="http://schemas.microsoft.com/office/powerpoint/2010/main" val="3662306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22852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Example</a:t>
            </a:r>
            <a:endParaRPr lang="en-IN" b="1" dirty="0"/>
          </a:p>
        </p:txBody>
      </p:sp>
      <p:pic>
        <p:nvPicPr>
          <p:cNvPr id="4" name="Content Placeholder 3"/>
          <p:cNvPicPr>
            <a:picLocks noGrp="1" noChangeAspect="1"/>
          </p:cNvPicPr>
          <p:nvPr>
            <p:ph idx="1"/>
          </p:nvPr>
        </p:nvPicPr>
        <p:blipFill>
          <a:blip r:embed="rId2"/>
          <a:stretch>
            <a:fillRect/>
          </a:stretch>
        </p:blipFill>
        <p:spPr>
          <a:xfrm>
            <a:off x="2549434" y="1533934"/>
            <a:ext cx="7093131" cy="4775426"/>
          </a:xfrm>
          <a:prstGeom prst="rect">
            <a:avLst/>
          </a:prstGeom>
        </p:spPr>
      </p:pic>
    </p:spTree>
    <p:extLst>
      <p:ext uri="{BB962C8B-B14F-4D97-AF65-F5344CB8AC3E}">
        <p14:creationId xmlns:p14="http://schemas.microsoft.com/office/powerpoint/2010/main" val="2356883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80754" y="926745"/>
            <a:ext cx="5639587" cy="4429743"/>
          </a:xfrm>
          <a:prstGeom prst="rect">
            <a:avLst/>
          </a:prstGeom>
        </p:spPr>
      </p:pic>
      <p:pic>
        <p:nvPicPr>
          <p:cNvPr id="6" name="Picture 5"/>
          <p:cNvPicPr>
            <a:picLocks noChangeAspect="1"/>
          </p:cNvPicPr>
          <p:nvPr/>
        </p:nvPicPr>
        <p:blipFill>
          <a:blip r:embed="rId3"/>
          <a:stretch>
            <a:fillRect/>
          </a:stretch>
        </p:blipFill>
        <p:spPr>
          <a:xfrm>
            <a:off x="6707548" y="926745"/>
            <a:ext cx="5229955" cy="4163006"/>
          </a:xfrm>
          <a:prstGeom prst="rect">
            <a:avLst/>
          </a:prstGeom>
        </p:spPr>
      </p:pic>
    </p:spTree>
    <p:extLst>
      <p:ext uri="{BB962C8B-B14F-4D97-AF65-F5344CB8AC3E}">
        <p14:creationId xmlns:p14="http://schemas.microsoft.com/office/powerpoint/2010/main" val="5104674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286000" y="729538"/>
            <a:ext cx="7654077" cy="5423068"/>
          </a:xfrm>
          <a:prstGeom prst="rect">
            <a:avLst/>
          </a:prstGeom>
        </p:spPr>
      </p:pic>
    </p:spTree>
    <p:extLst>
      <p:ext uri="{BB962C8B-B14F-4D97-AF65-F5344CB8AC3E}">
        <p14:creationId xmlns:p14="http://schemas.microsoft.com/office/powerpoint/2010/main" val="31307531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b="1" dirty="0"/>
              <a:t>Method Overriding in Java Inheritance</a:t>
            </a:r>
            <a:br>
              <a:rPr lang="en-IN" b="1" dirty="0"/>
            </a:br>
            <a:endParaRPr lang="en-IN" dirty="0"/>
          </a:p>
        </p:txBody>
      </p:sp>
      <p:pic>
        <p:nvPicPr>
          <p:cNvPr id="4" name="Picture 3"/>
          <p:cNvPicPr>
            <a:picLocks noChangeAspect="1"/>
          </p:cNvPicPr>
          <p:nvPr/>
        </p:nvPicPr>
        <p:blipFill>
          <a:blip r:embed="rId2"/>
          <a:stretch>
            <a:fillRect/>
          </a:stretch>
        </p:blipFill>
        <p:spPr>
          <a:xfrm>
            <a:off x="500525" y="1080158"/>
            <a:ext cx="5077534" cy="5687219"/>
          </a:xfrm>
          <a:prstGeom prst="rect">
            <a:avLst/>
          </a:prstGeom>
        </p:spPr>
      </p:pic>
      <p:pic>
        <p:nvPicPr>
          <p:cNvPr id="5" name="Picture 4"/>
          <p:cNvPicPr>
            <a:picLocks noChangeAspect="1"/>
          </p:cNvPicPr>
          <p:nvPr/>
        </p:nvPicPr>
        <p:blipFill>
          <a:blip r:embed="rId3"/>
          <a:stretch>
            <a:fillRect/>
          </a:stretch>
        </p:blipFill>
        <p:spPr>
          <a:xfrm>
            <a:off x="6114319" y="1361607"/>
            <a:ext cx="5239481" cy="2867425"/>
          </a:xfrm>
          <a:prstGeom prst="rect">
            <a:avLst/>
          </a:prstGeom>
        </p:spPr>
      </p:pic>
    </p:spTree>
    <p:extLst>
      <p:ext uri="{BB962C8B-B14F-4D97-AF65-F5344CB8AC3E}">
        <p14:creationId xmlns:p14="http://schemas.microsoft.com/office/powerpoint/2010/main" val="24087521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b="1" dirty="0"/>
              <a:t>super Keyword in Inheritance</a:t>
            </a:r>
            <a:br>
              <a:rPr lang="en-IN" b="1" dirty="0"/>
            </a:br>
            <a:endParaRPr lang="en-IN" dirty="0"/>
          </a:p>
        </p:txBody>
      </p:sp>
      <p:pic>
        <p:nvPicPr>
          <p:cNvPr id="4" name="Picture 3"/>
          <p:cNvPicPr>
            <a:picLocks noChangeAspect="1"/>
          </p:cNvPicPr>
          <p:nvPr/>
        </p:nvPicPr>
        <p:blipFill>
          <a:blip r:embed="rId2"/>
          <a:stretch>
            <a:fillRect/>
          </a:stretch>
        </p:blipFill>
        <p:spPr>
          <a:xfrm>
            <a:off x="492655" y="1027906"/>
            <a:ext cx="4753638" cy="5744377"/>
          </a:xfrm>
          <a:prstGeom prst="rect">
            <a:avLst/>
          </a:prstGeom>
        </p:spPr>
      </p:pic>
      <p:pic>
        <p:nvPicPr>
          <p:cNvPr id="5" name="Picture 4"/>
          <p:cNvPicPr>
            <a:picLocks noChangeAspect="1"/>
          </p:cNvPicPr>
          <p:nvPr/>
        </p:nvPicPr>
        <p:blipFill>
          <a:blip r:embed="rId3"/>
          <a:stretch>
            <a:fillRect/>
          </a:stretch>
        </p:blipFill>
        <p:spPr>
          <a:xfrm>
            <a:off x="6932500" y="1966055"/>
            <a:ext cx="4858428" cy="2534004"/>
          </a:xfrm>
          <a:prstGeom prst="rect">
            <a:avLst/>
          </a:prstGeom>
        </p:spPr>
      </p:pic>
    </p:spTree>
    <p:extLst>
      <p:ext uri="{BB962C8B-B14F-4D97-AF65-F5344CB8AC3E}">
        <p14:creationId xmlns:p14="http://schemas.microsoft.com/office/powerpoint/2010/main" val="31036299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b="1" dirty="0"/>
              <a:t>Why use inheritance?</a:t>
            </a:r>
            <a:br>
              <a:rPr lang="en-IN" b="1" dirty="0"/>
            </a:br>
            <a:endParaRPr lang="en-IN" dirty="0"/>
          </a:p>
        </p:txBody>
      </p:sp>
      <p:sp>
        <p:nvSpPr>
          <p:cNvPr id="3" name="Content Placeholder 2"/>
          <p:cNvSpPr>
            <a:spLocks noGrp="1"/>
          </p:cNvSpPr>
          <p:nvPr>
            <p:ph idx="1"/>
          </p:nvPr>
        </p:nvSpPr>
        <p:spPr/>
        <p:txBody>
          <a:bodyPr/>
          <a:lstStyle/>
          <a:p>
            <a:r>
              <a:rPr lang="en-US" dirty="0" smtClean="0"/>
              <a:t>The most important use of inheritance in Java is code reusability. The code that is present in the parent class can be directly used by the child class.</a:t>
            </a:r>
          </a:p>
          <a:p>
            <a:endParaRPr lang="en-US" dirty="0" smtClean="0"/>
          </a:p>
          <a:p>
            <a:r>
              <a:rPr lang="en-US" dirty="0" smtClean="0"/>
              <a:t>Method overriding is also known as runtime polymorphism. Hence, we can achieve Polymorphism in Java with the help of inheritance.</a:t>
            </a:r>
            <a:endParaRPr lang="en-IN" dirty="0"/>
          </a:p>
        </p:txBody>
      </p:sp>
    </p:spTree>
    <p:extLst>
      <p:ext uri="{BB962C8B-B14F-4D97-AF65-F5344CB8AC3E}">
        <p14:creationId xmlns:p14="http://schemas.microsoft.com/office/powerpoint/2010/main" val="24142188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b="1" dirty="0"/>
              <a:t>Types of inheritance</a:t>
            </a:r>
            <a:br>
              <a:rPr lang="en-IN" b="1" dirty="0"/>
            </a:br>
            <a:endParaRPr lang="en-IN" dirty="0"/>
          </a:p>
        </p:txBody>
      </p:sp>
      <p:sp>
        <p:nvSpPr>
          <p:cNvPr id="3" name="Content Placeholder 2"/>
          <p:cNvSpPr>
            <a:spLocks noGrp="1"/>
          </p:cNvSpPr>
          <p:nvPr>
            <p:ph idx="1"/>
          </p:nvPr>
        </p:nvSpPr>
        <p:spPr/>
        <p:txBody>
          <a:bodyPr/>
          <a:lstStyle/>
          <a:p>
            <a:r>
              <a:rPr lang="en-US" dirty="0"/>
              <a:t>There are five types of inheritance</a:t>
            </a:r>
            <a:r>
              <a:rPr lang="en-US" dirty="0" smtClean="0"/>
              <a:t>.</a:t>
            </a:r>
          </a:p>
          <a:p>
            <a:pPr marL="0" indent="0">
              <a:buNone/>
            </a:pPr>
            <a:endParaRPr lang="en-US" dirty="0"/>
          </a:p>
          <a:p>
            <a:pPr>
              <a:buFont typeface="Wingdings" panose="05000000000000000000" pitchFamily="2" charset="2"/>
              <a:buChar char="Ø"/>
            </a:pPr>
            <a:r>
              <a:rPr lang="en-US" b="1" dirty="0" smtClean="0"/>
              <a:t>Single </a:t>
            </a:r>
            <a:r>
              <a:rPr lang="en-US" b="1" dirty="0"/>
              <a:t>Inheritance</a:t>
            </a:r>
          </a:p>
          <a:p>
            <a:pPr>
              <a:buFont typeface="Wingdings" panose="05000000000000000000" pitchFamily="2" charset="2"/>
              <a:buChar char="Ø"/>
            </a:pPr>
            <a:r>
              <a:rPr lang="en-IN" b="1" dirty="0" smtClean="0"/>
              <a:t>Multilevel </a:t>
            </a:r>
            <a:r>
              <a:rPr lang="en-IN" b="1" dirty="0"/>
              <a:t>Inheritance</a:t>
            </a:r>
          </a:p>
          <a:p>
            <a:pPr>
              <a:buFont typeface="Wingdings" panose="05000000000000000000" pitchFamily="2" charset="2"/>
              <a:buChar char="Ø"/>
            </a:pPr>
            <a:r>
              <a:rPr lang="en-IN" b="1" dirty="0" smtClean="0"/>
              <a:t>Hierarchical </a:t>
            </a:r>
            <a:r>
              <a:rPr lang="en-IN" b="1" dirty="0"/>
              <a:t>Inheritance</a:t>
            </a:r>
          </a:p>
          <a:p>
            <a:pPr>
              <a:buFont typeface="Wingdings" panose="05000000000000000000" pitchFamily="2" charset="2"/>
              <a:buChar char="Ø"/>
            </a:pPr>
            <a:r>
              <a:rPr lang="en-IN" b="1" dirty="0" smtClean="0"/>
              <a:t>Multiple </a:t>
            </a:r>
            <a:r>
              <a:rPr lang="en-IN" b="1" dirty="0"/>
              <a:t>Inheritance</a:t>
            </a:r>
          </a:p>
          <a:p>
            <a:pPr>
              <a:buFont typeface="Wingdings" panose="05000000000000000000" pitchFamily="2" charset="2"/>
              <a:buChar char="Ø"/>
            </a:pPr>
            <a:r>
              <a:rPr lang="en-IN" b="1" dirty="0" smtClean="0"/>
              <a:t>Hybrid </a:t>
            </a:r>
            <a:r>
              <a:rPr lang="en-IN" b="1" dirty="0"/>
              <a:t>Inheritance</a:t>
            </a:r>
          </a:p>
          <a:p>
            <a:endParaRPr lang="en-IN" dirty="0"/>
          </a:p>
        </p:txBody>
      </p:sp>
    </p:spTree>
    <p:extLst>
      <p:ext uri="{BB962C8B-B14F-4D97-AF65-F5344CB8AC3E}">
        <p14:creationId xmlns:p14="http://schemas.microsoft.com/office/powerpoint/2010/main" val="33888052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TotalTime>
  <Words>970</Words>
  <Application>Microsoft Office PowerPoint</Application>
  <PresentationFormat>Widescreen</PresentationFormat>
  <Paragraphs>175</Paragraphs>
  <Slides>28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Calibri</vt:lpstr>
      <vt:lpstr>Calibri Light</vt:lpstr>
      <vt:lpstr>Wingdings</vt:lpstr>
      <vt:lpstr>Office Theme</vt:lpstr>
      <vt:lpstr>Exercise 3</vt:lpstr>
      <vt:lpstr>Inheritance in Java </vt:lpstr>
      <vt:lpstr>Example</vt:lpstr>
      <vt:lpstr>PowerPoint Presentation</vt:lpstr>
      <vt:lpstr>PowerPoint Presentation</vt:lpstr>
      <vt:lpstr>Method Overriding in Java Inheritance </vt:lpstr>
      <vt:lpstr>super Keyword in Inheritance </vt:lpstr>
      <vt:lpstr>Why use inheritance? </vt:lpstr>
      <vt:lpstr>Types of inheritance </vt:lpstr>
      <vt:lpstr>Single Inheritance </vt:lpstr>
      <vt:lpstr>Multilevel Inheritance </vt:lpstr>
      <vt:lpstr>Hierarchical Inheritance </vt:lpstr>
      <vt:lpstr>Multiple Inheritance </vt:lpstr>
      <vt:lpstr>Hybrid Inheritance </vt:lpstr>
      <vt:lpstr>Exercises</vt:lpstr>
      <vt:lpstr>4. Java program to call a superclass constructor from sub/child class </vt:lpstr>
      <vt:lpstr>5. Java program to call the method with the same name using super keyword </vt:lpstr>
      <vt:lpstr>6. Java program to create an employee class by inheriting Person class </vt:lpstr>
      <vt:lpstr>8. Java program to demonstrate the protected access specifier </vt:lpstr>
      <vt:lpstr>PowerPoint Presentation</vt:lpstr>
      <vt:lpstr>PowerPoint Presentation</vt:lpstr>
      <vt:lpstr>Constructors in Java </vt:lpstr>
      <vt:lpstr>Rules for creating Java constructor </vt:lpstr>
      <vt:lpstr>Types of Java constructors </vt:lpstr>
      <vt:lpstr>Example of default constructor </vt:lpstr>
      <vt:lpstr>Example of default constructor that displays the default values </vt:lpstr>
      <vt:lpstr>Java Parameterized Constructor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Exercise 3</dc:title>
  <dc:creator>P.ANIL KUMAR</dc:creator>
  <cp:lastModifiedBy>P.ANIL KUMAR</cp:lastModifiedBy>
  <cp:revision>13</cp:revision>
  <dcterms:created xsi:type="dcterms:W3CDTF">2023-02-16T13:56:05Z</dcterms:created>
  <dcterms:modified xsi:type="dcterms:W3CDTF">2023-02-22T13:44:00Z</dcterms:modified>
</cp:coreProperties>
</file>