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318" r:id="rId3"/>
    <p:sldId id="319" r:id="rId4"/>
    <p:sldId id="320" r:id="rId5"/>
    <p:sldId id="321" r:id="rId6"/>
    <p:sldId id="322" r:id="rId7"/>
    <p:sldId id="325" r:id="rId8"/>
    <p:sldId id="326" r:id="rId9"/>
    <p:sldId id="327" r:id="rId10"/>
    <p:sldId id="328" r:id="rId11"/>
    <p:sldId id="323" r:id="rId12"/>
    <p:sldId id="329" r:id="rId13"/>
    <p:sldId id="33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7FFED1-248D-4685-9EC4-C66FC9043769}">
  <a:tblStyle styleId="{C77FFED1-248D-4685-9EC4-C66FC904376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6427"/>
  </p:normalViewPr>
  <p:slideViewPr>
    <p:cSldViewPr snapToGrid="0" snapToObjects="1">
      <p:cViewPr varScale="1">
        <p:scale>
          <a:sx n="120" d="100"/>
          <a:sy n="120" d="100"/>
        </p:scale>
        <p:origin x="20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3198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49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5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7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6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0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25033" y="744278"/>
            <a:ext cx="8113459" cy="767999"/>
          </a:xfrm>
          <a:prstGeom prst="rect">
            <a:avLst/>
          </a:prstGeom>
          <a:solidFill>
            <a:srgbClr val="FFC000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en-US" sz="3200" dirty="0"/>
              <a:t>Artificial Intelligence</a:t>
            </a:r>
            <a:endParaRPr lang="en" sz="3200"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Shape 61">
            <a:extLst>
              <a:ext uri="{FF2B5EF4-FFF2-40B4-BE49-F238E27FC236}">
                <a16:creationId xmlns:a16="http://schemas.microsoft.com/office/drawing/2014/main" id="{3F3DB577-DE7B-98B1-8986-55E0C1A492C7}"/>
              </a:ext>
            </a:extLst>
          </p:cNvPr>
          <p:cNvSpPr txBox="1">
            <a:spLocks/>
          </p:cNvSpPr>
          <p:nvPr/>
        </p:nvSpPr>
        <p:spPr>
          <a:xfrm>
            <a:off x="2828260" y="1941405"/>
            <a:ext cx="6080173" cy="31400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IN" sz="1600" dirty="0" err="1"/>
              <a:t>Dr.</a:t>
            </a:r>
            <a:r>
              <a:rPr lang="en-IN" sz="1600" dirty="0"/>
              <a:t> PARVATHANENI NAGA SRINIVASU </a:t>
            </a:r>
            <a:r>
              <a:rPr lang="en-IN" sz="700" dirty="0"/>
              <a:t>[</a:t>
            </a:r>
            <a:r>
              <a:rPr lang="en-IN" sz="700" dirty="0" err="1"/>
              <a:t>B.Tech</a:t>
            </a:r>
            <a:r>
              <a:rPr lang="en-IN" sz="700" dirty="0"/>
              <a:t>, </a:t>
            </a:r>
            <a:r>
              <a:rPr lang="en-IN" sz="700" dirty="0" err="1"/>
              <a:t>M.Tech</a:t>
            </a:r>
            <a:r>
              <a:rPr lang="en-IN" sz="700" dirty="0"/>
              <a:t>, Ph.D.]</a:t>
            </a:r>
          </a:p>
          <a:p>
            <a:r>
              <a:rPr lang="en-IN" sz="1200" b="0" dirty="0"/>
              <a:t>Associate Professor,</a:t>
            </a:r>
          </a:p>
          <a:p>
            <a:r>
              <a:rPr lang="en-IN" sz="1200" b="0" dirty="0"/>
              <a:t>Department of Computer Science and Engineering,</a:t>
            </a:r>
          </a:p>
          <a:p>
            <a:r>
              <a:rPr lang="en-IN" sz="1200" b="0" dirty="0"/>
              <a:t>Prasad V. Potluri Siddhartha Institute of Technology,</a:t>
            </a:r>
          </a:p>
          <a:p>
            <a:r>
              <a:rPr lang="en-IN" sz="1200" b="0" dirty="0"/>
              <a:t>Vijayawada-520007, </a:t>
            </a:r>
            <a:r>
              <a:rPr lang="en-IN" sz="1200" b="0"/>
              <a:t>Andhra Pradesh, India.</a:t>
            </a:r>
            <a:endParaRPr lang="en-IN" sz="1200" b="0" dirty="0"/>
          </a:p>
          <a:p>
            <a:r>
              <a:rPr lang="en-IN" sz="1200" b="0" dirty="0"/>
              <a:t>Visiting Post-Doc Fellow-Dongguk University, South Korea.</a:t>
            </a:r>
          </a:p>
          <a:p>
            <a:r>
              <a:rPr lang="en-IN" sz="1200" b="0" dirty="0"/>
              <a:t>Visiting Post-Doc Fellow- Sejong University, South Korea.</a:t>
            </a:r>
          </a:p>
          <a:p>
            <a:r>
              <a:rPr lang="en-IN" sz="1200" b="0" dirty="0"/>
              <a:t>Review Editor- Frontiers in Plant Science</a:t>
            </a:r>
          </a:p>
          <a:p>
            <a:r>
              <a:rPr lang="en-IN" sz="1200" b="0" dirty="0"/>
              <a:t>Review Editor- Frontiers in Materials</a:t>
            </a:r>
          </a:p>
          <a:p>
            <a:r>
              <a:rPr lang="en-IN" sz="1200" b="0" dirty="0"/>
              <a:t>Honorary Member- London Journal Press</a:t>
            </a:r>
          </a:p>
          <a:p>
            <a:r>
              <a:rPr lang="en-IN" sz="1200" b="0" dirty="0"/>
              <a:t>Life Member-Computer Society of India</a:t>
            </a:r>
          </a:p>
          <a:p>
            <a:r>
              <a:rPr lang="en-IN" sz="1200" b="0" dirty="0"/>
              <a:t>Life Member-IAENG</a:t>
            </a:r>
          </a:p>
          <a:p>
            <a:r>
              <a:rPr lang="en-IN" sz="1200" b="0" dirty="0"/>
              <a:t>Life Member-International Association of Engineers</a:t>
            </a:r>
          </a:p>
          <a:p>
            <a:r>
              <a:rPr lang="en-IN" sz="1200" b="0" dirty="0"/>
              <a:t>Life Member-Engineering Research and Publications</a:t>
            </a:r>
          </a:p>
          <a:p>
            <a:r>
              <a:rPr lang="en-IN" sz="1200" b="0" dirty="0"/>
              <a:t>Member-Indian Academicians and Research Associates</a:t>
            </a:r>
          </a:p>
          <a:p>
            <a:r>
              <a:rPr lang="en-IN" sz="1200" b="0" dirty="0"/>
              <a:t>Mobile:+91-9000595535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377B-BDF6-E206-7C73-74696A4142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Inductive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6094D-C804-E312-F86D-060B1AAC6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51"/>
          <a:stretch/>
        </p:blipFill>
        <p:spPr>
          <a:xfrm>
            <a:off x="1005516" y="1562986"/>
            <a:ext cx="7132967" cy="35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FFE7-7969-2474-FBC3-64F20AD3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4232741" cy="435599"/>
          </a:xfrm>
          <a:solidFill>
            <a:srgbClr val="FFC000"/>
          </a:solidFill>
        </p:spPr>
        <p:txBody>
          <a:bodyPr/>
          <a:lstStyle/>
          <a:p>
            <a:r>
              <a:rPr lang="en-US" altLang="en-US" sz="2000" dirty="0"/>
              <a:t>Current-best hypothesis search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27EC-4F74-446A-9A2A-24FE60CFA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Maintain a single hypothesis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Adjust it as new examples arrive to maintain consistency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dirty="0"/>
              <a:t>Generalization for positive examples</a:t>
            </a:r>
          </a:p>
          <a:p>
            <a:pPr marL="342900" lvl="1" indent="-342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dirty="0"/>
              <a:t>Specialization for negative examples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Algorithm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dirty="0"/>
              <a:t>Need to check for consistency with </a:t>
            </a:r>
            <a:r>
              <a:rPr lang="en-US" altLang="en-US" sz="1800" i="1" dirty="0"/>
              <a:t>all existing examples</a:t>
            </a:r>
            <a:r>
              <a:rPr lang="en-US" altLang="en-US" sz="1800" dirty="0"/>
              <a:t> each time taking a new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0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E474C9-1598-44C4-5D7F-AFDD57D4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1" y="0"/>
            <a:ext cx="92396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4B12-1B3A-967D-1ADA-C1BB9392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AD4D8-8367-C5CF-4DF9-3BCA11E3F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BCD0A-35AF-DD21-C7C3-6E50F871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69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" y="1616470"/>
            <a:ext cx="8697820" cy="3112200"/>
          </a:xfrm>
        </p:spPr>
        <p:txBody>
          <a:bodyPr/>
          <a:lstStyle/>
          <a:p>
            <a:pPr marL="179388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Learning</a:t>
            </a:r>
            <a:r>
              <a:rPr lang="en-US" sz="1800" spc="4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US" sz="1800" spc="4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Examples</a:t>
            </a:r>
            <a:r>
              <a:rPr lang="en-US" sz="1800" spc="4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79388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Knowledge</a:t>
            </a:r>
            <a:r>
              <a:rPr lang="en-US" sz="1800" spc="4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spc="4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Learning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388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Learning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probabilistic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Models</a:t>
            </a:r>
          </a:p>
          <a:p>
            <a:pPr marL="179388">
              <a:lnSpc>
                <a:spcPct val="150000"/>
              </a:lnSpc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Reinforcement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Learning</a:t>
            </a:r>
            <a:endParaRPr lang="en-US" sz="2000" dirty="0"/>
          </a:p>
        </p:txBody>
      </p:sp>
      <p:grpSp>
        <p:nvGrpSpPr>
          <p:cNvPr id="6" name="Shape 358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7" name="Shape 35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60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734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7B71-4E6F-9038-A2A5-02A685FD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5072713" cy="435599"/>
          </a:xfrm>
          <a:solidFill>
            <a:srgbClr val="FFC000"/>
          </a:solidFill>
        </p:spPr>
        <p:txBody>
          <a:bodyPr/>
          <a:lstStyle/>
          <a:p>
            <a:pPr marL="179388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Components of the performance element</a:t>
            </a:r>
            <a:endParaRPr lang="en-US" sz="2000" spc="47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C67CE-FE04-BB17-810C-005B9BE3C8FC}"/>
              </a:ext>
            </a:extLst>
          </p:cNvPr>
          <p:cNvSpPr txBox="1"/>
          <p:nvPr/>
        </p:nvSpPr>
        <p:spPr>
          <a:xfrm>
            <a:off x="733646" y="1565576"/>
            <a:ext cx="817643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A direct </a:t>
            </a:r>
            <a:r>
              <a:rPr lang="en-US" alt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mapping from conditions on the current state to actions</a:t>
            </a: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A means to infer </a:t>
            </a:r>
            <a:r>
              <a:rPr lang="en-US" alt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relevant properties of the world </a:t>
            </a: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from the percept sequence.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Information about </a:t>
            </a:r>
            <a:r>
              <a:rPr lang="en-US" alt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the way the world evolves</a:t>
            </a: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Information about </a:t>
            </a:r>
            <a:r>
              <a:rPr lang="en-US" alt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the results of possible actions </a:t>
            </a: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the agent can take.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Utility information </a:t>
            </a: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indicating the desirability of world states.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Action-value information </a:t>
            </a: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indicating the desirability of particular actions in particular states.</a:t>
            </a:r>
          </a:p>
          <a:p>
            <a:pPr marL="342900" indent="-342900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000" dirty="0"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Goals that describe classes of states whose </a:t>
            </a:r>
            <a:r>
              <a:rPr lang="en-US" alt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Lucida Grande" panose="020B0600040502020204" pitchFamily="34" charset="0"/>
              </a:rPr>
              <a:t>achievement maximizes the agent's utility.</a:t>
            </a:r>
          </a:p>
        </p:txBody>
      </p:sp>
    </p:spTree>
    <p:extLst>
      <p:ext uri="{BB962C8B-B14F-4D97-AF65-F5344CB8AC3E}">
        <p14:creationId xmlns:p14="http://schemas.microsoft.com/office/powerpoint/2010/main" val="409264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013E-EF60-3FE8-FF4E-9AE7FC7578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Learn from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9452B-C111-EBDF-FB86-F807E9EB3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465" y="1616470"/>
            <a:ext cx="8665535" cy="311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b="1" dirty="0"/>
              <a:t>What’re Goal and Hypotheses 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Learning is to find an equivalent logical expression Each hypothesis proposes such an expression.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Hypothesis space is the set of all hypotheses the learning algorithm is designed to entertain.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1582-A2AE-339F-DA39-361735CD0A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4995-8661-596F-CE0C-504895E0E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911" y="1616470"/>
            <a:ext cx="8133907" cy="311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800" dirty="0"/>
              <a:t>One of the hypotheses is correct: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i="1" dirty="0"/>
              <a:t>H</a:t>
            </a:r>
            <a:r>
              <a:rPr lang="en-US" altLang="en-US" sz="1800" i="1" baseline="-25000" dirty="0"/>
              <a:t>1</a:t>
            </a:r>
            <a:r>
              <a:rPr lang="en-US" altLang="en-US" sz="2400" i="1" dirty="0"/>
              <a:t> V H</a:t>
            </a:r>
            <a:r>
              <a:rPr lang="en-US" altLang="en-US" sz="1800" i="1" baseline="-25000" dirty="0"/>
              <a:t>2</a:t>
            </a:r>
            <a:r>
              <a:rPr lang="en-US" altLang="en-US" sz="1800" i="1" dirty="0"/>
              <a:t> </a:t>
            </a:r>
            <a:r>
              <a:rPr lang="en-US" altLang="en-US" sz="2400" i="1" dirty="0"/>
              <a:t>V…V </a:t>
            </a:r>
            <a:r>
              <a:rPr lang="en-US" altLang="en-US" sz="2400" i="1" dirty="0" err="1"/>
              <a:t>H</a:t>
            </a:r>
            <a:r>
              <a:rPr lang="en-US" altLang="en-US" sz="2000" i="1" baseline="-25000" dirty="0" err="1"/>
              <a:t>n</a:t>
            </a:r>
            <a:endParaRPr lang="en-US" altLang="en-US" sz="2000" i="1" baseline="-25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Each </a:t>
            </a:r>
            <a:r>
              <a:rPr lang="en-US" altLang="en-US" sz="2800" i="1" dirty="0"/>
              <a:t>H</a:t>
            </a:r>
            <a:r>
              <a:rPr lang="en-US" altLang="en-US" sz="2400" i="1" baseline="-25000" dirty="0"/>
              <a:t>i</a:t>
            </a:r>
            <a:r>
              <a:rPr lang="en-US" altLang="en-US" sz="2800" dirty="0"/>
              <a:t> predicts a certain set of examples - the </a:t>
            </a:r>
            <a:r>
              <a:rPr lang="en-US" altLang="en-US" sz="2800" i="1" dirty="0"/>
              <a:t>extension</a:t>
            </a:r>
            <a:r>
              <a:rPr lang="en-US" altLang="en-US" sz="2800" dirty="0"/>
              <a:t> of the goal predicate.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Two hypotheses with different extensions are </a:t>
            </a:r>
            <a:r>
              <a:rPr lang="en-US" altLang="en-US" sz="2800" i="1" dirty="0"/>
              <a:t>logically inconsistent</a:t>
            </a:r>
            <a:r>
              <a:rPr lang="en-US" altLang="en-US" sz="2800" dirty="0"/>
              <a:t> with each other, otherwise, they are </a:t>
            </a:r>
            <a:r>
              <a:rPr lang="en-US" altLang="en-US" sz="2800" i="1" dirty="0"/>
              <a:t>logically equivalent</a:t>
            </a:r>
            <a:r>
              <a:rPr lang="en-US" alt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5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D272-A428-DAFA-DB78-006F0D6E28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What are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BB07C-F38C-AC8D-B467-A24816FDB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647" y="1616470"/>
            <a:ext cx="8410353" cy="311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An example is an object of some logical description to which the goal concept may or may not apply.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Ideally, we want to find a hypothesis that agrees with all the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relation between </a:t>
            </a:r>
            <a:r>
              <a:rPr lang="en-US" altLang="en-US" sz="2800" i="1" dirty="0"/>
              <a:t>f </a:t>
            </a:r>
            <a:r>
              <a:rPr lang="en-US" altLang="en-US" sz="2800" dirty="0"/>
              <a:t>and </a:t>
            </a:r>
            <a:r>
              <a:rPr lang="en-US" altLang="en-US" sz="2800" i="1" dirty="0"/>
              <a:t>h </a:t>
            </a:r>
            <a:r>
              <a:rPr lang="en-US" altLang="en-US" sz="2800" dirty="0"/>
              <a:t>are: ++, --, +- (false negative), -+ (false positive). If the last two occur, example </a:t>
            </a:r>
            <a:r>
              <a:rPr lang="en-US" altLang="en-US" sz="2800" i="1" dirty="0"/>
              <a:t>I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h</a:t>
            </a:r>
            <a:r>
              <a:rPr lang="en-US" altLang="en-US" sz="2800" dirty="0"/>
              <a:t> are logically inconsistent.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0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4147-04FB-0FE3-1FFF-5FFB32C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FD136-5AE1-DB98-6CEC-EE6CF61EB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0"/>
          <a:stretch/>
        </p:blipFill>
        <p:spPr>
          <a:xfrm>
            <a:off x="1775637" y="1573619"/>
            <a:ext cx="5434729" cy="28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A00F-EA80-B404-0705-2B425DB061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Inductive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BDCD7-41E4-AB0A-8339-8E67F14DB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44" b="1"/>
          <a:stretch/>
        </p:blipFill>
        <p:spPr>
          <a:xfrm>
            <a:off x="1128283" y="1477926"/>
            <a:ext cx="6887433" cy="36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A00F-EA80-B404-0705-2B425DB061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Inductive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C5C99-ACC8-4D5C-06DB-328E64E1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3" y="1435394"/>
            <a:ext cx="6845754" cy="37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2079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15277</TotalTime>
  <Words>411</Words>
  <Application>Microsoft Macintosh PowerPoint</Application>
  <PresentationFormat>On-screen Show (16:9)</PresentationFormat>
  <Paragraphs>54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Lora</vt:lpstr>
      <vt:lpstr>Palatino</vt:lpstr>
      <vt:lpstr>Quattrocento Sans</vt:lpstr>
      <vt:lpstr>Times New Roman</vt:lpstr>
      <vt:lpstr>Wingdings</vt:lpstr>
      <vt:lpstr>Viola template</vt:lpstr>
      <vt:lpstr>Artificial Intelligence</vt:lpstr>
      <vt:lpstr>Topics</vt:lpstr>
      <vt:lpstr>Components of the performance element</vt:lpstr>
      <vt:lpstr>Learn from examples</vt:lpstr>
      <vt:lpstr>Continued…</vt:lpstr>
      <vt:lpstr>What are examples</vt:lpstr>
      <vt:lpstr>Learning</vt:lpstr>
      <vt:lpstr>Inductive Learning</vt:lpstr>
      <vt:lpstr>Inductive Learning</vt:lpstr>
      <vt:lpstr>Inductive Learning</vt:lpstr>
      <vt:lpstr>Current-best hypothesis search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Tools  Introduction To Artificial Intelligence</dc:title>
  <cp:lastModifiedBy>Microsoft Office User</cp:lastModifiedBy>
  <cp:revision>131</cp:revision>
  <dcterms:modified xsi:type="dcterms:W3CDTF">2023-11-02T08:42:33Z</dcterms:modified>
</cp:coreProperties>
</file>