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72" r:id="rId2"/>
    <p:sldId id="273" r:id="rId3"/>
    <p:sldId id="274" r:id="rId4"/>
    <p:sldId id="275" r:id="rId5"/>
    <p:sldId id="276" r:id="rId6"/>
    <p:sldId id="277" r:id="rId7"/>
    <p:sldId id="278" r:id="rId8"/>
    <p:sldId id="279" r:id="rId9"/>
    <p:sldId id="280" r:id="rId10"/>
    <p:sldId id="281" r:id="rId11"/>
    <p:sldId id="282" r:id="rId12"/>
    <p:sldId id="283" r:id="rId13"/>
    <p:sldId id="284" r:id="rId14"/>
    <p:sldId id="285" r:id="rId15"/>
    <p:sldId id="286" r:id="rId16"/>
    <p:sldId id="287" r:id="rId17"/>
    <p:sldId id="290" r:id="rId18"/>
    <p:sldId id="288" r:id="rId19"/>
    <p:sldId id="289" r:id="rId20"/>
    <p:sldId id="271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370A67-4E04-4D54-AAAC-4E986C4FCDA4}" type="datetimeFigureOut">
              <a:rPr lang="en-US" smtClean="0"/>
              <a:pPr/>
              <a:t>1/25/2021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FC7D5B-6E43-4D8D-901C-F9A625D857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5640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B5CE-EE7C-46AC-A686-7708B6856ADB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28267-4D2D-4A19-B823-09974A4A6FE5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FAB4C-5056-4132-817E-EB4F9B191090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1E70C-8845-4E53-9B36-96646185EA30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776ED-80EF-4561-957A-472E8E52E4E5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28F0E-EEA6-44A9-AF0B-2622ED32F5C2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51A50-2B8E-413C-964D-6F628D2B3627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191C4-A153-45D5-971C-547E9F81B12C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69D6D-3DD1-4329-B86E-7FF57F831478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F6630-FCA0-4C28-8B63-F00FE3A12D5C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0C337-72F0-4C4D-BDFF-A630314AB2B2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2C15FA-EB35-4522-A2BF-7E542AD8478F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Outline of today’s session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/>
          </a:bodyPr>
          <a:lstStyle/>
          <a:p>
            <a:pPr algn="just"/>
            <a:r>
              <a:rPr lang="en-US" dirty="0" smtClean="0"/>
              <a:t>Boolean Algebra</a:t>
            </a:r>
          </a:p>
          <a:p>
            <a:pPr algn="just"/>
            <a:r>
              <a:rPr lang="en-US" dirty="0" smtClean="0"/>
              <a:t>Boolean Laws</a:t>
            </a:r>
          </a:p>
          <a:p>
            <a:pPr algn="just"/>
            <a:r>
              <a:rPr lang="en-US" dirty="0" smtClean="0"/>
              <a:t>Two valued </a:t>
            </a:r>
            <a:r>
              <a:rPr lang="en-US" dirty="0" err="1" smtClean="0"/>
              <a:t>boolean</a:t>
            </a:r>
            <a:r>
              <a:rPr lang="en-US" dirty="0" smtClean="0"/>
              <a:t> algebra</a:t>
            </a:r>
          </a:p>
          <a:p>
            <a:pPr algn="just"/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Two Valued Boolean Algebra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072098"/>
          </a:xfrm>
        </p:spPr>
        <p:txBody>
          <a:bodyPr>
            <a:normAutofit/>
          </a:bodyPr>
          <a:lstStyle/>
          <a:p>
            <a:pPr algn="just"/>
            <a:r>
              <a:rPr lang="en-US" dirty="0" smtClean="0"/>
              <a:t>A two valued Boolean Algebra is defined on a set of two elements, B = { 0, 1 }, with rules for the two binary operators </a:t>
            </a:r>
            <a:r>
              <a:rPr lang="en-US" b="1" dirty="0" smtClean="0"/>
              <a:t>+</a:t>
            </a:r>
            <a:r>
              <a:rPr lang="en-US" dirty="0" smtClean="0"/>
              <a:t> and </a:t>
            </a:r>
            <a:r>
              <a:rPr lang="en-US" b="1" dirty="0" smtClean="0"/>
              <a:t>.</a:t>
            </a:r>
            <a:endParaRPr lang="en-US" dirty="0" smtClean="0"/>
          </a:p>
          <a:p>
            <a:pPr algn="just"/>
            <a:endParaRPr lang="en-US" dirty="0" smtClean="0"/>
          </a:p>
          <a:p>
            <a:pPr algn="just"/>
            <a:endParaRPr lang="en-US" dirty="0" smtClean="0"/>
          </a:p>
          <a:p>
            <a:pPr algn="just"/>
            <a:endParaRPr lang="en-US" dirty="0" smtClean="0"/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These rules are exactly same as the AND, OR, &amp; NOT  operations, respectively.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2857496"/>
            <a:ext cx="7286675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Huntington postulates 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en-US" sz="2400" dirty="0" smtClean="0"/>
              <a:t>For the set  B = { 0, 1 } and the two binary operators + and </a:t>
            </a:r>
            <a:r>
              <a:rPr lang="en-US" dirty="0" smtClean="0"/>
              <a:t>. :</a:t>
            </a:r>
            <a:endParaRPr lang="en-US" sz="2400" b="1" dirty="0" smtClean="0"/>
          </a:p>
          <a:p>
            <a:pPr marL="514350" indent="-514350" algn="just">
              <a:buFont typeface="+mj-lt"/>
              <a:buAutoNum type="arabicPeriod"/>
            </a:pPr>
            <a:r>
              <a:rPr lang="en-US" sz="2800" b="1" dirty="0" smtClean="0"/>
              <a:t>Closure: </a:t>
            </a:r>
            <a:r>
              <a:rPr lang="en-US" sz="2800" dirty="0" smtClean="0"/>
              <a:t>The result of each operation is 1 or 0 of B.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n-US" sz="2800" b="1" dirty="0" smtClean="0"/>
              <a:t>Identity element: </a:t>
            </a:r>
            <a:r>
              <a:rPr lang="en-US" sz="2800" dirty="0" smtClean="0"/>
              <a:t> </a:t>
            </a:r>
          </a:p>
          <a:p>
            <a:pPr marL="914400" lvl="1" indent="-514350" algn="just">
              <a:buFont typeface="Wingdings" pitchFamily="2" charset="2"/>
              <a:buChar char="Ø"/>
            </a:pPr>
            <a:r>
              <a:rPr lang="en-US" sz="2400" b="1" dirty="0" smtClean="0"/>
              <a:t>With respect to +, identity element is 0, </a:t>
            </a:r>
          </a:p>
          <a:p>
            <a:pPr marL="914400" lvl="1" indent="-514350" algn="just">
              <a:buNone/>
            </a:pPr>
            <a:r>
              <a:rPr lang="en-US" sz="2400" b="1" dirty="0" smtClean="0"/>
              <a:t>        </a:t>
            </a:r>
            <a:r>
              <a:rPr lang="en-US" sz="2400" dirty="0" smtClean="0"/>
              <a:t>since   0 + 0 = 0,  0 + 1 = 1 + 0 = 1. </a:t>
            </a:r>
          </a:p>
          <a:p>
            <a:pPr marL="914400" lvl="1" indent="-514350" algn="just">
              <a:buFont typeface="Wingdings" pitchFamily="2" charset="2"/>
              <a:buChar char="Ø"/>
            </a:pPr>
            <a:r>
              <a:rPr lang="en-US" sz="2400" b="1" dirty="0" smtClean="0"/>
              <a:t>With respect to . ,identity element is 1, </a:t>
            </a:r>
            <a:r>
              <a:rPr lang="en-US" sz="2400" dirty="0" smtClean="0"/>
              <a:t>since   1.1=1,  1.0=0.1=0</a:t>
            </a:r>
          </a:p>
          <a:p>
            <a:pPr>
              <a:buNone/>
            </a:pPr>
            <a:r>
              <a:rPr lang="en-US" b="1" dirty="0" smtClean="0"/>
              <a:t>3.</a:t>
            </a:r>
            <a:r>
              <a:rPr lang="en-US" dirty="0" smtClean="0"/>
              <a:t> </a:t>
            </a:r>
            <a:r>
              <a:rPr lang="en-US" sz="2800" b="1" dirty="0" smtClean="0"/>
              <a:t>Commutative law</a:t>
            </a:r>
            <a:endParaRPr lang="en-US" sz="2800" dirty="0" smtClean="0"/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  </a:t>
            </a:r>
            <a:r>
              <a:rPr lang="en-US" sz="2400" dirty="0" smtClean="0"/>
              <a:t>0 + 1 = 1 + 0 = 1 ( for + )</a:t>
            </a:r>
            <a:endParaRPr lang="en-US" sz="2000" dirty="0" smtClean="0"/>
          </a:p>
          <a:p>
            <a:pPr lvl="1">
              <a:buFont typeface="Wingdings" pitchFamily="2" charset="2"/>
              <a:buChar char="Ø"/>
            </a:pPr>
            <a:r>
              <a:rPr lang="en-US" sz="2400" dirty="0" smtClean="0"/>
              <a:t>  0 . 1 = 1 . 0 = 0 ( for . )</a:t>
            </a:r>
            <a:endParaRPr lang="en-US" sz="2000" dirty="0" smtClean="0"/>
          </a:p>
          <a:p>
            <a:pPr marL="914400" lvl="1" indent="-514350" algn="just">
              <a:buNone/>
            </a:pPr>
            <a:r>
              <a:rPr lang="en-US" sz="2400" dirty="0" smtClean="0"/>
              <a:t>        </a:t>
            </a:r>
            <a:endParaRPr lang="en-US" dirty="0" smtClean="0"/>
          </a:p>
          <a:p>
            <a:pPr algn="just"/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/>
          <a:lstStyle/>
          <a:p>
            <a:pPr>
              <a:buNone/>
            </a:pPr>
            <a:r>
              <a:rPr lang="en-US" b="1" dirty="0" smtClean="0"/>
              <a:t>4.</a:t>
            </a:r>
            <a:r>
              <a:rPr lang="en-US" dirty="0" smtClean="0"/>
              <a:t> </a:t>
            </a:r>
            <a:r>
              <a:rPr lang="en-US" b="1" dirty="0" smtClean="0"/>
              <a:t>Distributive law</a:t>
            </a: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sz="2800" b="1" dirty="0" smtClean="0"/>
              <a:t>a.</a:t>
            </a:r>
            <a:r>
              <a:rPr lang="en-US" sz="2800" dirty="0" smtClean="0"/>
              <a:t> . is distributive over + : </a:t>
            </a:r>
            <a:r>
              <a:rPr lang="en-US" sz="2800" b="1" dirty="0" smtClean="0"/>
              <a:t>x ( y + z ) = </a:t>
            </a:r>
            <a:r>
              <a:rPr lang="en-US" sz="2800" b="1" dirty="0" err="1" smtClean="0"/>
              <a:t>xy</a:t>
            </a:r>
            <a:r>
              <a:rPr lang="en-US" sz="2800" b="1" dirty="0" smtClean="0"/>
              <a:t> + </a:t>
            </a:r>
            <a:r>
              <a:rPr lang="en-US" sz="2800" b="1" dirty="0" err="1" smtClean="0"/>
              <a:t>xz</a:t>
            </a:r>
            <a:endParaRPr lang="en-US" sz="2800" b="1" dirty="0" smtClean="0"/>
          </a:p>
          <a:p>
            <a:pPr>
              <a:buFont typeface="Wingdings" pitchFamily="2" charset="2"/>
              <a:buChar char="Ø"/>
            </a:pPr>
            <a:r>
              <a:rPr lang="en-US" sz="2800" b="1" dirty="0" smtClean="0"/>
              <a:t>b.</a:t>
            </a:r>
            <a:r>
              <a:rPr lang="en-US" sz="2800" dirty="0" smtClean="0"/>
              <a:t> + is distributive over . : </a:t>
            </a:r>
            <a:r>
              <a:rPr lang="en-US" sz="2800" b="1" dirty="0" smtClean="0"/>
              <a:t>x + ( y. z) = (x + y) . (x + z)</a:t>
            </a:r>
          </a:p>
          <a:p>
            <a:pPr lvl="1">
              <a:buFont typeface="Wingdings" pitchFamily="2" charset="2"/>
              <a:buChar char="Ø"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2571744"/>
            <a:ext cx="7358113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/>
          <a:lstStyle/>
          <a:p>
            <a:pPr algn="just">
              <a:buNone/>
            </a:pPr>
            <a:r>
              <a:rPr lang="en-US" b="1" dirty="0" smtClean="0"/>
              <a:t>5. </a:t>
            </a:r>
            <a:r>
              <a:rPr lang="en-US" dirty="0" smtClean="0"/>
              <a:t>From the </a:t>
            </a:r>
            <a:r>
              <a:rPr lang="en-US" b="1" dirty="0" smtClean="0"/>
              <a:t>complement </a:t>
            </a:r>
            <a:r>
              <a:rPr lang="en-US" dirty="0" smtClean="0"/>
              <a:t>table,</a:t>
            </a:r>
          </a:p>
          <a:p>
            <a:pPr lvl="1" algn="just">
              <a:buFont typeface="Wingdings" pitchFamily="2" charset="2"/>
              <a:buChar char="Ø"/>
            </a:pPr>
            <a:r>
              <a:rPr lang="en-US" sz="3200" dirty="0" smtClean="0"/>
              <a:t> </a:t>
            </a:r>
            <a:r>
              <a:rPr lang="en-US" sz="3200" b="1" dirty="0" smtClean="0"/>
              <a:t>a.</a:t>
            </a:r>
            <a:r>
              <a:rPr lang="en-US" sz="3200" dirty="0" smtClean="0"/>
              <a:t>   </a:t>
            </a:r>
            <a:r>
              <a:rPr lang="en-US" sz="3200" b="1" dirty="0" smtClean="0"/>
              <a:t>x + x' = 1 </a:t>
            </a:r>
          </a:p>
          <a:p>
            <a:pPr lvl="2" algn="just">
              <a:buNone/>
            </a:pPr>
            <a:r>
              <a:rPr lang="en-US" sz="2800" dirty="0" smtClean="0"/>
              <a:t>since  0 + 0' = 0 + 1 = 1</a:t>
            </a:r>
          </a:p>
          <a:p>
            <a:pPr lvl="2" algn="just">
              <a:buNone/>
            </a:pPr>
            <a:r>
              <a:rPr lang="en-US" sz="2800" dirty="0" smtClean="0"/>
              <a:t>           1 + 1' = 1 + 0 = 1</a:t>
            </a:r>
          </a:p>
          <a:p>
            <a:pPr lvl="1" algn="just">
              <a:buFont typeface="Wingdings" pitchFamily="2" charset="2"/>
              <a:buChar char="Ø"/>
            </a:pPr>
            <a:r>
              <a:rPr lang="en-US" sz="3200" dirty="0" smtClean="0"/>
              <a:t> </a:t>
            </a:r>
            <a:r>
              <a:rPr lang="en-US" sz="3200" b="1" dirty="0" smtClean="0"/>
              <a:t>b. </a:t>
            </a:r>
            <a:r>
              <a:rPr lang="en-US" sz="3200" dirty="0" smtClean="0"/>
              <a:t>  </a:t>
            </a:r>
            <a:r>
              <a:rPr lang="en-US" sz="3200" b="1" dirty="0" smtClean="0"/>
              <a:t>x . x' = 0 </a:t>
            </a:r>
          </a:p>
          <a:p>
            <a:pPr lvl="2" algn="just">
              <a:buNone/>
            </a:pPr>
            <a:r>
              <a:rPr lang="en-US" sz="2800" dirty="0" smtClean="0"/>
              <a:t>since   0 . 0' = 0 . 1 = 0</a:t>
            </a:r>
          </a:p>
          <a:p>
            <a:pPr lvl="2" algn="just">
              <a:buNone/>
            </a:pPr>
            <a:r>
              <a:rPr lang="en-US" sz="2800" dirty="0" smtClean="0"/>
              <a:t>            1 . 1 ' = 1. 0 = 0</a:t>
            </a:r>
          </a:p>
          <a:p>
            <a:pPr algn="just">
              <a:buNone/>
            </a:pPr>
            <a:r>
              <a:rPr lang="en-US" sz="2800" b="1" dirty="0" smtClean="0"/>
              <a:t>6.</a:t>
            </a:r>
            <a:r>
              <a:rPr lang="en-US" sz="2800" dirty="0" smtClean="0"/>
              <a:t> Two valued </a:t>
            </a:r>
            <a:r>
              <a:rPr lang="en-US" sz="2800" dirty="0" err="1" smtClean="0"/>
              <a:t>boolean</a:t>
            </a:r>
            <a:r>
              <a:rPr lang="en-US" sz="2800" dirty="0" smtClean="0"/>
              <a:t> algebra has two distinct elements 1 and 0.</a:t>
            </a:r>
          </a:p>
          <a:p>
            <a:pPr algn="just"/>
            <a:endParaRPr lang="en-US" sz="28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</a:rPr>
              <a:t>Theorems and Properties of Boolean Algebra</a:t>
            </a:r>
            <a:endParaRPr lang="en-US" sz="3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1714488"/>
            <a:ext cx="4114800" cy="469742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dirty="0" smtClean="0">
                <a:solidFill>
                  <a:srgbClr val="00B050"/>
                </a:solidFill>
              </a:rPr>
              <a:t>a. x + x = x	</a:t>
            </a:r>
            <a:r>
              <a:rPr lang="en-US" b="1" dirty="0" smtClean="0"/>
              <a:t>		</a:t>
            </a:r>
            <a:endParaRPr lang="en-US" dirty="0" smtClean="0"/>
          </a:p>
          <a:p>
            <a:pPr>
              <a:buNone/>
            </a:pPr>
            <a:r>
              <a:rPr lang="en-US" u="sng" dirty="0" smtClean="0">
                <a:solidFill>
                  <a:srgbClr val="00B050"/>
                </a:solidFill>
              </a:rPr>
              <a:t>proof</a:t>
            </a:r>
            <a:r>
              <a:rPr lang="en-US" dirty="0" smtClean="0">
                <a:solidFill>
                  <a:srgbClr val="00B050"/>
                </a:solidFill>
              </a:rPr>
              <a:t>:    </a:t>
            </a:r>
          </a:p>
          <a:p>
            <a:pPr>
              <a:buNone/>
            </a:pP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sz="2600" dirty="0" smtClean="0">
                <a:solidFill>
                  <a:srgbClr val="00B050"/>
                </a:solidFill>
              </a:rPr>
              <a:t>x + x   =         ( x + x ) . 1        </a:t>
            </a:r>
          </a:p>
          <a:p>
            <a:pPr>
              <a:buNone/>
            </a:pPr>
            <a:r>
              <a:rPr lang="en-US" sz="2600" b="1" dirty="0" smtClean="0">
                <a:solidFill>
                  <a:srgbClr val="00B050"/>
                </a:solidFill>
              </a:rPr>
              <a:t>            </a:t>
            </a:r>
            <a:r>
              <a:rPr lang="ru-RU" sz="2600" b="1" dirty="0" smtClean="0">
                <a:solidFill>
                  <a:srgbClr val="00B050"/>
                </a:solidFill>
              </a:rPr>
              <a:t>=          </a:t>
            </a:r>
            <a:r>
              <a:rPr lang="ru-RU" sz="2600" dirty="0" smtClean="0">
                <a:solidFill>
                  <a:srgbClr val="00B050"/>
                </a:solidFill>
              </a:rPr>
              <a:t>( </a:t>
            </a:r>
            <a:r>
              <a:rPr lang="en-US" sz="2600" dirty="0" smtClean="0">
                <a:solidFill>
                  <a:srgbClr val="00B050"/>
                </a:solidFill>
              </a:rPr>
              <a:t>x</a:t>
            </a:r>
            <a:r>
              <a:rPr lang="ru-RU" sz="2600" dirty="0" smtClean="0">
                <a:solidFill>
                  <a:srgbClr val="00B050"/>
                </a:solidFill>
              </a:rPr>
              <a:t> + </a:t>
            </a:r>
            <a:r>
              <a:rPr lang="en-US" sz="2600" dirty="0" smtClean="0">
                <a:solidFill>
                  <a:srgbClr val="00B050"/>
                </a:solidFill>
              </a:rPr>
              <a:t>x</a:t>
            </a:r>
            <a:r>
              <a:rPr lang="ru-RU" sz="2600" dirty="0" smtClean="0">
                <a:solidFill>
                  <a:srgbClr val="00B050"/>
                </a:solidFill>
              </a:rPr>
              <a:t> ) (</a:t>
            </a:r>
            <a:r>
              <a:rPr lang="en-US" sz="2600" dirty="0" smtClean="0">
                <a:solidFill>
                  <a:srgbClr val="00B050"/>
                </a:solidFill>
              </a:rPr>
              <a:t>x</a:t>
            </a:r>
            <a:r>
              <a:rPr lang="ru-RU" sz="2600" dirty="0" smtClean="0">
                <a:solidFill>
                  <a:srgbClr val="00B050"/>
                </a:solidFill>
              </a:rPr>
              <a:t> + </a:t>
            </a:r>
            <a:r>
              <a:rPr lang="en-US" sz="2600" dirty="0" smtClean="0">
                <a:solidFill>
                  <a:srgbClr val="00B050"/>
                </a:solidFill>
              </a:rPr>
              <a:t>x</a:t>
            </a:r>
            <a:r>
              <a:rPr lang="ru-RU" sz="2600" dirty="0" smtClean="0">
                <a:solidFill>
                  <a:srgbClr val="00B050"/>
                </a:solidFill>
              </a:rPr>
              <a:t>')</a:t>
            </a:r>
            <a:endParaRPr lang="en-US" sz="2600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ru-RU" sz="2600" dirty="0" smtClean="0">
                <a:solidFill>
                  <a:srgbClr val="00B050"/>
                </a:solidFill>
              </a:rPr>
              <a:t>           </a:t>
            </a:r>
            <a:r>
              <a:rPr lang="en-US" sz="2600" dirty="0" smtClean="0">
                <a:solidFill>
                  <a:srgbClr val="00B050"/>
                </a:solidFill>
              </a:rPr>
              <a:t>	</a:t>
            </a:r>
            <a:r>
              <a:rPr lang="ru-RU" sz="2600" dirty="0" smtClean="0">
                <a:solidFill>
                  <a:srgbClr val="00B050"/>
                </a:solidFill>
              </a:rPr>
              <a:t>=          (</a:t>
            </a:r>
            <a:r>
              <a:rPr lang="en-US" sz="2600" dirty="0" smtClean="0">
                <a:solidFill>
                  <a:srgbClr val="00B050"/>
                </a:solidFill>
              </a:rPr>
              <a:t>x</a:t>
            </a:r>
            <a:r>
              <a:rPr lang="ru-RU" sz="2600" dirty="0" smtClean="0">
                <a:solidFill>
                  <a:srgbClr val="00B050"/>
                </a:solidFill>
              </a:rPr>
              <a:t> + </a:t>
            </a:r>
            <a:r>
              <a:rPr lang="en-US" sz="2600" dirty="0" smtClean="0">
                <a:solidFill>
                  <a:srgbClr val="00B050"/>
                </a:solidFill>
              </a:rPr>
              <a:t>xx</a:t>
            </a:r>
            <a:r>
              <a:rPr lang="ru-RU" sz="2600" dirty="0" smtClean="0">
                <a:solidFill>
                  <a:srgbClr val="00B050"/>
                </a:solidFill>
              </a:rPr>
              <a:t>')</a:t>
            </a:r>
            <a:endParaRPr lang="en-US" sz="2600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ru-RU" sz="2600" dirty="0" smtClean="0">
                <a:solidFill>
                  <a:srgbClr val="00B050"/>
                </a:solidFill>
              </a:rPr>
              <a:t>           </a:t>
            </a:r>
            <a:r>
              <a:rPr lang="en-US" sz="2600" dirty="0" smtClean="0">
                <a:solidFill>
                  <a:srgbClr val="00B050"/>
                </a:solidFill>
              </a:rPr>
              <a:t>	</a:t>
            </a:r>
            <a:r>
              <a:rPr lang="ru-RU" sz="2600" dirty="0" smtClean="0">
                <a:solidFill>
                  <a:srgbClr val="00B050"/>
                </a:solidFill>
              </a:rPr>
              <a:t>=          </a:t>
            </a:r>
            <a:r>
              <a:rPr lang="en-US" sz="2600" dirty="0" smtClean="0">
                <a:solidFill>
                  <a:srgbClr val="00B050"/>
                </a:solidFill>
              </a:rPr>
              <a:t>x</a:t>
            </a:r>
            <a:r>
              <a:rPr lang="ru-RU" sz="2600" dirty="0" smtClean="0">
                <a:solidFill>
                  <a:srgbClr val="00B050"/>
                </a:solidFill>
              </a:rPr>
              <a:t> + 0</a:t>
            </a:r>
            <a:endParaRPr lang="en-US" sz="2600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ru-RU" sz="2600" dirty="0" smtClean="0">
                <a:solidFill>
                  <a:srgbClr val="00B050"/>
                </a:solidFill>
              </a:rPr>
              <a:t>           </a:t>
            </a:r>
            <a:r>
              <a:rPr lang="en-US" sz="2600" dirty="0" smtClean="0">
                <a:solidFill>
                  <a:srgbClr val="00B050"/>
                </a:solidFill>
              </a:rPr>
              <a:t>	=          x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786314" y="1643050"/>
            <a:ext cx="4114800" cy="46974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b. x . x = x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proof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  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 . x       =          x. x + 0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              =          x . x + x . x'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              </a:t>
            </a:r>
            <a:r>
              <a:rPr kumimoji="0" lang="de-D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          x (x + x')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de-D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              =          x . 1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de-D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              =          x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43042" y="1142984"/>
            <a:ext cx="5786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70C0"/>
                </a:solidFill>
              </a:rPr>
              <a:t>IDEMPODENT LAW </a:t>
            </a:r>
            <a:endParaRPr lang="en-US" sz="28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857232"/>
            <a:ext cx="41148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a. x + 1 = 1</a:t>
            </a:r>
          </a:p>
          <a:p>
            <a:pPr>
              <a:buNone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 proof:</a:t>
            </a:r>
          </a:p>
          <a:p>
            <a:pPr>
              <a:buNone/>
            </a:pPr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</a:rPr>
              <a:t> 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x + 1   =          1 . ( x + 1)</a:t>
            </a:r>
          </a:p>
          <a:p>
            <a:pPr>
              <a:buNone/>
            </a:pP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            =          ( x + x' )( x + 1)</a:t>
            </a:r>
          </a:p>
          <a:p>
            <a:pPr>
              <a:buNone/>
            </a:pP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            =          </a:t>
            </a:r>
            <a:r>
              <a:rPr lang="en-US" sz="2400" dirty="0" err="1" smtClean="0">
                <a:solidFill>
                  <a:schemeClr val="accent1">
                    <a:lumMod val="75000"/>
                  </a:schemeClr>
                </a:solidFill>
              </a:rPr>
              <a:t>x.x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+ x.1+ </a:t>
            </a:r>
            <a:r>
              <a:rPr lang="en-US" sz="2400" dirty="0" err="1" smtClean="0">
                <a:solidFill>
                  <a:schemeClr val="accent1">
                    <a:lumMod val="75000"/>
                  </a:schemeClr>
                </a:solidFill>
              </a:rPr>
              <a:t>x‘.x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 + x'.1</a:t>
            </a:r>
          </a:p>
          <a:p>
            <a:pPr>
              <a:buNone/>
            </a:pP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            =          x + x + 0+ x'</a:t>
            </a:r>
          </a:p>
          <a:p>
            <a:pPr>
              <a:buNone/>
            </a:pP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            =          1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929190" y="928670"/>
            <a:ext cx="382904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b. x.0 = 0 by duality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Proof: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x.0      =         0+(x.0)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=        (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x.x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’)+(x.0)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=         0+0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=         0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43042" y="357166"/>
            <a:ext cx="5786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70C0"/>
                </a:solidFill>
              </a:rPr>
              <a:t>ANNULMENT LAW</a:t>
            </a:r>
            <a:endParaRPr lang="en-US" sz="28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Absorption Theorem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dirty="0" smtClean="0">
                <a:solidFill>
                  <a:srgbClr val="00B050"/>
                </a:solidFill>
              </a:rPr>
              <a:t>a. x + </a:t>
            </a:r>
            <a:r>
              <a:rPr lang="en-US" b="1" dirty="0" err="1" smtClean="0">
                <a:solidFill>
                  <a:srgbClr val="00B050"/>
                </a:solidFill>
              </a:rPr>
              <a:t>xy</a:t>
            </a:r>
            <a:r>
              <a:rPr lang="en-US" b="1" dirty="0" smtClean="0">
                <a:solidFill>
                  <a:srgbClr val="00B050"/>
                </a:solidFill>
              </a:rPr>
              <a:t> = x</a:t>
            </a:r>
          </a:p>
          <a:p>
            <a:pPr>
              <a:buNone/>
            </a:pPr>
            <a:r>
              <a:rPr lang="en-US" dirty="0" smtClean="0">
                <a:solidFill>
                  <a:srgbClr val="00B050"/>
                </a:solidFill>
              </a:rPr>
              <a:t> </a:t>
            </a:r>
            <a:r>
              <a:rPr lang="en-US" u="sng" dirty="0" smtClean="0">
                <a:solidFill>
                  <a:srgbClr val="00B050"/>
                </a:solidFill>
              </a:rPr>
              <a:t>proof:</a:t>
            </a:r>
            <a:endParaRPr lang="en-US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00B050"/>
                </a:solidFill>
              </a:rPr>
              <a:t> x + </a:t>
            </a:r>
            <a:r>
              <a:rPr lang="en-US" dirty="0" err="1" smtClean="0">
                <a:solidFill>
                  <a:srgbClr val="00B050"/>
                </a:solidFill>
              </a:rPr>
              <a:t>xy</a:t>
            </a:r>
            <a:r>
              <a:rPr lang="en-US" dirty="0" smtClean="0">
                <a:solidFill>
                  <a:srgbClr val="00B050"/>
                </a:solidFill>
              </a:rPr>
              <a:t>             =          x.1 + </a:t>
            </a:r>
            <a:r>
              <a:rPr lang="en-US" dirty="0" err="1" smtClean="0">
                <a:solidFill>
                  <a:srgbClr val="00B050"/>
                </a:solidFill>
              </a:rPr>
              <a:t>xy</a:t>
            </a:r>
            <a:r>
              <a:rPr lang="en-US" dirty="0" smtClean="0">
                <a:solidFill>
                  <a:srgbClr val="00B050"/>
                </a:solidFill>
              </a:rPr>
              <a:t>            </a:t>
            </a:r>
          </a:p>
          <a:p>
            <a:pPr>
              <a:buNone/>
            </a:pPr>
            <a:r>
              <a:rPr lang="en-US" dirty="0" smtClean="0">
                <a:solidFill>
                  <a:srgbClr val="00B050"/>
                </a:solidFill>
              </a:rPr>
              <a:t>                        =          x (1 + y)           </a:t>
            </a:r>
          </a:p>
          <a:p>
            <a:pPr>
              <a:buNone/>
            </a:pPr>
            <a:r>
              <a:rPr lang="en-US" dirty="0" smtClean="0">
                <a:solidFill>
                  <a:srgbClr val="00B050"/>
                </a:solidFill>
              </a:rPr>
              <a:t>                        =          x ( y + 1 )                </a:t>
            </a:r>
          </a:p>
          <a:p>
            <a:pPr>
              <a:buNone/>
            </a:pPr>
            <a:r>
              <a:rPr lang="en-US" dirty="0" smtClean="0">
                <a:solidFill>
                  <a:srgbClr val="00B050"/>
                </a:solidFill>
              </a:rPr>
              <a:t>                        =          x . 1                 </a:t>
            </a:r>
          </a:p>
          <a:p>
            <a:pPr>
              <a:buNone/>
            </a:pPr>
            <a:r>
              <a:rPr lang="en-US" dirty="0" smtClean="0">
                <a:solidFill>
                  <a:srgbClr val="00B050"/>
                </a:solidFill>
              </a:rPr>
              <a:t>                        =          x     </a:t>
            </a:r>
            <a:r>
              <a:rPr lang="en-US" dirty="0" smtClean="0"/>
              <a:t>                 </a:t>
            </a:r>
          </a:p>
          <a:p>
            <a:pPr>
              <a:buNone/>
            </a:pP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b. x ( x + y ) = x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De </a:t>
            </a:r>
            <a:r>
              <a:rPr lang="en-US" dirty="0" err="1" smtClean="0">
                <a:solidFill>
                  <a:schemeClr val="bg2">
                    <a:lumMod val="50000"/>
                  </a:schemeClr>
                </a:solidFill>
              </a:rPr>
              <a:t>morgan’s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 Theorem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429288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en-US" sz="2400" dirty="0" err="1" smtClean="0"/>
              <a:t>DeMorgan’s</a:t>
            </a:r>
            <a:r>
              <a:rPr lang="en-US" sz="2400" dirty="0" smtClean="0"/>
              <a:t> First theorem proves that when two (or more) input variables are </a:t>
            </a:r>
            <a:r>
              <a:rPr lang="en-US" sz="2400" dirty="0" err="1" smtClean="0"/>
              <a:t>AND’ed</a:t>
            </a:r>
            <a:r>
              <a:rPr lang="en-US" sz="2400" dirty="0" smtClean="0"/>
              <a:t> and negated, they are equivalent to the OR of the complements of the individual variables. Thus the equivalent of the NAND function will be a negative-OR function, proving that (A.B)</a:t>
            </a:r>
            <a:r>
              <a:rPr lang="en-US" sz="2400" baseline="30000" dirty="0" smtClean="0"/>
              <a:t>1</a:t>
            </a:r>
            <a:r>
              <a:rPr lang="en-US" sz="2400" dirty="0" smtClean="0"/>
              <a:t> = A</a:t>
            </a:r>
            <a:r>
              <a:rPr lang="en-US" sz="2400" baseline="30000" dirty="0" smtClean="0"/>
              <a:t>1</a:t>
            </a:r>
            <a:r>
              <a:rPr lang="en-US" sz="2400" dirty="0" smtClean="0"/>
              <a:t>+B</a:t>
            </a:r>
            <a:r>
              <a:rPr lang="en-US" sz="2400" baseline="30000" dirty="0" smtClean="0"/>
              <a:t>1</a:t>
            </a:r>
            <a:r>
              <a:rPr lang="en-US" sz="2400" dirty="0" smtClean="0"/>
              <a:t>. </a:t>
            </a:r>
            <a:endParaRPr lang="en-US" dirty="0" smtClean="0"/>
          </a:p>
          <a:p>
            <a:pPr algn="just">
              <a:buFont typeface="Wingdings" pitchFamily="2" charset="2"/>
              <a:buChar char="Ø"/>
            </a:pPr>
            <a:r>
              <a:rPr lang="en-US" sz="2400" dirty="0" err="1" smtClean="0"/>
              <a:t>DeMorgan’s</a:t>
            </a:r>
            <a:r>
              <a:rPr lang="en-US" sz="2400" dirty="0" smtClean="0"/>
              <a:t> Second theorem proves that when two (or more) input variables are </a:t>
            </a:r>
            <a:r>
              <a:rPr lang="en-US" sz="2400" dirty="0" err="1" smtClean="0"/>
              <a:t>OR’ed</a:t>
            </a:r>
            <a:r>
              <a:rPr lang="en-US" sz="2400" dirty="0" smtClean="0"/>
              <a:t> and negated, they are equivalent to the AND of the complements of the individual variables. Thus the equivalent of the NOR function is a negative-AND function proving that (A+B)</a:t>
            </a:r>
            <a:r>
              <a:rPr lang="en-US" sz="2400" baseline="30000" dirty="0" smtClean="0"/>
              <a:t> 1</a:t>
            </a:r>
            <a:r>
              <a:rPr lang="en-US" sz="2400" dirty="0" smtClean="0"/>
              <a:t> = A</a:t>
            </a:r>
            <a:r>
              <a:rPr lang="en-US" sz="2400" baseline="30000" dirty="0" smtClean="0"/>
              <a:t>1</a:t>
            </a:r>
            <a:r>
              <a:rPr lang="en-US" sz="2400" dirty="0" smtClean="0"/>
              <a:t>.B</a:t>
            </a:r>
            <a:r>
              <a:rPr lang="en-US" sz="2400" baseline="30000" dirty="0" smtClean="0"/>
              <a:t>1</a:t>
            </a:r>
            <a:endParaRPr lang="de-DE" sz="2400" b="1" dirty="0" smtClean="0"/>
          </a:p>
          <a:p>
            <a:pPr>
              <a:buNone/>
            </a:pPr>
            <a:r>
              <a:rPr lang="en-US" b="1" dirty="0" smtClean="0"/>
              <a:t>1. ( </a:t>
            </a:r>
            <a:r>
              <a:rPr lang="en-US" b="1" dirty="0" err="1" smtClean="0"/>
              <a:t>xy</a:t>
            </a:r>
            <a:r>
              <a:rPr lang="en-US" b="1" dirty="0" smtClean="0"/>
              <a:t> )' = x' </a:t>
            </a:r>
            <a:r>
              <a:rPr lang="en-US" b="1" smtClean="0"/>
              <a:t>+ y' </a:t>
            </a:r>
            <a:endParaRPr lang="en-US" b="1" dirty="0" smtClean="0"/>
          </a:p>
          <a:p>
            <a:pPr>
              <a:buNone/>
            </a:pPr>
            <a:r>
              <a:rPr lang="de-DE" b="1" dirty="0" smtClean="0"/>
              <a:t>2. ( x + y )' = x' y'</a:t>
            </a:r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Consensus Theorem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285860"/>
            <a:ext cx="8286808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Operator precedence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For evaluating the </a:t>
            </a:r>
            <a:r>
              <a:rPr lang="en-US" dirty="0" err="1" smtClean="0"/>
              <a:t>boolean</a:t>
            </a:r>
            <a:r>
              <a:rPr lang="en-US" dirty="0" smtClean="0"/>
              <a:t> expression is:</a:t>
            </a:r>
          </a:p>
          <a:p>
            <a:pPr>
              <a:buNone/>
            </a:pPr>
            <a:r>
              <a:rPr lang="en-US" dirty="0" smtClean="0"/>
              <a:t> </a:t>
            </a:r>
            <a:r>
              <a:rPr lang="en-US" b="1" dirty="0" smtClean="0"/>
              <a:t>1.</a:t>
            </a:r>
            <a:r>
              <a:rPr lang="en-US" dirty="0" smtClean="0"/>
              <a:t> First the expressions inside parentheses must be evaluated.</a:t>
            </a:r>
          </a:p>
          <a:p>
            <a:pPr>
              <a:buNone/>
            </a:pPr>
            <a:r>
              <a:rPr lang="en-US" b="1" dirty="0" smtClean="0"/>
              <a:t>2. </a:t>
            </a:r>
            <a:r>
              <a:rPr lang="en-US" dirty="0" smtClean="0"/>
              <a:t>Complement ( NOT )</a:t>
            </a:r>
          </a:p>
          <a:p>
            <a:pPr>
              <a:buNone/>
            </a:pPr>
            <a:r>
              <a:rPr lang="en-US" b="1" dirty="0" smtClean="0"/>
              <a:t>3.</a:t>
            </a:r>
            <a:r>
              <a:rPr lang="en-US" dirty="0" smtClean="0"/>
              <a:t> AND</a:t>
            </a:r>
          </a:p>
          <a:p>
            <a:pPr>
              <a:buNone/>
            </a:pPr>
            <a:r>
              <a:rPr lang="en-US" b="1" dirty="0" smtClean="0"/>
              <a:t>4.</a:t>
            </a:r>
            <a:r>
              <a:rPr lang="en-US" dirty="0" smtClean="0"/>
              <a:t> OR</a:t>
            </a:r>
          </a:p>
          <a:p>
            <a:pPr>
              <a:buNone/>
            </a:pPr>
            <a:r>
              <a:rPr lang="en-US" b="1" dirty="0" smtClean="0"/>
              <a:t> 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Boolean Algebra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/>
          </a:bodyPr>
          <a:lstStyle/>
          <a:p>
            <a:pPr algn="just"/>
            <a:r>
              <a:rPr lang="en-US" dirty="0" smtClean="0"/>
              <a:t>Boolean algebra was invented by </a:t>
            </a:r>
            <a:r>
              <a:rPr lang="en-US" b="1" dirty="0" smtClean="0"/>
              <a:t>George Boole</a:t>
            </a:r>
            <a:r>
              <a:rPr lang="en-US" dirty="0" smtClean="0"/>
              <a:t> in 1854.</a:t>
            </a:r>
          </a:p>
          <a:p>
            <a:pPr lvl="0" algn="just"/>
            <a:r>
              <a:rPr lang="en-US" dirty="0" smtClean="0"/>
              <a:t>Boolean Algebra is used to analyze and simplify the digital (logic) circuits. </a:t>
            </a:r>
          </a:p>
          <a:p>
            <a:pPr lvl="0" algn="just"/>
            <a:r>
              <a:rPr lang="en-US" dirty="0" smtClean="0"/>
              <a:t>It uses only the binary numbers i.e. 0 and 1.</a:t>
            </a:r>
          </a:p>
          <a:p>
            <a:pPr lvl="0" algn="just"/>
            <a:r>
              <a:rPr lang="en-US" dirty="0" smtClean="0"/>
              <a:t> Also called  </a:t>
            </a:r>
            <a:r>
              <a:rPr lang="en-US" b="1" dirty="0" smtClean="0"/>
              <a:t>logical Algebra</a:t>
            </a:r>
            <a:r>
              <a:rPr lang="en-US" dirty="0" smtClean="0"/>
              <a:t>.</a:t>
            </a:r>
          </a:p>
          <a:p>
            <a:pPr lvl="0" algn="just"/>
            <a:r>
              <a:rPr lang="en-US" dirty="0" smtClean="0"/>
              <a:t>Any complex logic statement can be expressed by a </a:t>
            </a:r>
            <a:r>
              <a:rPr lang="en-US" b="1" dirty="0" smtClean="0"/>
              <a:t>Boolean function</a:t>
            </a:r>
            <a:r>
              <a:rPr lang="en-US" dirty="0" smtClean="0"/>
              <a:t>.</a:t>
            </a:r>
          </a:p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046500" y="2996952"/>
            <a:ext cx="531158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THANK YOU</a:t>
            </a:r>
            <a:endParaRPr lang="en-US" sz="7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Boolean Laws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/>
          <a:lstStyle/>
          <a:p>
            <a:r>
              <a:rPr lang="en-US" dirty="0" smtClean="0"/>
              <a:t>There are six types of Boolean Laws.</a:t>
            </a:r>
          </a:p>
          <a:p>
            <a:pPr lvl="1"/>
            <a:r>
              <a:rPr lang="en-US" sz="3200" dirty="0" smtClean="0"/>
              <a:t>Commutative Law</a:t>
            </a:r>
          </a:p>
          <a:p>
            <a:pPr lvl="1"/>
            <a:r>
              <a:rPr lang="en-US" sz="3200" dirty="0" smtClean="0"/>
              <a:t>Associative Law</a:t>
            </a:r>
          </a:p>
          <a:p>
            <a:pPr lvl="1"/>
            <a:r>
              <a:rPr lang="en-US" sz="3200" dirty="0" smtClean="0"/>
              <a:t>Distributive Law</a:t>
            </a:r>
          </a:p>
          <a:p>
            <a:pPr lvl="1"/>
            <a:r>
              <a:rPr lang="en-US" sz="3200" dirty="0" smtClean="0"/>
              <a:t>AND Law</a:t>
            </a:r>
          </a:p>
          <a:p>
            <a:pPr lvl="1"/>
            <a:r>
              <a:rPr lang="en-US" sz="3200" dirty="0" smtClean="0"/>
              <a:t>OR Law</a:t>
            </a:r>
          </a:p>
          <a:p>
            <a:pPr lvl="1"/>
            <a:r>
              <a:rPr lang="en-US" sz="3200" dirty="0" smtClean="0"/>
              <a:t>Complement Law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Commutative law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/>
          <a:lstStyle/>
          <a:p>
            <a:pPr algn="just"/>
            <a:r>
              <a:rPr lang="en-US" dirty="0" smtClean="0"/>
              <a:t>Any binary operation which satisfies the following expression is referred to as commutative operation.</a:t>
            </a:r>
          </a:p>
          <a:p>
            <a:pPr algn="ctr">
              <a:buNone/>
            </a:pPr>
            <a:r>
              <a:rPr lang="en-US" b="1" dirty="0" smtClean="0"/>
              <a:t>A.B=B.A</a:t>
            </a:r>
          </a:p>
          <a:p>
            <a:pPr algn="ctr">
              <a:buNone/>
            </a:pPr>
            <a:r>
              <a:rPr lang="en-US" b="1" dirty="0" smtClean="0"/>
              <a:t>A+B=B+A</a:t>
            </a:r>
          </a:p>
          <a:p>
            <a:pPr algn="just"/>
            <a:r>
              <a:rPr lang="en-US" dirty="0" smtClean="0"/>
              <a:t>Commutative law states that changing the sequence of the variables does not have any effect on the output of a logic circuit.</a:t>
            </a:r>
          </a:p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Associative law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 algn="just"/>
            <a:r>
              <a:rPr lang="en-US" dirty="0" smtClean="0"/>
              <a:t>This law states that the order in which the logic operations are performed is irrelevant as their effect is the same.</a:t>
            </a:r>
          </a:p>
          <a:p>
            <a:pPr algn="ctr">
              <a:buNone/>
            </a:pPr>
            <a:r>
              <a:rPr lang="en-US" b="1" dirty="0" smtClean="0"/>
              <a:t>(A.B).C=A.(B.C)</a:t>
            </a:r>
          </a:p>
          <a:p>
            <a:pPr algn="ctr">
              <a:buNone/>
            </a:pPr>
            <a:r>
              <a:rPr lang="en-US" b="1" dirty="0" smtClean="0"/>
              <a:t>(A+B)+C=A+(B+C)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Distributive law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/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Distributive law states the following condition:</a:t>
            </a:r>
          </a:p>
          <a:p>
            <a:pPr marL="342900" lvl="1" indent="-342900" algn="ctr">
              <a:buNone/>
            </a:pPr>
            <a:r>
              <a:rPr lang="en-US" b="1" dirty="0" smtClean="0"/>
              <a:t>A.(B+C)=A.B+A.C</a:t>
            </a:r>
          </a:p>
          <a:p>
            <a:pPr marL="342900" lvl="1" indent="-342900" algn="ctr">
              <a:buNone/>
            </a:pPr>
            <a:r>
              <a:rPr lang="en-US" b="1" dirty="0" smtClean="0"/>
              <a:t>A+BC=(A+B).(A+C)</a:t>
            </a:r>
          </a:p>
          <a:p>
            <a:pPr marL="342900" lvl="1" indent="-342900" algn="just">
              <a:buNone/>
            </a:pPr>
            <a:r>
              <a:rPr lang="en-US" dirty="0" smtClean="0"/>
              <a:t>Example: </a:t>
            </a:r>
          </a:p>
          <a:p>
            <a:pPr marL="342900" lvl="1" indent="-342900" algn="just">
              <a:buFont typeface="Wingdings" pitchFamily="2" charset="2"/>
              <a:buChar char="Ø"/>
            </a:pPr>
            <a:r>
              <a:rPr lang="en-US" dirty="0" smtClean="0"/>
              <a:t>x.(y</a:t>
            </a:r>
            <a:r>
              <a:rPr lang="en-US" baseline="30000" dirty="0" smtClean="0"/>
              <a:t>1</a:t>
            </a:r>
            <a:r>
              <a:rPr lang="en-US" dirty="0" smtClean="0"/>
              <a:t>+z)= x.y</a:t>
            </a:r>
            <a:r>
              <a:rPr lang="en-US" baseline="30000" dirty="0" smtClean="0"/>
              <a:t>1</a:t>
            </a:r>
            <a:r>
              <a:rPr lang="en-US" dirty="0" smtClean="0"/>
              <a:t>+x.z</a:t>
            </a:r>
          </a:p>
          <a:p>
            <a:pPr marL="342900" lvl="1" indent="-342900" algn="just">
              <a:buFont typeface="Wingdings" pitchFamily="2" charset="2"/>
              <a:buChar char="Ø"/>
            </a:pPr>
            <a:r>
              <a:rPr lang="en-US" dirty="0" smtClean="0"/>
              <a:t>x+y</a:t>
            </a:r>
            <a:r>
              <a:rPr lang="en-US" baseline="30000" dirty="0" smtClean="0"/>
              <a:t>1</a:t>
            </a:r>
            <a:r>
              <a:rPr lang="en-US" dirty="0" smtClean="0"/>
              <a:t>z=(x+y</a:t>
            </a:r>
            <a:r>
              <a:rPr lang="en-US" baseline="30000" dirty="0" smtClean="0"/>
              <a:t>1</a:t>
            </a:r>
            <a:r>
              <a:rPr lang="en-US" dirty="0" smtClean="0"/>
              <a:t>).(</a:t>
            </a:r>
            <a:r>
              <a:rPr lang="en-US" dirty="0" err="1" smtClean="0"/>
              <a:t>x+z</a:t>
            </a:r>
            <a:r>
              <a:rPr lang="en-US" dirty="0" smtClean="0"/>
              <a:t>)</a:t>
            </a:r>
          </a:p>
          <a:p>
            <a:pPr marL="342900" lvl="1" indent="-342900">
              <a:buNone/>
            </a:pPr>
            <a:endParaRPr lang="en-US" sz="24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AND Laws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/>
          <a:lstStyle/>
          <a:p>
            <a:pPr marL="342900" lvl="1" indent="-342900" algn="just">
              <a:buFont typeface="Arial" pitchFamily="34" charset="0"/>
              <a:buChar char="•"/>
            </a:pPr>
            <a:r>
              <a:rPr lang="en-US" dirty="0" smtClean="0"/>
              <a:t>These laws use the AND operation. Therefore they are called as </a:t>
            </a:r>
            <a:r>
              <a:rPr lang="en-US" b="1" dirty="0" smtClean="0"/>
              <a:t>AND</a:t>
            </a:r>
            <a:r>
              <a:rPr lang="en-US" dirty="0" smtClean="0"/>
              <a:t> laws.</a:t>
            </a:r>
          </a:p>
          <a:p>
            <a:pPr marL="514350" lvl="1" indent="-514350" algn="just">
              <a:buFont typeface="+mj-lt"/>
              <a:buAutoNum type="romanLcPeriod"/>
            </a:pPr>
            <a:r>
              <a:rPr lang="en-US" dirty="0" smtClean="0"/>
              <a:t>A.0=0</a:t>
            </a:r>
          </a:p>
          <a:p>
            <a:pPr marL="514350" lvl="1" indent="-514350" algn="just">
              <a:buFont typeface="+mj-lt"/>
              <a:buAutoNum type="romanLcPeriod"/>
            </a:pPr>
            <a:r>
              <a:rPr lang="en-US" dirty="0" smtClean="0"/>
              <a:t>A.1=A</a:t>
            </a:r>
          </a:p>
          <a:p>
            <a:pPr marL="514350" lvl="1" indent="-514350" algn="just">
              <a:buFont typeface="+mj-lt"/>
              <a:buAutoNum type="romanLcPeriod"/>
            </a:pPr>
            <a:r>
              <a:rPr lang="en-US" dirty="0" smtClean="0"/>
              <a:t>A.A=A (Idempotent Law)</a:t>
            </a:r>
          </a:p>
          <a:p>
            <a:pPr marL="514350" lvl="1" indent="-514350" algn="just">
              <a:buFont typeface="+mj-lt"/>
              <a:buAutoNum type="romanLcPeriod"/>
            </a:pPr>
            <a:r>
              <a:rPr lang="en-US" dirty="0" smtClean="0"/>
              <a:t>A.A</a:t>
            </a:r>
            <a:r>
              <a:rPr lang="en-US" baseline="30000" dirty="0" smtClean="0"/>
              <a:t>1</a:t>
            </a:r>
            <a:r>
              <a:rPr lang="en-US" dirty="0" smtClean="0"/>
              <a:t>=0</a:t>
            </a:r>
          </a:p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OR Laws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 algn="just">
              <a:buFont typeface="Arial" pitchFamily="34" charset="0"/>
              <a:buChar char="•"/>
            </a:pPr>
            <a:r>
              <a:rPr lang="en-US" dirty="0" smtClean="0"/>
              <a:t>These laws use the OR operation. Therefore they are called as </a:t>
            </a:r>
            <a:r>
              <a:rPr lang="en-US" b="1" dirty="0" smtClean="0"/>
              <a:t>OR</a:t>
            </a:r>
            <a:r>
              <a:rPr lang="en-US" dirty="0" smtClean="0"/>
              <a:t> laws.</a:t>
            </a:r>
          </a:p>
          <a:p>
            <a:pPr marL="514350" lvl="1" indent="-514350" algn="just">
              <a:buFont typeface="+mj-lt"/>
              <a:buAutoNum type="romanLcPeriod"/>
            </a:pPr>
            <a:r>
              <a:rPr lang="en-US" dirty="0" smtClean="0"/>
              <a:t>A+0=A</a:t>
            </a:r>
          </a:p>
          <a:p>
            <a:pPr marL="514350" lvl="1" indent="-514350" algn="just">
              <a:buFont typeface="+mj-lt"/>
              <a:buAutoNum type="romanLcPeriod"/>
            </a:pPr>
            <a:r>
              <a:rPr lang="en-US" dirty="0" smtClean="0"/>
              <a:t>A+1=1</a:t>
            </a:r>
          </a:p>
          <a:p>
            <a:pPr marL="514350" lvl="1" indent="-514350" algn="just">
              <a:buFont typeface="+mj-lt"/>
              <a:buAutoNum type="romanLcPeriod"/>
            </a:pPr>
            <a:r>
              <a:rPr lang="en-US" dirty="0" smtClean="0"/>
              <a:t>A+A=A (Idempotent Law)</a:t>
            </a:r>
          </a:p>
          <a:p>
            <a:pPr marL="514350" lvl="1" indent="-514350" algn="just">
              <a:buFont typeface="+mj-lt"/>
              <a:buAutoNum type="romanLcPeriod"/>
            </a:pPr>
            <a:r>
              <a:rPr lang="en-US" dirty="0" smtClean="0"/>
              <a:t>A+A</a:t>
            </a:r>
            <a:r>
              <a:rPr lang="en-US" baseline="30000" dirty="0" smtClean="0"/>
              <a:t>1</a:t>
            </a:r>
            <a:r>
              <a:rPr lang="en-US" dirty="0" smtClean="0"/>
              <a:t>=1</a:t>
            </a:r>
          </a:p>
          <a:p>
            <a:pPr marL="342900" lvl="1" indent="-342900" algn="just">
              <a:buFont typeface="Arial" pitchFamily="34" charset="0"/>
              <a:buChar char="•"/>
            </a:pPr>
            <a:endParaRPr lang="en-US" sz="2400" dirty="0" smtClean="0"/>
          </a:p>
          <a:p>
            <a:pPr algn="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INVERSION Law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/>
          <a:lstStyle/>
          <a:p>
            <a:pPr marL="342900" lvl="1" indent="-342900" algn="just">
              <a:buFont typeface="Arial" pitchFamily="34" charset="0"/>
              <a:buChar char="•"/>
            </a:pPr>
            <a:r>
              <a:rPr lang="en-US" dirty="0" smtClean="0"/>
              <a:t>This law uses the NOT operation. The inversion law states that double inversion of a variable results in the original variable itself.</a:t>
            </a:r>
          </a:p>
          <a:p>
            <a:pPr algn="ctr">
              <a:buNone/>
            </a:pPr>
            <a:r>
              <a:rPr lang="en-US" dirty="0" smtClean="0"/>
              <a:t>(A</a:t>
            </a:r>
            <a:r>
              <a:rPr lang="en-US" baseline="30000" dirty="0" smtClean="0"/>
              <a:t>1</a:t>
            </a:r>
            <a:r>
              <a:rPr lang="en-US" dirty="0" smtClean="0"/>
              <a:t>)</a:t>
            </a:r>
            <a:r>
              <a:rPr lang="en-US" baseline="30000" dirty="0" smtClean="0"/>
              <a:t>1</a:t>
            </a:r>
            <a:r>
              <a:rPr lang="en-US" dirty="0" smtClean="0"/>
              <a:t>=A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639</TotalTime>
  <Words>329</Words>
  <Application>Microsoft Office PowerPoint</Application>
  <PresentationFormat>On-screen Show (4:3)</PresentationFormat>
  <Paragraphs>151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Outline of today’s session</vt:lpstr>
      <vt:lpstr>Boolean Algebra</vt:lpstr>
      <vt:lpstr>Boolean Laws</vt:lpstr>
      <vt:lpstr>Commutative law</vt:lpstr>
      <vt:lpstr>Associative law</vt:lpstr>
      <vt:lpstr>Distributive law</vt:lpstr>
      <vt:lpstr>AND Laws</vt:lpstr>
      <vt:lpstr>OR Laws</vt:lpstr>
      <vt:lpstr>INVERSION Law</vt:lpstr>
      <vt:lpstr>Two Valued Boolean Algebra</vt:lpstr>
      <vt:lpstr>Huntington postulates </vt:lpstr>
      <vt:lpstr>Slide 12</vt:lpstr>
      <vt:lpstr>Slide 13</vt:lpstr>
      <vt:lpstr>Theorems and Properties of Boolean Algebra</vt:lpstr>
      <vt:lpstr>Slide 15</vt:lpstr>
      <vt:lpstr>Absorption Theorem</vt:lpstr>
      <vt:lpstr>De morgan’s Theorem</vt:lpstr>
      <vt:lpstr>Consensus Theorem</vt:lpstr>
      <vt:lpstr>Operator precedence</vt:lpstr>
      <vt:lpstr>Slide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LAB USER</dc:creator>
  <cp:lastModifiedBy>Windows User</cp:lastModifiedBy>
  <cp:revision>99</cp:revision>
  <dcterms:created xsi:type="dcterms:W3CDTF">2020-08-17T05:02:06Z</dcterms:created>
  <dcterms:modified xsi:type="dcterms:W3CDTF">2021-01-25T06:44:42Z</dcterms:modified>
</cp:coreProperties>
</file>