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8" r:id="rId14"/>
    <p:sldId id="269" r:id="rId15"/>
    <p:sldId id="270" r:id="rId16"/>
    <p:sldId id="275" r:id="rId17"/>
    <p:sldId id="274" r:id="rId18"/>
    <p:sldId id="279" r:id="rId19"/>
    <p:sldId id="273" r:id="rId20"/>
    <p:sldId id="276" r:id="rId21"/>
    <p:sldId id="277" r:id="rId22"/>
    <p:sldId id="278" r:id="rId23"/>
    <p:sldId id="280" r:id="rId24"/>
    <p:sldId id="281" r:id="rId25"/>
    <p:sldId id="282" r:id="rId26"/>
    <p:sldId id="289" r:id="rId27"/>
    <p:sldId id="288" r:id="rId28"/>
    <p:sldId id="283" r:id="rId29"/>
    <p:sldId id="290" r:id="rId30"/>
    <p:sldId id="291" r:id="rId31"/>
    <p:sldId id="284" r:id="rId32"/>
    <p:sldId id="285" r:id="rId33"/>
    <p:sldId id="286" r:id="rId34"/>
    <p:sldId id="287" r:id="rId35"/>
    <p:sldId id="292" r:id="rId36"/>
    <p:sldId id="293" r:id="rId37"/>
    <p:sldId id="295" r:id="rId38"/>
    <p:sldId id="294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4" r:id="rId49"/>
    <p:sldId id="307" r:id="rId50"/>
    <p:sldId id="308" r:id="rId51"/>
    <p:sldId id="309" r:id="rId52"/>
    <p:sldId id="310" r:id="rId53"/>
    <p:sldId id="311" r:id="rId54"/>
    <p:sldId id="314" r:id="rId55"/>
    <p:sldId id="312" r:id="rId56"/>
    <p:sldId id="313" r:id="rId57"/>
    <p:sldId id="31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EC4"/>
    <a:srgbClr val="FDB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1CFD-045B-4E6A-AE8F-DC53E1130F53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FA15-E198-4F2E-8BB3-6FD4B98BC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1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B550-EEFF-BD19-2CB5-7FABF87A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50086-D927-42FD-E192-6ADDE15EF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0B1B-DE2B-7645-95E2-BAEBE6A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1789-4659-F518-7349-AE9AB3B8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6DE5-16FF-1C48-E811-00988349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8727-F352-7977-A151-E1E945C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B8DD4-0079-03B2-B9E4-2D868279F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FC18-6AD5-C33C-8A8F-6863F8F2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D899-5E8F-8489-8B23-059E475A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1277-E6E4-942E-C79B-17D4F5A9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C2A26-51A1-F9C2-D00F-997874B1B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E456A-88CC-3B4A-E6E7-96F5D6F2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08A4-1471-27CE-4EC5-911D1E6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6643-C87C-B3A4-E660-1860CCAE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AB9E-EEE1-CFEB-692A-B0CA625F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24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FD3B-77CC-3629-3FB4-F175C936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DDC1-8655-6F62-9C0E-D66F2EB4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84D5-11D7-A536-9027-2ECF5E95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F3B9-2865-5EF5-FC4C-D04B8BF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FE78-E843-2365-CDF1-97759910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4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1585-E533-5D1D-E695-33689445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3C93-8F02-C68D-09E2-CDDD6902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3EE6-67B4-3E0C-3C35-93B2AF1A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4EE2-D27C-6B37-3044-8D632F0F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BA0B-753B-E05B-5A2F-39A27F16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29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6608-7274-8981-7D82-DEAC11BB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241C-2195-87E6-DD3A-3B94380E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07CD8-35C9-4CC9-4295-DCF2B34C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78487-48E3-2CE4-1E7D-5E159CED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DEC9-A2F1-6696-52AE-9090946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CAE5-9294-F3E5-9CD7-6E65DE5C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31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3617-B39A-DC4A-E20E-636B63F0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85F6-28DE-CDCE-9B22-39903779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AB4E4-58FE-2FE7-A1CE-26937719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6A89A-906A-4FC0-A9DC-12B41D7C9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A7E8-85CF-5AB5-EE01-71D683EFF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A0A4A-4D7F-CE8B-433E-42E80B62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4EA83-B889-F975-B88B-84011246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D73A5-58DF-C186-5EE5-CC54A900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43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62AA-80DA-ABA2-F793-8EFD7FE2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8311A-5309-836C-4E46-ABEDA387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BAE7A-F0A9-068A-06CA-C214D9BE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2CF41-3AB1-FBA5-15BC-355D123D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4B33E-496C-5BD8-8737-78F28A70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7F4A0-49C4-F922-5F81-3DD46DB1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EBEE-1C68-3D41-8F25-A49F91A6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06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0B20-0986-84B0-68EA-D6FBAB65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40A90-7FCF-BBA8-691F-CA80443D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8321-29CF-509C-D39B-A323D4387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BB8B-DB5B-6F13-F6A1-A0EB9BAE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9503-591F-FB5F-719A-BE715FE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0F7CE-DE76-9267-C6E5-942F8CCE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52B9-5AF5-70E5-DC5E-8FA6402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94AE9-2078-2C15-24AB-0AE8AE745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496BD-E788-8A77-D5C2-16DCCED3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2A6E-D22C-C4FB-FD91-08CFFF32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91B89-E03D-0C3B-FFD2-55C731EB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DC488-1323-7070-B2B0-0F77A75C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2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76274-8656-D5DB-6753-7E3F0A02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BBC4-5145-625F-FBCF-A53ACF2C8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4B99-5366-FBC4-DC73-C4D0B54A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07BA-2123-4624-A94F-89621C3FF9D8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239D-E44B-587A-75AF-22CDAA96E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93A97-1FA4-AAC3-623B-044AECEC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8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9120" y="2916240"/>
            <a:ext cx="66736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Calibri" panose="020F0502020204030204" pitchFamily="34" charset="0"/>
              </a:rPr>
              <a:t>Memory-Management </a:t>
            </a:r>
            <a:endParaRPr lang="en-IN" sz="6000" b="1" spc="5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A479A-8DBD-3518-7B99-64385E4D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-1"/>
            <a:ext cx="5648960" cy="68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2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Compaction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963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Rearranging the exiting segments in physical memory.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Compaction is costly.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84095" y="1829815"/>
            <a:ext cx="3125788" cy="4633912"/>
            <a:chOff x="1295400" y="2080958"/>
            <a:chExt cx="3125788" cy="4633912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041AA5A5-9AE1-49D9-B4EE-5EF483A34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638" y="2080958"/>
              <a:ext cx="22399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rgbClr val="000000"/>
                  </a:solidFill>
                  <a:latin typeface="Malgun Gothic" panose="020B0503020000020004" pitchFamily="34" charset="-127"/>
                </a:rPr>
                <a:t>Not compacted</a:t>
              </a:r>
              <a:endParaRPr lang="ko-KR" altLang="en-US" sz="1400" b="1" dirty="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CFFE617F-8B76-41BA-A117-6930420BE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213" y="239528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97AC268D-750E-49CA-80C4-AE19D235F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863" y="336365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16KB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C181D9FD-A548-446E-BCA7-466E7A995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213" y="4390770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32KB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E0A6AC0B-2ACE-410A-BC28-CAE74072B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50" y="539883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DA81760C-76B9-4761-8B1F-E5D02627F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50" y="64068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64KB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2" name="직사각형 38">
              <a:extLst>
                <a:ext uri="{FF2B5EF4-FFF2-40B4-BE49-F238E27FC236}">
                  <a16:creationId xmlns:a16="http://schemas.microsoft.com/office/drawing/2014/main" id="{B5F9AF3F-DA75-4B00-9DB4-7564AD46ED55}"/>
                </a:ext>
              </a:extLst>
            </p:cNvPr>
            <p:cNvSpPr/>
            <p:nvPr/>
          </p:nvSpPr>
          <p:spPr>
            <a:xfrm>
              <a:off x="2176463" y="2476245"/>
              <a:ext cx="2243137" cy="1030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Operating System</a:t>
              </a:r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4F22B75F-0165-4471-BBC8-6B292BE2F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213" y="283660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4AD96C48-E42C-407C-816D-31C91CC1F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50" y="38668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24KB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85914AFF-D656-4D90-81EF-7F62D9AFC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50" y="48955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3A123E83-5042-4755-89B2-EAA60272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90365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56KB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7" name="직사각형 43">
              <a:extLst>
                <a:ext uri="{FF2B5EF4-FFF2-40B4-BE49-F238E27FC236}">
                  <a16:creationId xmlns:a16="http://schemas.microsoft.com/office/drawing/2014/main" id="{A7ABB7FB-6CA4-4A35-931A-EAB2A3907306}"/>
                </a:ext>
              </a:extLst>
            </p:cNvPr>
            <p:cNvSpPr/>
            <p:nvPr/>
          </p:nvSpPr>
          <p:spPr>
            <a:xfrm>
              <a:off x="2179638" y="3506533"/>
              <a:ext cx="2239962" cy="514350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38" name="직사각형 44">
              <a:extLst>
                <a:ext uri="{FF2B5EF4-FFF2-40B4-BE49-F238E27FC236}">
                  <a16:creationId xmlns:a16="http://schemas.microsoft.com/office/drawing/2014/main" id="{388A1A88-8908-4B29-9B4E-E739FE535689}"/>
                </a:ext>
              </a:extLst>
            </p:cNvPr>
            <p:cNvSpPr/>
            <p:nvPr/>
          </p:nvSpPr>
          <p:spPr>
            <a:xfrm>
              <a:off x="2179638" y="5308345"/>
              <a:ext cx="2241550" cy="769938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39" name="직사각형 45">
              <a:extLst>
                <a:ext uri="{FF2B5EF4-FFF2-40B4-BE49-F238E27FC236}">
                  <a16:creationId xmlns:a16="http://schemas.microsoft.com/office/drawing/2014/main" id="{0799C1E1-1AC5-4CB1-81EA-C18280B97F62}"/>
                </a:ext>
              </a:extLst>
            </p:cNvPr>
            <p:cNvSpPr/>
            <p:nvPr/>
          </p:nvSpPr>
          <p:spPr>
            <a:xfrm>
              <a:off x="2179638" y="4020883"/>
              <a:ext cx="2239962" cy="5143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Allocated</a:t>
              </a:r>
            </a:p>
          </p:txBody>
        </p:sp>
        <p:sp>
          <p:nvSpPr>
            <p:cNvPr id="40" name="직사각형 47">
              <a:extLst>
                <a:ext uri="{FF2B5EF4-FFF2-40B4-BE49-F238E27FC236}">
                  <a16:creationId xmlns:a16="http://schemas.microsoft.com/office/drawing/2014/main" id="{21B5B924-A7B5-4070-9FD5-543F78B9C58D}"/>
                </a:ext>
              </a:extLst>
            </p:cNvPr>
            <p:cNvSpPr/>
            <p:nvPr/>
          </p:nvSpPr>
          <p:spPr>
            <a:xfrm>
              <a:off x="2179638" y="4535233"/>
              <a:ext cx="2239962" cy="25717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41" name="직사각형 49">
              <a:extLst>
                <a:ext uri="{FF2B5EF4-FFF2-40B4-BE49-F238E27FC236}">
                  <a16:creationId xmlns:a16="http://schemas.microsoft.com/office/drawing/2014/main" id="{37681B36-5158-45D2-BC93-C12C6A81B06C}"/>
                </a:ext>
              </a:extLst>
            </p:cNvPr>
            <p:cNvSpPr/>
            <p:nvPr/>
          </p:nvSpPr>
          <p:spPr>
            <a:xfrm>
              <a:off x="2179638" y="4792408"/>
              <a:ext cx="2239962" cy="5159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Allocated</a:t>
              </a:r>
            </a:p>
          </p:txBody>
        </p:sp>
        <p:sp>
          <p:nvSpPr>
            <p:cNvPr id="42" name="직사각형 50">
              <a:extLst>
                <a:ext uri="{FF2B5EF4-FFF2-40B4-BE49-F238E27FC236}">
                  <a16:creationId xmlns:a16="http://schemas.microsoft.com/office/drawing/2014/main" id="{C66E1F71-0F54-4DE3-8F2B-0162CAE3304C}"/>
                </a:ext>
              </a:extLst>
            </p:cNvPr>
            <p:cNvSpPr/>
            <p:nvPr/>
          </p:nvSpPr>
          <p:spPr>
            <a:xfrm>
              <a:off x="2182813" y="6078283"/>
              <a:ext cx="2238375" cy="5159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Allocated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9291" y="1357534"/>
            <a:ext cx="3125787" cy="4608512"/>
            <a:chOff x="7056438" y="2106358"/>
            <a:chExt cx="3125787" cy="4608512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AF034D8E-8ACF-40A3-9603-9A716D481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239528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A60893C-7D18-47D5-BBCB-7B1C88545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900" y="336365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16KB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8473F1BD-16A9-439C-8CFA-93380D163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390770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32KB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AB2CEFA-BFB9-4BEB-95D3-DA221FB35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5488" y="539883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FCFC9C5C-D257-497B-868C-300793038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5488" y="64068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64KB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0" name="직사각형 16">
              <a:extLst>
                <a:ext uri="{FF2B5EF4-FFF2-40B4-BE49-F238E27FC236}">
                  <a16:creationId xmlns:a16="http://schemas.microsoft.com/office/drawing/2014/main" id="{4578D4AD-19E3-4D33-AC89-B54D77189C8F}"/>
                </a:ext>
              </a:extLst>
            </p:cNvPr>
            <p:cNvSpPr/>
            <p:nvPr/>
          </p:nvSpPr>
          <p:spPr>
            <a:xfrm>
              <a:off x="7931150" y="2476245"/>
              <a:ext cx="2249488" cy="1030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Operating System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1DF2C4F4-D054-48EC-9E34-2A64146EE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283660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C6FBAF9-422B-456C-95CF-8DDEB7CC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5488" y="38668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24KB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607CB46C-265D-4B08-9DAF-224337277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5488" y="489559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3A559AA5-942B-4D03-9B43-8F7477F0C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6438" y="590365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56KB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5" name="직사각형 27">
              <a:extLst>
                <a:ext uri="{FF2B5EF4-FFF2-40B4-BE49-F238E27FC236}">
                  <a16:creationId xmlns:a16="http://schemas.microsoft.com/office/drawing/2014/main" id="{95D8E673-6B09-476D-9860-1E4011B9DCE6}"/>
                </a:ext>
              </a:extLst>
            </p:cNvPr>
            <p:cNvSpPr/>
            <p:nvPr/>
          </p:nvSpPr>
          <p:spPr>
            <a:xfrm>
              <a:off x="7932738" y="3506533"/>
              <a:ext cx="2249487" cy="1543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Allocated</a:t>
              </a:r>
            </a:p>
          </p:txBody>
        </p:sp>
        <p:sp>
          <p:nvSpPr>
            <p:cNvPr id="26" name="직사각형 32">
              <a:extLst>
                <a:ext uri="{FF2B5EF4-FFF2-40B4-BE49-F238E27FC236}">
                  <a16:creationId xmlns:a16="http://schemas.microsoft.com/office/drawing/2014/main" id="{67B46849-C02A-4C51-BA3C-AE40419DEF66}"/>
                </a:ext>
              </a:extLst>
            </p:cNvPr>
            <p:cNvSpPr/>
            <p:nvPr/>
          </p:nvSpPr>
          <p:spPr>
            <a:xfrm>
              <a:off x="7931150" y="5049583"/>
              <a:ext cx="2251075" cy="1544637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9BAC6333-9690-457D-9DA6-1246FDF10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2263" y="2106358"/>
              <a:ext cx="22399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rgbClr val="000000"/>
                  </a:solidFill>
                  <a:latin typeface="Malgun Gothic" panose="020B0503020000020004" pitchFamily="34" charset="-127"/>
                </a:rPr>
                <a:t>Compacted</a:t>
              </a:r>
              <a:endParaRPr lang="ko-KR" altLang="en-US" sz="1400" b="1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5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F999-057B-E9E0-E517-3A60C8588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3A9E8-9936-77C1-6ECD-0A15C5F99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36424-A596-AAD4-847A-AF566B18F46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Allocation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BA1AF4-ACB1-8709-81DF-E596B6B25261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487B6-B0B7-9B19-0178-17AF59FB6980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C307DC-5F9E-C76E-D046-EB20BDE56D20}"/>
              </a:ext>
            </a:extLst>
          </p:cNvPr>
          <p:cNvSpPr txBox="1"/>
          <p:nvPr/>
        </p:nvSpPr>
        <p:spPr>
          <a:xfrm>
            <a:off x="698090" y="1441116"/>
            <a:ext cx="10914790" cy="397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First-fit: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Allocate the first segment that is big enough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Best-fit: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Allocate the smallest segment that is big enough; must search entire list, unless ordered by size  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Produces the smallest leftover fragment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Worst-fit: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Allocate the largest segment; must also search entire list  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Produces the largest leftover segment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First-fit and best-fit better than worst-fit in terms of speed and storage utilization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36571-3BE0-6C53-5673-0BB83B81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44240-D710-2FD2-8C2A-E4C77690C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3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0FCE-5636-92B9-5468-1919ADEA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8034C5-6BEC-E982-93BB-03DFD4161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60661"/>
              </p:ext>
            </p:extLst>
          </p:nvPr>
        </p:nvGraphicFramePr>
        <p:xfrm>
          <a:off x="655267" y="1652557"/>
          <a:ext cx="2174240" cy="512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50624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500KB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8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271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583A41-E1B2-233F-CB98-5C17D767D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32530"/>
              </p:ext>
            </p:extLst>
          </p:nvPr>
        </p:nvGraphicFramePr>
        <p:xfrm>
          <a:off x="3114769" y="1663520"/>
          <a:ext cx="2174240" cy="512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50624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500KB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8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600-417 = 183 KB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271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AEDC6F-83B6-6FA0-B9FD-199E667E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87327"/>
              </p:ext>
            </p:extLst>
          </p:nvPr>
        </p:nvGraphicFramePr>
        <p:xfrm>
          <a:off x="656829" y="97427"/>
          <a:ext cx="238056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66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212 KB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3CA2C7-DBAA-5537-E766-64CABBB83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8330"/>
              </p:ext>
            </p:extLst>
          </p:nvPr>
        </p:nvGraphicFramePr>
        <p:xfrm>
          <a:off x="3140562" y="97427"/>
          <a:ext cx="238056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66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417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C66858-0088-8749-E379-DFE90FFF7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92354"/>
              </p:ext>
            </p:extLst>
          </p:nvPr>
        </p:nvGraphicFramePr>
        <p:xfrm>
          <a:off x="5624295" y="97427"/>
          <a:ext cx="23805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66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51A567-0A0D-4654-B010-DB8002563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85587"/>
              </p:ext>
            </p:extLst>
          </p:nvPr>
        </p:nvGraphicFramePr>
        <p:xfrm>
          <a:off x="8501132" y="46627"/>
          <a:ext cx="238056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66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426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51D886-44BD-062F-162B-7F5B8BFA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69500"/>
              </p:ext>
            </p:extLst>
          </p:nvPr>
        </p:nvGraphicFramePr>
        <p:xfrm>
          <a:off x="3114769" y="2024701"/>
          <a:ext cx="2174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212 KB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AA797BE-7D62-55F5-56A5-5991B8E62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85072"/>
              </p:ext>
            </p:extLst>
          </p:nvPr>
        </p:nvGraphicFramePr>
        <p:xfrm>
          <a:off x="3088976" y="5063736"/>
          <a:ext cx="2174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417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7774B98-A673-2059-9736-A953ACB71195}"/>
              </a:ext>
            </a:extLst>
          </p:cNvPr>
          <p:cNvSpPr txBox="1"/>
          <p:nvPr/>
        </p:nvSpPr>
        <p:spPr>
          <a:xfrm>
            <a:off x="3140562" y="279850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– 212 = 288 KB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7BE25-19F3-580C-7B33-BC6D21F2E590}"/>
              </a:ext>
            </a:extLst>
          </p:cNvPr>
          <p:cNvSpPr/>
          <p:nvPr/>
        </p:nvSpPr>
        <p:spPr>
          <a:xfrm>
            <a:off x="3628453" y="1362948"/>
            <a:ext cx="88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3D5D9-5486-39DF-C034-388370D02249}"/>
              </a:ext>
            </a:extLst>
          </p:cNvPr>
          <p:cNvSpPr/>
          <p:nvPr/>
        </p:nvSpPr>
        <p:spPr>
          <a:xfrm>
            <a:off x="623688" y="1235347"/>
            <a:ext cx="19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Segments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A4EEE-36F6-C221-6ADB-DFB8C0CC3828}"/>
              </a:ext>
            </a:extLst>
          </p:cNvPr>
          <p:cNvSpPr/>
          <p:nvPr/>
        </p:nvSpPr>
        <p:spPr>
          <a:xfrm>
            <a:off x="11339130" y="232801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FA9D80-0106-2AF9-E067-0C8D13726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95153"/>
              </p:ext>
            </p:extLst>
          </p:nvPr>
        </p:nvGraphicFramePr>
        <p:xfrm>
          <a:off x="3114769" y="2681847"/>
          <a:ext cx="2174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9DE7B7-8710-24FE-2026-59F4E4F09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68540"/>
              </p:ext>
            </p:extLst>
          </p:nvPr>
        </p:nvGraphicFramePr>
        <p:xfrm>
          <a:off x="5830621" y="1663520"/>
          <a:ext cx="2174240" cy="512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50624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500KB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8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2710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20E0A1D-7C19-3674-C573-5356F87F1872}"/>
              </a:ext>
            </a:extLst>
          </p:cNvPr>
          <p:cNvSpPr/>
          <p:nvPr/>
        </p:nvSpPr>
        <p:spPr>
          <a:xfrm>
            <a:off x="6198709" y="1235347"/>
            <a:ext cx="89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Fit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75336F-45EC-0D90-3A28-577983D5F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85600"/>
              </p:ext>
            </p:extLst>
          </p:nvPr>
        </p:nvGraphicFramePr>
        <p:xfrm>
          <a:off x="5841787" y="4124402"/>
          <a:ext cx="21630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74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212 KB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9CDE142-BC86-72AF-A2DC-909A28F5C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05045"/>
              </p:ext>
            </p:extLst>
          </p:nvPr>
        </p:nvGraphicFramePr>
        <p:xfrm>
          <a:off x="5830621" y="2022698"/>
          <a:ext cx="2174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417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E9199F9-9DE0-915C-72CC-07CF23CDC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00910"/>
              </p:ext>
            </p:extLst>
          </p:nvPr>
        </p:nvGraphicFramePr>
        <p:xfrm>
          <a:off x="5841787" y="3538722"/>
          <a:ext cx="2174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5D4D088-95ED-33C9-308B-98525F4C8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5025"/>
              </p:ext>
            </p:extLst>
          </p:nvPr>
        </p:nvGraphicFramePr>
        <p:xfrm>
          <a:off x="5841787" y="5099048"/>
          <a:ext cx="2174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426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FB8C156-9E1F-6CBC-A04A-E6FBC7A54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9566"/>
              </p:ext>
            </p:extLst>
          </p:nvPr>
        </p:nvGraphicFramePr>
        <p:xfrm>
          <a:off x="8768968" y="1732280"/>
          <a:ext cx="2174240" cy="512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50624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500KB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200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8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2710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E10E536-3D39-0C00-6892-57AE274651F8}"/>
              </a:ext>
            </a:extLst>
          </p:cNvPr>
          <p:cNvSpPr/>
          <p:nvPr/>
        </p:nvSpPr>
        <p:spPr>
          <a:xfrm>
            <a:off x="8682442" y="129914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D716075-204F-BF88-7F32-5C42DE7FC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99724"/>
              </p:ext>
            </p:extLst>
          </p:nvPr>
        </p:nvGraphicFramePr>
        <p:xfrm>
          <a:off x="8780134" y="5101293"/>
          <a:ext cx="2174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212 KB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18E53FB-60B4-B245-74A9-A081EA55063C}"/>
              </a:ext>
            </a:extLst>
          </p:cNvPr>
          <p:cNvSpPr txBox="1"/>
          <p:nvPr/>
        </p:nvSpPr>
        <p:spPr>
          <a:xfrm>
            <a:off x="8780134" y="5930354"/>
            <a:ext cx="200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600-212 = 388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DB4D950-2216-69A9-3E4F-B0E298D83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55933"/>
              </p:ext>
            </p:extLst>
          </p:nvPr>
        </p:nvGraphicFramePr>
        <p:xfrm>
          <a:off x="8760716" y="2087487"/>
          <a:ext cx="219365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658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417 KB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A3FE0A7-3869-1124-6331-7C0AB939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80625"/>
              </p:ext>
            </p:extLst>
          </p:nvPr>
        </p:nvGraphicFramePr>
        <p:xfrm>
          <a:off x="8781460" y="4215417"/>
          <a:ext cx="21617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748">
                  <a:extLst>
                    <a:ext uri="{9D8B030D-6E8A-4147-A177-3AD203B41FA5}">
                      <a16:colId xmlns:a16="http://schemas.microsoft.com/office/drawing/2014/main" val="96267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  <p:bldP spid="23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FAEF-E39D-8434-E299-0D3A73C7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BAE2A-DF21-FDC9-4553-D62ED1463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F5309-0EAD-5052-00E6-5D19AB157918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Segmentation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C8CD6-4D74-1AA1-0463-73F0672EB384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C9E071-9FBB-32C7-E58B-5A36A6ED267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0F3531-264E-5339-AFD4-F11B89073D75}"/>
              </a:ext>
            </a:extLst>
          </p:cNvPr>
          <p:cNvSpPr txBox="1"/>
          <p:nvPr/>
        </p:nvSpPr>
        <p:spPr>
          <a:xfrm>
            <a:off x="698089" y="1299803"/>
            <a:ext cx="10914790" cy="2668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Segment is just a contiguous portion of the address space of a particular length.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Divide address space into logical segments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Each segment can independently: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be placed separately in physical memory</a:t>
            </a:r>
          </a:p>
          <a:p>
            <a:pPr marL="800100" lvl="1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be protected (separate read/write/execute protection bits)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1B1A0-F5FB-3ED4-C636-1D0944168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F7CE9-4EE7-47B2-92D1-C42EDB33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A497DE-3517-4218-A726-A60E880A81A3}"/>
              </a:ext>
            </a:extLst>
          </p:cNvPr>
          <p:cNvGrpSpPr/>
          <p:nvPr/>
        </p:nvGrpSpPr>
        <p:grpSpPr>
          <a:xfrm>
            <a:off x="8737917" y="2045880"/>
            <a:ext cx="3157537" cy="4214813"/>
            <a:chOff x="2735263" y="1454150"/>
            <a:chExt cx="3157537" cy="4214813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CBF25E00-85A7-70E2-974E-C55241610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825" y="1454150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B578B91-3E5A-165A-CC8F-8B6625B0C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825" y="2341563"/>
              <a:ext cx="8572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16KB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763B1C2-5E99-3602-C7F2-4A892E2D1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263" y="3348038"/>
              <a:ext cx="8572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32KB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43AD3C5-A768-F1B1-63F0-614E6F4B6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063" y="433546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D8D9A3F-5DAE-EB91-8425-4D844FEA9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063" y="5205413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64KB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1CE44194-92D8-9C20-79A5-2E47C1A6E590}"/>
                </a:ext>
              </a:extLst>
            </p:cNvPr>
            <p:cNvSpPr/>
            <p:nvPr/>
          </p:nvSpPr>
          <p:spPr>
            <a:xfrm>
              <a:off x="3648075" y="3489325"/>
              <a:ext cx="2243138" cy="1793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Code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B5FAC272-B389-CC45-D879-1E48F43DE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613" y="5360988"/>
              <a:ext cx="23891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rgbClr val="000000"/>
                  </a:solidFill>
                  <a:latin typeface="Malgun Gothic" panose="020B0503020000020004" pitchFamily="34" charset="-127"/>
                </a:rPr>
                <a:t>Physical Memory</a:t>
              </a:r>
              <a:endParaRPr lang="ko-KR" altLang="en-US" sz="1400" b="1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8" name="직사각형 14">
              <a:extLst>
                <a:ext uri="{FF2B5EF4-FFF2-40B4-BE49-F238E27FC236}">
                  <a16:creationId xmlns:a16="http://schemas.microsoft.com/office/drawing/2014/main" id="{20A8455F-7217-A092-5B3E-EE2B5AD8BA71}"/>
                </a:ext>
              </a:extLst>
            </p:cNvPr>
            <p:cNvSpPr/>
            <p:nvPr/>
          </p:nvSpPr>
          <p:spPr>
            <a:xfrm>
              <a:off x="3648075" y="2514600"/>
              <a:ext cx="2243138" cy="490538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  <a:p>
              <a:pPr algn="ctr">
                <a:defRPr/>
              </a:pPr>
              <a:endPara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9" name="직사각형 15">
              <a:extLst>
                <a:ext uri="{FF2B5EF4-FFF2-40B4-BE49-F238E27FC236}">
                  <a16:creationId xmlns:a16="http://schemas.microsoft.com/office/drawing/2014/main" id="{8F161064-762A-7553-47AF-016AB52B43A7}"/>
                </a:ext>
              </a:extLst>
            </p:cNvPr>
            <p:cNvSpPr/>
            <p:nvPr/>
          </p:nvSpPr>
          <p:spPr>
            <a:xfrm>
              <a:off x="3648075" y="3843338"/>
              <a:ext cx="2243138" cy="1517650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20" name="직사각형 16">
              <a:extLst>
                <a:ext uri="{FF2B5EF4-FFF2-40B4-BE49-F238E27FC236}">
                  <a16:creationId xmlns:a16="http://schemas.microsoft.com/office/drawing/2014/main" id="{314F425E-CBF5-727E-F35C-2EA150BC3C9B}"/>
                </a:ext>
              </a:extLst>
            </p:cNvPr>
            <p:cNvSpPr/>
            <p:nvPr/>
          </p:nvSpPr>
          <p:spPr>
            <a:xfrm>
              <a:off x="3648075" y="3663950"/>
              <a:ext cx="2243138" cy="1793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Heap</a:t>
              </a:r>
            </a:p>
          </p:txBody>
        </p:sp>
        <p:sp>
          <p:nvSpPr>
            <p:cNvPr id="21" name="직사각형 17">
              <a:extLst>
                <a:ext uri="{FF2B5EF4-FFF2-40B4-BE49-F238E27FC236}">
                  <a16:creationId xmlns:a16="http://schemas.microsoft.com/office/drawing/2014/main" id="{F96DC115-8564-67A6-6D11-6BA357E3B78E}"/>
                </a:ext>
              </a:extLst>
            </p:cNvPr>
            <p:cNvSpPr/>
            <p:nvPr/>
          </p:nvSpPr>
          <p:spPr>
            <a:xfrm>
              <a:off x="3648075" y="3005138"/>
              <a:ext cx="2243138" cy="1793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Stack</a:t>
              </a:r>
            </a:p>
          </p:txBody>
        </p:sp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472D54C0-0DAD-2711-3A9B-377A3C68182F}"/>
                </a:ext>
              </a:extLst>
            </p:cNvPr>
            <p:cNvSpPr/>
            <p:nvPr/>
          </p:nvSpPr>
          <p:spPr>
            <a:xfrm>
              <a:off x="3648075" y="1533525"/>
              <a:ext cx="2243138" cy="981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Operating System</a:t>
              </a:r>
            </a:p>
          </p:txBody>
        </p:sp>
        <p:cxnSp>
          <p:nvCxnSpPr>
            <p:cNvPr id="23" name="직선 화살표 연결선 19">
              <a:extLst>
                <a:ext uri="{FF2B5EF4-FFF2-40B4-BE49-F238E27FC236}">
                  <a16:creationId xmlns:a16="http://schemas.microsoft.com/office/drawing/2014/main" id="{4BE40A3A-E523-C359-C01C-4408CEC0DB5B}"/>
                </a:ext>
              </a:extLst>
            </p:cNvPr>
            <p:cNvCxnSpPr>
              <a:stCxn id="21" idx="0"/>
            </p:cNvCxnSpPr>
            <p:nvPr/>
          </p:nvCxnSpPr>
          <p:spPr>
            <a:xfrm flipH="1" flipV="1">
              <a:off x="4770438" y="2801938"/>
              <a:ext cx="0" cy="203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0">
              <a:extLst>
                <a:ext uri="{FF2B5EF4-FFF2-40B4-BE49-F238E27FC236}">
                  <a16:creationId xmlns:a16="http://schemas.microsoft.com/office/drawing/2014/main" id="{E9C5969B-022F-001B-6314-09713DFFF5D6}"/>
                </a:ext>
              </a:extLst>
            </p:cNvPr>
            <p:cNvSpPr/>
            <p:nvPr/>
          </p:nvSpPr>
          <p:spPr>
            <a:xfrm>
              <a:off x="3648075" y="3175000"/>
              <a:ext cx="2243138" cy="32702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cxnSp>
          <p:nvCxnSpPr>
            <p:cNvPr id="25" name="직선 화살표 연결선 12">
              <a:extLst>
                <a:ext uri="{FF2B5EF4-FFF2-40B4-BE49-F238E27FC236}">
                  <a16:creationId xmlns:a16="http://schemas.microsoft.com/office/drawing/2014/main" id="{E59725D5-267A-532D-A0E9-A7AD066FFF33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4770438" y="3843338"/>
              <a:ext cx="0" cy="25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AF16DDD8-9803-B30A-1927-AF20D35DEC76}"/>
              </a:ext>
            </a:extLst>
          </p:cNvPr>
          <p:cNvGrpSpPr>
            <a:grpSpLocks/>
          </p:cNvGrpSpPr>
          <p:nvPr/>
        </p:nvGrpSpPr>
        <p:grpSpPr bwMode="auto">
          <a:xfrm>
            <a:off x="3048008" y="4158720"/>
            <a:ext cx="4129087" cy="1447800"/>
            <a:chOff x="1119210" y="1898889"/>
            <a:chExt cx="3096344" cy="1448496"/>
          </a:xfrm>
        </p:grpSpPr>
        <p:sp>
          <p:nvSpPr>
            <p:cNvPr id="27" name="직사각형 43">
              <a:extLst>
                <a:ext uri="{FF2B5EF4-FFF2-40B4-BE49-F238E27FC236}">
                  <a16:creationId xmlns:a16="http://schemas.microsoft.com/office/drawing/2014/main" id="{A5C7E9F6-3CC9-148F-D33E-E0DE0FBB1947}"/>
                </a:ext>
              </a:extLst>
            </p:cNvPr>
            <p:cNvSpPr/>
            <p:nvPr/>
          </p:nvSpPr>
          <p:spPr>
            <a:xfrm>
              <a:off x="1119210" y="1898889"/>
              <a:ext cx="3096344" cy="1448496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Segment  Base	 Size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Code	  32K	 2K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Heap	  34K	 2K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Stack	  28K	 2K</a:t>
              </a:r>
            </a:p>
          </p:txBody>
        </p:sp>
        <p:cxnSp>
          <p:nvCxnSpPr>
            <p:cNvPr id="28" name="직선 연결선 45">
              <a:extLst>
                <a:ext uri="{FF2B5EF4-FFF2-40B4-BE49-F238E27FC236}">
                  <a16:creationId xmlns:a16="http://schemas.microsoft.com/office/drawing/2014/main" id="{155C0E51-1BF5-6B13-4D49-42F3A6985FAD}"/>
                </a:ext>
              </a:extLst>
            </p:cNvPr>
            <p:cNvCxnSpPr/>
            <p:nvPr/>
          </p:nvCxnSpPr>
          <p:spPr>
            <a:xfrm>
              <a:off x="1331109" y="2340426"/>
              <a:ext cx="2665403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9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DA79-EFA9-CFE1-1173-7FAA92B7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E8EFE-1459-2AD4-642D-98A5E7876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D2C76-E5DA-2E88-6CEF-85937DF83919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Segmentation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8E00-4DD1-9C19-8635-DC5C6CF5EEFF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F1919F-2183-CD7D-C293-21A39E52330F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DF1323-1D74-C273-050B-EEC7C2165C68}"/>
              </a:ext>
            </a:extLst>
          </p:cNvPr>
          <p:cNvSpPr txBox="1"/>
          <p:nvPr/>
        </p:nvSpPr>
        <p:spPr>
          <a:xfrm>
            <a:off x="698089" y="1299803"/>
            <a:ext cx="10914790" cy="311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Chop up the address space into segments based on the top few bits of virtual address.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14 bit logical address, 4 segments; how many bits for segment? How many bits for offset?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FBE5D-76D5-CE11-978B-B928E876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DA892-1CA7-15AE-83E0-3ADB545C4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39">
            <a:extLst>
              <a:ext uri="{FF2B5EF4-FFF2-40B4-BE49-F238E27FC236}">
                <a16:creationId xmlns:a16="http://schemas.microsoft.com/office/drawing/2014/main" id="{095FA72F-C0F7-9BE8-7DCE-627608AA2B6E}"/>
              </a:ext>
            </a:extLst>
          </p:cNvPr>
          <p:cNvGrpSpPr>
            <a:grpSpLocks/>
          </p:cNvGrpSpPr>
          <p:nvPr/>
        </p:nvGrpSpPr>
        <p:grpSpPr bwMode="auto">
          <a:xfrm>
            <a:off x="3725106" y="1847415"/>
            <a:ext cx="7200900" cy="1352550"/>
            <a:chOff x="1485064" y="1787850"/>
            <a:chExt cx="5401114" cy="1353118"/>
          </a:xfrm>
        </p:grpSpPr>
        <p:grpSp>
          <p:nvGrpSpPr>
            <p:cNvPr id="29" name="그룹 126">
              <a:extLst>
                <a:ext uri="{FF2B5EF4-FFF2-40B4-BE49-F238E27FC236}">
                  <a16:creationId xmlns:a16="http://schemas.microsoft.com/office/drawing/2014/main" id="{2623693B-AFAF-9823-761A-CE5891A20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1554" y="1787850"/>
              <a:ext cx="5054624" cy="648071"/>
              <a:chOff x="1831554" y="3501008"/>
              <a:chExt cx="5054624" cy="648071"/>
            </a:xfrm>
          </p:grpSpPr>
          <p:grpSp>
            <p:nvGrpSpPr>
              <p:cNvPr id="38" name="그룹 125">
                <a:extLst>
                  <a:ext uri="{FF2B5EF4-FFF2-40B4-BE49-F238E27FC236}">
                    <a16:creationId xmlns:a16="http://schemas.microsoft.com/office/drawing/2014/main" id="{74873EF4-A532-C81E-A7B3-59E18BB6C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1554" y="3501008"/>
                <a:ext cx="5044702" cy="360040"/>
                <a:chOff x="1831554" y="3501008"/>
                <a:chExt cx="5044702" cy="360040"/>
              </a:xfrm>
            </p:grpSpPr>
            <p:sp>
              <p:nvSpPr>
                <p:cNvPr id="54" name="직사각형 48">
                  <a:extLst>
                    <a:ext uri="{FF2B5EF4-FFF2-40B4-BE49-F238E27FC236}">
                      <a16:creationId xmlns:a16="http://schemas.microsoft.com/office/drawing/2014/main" id="{8D369834-FCBE-93BE-50F6-A3CC5AD10ADA}"/>
                    </a:ext>
                  </a:extLst>
                </p:cNvPr>
                <p:cNvSpPr/>
                <p:nvPr/>
              </p:nvSpPr>
              <p:spPr>
                <a:xfrm>
                  <a:off x="6517054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0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5" name="직사각형 49">
                  <a:extLst>
                    <a:ext uri="{FF2B5EF4-FFF2-40B4-BE49-F238E27FC236}">
                      <a16:creationId xmlns:a16="http://schemas.microsoft.com/office/drawing/2014/main" id="{56AB202C-323C-594F-F54A-BBD45D0B0CC7}"/>
                    </a:ext>
                  </a:extLst>
                </p:cNvPr>
                <p:cNvSpPr/>
                <p:nvPr/>
              </p:nvSpPr>
              <p:spPr>
                <a:xfrm>
                  <a:off x="1831565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13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6" name="직사각형 50">
                  <a:extLst>
                    <a:ext uri="{FF2B5EF4-FFF2-40B4-BE49-F238E27FC236}">
                      <a16:creationId xmlns:a16="http://schemas.microsoft.com/office/drawing/2014/main" id="{341E640B-B81B-F6C6-6996-89F4CD64495C}"/>
                    </a:ext>
                  </a:extLst>
                </p:cNvPr>
                <p:cNvSpPr/>
                <p:nvPr/>
              </p:nvSpPr>
              <p:spPr>
                <a:xfrm>
                  <a:off x="6157456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1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7" name="직사각형 51">
                  <a:extLst>
                    <a:ext uri="{FF2B5EF4-FFF2-40B4-BE49-F238E27FC236}">
                      <a16:creationId xmlns:a16="http://schemas.microsoft.com/office/drawing/2014/main" id="{4A640513-5601-4529-615E-C070208A1C6A}"/>
                    </a:ext>
                  </a:extLst>
                </p:cNvPr>
                <p:cNvSpPr/>
                <p:nvPr/>
              </p:nvSpPr>
              <p:spPr>
                <a:xfrm>
                  <a:off x="2191162" y="3501008"/>
                  <a:ext cx="36078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12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8" name="직사각형 52">
                  <a:extLst>
                    <a:ext uri="{FF2B5EF4-FFF2-40B4-BE49-F238E27FC236}">
                      <a16:creationId xmlns:a16="http://schemas.microsoft.com/office/drawing/2014/main" id="{60E89394-AE08-3790-05D4-5244D0F7BEA9}"/>
                    </a:ext>
                  </a:extLst>
                </p:cNvPr>
                <p:cNvSpPr/>
                <p:nvPr/>
              </p:nvSpPr>
              <p:spPr>
                <a:xfrm>
                  <a:off x="5796668" y="3501008"/>
                  <a:ext cx="36078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2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59" name="직사각형 53">
                  <a:extLst>
                    <a:ext uri="{FF2B5EF4-FFF2-40B4-BE49-F238E27FC236}">
                      <a16:creationId xmlns:a16="http://schemas.microsoft.com/office/drawing/2014/main" id="{96707ED0-A71E-92E3-B5FE-6CA5959B03ED}"/>
                    </a:ext>
                  </a:extLst>
                </p:cNvPr>
                <p:cNvSpPr/>
                <p:nvPr/>
              </p:nvSpPr>
              <p:spPr>
                <a:xfrm>
                  <a:off x="2555523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11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0" name="직사각형 54">
                  <a:extLst>
                    <a:ext uri="{FF2B5EF4-FFF2-40B4-BE49-F238E27FC236}">
                      <a16:creationId xmlns:a16="http://schemas.microsoft.com/office/drawing/2014/main" id="{38C69E7F-12BE-9469-3516-CD60AB208BBA}"/>
                    </a:ext>
                  </a:extLst>
                </p:cNvPr>
                <p:cNvSpPr/>
                <p:nvPr/>
              </p:nvSpPr>
              <p:spPr>
                <a:xfrm>
                  <a:off x="5437070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3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1" name="직사각형 55">
                  <a:extLst>
                    <a:ext uri="{FF2B5EF4-FFF2-40B4-BE49-F238E27FC236}">
                      <a16:creationId xmlns:a16="http://schemas.microsoft.com/office/drawing/2014/main" id="{15143A86-F6E9-EBEC-C8C8-610A00402B13}"/>
                    </a:ext>
                  </a:extLst>
                </p:cNvPr>
                <p:cNvSpPr/>
                <p:nvPr/>
              </p:nvSpPr>
              <p:spPr>
                <a:xfrm>
                  <a:off x="2915121" y="3501008"/>
                  <a:ext cx="36078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10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2" name="직사각형 56">
                  <a:extLst>
                    <a:ext uri="{FF2B5EF4-FFF2-40B4-BE49-F238E27FC236}">
                      <a16:creationId xmlns:a16="http://schemas.microsoft.com/office/drawing/2014/main" id="{53C1FF97-E66F-A601-C1DB-8E3F680BECC3}"/>
                    </a:ext>
                  </a:extLst>
                </p:cNvPr>
                <p:cNvSpPr/>
                <p:nvPr/>
              </p:nvSpPr>
              <p:spPr>
                <a:xfrm>
                  <a:off x="5076281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4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3" name="직사각형 57">
                  <a:extLst>
                    <a:ext uri="{FF2B5EF4-FFF2-40B4-BE49-F238E27FC236}">
                      <a16:creationId xmlns:a16="http://schemas.microsoft.com/office/drawing/2014/main" id="{3D4F1DB7-A731-4730-A77B-B7FDB74E309A}"/>
                    </a:ext>
                  </a:extLst>
                </p:cNvPr>
                <p:cNvSpPr/>
                <p:nvPr/>
              </p:nvSpPr>
              <p:spPr>
                <a:xfrm>
                  <a:off x="3277101" y="3501008"/>
                  <a:ext cx="36078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9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4" name="직사각형 58">
                  <a:extLst>
                    <a:ext uri="{FF2B5EF4-FFF2-40B4-BE49-F238E27FC236}">
                      <a16:creationId xmlns:a16="http://schemas.microsoft.com/office/drawing/2014/main" id="{0D1AB715-3BE3-5146-E2C0-6984146747BA}"/>
                    </a:ext>
                  </a:extLst>
                </p:cNvPr>
                <p:cNvSpPr/>
                <p:nvPr/>
              </p:nvSpPr>
              <p:spPr>
                <a:xfrm>
                  <a:off x="3637889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8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5" name="직사각형 59">
                  <a:extLst>
                    <a:ext uri="{FF2B5EF4-FFF2-40B4-BE49-F238E27FC236}">
                      <a16:creationId xmlns:a16="http://schemas.microsoft.com/office/drawing/2014/main" id="{C834FC64-C8C6-B62D-5212-AEB8D50B08F1}"/>
                    </a:ext>
                  </a:extLst>
                </p:cNvPr>
                <p:cNvSpPr/>
                <p:nvPr/>
              </p:nvSpPr>
              <p:spPr>
                <a:xfrm>
                  <a:off x="3996297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7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6" name="직사각형 60">
                  <a:extLst>
                    <a:ext uri="{FF2B5EF4-FFF2-40B4-BE49-F238E27FC236}">
                      <a16:creationId xmlns:a16="http://schemas.microsoft.com/office/drawing/2014/main" id="{03C163F3-2522-B6C9-AD55-4E3D7856314E}"/>
                    </a:ext>
                  </a:extLst>
                </p:cNvPr>
                <p:cNvSpPr/>
                <p:nvPr/>
              </p:nvSpPr>
              <p:spPr>
                <a:xfrm>
                  <a:off x="4355895" y="3501008"/>
                  <a:ext cx="35959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6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67" name="직사각형 61">
                  <a:extLst>
                    <a:ext uri="{FF2B5EF4-FFF2-40B4-BE49-F238E27FC236}">
                      <a16:creationId xmlns:a16="http://schemas.microsoft.com/office/drawing/2014/main" id="{CF263F05-C676-9FC8-597E-31B9F1E69522}"/>
                    </a:ext>
                  </a:extLst>
                </p:cNvPr>
                <p:cNvSpPr/>
                <p:nvPr/>
              </p:nvSpPr>
              <p:spPr>
                <a:xfrm>
                  <a:off x="4715492" y="3501008"/>
                  <a:ext cx="360788" cy="360514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en-US" altLang="ko-KR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rPr>
                    <a:t>5</a:t>
                  </a:r>
                  <a:endParaRPr lang="ko-KR" altLang="en-US" sz="14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39" name="그룹 124">
                <a:extLst>
                  <a:ext uri="{FF2B5EF4-FFF2-40B4-BE49-F238E27FC236}">
                    <a16:creationId xmlns:a16="http://schemas.microsoft.com/office/drawing/2014/main" id="{5A23B908-D253-4B4F-2818-3351E15CA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5308" y="3789038"/>
                <a:ext cx="5040870" cy="360041"/>
                <a:chOff x="1845308" y="3789038"/>
                <a:chExt cx="5040870" cy="360041"/>
              </a:xfrm>
            </p:grpSpPr>
            <p:cxnSp>
              <p:nvCxnSpPr>
                <p:cNvPr id="40" name="직선 연결선 95">
                  <a:extLst>
                    <a:ext uri="{FF2B5EF4-FFF2-40B4-BE49-F238E27FC236}">
                      <a16:creationId xmlns:a16="http://schemas.microsoft.com/office/drawing/2014/main" id="{C9DAE107-ECDF-C3A7-182F-53328473A3FD}"/>
                    </a:ext>
                  </a:extLst>
                </p:cNvPr>
                <p:cNvCxnSpPr/>
                <p:nvPr/>
              </p:nvCxnSpPr>
              <p:spPr>
                <a:xfrm>
                  <a:off x="2200688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직선 연결선 99">
                  <a:extLst>
                    <a:ext uri="{FF2B5EF4-FFF2-40B4-BE49-F238E27FC236}">
                      <a16:creationId xmlns:a16="http://schemas.microsoft.com/office/drawing/2014/main" id="{4A430DCA-1EAA-73CB-C07D-11B5D6C01563}"/>
                    </a:ext>
                  </a:extLst>
                </p:cNvPr>
                <p:cNvCxnSpPr/>
                <p:nvPr/>
              </p:nvCxnSpPr>
              <p:spPr>
                <a:xfrm>
                  <a:off x="2555523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100">
                  <a:extLst>
                    <a:ext uri="{FF2B5EF4-FFF2-40B4-BE49-F238E27FC236}">
                      <a16:creationId xmlns:a16="http://schemas.microsoft.com/office/drawing/2014/main" id="{FA8C1F36-22F8-EF8D-181C-225353DE64A4}"/>
                    </a:ext>
                  </a:extLst>
                </p:cNvPr>
                <p:cNvCxnSpPr/>
                <p:nvPr/>
              </p:nvCxnSpPr>
              <p:spPr>
                <a:xfrm>
                  <a:off x="2915121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연결선 101">
                  <a:extLst>
                    <a:ext uri="{FF2B5EF4-FFF2-40B4-BE49-F238E27FC236}">
                      <a16:creationId xmlns:a16="http://schemas.microsoft.com/office/drawing/2014/main" id="{28305C1F-60ED-F1A2-2BC0-DD18D4A611BA}"/>
                    </a:ext>
                  </a:extLst>
                </p:cNvPr>
                <p:cNvCxnSpPr/>
                <p:nvPr/>
              </p:nvCxnSpPr>
              <p:spPr>
                <a:xfrm>
                  <a:off x="3277101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연결선 102">
                  <a:extLst>
                    <a:ext uri="{FF2B5EF4-FFF2-40B4-BE49-F238E27FC236}">
                      <a16:creationId xmlns:a16="http://schemas.microsoft.com/office/drawing/2014/main" id="{B88FA54D-685B-1A53-26F9-9B9925BA3FB9}"/>
                    </a:ext>
                  </a:extLst>
                </p:cNvPr>
                <p:cNvCxnSpPr/>
                <p:nvPr/>
              </p:nvCxnSpPr>
              <p:spPr>
                <a:xfrm>
                  <a:off x="3636699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103">
                  <a:extLst>
                    <a:ext uri="{FF2B5EF4-FFF2-40B4-BE49-F238E27FC236}">
                      <a16:creationId xmlns:a16="http://schemas.microsoft.com/office/drawing/2014/main" id="{08AB5C2C-ACD3-D6DE-926B-0086C5828E91}"/>
                    </a:ext>
                  </a:extLst>
                </p:cNvPr>
                <p:cNvCxnSpPr/>
                <p:nvPr/>
              </p:nvCxnSpPr>
              <p:spPr>
                <a:xfrm flipH="1">
                  <a:off x="3995106" y="3788467"/>
                  <a:ext cx="2381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104">
                  <a:extLst>
                    <a:ext uri="{FF2B5EF4-FFF2-40B4-BE49-F238E27FC236}">
                      <a16:creationId xmlns:a16="http://schemas.microsoft.com/office/drawing/2014/main" id="{A61F189E-D9A5-68DE-7694-CB43724F1826}"/>
                    </a:ext>
                  </a:extLst>
                </p:cNvPr>
                <p:cNvCxnSpPr>
                  <a:endCxn id="53" idx="2"/>
                </p:cNvCxnSpPr>
                <p:nvPr/>
              </p:nvCxnSpPr>
              <p:spPr>
                <a:xfrm>
                  <a:off x="4366611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105">
                  <a:extLst>
                    <a:ext uri="{FF2B5EF4-FFF2-40B4-BE49-F238E27FC236}">
                      <a16:creationId xmlns:a16="http://schemas.microsoft.com/office/drawing/2014/main" id="{D6ECAEF2-130C-8B02-50E7-EAEF784C59D8}"/>
                    </a:ext>
                  </a:extLst>
                </p:cNvPr>
                <p:cNvCxnSpPr/>
                <p:nvPr/>
              </p:nvCxnSpPr>
              <p:spPr>
                <a:xfrm>
                  <a:off x="4721446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106">
                  <a:extLst>
                    <a:ext uri="{FF2B5EF4-FFF2-40B4-BE49-F238E27FC236}">
                      <a16:creationId xmlns:a16="http://schemas.microsoft.com/office/drawing/2014/main" id="{BEA07CC1-FA83-A310-E0A9-FFA5D9FF4586}"/>
                    </a:ext>
                  </a:extLst>
                </p:cNvPr>
                <p:cNvCxnSpPr/>
                <p:nvPr/>
              </p:nvCxnSpPr>
              <p:spPr>
                <a:xfrm>
                  <a:off x="5076281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107">
                  <a:extLst>
                    <a:ext uri="{FF2B5EF4-FFF2-40B4-BE49-F238E27FC236}">
                      <a16:creationId xmlns:a16="http://schemas.microsoft.com/office/drawing/2014/main" id="{1879A624-EB76-BDEC-6744-93D7CB28B996}"/>
                    </a:ext>
                  </a:extLst>
                </p:cNvPr>
                <p:cNvCxnSpPr/>
                <p:nvPr/>
              </p:nvCxnSpPr>
              <p:spPr>
                <a:xfrm flipH="1">
                  <a:off x="5434689" y="3788467"/>
                  <a:ext cx="2381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 108">
                  <a:extLst>
                    <a:ext uri="{FF2B5EF4-FFF2-40B4-BE49-F238E27FC236}">
                      <a16:creationId xmlns:a16="http://schemas.microsoft.com/office/drawing/2014/main" id="{20525B35-23E7-97E3-4A69-833EB1961BC3}"/>
                    </a:ext>
                  </a:extLst>
                </p:cNvPr>
                <p:cNvCxnSpPr/>
                <p:nvPr/>
              </p:nvCxnSpPr>
              <p:spPr>
                <a:xfrm>
                  <a:off x="5796668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연결선 109">
                  <a:extLst>
                    <a:ext uri="{FF2B5EF4-FFF2-40B4-BE49-F238E27FC236}">
                      <a16:creationId xmlns:a16="http://schemas.microsoft.com/office/drawing/2014/main" id="{27588EB2-6C6D-385B-9EA0-3D0781C7DF02}"/>
                    </a:ext>
                  </a:extLst>
                </p:cNvPr>
                <p:cNvCxnSpPr/>
                <p:nvPr/>
              </p:nvCxnSpPr>
              <p:spPr>
                <a:xfrm>
                  <a:off x="6156266" y="3788467"/>
                  <a:ext cx="0" cy="36051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연결선 110">
                  <a:extLst>
                    <a:ext uri="{FF2B5EF4-FFF2-40B4-BE49-F238E27FC236}">
                      <a16:creationId xmlns:a16="http://schemas.microsoft.com/office/drawing/2014/main" id="{73DF1A29-D75E-AC1B-4BE3-899025998ACA}"/>
                    </a:ext>
                  </a:extLst>
                </p:cNvPr>
                <p:cNvCxnSpPr/>
                <p:nvPr/>
              </p:nvCxnSpPr>
              <p:spPr>
                <a:xfrm>
                  <a:off x="6515864" y="3797996"/>
                  <a:ext cx="0" cy="35098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직사각형 93">
                  <a:extLst>
                    <a:ext uri="{FF2B5EF4-FFF2-40B4-BE49-F238E27FC236}">
                      <a16:creationId xmlns:a16="http://schemas.microsoft.com/office/drawing/2014/main" id="{9D8866FD-57AF-B871-61F3-2EA29602643F}"/>
                    </a:ext>
                  </a:extLst>
                </p:cNvPr>
                <p:cNvSpPr/>
                <p:nvPr/>
              </p:nvSpPr>
              <p:spPr>
                <a:xfrm>
                  <a:off x="1845853" y="3788467"/>
                  <a:ext cx="5040325" cy="36051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25200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</p:grpSp>
        <p:sp>
          <p:nvSpPr>
            <p:cNvPr id="30" name="TextBox 130">
              <a:extLst>
                <a:ext uri="{FF2B5EF4-FFF2-40B4-BE49-F238E27FC236}">
                  <a16:creationId xmlns:a16="http://schemas.microsoft.com/office/drawing/2014/main" id="{A9F640E1-E58C-F625-027C-9678C9F17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064" y="2833191"/>
              <a:ext cx="1432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Segment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grpSp>
          <p:nvGrpSpPr>
            <p:cNvPr id="31" name="그룹 135">
              <a:extLst>
                <a:ext uri="{FF2B5EF4-FFF2-40B4-BE49-F238E27FC236}">
                  <a16:creationId xmlns:a16="http://schemas.microsoft.com/office/drawing/2014/main" id="{4424B427-6A0A-F9A6-7F92-C5B7D30B6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5309" y="2520004"/>
              <a:ext cx="4310869" cy="304518"/>
              <a:chOff x="2575309" y="2576978"/>
              <a:chExt cx="4310869" cy="304518"/>
            </a:xfrm>
          </p:grpSpPr>
          <p:sp>
            <p:nvSpPr>
              <p:cNvPr id="36" name="왼쪽 대괄호 129">
                <a:extLst>
                  <a:ext uri="{FF2B5EF4-FFF2-40B4-BE49-F238E27FC236}">
                    <a16:creationId xmlns:a16="http://schemas.microsoft.com/office/drawing/2014/main" id="{323B1DF3-060C-8D6E-04EB-8225206AF233}"/>
                  </a:ext>
                </a:extLst>
              </p:cNvPr>
              <p:cNvSpPr/>
              <p:nvPr/>
            </p:nvSpPr>
            <p:spPr>
              <a:xfrm rot="16200000">
                <a:off x="4636476" y="516258"/>
                <a:ext cx="188991" cy="4310413"/>
              </a:xfrm>
              <a:prstGeom prst="leftBracket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cxnSp>
            <p:nvCxnSpPr>
              <p:cNvPr id="37" name="직선 연결선 132">
                <a:extLst>
                  <a:ext uri="{FF2B5EF4-FFF2-40B4-BE49-F238E27FC236}">
                    <a16:creationId xmlns:a16="http://schemas.microsoft.com/office/drawing/2014/main" id="{FE954358-104E-F1E4-6C6C-894B44D58FBA}"/>
                  </a:ext>
                </a:extLst>
              </p:cNvPr>
              <p:cNvCxnSpPr/>
              <p:nvPr/>
            </p:nvCxnSpPr>
            <p:spPr>
              <a:xfrm>
                <a:off x="4559508" y="2765960"/>
                <a:ext cx="0" cy="115937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그룹 137">
              <a:extLst>
                <a:ext uri="{FF2B5EF4-FFF2-40B4-BE49-F238E27FC236}">
                  <a16:creationId xmlns:a16="http://schemas.microsoft.com/office/drawing/2014/main" id="{043522CE-4C3D-D62E-D51E-7D31858B4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398" y="2520005"/>
              <a:ext cx="700237" cy="304517"/>
              <a:chOff x="1851398" y="2576979"/>
              <a:chExt cx="700237" cy="304517"/>
            </a:xfrm>
          </p:grpSpPr>
          <p:sp>
            <p:nvSpPr>
              <p:cNvPr id="34" name="왼쪽 대괄호 128">
                <a:extLst>
                  <a:ext uri="{FF2B5EF4-FFF2-40B4-BE49-F238E27FC236}">
                    <a16:creationId xmlns:a16="http://schemas.microsoft.com/office/drawing/2014/main" id="{7A4F1722-CD68-277E-1012-90D47DCD3ED9}"/>
                  </a:ext>
                </a:extLst>
              </p:cNvPr>
              <p:cNvSpPr/>
              <p:nvPr/>
            </p:nvSpPr>
            <p:spPr>
              <a:xfrm rot="16200000">
                <a:off x="2107383" y="2321392"/>
                <a:ext cx="188991" cy="700145"/>
              </a:xfrm>
              <a:prstGeom prst="leftBracket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cxnSp>
            <p:nvCxnSpPr>
              <p:cNvPr id="35" name="직선 연결선 136">
                <a:extLst>
                  <a:ext uri="{FF2B5EF4-FFF2-40B4-BE49-F238E27FC236}">
                    <a16:creationId xmlns:a16="http://schemas.microsoft.com/office/drawing/2014/main" id="{16DD6AEB-682E-12CB-1F19-E798D2A45BF0}"/>
                  </a:ext>
                </a:extLst>
              </p:cNvPr>
              <p:cNvCxnSpPr/>
              <p:nvPr/>
            </p:nvCxnSpPr>
            <p:spPr>
              <a:xfrm>
                <a:off x="2201878" y="2765960"/>
                <a:ext cx="0" cy="115937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138">
              <a:extLst>
                <a:ext uri="{FF2B5EF4-FFF2-40B4-BE49-F238E27FC236}">
                  <a16:creationId xmlns:a16="http://schemas.microsoft.com/office/drawing/2014/main" id="{F74BC682-3FEF-F2FA-5094-88B216A48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332" y="2833191"/>
              <a:ext cx="1432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Offset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</p:grpSp>
      <p:grpSp>
        <p:nvGrpSpPr>
          <p:cNvPr id="68" name="그룹 194">
            <a:extLst>
              <a:ext uri="{FF2B5EF4-FFF2-40B4-BE49-F238E27FC236}">
                <a16:creationId xmlns:a16="http://schemas.microsoft.com/office/drawing/2014/main" id="{A1493D5D-2156-DF3D-464D-1A51D64FC741}"/>
              </a:ext>
            </a:extLst>
          </p:cNvPr>
          <p:cNvGrpSpPr>
            <a:grpSpLocks/>
          </p:cNvGrpSpPr>
          <p:nvPr/>
        </p:nvGrpSpPr>
        <p:grpSpPr bwMode="auto">
          <a:xfrm>
            <a:off x="3954499" y="4526349"/>
            <a:ext cx="7223125" cy="1352550"/>
            <a:chOff x="1608808" y="3501008"/>
            <a:chExt cx="5418145" cy="1353118"/>
          </a:xfrm>
        </p:grpSpPr>
        <p:grpSp>
          <p:nvGrpSpPr>
            <p:cNvPr id="69" name="그룹 140">
              <a:extLst>
                <a:ext uri="{FF2B5EF4-FFF2-40B4-BE49-F238E27FC236}">
                  <a16:creationId xmlns:a16="http://schemas.microsoft.com/office/drawing/2014/main" id="{12100D5D-8D0A-A3C7-20C8-40B49F1A3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808" y="3501008"/>
              <a:ext cx="5401114" cy="1353118"/>
              <a:chOff x="1485064" y="1787850"/>
              <a:chExt cx="5401114" cy="1353118"/>
            </a:xfrm>
          </p:grpSpPr>
          <p:grpSp>
            <p:nvGrpSpPr>
              <p:cNvPr id="84" name="그룹 141">
                <a:extLst>
                  <a:ext uri="{FF2B5EF4-FFF2-40B4-BE49-F238E27FC236}">
                    <a16:creationId xmlns:a16="http://schemas.microsoft.com/office/drawing/2014/main" id="{368A0258-E5A5-B1C3-BFD4-A63C579B9E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1554" y="1787850"/>
                <a:ext cx="5054624" cy="648071"/>
                <a:chOff x="1831554" y="3501008"/>
                <a:chExt cx="5054624" cy="648071"/>
              </a:xfrm>
            </p:grpSpPr>
            <p:grpSp>
              <p:nvGrpSpPr>
                <p:cNvPr id="93" name="그룹 150">
                  <a:extLst>
                    <a:ext uri="{FF2B5EF4-FFF2-40B4-BE49-F238E27FC236}">
                      <a16:creationId xmlns:a16="http://schemas.microsoft.com/office/drawing/2014/main" id="{19CD17C6-136E-DAA7-86CC-A1E51046B7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1554" y="3501008"/>
                  <a:ext cx="5044702" cy="360040"/>
                  <a:chOff x="1831554" y="3501008"/>
                  <a:chExt cx="5044702" cy="360040"/>
                </a:xfrm>
              </p:grpSpPr>
              <p:sp>
                <p:nvSpPr>
                  <p:cNvPr id="109" name="직사각형 166">
                    <a:extLst>
                      <a:ext uri="{FF2B5EF4-FFF2-40B4-BE49-F238E27FC236}">
                        <a16:creationId xmlns:a16="http://schemas.microsoft.com/office/drawing/2014/main" id="{697FA85D-2BDF-69BE-BD3C-C539097670BD}"/>
                      </a:ext>
                    </a:extLst>
                  </p:cNvPr>
                  <p:cNvSpPr/>
                  <p:nvPr/>
                </p:nvSpPr>
                <p:spPr>
                  <a:xfrm>
                    <a:off x="6519771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0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0" name="직사각형 167">
                    <a:extLst>
                      <a:ext uri="{FF2B5EF4-FFF2-40B4-BE49-F238E27FC236}">
                        <a16:creationId xmlns:a16="http://schemas.microsoft.com/office/drawing/2014/main" id="{35E5AC22-6821-1F5F-A12F-03B881BFA956}"/>
                      </a:ext>
                    </a:extLst>
                  </p:cNvPr>
                  <p:cNvSpPr/>
                  <p:nvPr/>
                </p:nvSpPr>
                <p:spPr>
                  <a:xfrm>
                    <a:off x="1831587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13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1" name="직사각형 168">
                    <a:extLst>
                      <a:ext uri="{FF2B5EF4-FFF2-40B4-BE49-F238E27FC236}">
                        <a16:creationId xmlns:a16="http://schemas.microsoft.com/office/drawing/2014/main" id="{684915C7-4F18-71D9-39B9-9E046DA50471}"/>
                      </a:ext>
                    </a:extLst>
                  </p:cNvPr>
                  <p:cNvSpPr/>
                  <p:nvPr/>
                </p:nvSpPr>
                <p:spPr>
                  <a:xfrm>
                    <a:off x="6160149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1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2" name="직사각형 169">
                    <a:extLst>
                      <a:ext uri="{FF2B5EF4-FFF2-40B4-BE49-F238E27FC236}">
                        <a16:creationId xmlns:a16="http://schemas.microsoft.com/office/drawing/2014/main" id="{38E38B29-70DB-3DD4-91DE-03CD548F7D6E}"/>
                      </a:ext>
                    </a:extLst>
                  </p:cNvPr>
                  <p:cNvSpPr/>
                  <p:nvPr/>
                </p:nvSpPr>
                <p:spPr>
                  <a:xfrm>
                    <a:off x="2191209" y="3501008"/>
                    <a:ext cx="360813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12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3" name="직사각형 170">
                    <a:extLst>
                      <a:ext uri="{FF2B5EF4-FFF2-40B4-BE49-F238E27FC236}">
                        <a16:creationId xmlns:a16="http://schemas.microsoft.com/office/drawing/2014/main" id="{E2657865-60EE-CFC3-2999-9897DEB5015B}"/>
                      </a:ext>
                    </a:extLst>
                  </p:cNvPr>
                  <p:cNvSpPr/>
                  <p:nvPr/>
                </p:nvSpPr>
                <p:spPr>
                  <a:xfrm>
                    <a:off x="5799336" y="3501008"/>
                    <a:ext cx="360813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2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4" name="직사각형 171">
                    <a:extLst>
                      <a:ext uri="{FF2B5EF4-FFF2-40B4-BE49-F238E27FC236}">
                        <a16:creationId xmlns:a16="http://schemas.microsoft.com/office/drawing/2014/main" id="{66AED0CA-BFCD-ECBA-89DB-9DA9DDFC2A80}"/>
                      </a:ext>
                    </a:extLst>
                  </p:cNvPr>
                  <p:cNvSpPr/>
                  <p:nvPr/>
                </p:nvSpPr>
                <p:spPr>
                  <a:xfrm>
                    <a:off x="2555594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11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5" name="직사각형 172">
                    <a:extLst>
                      <a:ext uri="{FF2B5EF4-FFF2-40B4-BE49-F238E27FC236}">
                        <a16:creationId xmlns:a16="http://schemas.microsoft.com/office/drawing/2014/main" id="{36ED261B-DCF0-0C55-0047-C31C4A50E5F7}"/>
                      </a:ext>
                    </a:extLst>
                  </p:cNvPr>
                  <p:cNvSpPr/>
                  <p:nvPr/>
                </p:nvSpPr>
                <p:spPr>
                  <a:xfrm>
                    <a:off x="5437333" y="3501008"/>
                    <a:ext cx="362004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3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6" name="직사각형 173">
                    <a:extLst>
                      <a:ext uri="{FF2B5EF4-FFF2-40B4-BE49-F238E27FC236}">
                        <a16:creationId xmlns:a16="http://schemas.microsoft.com/office/drawing/2014/main" id="{C25FC6D4-F255-7653-8B05-C397EABF0E38}"/>
                      </a:ext>
                    </a:extLst>
                  </p:cNvPr>
                  <p:cNvSpPr/>
                  <p:nvPr/>
                </p:nvSpPr>
                <p:spPr>
                  <a:xfrm>
                    <a:off x="2915216" y="3501008"/>
                    <a:ext cx="360813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10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7" name="직사각형 174">
                    <a:extLst>
                      <a:ext uri="{FF2B5EF4-FFF2-40B4-BE49-F238E27FC236}">
                        <a16:creationId xmlns:a16="http://schemas.microsoft.com/office/drawing/2014/main" id="{67ACA107-FEB0-E005-23E7-19983E5F5145}"/>
                      </a:ext>
                    </a:extLst>
                  </p:cNvPr>
                  <p:cNvSpPr/>
                  <p:nvPr/>
                </p:nvSpPr>
                <p:spPr>
                  <a:xfrm>
                    <a:off x="5076520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4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8" name="직사각형 175">
                    <a:extLst>
                      <a:ext uri="{FF2B5EF4-FFF2-40B4-BE49-F238E27FC236}">
                        <a16:creationId xmlns:a16="http://schemas.microsoft.com/office/drawing/2014/main" id="{DBEE1E29-C1BE-EE4F-58D0-1A83B91F3076}"/>
                      </a:ext>
                    </a:extLst>
                  </p:cNvPr>
                  <p:cNvSpPr/>
                  <p:nvPr/>
                </p:nvSpPr>
                <p:spPr>
                  <a:xfrm>
                    <a:off x="3277219" y="3501008"/>
                    <a:ext cx="360813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9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19" name="직사각형 176">
                    <a:extLst>
                      <a:ext uri="{FF2B5EF4-FFF2-40B4-BE49-F238E27FC236}">
                        <a16:creationId xmlns:a16="http://schemas.microsoft.com/office/drawing/2014/main" id="{405A0E85-3F5A-E338-73B3-9578261D62BB}"/>
                      </a:ext>
                    </a:extLst>
                  </p:cNvPr>
                  <p:cNvSpPr/>
                  <p:nvPr/>
                </p:nvSpPr>
                <p:spPr>
                  <a:xfrm>
                    <a:off x="3638033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8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20" name="직사각형 177">
                    <a:extLst>
                      <a:ext uri="{FF2B5EF4-FFF2-40B4-BE49-F238E27FC236}">
                        <a16:creationId xmlns:a16="http://schemas.microsoft.com/office/drawing/2014/main" id="{489864B1-573F-792F-9F9F-C4E93F0EA1AE}"/>
                      </a:ext>
                    </a:extLst>
                  </p:cNvPr>
                  <p:cNvSpPr/>
                  <p:nvPr/>
                </p:nvSpPr>
                <p:spPr>
                  <a:xfrm>
                    <a:off x="3996463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7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21" name="직사각형 178">
                    <a:extLst>
                      <a:ext uri="{FF2B5EF4-FFF2-40B4-BE49-F238E27FC236}">
                        <a16:creationId xmlns:a16="http://schemas.microsoft.com/office/drawing/2014/main" id="{DB7DACBF-7920-8BA6-35BC-6A0EE4E378A6}"/>
                      </a:ext>
                    </a:extLst>
                  </p:cNvPr>
                  <p:cNvSpPr/>
                  <p:nvPr/>
                </p:nvSpPr>
                <p:spPr>
                  <a:xfrm>
                    <a:off x="4356085" y="3501008"/>
                    <a:ext cx="359622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6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22" name="직사각형 179">
                    <a:extLst>
                      <a:ext uri="{FF2B5EF4-FFF2-40B4-BE49-F238E27FC236}">
                        <a16:creationId xmlns:a16="http://schemas.microsoft.com/office/drawing/2014/main" id="{04FAA145-93E4-62FD-C8EC-D562AF85F7B0}"/>
                      </a:ext>
                    </a:extLst>
                  </p:cNvPr>
                  <p:cNvSpPr/>
                  <p:nvPr/>
                </p:nvSpPr>
                <p:spPr>
                  <a:xfrm>
                    <a:off x="4715707" y="3501008"/>
                    <a:ext cx="360813" cy="3605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anchor="ctr"/>
                  <a:lstStyle/>
                  <a:p>
                    <a:pPr algn="ctr">
                      <a:defRPr/>
                    </a:pPr>
                    <a:r>
                      <a:rPr lang="en-US" altLang="ko-KR" sz="14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itchFamily="49" charset="0"/>
                      </a:rPr>
                      <a:t>5</a:t>
                    </a:r>
                    <a:endParaRPr lang="ko-KR" altLang="en-US" sz="140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94" name="그룹 151">
                  <a:extLst>
                    <a:ext uri="{FF2B5EF4-FFF2-40B4-BE49-F238E27FC236}">
                      <a16:creationId xmlns:a16="http://schemas.microsoft.com/office/drawing/2014/main" id="{20166C1F-AC08-1F8E-5BFB-EB5ABD3A7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45308" y="3789038"/>
                  <a:ext cx="5040870" cy="360041"/>
                  <a:chOff x="1845308" y="3789038"/>
                  <a:chExt cx="5040870" cy="360041"/>
                </a:xfrm>
              </p:grpSpPr>
              <p:cxnSp>
                <p:nvCxnSpPr>
                  <p:cNvPr id="95" name="직선 연결선 152">
                    <a:extLst>
                      <a:ext uri="{FF2B5EF4-FFF2-40B4-BE49-F238E27FC236}">
                        <a16:creationId xmlns:a16="http://schemas.microsoft.com/office/drawing/2014/main" id="{810A1F22-97B9-2A1A-6A04-7DFF5A7D164A}"/>
                      </a:ext>
                    </a:extLst>
                  </p:cNvPr>
                  <p:cNvCxnSpPr/>
                  <p:nvPr/>
                </p:nvCxnSpPr>
                <p:spPr>
                  <a:xfrm>
                    <a:off x="2200735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직선 연결선 153">
                    <a:extLst>
                      <a:ext uri="{FF2B5EF4-FFF2-40B4-BE49-F238E27FC236}">
                        <a16:creationId xmlns:a16="http://schemas.microsoft.com/office/drawing/2014/main" id="{9ADD9AAE-E8AF-2616-612F-D6CED32A695A}"/>
                      </a:ext>
                    </a:extLst>
                  </p:cNvPr>
                  <p:cNvCxnSpPr/>
                  <p:nvPr/>
                </p:nvCxnSpPr>
                <p:spPr>
                  <a:xfrm>
                    <a:off x="2555594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직선 연결선 154">
                    <a:extLst>
                      <a:ext uri="{FF2B5EF4-FFF2-40B4-BE49-F238E27FC236}">
                        <a16:creationId xmlns:a16="http://schemas.microsoft.com/office/drawing/2014/main" id="{87783BC2-31A5-0057-7807-F0D9DA8DE18E}"/>
                      </a:ext>
                    </a:extLst>
                  </p:cNvPr>
                  <p:cNvCxnSpPr/>
                  <p:nvPr/>
                </p:nvCxnSpPr>
                <p:spPr>
                  <a:xfrm>
                    <a:off x="2915216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직선 연결선 155">
                    <a:extLst>
                      <a:ext uri="{FF2B5EF4-FFF2-40B4-BE49-F238E27FC236}">
                        <a16:creationId xmlns:a16="http://schemas.microsoft.com/office/drawing/2014/main" id="{629A39BB-28E4-CFE1-7608-0000CF2C8A46}"/>
                      </a:ext>
                    </a:extLst>
                  </p:cNvPr>
                  <p:cNvCxnSpPr/>
                  <p:nvPr/>
                </p:nvCxnSpPr>
                <p:spPr>
                  <a:xfrm>
                    <a:off x="3277220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직선 연결선 156">
                    <a:extLst>
                      <a:ext uri="{FF2B5EF4-FFF2-40B4-BE49-F238E27FC236}">
                        <a16:creationId xmlns:a16="http://schemas.microsoft.com/office/drawing/2014/main" id="{3C2D50CA-F034-1641-3AFC-7015AAF16F46}"/>
                      </a:ext>
                    </a:extLst>
                  </p:cNvPr>
                  <p:cNvCxnSpPr/>
                  <p:nvPr/>
                </p:nvCxnSpPr>
                <p:spPr>
                  <a:xfrm>
                    <a:off x="3636841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직선 연결선 157">
                    <a:extLst>
                      <a:ext uri="{FF2B5EF4-FFF2-40B4-BE49-F238E27FC236}">
                        <a16:creationId xmlns:a16="http://schemas.microsoft.com/office/drawing/2014/main" id="{34C422B0-77E1-6531-AD58-6F8B0045660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995273" y="3788467"/>
                    <a:ext cx="2382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직선 연결선 158">
                    <a:extLst>
                      <a:ext uri="{FF2B5EF4-FFF2-40B4-BE49-F238E27FC236}">
                        <a16:creationId xmlns:a16="http://schemas.microsoft.com/office/drawing/2014/main" id="{65E302A5-6A50-8345-2426-B88E6C39171F}"/>
                      </a:ext>
                    </a:extLst>
                  </p:cNvPr>
                  <p:cNvCxnSpPr>
                    <a:endCxn id="108" idx="2"/>
                  </p:cNvCxnSpPr>
                  <p:nvPr/>
                </p:nvCxnSpPr>
                <p:spPr>
                  <a:xfrm>
                    <a:off x="4366803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직선 연결선 159">
                    <a:extLst>
                      <a:ext uri="{FF2B5EF4-FFF2-40B4-BE49-F238E27FC236}">
                        <a16:creationId xmlns:a16="http://schemas.microsoft.com/office/drawing/2014/main" id="{EE2EC229-9E50-59DB-85DD-06EC6C655F8A}"/>
                      </a:ext>
                    </a:extLst>
                  </p:cNvPr>
                  <p:cNvCxnSpPr/>
                  <p:nvPr/>
                </p:nvCxnSpPr>
                <p:spPr>
                  <a:xfrm>
                    <a:off x="4721662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직선 연결선 160">
                    <a:extLst>
                      <a:ext uri="{FF2B5EF4-FFF2-40B4-BE49-F238E27FC236}">
                        <a16:creationId xmlns:a16="http://schemas.microsoft.com/office/drawing/2014/main" id="{AAA3CC44-AE50-DE42-4347-641E5C238D0E}"/>
                      </a:ext>
                    </a:extLst>
                  </p:cNvPr>
                  <p:cNvCxnSpPr/>
                  <p:nvPr/>
                </p:nvCxnSpPr>
                <p:spPr>
                  <a:xfrm>
                    <a:off x="5076520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직선 연결선 161">
                    <a:extLst>
                      <a:ext uri="{FF2B5EF4-FFF2-40B4-BE49-F238E27FC236}">
                        <a16:creationId xmlns:a16="http://schemas.microsoft.com/office/drawing/2014/main" id="{49D63EB9-BF91-A77D-0107-CD29C16E408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34951" y="3788467"/>
                    <a:ext cx="2382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직선 연결선 162">
                    <a:extLst>
                      <a:ext uri="{FF2B5EF4-FFF2-40B4-BE49-F238E27FC236}">
                        <a16:creationId xmlns:a16="http://schemas.microsoft.com/office/drawing/2014/main" id="{D37F4723-A952-F929-352E-659C78B5B772}"/>
                      </a:ext>
                    </a:extLst>
                  </p:cNvPr>
                  <p:cNvCxnSpPr/>
                  <p:nvPr/>
                </p:nvCxnSpPr>
                <p:spPr>
                  <a:xfrm>
                    <a:off x="5796955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직선 연결선 163">
                    <a:extLst>
                      <a:ext uri="{FF2B5EF4-FFF2-40B4-BE49-F238E27FC236}">
                        <a16:creationId xmlns:a16="http://schemas.microsoft.com/office/drawing/2014/main" id="{73FFFEF4-9750-1F71-BB49-0162BCF96CD1}"/>
                      </a:ext>
                    </a:extLst>
                  </p:cNvPr>
                  <p:cNvCxnSpPr/>
                  <p:nvPr/>
                </p:nvCxnSpPr>
                <p:spPr>
                  <a:xfrm>
                    <a:off x="6156577" y="3788467"/>
                    <a:ext cx="0" cy="36051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직선 연결선 164">
                    <a:extLst>
                      <a:ext uri="{FF2B5EF4-FFF2-40B4-BE49-F238E27FC236}">
                        <a16:creationId xmlns:a16="http://schemas.microsoft.com/office/drawing/2014/main" id="{1D303906-3D79-6082-A7D7-0E67B6ED6498}"/>
                      </a:ext>
                    </a:extLst>
                  </p:cNvPr>
                  <p:cNvCxnSpPr/>
                  <p:nvPr/>
                </p:nvCxnSpPr>
                <p:spPr>
                  <a:xfrm>
                    <a:off x="6516199" y="3797996"/>
                    <a:ext cx="0" cy="35098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직사각형 165">
                    <a:extLst>
                      <a:ext uri="{FF2B5EF4-FFF2-40B4-BE49-F238E27FC236}">
                        <a16:creationId xmlns:a16="http://schemas.microsoft.com/office/drawing/2014/main" id="{225DD46D-7125-480D-2544-10405C6ECBC7}"/>
                      </a:ext>
                    </a:extLst>
                  </p:cNvPr>
                  <p:cNvSpPr/>
                  <p:nvPr/>
                </p:nvSpPr>
                <p:spPr>
                  <a:xfrm>
                    <a:off x="1845877" y="3788467"/>
                    <a:ext cx="5040661" cy="36051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>
                    <a:outerShdw sx="1000" sy="1000" rotWithShape="0">
                      <a:srgbClr val="000000"/>
                    </a:outerShdw>
                  </a:effectLst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0" anchor="ctr"/>
                  <a:lstStyle/>
                  <a:p>
                    <a:pPr algn="ctr">
                      <a:defRPr/>
                    </a:pPr>
                    <a:endParaRPr lang="ko-KR" altLang="en-US" sz="1600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</p:grpSp>
          </p:grpSp>
          <p:sp>
            <p:nvSpPr>
              <p:cNvPr id="85" name="TextBox 142">
                <a:extLst>
                  <a:ext uri="{FF2B5EF4-FFF2-40B4-BE49-F238E27FC236}">
                    <a16:creationId xmlns:a16="http://schemas.microsoft.com/office/drawing/2014/main" id="{DBBA0D9A-85A8-56BF-D4D3-CB6956C4B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064" y="2833191"/>
                <a:ext cx="14329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stealth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latin typeface="Malgun Gothic" panose="020B0503020000020004" pitchFamily="34" charset="-127"/>
                  </a:rPr>
                  <a:t>Segment</a:t>
                </a:r>
                <a:endParaRPr lang="ko-KR" altLang="en-US" sz="1400">
                  <a:solidFill>
                    <a:srgbClr val="000000"/>
                  </a:solidFill>
                  <a:latin typeface="Malgun Gothic" panose="020B0503020000020004" pitchFamily="34" charset="-127"/>
                </a:endParaRPr>
              </a:p>
            </p:txBody>
          </p:sp>
          <p:grpSp>
            <p:nvGrpSpPr>
              <p:cNvPr id="86" name="그룹 143">
                <a:extLst>
                  <a:ext uri="{FF2B5EF4-FFF2-40B4-BE49-F238E27FC236}">
                    <a16:creationId xmlns:a16="http://schemas.microsoft.com/office/drawing/2014/main" id="{D4C2A851-A22D-2BB0-3298-13D131B99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2021" y="2543444"/>
                <a:ext cx="4310700" cy="281479"/>
                <a:chOff x="2552021" y="2600418"/>
                <a:chExt cx="4310700" cy="281479"/>
              </a:xfrm>
            </p:grpSpPr>
            <p:sp>
              <p:nvSpPr>
                <p:cNvPr id="91" name="왼쪽 대괄호 148">
                  <a:extLst>
                    <a:ext uri="{FF2B5EF4-FFF2-40B4-BE49-F238E27FC236}">
                      <a16:creationId xmlns:a16="http://schemas.microsoft.com/office/drawing/2014/main" id="{0E9B6B8E-1826-9CA9-E7BF-A09E80D9DF7A}"/>
                    </a:ext>
                  </a:extLst>
                </p:cNvPr>
                <p:cNvSpPr/>
                <p:nvPr/>
              </p:nvSpPr>
              <p:spPr>
                <a:xfrm rot="16200000">
                  <a:off x="4612875" y="539564"/>
                  <a:ext cx="188991" cy="4310700"/>
                </a:xfrm>
                <a:prstGeom prst="leftBracket">
                  <a:avLst/>
                </a:prstGeom>
                <a:ln w="1270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/>
                </a:p>
              </p:txBody>
            </p:sp>
            <p:cxnSp>
              <p:nvCxnSpPr>
                <p:cNvPr id="92" name="직선 연결선 149">
                  <a:extLst>
                    <a:ext uri="{FF2B5EF4-FFF2-40B4-BE49-F238E27FC236}">
                      <a16:creationId xmlns:a16="http://schemas.microsoft.com/office/drawing/2014/main" id="{D792D6B0-7241-CDB1-823A-325F31E6719A}"/>
                    </a:ext>
                  </a:extLst>
                </p:cNvPr>
                <p:cNvCxnSpPr/>
                <p:nvPr/>
              </p:nvCxnSpPr>
              <p:spPr>
                <a:xfrm>
                  <a:off x="4559713" y="2765960"/>
                  <a:ext cx="0" cy="1159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그룹 144">
                <a:extLst>
                  <a:ext uri="{FF2B5EF4-FFF2-40B4-BE49-F238E27FC236}">
                    <a16:creationId xmlns:a16="http://schemas.microsoft.com/office/drawing/2014/main" id="{75CD82E0-E917-03E7-0E38-5670EFD4D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1398" y="2520005"/>
                <a:ext cx="700237" cy="304517"/>
                <a:chOff x="1851398" y="2576979"/>
                <a:chExt cx="700237" cy="304517"/>
              </a:xfrm>
            </p:grpSpPr>
            <p:sp>
              <p:nvSpPr>
                <p:cNvPr id="89" name="왼쪽 대괄호 146">
                  <a:extLst>
                    <a:ext uri="{FF2B5EF4-FFF2-40B4-BE49-F238E27FC236}">
                      <a16:creationId xmlns:a16="http://schemas.microsoft.com/office/drawing/2014/main" id="{C848FB48-9531-23DF-1C26-55980C05A384}"/>
                    </a:ext>
                  </a:extLst>
                </p:cNvPr>
                <p:cNvSpPr/>
                <p:nvPr/>
              </p:nvSpPr>
              <p:spPr>
                <a:xfrm rot="16200000">
                  <a:off x="2107431" y="2321369"/>
                  <a:ext cx="188991" cy="700191"/>
                </a:xfrm>
                <a:prstGeom prst="leftBracket">
                  <a:avLst/>
                </a:prstGeom>
                <a:ln w="1270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cxnSp>
              <p:nvCxnSpPr>
                <p:cNvPr id="90" name="직선 연결선 147">
                  <a:extLst>
                    <a:ext uri="{FF2B5EF4-FFF2-40B4-BE49-F238E27FC236}">
                      <a16:creationId xmlns:a16="http://schemas.microsoft.com/office/drawing/2014/main" id="{F1880003-37B5-7063-E419-FCE2065FFEA3}"/>
                    </a:ext>
                  </a:extLst>
                </p:cNvPr>
                <p:cNvCxnSpPr/>
                <p:nvPr/>
              </p:nvCxnSpPr>
              <p:spPr>
                <a:xfrm>
                  <a:off x="2201926" y="2765960"/>
                  <a:ext cx="0" cy="1159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145">
                <a:extLst>
                  <a:ext uri="{FF2B5EF4-FFF2-40B4-BE49-F238E27FC236}">
                    <a16:creationId xmlns:a16="http://schemas.microsoft.com/office/drawing/2014/main" id="{1DFC08D4-20A5-CC95-8A9B-F6877C8E9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3332" y="2833191"/>
                <a:ext cx="14329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stealth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latin typeface="Malgun Gothic" panose="020B0503020000020004" pitchFamily="34" charset="-127"/>
                  </a:rPr>
                  <a:t>Offset</a:t>
                </a:r>
                <a:endParaRPr lang="ko-KR" altLang="en-US" sz="1400">
                  <a:solidFill>
                    <a:srgbClr val="000000"/>
                  </a:solidFill>
                  <a:latin typeface="Malgun Gothic" panose="020B0503020000020004" pitchFamily="34" charset="-127"/>
                </a:endParaRPr>
              </a:p>
            </p:txBody>
          </p:sp>
        </p:grpSp>
        <p:sp>
          <p:nvSpPr>
            <p:cNvPr id="70" name="직사각형 180">
              <a:extLst>
                <a:ext uri="{FF2B5EF4-FFF2-40B4-BE49-F238E27FC236}">
                  <a16:creationId xmlns:a16="http://schemas.microsoft.com/office/drawing/2014/main" id="{1FEC79BA-761C-FBF7-3353-0FF52D736C2A}"/>
                </a:ext>
              </a:extLst>
            </p:cNvPr>
            <p:cNvSpPr/>
            <p:nvPr/>
          </p:nvSpPr>
          <p:spPr>
            <a:xfrm>
              <a:off x="6667331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1" name="직사각형 181">
              <a:extLst>
                <a:ext uri="{FF2B5EF4-FFF2-40B4-BE49-F238E27FC236}">
                  <a16:creationId xmlns:a16="http://schemas.microsoft.com/office/drawing/2014/main" id="{806AF6D4-2C2B-1676-F1D4-A1E9B67F1B2C}"/>
                </a:ext>
              </a:extLst>
            </p:cNvPr>
            <p:cNvSpPr/>
            <p:nvPr/>
          </p:nvSpPr>
          <p:spPr>
            <a:xfrm>
              <a:off x="1982720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2" name="직사각형 182">
              <a:extLst>
                <a:ext uri="{FF2B5EF4-FFF2-40B4-BE49-F238E27FC236}">
                  <a16:creationId xmlns:a16="http://schemas.microsoft.com/office/drawing/2014/main" id="{17EBDBB0-1514-50A7-4579-91E18EABF4AD}"/>
                </a:ext>
              </a:extLst>
            </p:cNvPr>
            <p:cNvSpPr/>
            <p:nvPr/>
          </p:nvSpPr>
          <p:spPr>
            <a:xfrm>
              <a:off x="6307709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3" name="직사각형 183">
              <a:extLst>
                <a:ext uri="{FF2B5EF4-FFF2-40B4-BE49-F238E27FC236}">
                  <a16:creationId xmlns:a16="http://schemas.microsoft.com/office/drawing/2014/main" id="{9C559E19-0943-06B9-9FA0-0534FE7B7B24}"/>
                </a:ext>
              </a:extLst>
            </p:cNvPr>
            <p:cNvSpPr/>
            <p:nvPr/>
          </p:nvSpPr>
          <p:spPr>
            <a:xfrm>
              <a:off x="2342341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1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4" name="직사각형 184">
              <a:extLst>
                <a:ext uri="{FF2B5EF4-FFF2-40B4-BE49-F238E27FC236}">
                  <a16:creationId xmlns:a16="http://schemas.microsoft.com/office/drawing/2014/main" id="{1D512C33-AC58-CED8-A0C5-BDDF6B630D6C}"/>
                </a:ext>
              </a:extLst>
            </p:cNvPr>
            <p:cNvSpPr/>
            <p:nvPr/>
          </p:nvSpPr>
          <p:spPr>
            <a:xfrm>
              <a:off x="5948087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5" name="직사각형 185">
              <a:extLst>
                <a:ext uri="{FF2B5EF4-FFF2-40B4-BE49-F238E27FC236}">
                  <a16:creationId xmlns:a16="http://schemas.microsoft.com/office/drawing/2014/main" id="{F8C79602-D132-3C4C-32B0-901C78082A57}"/>
                </a:ext>
              </a:extLst>
            </p:cNvPr>
            <p:cNvSpPr/>
            <p:nvPr/>
          </p:nvSpPr>
          <p:spPr>
            <a:xfrm>
              <a:off x="2706727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6" name="직사각형 186">
              <a:extLst>
                <a:ext uri="{FF2B5EF4-FFF2-40B4-BE49-F238E27FC236}">
                  <a16:creationId xmlns:a16="http://schemas.microsoft.com/office/drawing/2014/main" id="{A0ED8895-EBB5-4746-BB85-55539F49F25D}"/>
                </a:ext>
              </a:extLst>
            </p:cNvPr>
            <p:cNvSpPr/>
            <p:nvPr/>
          </p:nvSpPr>
          <p:spPr>
            <a:xfrm>
              <a:off x="5587274" y="3788467"/>
              <a:ext cx="360813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1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7" name="직사각형 187">
              <a:extLst>
                <a:ext uri="{FF2B5EF4-FFF2-40B4-BE49-F238E27FC236}">
                  <a16:creationId xmlns:a16="http://schemas.microsoft.com/office/drawing/2014/main" id="{D3C649FE-0F31-E71E-6A62-2187FA919B32}"/>
                </a:ext>
              </a:extLst>
            </p:cNvPr>
            <p:cNvSpPr/>
            <p:nvPr/>
          </p:nvSpPr>
          <p:spPr>
            <a:xfrm>
              <a:off x="3066349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8" name="직사각형 188">
              <a:extLst>
                <a:ext uri="{FF2B5EF4-FFF2-40B4-BE49-F238E27FC236}">
                  <a16:creationId xmlns:a16="http://schemas.microsoft.com/office/drawing/2014/main" id="{694D535C-D6B6-5924-CFA2-086A6FCC0A86}"/>
                </a:ext>
              </a:extLst>
            </p:cNvPr>
            <p:cNvSpPr/>
            <p:nvPr/>
          </p:nvSpPr>
          <p:spPr>
            <a:xfrm>
              <a:off x="5226462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79" name="직사각형 189">
              <a:extLst>
                <a:ext uri="{FF2B5EF4-FFF2-40B4-BE49-F238E27FC236}">
                  <a16:creationId xmlns:a16="http://schemas.microsoft.com/office/drawing/2014/main" id="{AAA22FD4-6726-2215-4F0C-0E694052D92B}"/>
                </a:ext>
              </a:extLst>
            </p:cNvPr>
            <p:cNvSpPr/>
            <p:nvPr/>
          </p:nvSpPr>
          <p:spPr>
            <a:xfrm>
              <a:off x="3428352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80" name="직사각형 190">
              <a:extLst>
                <a:ext uri="{FF2B5EF4-FFF2-40B4-BE49-F238E27FC236}">
                  <a16:creationId xmlns:a16="http://schemas.microsoft.com/office/drawing/2014/main" id="{2D408B54-D719-9A27-D5A0-22349B0AE816}"/>
                </a:ext>
              </a:extLst>
            </p:cNvPr>
            <p:cNvSpPr/>
            <p:nvPr/>
          </p:nvSpPr>
          <p:spPr>
            <a:xfrm>
              <a:off x="3787974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81" name="직사각형 191">
              <a:extLst>
                <a:ext uri="{FF2B5EF4-FFF2-40B4-BE49-F238E27FC236}">
                  <a16:creationId xmlns:a16="http://schemas.microsoft.com/office/drawing/2014/main" id="{D9841950-57BB-076E-6A1B-F574EE7E2546}"/>
                </a:ext>
              </a:extLst>
            </p:cNvPr>
            <p:cNvSpPr/>
            <p:nvPr/>
          </p:nvSpPr>
          <p:spPr>
            <a:xfrm>
              <a:off x="4146405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0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82" name="직사각형 192">
              <a:extLst>
                <a:ext uri="{FF2B5EF4-FFF2-40B4-BE49-F238E27FC236}">
                  <a16:creationId xmlns:a16="http://schemas.microsoft.com/office/drawing/2014/main" id="{8E3831F5-DECF-5A61-3125-64557F387F14}"/>
                </a:ext>
              </a:extLst>
            </p:cNvPr>
            <p:cNvSpPr/>
            <p:nvPr/>
          </p:nvSpPr>
          <p:spPr>
            <a:xfrm>
              <a:off x="4506027" y="3788467"/>
              <a:ext cx="360813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1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  <p:sp>
          <p:nvSpPr>
            <p:cNvPr id="83" name="직사각형 193">
              <a:extLst>
                <a:ext uri="{FF2B5EF4-FFF2-40B4-BE49-F238E27FC236}">
                  <a16:creationId xmlns:a16="http://schemas.microsoft.com/office/drawing/2014/main" id="{FEBF45EA-F913-B253-4075-61E8B7A610C6}"/>
                </a:ext>
              </a:extLst>
            </p:cNvPr>
            <p:cNvSpPr/>
            <p:nvPr/>
          </p:nvSpPr>
          <p:spPr>
            <a:xfrm>
              <a:off x="4866840" y="3788467"/>
              <a:ext cx="359622" cy="360513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itchFamily="49" charset="0"/>
                </a:rPr>
                <a:t>1</a:t>
              </a:r>
              <a:endParaRPr lang="ko-KR" alt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itchFamily="49" charset="0"/>
              </a:endParaRPr>
            </a:p>
          </p:txBody>
        </p:sp>
      </p:grpSp>
      <p:grpSp>
        <p:nvGrpSpPr>
          <p:cNvPr id="123" name="그룹 203">
            <a:extLst>
              <a:ext uri="{FF2B5EF4-FFF2-40B4-BE49-F238E27FC236}">
                <a16:creationId xmlns:a16="http://schemas.microsoft.com/office/drawing/2014/main" id="{5FCA8753-58EA-7D55-4106-CF78902B4DEC}"/>
              </a:ext>
            </a:extLst>
          </p:cNvPr>
          <p:cNvGrpSpPr>
            <a:grpSpLocks/>
          </p:cNvGrpSpPr>
          <p:nvPr/>
        </p:nvGrpSpPr>
        <p:grpSpPr bwMode="auto">
          <a:xfrm>
            <a:off x="611221" y="4641312"/>
            <a:ext cx="2960688" cy="1385887"/>
            <a:chOff x="395536" y="3698440"/>
            <a:chExt cx="2219995" cy="1386744"/>
          </a:xfrm>
        </p:grpSpPr>
        <p:sp>
          <p:nvSpPr>
            <p:cNvPr id="124" name="직사각형 196">
              <a:extLst>
                <a:ext uri="{FF2B5EF4-FFF2-40B4-BE49-F238E27FC236}">
                  <a16:creationId xmlns:a16="http://schemas.microsoft.com/office/drawing/2014/main" id="{EEB83E7A-A333-4B7B-234B-1A69ACEDE181}"/>
                </a:ext>
              </a:extLst>
            </p:cNvPr>
            <p:cNvSpPr/>
            <p:nvPr/>
          </p:nvSpPr>
          <p:spPr>
            <a:xfrm>
              <a:off x="395536" y="3698440"/>
              <a:ext cx="2219995" cy="1386744"/>
            </a:xfrm>
            <a:prstGeom prst="rect">
              <a:avLst/>
            </a:prstGeom>
            <a:noFill/>
            <a:ln w="12700"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Segment  bits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Code	  00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Heap	  01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Stack	  10</a:t>
              </a:r>
            </a:p>
            <a:p>
              <a:pPr algn="ctr"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-	  11</a:t>
              </a:r>
            </a:p>
          </p:txBody>
        </p:sp>
        <p:cxnSp>
          <p:nvCxnSpPr>
            <p:cNvPr id="125" name="직선 연결선 197">
              <a:extLst>
                <a:ext uri="{FF2B5EF4-FFF2-40B4-BE49-F238E27FC236}">
                  <a16:creationId xmlns:a16="http://schemas.microsoft.com/office/drawing/2014/main" id="{0D59B03F-A9AB-F3EB-6AFA-535DFD3D1B7B}"/>
                </a:ext>
              </a:extLst>
            </p:cNvPr>
            <p:cNvCxnSpPr/>
            <p:nvPr/>
          </p:nvCxnSpPr>
          <p:spPr>
            <a:xfrm>
              <a:off x="576469" y="4016136"/>
              <a:ext cx="185813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1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8DC0-A029-2D69-F4C2-185D4FCC0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D0A84-9C9C-80F8-3A79-6E6A54F29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D27D2-2FC3-6421-F5E0-9A07BB45B26E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Segmentation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8A41E1-466D-BF33-C9A0-09D698E0E5CA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865727-ECEA-41BB-8CD2-E51D9E458A20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BC2B64-3DF5-4983-2C59-ACD52795A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465C3-6FE4-DA05-009E-87B38F3AF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edia.geeksforgeeks.org/wp-content/cdn-uploads/gq/2016/02/Translation.png">
            <a:extLst>
              <a:ext uri="{FF2B5EF4-FFF2-40B4-BE49-F238E27FC236}">
                <a16:creationId xmlns:a16="http://schemas.microsoft.com/office/drawing/2014/main" id="{92E55ED0-1269-368A-B846-91A7E9C1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39" y="1135679"/>
            <a:ext cx="80486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edia.geeksforgeeks.org/wp-content/cdn-uploads/gq/2016/02/segmentation.png">
            <a:extLst>
              <a:ext uri="{FF2B5EF4-FFF2-40B4-BE49-F238E27FC236}">
                <a16:creationId xmlns:a16="http://schemas.microsoft.com/office/drawing/2014/main" id="{97F4818C-A55B-AFCA-69A9-17EF7D883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b="11766"/>
          <a:stretch/>
        </p:blipFill>
        <p:spPr bwMode="auto">
          <a:xfrm>
            <a:off x="290190" y="2966086"/>
            <a:ext cx="4942210" cy="36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6947-5F4F-330B-A036-9886D9CB7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C6C03-77BE-869A-E33A-589FB39E8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4EA8D-2A54-8B5A-E7CD-9970F25FE4F1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26F4A-C63F-D928-A423-AB0BA2E1C6E1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BD7215-1A79-D424-0A3E-1DE5BF6CB232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884B34-0C88-F7C4-0EB2-D95A9E0DA29B}"/>
              </a:ext>
            </a:extLst>
          </p:cNvPr>
          <p:cNvSpPr txBox="1"/>
          <p:nvPr/>
        </p:nvSpPr>
        <p:spPr>
          <a:xfrm>
            <a:off x="698089" y="1299803"/>
            <a:ext cx="10914790" cy="484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Paging is a memory management technique used in operating systems (OS) to divide physical memory into fixed-sized blocks called pages.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Frames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Divide physical memory into fixed-sized blocks called frames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Divide logical memory into blocks of same size called pages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 page table is a data structure used to keep track of the pages and their locations in memory.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To run a program of size N pages, need to find N free frames and load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68609-B077-0BC4-10F6-9D74147FB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1EE90-4816-FC00-9802-B3BF9F4B6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2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9F901-2F57-9DF8-8A08-F89F302B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48C61-8DED-9440-CF35-18EF73BB4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B6C17-E92C-E0D0-0C86-5F2E6CFCFBC2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91FEB-016B-AC18-2CC8-E5EC631E0928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50502-02E9-A771-2543-EF586C69EE33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BE52F6-C346-0869-A729-9EB40DDCE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E7C8-F6A1-15A9-A42F-237DCD79E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30">
            <a:extLst>
              <a:ext uri="{FF2B5EF4-FFF2-40B4-BE49-F238E27FC236}">
                <a16:creationId xmlns:a16="http://schemas.microsoft.com/office/drawing/2014/main" id="{6D603BCF-2DB1-EFA1-EAF2-5C663172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95" y="1329842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A22A0-018B-A86A-ACF2-28926AAA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A1B12-624B-7855-1064-A872BCC11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64D4B-C494-0915-A48F-6D7CA5382975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Paging – New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007C7E-A0BD-D46A-DF42-E06BFDA97C6C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ECE9D-BCEB-569F-BE79-3A7CA1C28466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55EF2C-C9B7-020D-514B-42AC8E396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BF8C5-6C39-FDDE-AAB1-A6459FCE3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5FB869B-9799-DD12-4C56-B19E371E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97" y="1188855"/>
            <a:ext cx="7388243" cy="5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64A1750-8F19-0E51-61EE-22BAEF16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76" y="6237424"/>
            <a:ext cx="2828754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Before allocation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4038916-DE7A-6276-2DF8-D8488613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852" y="6189607"/>
            <a:ext cx="254540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After allocation</a:t>
            </a:r>
          </a:p>
        </p:txBody>
      </p:sp>
    </p:spTree>
    <p:extLst>
      <p:ext uri="{BB962C8B-B14F-4D97-AF65-F5344CB8AC3E}">
        <p14:creationId xmlns:p14="http://schemas.microsoft.com/office/powerpoint/2010/main" val="39722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5A151-0123-45D9-578F-D757E94F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88AA5-AA31-100A-E07B-0ACE47E84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3DAF1-1273-BB30-3A72-63BDFC424D45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 Translation Scheme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2C07AC-F3DF-EABD-5DC7-AC4F8F798867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6984E3-6EB0-1E19-5581-5A1A195335E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EF5C16-4F90-F96A-93C0-AA85810BE993}"/>
              </a:ext>
            </a:extLst>
          </p:cNvPr>
          <p:cNvSpPr txBox="1"/>
          <p:nvPr/>
        </p:nvSpPr>
        <p:spPr>
          <a:xfrm>
            <a:off x="698089" y="1299803"/>
            <a:ext cx="10914790" cy="244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 generated by CPU is divided into: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number (p)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– used as an index into a page table which contains base address of each page in physical memory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offset (d)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– combined with base address to define the physical memory address that is sent to the memory unit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C895E-C73A-D869-CC9E-F9E6939C0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90198-8B90-1A3C-2C10-853BE7C29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C9873DD-9C69-D26C-AD48-0DAC9C987D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30" y="4123657"/>
            <a:ext cx="5200740" cy="19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5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Logical Memory, Physical Memory</a:t>
            </a: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445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Logical Address</a:t>
            </a:r>
          </a:p>
          <a:p>
            <a:pPr>
              <a:lnSpc>
                <a:spcPct val="1180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logical address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is a virtual address that a program uses to access memory. It is a unique identifier that is used by the program to access a specific location in memory.</a:t>
            </a:r>
          </a:p>
          <a:p>
            <a:pPr>
              <a:lnSpc>
                <a:spcPct val="118000"/>
              </a:lnSpc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>
              <a:lnSpc>
                <a:spcPct val="118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Physical Address</a:t>
            </a:r>
          </a:p>
          <a:p>
            <a:pPr>
              <a:lnSpc>
                <a:spcPct val="1180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physical address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is the actual address of a memory location in the computer's memory. It is a unique identifier that is used by the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memory management unit (MMU)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to access a specific location in memory.</a:t>
            </a:r>
          </a:p>
          <a:p>
            <a:pPr>
              <a:lnSpc>
                <a:spcPct val="118000"/>
              </a:lnSpc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F597-599A-460A-BF4C-9168A37A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1ED06-FA6C-1FBD-C4F7-C0B655887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9EF75-C39E-6B53-9C10-2D8F64A75895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 Translation Scheme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4EBC2-6DF9-5D4D-5EFE-9AE9CA334C38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52AAF3-0964-A967-F294-0E77D4AD0FD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7DB13E4-88FB-D051-D645-E0F60D851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6C4F1-936E-4308-3AB7-C16A76C9A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s668\Desktop\9_08.jpg">
            <a:extLst>
              <a:ext uri="{FF2B5EF4-FFF2-40B4-BE49-F238E27FC236}">
                <a16:creationId xmlns:a16="http://schemas.microsoft.com/office/drawing/2014/main" id="{30C9E707-8710-C037-8819-4A848D46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39" y="1372235"/>
            <a:ext cx="7877946" cy="4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8DDE9-02C0-436B-F1EC-B511505DB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27AA64-FE2B-2A23-A912-5F06DE8C8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EA319-1955-BDEB-5437-3F5A1C257E63}"/>
              </a:ext>
            </a:extLst>
          </p:cNvPr>
          <p:cNvSpPr txBox="1"/>
          <p:nvPr/>
        </p:nvSpPr>
        <p:spPr>
          <a:xfrm>
            <a:off x="891504" y="306586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 Translation Scheme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5E43E3-E0BC-F792-54CC-730403B740B7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ED556D-AD83-8128-C156-D9823BA02D61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196B2C-CA69-5810-ED25-7D76FAD0A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A6A1D-C401-B351-6AC7-A0ECDF206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30">
            <a:extLst>
              <a:ext uri="{FF2B5EF4-FFF2-40B4-BE49-F238E27FC236}">
                <a16:creationId xmlns:a16="http://schemas.microsoft.com/office/drawing/2014/main" id="{E7190198-CDA2-9ED2-7860-B5A9C0E8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" y="1444523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C62719D-EC20-C8B5-B4A2-EB32A09D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175578"/>
            <a:ext cx="4827587" cy="601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7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22110-8874-439C-DFD8-274BCE63E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DCCD9-E288-AD65-6E1B-7075F4C82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A5FDF-B139-95F5-2FE1-A4FA21BEC286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Paging - Calculating internal fragmentation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66B0D2-C1C4-B49F-DC6A-29D81CB987E5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C6E64D-1BCB-F734-6A09-D2C5A65F0B1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0DD2C2-7D7D-5AA7-17C6-4C197E6F68DD}"/>
              </a:ext>
            </a:extLst>
          </p:cNvPr>
          <p:cNvSpPr txBox="1"/>
          <p:nvPr/>
        </p:nvSpPr>
        <p:spPr>
          <a:xfrm>
            <a:off x="698089" y="1299803"/>
            <a:ext cx="109147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size = 2,048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Process size = 72,766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Pages: Process size / Page size= 72,766 bytes / 2,048 bytes= 35.5 pages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35 pages + 1,086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Size: 32-bit address – 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Number of pages * Page table entry size= 36 pages * 4 bytes= 144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Internal fragmentation of 2,048 - 1,086 = 962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Worst case fragmentation = 1 frame – 1 byte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On average fragmentation = 1 / 2 frame size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So small frame sizes desirable?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956CA-AFBE-F91C-152E-6345325FA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FA99B-8D6E-EAF6-AEA4-06BA1DBA5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7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AAB84-822C-750F-C300-2AFB6726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56AA8-2233-24DC-34D4-DDAEDD2F4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09E18-1C7E-5C3E-3499-554C499A5A20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Implementation of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1E49F8-7448-8132-D226-099A9BC04E6F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027C6-B08A-8CF4-C340-C777F735D14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90E67E-4964-6B0F-4A9B-1A35BA663B74}"/>
              </a:ext>
            </a:extLst>
          </p:cNvPr>
          <p:cNvSpPr txBox="1"/>
          <p:nvPr/>
        </p:nvSpPr>
        <p:spPr>
          <a:xfrm>
            <a:off x="698089" y="1299803"/>
            <a:ext cx="10914790" cy="445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is kept in main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Page-table base register (PTBR)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points to the page 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Page-table length register (PTLR)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indicates size of the page 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 this scheme every data/instruction access requires two memory accesses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two memory access problem can be solved by the use of a special fast-lookup hardware cache called associative memory or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translation look-aside buffers (TLBs)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78DF3-AABE-4848-C1DC-477C288A0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C2EE1A-8EE4-D607-02BE-620C58C1C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2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C5CC4-C2C6-C14B-D452-67A4D566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8C94F-5EDD-D1C7-C9F4-26656B66E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56288-6E97-AC09-86C1-90651BD75DDD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Implementation of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D96A54-DFDA-7BD6-0C8A-2A0FE9018D0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D813A1-34BA-733A-FADE-F4A9B7F3C8EB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540C94E-E340-697E-DA05-FC9CBDCAE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088DA-39BD-4BD8-612E-072A9BE8C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9B50CE7-5C1A-9F5F-C08F-7C5F8A78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4" y="1182018"/>
            <a:ext cx="7385897" cy="558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0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958E-33C7-EA8C-6F1C-55FC7CDC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CDA58-D65F-F662-565A-1FF5860B0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58AC2-EC85-A485-53E7-42FAAFAB35DF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Implementation of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B6E84-7D79-1C06-685C-1A9F944049C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65B15-1583-B141-01FC-C33E02F30DA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A9143A-3C67-43FD-C278-1DE269BD6C2C}"/>
              </a:ext>
            </a:extLst>
          </p:cNvPr>
          <p:cNvSpPr txBox="1"/>
          <p:nvPr/>
        </p:nvSpPr>
        <p:spPr>
          <a:xfrm>
            <a:off x="698089" y="1167723"/>
            <a:ext cx="109147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Memory structures for paging can get massive using straight-forward methods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Size: 4 KB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Process size: 1094 MB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 is 32 bit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Number of pages = Process size / Page size= 1,147,483,648 bytes / 4,096 bytes (since 4 KB = 4,096 bytes)= 280,230 pages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size = Number of pages * Page table entry size= 280,230 pages * 4 bytes= 1,120,920 bytes= 1.07 MB (approximately)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DC519-4EB9-1712-38CE-2975E006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8D1CB-0A60-8CE1-A45E-B25E690B9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1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958E-33C7-EA8C-6F1C-55FC7CDC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CDA58-D65F-F662-565A-1FF5860B0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58AC2-EC85-A485-53E7-42FAAFAB35DF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Implementation of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B6E84-7D79-1C06-685C-1A9F944049C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65B15-1583-B141-01FC-C33E02F30DA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A9143A-3C67-43FD-C278-1DE269BD6C2C}"/>
              </a:ext>
            </a:extLst>
          </p:cNvPr>
          <p:cNvSpPr txBox="1"/>
          <p:nvPr/>
        </p:nvSpPr>
        <p:spPr>
          <a:xfrm>
            <a:off x="698089" y="1167723"/>
            <a:ext cx="109147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Memory structures for paging can get massive using straight-forward methods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Size: 4 KB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Process size: 1094 MB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 is 64 bit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Number of pages = Process size / Page size= 1,147,483,648 bytes / 4,096 bytes= 280,230 pages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size = Number of pages * Page table entry size= 280,230 pages * 8 bytes= 2,241,840 bytes= 2.14 MB (approximately)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DC519-4EB9-1712-38CE-2975E006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8D1CB-0A60-8CE1-A45E-B25E690B9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5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958E-33C7-EA8C-6F1C-55FC7CDC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CDA58-D65F-F662-565A-1FF5860B0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58AC2-EC85-A485-53E7-42FAAFAB35DF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Implementation of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B6E84-7D79-1C06-685C-1A9F944049C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65B15-1583-B141-01FC-C33E02F30DA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A9143A-3C67-43FD-C278-1DE269BD6C2C}"/>
              </a:ext>
            </a:extLst>
          </p:cNvPr>
          <p:cNvSpPr txBox="1"/>
          <p:nvPr/>
        </p:nvSpPr>
        <p:spPr>
          <a:xfrm>
            <a:off x="698089" y="1167723"/>
            <a:ext cx="10914790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One simple solution is to divide the page table into smaller units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Hierarchical Paging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Hashed Page Tables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Inverted Page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DC519-4EB9-1712-38CE-2975E006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8D1CB-0A60-8CE1-A45E-B25E690B9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9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B6F1-3E75-38FD-51C0-498105B2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0A004-CEB4-C975-F17F-9C1F40E1F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42B08-91AE-58A3-2939-81123A8826B4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Hierarchical Page Tables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B781A9-915E-C830-3A4F-3542EC9C208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B7AF1-4532-D374-9419-9A49323FDD0C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2559FC-2B6D-5F02-729D-32E0126B57D9}"/>
              </a:ext>
            </a:extLst>
          </p:cNvPr>
          <p:cNvSpPr txBox="1"/>
          <p:nvPr/>
        </p:nvSpPr>
        <p:spPr>
          <a:xfrm>
            <a:off x="698089" y="1167723"/>
            <a:ext cx="10914790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Break up the logical address space into multiple page tables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 simple technique is a two-level page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C0F16-DF61-7F43-69EE-660F92E50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6415B-F16C-5BF2-97F7-FC8FCE53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5">
            <a:extLst>
              <a:ext uri="{FF2B5EF4-FFF2-40B4-BE49-F238E27FC236}">
                <a16:creationId xmlns:a16="http://schemas.microsoft.com/office/drawing/2014/main" id="{EE1371C6-C8E9-CE79-5D90-60DFBDF2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9" y="3168309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A22080-E1DB-4C62-6107-F4BB199F5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4" y="3136218"/>
            <a:ext cx="1954325" cy="6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8">
            <a:extLst>
              <a:ext uri="{FF2B5EF4-FFF2-40B4-BE49-F238E27FC236}">
                <a16:creationId xmlns:a16="http://schemas.microsoft.com/office/drawing/2014/main" id="{69215F52-3C09-8722-8247-D47C584B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56" y="1711628"/>
            <a:ext cx="4269798" cy="451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7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B6F1-3E75-38FD-51C0-498105B2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0A004-CEB4-C975-F17F-9C1F40E1F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42B08-91AE-58A3-2939-81123A8826B4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Hierarchical Page Tables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B781A9-915E-C830-3A4F-3542EC9C208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B7AF1-4532-D374-9419-9A49323FDD0C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2559FC-2B6D-5F02-729D-32E0126B57D9}"/>
              </a:ext>
            </a:extLst>
          </p:cNvPr>
          <p:cNvSpPr txBox="1"/>
          <p:nvPr/>
        </p:nvSpPr>
        <p:spPr>
          <a:xfrm>
            <a:off x="698089" y="1167723"/>
            <a:ext cx="109147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Single-Level Page 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Suppose we have a 64-bit address space with a page size of 4 KB (2^12 bytes). Number of pages = 2^64 / 2^12 = 2^52 = 4,503,599,627,370,496 pages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size = Number of pages * Page table entry size= 4,503,599,627,370,496 pages * 8 bytes= 36,028,797,018,963,968 bytes=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36,028,797 TB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(approximately)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C0F16-DF61-7F43-69EE-660F92E50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6415B-F16C-5BF2-97F7-FC8FCE53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Memory Management Unit </a:t>
            </a: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179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Memory Management Unit (MMU) is a hardware component that translates logical addresses used by programs into physical addresses that the computer's memory can understand.</a:t>
            </a:r>
          </a:p>
          <a:p>
            <a:pPr>
              <a:lnSpc>
                <a:spcPct val="118000"/>
              </a:lnSpc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9" y="3500836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71" y="2942118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758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B6F1-3E75-38FD-51C0-498105B2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0A004-CEB4-C975-F17F-9C1F40E1F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42B08-91AE-58A3-2939-81123A8826B4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Hierarchical Page Tables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B781A9-915E-C830-3A4F-3542EC9C208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B7AF1-4532-D374-9419-9A49323FDD0C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2559FC-2B6D-5F02-729D-32E0126B57D9}"/>
              </a:ext>
            </a:extLst>
          </p:cNvPr>
          <p:cNvSpPr txBox="1"/>
          <p:nvPr/>
        </p:nvSpPr>
        <p:spPr>
          <a:xfrm>
            <a:off x="698090" y="1134855"/>
            <a:ext cx="10914790" cy="484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Two-Level Page Table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Level 1: 1,024 entries (2^10)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Level 2: 1,024 entries (2^10)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total number of pages remains the same (4,503,599,627,370,496)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Level 1 page table: 1,024 entries * 8 bytes = 8,192 bytes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Level 2 page tables: 1,024 Level 2 page tables, each with 1,024 entries * 8 bytes = 8,388,608 bytes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table size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= Level 1 page table size + (Number of Level 2 page tables * Level 2 page table size)= 8,192 bytes + (1,024 * 8,388,608 bytes)= 8,192 bytes + 8,589,934,592 bytes= 8,589,942,784 bytes=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8.01 GB (approximately)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C0F16-DF61-7F43-69EE-660F92E50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6415B-F16C-5BF2-97F7-FC8FCE53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8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5C69-7281-477A-CE96-8E0DFFAE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35F8A-62DC-56B0-BF1F-557E8FA7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CCF70-98D4-E803-1DF9-11B19B0F0E57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Hashed Page Tables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E72DC4-9AF1-BDEB-ED7B-11881DAAEB3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7FBA81-536B-D452-6D0F-829327976B14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423E5E-B373-DDC2-BDC5-1E873747931D}"/>
              </a:ext>
            </a:extLst>
          </p:cNvPr>
          <p:cNvSpPr txBox="1"/>
          <p:nvPr/>
        </p:nvSpPr>
        <p:spPr>
          <a:xfrm>
            <a:off x="698089" y="1167723"/>
            <a:ext cx="109147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virtual page number is hashed into a page table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This page table contains a chain of elements hashing to the same location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Common in address spaces &gt; 32 bits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Each element contains (1) the virtual page number (2) the value of the mapped page frame (3) a pointer to the next element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Virtual page numbers are compared in this chain searching for a match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If a match is found, the corresponding physical frame is extracted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Linux, Windows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790F4-B5FA-D22A-AE76-8100DD2B2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830D1-B30A-6FB3-02C4-ABEDC4248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5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617A-48D8-FD5F-198A-8E564FC17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8400D-22C1-F59A-F290-0392DC0FF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FA03E-7F6C-729F-DBA6-1E4887907A85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Hashed Page Tables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5CBD6C-41D0-6E9A-43C6-58BE7D5A7971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03609C-AE03-E8E5-4423-6B579093AFDB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6F371E2-DC81-1B00-0A66-C9F58DDF3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F0E2B-A755-3974-E729-26FE8133B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767CAFC-09A7-A4A7-F988-149AC130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8" y="1671003"/>
            <a:ext cx="7816256" cy="45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7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7368A-0FEC-9A06-EC01-4F92059F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535EC-2788-3C57-F78E-E27BA7827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83711-9378-C6B6-0009-6346BF1BE84C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Inverted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735FD8-2048-7826-ECCE-B493BD549534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736A74-EF61-BF0E-648F-97B89D9BE31E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4C04A1-F441-1F11-C6FE-2CA7BE00503E}"/>
              </a:ext>
            </a:extLst>
          </p:cNvPr>
          <p:cNvSpPr txBox="1"/>
          <p:nvPr/>
        </p:nvSpPr>
        <p:spPr>
          <a:xfrm>
            <a:off x="698089" y="1167723"/>
            <a:ext cx="10914790" cy="390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Rather than each process having a page table and keeping track of all possible logical pages, track all physical pages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One entry for each real page of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Entry consists of the virtual address of the page stored in that real memory location, with information about the process that owns that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Decreases memory needed to store each page table, but increases time needed to search the table when a page reference occurs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2D70A-DE04-18F6-1815-4E06F6FEB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9DD06-135F-C32C-08AB-82EDEE52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56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13C3-2710-433C-9FFB-7EC8883B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017CB-AAF3-F1D8-659D-199592972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0DE10-42C2-8A63-E9C3-3DDD098C2ECD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Inverted Page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6200E3-9803-B12B-6A76-50A502F7796C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F06DF-D004-9CD4-401E-29D49F174DDE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53C455B-56E4-F423-2F77-B791FFDB4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603E2C-E44F-63D5-3A32-0C4B18CC2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verted-Page-table-(IPT)-in-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05" y="1182019"/>
            <a:ext cx="8526299" cy="5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36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781" y="2916240"/>
            <a:ext cx="4884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Calibri" panose="020F0502020204030204" pitchFamily="34" charset="0"/>
              </a:rPr>
              <a:t>Virtual Memory</a:t>
            </a:r>
            <a:endParaRPr lang="en-IN" sz="6000" b="1" spc="5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A479A-8DBD-3518-7B99-64385E4D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-1"/>
            <a:ext cx="5648960" cy="68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94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7368A-0FEC-9A06-EC01-4F92059F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535EC-2788-3C57-F78E-E27BA7827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83711-9378-C6B6-0009-6346BF1BE84C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Virtual Memory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735FD8-2048-7826-ECCE-B493BD549534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736A74-EF61-BF0E-648F-97B89D9BE31E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4C04A1-F441-1F11-C6FE-2CA7BE00503E}"/>
              </a:ext>
            </a:extLst>
          </p:cNvPr>
          <p:cNvSpPr txBox="1"/>
          <p:nvPr/>
        </p:nvSpPr>
        <p:spPr>
          <a:xfrm>
            <a:off x="698089" y="1167723"/>
            <a:ext cx="10914790" cy="500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Virtual memory provides separation of user logical memory from physical memory.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Only part of the program needs to be in memory for execution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Logical address space can therefore be much larger than physical address space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Virtual memory is a memory management technique that allows a computer to use more memory than is physically available in RAM.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Virtual memory enables multiple processes to run simultaneously, even if they require more memory than is available in RAM.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2D70A-DE04-18F6-1815-4E06F6FEB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9DD06-135F-C32C-08AB-82EDEE52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3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83CA-DB57-AC67-518B-6233758F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D0ECE-DFD3-2B61-CD42-A3AAF4621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4A486-B0BC-2FCC-621E-95B20FAF712E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59A5C-7FD2-77DC-AA99-4F5E11781D0A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7E29B7-274F-0676-FBBB-DB66865CF13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A5DED6-21F6-5B8D-5ACF-0B6BEDF20CE8}"/>
              </a:ext>
            </a:extLst>
          </p:cNvPr>
          <p:cNvSpPr txBox="1"/>
          <p:nvPr/>
        </p:nvSpPr>
        <p:spPr>
          <a:xfrm>
            <a:off x="698089" y="1167723"/>
            <a:ext cx="10914790" cy="500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is an essential technique in modern operating systems, enabling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efficient memory management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and improving system performance.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optimizes memory usage by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loading pages only when needed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enables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multiple processes to run simultaneously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without running out of memory.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When a process tries to access a page that is not in physical memory, a </a:t>
            </a: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fault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occurs.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operating system loads the required page from disk storage into physical memory.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0DC5C-BC09-F292-9A10-1F888BACD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0927E9-9494-A129-87FB-7EE0000B7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64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470B3-9C6D-9AF7-76AA-7D5F06A4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E857F-CB61-B43A-6D46-0500112F4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0CE02-EF3E-2B4D-EE6C-4E610AEC996E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CAE28-23EA-1785-AB3A-05BB4916DF1A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594DFC-704E-1498-07D8-4EFBD7C03174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0AB855-6299-1987-F2FA-7B0B71DC9AEF}"/>
              </a:ext>
            </a:extLst>
          </p:cNvPr>
          <p:cNvSpPr txBox="1"/>
          <p:nvPr/>
        </p:nvSpPr>
        <p:spPr>
          <a:xfrm>
            <a:off x="698089" y="1167723"/>
            <a:ext cx="6119271" cy="500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With each page table entry a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valid–invalid bit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is associated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v - in-memory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– memory resident,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-  not-in-memory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Initially valid–invalid bit is set to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on all entries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During MMU address translation, if valid–invalid bit in page table entry is </a:t>
            </a:r>
            <a:r>
              <a:rPr lang="en-US" sz="24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page fault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4EF9F-2C5B-752F-F495-559289A1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C329C-CE0C-E9EF-F627-F35158333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257A26C7-EEBA-6213-2A6C-580F2C1C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1054865"/>
            <a:ext cx="5283200" cy="512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50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27888-753B-5529-7FB5-6BC9F8FB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64F722-72E2-7623-3713-E7343BC61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4D720-2512-5677-945D-C8AA1D759FCF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Page Fault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E6C1B9-97DB-9F6B-C022-B4F5D398EECB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190F1B-4BF8-0EEE-C55D-3D549D84BF53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6B2DF4D-DA0D-B484-4D29-57DAA1EDC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0B8A-0FEF-100C-39F8-3493ABA10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9">
            <a:extLst>
              <a:ext uri="{FF2B5EF4-FFF2-40B4-BE49-F238E27FC236}">
                <a16:creationId xmlns:a16="http://schemas.microsoft.com/office/drawing/2014/main" id="{1B375E2D-B9EC-9655-CBD4-5AAE206C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27" y="1119240"/>
            <a:ext cx="6688673" cy="558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7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Memory Management Unit </a:t>
            </a: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13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The MMU provides memory protection by enforcing access controls and preventing programs from accessing memory locations that they are not authorized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9" y="3069192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3773BA-917F-4AE1-AF13-6C65E1F50999}"/>
              </a:ext>
            </a:extLst>
          </p:cNvPr>
          <p:cNvGrpSpPr/>
          <p:nvPr/>
        </p:nvGrpSpPr>
        <p:grpSpPr>
          <a:xfrm>
            <a:off x="7430551" y="2306143"/>
            <a:ext cx="3087687" cy="4575175"/>
            <a:chOff x="8208963" y="1198563"/>
            <a:chExt cx="3087687" cy="4575175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B3541B8F-195D-4417-B635-311ECAE1E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3413" y="1198563"/>
              <a:ext cx="803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2D546227-81BF-4EFA-BE75-C21C37B89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1682750"/>
              <a:ext cx="892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64KB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0805461-8E12-4451-8C70-E6A30A5032C8}"/>
                </a:ext>
              </a:extLst>
            </p:cNvPr>
            <p:cNvSpPr/>
            <p:nvPr/>
          </p:nvSpPr>
          <p:spPr>
            <a:xfrm>
              <a:off x="9139238" y="1352550"/>
              <a:ext cx="2044700" cy="498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Operating System</a:t>
              </a:r>
            </a:p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D5DFB29-B544-4791-9005-7820D8068D0D}"/>
                </a:ext>
              </a:extLst>
            </p:cNvPr>
            <p:cNvSpPr/>
            <p:nvPr/>
          </p:nvSpPr>
          <p:spPr>
            <a:xfrm>
              <a:off x="9139238" y="2355850"/>
              <a:ext cx="2044700" cy="498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Process C</a:t>
              </a:r>
            </a:p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B2426BD-4C7B-4CDA-B5F1-DDEE832EB3CB}"/>
                </a:ext>
              </a:extLst>
            </p:cNvPr>
            <p:cNvSpPr/>
            <p:nvPr/>
          </p:nvSpPr>
          <p:spPr>
            <a:xfrm>
              <a:off x="9139238" y="1851025"/>
              <a:ext cx="2044700" cy="50482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Free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2819ED3-BC72-4069-BF95-C7EA93D49B45}"/>
                </a:ext>
              </a:extLst>
            </p:cNvPr>
            <p:cNvSpPr/>
            <p:nvPr/>
          </p:nvSpPr>
          <p:spPr>
            <a:xfrm>
              <a:off x="9139238" y="2854325"/>
              <a:ext cx="2044700" cy="498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Process B</a:t>
              </a:r>
            </a:p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DA5B3C9-7B88-4687-ADA6-E701920FF785}"/>
                </a:ext>
              </a:extLst>
            </p:cNvPr>
            <p:cNvSpPr/>
            <p:nvPr/>
          </p:nvSpPr>
          <p:spPr>
            <a:xfrm>
              <a:off x="9139238" y="3352800"/>
              <a:ext cx="2044700" cy="50482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Free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926EDA9-FB2B-41B9-85CE-1336063C5C50}"/>
                </a:ext>
              </a:extLst>
            </p:cNvPr>
            <p:cNvSpPr/>
            <p:nvPr/>
          </p:nvSpPr>
          <p:spPr>
            <a:xfrm>
              <a:off x="9139238" y="3857625"/>
              <a:ext cx="2044700" cy="498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Process A</a:t>
              </a:r>
            </a:p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A27E4DD-4DC0-4D7F-8C1A-81A8890FC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5725" y="5465763"/>
              <a:ext cx="2320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rgbClr val="000000"/>
                  </a:solidFill>
                  <a:latin typeface="Malgun Gothic" panose="020B0503020000020004" pitchFamily="34" charset="-127"/>
                </a:rPr>
                <a:t>Physical Memory</a:t>
              </a:r>
              <a:endParaRPr lang="ko-KR" altLang="en-US" sz="1400" b="1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3" name="직사각형 23">
              <a:extLst>
                <a:ext uri="{FF2B5EF4-FFF2-40B4-BE49-F238E27FC236}">
                  <a16:creationId xmlns:a16="http://schemas.microsoft.com/office/drawing/2014/main" id="{63B6EA3F-2037-4073-A8C7-10A63A4F3F41}"/>
                </a:ext>
              </a:extLst>
            </p:cNvPr>
            <p:cNvSpPr/>
            <p:nvPr/>
          </p:nvSpPr>
          <p:spPr>
            <a:xfrm>
              <a:off x="9139238" y="4356100"/>
              <a:ext cx="2044700" cy="50482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Free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4" name="직사각형 24">
              <a:extLst>
                <a:ext uri="{FF2B5EF4-FFF2-40B4-BE49-F238E27FC236}">
                  <a16:creationId xmlns:a16="http://schemas.microsoft.com/office/drawing/2014/main" id="{CA36012A-3BF1-413C-B543-C8B3DDF0B5A4}"/>
                </a:ext>
              </a:extLst>
            </p:cNvPr>
            <p:cNvSpPr/>
            <p:nvPr/>
          </p:nvSpPr>
          <p:spPr>
            <a:xfrm>
              <a:off x="9139238" y="4860925"/>
              <a:ext cx="2044700" cy="503238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Free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96B45B0D-56BC-4EC7-B391-D0DEAD990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2184400"/>
              <a:ext cx="8921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128KB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B68176-2B97-498D-B487-7DD623881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2716213"/>
              <a:ext cx="892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192KB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DCA5FDB-7EFA-49A7-BFA3-258CD62C4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3214688"/>
              <a:ext cx="8921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256KB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A9EF5BA2-13EF-4ED9-86B6-273E11E50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3719513"/>
              <a:ext cx="892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320KB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F5B3A9E-91BD-4078-8947-6FE9B9488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4217988"/>
              <a:ext cx="892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384KB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7A7C7C0C-C6B3-454D-9F93-8939C528C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4724400"/>
              <a:ext cx="8921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448KB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48FB7087-72BE-489B-9D77-FEA7BDFFD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8963" y="5189538"/>
              <a:ext cx="892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200">
                  <a:solidFill>
                    <a:srgbClr val="000000"/>
                  </a:solidFill>
                  <a:latin typeface="Malgun Gothic" panose="020B0503020000020004" pitchFamily="34" charset="-127"/>
                </a:rPr>
                <a:t>512KB</a:t>
              </a:r>
              <a:endParaRPr lang="ko-KR" altLang="en-US" sz="12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9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C832C-0156-890A-3F1D-3AB9CC0E6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6846D-5AA0-FC21-CBF0-4C52D8BDE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20DD2-B45B-1820-0888-5C0DDF0F397B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Page Fault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2370B9-E7E0-12CC-092A-F49468C87478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85D6FC-4853-8763-86C0-CAF14D5B380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DF1223-D636-FAAC-8572-45F9DE555111}"/>
              </a:ext>
            </a:extLst>
          </p:cNvPr>
          <p:cNvSpPr txBox="1"/>
          <p:nvPr/>
        </p:nvSpPr>
        <p:spPr>
          <a:xfrm>
            <a:off x="698089" y="1167723"/>
            <a:ext cx="10691271" cy="556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fault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Operating system looks at another table to decide: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Invalid reference -&gt; abort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Just not in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Find free frame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Swap page into frame via scheduled disk operation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Reset tables to indicate page now in memory</a:t>
            </a:r>
            <a:b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	Set validation bit = 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Restart the instruction that caused the page fault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80139-CF32-97BF-4CAE-324A1CF5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E2FC1-20EB-427C-4096-EB65C387A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10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585C9-E7D5-E6AB-202A-57081490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A5AD2-BFCB-2194-510A-BC9FE5CE5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BA61C-1698-02A3-F296-31CEA8F270F1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Performance Calculation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E2EC8-DE45-5F62-B682-70D5D811E640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4F807D-DD96-3208-EFC9-754C12DE4C70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B07E2ED-297B-CBE1-2188-837F58849521}"/>
              </a:ext>
            </a:extLst>
          </p:cNvPr>
          <p:cNvSpPr txBox="1"/>
          <p:nvPr/>
        </p:nvSpPr>
        <p:spPr>
          <a:xfrm>
            <a:off x="698089" y="1167723"/>
            <a:ext cx="10691271" cy="33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Fault Rate (PFR)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PFR = (Number of page faults) / (Total number of memory accesses)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Hit Ratio (HR)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HR = (Number of hits) / (Total number of memory accesses)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Average Memory Access Time (AMAT)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AMAT = (Hit time) + (Miss rate * Miss penalty)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BE73F-0180-28DD-55BD-A1A2E0C1B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27B48-E220-0D1E-D2CC-168EE8186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00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A3343-7E9D-7A5F-43BD-A8D5C7FC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525B8-0F7E-B20E-649A-2AF5B659F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87290C-0775-2499-FC5C-FA2538BF35D4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Performance Calculation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B1C481-6EB2-B7DE-5ACA-23821C005C2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03D2E3-0EFA-7CA0-848A-784AA0C893A7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F40027-82B5-85F8-DCB3-3B9B701B1EAD}"/>
              </a:ext>
            </a:extLst>
          </p:cNvPr>
          <p:cNvSpPr txBox="1"/>
          <p:nvPr/>
        </p:nvSpPr>
        <p:spPr>
          <a:xfrm>
            <a:off x="698089" y="1066123"/>
            <a:ext cx="10691271" cy="556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Let's assume: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1. Number of page faults: 10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2. Total number of memory accesses: 100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PFR = (Number of page faults) / (Total number of memory accesses)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PFR = 10 / 100 = 0.1 or 10%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Let’s Assume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1. Number of hits: 90 (since there are 10 page faults out of 100 accesses)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2. Total number of memory accesses: 100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HR = 90 / 100 = 0.9 or 90%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HR = (Number of hits) / (Total number of memory accesses)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119BF-B177-5F9A-14E3-67FC1D36B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B203E-9CB0-99F0-A90B-58C10B5A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48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4ACE4-82E6-C27C-FFDA-5E4AB7B2E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C338A-3380-CEAF-401A-44F34AEF8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D80DE-1CA8-EF63-94B2-576218420BDB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Performance Calculation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649BB2-EF7B-83B8-F836-DDC5D66B884E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EA1677-3C5D-E6B2-D48D-DA24AA3A6B1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0C00A9-079E-F9E1-AB20-344A98124181}"/>
              </a:ext>
            </a:extLst>
          </p:cNvPr>
          <p:cNvSpPr txBox="1"/>
          <p:nvPr/>
        </p:nvSpPr>
        <p:spPr>
          <a:xfrm>
            <a:off x="698089" y="1066123"/>
            <a:ext cx="10691271" cy="33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Let's assume: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1. Hit time: 1 unit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2. Miss penalty: 10 units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3. Miss rate: 0.1 (10% page fault rate)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AMAT = (Hit time) + (Miss rate * Miss penalty)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AMAT = 1 + (0.1 * 10) = 1 + 1 = 2 units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42A7A-C1A8-1C98-C87B-B0FE861D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9719A-5556-8E95-8C47-49F561C6C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55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8EF6-B154-6D3F-DE92-0EFED7BE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20DF4E-1B50-0A71-01F9-5679E171A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F6E9-5342-7F31-D5FA-3078454ADE68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Demand Paging – Performance Calculation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531ED8-4D6F-1861-BE4A-F25880AB11B2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7A643F-5842-55F8-E4C2-3797050BA336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4A0123-7B05-AFAF-55C3-811CBED66F84}"/>
              </a:ext>
            </a:extLst>
          </p:cNvPr>
          <p:cNvSpPr txBox="1"/>
          <p:nvPr/>
        </p:nvSpPr>
        <p:spPr>
          <a:xfrm>
            <a:off x="698089" y="1066123"/>
            <a:ext cx="10691271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Let's assume: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Total page faults: = 7 page faults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Total requests: 12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Hit time: 1 unit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Miss penalty: 10 units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2D051-3877-D1A3-2C39-4AB3930D0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0781C-567F-EB02-BBFE-D1ECE559F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A8E459-79ED-90D1-9FF4-DABA769C9202}"/>
              </a:ext>
            </a:extLst>
          </p:cNvPr>
          <p:cNvSpPr txBox="1"/>
          <p:nvPr/>
        </p:nvSpPr>
        <p:spPr>
          <a:xfrm>
            <a:off x="1002888" y="4169265"/>
            <a:ext cx="10386472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Calculation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Hit ratio: 5/12 = 0.4167 (or 41.67%)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Miss rate: 1 - 0.4167 = 0.5833 (or 58.33%)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AMAT: 1 + (0.5833 * 10) = 1 + 5.833 = 6.833 units</a:t>
            </a: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91ED-7919-D739-5FDD-9B9CC65BB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D86CC-9BC0-303F-299A-BD0E1E249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0ED55-8829-D9D2-0E23-8F9D63D78E1C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Copy-on-Write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C0CE53-C79E-F458-E8CD-3AC7B72723B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2EA3D8-2FD6-58B5-E4AB-536661DF4E0F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9F3D5-D7DF-3FE9-F6ED-489FB6680B19}"/>
              </a:ext>
            </a:extLst>
          </p:cNvPr>
          <p:cNvSpPr txBox="1"/>
          <p:nvPr/>
        </p:nvSpPr>
        <p:spPr>
          <a:xfrm>
            <a:off x="698089" y="1066123"/>
            <a:ext cx="10691271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Copy-on-Write (COW) allows both parent and child processes to initially share the same pages in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If either process modifies a shared page, only then is the page copied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74DB6-614F-1328-8119-410287B9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A344A-8AF1-4311-9A53-FF4DFABAE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">
            <a:extLst>
              <a:ext uri="{FF2B5EF4-FFF2-40B4-BE49-F238E27FC236}">
                <a16:creationId xmlns:a16="http://schemas.microsoft.com/office/drawing/2014/main" id="{BF6D6DE4-11AD-D259-E299-6BBED5E0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3291839"/>
            <a:ext cx="5152142" cy="207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9">
            <a:extLst>
              <a:ext uri="{FF2B5EF4-FFF2-40B4-BE49-F238E27FC236}">
                <a16:creationId xmlns:a16="http://schemas.microsoft.com/office/drawing/2014/main" id="{4F4B3716-FBA0-11B9-B645-06572D1C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60" y="3001327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E703-A2DF-D3C1-F0FA-76CE47218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F0B27D76-27C3-5261-019C-BB7B7969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7" y="908842"/>
            <a:ext cx="8172450" cy="53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BA1619-D8FE-F8BE-48E0-6374774BC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62AB7-FC50-6BEF-848D-368E991164E8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08531-FF95-6EDD-0223-938CCA6F32E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A43EB-A92B-8A80-8C1A-34E6F3DC2A6D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E6AE3C2-A026-088C-48C1-DED95A92F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AC961-0062-8B3F-C913-F57C788C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69FD1-2444-99D8-0D3A-988704C7B629}"/>
              </a:ext>
            </a:extLst>
          </p:cNvPr>
          <p:cNvSpPr txBox="1"/>
          <p:nvPr/>
        </p:nvSpPr>
        <p:spPr>
          <a:xfrm>
            <a:off x="450832" y="3132574"/>
            <a:ext cx="3303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What Happens if There is no Free Frame?</a:t>
            </a:r>
            <a:endParaRPr lang="en-IN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46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E1F1D-9397-36A4-02EB-104ABB492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211E5-145A-4D09-AD80-EAA7CEA3A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4D49D-0ABB-4783-10D3-A7182EE04E05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525F0C-7600-8A13-8052-E5FBA7B2AC23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239274-7442-93A6-A470-F83C8D27F201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947BCD-D2BB-4F81-15E9-DA094C3642EB}"/>
              </a:ext>
            </a:extLst>
          </p:cNvPr>
          <p:cNvSpPr txBox="1"/>
          <p:nvPr/>
        </p:nvSpPr>
        <p:spPr>
          <a:xfrm>
            <a:off x="698089" y="1066123"/>
            <a:ext cx="10691271" cy="556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 – find some page in memory, but not really in use, page it out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Find the location of the desired page on disk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Find a free frame:</a:t>
            </a:r>
            <a:b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  -  If there is a free frame, use it</a:t>
            </a:r>
            <a:b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  -  If there is no free frame, use a page replacement algorithm to select a 		victim frame</a:t>
            </a:r>
            <a:b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  -  Write victim frame to disk if dirty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Bring  the desired page into the (newly) free frame; update the page and frame tables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Continue the process by restarting the instruction that caused the trap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7A87F-5604-30F8-13AE-FC1B41EB3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1DDA28-2721-E3B6-3AD4-DD25EF57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52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EF9C-5D04-154A-92FD-01BE083FC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1B37A-D11A-B85C-16C6-00F6DAA56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BE369-0A74-2D9F-1906-C0A84BE64993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E206FF-2A64-3728-79B8-A6423533A552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DE93BC-93D6-8AC5-FDE1-CAD64827719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54D9396-96F1-9B12-A51A-F0D95960C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F3FDC-B35F-B9E9-3CD9-FBCE8077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06933" y="631619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">
            <a:extLst>
              <a:ext uri="{FF2B5EF4-FFF2-40B4-BE49-F238E27FC236}">
                <a16:creationId xmlns:a16="http://schemas.microsoft.com/office/drawing/2014/main" id="{74DF0E10-0EE9-71F4-21D9-D0062717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0" y="1315403"/>
            <a:ext cx="6835140" cy="50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9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F6C28-CA25-EA50-7631-2B90D8C4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9D874-FFB6-F0C3-FF75-AFB9F86E9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522A94-B878-DFE2-02FB-34FC350A7466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 - Optimal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05558B-2F6E-35FB-C1A6-4BD65F84C589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68C49-7721-6F2D-221B-956D389B1F61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B7C181-9882-979B-D57A-C76DB36B400D}"/>
              </a:ext>
            </a:extLst>
          </p:cNvPr>
          <p:cNvSpPr txBox="1"/>
          <p:nvPr/>
        </p:nvSpPr>
        <p:spPr>
          <a:xfrm>
            <a:off x="698089" y="1066123"/>
            <a:ext cx="10691271" cy="57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Replace page that will not be used for longest period of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7908B-91A7-838E-DD66-2FB6DCD52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7B640-E920-18BE-E9F6-DA08D3ED3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.geeksforgeeks.org/wp-content/uploads/20190412160500/optimal.png">
            <a:extLst>
              <a:ext uri="{FF2B5EF4-FFF2-40B4-BE49-F238E27FC236}">
                <a16:creationId xmlns:a16="http://schemas.microsoft.com/office/drawing/2014/main" id="{8FE1D9AD-7F48-26E0-D06D-B7D3A136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1182018"/>
            <a:ext cx="11563643" cy="54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Address Space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4D4F394-8383-4F52-88F9-AADB95C2128D}"/>
              </a:ext>
            </a:extLst>
          </p:cNvPr>
          <p:cNvGrpSpPr/>
          <p:nvPr/>
        </p:nvGrpSpPr>
        <p:grpSpPr>
          <a:xfrm>
            <a:off x="1906585" y="1861471"/>
            <a:ext cx="6812608" cy="3833348"/>
            <a:chOff x="1206500" y="981075"/>
            <a:chExt cx="8569325" cy="5159375"/>
          </a:xfrm>
        </p:grpSpPr>
        <p:sp>
          <p:nvSpPr>
            <p:cNvPr id="46" name="직사각형 5">
              <a:extLst>
                <a:ext uri="{FF2B5EF4-FFF2-40B4-BE49-F238E27FC236}">
                  <a16:creationId xmlns:a16="http://schemas.microsoft.com/office/drawing/2014/main" id="{3F7E471A-007C-486D-BEA7-0B85C5CF43A7}"/>
                </a:ext>
              </a:extLst>
            </p:cNvPr>
            <p:cNvSpPr/>
            <p:nvPr/>
          </p:nvSpPr>
          <p:spPr>
            <a:xfrm>
              <a:off x="2038350" y="2736850"/>
              <a:ext cx="2241550" cy="2262188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(free)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7" name="직사각형 6">
              <a:extLst>
                <a:ext uri="{FF2B5EF4-FFF2-40B4-BE49-F238E27FC236}">
                  <a16:creationId xmlns:a16="http://schemas.microsoft.com/office/drawing/2014/main" id="{E903DA84-0C80-4738-8691-FAEDDF6A8D75}"/>
                </a:ext>
              </a:extLst>
            </p:cNvPr>
            <p:cNvSpPr/>
            <p:nvPr/>
          </p:nvSpPr>
          <p:spPr>
            <a:xfrm>
              <a:off x="2038350" y="4999038"/>
              <a:ext cx="2241550" cy="796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Stack</a:t>
              </a:r>
            </a:p>
          </p:txBody>
        </p:sp>
        <p:cxnSp>
          <p:nvCxnSpPr>
            <p:cNvPr id="48" name="직선 화살표 연결선 7">
              <a:extLst>
                <a:ext uri="{FF2B5EF4-FFF2-40B4-BE49-F238E27FC236}">
                  <a16:creationId xmlns:a16="http://schemas.microsoft.com/office/drawing/2014/main" id="{3C828091-4D16-4499-B89E-61209580749C}"/>
                </a:ext>
              </a:extLst>
            </p:cNvPr>
            <p:cNvCxnSpPr>
              <a:stCxn id="46" idx="2"/>
            </p:cNvCxnSpPr>
            <p:nvPr/>
          </p:nvCxnSpPr>
          <p:spPr>
            <a:xfrm flipH="1" flipV="1">
              <a:off x="3159125" y="4581525"/>
              <a:ext cx="0" cy="4175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8">
              <a:extLst>
                <a:ext uri="{FF2B5EF4-FFF2-40B4-BE49-F238E27FC236}">
                  <a16:creationId xmlns:a16="http://schemas.microsoft.com/office/drawing/2014/main" id="{89544397-14D5-4908-B566-2576FC6B869B}"/>
                </a:ext>
              </a:extLst>
            </p:cNvPr>
            <p:cNvCxnSpPr/>
            <p:nvPr/>
          </p:nvCxnSpPr>
          <p:spPr>
            <a:xfrm flipH="1">
              <a:off x="3159125" y="2571750"/>
              <a:ext cx="0" cy="61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0FBD1558-8B79-4DBA-9E1A-3A46DB708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613" y="4221163"/>
              <a:ext cx="833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stack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807E219B-A40E-4A94-A0C8-B9B02406C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613" y="3305175"/>
              <a:ext cx="8334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heap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52" name="직사각형 11">
              <a:extLst>
                <a:ext uri="{FF2B5EF4-FFF2-40B4-BE49-F238E27FC236}">
                  <a16:creationId xmlns:a16="http://schemas.microsoft.com/office/drawing/2014/main" id="{FACF0F38-F42A-4C14-A122-D0B7918182A4}"/>
                </a:ext>
              </a:extLst>
            </p:cNvPr>
            <p:cNvSpPr/>
            <p:nvPr/>
          </p:nvSpPr>
          <p:spPr>
            <a:xfrm>
              <a:off x="2038350" y="1992313"/>
              <a:ext cx="2241550" cy="7445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Heap</a:t>
              </a:r>
            </a:p>
          </p:txBody>
        </p:sp>
        <p:sp>
          <p:nvSpPr>
            <p:cNvPr id="53" name="직사각형 13">
              <a:extLst>
                <a:ext uri="{FF2B5EF4-FFF2-40B4-BE49-F238E27FC236}">
                  <a16:creationId xmlns:a16="http://schemas.microsoft.com/office/drawing/2014/main" id="{7377C895-F15F-41D7-BD2F-D217589613D7}"/>
                </a:ext>
              </a:extLst>
            </p:cNvPr>
            <p:cNvSpPr/>
            <p:nvPr/>
          </p:nvSpPr>
          <p:spPr>
            <a:xfrm>
              <a:off x="2038350" y="1135063"/>
              <a:ext cx="2241550" cy="8572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Program Code</a:t>
              </a:r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0E82E8DF-915B-445C-9548-45C3F4976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500" y="5602288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16KB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D6DD71-2EB6-49B4-AC12-E5074FEDF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475" y="981075"/>
              <a:ext cx="676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56" name="직사각형 22">
              <a:extLst>
                <a:ext uri="{FF2B5EF4-FFF2-40B4-BE49-F238E27FC236}">
                  <a16:creationId xmlns:a16="http://schemas.microsoft.com/office/drawing/2014/main" id="{5A0747B0-F18F-4507-A56B-E5C0ED44C0F6}"/>
                </a:ext>
              </a:extLst>
            </p:cNvPr>
            <p:cNvSpPr/>
            <p:nvPr/>
          </p:nvSpPr>
          <p:spPr>
            <a:xfrm>
              <a:off x="7515225" y="4316413"/>
              <a:ext cx="2241550" cy="128587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57" name="직사각형 23">
              <a:extLst>
                <a:ext uri="{FF2B5EF4-FFF2-40B4-BE49-F238E27FC236}">
                  <a16:creationId xmlns:a16="http://schemas.microsoft.com/office/drawing/2014/main" id="{5F421DE2-E165-450C-A80A-3EED8792FFD8}"/>
                </a:ext>
              </a:extLst>
            </p:cNvPr>
            <p:cNvSpPr/>
            <p:nvPr/>
          </p:nvSpPr>
          <p:spPr>
            <a:xfrm>
              <a:off x="7513638" y="2057400"/>
              <a:ext cx="2243137" cy="1044575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(not in use)</a:t>
              </a:r>
            </a:p>
          </p:txBody>
        </p:sp>
        <p:sp>
          <p:nvSpPr>
            <p:cNvPr id="58" name="직사각형 24">
              <a:extLst>
                <a:ext uri="{FF2B5EF4-FFF2-40B4-BE49-F238E27FC236}">
                  <a16:creationId xmlns:a16="http://schemas.microsoft.com/office/drawing/2014/main" id="{F5FE333D-FEBE-4598-9FD0-4561E3473271}"/>
                </a:ext>
              </a:extLst>
            </p:cNvPr>
            <p:cNvSpPr/>
            <p:nvPr/>
          </p:nvSpPr>
          <p:spPr>
            <a:xfrm>
              <a:off x="7515225" y="1125538"/>
              <a:ext cx="2241550" cy="9318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Operating System</a:t>
              </a:r>
            </a:p>
          </p:txBody>
        </p:sp>
        <p:sp>
          <p:nvSpPr>
            <p:cNvPr id="59" name="TextBox 25">
              <a:extLst>
                <a:ext uri="{FF2B5EF4-FFF2-40B4-BE49-F238E27FC236}">
                  <a16:creationId xmlns:a16="http://schemas.microsoft.com/office/drawing/2014/main" id="{68D5AF73-4286-475B-A69A-1721E619A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188" y="103822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0KB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60" name="TextBox 26">
              <a:extLst>
                <a:ext uri="{FF2B5EF4-FFF2-40B4-BE49-F238E27FC236}">
                  <a16:creationId xmlns:a16="http://schemas.microsoft.com/office/drawing/2014/main" id="{721B1C75-7194-450D-B9C8-4BFC1CCC6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188" y="188277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16KB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CD020726-6BEB-489D-A4DA-5D00B7F9B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0500" y="2781300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32KB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7C22F5A1-E632-4640-96DC-1964B3AED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425" y="4162425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48KB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63" name="TextBox 29">
              <a:extLst>
                <a:ext uri="{FF2B5EF4-FFF2-40B4-BE49-F238E27FC236}">
                  <a16:creationId xmlns:a16="http://schemas.microsoft.com/office/drawing/2014/main" id="{1FC75ADD-C44E-4150-90F5-76739645D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425" y="5448300"/>
              <a:ext cx="85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stealth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ko-KR" sz="1400">
                  <a:solidFill>
                    <a:srgbClr val="000000"/>
                  </a:solidFill>
                  <a:latin typeface="Malgun Gothic" panose="020B0503020000020004" pitchFamily="34" charset="-127"/>
                </a:rPr>
                <a:t>64KB</a:t>
              </a:r>
              <a:endParaRPr lang="ko-KR" altLang="en-US" sz="1400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64" name="직사각형 30">
              <a:extLst>
                <a:ext uri="{FF2B5EF4-FFF2-40B4-BE49-F238E27FC236}">
                  <a16:creationId xmlns:a16="http://schemas.microsoft.com/office/drawing/2014/main" id="{54EED541-7419-40B2-B0E0-1F4704BFAD75}"/>
                </a:ext>
              </a:extLst>
            </p:cNvPr>
            <p:cNvSpPr/>
            <p:nvPr/>
          </p:nvSpPr>
          <p:spPr>
            <a:xfrm>
              <a:off x="7515225" y="2914650"/>
              <a:ext cx="2241550" cy="201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Code</a:t>
              </a:r>
            </a:p>
          </p:txBody>
        </p:sp>
        <p:sp>
          <p:nvSpPr>
            <p:cNvPr id="65" name="직사각형 31">
              <a:extLst>
                <a:ext uri="{FF2B5EF4-FFF2-40B4-BE49-F238E27FC236}">
                  <a16:creationId xmlns:a16="http://schemas.microsoft.com/office/drawing/2014/main" id="{F2CD3FEC-646B-4363-BD0E-7C0B048FFC0D}"/>
                </a:ext>
              </a:extLst>
            </p:cNvPr>
            <p:cNvSpPr/>
            <p:nvPr/>
          </p:nvSpPr>
          <p:spPr>
            <a:xfrm>
              <a:off x="7515225" y="3316288"/>
              <a:ext cx="2241550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(allocated                    but not in use)</a:t>
              </a:r>
            </a:p>
          </p:txBody>
        </p:sp>
        <p:sp>
          <p:nvSpPr>
            <p:cNvPr id="66" name="직사각형 32">
              <a:extLst>
                <a:ext uri="{FF2B5EF4-FFF2-40B4-BE49-F238E27FC236}">
                  <a16:creationId xmlns:a16="http://schemas.microsoft.com/office/drawing/2014/main" id="{06D86773-B614-4C66-AA15-0CB3BEEBA576}"/>
                </a:ext>
              </a:extLst>
            </p:cNvPr>
            <p:cNvSpPr/>
            <p:nvPr/>
          </p:nvSpPr>
          <p:spPr>
            <a:xfrm>
              <a:off x="7513638" y="3116263"/>
              <a:ext cx="2243137" cy="200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Heap</a:t>
              </a:r>
            </a:p>
          </p:txBody>
        </p:sp>
        <p:sp>
          <p:nvSpPr>
            <p:cNvPr id="67" name="직사각형 33">
              <a:extLst>
                <a:ext uri="{FF2B5EF4-FFF2-40B4-BE49-F238E27FC236}">
                  <a16:creationId xmlns:a16="http://schemas.microsoft.com/office/drawing/2014/main" id="{1376219F-2F2A-4B81-8896-C8BE59CA6CF4}"/>
                </a:ext>
              </a:extLst>
            </p:cNvPr>
            <p:cNvSpPr/>
            <p:nvPr/>
          </p:nvSpPr>
          <p:spPr>
            <a:xfrm>
              <a:off x="7515225" y="4116388"/>
              <a:ext cx="2241550" cy="200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Stack</a:t>
              </a:r>
            </a:p>
          </p:txBody>
        </p:sp>
        <p:cxnSp>
          <p:nvCxnSpPr>
            <p:cNvPr id="68" name="직선 화살표 연결선 34">
              <a:extLst>
                <a:ext uri="{FF2B5EF4-FFF2-40B4-BE49-F238E27FC236}">
                  <a16:creationId xmlns:a16="http://schemas.microsoft.com/office/drawing/2014/main" id="{1296D225-EFA2-415F-BA04-51711DA687EE}"/>
                </a:ext>
              </a:extLst>
            </p:cNvPr>
            <p:cNvCxnSpPr>
              <a:stCxn id="65" idx="0"/>
            </p:cNvCxnSpPr>
            <p:nvPr/>
          </p:nvCxnSpPr>
          <p:spPr>
            <a:xfrm flipH="1">
              <a:off x="8636000" y="3316288"/>
              <a:ext cx="0" cy="1698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35">
              <a:extLst>
                <a:ext uri="{FF2B5EF4-FFF2-40B4-BE49-F238E27FC236}">
                  <a16:creationId xmlns:a16="http://schemas.microsoft.com/office/drawing/2014/main" id="{789EF243-961A-4CA4-92AA-14E696C37769}"/>
                </a:ext>
              </a:extLst>
            </p:cNvPr>
            <p:cNvCxnSpPr>
              <a:stCxn id="65" idx="2"/>
            </p:cNvCxnSpPr>
            <p:nvPr/>
          </p:nvCxnSpPr>
          <p:spPr>
            <a:xfrm flipH="1" flipV="1">
              <a:off x="8636000" y="3930650"/>
              <a:ext cx="0" cy="1857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med"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42">
              <a:extLst>
                <a:ext uri="{FF2B5EF4-FFF2-40B4-BE49-F238E27FC236}">
                  <a16:creationId xmlns:a16="http://schemas.microsoft.com/office/drawing/2014/main" id="{55A6522D-22FB-40CF-9FC8-33341EEDC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500" y="5832475"/>
              <a:ext cx="2127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rgbClr val="000000"/>
                  </a:solidFill>
                  <a:latin typeface="Malgun Gothic" panose="020B0503020000020004" pitchFamily="34" charset="-127"/>
                </a:rPr>
                <a:t>Address Space</a:t>
              </a:r>
              <a:endParaRPr lang="ko-KR" altLang="en-US" sz="1400" b="1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672F9FDE-6475-434D-BEE9-F4109539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0613" y="5624513"/>
              <a:ext cx="23352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rgbClr val="000000"/>
                  </a:solidFill>
                  <a:latin typeface="Malgun Gothic" panose="020B0503020000020004" pitchFamily="34" charset="-127"/>
                </a:rPr>
                <a:t>Physical Memory</a:t>
              </a:r>
              <a:endParaRPr lang="ko-KR" altLang="en-US" sz="1400" b="1">
                <a:solidFill>
                  <a:srgbClr val="000000"/>
                </a:solidFill>
                <a:latin typeface="Malgun Gothic" panose="020B0503020000020004" pitchFamily="34" charset="-127"/>
              </a:endParaRPr>
            </a:p>
          </p:txBody>
        </p:sp>
        <p:cxnSp>
          <p:nvCxnSpPr>
            <p:cNvPr id="72" name="직선 연결선 49">
              <a:extLst>
                <a:ext uri="{FF2B5EF4-FFF2-40B4-BE49-F238E27FC236}">
                  <a16:creationId xmlns:a16="http://schemas.microsoft.com/office/drawing/2014/main" id="{93DCBAA7-FBA7-4FBE-9984-9C7FBFE8989E}"/>
                </a:ext>
              </a:extLst>
            </p:cNvPr>
            <p:cNvCxnSpPr/>
            <p:nvPr/>
          </p:nvCxnSpPr>
          <p:spPr>
            <a:xfrm>
              <a:off x="4279900" y="1135063"/>
              <a:ext cx="3235325" cy="17795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51">
              <a:extLst>
                <a:ext uri="{FF2B5EF4-FFF2-40B4-BE49-F238E27FC236}">
                  <a16:creationId xmlns:a16="http://schemas.microsoft.com/office/drawing/2014/main" id="{9252757F-F36D-42EF-A161-3ED19F719D7E}"/>
                </a:ext>
              </a:extLst>
            </p:cNvPr>
            <p:cNvCxnSpPr/>
            <p:nvPr/>
          </p:nvCxnSpPr>
          <p:spPr>
            <a:xfrm flipV="1">
              <a:off x="4279900" y="4316413"/>
              <a:ext cx="3233738" cy="14795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9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191E-6317-2137-CAFE-45CC1D73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AB37A-97FC-F278-22A0-4974AD2E2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58419-FB21-60C1-5B83-A169BDC83B6A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 - FIFO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4272A5-CF04-CF0D-F917-D48FDC4C476B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26D67C-8144-583B-0C76-963DBABF144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5B9470-0346-422D-B8AB-30EFC6E6FAFA}"/>
              </a:ext>
            </a:extLst>
          </p:cNvPr>
          <p:cNvSpPr txBox="1"/>
          <p:nvPr/>
        </p:nvSpPr>
        <p:spPr>
          <a:xfrm>
            <a:off x="698089" y="1066123"/>
            <a:ext cx="10691271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Replace page that came First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3 frames (3 pages can be in memory at a time per process)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4EF72-9F45-0129-0571-158ABBFC9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C7A2C-DA15-B80F-EC2C-655BC9D1B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4673718-F012-A007-DB67-6666629CD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8" y="2414606"/>
            <a:ext cx="8811758" cy="28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71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C3D5C-6752-DEDA-A9B1-3C78D686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77BA0-F8E4-3914-C210-1D9E01946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C3744-2970-58BB-BC40-88C9AAE8EC7B}"/>
              </a:ext>
            </a:extLst>
          </p:cNvPr>
          <p:cNvSpPr txBox="1"/>
          <p:nvPr/>
        </p:nvSpPr>
        <p:spPr>
          <a:xfrm>
            <a:off x="1002888" y="360555"/>
            <a:ext cx="100715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 - FIFO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99071-C769-9404-20F0-5D788EDA31E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06E94-7181-9E23-3C5E-585C976CD21E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B82E03-DF13-8C73-BD56-ED0A061B62CA}"/>
              </a:ext>
            </a:extLst>
          </p:cNvPr>
          <p:cNvSpPr txBox="1"/>
          <p:nvPr/>
        </p:nvSpPr>
        <p:spPr>
          <a:xfrm>
            <a:off x="698089" y="1066123"/>
            <a:ext cx="10691271" cy="445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Replace page that came First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Try for 4 frames (4 pages can be in memory at a time per process)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EDB49-7750-0A89-C952-E7B33CCA8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6BD80-B07A-3902-634F-2445F425C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7A2ABC-5EDF-71B8-16C2-81AC92F85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1070"/>
              </p:ext>
            </p:extLst>
          </p:nvPr>
        </p:nvGraphicFramePr>
        <p:xfrm>
          <a:off x="1076960" y="287224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20FB00-A395-1E2D-607F-6D7F0A7CB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12278"/>
              </p:ext>
            </p:extLst>
          </p:nvPr>
        </p:nvGraphicFramePr>
        <p:xfrm>
          <a:off x="1554480" y="287224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E6AA43-F7C8-8D20-7A04-18EBA7BAD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01739"/>
              </p:ext>
            </p:extLst>
          </p:nvPr>
        </p:nvGraphicFramePr>
        <p:xfrm>
          <a:off x="2011680" y="287224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3CD5577-0702-D104-A7D2-5CC5D39F5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34810"/>
              </p:ext>
            </p:extLst>
          </p:nvPr>
        </p:nvGraphicFramePr>
        <p:xfrm>
          <a:off x="2468880" y="287224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FF2D5A4-5F12-FB68-2345-B4B4DF53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22242"/>
              </p:ext>
            </p:extLst>
          </p:nvPr>
        </p:nvGraphicFramePr>
        <p:xfrm>
          <a:off x="2915920" y="286591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A7F235C-9A03-E2A3-C77B-FC5474A0F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10770"/>
              </p:ext>
            </p:extLst>
          </p:nvPr>
        </p:nvGraphicFramePr>
        <p:xfrm>
          <a:off x="3393440" y="286591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24745A9-0E31-1BD2-5D31-EEDF2B77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43317"/>
              </p:ext>
            </p:extLst>
          </p:nvPr>
        </p:nvGraphicFramePr>
        <p:xfrm>
          <a:off x="3850640" y="286591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F85732D-B2DB-DE6F-EC10-1C7287720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96269"/>
              </p:ext>
            </p:extLst>
          </p:nvPr>
        </p:nvGraphicFramePr>
        <p:xfrm>
          <a:off x="4307840" y="2865915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F34699A-8940-F201-32D8-412B87FF0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11869"/>
              </p:ext>
            </p:extLst>
          </p:nvPr>
        </p:nvGraphicFramePr>
        <p:xfrm>
          <a:off x="4795520" y="286762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0D9CA23-1347-9156-CBFB-497B69212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54183"/>
              </p:ext>
            </p:extLst>
          </p:nvPr>
        </p:nvGraphicFramePr>
        <p:xfrm>
          <a:off x="5273040" y="286762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7027727-D2BC-8F8F-1773-AEDE49844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03451"/>
              </p:ext>
            </p:extLst>
          </p:nvPr>
        </p:nvGraphicFramePr>
        <p:xfrm>
          <a:off x="5730240" y="286762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ABCDDF2-735B-633B-84C0-D86A0EAB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72695"/>
              </p:ext>
            </p:extLst>
          </p:nvPr>
        </p:nvGraphicFramePr>
        <p:xfrm>
          <a:off x="6187440" y="286762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D43F187-2E8D-BF33-D279-BCA8D3348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58716"/>
              </p:ext>
            </p:extLst>
          </p:nvPr>
        </p:nvGraphicFramePr>
        <p:xfrm>
          <a:off x="6634480" y="286129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35730F7-2636-590A-FA58-BE7FDA83F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34921"/>
              </p:ext>
            </p:extLst>
          </p:nvPr>
        </p:nvGraphicFramePr>
        <p:xfrm>
          <a:off x="7112000" y="286129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32C3994-88FF-CEFB-1C91-28B8CF117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71635"/>
              </p:ext>
            </p:extLst>
          </p:nvPr>
        </p:nvGraphicFramePr>
        <p:xfrm>
          <a:off x="7569200" y="286129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662C6C8-9C0E-02ED-01A5-D6D555D8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9271"/>
              </p:ext>
            </p:extLst>
          </p:nvPr>
        </p:nvGraphicFramePr>
        <p:xfrm>
          <a:off x="8026400" y="2861291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03DE16D-6232-57D0-0D2F-0558F566F0AA}"/>
              </a:ext>
            </a:extLst>
          </p:cNvPr>
          <p:cNvSpPr txBox="1"/>
          <p:nvPr/>
        </p:nvSpPr>
        <p:spPr>
          <a:xfrm>
            <a:off x="1076960" y="2446843"/>
            <a:ext cx="967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7       0       1       2     0        3       0      4        2       3      3       0       3       2       1      2       0       1        7     0      1</a:t>
            </a:r>
            <a:endParaRPr lang="en-IN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B217DB2-CB64-1179-2ED8-59EB98761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23677"/>
              </p:ext>
            </p:extLst>
          </p:nvPr>
        </p:nvGraphicFramePr>
        <p:xfrm>
          <a:off x="8473440" y="2827502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374DC35-26E7-DF4B-EE81-3B232BC40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55593"/>
              </p:ext>
            </p:extLst>
          </p:nvPr>
        </p:nvGraphicFramePr>
        <p:xfrm>
          <a:off x="8950960" y="2827502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76E4A4-25E2-1D95-B45A-060CF4ED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0162"/>
              </p:ext>
            </p:extLst>
          </p:nvPr>
        </p:nvGraphicFramePr>
        <p:xfrm>
          <a:off x="9408160" y="2827502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CF43C60-0166-6414-B345-8A32319C4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81256"/>
              </p:ext>
            </p:extLst>
          </p:nvPr>
        </p:nvGraphicFramePr>
        <p:xfrm>
          <a:off x="9865360" y="2827502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B03F6B4-0FBE-4EC6-4223-21604DC69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80347"/>
              </p:ext>
            </p:extLst>
          </p:nvPr>
        </p:nvGraphicFramePr>
        <p:xfrm>
          <a:off x="10312400" y="2827502"/>
          <a:ext cx="386080" cy="14970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6080">
                  <a:extLst>
                    <a:ext uri="{9D8B030D-6E8A-4147-A177-3AD203B41FA5}">
                      <a16:colId xmlns:a16="http://schemas.microsoft.com/office/drawing/2014/main" val="859425694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53674926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742968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27611445"/>
                  </a:ext>
                </a:extLst>
              </a:tr>
              <a:tr h="399811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157361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28C84CE-BF9C-0E88-E614-06676C3E36B3}"/>
              </a:ext>
            </a:extLst>
          </p:cNvPr>
          <p:cNvSpPr txBox="1"/>
          <p:nvPr/>
        </p:nvSpPr>
        <p:spPr>
          <a:xfrm>
            <a:off x="797560" y="4745278"/>
            <a:ext cx="10276839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Belady's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Anomaly occurs when increasing the number of page frames in memory results in an increase in the number of page faults, rather than a decrease.</a:t>
            </a:r>
          </a:p>
        </p:txBody>
      </p:sp>
    </p:spTree>
    <p:extLst>
      <p:ext uri="{BB962C8B-B14F-4D97-AF65-F5344CB8AC3E}">
        <p14:creationId xmlns:p14="http://schemas.microsoft.com/office/powerpoint/2010/main" val="34793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A598-E4B6-F33C-57BE-75C087C3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AC2CCB-D543-DF9F-E775-EED93E27574C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Page Replacement - Least Recently Used (LRU)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7058B2-E0E1-E167-220A-C86251EF7005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ACF239-B696-F4EB-562D-06A772A68917}"/>
              </a:ext>
            </a:extLst>
          </p:cNvPr>
          <p:cNvSpPr txBox="1"/>
          <p:nvPr/>
        </p:nvSpPr>
        <p:spPr>
          <a:xfrm>
            <a:off x="698089" y="1066123"/>
            <a:ext cx="106912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Use past knowledge rather than future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Replace page that has not been used in the most amount of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Associate time of last use with each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12 faults – better than FIFO but worse than OPT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Generally good algorithm and frequently used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1257F-C798-1F68-453F-C2D9A9294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">
            <a:extLst>
              <a:ext uri="{FF2B5EF4-FFF2-40B4-BE49-F238E27FC236}">
                <a16:creationId xmlns:a16="http://schemas.microsoft.com/office/drawing/2014/main" id="{DB6D87B8-5814-073D-212B-35313A63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8" y="2945441"/>
            <a:ext cx="9242390" cy="25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F0C16C-F197-A43B-0038-707E8574A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E1BD01-2ED6-C6B8-A064-1A50BD96BDC6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77CD4D0-CA77-6EEC-52D5-23833EE03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63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3302-E9C0-85A7-CC2E-8D310B24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72B73-9613-3A4B-37A3-7DA380C2546A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Global vs. Local Allocation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204BB-2449-541E-978E-1D30DC380E9C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36A500-CB29-8827-FC38-3EE79BBCE0EA}"/>
              </a:ext>
            </a:extLst>
          </p:cNvPr>
          <p:cNvSpPr txBox="1"/>
          <p:nvPr/>
        </p:nvSpPr>
        <p:spPr>
          <a:xfrm>
            <a:off x="698089" y="1066123"/>
            <a:ext cx="10691271" cy="556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Global replacement –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process selects a replacement frame from the set of all frames; one process can take a frame from another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But then process execution time can vary greatly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But greater throughput so more common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Local replacement –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each process selects from only its own set of allocated frames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More consistent per-process performance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But possibly underutilized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9D691-E547-2DFD-1524-B47F0C7B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8E6FE6-AFFE-96CC-339F-AA8CE32FB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595D8B-6E1C-E8E0-7920-5063A0662688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4A5F3E9-2222-93D4-A79E-2B813B196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8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BE84-5E04-E0D8-F4B7-CB7BE1E2F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7329E7-0266-2FBE-DEB5-985406102526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Allocation of Frames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1130A-35ED-B232-81D7-BD0F797B01FE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45CCB-F806-6185-D4F2-A0AF2991D4B5}"/>
              </a:ext>
            </a:extLst>
          </p:cNvPr>
          <p:cNvSpPr txBox="1"/>
          <p:nvPr/>
        </p:nvSpPr>
        <p:spPr>
          <a:xfrm>
            <a:off x="698089" y="1066123"/>
            <a:ext cx="10691271" cy="500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Each process needs minimum number of frames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Example:  IBM 370 – 6 pages to handle SS MOVE instruction: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instruction is 6 bytes, might span 2 pages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2 pages to handle from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2 pages to handle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Maximum of course is total frames in the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Two major allocation schemes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allocation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allocation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5846D-5FB4-F39A-4732-F09F6DCF2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6BC54-1374-D27E-8DFD-F15D8C119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ECC2AA-EEF9-F13F-FDCE-F6F7F9E83220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7A66A7E-361A-7FA2-43B2-A30719D52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43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5916-A3CD-E656-0F4D-715743F7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AC729-017D-7071-2FB8-50B252581037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Allocation of Frames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1B683B-1843-278A-6880-4D7298A64ED8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217E32-A366-22B3-2A74-87CC3074D0FA}"/>
              </a:ext>
            </a:extLst>
          </p:cNvPr>
          <p:cNvSpPr txBox="1"/>
          <p:nvPr/>
        </p:nvSpPr>
        <p:spPr>
          <a:xfrm>
            <a:off x="698089" y="1066123"/>
            <a:ext cx="10691271" cy="33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and Equal allocation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For example,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if there are 100 frames (after allocating frames for the OS)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5 processes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give each process 20 frames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Keep some as free frame buffer pool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325BD-755A-2EBC-E09E-1DF07A23B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18C4B-297E-CB18-74C8-E64F35DB6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4F577D-B156-DEC2-43A5-834A588E9CA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9A838C16-3BF3-A033-4355-B2E108D23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85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5E17-E826-54DE-221A-D4805666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E1537-7442-F3EC-91F8-068845A15064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Allocation of Frames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49F8E2-9FF0-E1BE-0174-92B493380D1D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8AA2FF-0C94-D724-44CA-F0C428C92E9E}"/>
              </a:ext>
            </a:extLst>
          </p:cNvPr>
          <p:cNvSpPr txBox="1"/>
          <p:nvPr/>
        </p:nvSpPr>
        <p:spPr>
          <a:xfrm>
            <a:off x="698089" y="1066123"/>
            <a:ext cx="10691271" cy="33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Proportional allocation – Allocate according to the size of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as degree of multiprogramming, process sizes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FF687-7B95-0DC0-6191-410A4942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2B96B5-880E-BC94-7C35-BF859A96E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CCE85D-DFCA-A913-E86F-2295FE9BF86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1673CB5-2191-D001-BDC7-2B86C77D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86FFAA0-AF98-FB71-1EB5-D121EF199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42737"/>
              </p:ext>
            </p:extLst>
          </p:nvPr>
        </p:nvGraphicFramePr>
        <p:xfrm>
          <a:off x="1002888" y="2824557"/>
          <a:ext cx="3711514" cy="209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2857500" imgH="1612900" progId="Equation.3">
                  <p:embed/>
                </p:oleObj>
              </mc:Choice>
              <mc:Fallback>
                <p:oleObj name="Equation" r:id="rId6" imgW="2857500" imgH="1612900" progId="Equation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60101F45-DE12-4B60-9040-E3AC5E8C5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88" y="2824557"/>
                        <a:ext cx="3711514" cy="209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86DD31-DDBB-9A66-FCCB-E7FA11538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48462"/>
              </p:ext>
            </p:extLst>
          </p:nvPr>
        </p:nvGraphicFramePr>
        <p:xfrm>
          <a:off x="6540088" y="2625759"/>
          <a:ext cx="2579052" cy="329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1143000" imgH="1460500" progId="Equation.3">
                  <p:embed/>
                </p:oleObj>
              </mc:Choice>
              <mc:Fallback>
                <p:oleObj name="Equation" r:id="rId8" imgW="1143000" imgH="1460500" progId="Equation.3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5598D165-43F5-47B6-A2A0-4E723009E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088" y="2625759"/>
                        <a:ext cx="2579052" cy="3293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75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5E17-E826-54DE-221A-D4805666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E1537-7442-F3EC-91F8-068845A15064}"/>
              </a:ext>
            </a:extLst>
          </p:cNvPr>
          <p:cNvSpPr txBox="1"/>
          <p:nvPr/>
        </p:nvSpPr>
        <p:spPr>
          <a:xfrm>
            <a:off x="1002888" y="360555"/>
            <a:ext cx="110744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Thrashing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49F8E2-9FF0-E1BE-0174-92B493380D1D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8AA2FF-0C94-D724-44CA-F0C428C92E9E}"/>
              </a:ext>
            </a:extLst>
          </p:cNvPr>
          <p:cNvSpPr txBox="1"/>
          <p:nvPr/>
        </p:nvSpPr>
        <p:spPr>
          <a:xfrm>
            <a:off x="698089" y="1066123"/>
            <a:ext cx="10691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 system spends more time paging (swapping pages in and out of memory) than executing actual tasks, leading to a significant decrease in performance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If a process does not have “enough” pages, the page-fault rate is very high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Low CPU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utilization.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Operating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system thinking that it needs to increase the degree of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multiprogramming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Another process added to the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FF687-7B95-0DC0-6191-410A4942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2B96B5-880E-BC94-7C35-BF859A96E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CCE85D-DFCA-A913-E86F-2295FE9BF86A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1673CB5-2191-D001-BDC7-2B86C77D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88" y="4051205"/>
            <a:ext cx="3732073" cy="21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9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13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 is a memory management technique used in operating systems (OS) to divide the physical memory into fixed-sized partitions.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Processes are allocated to partitions based on their memory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1600" y="2928151"/>
            <a:ext cx="7208227" cy="3818720"/>
            <a:chOff x="2123341" y="2813188"/>
            <a:chExt cx="7208227" cy="3818720"/>
          </a:xfrm>
        </p:grpSpPr>
        <p:pic>
          <p:nvPicPr>
            <p:cNvPr id="32" name="Picture 2" descr="os Fixed Partitioning">
              <a:extLst>
                <a:ext uri="{FF2B5EF4-FFF2-40B4-BE49-F238E27FC236}">
                  <a16:creationId xmlns:a16="http://schemas.microsoft.com/office/drawing/2014/main" id="{A167E7FC-55DE-4EEC-90C4-C7C77C1FE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72" b="22752"/>
            <a:stretch/>
          </p:blipFill>
          <p:spPr bwMode="auto">
            <a:xfrm>
              <a:off x="2123341" y="2813188"/>
              <a:ext cx="7208227" cy="38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26923" y="2813188"/>
              <a:ext cx="1735015" cy="2110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3000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270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8000"/>
              </a:lnSpc>
              <a:buFont typeface="+mj-lt"/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Internal fragmentation: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 can lead to internal fragmentation, where a partition is not fully utilized.</a:t>
            </a:r>
          </a:p>
          <a:p>
            <a:pPr marL="457200" indent="-457200">
              <a:lnSpc>
                <a:spcPct val="118000"/>
              </a:lnSpc>
              <a:buFont typeface="+mj-lt"/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Limited flexibility: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 does not allow for dynamic allocation of memory.</a:t>
            </a:r>
          </a:p>
          <a:p>
            <a:pPr marL="457200" indent="-457200">
              <a:lnSpc>
                <a:spcPct val="118000"/>
              </a:lnSpc>
              <a:buFont typeface="+mj-lt"/>
              <a:buAutoNum type="arabicPeriod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Waste of memory: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Fixed partitioning can lead to waste of memory if a process does not utilize the entire partition.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8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Partitioning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1835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In this technique, the partition size is not declared initially. It is declared at the time of process loading.</a:t>
            </a:r>
          </a:p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Partitions are allocated and deallocated dynamically based on process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s Dynamic Partitioning">
            <a:extLst>
              <a:ext uri="{FF2B5EF4-FFF2-40B4-BE49-F238E27FC236}">
                <a16:creationId xmlns:a16="http://schemas.microsoft.com/office/drawing/2014/main" id="{2B853D68-575F-4ED8-B47A-4F62E1B0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27" y="3066442"/>
            <a:ext cx="5229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2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48785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1002889" y="360554"/>
            <a:ext cx="914929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Dynamic Partitioning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107126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272161" y="6374271"/>
            <a:ext cx="13076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98089" y="1299803"/>
            <a:ext cx="10914790" cy="136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External fragmentation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is a phenomenon that occurs in memory management when free memory is broken into small, non-contiguous blocks, making it difficult to allocate large blocks of memory.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1460-84DE-A60E-C198-30653A0D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>
            <a:off x="10160" y="0"/>
            <a:ext cx="881344" cy="10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E95D-A535-9FFA-CF9F-DD854727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2503"/>
          <a:stretch/>
        </p:blipFill>
        <p:spPr bwMode="auto">
          <a:xfrm rot="16200000">
            <a:off x="11667893" y="6285713"/>
            <a:ext cx="518289" cy="6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s Dynamic Partitioning">
            <a:extLst>
              <a:ext uri="{FF2B5EF4-FFF2-40B4-BE49-F238E27FC236}">
                <a16:creationId xmlns:a16="http://schemas.microsoft.com/office/drawing/2014/main" id="{2B853D68-575F-4ED8-B47A-4F62E1B0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9" y="2902600"/>
            <a:ext cx="5229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s Dynamic Partitioning">
            <a:extLst>
              <a:ext uri="{FF2B5EF4-FFF2-40B4-BE49-F238E27FC236}">
                <a16:creationId xmlns:a16="http://schemas.microsoft.com/office/drawing/2014/main" id="{C5C8625C-88A4-33B1-8944-6398419DF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2" b="21012"/>
          <a:stretch/>
        </p:blipFill>
        <p:spPr bwMode="auto">
          <a:xfrm>
            <a:off x="8930640" y="2917419"/>
            <a:ext cx="2563270" cy="26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BE7F74-8318-73BA-D49A-D3A975F53B4D}"/>
              </a:ext>
            </a:extLst>
          </p:cNvPr>
          <p:cNvGrpSpPr/>
          <p:nvPr/>
        </p:nvGrpSpPr>
        <p:grpSpPr>
          <a:xfrm>
            <a:off x="8930640" y="3502450"/>
            <a:ext cx="1341521" cy="1492700"/>
            <a:chOff x="8930640" y="3502450"/>
            <a:chExt cx="1341521" cy="149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31CE9C-84D3-8743-D3E5-1A71A7321741}"/>
                </a:ext>
              </a:extLst>
            </p:cNvPr>
            <p:cNvSpPr/>
            <p:nvPr/>
          </p:nvSpPr>
          <p:spPr>
            <a:xfrm>
              <a:off x="8930640" y="3502450"/>
              <a:ext cx="1341521" cy="551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71C952-91AE-21C8-EB2B-94AA9754C9D3}"/>
                </a:ext>
              </a:extLst>
            </p:cNvPr>
            <p:cNvSpPr/>
            <p:nvPr/>
          </p:nvSpPr>
          <p:spPr>
            <a:xfrm>
              <a:off x="8930640" y="4531360"/>
              <a:ext cx="1341521" cy="4637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8494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2551</Words>
  <Application>Microsoft Office PowerPoint</Application>
  <PresentationFormat>Widescreen</PresentationFormat>
  <Paragraphs>487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Malgun Gothic</vt:lpstr>
      <vt:lpstr>Malgun Gothic</vt:lpstr>
      <vt:lpstr>Arial</vt:lpstr>
      <vt:lpstr>Calibri</vt:lpstr>
      <vt:lpstr>Calibri Light</vt:lpstr>
      <vt:lpstr>Cambria Math</vt:lpstr>
      <vt:lpstr>Courier New</vt:lpstr>
      <vt:lpstr>Microsoft Sans Serif</vt:lpstr>
      <vt:lpstr>Rage Italic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874</cp:revision>
  <dcterms:created xsi:type="dcterms:W3CDTF">2025-01-21T17:02:07Z</dcterms:created>
  <dcterms:modified xsi:type="dcterms:W3CDTF">2025-04-21T07:23:07Z</dcterms:modified>
</cp:coreProperties>
</file>