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8" r:id="rId1"/>
  </p:sldMasterIdLst>
  <p:notesMasterIdLst>
    <p:notesMasterId r:id="rId14"/>
  </p:notesMasterIdLst>
  <p:sldIdLst>
    <p:sldId id="256" r:id="rId2"/>
    <p:sldId id="318" r:id="rId3"/>
    <p:sldId id="334" r:id="rId4"/>
    <p:sldId id="331" r:id="rId5"/>
    <p:sldId id="332" r:id="rId6"/>
    <p:sldId id="260" r:id="rId7"/>
    <p:sldId id="271" r:id="rId8"/>
    <p:sldId id="273" r:id="rId9"/>
    <p:sldId id="272" r:id="rId10"/>
    <p:sldId id="274" r:id="rId11"/>
    <p:sldId id="275" r:id="rId12"/>
    <p:sldId id="263" r:id="rId1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77FFED1-248D-4685-9EC4-C66FC9043769}">
  <a:tblStyle styleId="{C77FFED1-248D-4685-9EC4-C66FC9043769}" styleName="Table_0">
    <a:wholeTbl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843"/>
    <p:restoredTop sz="86427"/>
  </p:normalViewPr>
  <p:slideViewPr>
    <p:cSldViewPr snapToGrid="0" snapToObjects="1">
      <p:cViewPr varScale="1">
        <p:scale>
          <a:sx n="120" d="100"/>
          <a:sy n="120" d="100"/>
        </p:scale>
        <p:origin x="200" y="1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-2152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97" d="100"/>
          <a:sy n="97" d="100"/>
        </p:scale>
        <p:origin x="3688" y="2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11319853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874914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3529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35965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>
            <a:spLocks noGrp="1"/>
          </p:cNvSpPr>
          <p:nvPr>
            <p:ph type="ctrTitle"/>
          </p:nvPr>
        </p:nvSpPr>
        <p:spPr>
          <a:xfrm>
            <a:off x="996630" y="2003888"/>
            <a:ext cx="4523699" cy="11597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3600"/>
            </a:lvl1pPr>
            <a:lvl2pPr lvl="1">
              <a:spcBef>
                <a:spcPts val="0"/>
              </a:spcBef>
              <a:buSzPct val="100000"/>
              <a:defRPr sz="3600"/>
            </a:lvl2pPr>
            <a:lvl3pPr lvl="2">
              <a:spcBef>
                <a:spcPts val="0"/>
              </a:spcBef>
              <a:buSzPct val="100000"/>
              <a:defRPr sz="3600"/>
            </a:lvl3pPr>
            <a:lvl4pPr lvl="3">
              <a:spcBef>
                <a:spcPts val="0"/>
              </a:spcBef>
              <a:buSzPct val="100000"/>
              <a:defRPr sz="3600"/>
            </a:lvl4pPr>
            <a:lvl5pPr lvl="4">
              <a:spcBef>
                <a:spcPts val="0"/>
              </a:spcBef>
              <a:buSzPct val="100000"/>
              <a:defRPr sz="3600"/>
            </a:lvl5pPr>
            <a:lvl6pPr lvl="5">
              <a:spcBef>
                <a:spcPts val="0"/>
              </a:spcBef>
              <a:buSzPct val="100000"/>
              <a:defRPr sz="3600"/>
            </a:lvl6pPr>
            <a:lvl7pPr lvl="6">
              <a:spcBef>
                <a:spcPts val="0"/>
              </a:spcBef>
              <a:buSzPct val="100000"/>
              <a:defRPr sz="3600"/>
            </a:lvl7pPr>
            <a:lvl8pPr lvl="7">
              <a:spcBef>
                <a:spcPts val="0"/>
              </a:spcBef>
              <a:buSzPct val="100000"/>
              <a:defRPr sz="3600"/>
            </a:lvl8pPr>
            <a:lvl9pPr lvl="8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cxnSp>
        <p:nvCxnSpPr>
          <p:cNvPr id="10" name="Shape 10"/>
          <p:cNvCxnSpPr/>
          <p:nvPr/>
        </p:nvCxnSpPr>
        <p:spPr>
          <a:xfrm>
            <a:off x="-6025" y="3676511"/>
            <a:ext cx="9161999" cy="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lg" len="lg"/>
            <a:tailEnd type="none" w="lg" len="lg"/>
          </a:ln>
        </p:spPr>
      </p:cxnSp>
      <p:sp>
        <p:nvSpPr>
          <p:cNvPr id="11" name="Shape 11"/>
          <p:cNvSpPr/>
          <p:nvPr/>
        </p:nvSpPr>
        <p:spPr>
          <a:xfrm>
            <a:off x="1117950" y="3393000"/>
            <a:ext cx="566999" cy="566999"/>
          </a:xfrm>
          <a:prstGeom prst="ellipse">
            <a:avLst/>
          </a:prstGeom>
          <a:solidFill>
            <a:srgbClr val="FFCD00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+ 1 column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Shape 24"/>
          <p:cNvCxnSpPr/>
          <p:nvPr/>
        </p:nvCxnSpPr>
        <p:spPr>
          <a:xfrm>
            <a:off x="0" y="1131725"/>
            <a:ext cx="13758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lg" len="lg"/>
            <a:tailEnd type="none" w="lg" len="lg"/>
          </a:ln>
        </p:spPr>
      </p:cxnSp>
      <p:sp>
        <p:nvSpPr>
          <p:cNvPr id="25" name="Shape 25"/>
          <p:cNvSpPr/>
          <p:nvPr/>
        </p:nvSpPr>
        <p:spPr>
          <a:xfrm>
            <a:off x="817475" y="928766"/>
            <a:ext cx="405899" cy="405899"/>
          </a:xfrm>
          <a:prstGeom prst="ellipse">
            <a:avLst/>
          </a:prstGeom>
          <a:solidFill>
            <a:srgbClr val="FFCD00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1381250" y="922668"/>
            <a:ext cx="3878399" cy="4355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buSzPct val="100000"/>
              <a:buFont typeface="Lora"/>
              <a:buNone/>
              <a:defRPr sz="2000" b="1">
                <a:latin typeface="Lora"/>
                <a:ea typeface="Lora"/>
                <a:cs typeface="Lora"/>
                <a:sym typeface="Lora"/>
              </a:defRPr>
            </a:lvl1pPr>
            <a:lvl2pPr lvl="1" rtl="0">
              <a:spcBef>
                <a:spcPts val="0"/>
              </a:spcBef>
              <a:buSzPct val="100000"/>
              <a:buFont typeface="Lora"/>
              <a:buNone/>
              <a:defRPr sz="2000" b="1">
                <a:highlight>
                  <a:srgbClr val="FFFFFF"/>
                </a:highlight>
                <a:latin typeface="Lora"/>
                <a:ea typeface="Lora"/>
                <a:cs typeface="Lora"/>
                <a:sym typeface="Lora"/>
              </a:defRPr>
            </a:lvl2pPr>
            <a:lvl3pPr lvl="2" rtl="0">
              <a:spcBef>
                <a:spcPts val="0"/>
              </a:spcBef>
              <a:buSzPct val="100000"/>
              <a:buFont typeface="Lora"/>
              <a:buNone/>
              <a:defRPr sz="2000" b="1">
                <a:highlight>
                  <a:srgbClr val="FFFFFF"/>
                </a:highlight>
                <a:latin typeface="Lora"/>
                <a:ea typeface="Lora"/>
                <a:cs typeface="Lora"/>
                <a:sym typeface="Lora"/>
              </a:defRPr>
            </a:lvl3pPr>
            <a:lvl4pPr lvl="3" rtl="0">
              <a:spcBef>
                <a:spcPts val="0"/>
              </a:spcBef>
              <a:buSzPct val="100000"/>
              <a:buFont typeface="Lora"/>
              <a:buNone/>
              <a:defRPr sz="2000" b="1">
                <a:highlight>
                  <a:srgbClr val="FFFFFF"/>
                </a:highlight>
                <a:latin typeface="Lora"/>
                <a:ea typeface="Lora"/>
                <a:cs typeface="Lora"/>
                <a:sym typeface="Lora"/>
              </a:defRPr>
            </a:lvl4pPr>
            <a:lvl5pPr lvl="4" rtl="0">
              <a:spcBef>
                <a:spcPts val="0"/>
              </a:spcBef>
              <a:buSzPct val="100000"/>
              <a:buFont typeface="Lora"/>
              <a:buNone/>
              <a:defRPr sz="2000" b="1">
                <a:highlight>
                  <a:srgbClr val="FFFFFF"/>
                </a:highlight>
                <a:latin typeface="Lora"/>
                <a:ea typeface="Lora"/>
                <a:cs typeface="Lora"/>
                <a:sym typeface="Lora"/>
              </a:defRPr>
            </a:lvl5pPr>
            <a:lvl6pPr lvl="5" rtl="0">
              <a:spcBef>
                <a:spcPts val="0"/>
              </a:spcBef>
              <a:buSzPct val="100000"/>
              <a:buFont typeface="Lora"/>
              <a:buNone/>
              <a:defRPr sz="2000" b="1">
                <a:highlight>
                  <a:srgbClr val="FFFFFF"/>
                </a:highlight>
                <a:latin typeface="Lora"/>
                <a:ea typeface="Lora"/>
                <a:cs typeface="Lora"/>
                <a:sym typeface="Lora"/>
              </a:defRPr>
            </a:lvl6pPr>
            <a:lvl7pPr lvl="6" rtl="0">
              <a:spcBef>
                <a:spcPts val="0"/>
              </a:spcBef>
              <a:buSzPct val="100000"/>
              <a:buFont typeface="Lora"/>
              <a:buNone/>
              <a:defRPr sz="2000" b="1">
                <a:highlight>
                  <a:srgbClr val="FFFFFF"/>
                </a:highlight>
                <a:latin typeface="Lora"/>
                <a:ea typeface="Lora"/>
                <a:cs typeface="Lora"/>
                <a:sym typeface="Lora"/>
              </a:defRPr>
            </a:lvl7pPr>
            <a:lvl8pPr lvl="7" rtl="0">
              <a:spcBef>
                <a:spcPts val="0"/>
              </a:spcBef>
              <a:buSzPct val="100000"/>
              <a:buFont typeface="Lora"/>
              <a:buNone/>
              <a:defRPr sz="2000" b="1">
                <a:highlight>
                  <a:srgbClr val="FFFFFF"/>
                </a:highlight>
                <a:latin typeface="Lora"/>
                <a:ea typeface="Lora"/>
                <a:cs typeface="Lora"/>
                <a:sym typeface="Lora"/>
              </a:defRPr>
            </a:lvl8pPr>
            <a:lvl9pPr lvl="8" rtl="0">
              <a:spcBef>
                <a:spcPts val="0"/>
              </a:spcBef>
              <a:buSzPct val="100000"/>
              <a:buFont typeface="Lora"/>
              <a:buNone/>
              <a:defRPr sz="2000" b="1">
                <a:highlight>
                  <a:srgbClr val="FFFFFF"/>
                </a:highlight>
                <a:latin typeface="Lora"/>
                <a:ea typeface="Lora"/>
                <a:cs typeface="Lora"/>
                <a:sym typeface="Lora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1381250" y="1616470"/>
            <a:ext cx="6809700" cy="31122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600"/>
              </a:spcBef>
              <a:buClr>
                <a:srgbClr val="FFCD00"/>
              </a:buClr>
              <a:buSzPct val="100000"/>
              <a:buFont typeface="Quattrocento Sans"/>
              <a:buChar char="◉"/>
              <a:defRPr sz="2400"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 rtl="0">
              <a:spcBef>
                <a:spcPts val="480"/>
              </a:spcBef>
              <a:buClr>
                <a:srgbClr val="FFCD00"/>
              </a:buClr>
              <a:buSzPct val="100000"/>
              <a:buFont typeface="Quattrocento Sans"/>
              <a:defRPr sz="2000"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lvl="2" rtl="0">
              <a:spcBef>
                <a:spcPts val="480"/>
              </a:spcBef>
              <a:buClr>
                <a:srgbClr val="FFCD00"/>
              </a:buClr>
              <a:buSzPct val="100000"/>
              <a:buFont typeface="Quattrocento Sans"/>
              <a:defRPr sz="2000"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lvl="3" rtl="0">
              <a:spcBef>
                <a:spcPts val="360"/>
              </a:spcBef>
              <a:buClr>
                <a:srgbClr val="FFCD00"/>
              </a:buClr>
              <a:buSzPct val="100000"/>
              <a:buFont typeface="Quattrocento Sans"/>
              <a:defRPr sz="1800"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lvl="4" rtl="0">
              <a:spcBef>
                <a:spcPts val="360"/>
              </a:spcBef>
              <a:buClr>
                <a:srgbClr val="FFCD00"/>
              </a:buClr>
              <a:buSzPct val="100000"/>
              <a:buFont typeface="Quattrocento Sans"/>
              <a:defRPr sz="1800"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lvl="5" rtl="0">
              <a:spcBef>
                <a:spcPts val="360"/>
              </a:spcBef>
              <a:buClr>
                <a:srgbClr val="FFCD00"/>
              </a:buClr>
              <a:buSzPct val="100000"/>
              <a:buFont typeface="Quattrocento Sans"/>
              <a:defRPr sz="1800"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lvl="6" rtl="0">
              <a:spcBef>
                <a:spcPts val="360"/>
              </a:spcBef>
              <a:buClr>
                <a:srgbClr val="FFCD00"/>
              </a:buClr>
              <a:buSzPct val="100000"/>
              <a:buFont typeface="Quattrocento Sans"/>
              <a:defRPr sz="1800"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lvl="7" rtl="0">
              <a:spcBef>
                <a:spcPts val="360"/>
              </a:spcBef>
              <a:buClr>
                <a:srgbClr val="FFCD00"/>
              </a:buClr>
              <a:buSzPct val="100000"/>
              <a:buFont typeface="Quattrocento Sans"/>
              <a:defRPr sz="1800"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lvl="8" rtl="0">
              <a:spcBef>
                <a:spcPts val="360"/>
              </a:spcBef>
              <a:buClr>
                <a:srgbClr val="FFCD00"/>
              </a:buClr>
              <a:buSzPct val="100000"/>
              <a:buFont typeface="Quattrocento Sans"/>
              <a:defRPr sz="1800"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>
            <a:endParaRPr/>
          </a:p>
        </p:txBody>
      </p:sp>
      <p:cxnSp>
        <p:nvCxnSpPr>
          <p:cNvPr id="28" name="Shape 28"/>
          <p:cNvCxnSpPr/>
          <p:nvPr/>
        </p:nvCxnSpPr>
        <p:spPr>
          <a:xfrm>
            <a:off x="5265650" y="1131725"/>
            <a:ext cx="3878399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lg" len="lg"/>
            <a:tailEnd type="none" w="lg" len="lg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3F761FB4-7801-438E-84E6-AB036E936148}" type="datetime1">
              <a:rPr lang="en-US" smtClean="0"/>
              <a:t>11/2/23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Foundations of Algorithms and Machine Learning (CS60020), IIT KGP, 2017: Indrajit Bhattacharya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F7617-1EFA-4B29-976E-417EB2A8D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443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1381250" y="1616470"/>
            <a:ext cx="6809700" cy="3112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600"/>
              </a:spcBef>
              <a:buClr>
                <a:srgbClr val="FFCD00"/>
              </a:buClr>
              <a:buSzPct val="100000"/>
              <a:buFont typeface="Quattrocento Sans"/>
              <a:buChar char="◉"/>
              <a:defRPr sz="2400"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>
              <a:spcBef>
                <a:spcPts val="480"/>
              </a:spcBef>
              <a:buClr>
                <a:srgbClr val="FFCD00"/>
              </a:buClr>
              <a:buSzPct val="100000"/>
              <a:buFont typeface="Quattrocento Sans"/>
              <a:defRPr sz="2000"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lvl="2">
              <a:spcBef>
                <a:spcPts val="480"/>
              </a:spcBef>
              <a:buClr>
                <a:srgbClr val="FFCD00"/>
              </a:buClr>
              <a:buSzPct val="100000"/>
              <a:buFont typeface="Quattrocento Sans"/>
              <a:defRPr sz="2000"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lvl="3">
              <a:spcBef>
                <a:spcPts val="360"/>
              </a:spcBef>
              <a:buClr>
                <a:srgbClr val="FFCD00"/>
              </a:buClr>
              <a:buSzPct val="100000"/>
              <a:buFont typeface="Quattrocento Sans"/>
              <a:defRPr sz="1800"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lvl="4">
              <a:spcBef>
                <a:spcPts val="360"/>
              </a:spcBef>
              <a:buClr>
                <a:srgbClr val="FFCD00"/>
              </a:buClr>
              <a:buSzPct val="100000"/>
              <a:buFont typeface="Quattrocento Sans"/>
              <a:defRPr sz="1800"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lvl="5">
              <a:spcBef>
                <a:spcPts val="360"/>
              </a:spcBef>
              <a:buClr>
                <a:srgbClr val="FFCD00"/>
              </a:buClr>
              <a:buSzPct val="100000"/>
              <a:buFont typeface="Quattrocento Sans"/>
              <a:defRPr sz="1800"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lvl="6">
              <a:spcBef>
                <a:spcPts val="360"/>
              </a:spcBef>
              <a:buClr>
                <a:srgbClr val="FFCD00"/>
              </a:buClr>
              <a:buSzPct val="100000"/>
              <a:buFont typeface="Quattrocento Sans"/>
              <a:defRPr sz="1800"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lvl="7">
              <a:spcBef>
                <a:spcPts val="360"/>
              </a:spcBef>
              <a:buClr>
                <a:srgbClr val="FFCD00"/>
              </a:buClr>
              <a:buSzPct val="100000"/>
              <a:buFont typeface="Quattrocento Sans"/>
              <a:defRPr sz="1800"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lvl="8">
              <a:spcBef>
                <a:spcPts val="360"/>
              </a:spcBef>
              <a:buClr>
                <a:srgbClr val="FFCD00"/>
              </a:buClr>
              <a:buSzPct val="100000"/>
              <a:buFont typeface="Quattrocento Sans"/>
              <a:defRPr sz="1800"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title"/>
          </p:nvPr>
        </p:nvSpPr>
        <p:spPr>
          <a:xfrm>
            <a:off x="1381250" y="937116"/>
            <a:ext cx="6809700" cy="435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buFont typeface="Lora"/>
              <a:buNone/>
              <a:defRPr sz="2000" b="1">
                <a:latin typeface="Lora"/>
                <a:ea typeface="Lora"/>
                <a:cs typeface="Lora"/>
                <a:sym typeface="Lora"/>
              </a:defRPr>
            </a:lvl1pPr>
            <a:lvl2pPr lvl="1">
              <a:spcBef>
                <a:spcPts val="0"/>
              </a:spcBef>
              <a:buSzPct val="100000"/>
              <a:buFont typeface="Lora"/>
              <a:buNone/>
              <a:defRPr sz="2000" b="1">
                <a:latin typeface="Lora"/>
                <a:ea typeface="Lora"/>
                <a:cs typeface="Lora"/>
                <a:sym typeface="Lora"/>
              </a:defRPr>
            </a:lvl2pPr>
            <a:lvl3pPr lvl="2">
              <a:spcBef>
                <a:spcPts val="0"/>
              </a:spcBef>
              <a:buSzPct val="100000"/>
              <a:buFont typeface="Lora"/>
              <a:buNone/>
              <a:defRPr sz="2000" b="1">
                <a:latin typeface="Lora"/>
                <a:ea typeface="Lora"/>
                <a:cs typeface="Lora"/>
                <a:sym typeface="Lora"/>
              </a:defRPr>
            </a:lvl3pPr>
            <a:lvl4pPr lvl="3">
              <a:spcBef>
                <a:spcPts val="0"/>
              </a:spcBef>
              <a:buSzPct val="100000"/>
              <a:buFont typeface="Lora"/>
              <a:buNone/>
              <a:defRPr sz="2000" b="1">
                <a:latin typeface="Lora"/>
                <a:ea typeface="Lora"/>
                <a:cs typeface="Lora"/>
                <a:sym typeface="Lora"/>
              </a:defRPr>
            </a:lvl4pPr>
            <a:lvl5pPr lvl="4">
              <a:spcBef>
                <a:spcPts val="0"/>
              </a:spcBef>
              <a:buSzPct val="100000"/>
              <a:buFont typeface="Lora"/>
              <a:buNone/>
              <a:defRPr sz="2000" b="1">
                <a:latin typeface="Lora"/>
                <a:ea typeface="Lora"/>
                <a:cs typeface="Lora"/>
                <a:sym typeface="Lora"/>
              </a:defRPr>
            </a:lvl5pPr>
            <a:lvl6pPr lvl="5">
              <a:spcBef>
                <a:spcPts val="0"/>
              </a:spcBef>
              <a:buSzPct val="100000"/>
              <a:buFont typeface="Lora"/>
              <a:buNone/>
              <a:defRPr sz="2000" b="1">
                <a:latin typeface="Lora"/>
                <a:ea typeface="Lora"/>
                <a:cs typeface="Lora"/>
                <a:sym typeface="Lora"/>
              </a:defRPr>
            </a:lvl6pPr>
            <a:lvl7pPr lvl="6">
              <a:spcBef>
                <a:spcPts val="0"/>
              </a:spcBef>
              <a:buSzPct val="100000"/>
              <a:buFont typeface="Lora"/>
              <a:buNone/>
              <a:defRPr sz="2000" b="1">
                <a:latin typeface="Lora"/>
                <a:ea typeface="Lora"/>
                <a:cs typeface="Lora"/>
                <a:sym typeface="Lora"/>
              </a:defRPr>
            </a:lvl7pPr>
            <a:lvl8pPr lvl="7">
              <a:spcBef>
                <a:spcPts val="0"/>
              </a:spcBef>
              <a:buSzPct val="100000"/>
              <a:buFont typeface="Lora"/>
              <a:buNone/>
              <a:defRPr sz="2000" b="1">
                <a:latin typeface="Lora"/>
                <a:ea typeface="Lora"/>
                <a:cs typeface="Lora"/>
                <a:sym typeface="Lora"/>
              </a:defRPr>
            </a:lvl8pPr>
            <a:lvl9pPr lvl="8">
              <a:spcBef>
                <a:spcPts val="0"/>
              </a:spcBef>
              <a:buSzPct val="100000"/>
              <a:buFont typeface="Lora"/>
              <a:buNone/>
              <a:defRPr sz="2000" b="1">
                <a:latin typeface="Lora"/>
                <a:ea typeface="Lora"/>
                <a:cs typeface="Lora"/>
                <a:sym typeface="Lor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9" r:id="rId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ctrTitle"/>
          </p:nvPr>
        </p:nvSpPr>
        <p:spPr>
          <a:xfrm>
            <a:off x="925033" y="744278"/>
            <a:ext cx="8113459" cy="767999"/>
          </a:xfrm>
          <a:prstGeom prst="rect">
            <a:avLst/>
          </a:prstGeom>
          <a:solidFill>
            <a:srgbClr val="FFC000"/>
          </a:solidFill>
        </p:spPr>
        <p:txBody>
          <a:bodyPr lIns="91425" tIns="91425" rIns="91425" bIns="91425" anchor="b" anchorCtr="0">
            <a:noAutofit/>
          </a:bodyPr>
          <a:lstStyle/>
          <a:p>
            <a:pPr lvl="0" algn="ctr"/>
            <a:r>
              <a:rPr lang="en-US" sz="3200" dirty="0"/>
              <a:t>Artificial Intelligence</a:t>
            </a:r>
            <a:endParaRPr lang="en" sz="3200" dirty="0"/>
          </a:p>
        </p:txBody>
      </p:sp>
      <p:grpSp>
        <p:nvGrpSpPr>
          <p:cNvPr id="62" name="Shape 62"/>
          <p:cNvGrpSpPr/>
          <p:nvPr/>
        </p:nvGrpSpPr>
        <p:grpSpPr>
          <a:xfrm>
            <a:off x="1299164" y="3511423"/>
            <a:ext cx="215966" cy="342398"/>
            <a:chOff x="6718575" y="2318625"/>
            <a:chExt cx="256950" cy="407375"/>
          </a:xfrm>
        </p:grpSpPr>
        <p:sp>
          <p:nvSpPr>
            <p:cNvPr id="63" name="Shape 63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64" name="Shape 64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65" name="Shape 65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0" t="0" r="0" b="0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66" name="Shape 66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67" name="Shape 67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0" t="0" r="0" b="0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68" name="Shape 68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69" name="Shape 69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0" t="0" r="0" b="0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0" name="Shape 70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0" t="0" r="0" b="0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2" name="Shape 61">
            <a:extLst>
              <a:ext uri="{FF2B5EF4-FFF2-40B4-BE49-F238E27FC236}">
                <a16:creationId xmlns:a16="http://schemas.microsoft.com/office/drawing/2014/main" id="{3F3DB577-DE7B-98B1-8986-55E0C1A492C7}"/>
              </a:ext>
            </a:extLst>
          </p:cNvPr>
          <p:cNvSpPr txBox="1">
            <a:spLocks/>
          </p:cNvSpPr>
          <p:nvPr/>
        </p:nvSpPr>
        <p:spPr>
          <a:xfrm>
            <a:off x="2828260" y="1941405"/>
            <a:ext cx="6080173" cy="314003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Lora"/>
              <a:buNone/>
              <a:defRPr sz="3600" b="1" i="0" u="none" strike="noStrike" cap="none">
                <a:solidFill>
                  <a:srgbClr val="000000"/>
                </a:solidFill>
                <a:latin typeface="Lora"/>
                <a:ea typeface="Lora"/>
                <a:cs typeface="Lora"/>
                <a:sym typeface="Lora"/>
              </a:defRPr>
            </a:lvl1pPr>
            <a:lvl2pPr lvl="1">
              <a:spcBef>
                <a:spcPts val="0"/>
              </a:spcBef>
              <a:buSzPct val="100000"/>
              <a:buFont typeface="Lora"/>
              <a:buNone/>
              <a:defRPr sz="3600" b="1">
                <a:latin typeface="Lora"/>
                <a:ea typeface="Lora"/>
                <a:cs typeface="Lora"/>
                <a:sym typeface="Lora"/>
              </a:defRPr>
            </a:lvl2pPr>
            <a:lvl3pPr lvl="2">
              <a:spcBef>
                <a:spcPts val="0"/>
              </a:spcBef>
              <a:buSzPct val="100000"/>
              <a:buFont typeface="Lora"/>
              <a:buNone/>
              <a:defRPr sz="3600" b="1">
                <a:latin typeface="Lora"/>
                <a:ea typeface="Lora"/>
                <a:cs typeface="Lora"/>
                <a:sym typeface="Lora"/>
              </a:defRPr>
            </a:lvl3pPr>
            <a:lvl4pPr lvl="3">
              <a:spcBef>
                <a:spcPts val="0"/>
              </a:spcBef>
              <a:buSzPct val="100000"/>
              <a:buFont typeface="Lora"/>
              <a:buNone/>
              <a:defRPr sz="3600" b="1">
                <a:latin typeface="Lora"/>
                <a:ea typeface="Lora"/>
                <a:cs typeface="Lora"/>
                <a:sym typeface="Lora"/>
              </a:defRPr>
            </a:lvl4pPr>
            <a:lvl5pPr lvl="4">
              <a:spcBef>
                <a:spcPts val="0"/>
              </a:spcBef>
              <a:buSzPct val="100000"/>
              <a:buFont typeface="Lora"/>
              <a:buNone/>
              <a:defRPr sz="3600" b="1">
                <a:latin typeface="Lora"/>
                <a:ea typeface="Lora"/>
                <a:cs typeface="Lora"/>
                <a:sym typeface="Lora"/>
              </a:defRPr>
            </a:lvl5pPr>
            <a:lvl6pPr lvl="5">
              <a:spcBef>
                <a:spcPts val="0"/>
              </a:spcBef>
              <a:buSzPct val="100000"/>
              <a:buFont typeface="Lora"/>
              <a:buNone/>
              <a:defRPr sz="3600" b="1">
                <a:latin typeface="Lora"/>
                <a:ea typeface="Lora"/>
                <a:cs typeface="Lora"/>
                <a:sym typeface="Lora"/>
              </a:defRPr>
            </a:lvl6pPr>
            <a:lvl7pPr lvl="6">
              <a:spcBef>
                <a:spcPts val="0"/>
              </a:spcBef>
              <a:buSzPct val="100000"/>
              <a:buFont typeface="Lora"/>
              <a:buNone/>
              <a:defRPr sz="3600" b="1">
                <a:latin typeface="Lora"/>
                <a:ea typeface="Lora"/>
                <a:cs typeface="Lora"/>
                <a:sym typeface="Lora"/>
              </a:defRPr>
            </a:lvl7pPr>
            <a:lvl8pPr lvl="7">
              <a:spcBef>
                <a:spcPts val="0"/>
              </a:spcBef>
              <a:buSzPct val="100000"/>
              <a:buFont typeface="Lora"/>
              <a:buNone/>
              <a:defRPr sz="3600" b="1">
                <a:latin typeface="Lora"/>
                <a:ea typeface="Lora"/>
                <a:cs typeface="Lora"/>
                <a:sym typeface="Lora"/>
              </a:defRPr>
            </a:lvl8pPr>
            <a:lvl9pPr lvl="8">
              <a:spcBef>
                <a:spcPts val="0"/>
              </a:spcBef>
              <a:buSzPct val="100000"/>
              <a:buFont typeface="Lora"/>
              <a:buNone/>
              <a:defRPr sz="3600" b="1">
                <a:latin typeface="Lora"/>
                <a:ea typeface="Lora"/>
                <a:cs typeface="Lora"/>
                <a:sym typeface="Lora"/>
              </a:defRPr>
            </a:lvl9pPr>
          </a:lstStyle>
          <a:p>
            <a:r>
              <a:rPr lang="en-IN" sz="1600" dirty="0" err="1"/>
              <a:t>Dr.</a:t>
            </a:r>
            <a:r>
              <a:rPr lang="en-IN" sz="1600" dirty="0"/>
              <a:t> PARVATHANENI NAGA SRINIVASU </a:t>
            </a:r>
            <a:r>
              <a:rPr lang="en-IN" sz="700" dirty="0"/>
              <a:t>[</a:t>
            </a:r>
            <a:r>
              <a:rPr lang="en-IN" sz="700" dirty="0" err="1"/>
              <a:t>B.Tech</a:t>
            </a:r>
            <a:r>
              <a:rPr lang="en-IN" sz="700" dirty="0"/>
              <a:t>, </a:t>
            </a:r>
            <a:r>
              <a:rPr lang="en-IN" sz="700" dirty="0" err="1"/>
              <a:t>M.Tech</a:t>
            </a:r>
            <a:r>
              <a:rPr lang="en-IN" sz="700" dirty="0"/>
              <a:t>, Ph.D.]</a:t>
            </a:r>
          </a:p>
          <a:p>
            <a:r>
              <a:rPr lang="en-IN" sz="1200" b="0" dirty="0"/>
              <a:t>Associate Professor,</a:t>
            </a:r>
          </a:p>
          <a:p>
            <a:r>
              <a:rPr lang="en-IN" sz="1200" b="0" dirty="0"/>
              <a:t>Department of Computer Science and Engineering,</a:t>
            </a:r>
          </a:p>
          <a:p>
            <a:r>
              <a:rPr lang="en-IN" sz="1200" b="0" dirty="0"/>
              <a:t>Prasad V. Potluri Siddhartha Institute of Technology,</a:t>
            </a:r>
          </a:p>
          <a:p>
            <a:r>
              <a:rPr lang="en-IN" sz="1200" b="0" dirty="0"/>
              <a:t>Vijayawada-520007, </a:t>
            </a:r>
            <a:r>
              <a:rPr lang="en-IN" sz="1200" b="0"/>
              <a:t>Andhra Pradesh, India.</a:t>
            </a:r>
            <a:endParaRPr lang="en-IN" sz="1200" b="0" dirty="0"/>
          </a:p>
          <a:p>
            <a:r>
              <a:rPr lang="en-IN" sz="1200" b="0" dirty="0"/>
              <a:t>Visiting Post-Doc Fellow-Dongguk University, South Korea.</a:t>
            </a:r>
          </a:p>
          <a:p>
            <a:r>
              <a:rPr lang="en-IN" sz="1200" b="0" dirty="0"/>
              <a:t>Visiting Post-Doc Fellow- Sejong University, South Korea.</a:t>
            </a:r>
          </a:p>
          <a:p>
            <a:r>
              <a:rPr lang="en-IN" sz="1200" b="0" dirty="0"/>
              <a:t>Review Editor- Frontiers in Plant Science</a:t>
            </a:r>
          </a:p>
          <a:p>
            <a:r>
              <a:rPr lang="en-IN" sz="1200" b="0" dirty="0"/>
              <a:t>Review Editor- Frontiers in Materials</a:t>
            </a:r>
          </a:p>
          <a:p>
            <a:r>
              <a:rPr lang="en-IN" sz="1200" b="0" dirty="0"/>
              <a:t>Honorary Member- London Journal Press</a:t>
            </a:r>
          </a:p>
          <a:p>
            <a:r>
              <a:rPr lang="en-IN" sz="1200" b="0" dirty="0"/>
              <a:t>Life Member-Computer Society of India</a:t>
            </a:r>
          </a:p>
          <a:p>
            <a:r>
              <a:rPr lang="en-IN" sz="1200" b="0" dirty="0"/>
              <a:t>Life Member-IAENG</a:t>
            </a:r>
          </a:p>
          <a:p>
            <a:r>
              <a:rPr lang="en-IN" sz="1200" b="0" dirty="0"/>
              <a:t>Life Member-International Association of Engineers</a:t>
            </a:r>
          </a:p>
          <a:p>
            <a:r>
              <a:rPr lang="en-IN" sz="1200" b="0" dirty="0"/>
              <a:t>Life Member-Engineering Research and Publications</a:t>
            </a:r>
          </a:p>
          <a:p>
            <a:r>
              <a:rPr lang="en-IN" sz="1200" b="0" dirty="0"/>
              <a:t>Member-Indian Academicians and Research Associates</a:t>
            </a:r>
          </a:p>
          <a:p>
            <a:r>
              <a:rPr lang="en-IN" sz="1200" b="0" dirty="0"/>
              <a:t>Mobile:+91-9000595535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en-US" dirty="0"/>
              <a:t>Example density functions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40000" lnSpcReduction="20000"/>
              </a:bodyPr>
              <a:lstStyle/>
              <a:p>
                <a:r>
                  <a:rPr lang="en-US" dirty="0"/>
                  <a:t>Uniform: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∼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𝑈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≡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Exponential: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∼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𝐸𝑥𝑝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𝜆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≡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IN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𝜆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sup>
                    </m:sSup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Standard Normal: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∼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𝑁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0,1</m:t>
                        </m:r>
                      </m:e>
                    </m:d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≡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√2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𝜋</m:t>
                            </m:r>
                          </m:den>
                        </m:f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/2</m:t>
                        </m:r>
                      </m:sup>
                    </m:sSup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Gaussian: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∼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𝜇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)≡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√2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𝜋𝜎</m:t>
                            </m:r>
                          </m:den>
                        </m:f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𝜇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/</m:t>
                        </m:r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sup>
                    </m:sSup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Laplace: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∼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𝐿𝑎𝑝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𝜇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)≡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𝑏</m:t>
                            </m:r>
                          </m:den>
                        </m:f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|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|/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sup>
                    </m:sSup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Gamma: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∼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𝐺𝑎𝑚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𝛽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)≡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𝛽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𝛼</m:t>
                                </m:r>
                              </m:sup>
                            </m:sSup>
                          </m:num>
                          <m:den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𝛼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</m:t>
                            </m:r>
                          </m:den>
                        </m:f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𝛼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sup>
                    </m:sSup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Beta: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∼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𝐵𝑒𝑡𝑎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𝛽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)≡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𝛼</m:t>
                                </m:r>
                              </m:e>
                            </m:d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𝛽</m:t>
                            </m:r>
                            <m:r>
                              <a:rPr lang="en-US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d>
                              <m:dPr>
                                <m:ctrlP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𝛼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𝛽</m:t>
                                </m:r>
                              </m:e>
                            </m:d>
                          </m:den>
                        </m:f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𝛼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(1−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F7617-1EFA-4B29-976E-417EB2A8D7B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0647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en-US" dirty="0"/>
              <a:t>Random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Cumulative distribution function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F7617-1EFA-4B29-976E-417EB2A8D7B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7391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en-US" dirty="0"/>
              <a:t>Moments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Mean</a:t>
                </a:r>
              </a:p>
              <a:p>
                <a:pPr lv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𝐸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 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𝑥𝑓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Variance</a:t>
                </a:r>
              </a:p>
              <a:p>
                <a:pPr lv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𝑉𝑎𝑟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[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</m:d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005" t="-54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F7617-1EFA-4B29-976E-417EB2A8D7B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193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en-US" dirty="0"/>
              <a:t>Topics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6888" y="1616470"/>
            <a:ext cx="8697820" cy="3112200"/>
          </a:xfrm>
        </p:spPr>
        <p:txBody>
          <a:bodyPr/>
          <a:lstStyle/>
          <a:p>
            <a:pPr marL="179388">
              <a:lnSpc>
                <a:spcPct val="150000"/>
              </a:lnSpc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Learning</a:t>
            </a:r>
            <a:r>
              <a:rPr lang="en-US" sz="1800" spc="47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from</a:t>
            </a:r>
            <a:r>
              <a:rPr lang="en-US" sz="1800" spc="48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Examples</a:t>
            </a:r>
            <a:r>
              <a:rPr lang="en-US" sz="1800" spc="47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179388">
              <a:lnSpc>
                <a:spcPct val="150000"/>
              </a:lnSpc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Knowledge</a:t>
            </a:r>
            <a:r>
              <a:rPr lang="en-US" sz="1800" spc="4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</a:t>
            </a:r>
            <a:r>
              <a:rPr lang="en-US" sz="1800" spc="49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Learning</a:t>
            </a:r>
            <a:endParaRPr lang="en-IN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388">
              <a:lnSpc>
                <a:spcPct val="150000"/>
              </a:lnSpc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Learning</a:t>
            </a:r>
            <a:r>
              <a:rPr lang="en-US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probabilistic</a:t>
            </a:r>
            <a:r>
              <a:rPr lang="en-US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Models</a:t>
            </a:r>
          </a:p>
          <a:p>
            <a:pPr marL="179388">
              <a:lnSpc>
                <a:spcPct val="150000"/>
              </a:lnSpc>
            </a:pPr>
            <a:r>
              <a:rPr lang="en-US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Reinforcement</a:t>
            </a:r>
            <a:r>
              <a:rPr lang="en-US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Learning</a:t>
            </a:r>
            <a:endParaRPr lang="en-US" sz="2000" dirty="0"/>
          </a:p>
        </p:txBody>
      </p:sp>
      <p:grpSp>
        <p:nvGrpSpPr>
          <p:cNvPr id="6" name="Shape 358"/>
          <p:cNvGrpSpPr/>
          <p:nvPr/>
        </p:nvGrpSpPr>
        <p:grpSpPr>
          <a:xfrm>
            <a:off x="889983" y="1007707"/>
            <a:ext cx="270225" cy="238343"/>
            <a:chOff x="5247525" y="3007275"/>
            <a:chExt cx="517575" cy="456510"/>
          </a:xfrm>
        </p:grpSpPr>
        <p:sp>
          <p:nvSpPr>
            <p:cNvPr id="7" name="Shape 359"/>
            <p:cNvSpPr/>
            <p:nvPr/>
          </p:nvSpPr>
          <p:spPr>
            <a:xfrm>
              <a:off x="5247525" y="3007275"/>
              <a:ext cx="348900" cy="348900"/>
            </a:xfrm>
            <a:custGeom>
              <a:avLst/>
              <a:gdLst/>
              <a:ahLst/>
              <a:cxnLst/>
              <a:rect l="0" t="0" r="0" b="0"/>
              <a:pathLst>
                <a:path w="13956" h="13956" fill="none" extrusionOk="0">
                  <a:moveTo>
                    <a:pt x="13323" y="5772"/>
                  </a:moveTo>
                  <a:lnTo>
                    <a:pt x="11861" y="5626"/>
                  </a:lnTo>
                  <a:lnTo>
                    <a:pt x="11861" y="5626"/>
                  </a:lnTo>
                  <a:lnTo>
                    <a:pt x="11788" y="5334"/>
                  </a:lnTo>
                  <a:lnTo>
                    <a:pt x="11667" y="5042"/>
                  </a:lnTo>
                  <a:lnTo>
                    <a:pt x="11545" y="4750"/>
                  </a:lnTo>
                  <a:lnTo>
                    <a:pt x="11399" y="4482"/>
                  </a:lnTo>
                  <a:lnTo>
                    <a:pt x="12300" y="3337"/>
                  </a:lnTo>
                  <a:lnTo>
                    <a:pt x="12300" y="3337"/>
                  </a:lnTo>
                  <a:lnTo>
                    <a:pt x="12373" y="3240"/>
                  </a:lnTo>
                  <a:lnTo>
                    <a:pt x="12422" y="3118"/>
                  </a:lnTo>
                  <a:lnTo>
                    <a:pt x="12446" y="2996"/>
                  </a:lnTo>
                  <a:lnTo>
                    <a:pt x="12446" y="2850"/>
                  </a:lnTo>
                  <a:lnTo>
                    <a:pt x="12422" y="2728"/>
                  </a:lnTo>
                  <a:lnTo>
                    <a:pt x="12397" y="2606"/>
                  </a:lnTo>
                  <a:lnTo>
                    <a:pt x="12324" y="2485"/>
                  </a:lnTo>
                  <a:lnTo>
                    <a:pt x="12251" y="2387"/>
                  </a:lnTo>
                  <a:lnTo>
                    <a:pt x="11569" y="1705"/>
                  </a:lnTo>
                  <a:lnTo>
                    <a:pt x="11569" y="1705"/>
                  </a:lnTo>
                  <a:lnTo>
                    <a:pt x="11472" y="1632"/>
                  </a:lnTo>
                  <a:lnTo>
                    <a:pt x="11350" y="1559"/>
                  </a:lnTo>
                  <a:lnTo>
                    <a:pt x="11228" y="1510"/>
                  </a:lnTo>
                  <a:lnTo>
                    <a:pt x="11106" y="1510"/>
                  </a:lnTo>
                  <a:lnTo>
                    <a:pt x="10960" y="1510"/>
                  </a:lnTo>
                  <a:lnTo>
                    <a:pt x="10838" y="1535"/>
                  </a:lnTo>
                  <a:lnTo>
                    <a:pt x="10717" y="1583"/>
                  </a:lnTo>
                  <a:lnTo>
                    <a:pt x="10619" y="1656"/>
                  </a:lnTo>
                  <a:lnTo>
                    <a:pt x="9475" y="2558"/>
                  </a:lnTo>
                  <a:lnTo>
                    <a:pt x="9475" y="2558"/>
                  </a:lnTo>
                  <a:lnTo>
                    <a:pt x="9207" y="2411"/>
                  </a:lnTo>
                  <a:lnTo>
                    <a:pt x="8914" y="2290"/>
                  </a:lnTo>
                  <a:lnTo>
                    <a:pt x="8622" y="2168"/>
                  </a:lnTo>
                  <a:lnTo>
                    <a:pt x="8330" y="2070"/>
                  </a:lnTo>
                  <a:lnTo>
                    <a:pt x="8159" y="634"/>
                  </a:lnTo>
                  <a:lnTo>
                    <a:pt x="8159" y="634"/>
                  </a:lnTo>
                  <a:lnTo>
                    <a:pt x="8135" y="512"/>
                  </a:lnTo>
                  <a:lnTo>
                    <a:pt x="8086" y="390"/>
                  </a:lnTo>
                  <a:lnTo>
                    <a:pt x="8013" y="293"/>
                  </a:lnTo>
                  <a:lnTo>
                    <a:pt x="7940" y="195"/>
                  </a:lnTo>
                  <a:lnTo>
                    <a:pt x="7818" y="122"/>
                  </a:lnTo>
                  <a:lnTo>
                    <a:pt x="7721" y="49"/>
                  </a:lnTo>
                  <a:lnTo>
                    <a:pt x="7575" y="25"/>
                  </a:lnTo>
                  <a:lnTo>
                    <a:pt x="7453" y="0"/>
                  </a:lnTo>
                  <a:lnTo>
                    <a:pt x="6479" y="0"/>
                  </a:lnTo>
                  <a:lnTo>
                    <a:pt x="6479" y="0"/>
                  </a:lnTo>
                  <a:lnTo>
                    <a:pt x="6357" y="25"/>
                  </a:lnTo>
                  <a:lnTo>
                    <a:pt x="6235" y="49"/>
                  </a:lnTo>
                  <a:lnTo>
                    <a:pt x="6114" y="122"/>
                  </a:lnTo>
                  <a:lnTo>
                    <a:pt x="6016" y="195"/>
                  </a:lnTo>
                  <a:lnTo>
                    <a:pt x="5919" y="293"/>
                  </a:lnTo>
                  <a:lnTo>
                    <a:pt x="5846" y="390"/>
                  </a:lnTo>
                  <a:lnTo>
                    <a:pt x="5797" y="512"/>
                  </a:lnTo>
                  <a:lnTo>
                    <a:pt x="5773" y="634"/>
                  </a:lnTo>
                  <a:lnTo>
                    <a:pt x="5602" y="2070"/>
                  </a:lnTo>
                  <a:lnTo>
                    <a:pt x="5602" y="2070"/>
                  </a:lnTo>
                  <a:lnTo>
                    <a:pt x="5310" y="2168"/>
                  </a:lnTo>
                  <a:lnTo>
                    <a:pt x="5018" y="2290"/>
                  </a:lnTo>
                  <a:lnTo>
                    <a:pt x="4750" y="2411"/>
                  </a:lnTo>
                  <a:lnTo>
                    <a:pt x="4482" y="2558"/>
                  </a:lnTo>
                  <a:lnTo>
                    <a:pt x="3337" y="1656"/>
                  </a:lnTo>
                  <a:lnTo>
                    <a:pt x="3337" y="1656"/>
                  </a:lnTo>
                  <a:lnTo>
                    <a:pt x="3215" y="1583"/>
                  </a:lnTo>
                  <a:lnTo>
                    <a:pt x="3094" y="1535"/>
                  </a:lnTo>
                  <a:lnTo>
                    <a:pt x="2972" y="1510"/>
                  </a:lnTo>
                  <a:lnTo>
                    <a:pt x="2850" y="1510"/>
                  </a:lnTo>
                  <a:lnTo>
                    <a:pt x="2728" y="1510"/>
                  </a:lnTo>
                  <a:lnTo>
                    <a:pt x="2582" y="1559"/>
                  </a:lnTo>
                  <a:lnTo>
                    <a:pt x="2485" y="1632"/>
                  </a:lnTo>
                  <a:lnTo>
                    <a:pt x="2387" y="1705"/>
                  </a:lnTo>
                  <a:lnTo>
                    <a:pt x="1705" y="2387"/>
                  </a:lnTo>
                  <a:lnTo>
                    <a:pt x="1705" y="2387"/>
                  </a:lnTo>
                  <a:lnTo>
                    <a:pt x="1608" y="2485"/>
                  </a:lnTo>
                  <a:lnTo>
                    <a:pt x="1559" y="2606"/>
                  </a:lnTo>
                  <a:lnTo>
                    <a:pt x="1511" y="2728"/>
                  </a:lnTo>
                  <a:lnTo>
                    <a:pt x="1486" y="2850"/>
                  </a:lnTo>
                  <a:lnTo>
                    <a:pt x="1486" y="2996"/>
                  </a:lnTo>
                  <a:lnTo>
                    <a:pt x="1511" y="3118"/>
                  </a:lnTo>
                  <a:lnTo>
                    <a:pt x="1559" y="3240"/>
                  </a:lnTo>
                  <a:lnTo>
                    <a:pt x="1632" y="3337"/>
                  </a:lnTo>
                  <a:lnTo>
                    <a:pt x="2533" y="4482"/>
                  </a:lnTo>
                  <a:lnTo>
                    <a:pt x="2533" y="4482"/>
                  </a:lnTo>
                  <a:lnTo>
                    <a:pt x="2387" y="4750"/>
                  </a:lnTo>
                  <a:lnTo>
                    <a:pt x="2266" y="5042"/>
                  </a:lnTo>
                  <a:lnTo>
                    <a:pt x="2168" y="5334"/>
                  </a:lnTo>
                  <a:lnTo>
                    <a:pt x="2071" y="5626"/>
                  </a:lnTo>
                  <a:lnTo>
                    <a:pt x="634" y="5772"/>
                  </a:lnTo>
                  <a:lnTo>
                    <a:pt x="634" y="5772"/>
                  </a:lnTo>
                  <a:lnTo>
                    <a:pt x="512" y="5821"/>
                  </a:lnTo>
                  <a:lnTo>
                    <a:pt x="390" y="5870"/>
                  </a:lnTo>
                  <a:lnTo>
                    <a:pt x="268" y="5943"/>
                  </a:lnTo>
                  <a:lnTo>
                    <a:pt x="171" y="6016"/>
                  </a:lnTo>
                  <a:lnTo>
                    <a:pt x="98" y="6138"/>
                  </a:lnTo>
                  <a:lnTo>
                    <a:pt x="49" y="6235"/>
                  </a:lnTo>
                  <a:lnTo>
                    <a:pt x="1" y="6381"/>
                  </a:lnTo>
                  <a:lnTo>
                    <a:pt x="1" y="6503"/>
                  </a:lnTo>
                  <a:lnTo>
                    <a:pt x="1" y="7453"/>
                  </a:lnTo>
                  <a:lnTo>
                    <a:pt x="1" y="7453"/>
                  </a:lnTo>
                  <a:lnTo>
                    <a:pt x="1" y="7599"/>
                  </a:lnTo>
                  <a:lnTo>
                    <a:pt x="49" y="7721"/>
                  </a:lnTo>
                  <a:lnTo>
                    <a:pt x="98" y="7843"/>
                  </a:lnTo>
                  <a:lnTo>
                    <a:pt x="171" y="7940"/>
                  </a:lnTo>
                  <a:lnTo>
                    <a:pt x="268" y="8037"/>
                  </a:lnTo>
                  <a:lnTo>
                    <a:pt x="390" y="8111"/>
                  </a:lnTo>
                  <a:lnTo>
                    <a:pt x="512" y="8159"/>
                  </a:lnTo>
                  <a:lnTo>
                    <a:pt x="634" y="8184"/>
                  </a:lnTo>
                  <a:lnTo>
                    <a:pt x="2071" y="8354"/>
                  </a:lnTo>
                  <a:lnTo>
                    <a:pt x="2071" y="8354"/>
                  </a:lnTo>
                  <a:lnTo>
                    <a:pt x="2168" y="8646"/>
                  </a:lnTo>
                  <a:lnTo>
                    <a:pt x="2266" y="8914"/>
                  </a:lnTo>
                  <a:lnTo>
                    <a:pt x="2387" y="9206"/>
                  </a:lnTo>
                  <a:lnTo>
                    <a:pt x="2533" y="9474"/>
                  </a:lnTo>
                  <a:lnTo>
                    <a:pt x="1632" y="10619"/>
                  </a:lnTo>
                  <a:lnTo>
                    <a:pt x="1632" y="10619"/>
                  </a:lnTo>
                  <a:lnTo>
                    <a:pt x="1559" y="10741"/>
                  </a:lnTo>
                  <a:lnTo>
                    <a:pt x="1511" y="10863"/>
                  </a:lnTo>
                  <a:lnTo>
                    <a:pt x="1486" y="10984"/>
                  </a:lnTo>
                  <a:lnTo>
                    <a:pt x="1486" y="11106"/>
                  </a:lnTo>
                  <a:lnTo>
                    <a:pt x="1511" y="11228"/>
                  </a:lnTo>
                  <a:lnTo>
                    <a:pt x="1559" y="11350"/>
                  </a:lnTo>
                  <a:lnTo>
                    <a:pt x="1608" y="11472"/>
                  </a:lnTo>
                  <a:lnTo>
                    <a:pt x="1705" y="11569"/>
                  </a:lnTo>
                  <a:lnTo>
                    <a:pt x="2387" y="12251"/>
                  </a:lnTo>
                  <a:lnTo>
                    <a:pt x="2387" y="12251"/>
                  </a:lnTo>
                  <a:lnTo>
                    <a:pt x="2485" y="12348"/>
                  </a:lnTo>
                  <a:lnTo>
                    <a:pt x="2582" y="12397"/>
                  </a:lnTo>
                  <a:lnTo>
                    <a:pt x="2728" y="12446"/>
                  </a:lnTo>
                  <a:lnTo>
                    <a:pt x="2850" y="12470"/>
                  </a:lnTo>
                  <a:lnTo>
                    <a:pt x="2972" y="12470"/>
                  </a:lnTo>
                  <a:lnTo>
                    <a:pt x="3094" y="12421"/>
                  </a:lnTo>
                  <a:lnTo>
                    <a:pt x="3215" y="12373"/>
                  </a:lnTo>
                  <a:lnTo>
                    <a:pt x="3337" y="12324"/>
                  </a:lnTo>
                  <a:lnTo>
                    <a:pt x="4482" y="11423"/>
                  </a:lnTo>
                  <a:lnTo>
                    <a:pt x="4482" y="11423"/>
                  </a:lnTo>
                  <a:lnTo>
                    <a:pt x="4750" y="11545"/>
                  </a:lnTo>
                  <a:lnTo>
                    <a:pt x="5018" y="11691"/>
                  </a:lnTo>
                  <a:lnTo>
                    <a:pt x="5310" y="11788"/>
                  </a:lnTo>
                  <a:lnTo>
                    <a:pt x="5602" y="11886"/>
                  </a:lnTo>
                  <a:lnTo>
                    <a:pt x="5773" y="13322"/>
                  </a:lnTo>
                  <a:lnTo>
                    <a:pt x="5773" y="13322"/>
                  </a:lnTo>
                  <a:lnTo>
                    <a:pt x="5797" y="13444"/>
                  </a:lnTo>
                  <a:lnTo>
                    <a:pt x="5846" y="13566"/>
                  </a:lnTo>
                  <a:lnTo>
                    <a:pt x="5919" y="13688"/>
                  </a:lnTo>
                  <a:lnTo>
                    <a:pt x="6016" y="13785"/>
                  </a:lnTo>
                  <a:lnTo>
                    <a:pt x="6114" y="13858"/>
                  </a:lnTo>
                  <a:lnTo>
                    <a:pt x="6235" y="13907"/>
                  </a:lnTo>
                  <a:lnTo>
                    <a:pt x="6357" y="13956"/>
                  </a:lnTo>
                  <a:lnTo>
                    <a:pt x="6479" y="13956"/>
                  </a:lnTo>
                  <a:lnTo>
                    <a:pt x="7453" y="13956"/>
                  </a:lnTo>
                  <a:lnTo>
                    <a:pt x="7453" y="13956"/>
                  </a:lnTo>
                  <a:lnTo>
                    <a:pt x="7575" y="13956"/>
                  </a:lnTo>
                  <a:lnTo>
                    <a:pt x="7721" y="13907"/>
                  </a:lnTo>
                  <a:lnTo>
                    <a:pt x="7818" y="13858"/>
                  </a:lnTo>
                  <a:lnTo>
                    <a:pt x="7940" y="13785"/>
                  </a:lnTo>
                  <a:lnTo>
                    <a:pt x="8013" y="13688"/>
                  </a:lnTo>
                  <a:lnTo>
                    <a:pt x="8086" y="13566"/>
                  </a:lnTo>
                  <a:lnTo>
                    <a:pt x="8135" y="13444"/>
                  </a:lnTo>
                  <a:lnTo>
                    <a:pt x="8159" y="13322"/>
                  </a:lnTo>
                  <a:lnTo>
                    <a:pt x="8330" y="11886"/>
                  </a:lnTo>
                  <a:lnTo>
                    <a:pt x="8330" y="11886"/>
                  </a:lnTo>
                  <a:lnTo>
                    <a:pt x="8622" y="11788"/>
                  </a:lnTo>
                  <a:lnTo>
                    <a:pt x="8914" y="11691"/>
                  </a:lnTo>
                  <a:lnTo>
                    <a:pt x="9207" y="11545"/>
                  </a:lnTo>
                  <a:lnTo>
                    <a:pt x="9475" y="11423"/>
                  </a:lnTo>
                  <a:lnTo>
                    <a:pt x="10619" y="12324"/>
                  </a:lnTo>
                  <a:lnTo>
                    <a:pt x="10619" y="12324"/>
                  </a:lnTo>
                  <a:lnTo>
                    <a:pt x="10717" y="12373"/>
                  </a:lnTo>
                  <a:lnTo>
                    <a:pt x="10838" y="12421"/>
                  </a:lnTo>
                  <a:lnTo>
                    <a:pt x="10960" y="12470"/>
                  </a:lnTo>
                  <a:lnTo>
                    <a:pt x="11106" y="12470"/>
                  </a:lnTo>
                  <a:lnTo>
                    <a:pt x="11228" y="12446"/>
                  </a:lnTo>
                  <a:lnTo>
                    <a:pt x="11350" y="12397"/>
                  </a:lnTo>
                  <a:lnTo>
                    <a:pt x="11472" y="12348"/>
                  </a:lnTo>
                  <a:lnTo>
                    <a:pt x="11569" y="12251"/>
                  </a:lnTo>
                  <a:lnTo>
                    <a:pt x="12251" y="11569"/>
                  </a:lnTo>
                  <a:lnTo>
                    <a:pt x="12251" y="11569"/>
                  </a:lnTo>
                  <a:lnTo>
                    <a:pt x="12324" y="11472"/>
                  </a:lnTo>
                  <a:lnTo>
                    <a:pt x="12397" y="11350"/>
                  </a:lnTo>
                  <a:lnTo>
                    <a:pt x="12422" y="11228"/>
                  </a:lnTo>
                  <a:lnTo>
                    <a:pt x="12446" y="11106"/>
                  </a:lnTo>
                  <a:lnTo>
                    <a:pt x="12446" y="10984"/>
                  </a:lnTo>
                  <a:lnTo>
                    <a:pt x="12422" y="10863"/>
                  </a:lnTo>
                  <a:lnTo>
                    <a:pt x="12373" y="10741"/>
                  </a:lnTo>
                  <a:lnTo>
                    <a:pt x="12300" y="10619"/>
                  </a:lnTo>
                  <a:lnTo>
                    <a:pt x="11399" y="9474"/>
                  </a:lnTo>
                  <a:lnTo>
                    <a:pt x="11399" y="9474"/>
                  </a:lnTo>
                  <a:lnTo>
                    <a:pt x="11545" y="9206"/>
                  </a:lnTo>
                  <a:lnTo>
                    <a:pt x="11667" y="8914"/>
                  </a:lnTo>
                  <a:lnTo>
                    <a:pt x="11788" y="8646"/>
                  </a:lnTo>
                  <a:lnTo>
                    <a:pt x="11861" y="8354"/>
                  </a:lnTo>
                  <a:lnTo>
                    <a:pt x="13323" y="8184"/>
                  </a:lnTo>
                  <a:lnTo>
                    <a:pt x="13323" y="8184"/>
                  </a:lnTo>
                  <a:lnTo>
                    <a:pt x="13444" y="8159"/>
                  </a:lnTo>
                  <a:lnTo>
                    <a:pt x="13566" y="8111"/>
                  </a:lnTo>
                  <a:lnTo>
                    <a:pt x="13664" y="8037"/>
                  </a:lnTo>
                  <a:lnTo>
                    <a:pt x="13761" y="7940"/>
                  </a:lnTo>
                  <a:lnTo>
                    <a:pt x="13834" y="7843"/>
                  </a:lnTo>
                  <a:lnTo>
                    <a:pt x="13907" y="7721"/>
                  </a:lnTo>
                  <a:lnTo>
                    <a:pt x="13932" y="7599"/>
                  </a:lnTo>
                  <a:lnTo>
                    <a:pt x="13956" y="7453"/>
                  </a:lnTo>
                  <a:lnTo>
                    <a:pt x="13956" y="6503"/>
                  </a:lnTo>
                  <a:lnTo>
                    <a:pt x="13956" y="6503"/>
                  </a:lnTo>
                  <a:lnTo>
                    <a:pt x="13932" y="6381"/>
                  </a:lnTo>
                  <a:lnTo>
                    <a:pt x="13907" y="6235"/>
                  </a:lnTo>
                  <a:lnTo>
                    <a:pt x="13834" y="6138"/>
                  </a:lnTo>
                  <a:lnTo>
                    <a:pt x="13761" y="6016"/>
                  </a:lnTo>
                  <a:lnTo>
                    <a:pt x="13664" y="5943"/>
                  </a:lnTo>
                  <a:lnTo>
                    <a:pt x="13566" y="5870"/>
                  </a:lnTo>
                  <a:lnTo>
                    <a:pt x="13444" y="5821"/>
                  </a:lnTo>
                  <a:lnTo>
                    <a:pt x="13323" y="5772"/>
                  </a:lnTo>
                  <a:lnTo>
                    <a:pt x="13323" y="5772"/>
                  </a:lnTo>
                  <a:close/>
                  <a:moveTo>
                    <a:pt x="8573" y="8598"/>
                  </a:moveTo>
                  <a:lnTo>
                    <a:pt x="8573" y="8598"/>
                  </a:lnTo>
                  <a:lnTo>
                    <a:pt x="8403" y="8744"/>
                  </a:lnTo>
                  <a:lnTo>
                    <a:pt x="8232" y="8890"/>
                  </a:lnTo>
                  <a:lnTo>
                    <a:pt x="8038" y="8987"/>
                  </a:lnTo>
                  <a:lnTo>
                    <a:pt x="7818" y="9085"/>
                  </a:lnTo>
                  <a:lnTo>
                    <a:pt x="7624" y="9158"/>
                  </a:lnTo>
                  <a:lnTo>
                    <a:pt x="7404" y="9206"/>
                  </a:lnTo>
                  <a:lnTo>
                    <a:pt x="7185" y="9231"/>
                  </a:lnTo>
                  <a:lnTo>
                    <a:pt x="6966" y="9255"/>
                  </a:lnTo>
                  <a:lnTo>
                    <a:pt x="6747" y="9231"/>
                  </a:lnTo>
                  <a:lnTo>
                    <a:pt x="6528" y="9206"/>
                  </a:lnTo>
                  <a:lnTo>
                    <a:pt x="6333" y="9158"/>
                  </a:lnTo>
                  <a:lnTo>
                    <a:pt x="6114" y="9085"/>
                  </a:lnTo>
                  <a:lnTo>
                    <a:pt x="5919" y="8987"/>
                  </a:lnTo>
                  <a:lnTo>
                    <a:pt x="5724" y="8890"/>
                  </a:lnTo>
                  <a:lnTo>
                    <a:pt x="5529" y="8744"/>
                  </a:lnTo>
                  <a:lnTo>
                    <a:pt x="5359" y="8598"/>
                  </a:lnTo>
                  <a:lnTo>
                    <a:pt x="5359" y="8598"/>
                  </a:lnTo>
                  <a:lnTo>
                    <a:pt x="5212" y="8427"/>
                  </a:lnTo>
                  <a:lnTo>
                    <a:pt x="5066" y="8232"/>
                  </a:lnTo>
                  <a:lnTo>
                    <a:pt x="4969" y="8037"/>
                  </a:lnTo>
                  <a:lnTo>
                    <a:pt x="4871" y="7843"/>
                  </a:lnTo>
                  <a:lnTo>
                    <a:pt x="4798" y="7623"/>
                  </a:lnTo>
                  <a:lnTo>
                    <a:pt x="4750" y="7404"/>
                  </a:lnTo>
                  <a:lnTo>
                    <a:pt x="4701" y="7209"/>
                  </a:lnTo>
                  <a:lnTo>
                    <a:pt x="4701" y="6990"/>
                  </a:lnTo>
                  <a:lnTo>
                    <a:pt x="4701" y="6771"/>
                  </a:lnTo>
                  <a:lnTo>
                    <a:pt x="4750" y="6552"/>
                  </a:lnTo>
                  <a:lnTo>
                    <a:pt x="4798" y="6333"/>
                  </a:lnTo>
                  <a:lnTo>
                    <a:pt x="4871" y="6138"/>
                  </a:lnTo>
                  <a:lnTo>
                    <a:pt x="4969" y="5919"/>
                  </a:lnTo>
                  <a:lnTo>
                    <a:pt x="5066" y="5724"/>
                  </a:lnTo>
                  <a:lnTo>
                    <a:pt x="5212" y="5553"/>
                  </a:lnTo>
                  <a:lnTo>
                    <a:pt x="5359" y="5383"/>
                  </a:lnTo>
                  <a:lnTo>
                    <a:pt x="5359" y="5383"/>
                  </a:lnTo>
                  <a:lnTo>
                    <a:pt x="5529" y="5212"/>
                  </a:lnTo>
                  <a:lnTo>
                    <a:pt x="5724" y="5091"/>
                  </a:lnTo>
                  <a:lnTo>
                    <a:pt x="5919" y="4969"/>
                  </a:lnTo>
                  <a:lnTo>
                    <a:pt x="6114" y="4871"/>
                  </a:lnTo>
                  <a:lnTo>
                    <a:pt x="6333" y="4798"/>
                  </a:lnTo>
                  <a:lnTo>
                    <a:pt x="6528" y="4750"/>
                  </a:lnTo>
                  <a:lnTo>
                    <a:pt x="6747" y="4725"/>
                  </a:lnTo>
                  <a:lnTo>
                    <a:pt x="6966" y="4701"/>
                  </a:lnTo>
                  <a:lnTo>
                    <a:pt x="7185" y="4725"/>
                  </a:lnTo>
                  <a:lnTo>
                    <a:pt x="7404" y="4750"/>
                  </a:lnTo>
                  <a:lnTo>
                    <a:pt x="7624" y="4798"/>
                  </a:lnTo>
                  <a:lnTo>
                    <a:pt x="7818" y="4871"/>
                  </a:lnTo>
                  <a:lnTo>
                    <a:pt x="8038" y="4969"/>
                  </a:lnTo>
                  <a:lnTo>
                    <a:pt x="8232" y="5091"/>
                  </a:lnTo>
                  <a:lnTo>
                    <a:pt x="8403" y="5212"/>
                  </a:lnTo>
                  <a:lnTo>
                    <a:pt x="8573" y="5383"/>
                  </a:lnTo>
                  <a:lnTo>
                    <a:pt x="8573" y="5383"/>
                  </a:lnTo>
                  <a:lnTo>
                    <a:pt x="8744" y="5553"/>
                  </a:lnTo>
                  <a:lnTo>
                    <a:pt x="8866" y="5724"/>
                  </a:lnTo>
                  <a:lnTo>
                    <a:pt x="8987" y="5919"/>
                  </a:lnTo>
                  <a:lnTo>
                    <a:pt x="9085" y="6138"/>
                  </a:lnTo>
                  <a:lnTo>
                    <a:pt x="9158" y="6333"/>
                  </a:lnTo>
                  <a:lnTo>
                    <a:pt x="9207" y="6552"/>
                  </a:lnTo>
                  <a:lnTo>
                    <a:pt x="9231" y="6771"/>
                  </a:lnTo>
                  <a:lnTo>
                    <a:pt x="9231" y="6990"/>
                  </a:lnTo>
                  <a:lnTo>
                    <a:pt x="9231" y="7209"/>
                  </a:lnTo>
                  <a:lnTo>
                    <a:pt x="9207" y="7404"/>
                  </a:lnTo>
                  <a:lnTo>
                    <a:pt x="9158" y="7623"/>
                  </a:lnTo>
                  <a:lnTo>
                    <a:pt x="9085" y="7843"/>
                  </a:lnTo>
                  <a:lnTo>
                    <a:pt x="8987" y="8037"/>
                  </a:lnTo>
                  <a:lnTo>
                    <a:pt x="8866" y="8232"/>
                  </a:lnTo>
                  <a:lnTo>
                    <a:pt x="8744" y="8427"/>
                  </a:lnTo>
                  <a:lnTo>
                    <a:pt x="8573" y="8598"/>
                  </a:lnTo>
                  <a:lnTo>
                    <a:pt x="8573" y="8598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" name="Shape 360"/>
            <p:cNvSpPr/>
            <p:nvPr/>
          </p:nvSpPr>
          <p:spPr>
            <a:xfrm>
              <a:off x="5566575" y="3265260"/>
              <a:ext cx="198525" cy="198525"/>
            </a:xfrm>
            <a:custGeom>
              <a:avLst/>
              <a:gdLst/>
              <a:ahLst/>
              <a:cxnLst/>
              <a:rect l="0" t="0" r="0" b="0"/>
              <a:pathLst>
                <a:path w="7941" h="7941" fill="none" extrusionOk="0">
                  <a:moveTo>
                    <a:pt x="7258" y="2144"/>
                  </a:moveTo>
                  <a:lnTo>
                    <a:pt x="6138" y="2388"/>
                  </a:lnTo>
                  <a:lnTo>
                    <a:pt x="6138" y="2388"/>
                  </a:lnTo>
                  <a:lnTo>
                    <a:pt x="6016" y="2217"/>
                  </a:lnTo>
                  <a:lnTo>
                    <a:pt x="5870" y="2071"/>
                  </a:lnTo>
                  <a:lnTo>
                    <a:pt x="6260" y="975"/>
                  </a:lnTo>
                  <a:lnTo>
                    <a:pt x="6260" y="975"/>
                  </a:lnTo>
                  <a:lnTo>
                    <a:pt x="6284" y="902"/>
                  </a:lnTo>
                  <a:lnTo>
                    <a:pt x="6284" y="829"/>
                  </a:lnTo>
                  <a:lnTo>
                    <a:pt x="6260" y="683"/>
                  </a:lnTo>
                  <a:lnTo>
                    <a:pt x="6162" y="561"/>
                  </a:lnTo>
                  <a:lnTo>
                    <a:pt x="6114" y="488"/>
                  </a:lnTo>
                  <a:lnTo>
                    <a:pt x="6065" y="464"/>
                  </a:lnTo>
                  <a:lnTo>
                    <a:pt x="5553" y="196"/>
                  </a:lnTo>
                  <a:lnTo>
                    <a:pt x="5553" y="196"/>
                  </a:lnTo>
                  <a:lnTo>
                    <a:pt x="5480" y="171"/>
                  </a:lnTo>
                  <a:lnTo>
                    <a:pt x="5407" y="171"/>
                  </a:lnTo>
                  <a:lnTo>
                    <a:pt x="5261" y="171"/>
                  </a:lnTo>
                  <a:lnTo>
                    <a:pt x="5115" y="244"/>
                  </a:lnTo>
                  <a:lnTo>
                    <a:pt x="5066" y="293"/>
                  </a:lnTo>
                  <a:lnTo>
                    <a:pt x="5018" y="342"/>
                  </a:lnTo>
                  <a:lnTo>
                    <a:pt x="4384" y="1316"/>
                  </a:lnTo>
                  <a:lnTo>
                    <a:pt x="4384" y="1316"/>
                  </a:lnTo>
                  <a:lnTo>
                    <a:pt x="4165" y="1292"/>
                  </a:lnTo>
                  <a:lnTo>
                    <a:pt x="3970" y="1292"/>
                  </a:lnTo>
                  <a:lnTo>
                    <a:pt x="3483" y="244"/>
                  </a:lnTo>
                  <a:lnTo>
                    <a:pt x="3483" y="244"/>
                  </a:lnTo>
                  <a:lnTo>
                    <a:pt x="3435" y="171"/>
                  </a:lnTo>
                  <a:lnTo>
                    <a:pt x="3386" y="123"/>
                  </a:lnTo>
                  <a:lnTo>
                    <a:pt x="3264" y="50"/>
                  </a:lnTo>
                  <a:lnTo>
                    <a:pt x="3118" y="1"/>
                  </a:lnTo>
                  <a:lnTo>
                    <a:pt x="3045" y="1"/>
                  </a:lnTo>
                  <a:lnTo>
                    <a:pt x="2972" y="25"/>
                  </a:lnTo>
                  <a:lnTo>
                    <a:pt x="2436" y="196"/>
                  </a:lnTo>
                  <a:lnTo>
                    <a:pt x="2436" y="196"/>
                  </a:lnTo>
                  <a:lnTo>
                    <a:pt x="2363" y="220"/>
                  </a:lnTo>
                  <a:lnTo>
                    <a:pt x="2290" y="269"/>
                  </a:lnTo>
                  <a:lnTo>
                    <a:pt x="2192" y="391"/>
                  </a:lnTo>
                  <a:lnTo>
                    <a:pt x="2144" y="537"/>
                  </a:lnTo>
                  <a:lnTo>
                    <a:pt x="2144" y="610"/>
                  </a:lnTo>
                  <a:lnTo>
                    <a:pt x="2144" y="683"/>
                  </a:lnTo>
                  <a:lnTo>
                    <a:pt x="2387" y="1828"/>
                  </a:lnTo>
                  <a:lnTo>
                    <a:pt x="2387" y="1828"/>
                  </a:lnTo>
                  <a:lnTo>
                    <a:pt x="2217" y="1949"/>
                  </a:lnTo>
                  <a:lnTo>
                    <a:pt x="2071" y="2095"/>
                  </a:lnTo>
                  <a:lnTo>
                    <a:pt x="999" y="1681"/>
                  </a:lnTo>
                  <a:lnTo>
                    <a:pt x="999" y="1681"/>
                  </a:lnTo>
                  <a:lnTo>
                    <a:pt x="926" y="1681"/>
                  </a:lnTo>
                  <a:lnTo>
                    <a:pt x="829" y="1657"/>
                  </a:lnTo>
                  <a:lnTo>
                    <a:pt x="682" y="1706"/>
                  </a:lnTo>
                  <a:lnTo>
                    <a:pt x="561" y="1779"/>
                  </a:lnTo>
                  <a:lnTo>
                    <a:pt x="512" y="1828"/>
                  </a:lnTo>
                  <a:lnTo>
                    <a:pt x="463" y="1901"/>
                  </a:lnTo>
                  <a:lnTo>
                    <a:pt x="220" y="2388"/>
                  </a:lnTo>
                  <a:lnTo>
                    <a:pt x="220" y="2388"/>
                  </a:lnTo>
                  <a:lnTo>
                    <a:pt x="195" y="2461"/>
                  </a:lnTo>
                  <a:lnTo>
                    <a:pt x="171" y="2534"/>
                  </a:lnTo>
                  <a:lnTo>
                    <a:pt x="195" y="2704"/>
                  </a:lnTo>
                  <a:lnTo>
                    <a:pt x="244" y="2826"/>
                  </a:lnTo>
                  <a:lnTo>
                    <a:pt x="293" y="2899"/>
                  </a:lnTo>
                  <a:lnTo>
                    <a:pt x="366" y="2948"/>
                  </a:lnTo>
                  <a:lnTo>
                    <a:pt x="1340" y="3581"/>
                  </a:lnTo>
                  <a:lnTo>
                    <a:pt x="1340" y="3581"/>
                  </a:lnTo>
                  <a:lnTo>
                    <a:pt x="1316" y="3776"/>
                  </a:lnTo>
                  <a:lnTo>
                    <a:pt x="1291" y="3995"/>
                  </a:lnTo>
                  <a:lnTo>
                    <a:pt x="244" y="4482"/>
                  </a:lnTo>
                  <a:lnTo>
                    <a:pt x="244" y="4482"/>
                  </a:lnTo>
                  <a:lnTo>
                    <a:pt x="195" y="4507"/>
                  </a:lnTo>
                  <a:lnTo>
                    <a:pt x="122" y="4555"/>
                  </a:lnTo>
                  <a:lnTo>
                    <a:pt x="49" y="4701"/>
                  </a:lnTo>
                  <a:lnTo>
                    <a:pt x="0" y="4848"/>
                  </a:lnTo>
                  <a:lnTo>
                    <a:pt x="25" y="4921"/>
                  </a:lnTo>
                  <a:lnTo>
                    <a:pt x="25" y="4994"/>
                  </a:lnTo>
                  <a:lnTo>
                    <a:pt x="220" y="5530"/>
                  </a:lnTo>
                  <a:lnTo>
                    <a:pt x="220" y="5530"/>
                  </a:lnTo>
                  <a:lnTo>
                    <a:pt x="244" y="5578"/>
                  </a:lnTo>
                  <a:lnTo>
                    <a:pt x="293" y="5651"/>
                  </a:lnTo>
                  <a:lnTo>
                    <a:pt x="390" y="5749"/>
                  </a:lnTo>
                  <a:lnTo>
                    <a:pt x="536" y="5797"/>
                  </a:lnTo>
                  <a:lnTo>
                    <a:pt x="609" y="5797"/>
                  </a:lnTo>
                  <a:lnTo>
                    <a:pt x="682" y="5797"/>
                  </a:lnTo>
                  <a:lnTo>
                    <a:pt x="1827" y="5554"/>
                  </a:lnTo>
                  <a:lnTo>
                    <a:pt x="1827" y="5554"/>
                  </a:lnTo>
                  <a:lnTo>
                    <a:pt x="1949" y="5724"/>
                  </a:lnTo>
                  <a:lnTo>
                    <a:pt x="2095" y="5870"/>
                  </a:lnTo>
                  <a:lnTo>
                    <a:pt x="1705" y="6966"/>
                  </a:lnTo>
                  <a:lnTo>
                    <a:pt x="1705" y="6966"/>
                  </a:lnTo>
                  <a:lnTo>
                    <a:pt x="1681" y="7040"/>
                  </a:lnTo>
                  <a:lnTo>
                    <a:pt x="1681" y="7113"/>
                  </a:lnTo>
                  <a:lnTo>
                    <a:pt x="1705" y="7259"/>
                  </a:lnTo>
                  <a:lnTo>
                    <a:pt x="1778" y="7380"/>
                  </a:lnTo>
                  <a:lnTo>
                    <a:pt x="1851" y="7429"/>
                  </a:lnTo>
                  <a:lnTo>
                    <a:pt x="1900" y="7478"/>
                  </a:lnTo>
                  <a:lnTo>
                    <a:pt x="2412" y="7721"/>
                  </a:lnTo>
                  <a:lnTo>
                    <a:pt x="2412" y="7721"/>
                  </a:lnTo>
                  <a:lnTo>
                    <a:pt x="2485" y="7770"/>
                  </a:lnTo>
                  <a:lnTo>
                    <a:pt x="2558" y="7770"/>
                  </a:lnTo>
                  <a:lnTo>
                    <a:pt x="2704" y="7770"/>
                  </a:lnTo>
                  <a:lnTo>
                    <a:pt x="2850" y="7697"/>
                  </a:lnTo>
                  <a:lnTo>
                    <a:pt x="2899" y="7648"/>
                  </a:lnTo>
                  <a:lnTo>
                    <a:pt x="2947" y="7600"/>
                  </a:lnTo>
                  <a:lnTo>
                    <a:pt x="3581" y="6625"/>
                  </a:lnTo>
                  <a:lnTo>
                    <a:pt x="3581" y="6625"/>
                  </a:lnTo>
                  <a:lnTo>
                    <a:pt x="3800" y="6650"/>
                  </a:lnTo>
                  <a:lnTo>
                    <a:pt x="3995" y="6650"/>
                  </a:lnTo>
                  <a:lnTo>
                    <a:pt x="4482" y="7697"/>
                  </a:lnTo>
                  <a:lnTo>
                    <a:pt x="4482" y="7697"/>
                  </a:lnTo>
                  <a:lnTo>
                    <a:pt x="4531" y="7770"/>
                  </a:lnTo>
                  <a:lnTo>
                    <a:pt x="4579" y="7819"/>
                  </a:lnTo>
                  <a:lnTo>
                    <a:pt x="4701" y="7892"/>
                  </a:lnTo>
                  <a:lnTo>
                    <a:pt x="4847" y="7941"/>
                  </a:lnTo>
                  <a:lnTo>
                    <a:pt x="4920" y="7941"/>
                  </a:lnTo>
                  <a:lnTo>
                    <a:pt x="4993" y="7916"/>
                  </a:lnTo>
                  <a:lnTo>
                    <a:pt x="5529" y="7746"/>
                  </a:lnTo>
                  <a:lnTo>
                    <a:pt x="5529" y="7746"/>
                  </a:lnTo>
                  <a:lnTo>
                    <a:pt x="5602" y="7721"/>
                  </a:lnTo>
                  <a:lnTo>
                    <a:pt x="5651" y="7673"/>
                  </a:lnTo>
                  <a:lnTo>
                    <a:pt x="5748" y="7551"/>
                  </a:lnTo>
                  <a:lnTo>
                    <a:pt x="5821" y="7405"/>
                  </a:lnTo>
                  <a:lnTo>
                    <a:pt x="5821" y="7332"/>
                  </a:lnTo>
                  <a:lnTo>
                    <a:pt x="5821" y="7259"/>
                  </a:lnTo>
                  <a:lnTo>
                    <a:pt x="5578" y="6114"/>
                  </a:lnTo>
                  <a:lnTo>
                    <a:pt x="5578" y="6114"/>
                  </a:lnTo>
                  <a:lnTo>
                    <a:pt x="5724" y="5992"/>
                  </a:lnTo>
                  <a:lnTo>
                    <a:pt x="5894" y="5846"/>
                  </a:lnTo>
                  <a:lnTo>
                    <a:pt x="6966" y="6260"/>
                  </a:lnTo>
                  <a:lnTo>
                    <a:pt x="6966" y="6260"/>
                  </a:lnTo>
                  <a:lnTo>
                    <a:pt x="7039" y="6260"/>
                  </a:lnTo>
                  <a:lnTo>
                    <a:pt x="7112" y="6285"/>
                  </a:lnTo>
                  <a:lnTo>
                    <a:pt x="7258" y="6236"/>
                  </a:lnTo>
                  <a:lnTo>
                    <a:pt x="7404" y="6163"/>
                  </a:lnTo>
                  <a:lnTo>
                    <a:pt x="7453" y="6114"/>
                  </a:lnTo>
                  <a:lnTo>
                    <a:pt x="7502" y="6041"/>
                  </a:lnTo>
                  <a:lnTo>
                    <a:pt x="7745" y="5530"/>
                  </a:lnTo>
                  <a:lnTo>
                    <a:pt x="7745" y="5530"/>
                  </a:lnTo>
                  <a:lnTo>
                    <a:pt x="7770" y="5481"/>
                  </a:lnTo>
                  <a:lnTo>
                    <a:pt x="7794" y="5383"/>
                  </a:lnTo>
                  <a:lnTo>
                    <a:pt x="7770" y="5237"/>
                  </a:lnTo>
                  <a:lnTo>
                    <a:pt x="7697" y="5115"/>
                  </a:lnTo>
                  <a:lnTo>
                    <a:pt x="7648" y="5042"/>
                  </a:lnTo>
                  <a:lnTo>
                    <a:pt x="7599" y="4994"/>
                  </a:lnTo>
                  <a:lnTo>
                    <a:pt x="6625" y="4360"/>
                  </a:lnTo>
                  <a:lnTo>
                    <a:pt x="6625" y="4360"/>
                  </a:lnTo>
                  <a:lnTo>
                    <a:pt x="6649" y="4166"/>
                  </a:lnTo>
                  <a:lnTo>
                    <a:pt x="6649" y="3946"/>
                  </a:lnTo>
                  <a:lnTo>
                    <a:pt x="7697" y="3459"/>
                  </a:lnTo>
                  <a:lnTo>
                    <a:pt x="7697" y="3459"/>
                  </a:lnTo>
                  <a:lnTo>
                    <a:pt x="7770" y="3435"/>
                  </a:lnTo>
                  <a:lnTo>
                    <a:pt x="7843" y="3386"/>
                  </a:lnTo>
                  <a:lnTo>
                    <a:pt x="7916" y="3240"/>
                  </a:lnTo>
                  <a:lnTo>
                    <a:pt x="7940" y="3094"/>
                  </a:lnTo>
                  <a:lnTo>
                    <a:pt x="7940" y="3021"/>
                  </a:lnTo>
                  <a:lnTo>
                    <a:pt x="7940" y="2948"/>
                  </a:lnTo>
                  <a:lnTo>
                    <a:pt x="7745" y="2412"/>
                  </a:lnTo>
                  <a:lnTo>
                    <a:pt x="7745" y="2412"/>
                  </a:lnTo>
                  <a:lnTo>
                    <a:pt x="7721" y="2339"/>
                  </a:lnTo>
                  <a:lnTo>
                    <a:pt x="7672" y="2290"/>
                  </a:lnTo>
                  <a:lnTo>
                    <a:pt x="7551" y="2193"/>
                  </a:lnTo>
                  <a:lnTo>
                    <a:pt x="7429" y="2144"/>
                  </a:lnTo>
                  <a:lnTo>
                    <a:pt x="7356" y="2144"/>
                  </a:lnTo>
                  <a:lnTo>
                    <a:pt x="7258" y="2144"/>
                  </a:lnTo>
                  <a:lnTo>
                    <a:pt x="7258" y="2144"/>
                  </a:lnTo>
                  <a:close/>
                  <a:moveTo>
                    <a:pt x="5480" y="4726"/>
                  </a:moveTo>
                  <a:lnTo>
                    <a:pt x="5480" y="4726"/>
                  </a:lnTo>
                  <a:lnTo>
                    <a:pt x="5383" y="4872"/>
                  </a:lnTo>
                  <a:lnTo>
                    <a:pt x="5286" y="4994"/>
                  </a:lnTo>
                  <a:lnTo>
                    <a:pt x="5188" y="5140"/>
                  </a:lnTo>
                  <a:lnTo>
                    <a:pt x="5066" y="5237"/>
                  </a:lnTo>
                  <a:lnTo>
                    <a:pt x="4945" y="5335"/>
                  </a:lnTo>
                  <a:lnTo>
                    <a:pt x="4798" y="5432"/>
                  </a:lnTo>
                  <a:lnTo>
                    <a:pt x="4652" y="5505"/>
                  </a:lnTo>
                  <a:lnTo>
                    <a:pt x="4506" y="5554"/>
                  </a:lnTo>
                  <a:lnTo>
                    <a:pt x="4360" y="5603"/>
                  </a:lnTo>
                  <a:lnTo>
                    <a:pt x="4190" y="5627"/>
                  </a:lnTo>
                  <a:lnTo>
                    <a:pt x="4043" y="5651"/>
                  </a:lnTo>
                  <a:lnTo>
                    <a:pt x="3873" y="5627"/>
                  </a:lnTo>
                  <a:lnTo>
                    <a:pt x="3702" y="5627"/>
                  </a:lnTo>
                  <a:lnTo>
                    <a:pt x="3556" y="5578"/>
                  </a:lnTo>
                  <a:lnTo>
                    <a:pt x="3386" y="5530"/>
                  </a:lnTo>
                  <a:lnTo>
                    <a:pt x="3240" y="5456"/>
                  </a:lnTo>
                  <a:lnTo>
                    <a:pt x="3240" y="5456"/>
                  </a:lnTo>
                  <a:lnTo>
                    <a:pt x="3094" y="5383"/>
                  </a:lnTo>
                  <a:lnTo>
                    <a:pt x="2947" y="5286"/>
                  </a:lnTo>
                  <a:lnTo>
                    <a:pt x="2826" y="5164"/>
                  </a:lnTo>
                  <a:lnTo>
                    <a:pt x="2704" y="5067"/>
                  </a:lnTo>
                  <a:lnTo>
                    <a:pt x="2606" y="4921"/>
                  </a:lnTo>
                  <a:lnTo>
                    <a:pt x="2533" y="4799"/>
                  </a:lnTo>
                  <a:lnTo>
                    <a:pt x="2460" y="4653"/>
                  </a:lnTo>
                  <a:lnTo>
                    <a:pt x="2387" y="4507"/>
                  </a:lnTo>
                  <a:lnTo>
                    <a:pt x="2363" y="4336"/>
                  </a:lnTo>
                  <a:lnTo>
                    <a:pt x="2314" y="4190"/>
                  </a:lnTo>
                  <a:lnTo>
                    <a:pt x="2314" y="4020"/>
                  </a:lnTo>
                  <a:lnTo>
                    <a:pt x="2314" y="3873"/>
                  </a:lnTo>
                  <a:lnTo>
                    <a:pt x="2339" y="3703"/>
                  </a:lnTo>
                  <a:lnTo>
                    <a:pt x="2363" y="3532"/>
                  </a:lnTo>
                  <a:lnTo>
                    <a:pt x="2412" y="3386"/>
                  </a:lnTo>
                  <a:lnTo>
                    <a:pt x="2485" y="3216"/>
                  </a:lnTo>
                  <a:lnTo>
                    <a:pt x="2485" y="3216"/>
                  </a:lnTo>
                  <a:lnTo>
                    <a:pt x="2582" y="3070"/>
                  </a:lnTo>
                  <a:lnTo>
                    <a:pt x="2680" y="2948"/>
                  </a:lnTo>
                  <a:lnTo>
                    <a:pt x="2777" y="2802"/>
                  </a:lnTo>
                  <a:lnTo>
                    <a:pt x="2899" y="2704"/>
                  </a:lnTo>
                  <a:lnTo>
                    <a:pt x="3020" y="2607"/>
                  </a:lnTo>
                  <a:lnTo>
                    <a:pt x="3167" y="2509"/>
                  </a:lnTo>
                  <a:lnTo>
                    <a:pt x="3313" y="2436"/>
                  </a:lnTo>
                  <a:lnTo>
                    <a:pt x="3459" y="2388"/>
                  </a:lnTo>
                  <a:lnTo>
                    <a:pt x="3605" y="2339"/>
                  </a:lnTo>
                  <a:lnTo>
                    <a:pt x="3775" y="2315"/>
                  </a:lnTo>
                  <a:lnTo>
                    <a:pt x="3922" y="2290"/>
                  </a:lnTo>
                  <a:lnTo>
                    <a:pt x="4092" y="2315"/>
                  </a:lnTo>
                  <a:lnTo>
                    <a:pt x="4263" y="2315"/>
                  </a:lnTo>
                  <a:lnTo>
                    <a:pt x="4409" y="2363"/>
                  </a:lnTo>
                  <a:lnTo>
                    <a:pt x="4579" y="2412"/>
                  </a:lnTo>
                  <a:lnTo>
                    <a:pt x="4725" y="2485"/>
                  </a:lnTo>
                  <a:lnTo>
                    <a:pt x="4725" y="2485"/>
                  </a:lnTo>
                  <a:lnTo>
                    <a:pt x="4871" y="2558"/>
                  </a:lnTo>
                  <a:lnTo>
                    <a:pt x="5018" y="2656"/>
                  </a:lnTo>
                  <a:lnTo>
                    <a:pt x="5139" y="2777"/>
                  </a:lnTo>
                  <a:lnTo>
                    <a:pt x="5261" y="2875"/>
                  </a:lnTo>
                  <a:lnTo>
                    <a:pt x="5359" y="3021"/>
                  </a:lnTo>
                  <a:lnTo>
                    <a:pt x="5432" y="3143"/>
                  </a:lnTo>
                  <a:lnTo>
                    <a:pt x="5505" y="3289"/>
                  </a:lnTo>
                  <a:lnTo>
                    <a:pt x="5578" y="3435"/>
                  </a:lnTo>
                  <a:lnTo>
                    <a:pt x="5602" y="3605"/>
                  </a:lnTo>
                  <a:lnTo>
                    <a:pt x="5626" y="3752"/>
                  </a:lnTo>
                  <a:lnTo>
                    <a:pt x="5651" y="3922"/>
                  </a:lnTo>
                  <a:lnTo>
                    <a:pt x="5651" y="4068"/>
                  </a:lnTo>
                  <a:lnTo>
                    <a:pt x="5626" y="4239"/>
                  </a:lnTo>
                  <a:lnTo>
                    <a:pt x="5602" y="4409"/>
                  </a:lnTo>
                  <a:lnTo>
                    <a:pt x="5553" y="4555"/>
                  </a:lnTo>
                  <a:lnTo>
                    <a:pt x="5480" y="4726"/>
                  </a:lnTo>
                  <a:lnTo>
                    <a:pt x="5480" y="4726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567342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40F872-F9A6-9EEB-B8B8-53968DB9D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1250" y="922668"/>
            <a:ext cx="6008378" cy="435599"/>
          </a:xfrm>
          <a:solidFill>
            <a:srgbClr val="FFC000"/>
          </a:solidFill>
        </p:spPr>
        <p:txBody>
          <a:bodyPr/>
          <a:lstStyle/>
          <a:p>
            <a:r>
              <a:rPr lang="en-US" dirty="0"/>
              <a:t>Non- Parametric Models in Machine Learning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F82657F-72C1-5860-F1F4-2AEB72C750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2932" y="1358266"/>
            <a:ext cx="4338136" cy="3785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02645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FE34F-FE51-6C1F-A7C6-C08F3A72BB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en-US" dirty="0"/>
              <a:t>Learning probabilistic models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B0E77C-4559-5B28-DDC3-145C364058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85557" y="1358267"/>
            <a:ext cx="6809700" cy="3112200"/>
          </a:xfrm>
        </p:spPr>
        <p:txBody>
          <a:bodyPr/>
          <a:lstStyle/>
          <a:p>
            <a:r>
              <a:rPr lang="en-US" dirty="0">
                <a:latin typeface="Baskerville" panose="02020502070401020303" pitchFamily="18" charset="0"/>
                <a:ea typeface="Baskerville" panose="02020502070401020303" pitchFamily="18" charset="0"/>
              </a:rPr>
              <a:t>Not all machine learning models are probabilistic</a:t>
            </a:r>
          </a:p>
          <a:p>
            <a:pPr lvl="1"/>
            <a:r>
              <a:rPr lang="en-US" dirty="0">
                <a:latin typeface="Baskerville" panose="02020502070401020303" pitchFamily="18" charset="0"/>
                <a:ea typeface="Baskerville" panose="02020502070401020303" pitchFamily="18" charset="0"/>
              </a:rPr>
              <a:t>… but most of them have probabilistic interpretations</a:t>
            </a:r>
          </a:p>
          <a:p>
            <a:r>
              <a:rPr lang="en-US" dirty="0">
                <a:latin typeface="Baskerville" panose="02020502070401020303" pitchFamily="18" charset="0"/>
                <a:ea typeface="Baskerville" panose="02020502070401020303" pitchFamily="18" charset="0"/>
              </a:rPr>
              <a:t>Predictions need to have associated confidence</a:t>
            </a:r>
          </a:p>
          <a:p>
            <a:pPr lvl="1"/>
            <a:r>
              <a:rPr lang="en-US" dirty="0">
                <a:latin typeface="Baskerville" panose="02020502070401020303" pitchFamily="18" charset="0"/>
                <a:ea typeface="Baskerville" panose="02020502070401020303" pitchFamily="18" charset="0"/>
              </a:rPr>
              <a:t>Confidence = probability</a:t>
            </a:r>
          </a:p>
          <a:p>
            <a:r>
              <a:rPr lang="en-US" dirty="0">
                <a:latin typeface="Baskerville" panose="02020502070401020303" pitchFamily="18" charset="0"/>
                <a:ea typeface="Baskerville" panose="02020502070401020303" pitchFamily="18" charset="0"/>
              </a:rPr>
              <a:t>Arguments for probabilistic approach </a:t>
            </a:r>
          </a:p>
          <a:p>
            <a:pPr lvl="1"/>
            <a:r>
              <a:rPr lang="en-US" dirty="0">
                <a:latin typeface="Baskerville" panose="02020502070401020303" pitchFamily="18" charset="0"/>
                <a:ea typeface="Baskerville" panose="02020502070401020303" pitchFamily="18" charset="0"/>
              </a:rPr>
              <a:t>Complete framework for Machine Learning</a:t>
            </a:r>
          </a:p>
          <a:p>
            <a:pPr lvl="1"/>
            <a:r>
              <a:rPr lang="en-US" dirty="0">
                <a:latin typeface="Baskerville" panose="02020502070401020303" pitchFamily="18" charset="0"/>
                <a:ea typeface="Baskerville" panose="02020502070401020303" pitchFamily="18" charset="0"/>
              </a:rPr>
              <a:t>Makes assumptions explicit</a:t>
            </a:r>
          </a:p>
          <a:p>
            <a:pPr lvl="1"/>
            <a:r>
              <a:rPr lang="en-US" dirty="0">
                <a:latin typeface="Baskerville" panose="02020502070401020303" pitchFamily="18" charset="0"/>
                <a:ea typeface="Baskerville" panose="02020502070401020303" pitchFamily="18" charset="0"/>
              </a:rPr>
              <a:t>Recovers most non-probabilistic models as special cases</a:t>
            </a:r>
          </a:p>
          <a:p>
            <a:pPr lvl="1"/>
            <a:r>
              <a:rPr lang="en-US" dirty="0">
                <a:latin typeface="Baskerville" panose="02020502070401020303" pitchFamily="18" charset="0"/>
                <a:ea typeface="Baskerville" panose="02020502070401020303" pitchFamily="18" charset="0"/>
              </a:rPr>
              <a:t>Modular: Easily extensible</a:t>
            </a:r>
          </a:p>
          <a:p>
            <a:pPr>
              <a:buNone/>
            </a:pPr>
            <a:endParaRPr lang="en-US" dirty="0">
              <a:latin typeface="Baskerville" panose="02020502070401020303" pitchFamily="18" charset="0"/>
              <a:ea typeface="Baskerville" panose="02020502070401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93572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FBBBD-E98A-1C2A-B213-055D6EC05609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en-US" dirty="0"/>
              <a:t>Continues…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69621134-14F7-E3DE-5873-1D26F7CBB952}"/>
                  </a:ext>
                </a:extLst>
              </p:cNvPr>
              <p:cNvSpPr>
                <a:spLocks noGrp="1"/>
              </p:cNvSpPr>
              <p:nvPr>
                <p:ph type="body" idx="1"/>
              </p:nvPr>
            </p:nvSpPr>
            <p:spPr>
              <a:xfrm>
                <a:off x="1381250" y="1233698"/>
                <a:ext cx="6809700" cy="3112200"/>
              </a:xfrm>
            </p:spPr>
            <p:txBody>
              <a:bodyPr/>
              <a:lstStyle/>
              <a:p>
                <a:r>
                  <a:rPr lang="en-US" sz="2000" dirty="0"/>
                  <a:t>Random experiment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US" sz="2000" dirty="0"/>
                  <a:t>, outcome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𝜔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m:rPr>
                        <m:sty m:val="p"/>
                      </m:rPr>
                      <a:rPr lang="en-US" sz="2000" b="0" i="0" smtClean="0">
                        <a:latin typeface="Cambria Math" panose="02040503050406030204" pitchFamily="18" charset="0"/>
                      </a:rPr>
                      <m:t>Ω</m:t>
                    </m:r>
                  </m:oMath>
                </a14:m>
                <a:r>
                  <a:rPr lang="en-US" sz="2000" dirty="0"/>
                  <a:t>, events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000" dirty="0"/>
                  <a:t>, sample space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sz="2000" b="0" i="0" smtClean="0">
                        <a:latin typeface="Cambria Math" panose="02040503050406030204" pitchFamily="18" charset="0"/>
                      </a:rPr>
                      <m:t>Ω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000" dirty="0"/>
              </a:p>
              <a:p>
                <a:r>
                  <a:rPr lang="en-US" sz="2000" dirty="0"/>
                  <a:t>Probability measure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: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endParaRPr lang="en-US" sz="1050" dirty="0"/>
              </a:p>
              <a:p>
                <a:r>
                  <a:rPr lang="en-US" sz="2000" dirty="0"/>
                  <a:t>Axioms of probability, basic laws of probability</a:t>
                </a:r>
                <a:endParaRPr lang="en-US" sz="1000" dirty="0"/>
              </a:p>
              <a:p>
                <a:r>
                  <a:rPr lang="en-US" sz="2000" dirty="0"/>
                  <a:t>Discrete sample space, discrete probability measure</a:t>
                </a:r>
                <a:endParaRPr lang="en-US" sz="1000" dirty="0"/>
              </a:p>
              <a:p>
                <a:r>
                  <a:rPr lang="en-US" sz="2000" dirty="0"/>
                  <a:t>Continuous sample space, continuous probability measure</a:t>
                </a:r>
                <a:endParaRPr lang="en-US" sz="1000" dirty="0"/>
              </a:p>
              <a:p>
                <a:r>
                  <a:rPr lang="en-US" sz="2000" dirty="0"/>
                  <a:t>Conditional probability, multiplicative rule, theorem of total probability, Bayes theorem</a:t>
                </a:r>
                <a:endParaRPr lang="en-US" sz="1000" dirty="0"/>
              </a:p>
              <a:p>
                <a:r>
                  <a:rPr lang="en-US" sz="2000" dirty="0"/>
                  <a:t>Independence, pair-wise, mutual, conditional independence</a:t>
                </a:r>
              </a:p>
              <a:p>
                <a:pPr>
                  <a:buNone/>
                </a:pPr>
                <a:endParaRPr lang="en-US" sz="2000" dirty="0"/>
              </a:p>
            </p:txBody>
          </p:sp>
        </mc:Choice>
        <mc:Fallback xmlns="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69621134-14F7-E3DE-5873-1D26F7CBB95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381250" y="1233698"/>
                <a:ext cx="6809700" cy="3112200"/>
              </a:xfrm>
              <a:blipFill>
                <a:blip r:embed="rId2"/>
                <a:stretch>
                  <a:fillRect l="-1115" t="-810" r="-186" b="-299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89436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en-US" dirty="0"/>
              <a:t>Random Variables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:</m:t>
                    </m:r>
                    <m:r>
                      <m:rPr>
                        <m:sty m:val="p"/>
                      </m:rPr>
                      <a:rPr lang="en-US" b="0" i="0" dirty="0" smtClean="0">
                        <a:latin typeface="Cambria Math" panose="02040503050406030204" pitchFamily="18" charset="0"/>
                      </a:rPr>
                      <m:t>Ω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endParaRPr lang="en-US" dirty="0"/>
              </a:p>
              <a:p>
                <a:r>
                  <a:rPr lang="en-US" dirty="0"/>
                  <a:t>Example:</a:t>
                </a:r>
              </a:p>
              <a:p>
                <a:pPr lvl="1"/>
                <a:r>
                  <a:rPr lang="en-US" dirty="0"/>
                  <a:t>Experiment: Tossing of two coins</a:t>
                </a:r>
              </a:p>
              <a:p>
                <a:pPr lvl="1"/>
                <a:r>
                  <a:rPr lang="en-US" dirty="0"/>
                  <a:t>Random variable: sum of two outcomes</a:t>
                </a:r>
              </a:p>
              <a:p>
                <a:pPr lv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=2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≡</m:t>
                      </m:r>
                      <m:d>
                        <m:dPr>
                          <m:begChr m:val="{"/>
                          <m:endChr m:val="}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: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𝑠𝑢𝑚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𝑜𝑓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𝑠𝑐𝑜𝑟𝑒𝑠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=2 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1,1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b="0" dirty="0">
                  <a:ea typeface="Cambria Math" panose="02040503050406030204" pitchFamily="18" charset="0"/>
                </a:endParaRPr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l="-1005" t="-13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F7617-1EFA-4B29-976E-417EB2A8D7B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4312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en-US" dirty="0"/>
              <a:t>Discrete Random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Probability mass function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4545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en-US" dirty="0"/>
              <a:t>Example distributions: Discrete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450074" y="1510903"/>
                <a:ext cx="6243851" cy="3632597"/>
              </a:xfrm>
            </p:spPr>
            <p:txBody>
              <a:bodyPr>
                <a:normAutofit/>
              </a:bodyPr>
              <a:lstStyle/>
              <a:p>
                <a:r>
                  <a:rPr lang="en-US" sz="1500" dirty="0"/>
                  <a:t>Bernoulli: </a:t>
                </a:r>
                <a14:m>
                  <m:oMath xmlns:m="http://schemas.openxmlformats.org/officeDocument/2006/math">
                    <m:r>
                      <a:rPr lang="en-US" sz="15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1500" i="1">
                        <a:latin typeface="Cambria Math" panose="02040503050406030204" pitchFamily="18" charset="0"/>
                      </a:rPr>
                      <m:t>∼</m:t>
                    </m:r>
                    <m:r>
                      <a:rPr lang="en-US" sz="1500" i="1">
                        <a:latin typeface="Cambria Math" panose="02040503050406030204" pitchFamily="18" charset="0"/>
                      </a:rPr>
                      <m:t>𝐵𝑒𝑟</m:t>
                    </m:r>
                    <m:d>
                      <m:dPr>
                        <m:ctrlPr>
                          <a:rPr lang="en-US" sz="15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500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</m:d>
                    <m:r>
                      <a:rPr lang="en-US" sz="1500" i="1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15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1500" i="1">
                        <a:latin typeface="Cambria Math" panose="02040503050406030204" pitchFamily="18" charset="0"/>
                      </a:rPr>
                      <m:t>∈{0,1}≡</m:t>
                    </m:r>
                    <m:r>
                      <a:rPr lang="en-US" sz="15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𝑝</m:t>
                    </m:r>
                    <m:d>
                      <m:dPr>
                        <m:ctrlPr>
                          <a:rPr lang="en-US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15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n-US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sup>
                    </m:sSup>
                    <m:sSup>
                      <m:sSupPr>
                        <m:ctrlPr>
                          <a:rPr lang="en-US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15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5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1−</m:t>
                            </m:r>
                            <m:r>
                              <a:rPr lang="en-US" sz="15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𝑝</m:t>
                            </m:r>
                          </m:e>
                        </m:d>
                      </m:e>
                      <m:sup>
                        <m:r>
                          <a:rPr lang="en-US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1−</m:t>
                        </m:r>
                        <m:r>
                          <a:rPr lang="en-US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sup>
                    </m:sSup>
                  </m:oMath>
                </a14:m>
                <a:endParaRPr lang="en-US" sz="1500" dirty="0"/>
              </a:p>
              <a:p>
                <a:endParaRPr lang="en-US" sz="1500" dirty="0"/>
              </a:p>
              <a:p>
                <a:r>
                  <a:rPr lang="en-US" sz="1500" dirty="0"/>
                  <a:t>Binomial: </a:t>
                </a:r>
                <a14:m>
                  <m:oMath xmlns:m="http://schemas.openxmlformats.org/officeDocument/2006/math">
                    <m:r>
                      <a:rPr lang="en-US" sz="15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1500" i="1">
                        <a:latin typeface="Cambria Math" panose="02040503050406030204" pitchFamily="18" charset="0"/>
                      </a:rPr>
                      <m:t>∼</m:t>
                    </m:r>
                    <m:r>
                      <a:rPr lang="en-US" sz="1500" i="1">
                        <a:latin typeface="Cambria Math" panose="02040503050406030204" pitchFamily="18" charset="0"/>
                      </a:rPr>
                      <m:t>𝐵𝑖𝑛</m:t>
                    </m:r>
                    <m:d>
                      <m:dPr>
                        <m:ctrlPr>
                          <a:rPr lang="en-US" sz="15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5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15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500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</m:d>
                    <m:r>
                      <a:rPr lang="en-US" sz="1500" i="1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15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1500" i="1">
                        <a:latin typeface="Cambria Math" panose="02040503050406030204" pitchFamily="18" charset="0"/>
                      </a:rPr>
                      <m:t>∈{0,…,</m:t>
                    </m:r>
                    <m:r>
                      <a:rPr lang="en-US" sz="1500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1500" i="1">
                        <a:latin typeface="Cambria Math" panose="02040503050406030204" pitchFamily="18" charset="0"/>
                      </a:rPr>
                      <m:t>}≡</m:t>
                    </m:r>
                    <m:r>
                      <a:rPr lang="en-US" sz="15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𝑝</m:t>
                    </m:r>
                    <m:d>
                      <m:dPr>
                        <m:ctrlPr>
                          <a:rPr lang="en-US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15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15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𝑛𝐶𝑥</m:t>
                    </m:r>
                    <m:sSup>
                      <m:sSupPr>
                        <m:ctrlPr>
                          <a:rPr lang="en-US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n-US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n-US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sup>
                    </m:sSup>
                    <m:sSup>
                      <m:sSupPr>
                        <m:ctrlPr>
                          <a:rPr lang="en-US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15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5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1−</m:t>
                            </m:r>
                            <m:r>
                              <a:rPr lang="en-US" sz="15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𝑝</m:t>
                            </m:r>
                          </m:e>
                        </m:d>
                      </m:e>
                      <m:sup>
                        <m:r>
                          <a:rPr lang="en-US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1−</m:t>
                        </m:r>
                        <m:r>
                          <a:rPr lang="en-US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sup>
                    </m:sSup>
                  </m:oMath>
                </a14:m>
                <a:endParaRPr lang="en-US" sz="1500" dirty="0"/>
              </a:p>
              <a:p>
                <a:endParaRPr lang="en-US" sz="1500" dirty="0"/>
              </a:p>
              <a:p>
                <a:r>
                  <a:rPr lang="en-US" sz="1500" dirty="0"/>
                  <a:t>Poisson: </a:t>
                </a:r>
                <a14:m>
                  <m:oMath xmlns:m="http://schemas.openxmlformats.org/officeDocument/2006/math">
                    <m:r>
                      <a:rPr lang="en-US" sz="15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1500" i="1">
                        <a:latin typeface="Cambria Math" panose="02040503050406030204" pitchFamily="18" charset="0"/>
                      </a:rPr>
                      <m:t>∼</m:t>
                    </m:r>
                    <m:r>
                      <a:rPr lang="en-US" sz="1500" i="1">
                        <a:latin typeface="Cambria Math" panose="02040503050406030204" pitchFamily="18" charset="0"/>
                      </a:rPr>
                      <m:t>𝑃𝑜𝑖𝑠𝑠𝑜𝑛</m:t>
                    </m:r>
                    <m:d>
                      <m:dPr>
                        <m:ctrlPr>
                          <a:rPr lang="en-US" sz="15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500" i="1">
                            <a:latin typeface="Cambria Math" panose="02040503050406030204" pitchFamily="18" charset="0"/>
                          </a:rPr>
                          <m:t>𝜆</m:t>
                        </m:r>
                      </m:e>
                    </m:d>
                    <m:r>
                      <a:rPr lang="en-US" sz="1500" i="1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15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1500" i="1">
                        <a:latin typeface="Cambria Math" panose="02040503050406030204" pitchFamily="18" charset="0"/>
                      </a:rPr>
                      <m:t>∈{0,1, …}≡</m:t>
                    </m:r>
                    <m:r>
                      <a:rPr lang="en-US" sz="15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𝑝</m:t>
                    </m:r>
                    <m:d>
                      <m:dPr>
                        <m:ctrlPr>
                          <a:rPr lang="en-US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15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𝜆</m:t>
                        </m:r>
                      </m:sup>
                    </m:sSup>
                    <m:f>
                      <m:fPr>
                        <m:ctrlPr>
                          <a:rPr lang="en-US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15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5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𝜆</m:t>
                            </m:r>
                          </m:e>
                          <m:sup>
                            <m:r>
                              <a:rPr lang="en-US" sz="15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sup>
                        </m:sSup>
                      </m:num>
                      <m:den>
                        <m:r>
                          <a:rPr lang="en-US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  <m:r>
                          <a:rPr lang="en-US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</m:den>
                    </m:f>
                  </m:oMath>
                </a14:m>
                <a:endParaRPr lang="en-US" sz="1500" dirty="0"/>
              </a:p>
              <a:p>
                <a:endParaRPr lang="en-US" sz="1500" dirty="0"/>
              </a:p>
              <a:p>
                <a:r>
                  <a:rPr lang="en-US" sz="1500" dirty="0"/>
                  <a:t>Geometric: </a:t>
                </a:r>
                <a14:m>
                  <m:oMath xmlns:m="http://schemas.openxmlformats.org/officeDocument/2006/math">
                    <m:r>
                      <a:rPr lang="en-US" sz="15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1500" i="1">
                        <a:latin typeface="Cambria Math" panose="02040503050406030204" pitchFamily="18" charset="0"/>
                      </a:rPr>
                      <m:t>∼</m:t>
                    </m:r>
                    <m:r>
                      <a:rPr lang="en-US" sz="1500" i="1">
                        <a:latin typeface="Cambria Math" panose="02040503050406030204" pitchFamily="18" charset="0"/>
                      </a:rPr>
                      <m:t>𝐺𝑒𝑜</m:t>
                    </m:r>
                    <m:d>
                      <m:dPr>
                        <m:ctrlPr>
                          <a:rPr lang="en-US" sz="15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500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</m:d>
                    <m:r>
                      <a:rPr lang="en-US" sz="1500" i="1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15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1500" i="1">
                        <a:latin typeface="Cambria Math" panose="02040503050406030204" pitchFamily="18" charset="0"/>
                      </a:rPr>
                      <m:t>∈{1,…,</m:t>
                    </m:r>
                    <m:r>
                      <a:rPr lang="en-US" sz="1500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1500" i="1">
                        <a:latin typeface="Cambria Math" panose="02040503050406030204" pitchFamily="18" charset="0"/>
                      </a:rPr>
                      <m:t>}≡</m:t>
                    </m:r>
                    <m:r>
                      <a:rPr lang="en-US" sz="15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𝑝</m:t>
                    </m:r>
                    <m:d>
                      <m:dPr>
                        <m:ctrlPr>
                          <a:rPr lang="en-US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15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15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5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1−</m:t>
                            </m:r>
                            <m:r>
                              <a:rPr lang="en-US" sz="15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𝑝</m:t>
                            </m:r>
                          </m:e>
                        </m:d>
                      </m:e>
                      <m:sup>
                        <m:r>
                          <a:rPr lang="en-US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sz="15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𝑝</m:t>
                    </m:r>
                  </m:oMath>
                </a14:m>
                <a:endParaRPr lang="en-US" sz="1500" dirty="0"/>
              </a:p>
              <a:p>
                <a:endParaRPr lang="en-US" sz="1500" dirty="0"/>
              </a:p>
              <a:p>
                <a:r>
                  <a:rPr lang="en-US" sz="1500" dirty="0"/>
                  <a:t>Empirical distribution: Given </a:t>
                </a:r>
                <a14:m>
                  <m:oMath xmlns:m="http://schemas.openxmlformats.org/officeDocument/2006/math">
                    <m:r>
                      <a:rPr lang="en-US" sz="1500" i="1"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US" sz="1500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sz="15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15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5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15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500" i="1"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US" sz="15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5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15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sz="1500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1500" i="1">
                            <a:latin typeface="Cambria Math" panose="02040503050406030204" pitchFamily="18" charset="0"/>
                          </a:rPr>
                          <m:t>𝑒𝑚𝑝</m:t>
                        </m:r>
                      </m:sub>
                    </m:sSub>
                    <m:d>
                      <m:dPr>
                        <m:ctrlPr>
                          <a:rPr lang="en-US" sz="15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5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  <m:r>
                      <a:rPr lang="en-US" sz="15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15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5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1500" i="1">
                            <a:latin typeface="Cambria Math" panose="02040503050406030204" pitchFamily="18" charset="0"/>
                          </a:rPr>
                          <m:t>𝑁</m:t>
                        </m:r>
                      </m:den>
                    </m:f>
                    <m:nary>
                      <m:naryPr>
                        <m:chr m:val="∑"/>
                        <m:supHide m:val="on"/>
                        <m:ctrlPr>
                          <a:rPr lang="en-US" sz="15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15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sz="15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500" i="1">
                                <a:latin typeface="Cambria Math" panose="02040503050406030204" pitchFamily="18" charset="0"/>
                              </a:rPr>
                              <m:t>𝛿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sz="15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5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15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sub>
                        </m:sSub>
                        <m:r>
                          <a:rPr lang="en-US" sz="15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1500" i="1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sz="1500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nary>
                  </m:oMath>
                </a14:m>
                <a:r>
                  <a:rPr lang="en-US" sz="1500" dirty="0"/>
                  <a:t>, 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 panose="02040503050406030204" pitchFamily="18" charset="0"/>
                          </a:rPr>
                          <m:t>𝛿</m:t>
                        </m:r>
                      </m:e>
                      <m:sub>
                        <m:sSub>
                          <m:sSubPr>
                            <m:ctrlPr>
                              <a:rPr lang="en-US" sz="15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5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15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sub>
                    </m:sSub>
                    <m:r>
                      <a:rPr lang="en-US" sz="15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1500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15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1500" dirty="0"/>
                  <a:t> is the Dirac delta measure</a:t>
                </a:r>
              </a:p>
              <a:p>
                <a:endParaRPr lang="en-US" sz="15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50074" y="1510903"/>
                <a:ext cx="6243851" cy="3632597"/>
              </a:xfrm>
              <a:blipFill>
                <a:blip r:embed="rId2"/>
                <a:stretch>
                  <a:fillRect l="-6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F7617-1EFA-4B29-976E-417EB2A8D7B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8474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en-US" dirty="0"/>
              <a:t>Continuous Random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Probability density function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F7617-1EFA-4B29-976E-417EB2A8D7B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027898"/>
      </p:ext>
    </p:extLst>
  </p:cSld>
  <p:clrMapOvr>
    <a:masterClrMapping/>
  </p:clrMapOvr>
</p:sld>
</file>

<file path=ppt/theme/theme1.xml><?xml version="1.0" encoding="utf-8"?>
<a:theme xmlns:a="http://schemas.openxmlformats.org/drawingml/2006/main" name="Viola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15277</TotalTime>
  <Words>512</Words>
  <Application>Microsoft Macintosh PowerPoint</Application>
  <PresentationFormat>On-screen Show (16:9)</PresentationFormat>
  <Paragraphs>89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Baskerville</vt:lpstr>
      <vt:lpstr>Cambria Math</vt:lpstr>
      <vt:lpstr>Lora</vt:lpstr>
      <vt:lpstr>Quattrocento Sans</vt:lpstr>
      <vt:lpstr>Times New Roman</vt:lpstr>
      <vt:lpstr>Viola template</vt:lpstr>
      <vt:lpstr>Artificial Intelligence</vt:lpstr>
      <vt:lpstr>Topics</vt:lpstr>
      <vt:lpstr>Non- Parametric Models in Machine Learning</vt:lpstr>
      <vt:lpstr>Learning probabilistic models</vt:lpstr>
      <vt:lpstr>Continues…</vt:lpstr>
      <vt:lpstr>Random Variables</vt:lpstr>
      <vt:lpstr>Discrete Random Variables</vt:lpstr>
      <vt:lpstr>Example distributions: Discrete</vt:lpstr>
      <vt:lpstr>Continuous Random Variables</vt:lpstr>
      <vt:lpstr>Example density functions</vt:lpstr>
      <vt:lpstr>Random Variables</vt:lpstr>
      <vt:lpstr>Moments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Tools  Introduction To Artificial Intelligence</dc:title>
  <cp:lastModifiedBy>Microsoft Office User</cp:lastModifiedBy>
  <cp:revision>130</cp:revision>
  <dcterms:modified xsi:type="dcterms:W3CDTF">2023-11-02T09:08:28Z</dcterms:modified>
</cp:coreProperties>
</file>