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7" r:id="rId3"/>
    <p:sldId id="824" r:id="rId4"/>
    <p:sldId id="891" r:id="rId5"/>
    <p:sldId id="912" r:id="rId6"/>
    <p:sldId id="914" r:id="rId7"/>
    <p:sldId id="832" r:id="rId8"/>
    <p:sldId id="905" r:id="rId9"/>
    <p:sldId id="906" r:id="rId10"/>
    <p:sldId id="907" r:id="rId11"/>
    <p:sldId id="909" r:id="rId12"/>
    <p:sldId id="908" r:id="rId13"/>
    <p:sldId id="890" r:id="rId14"/>
    <p:sldId id="902" r:id="rId15"/>
    <p:sldId id="867" r:id="rId16"/>
    <p:sldId id="903" r:id="rId17"/>
    <p:sldId id="893" r:id="rId18"/>
    <p:sldId id="868" r:id="rId19"/>
    <p:sldId id="869" r:id="rId20"/>
    <p:sldId id="915" r:id="rId21"/>
    <p:sldId id="895" r:id="rId22"/>
    <p:sldId id="896" r:id="rId23"/>
    <p:sldId id="897" r:id="rId24"/>
    <p:sldId id="898" r:id="rId25"/>
    <p:sldId id="899" r:id="rId26"/>
    <p:sldId id="900" r:id="rId27"/>
    <p:sldId id="901" r:id="rId28"/>
    <p:sldId id="916" r:id="rId29"/>
    <p:sldId id="62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669900"/>
    <a:srgbClr val="0000CC"/>
    <a:srgbClr val="FF0066"/>
    <a:srgbClr val="FF3300"/>
    <a:srgbClr val="009900"/>
    <a:srgbClr val="990000"/>
    <a:srgbClr val="FF33C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(CASE BASED REASONING)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New Problem: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 CBR cycle starts when 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new problem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arrives.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 </a:t>
            </a: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retrieval: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After properly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analyzing the problem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relevant information is extracted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comparing similar cases with the newly arrived problem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Therefore, we put together useful similar cases to solve the problem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 reuse: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As a next step in the cycle,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past information is reused,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feasible solutions are selected from similar cases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 </a:t>
            </a:r>
            <a:b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400" dirty="0"/>
              <a:t> 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Reasoning results:</a:t>
            </a:r>
            <a:r>
              <a:rPr lang="en-US" sz="2400" b="1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refers to applying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filtered information and solutions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by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analyzing previous similar cases to the present problem.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step, we generally use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algorithms and heuristics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narrow down to a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solution.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 </a:t>
            </a: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revision: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After applying the necessary information, the next step is to evaluate the </a:t>
            </a:r>
            <a:r>
              <a:rPr lang="en-US" sz="2400" b="1" dirty="0" err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output→</a:t>
            </a:r>
            <a:r>
              <a:rPr lang="en-US" sz="2400" b="1" dirty="0" err="1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judge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its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effectiveness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and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produce feedback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 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Suppose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result’s quality is not up to the mark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In that case, the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solution is modified according to the feedback,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efficient solution is recorded for future similar cases like this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11442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 retain: 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Storing this new problem-solving method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memory system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7" y="184666"/>
            <a:ext cx="867063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CBR Workflow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8" y="838200"/>
            <a:ext cx="8541982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7442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FF3300"/>
                </a:solidFill>
              </a:rPr>
              <a:t>Prototypical Example of Case Based Reasoning</a:t>
            </a:r>
            <a:endParaRPr lang="en-US" sz="2800" b="1" dirty="0" smtClean="0">
              <a:solidFill>
                <a:srgbClr val="FF33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76491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 CADET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System Employs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 Based Reasoning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assist in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Conceptual Design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simple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mechanical devices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Water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Faucets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It uses a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Library Containing Approximately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75 Previous Designs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suggest conceptual Designs to meet specifications of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new Design Problems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Each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Instance stored a Memory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Eg: Water Pipe)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represented by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describing both its structure and Qualitative Function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our homes, now a days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modern based taps are worked.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 we have to take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T- Junction Tap. 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we lift the tap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will be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getting the water.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based on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direction of the tap , ie.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it is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completely towards left side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will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get hot water. 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In our example,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can represented with the help of </a:t>
            </a: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symbols not values.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394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"/>
            <a:ext cx="8229600" cy="6781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3200" b="1" dirty="0">
                <a:latin typeface="Book Antiqua" panose="02040602050305030304" pitchFamily="18" charset="0"/>
                <a:cs typeface="Times New Roman" pitchFamily="18" charset="0"/>
              </a:rPr>
              <a:t>this figure,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Q- </a:t>
            </a: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Means </a:t>
            </a:r>
            <a:r>
              <a:rPr lang="en-US" sz="38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Water flow </a:t>
            </a: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T-</a:t>
            </a:r>
            <a:r>
              <a:rPr lang="en-US" sz="38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Book Antiqua" panose="02040602050305030304" pitchFamily="18" charset="0"/>
                <a:cs typeface="Times New Roman" pitchFamily="18" charset="0"/>
              </a:rPr>
              <a:t>Means </a:t>
            </a:r>
            <a:r>
              <a:rPr lang="en-US" sz="38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Temperature</a:t>
            </a:r>
            <a:r>
              <a:rPr lang="en-US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so here in this figure, </a:t>
            </a:r>
            <a:r>
              <a:rPr lang="en-US" sz="3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Q1T1 &amp; Q2T2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Q3T3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combo of both.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here we used the functions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Q1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and Q2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will give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Q3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T1 and T2 </a:t>
            </a:r>
            <a:r>
              <a:rPr lang="en-US" sz="3400" b="1" dirty="0" smtClean="0">
                <a:latin typeface="Book Antiqua" panose="02040602050305030304" pitchFamily="18" charset="0"/>
                <a:cs typeface="Times New Roman" pitchFamily="18" charset="0"/>
              </a:rPr>
              <a:t>will give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you T3.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So this is the </a:t>
            </a:r>
            <a:r>
              <a:rPr lang="en-US" sz="3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basic system 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we have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in our house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3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type of examples </a:t>
            </a:r>
            <a:r>
              <a:rPr lang="en-US" sz="3400" dirty="0" smtClean="0">
                <a:latin typeface="Book Antiqua" panose="02040602050305030304" pitchFamily="18" charset="0"/>
                <a:cs typeface="Times New Roman" pitchFamily="18" charset="0"/>
              </a:rPr>
              <a:t>are defined in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CADET System.</a:t>
            </a:r>
            <a:endParaRPr lang="en-IN" sz="3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200"/>
            <a:ext cx="32385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61343"/>
            <a:ext cx="2438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Suppose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need to construct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manufacture of another tap.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will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control the temperature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water flow.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here we have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only the option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to choose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Hot Water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Cold Water.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we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don’t have the option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choose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Flow of water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don’t have an option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choose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Temperature.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here in our system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we can control the Temperature.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SO, here what we can do?</a:t>
            </a:r>
            <a:endParaRPr lang="en-US" sz="2400" b="1" dirty="0">
              <a:solidFill>
                <a:srgbClr val="FF33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799" y="609600"/>
            <a:ext cx="8534401" cy="567847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So, here we have to take the </a:t>
            </a:r>
            <a:r>
              <a:rPr lang="en-US" sz="22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help of the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based on </a:t>
            </a:r>
            <a:r>
              <a:rPr lang="en-US" sz="22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existing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and we will do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some modifications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existing system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in order to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get the system that we have desired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Here,  </a:t>
            </a:r>
            <a:r>
              <a:rPr lang="en-US" sz="28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t </a:t>
            </a:r>
            <a:r>
              <a:rPr lang="en-US" sz="2000" b="1" dirty="0" smtClean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Control of Temperature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Control 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Water Flow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 and </a:t>
            </a:r>
            <a:r>
              <a:rPr lang="en-US" sz="28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 -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is the cold water and Hot water</a:t>
            </a:r>
            <a:r>
              <a:rPr lang="en-US" sz="20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Temperatures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various parameters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etc.</a:t>
            </a: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8" y="4648200"/>
            <a:ext cx="276225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Case Based Reasoning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CBR Workflow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</a:rPr>
              <a:t> CBR Example</a:t>
            </a:r>
          </a:p>
          <a:p>
            <a:pPr marL="98552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Real Time Scenario</a:t>
            </a:r>
          </a:p>
          <a:p>
            <a:pPr lvl="3">
              <a:lnSpc>
                <a:spcPct val="150000"/>
              </a:lnSpc>
            </a:pPr>
            <a:endParaRPr lang="en-IN" sz="2400" b="1" dirty="0" smtClean="0">
              <a:solidFill>
                <a:srgbClr val="990000"/>
              </a:solidFill>
            </a:endParaRP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CBR </a:t>
            </a:r>
            <a:r>
              <a:rPr lang="en-IN" sz="3600" b="1" dirty="0" err="1" smtClean="0">
                <a:solidFill>
                  <a:srgbClr val="0000CC"/>
                </a:solidFill>
              </a:rPr>
              <a:t>Vs</a:t>
            </a:r>
            <a:r>
              <a:rPr lang="en-IN" sz="3600" b="1" dirty="0" smtClean="0">
                <a:solidFill>
                  <a:srgbClr val="0000CC"/>
                </a:solidFill>
              </a:rPr>
              <a:t> other Techniques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470898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case-based reasoning is an exceptionally well-designed technique that uses past experiences to improve its performance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Rule-based systems: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rule-based reasoning, 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pre-defined rules are used for solving problems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Experts in the field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design this set of rules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lvl="1" indent="0" algn="just">
              <a:lnSpc>
                <a:spcPct val="150000"/>
              </a:lnSpc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other hand,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CBR is efficient in handling situations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where the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rules may not be efficient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or are not present.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33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131952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Real time Example: </a:t>
            </a:r>
            <a:r>
              <a:rPr lang="en-US" sz="28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 application of CBR with ML for forensic Autopsy</a:t>
            </a:r>
            <a:endParaRPr lang="en-US" sz="28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" y="2362200"/>
            <a:ext cx="747135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System Flow graph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2438400"/>
            <a:ext cx="8153400" cy="30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5376"/>
            <a:ext cx="7239000" cy="372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077201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FF3300"/>
                </a:solidFill>
              </a:rPr>
              <a:t>Applications of CBR</a:t>
            </a:r>
            <a:endParaRPr lang="en-US" sz="3600" b="1" dirty="0" smtClean="0">
              <a:solidFill>
                <a:srgbClr val="FF33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7303" y="838200"/>
            <a:ext cx="8603668" cy="567847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Financial Decision Making: 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CBR systems can be used in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financial institutions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to help make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decisions on loan approvals, risk assessments, and investment strategies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by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comparing past cases with current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situations.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Legal </a:t>
            </a: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Reasoning: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Case-Based Reasoning in machine learning systems can be used in the l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egal field to assist with case law research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preparation of legal arguments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2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retrieving and adapting cases with similar legal issues.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Transportation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CBR systems can be used in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transportation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2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optimize routing, scheduling, and resource allocation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by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learning from past cases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Case Based Reasoning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instance based learners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have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3 properties</a:t>
            </a:r>
            <a:r>
              <a:rPr lang="en-US" sz="2400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They 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Lazy Learners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Classification is different for each instance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Instances are represented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n-dimensional Euclidean Space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CBR is any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kind of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problem-solving approach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uses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past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solutions</a:t>
            </a:r>
            <a:r>
              <a:rPr lang="en-US" sz="2400" b="1" dirty="0" smtClean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(experiences)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solve similar problems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Ie, In CBR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everything is considered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case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based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on previous cases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can find the solution.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Case-based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reasoning is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all around us. </a:t>
            </a:r>
            <a:endParaRPr lang="en-US" sz="2400" b="1" dirty="0" smtClean="0">
              <a:solidFill>
                <a:srgbClr val="66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example,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Google Maps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uses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case-based reasoning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tell you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how long your journey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will take by </a:t>
            </a:r>
            <a:r>
              <a:rPr lang="en-US" sz="2400" b="1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examining the patterns of past users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see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how long it took them to get from point A to point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if your path is from two slightly different points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makes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inferences on how long your journey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will take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Generally, In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every Machine Learning Algorithm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we have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instances.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in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case of CBR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instances are represented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Symbols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not values.</a:t>
            </a:r>
            <a:endParaRPr lang="en-US" sz="2400" b="1" u="sng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Definition of CBR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Definition: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Case-based reasoning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a new problem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solved by adapting solutions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were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also useful in the past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Therefore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is also referred to as an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experience-based approach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/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intelligent problem-solving 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method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Therefore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means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learning from past experiences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using that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Definition of CBR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400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Case-Based Reasoning classifiers (CBR)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use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database of problem solutions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solve new problems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CBR methods can be coupled with other methods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Artificial Neural Networks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Classification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Optimization Algorithm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Genetic Algorithm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5.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Fuzzy Logic 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FF0000"/>
                </a:solidFill>
              </a:rPr>
              <a:t>CBR Life Cycle</a:t>
            </a:r>
            <a:endParaRPr lang="en-US" sz="3600" b="1" dirty="0" smtClean="0">
              <a:solidFill>
                <a:srgbClr val="FF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36687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CBR (Case-Based Learning) cycle is an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iterative process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tells us how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 new problem is approached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refers to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collecting together past experiences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making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use of relevant information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main steps in the Case-based reasoning cycle.</a:t>
            </a:r>
          </a:p>
        </p:txBody>
      </p:sp>
    </p:spTree>
    <p:extLst>
      <p:ext uri="{BB962C8B-B14F-4D97-AF65-F5344CB8AC3E}">
        <p14:creationId xmlns:p14="http://schemas.microsoft.com/office/powerpoint/2010/main" val="28524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184666"/>
            <a:ext cx="6781801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FF0000"/>
                </a:solidFill>
              </a:rPr>
              <a:t>CBR Life Cycle</a:t>
            </a:r>
            <a:endParaRPr lang="en-US" sz="3600" b="1" dirty="0" smtClean="0">
              <a:solidFill>
                <a:srgbClr val="FF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CBR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5532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27087</TotalTime>
  <Words>810</Words>
  <Application>Microsoft Office PowerPoint</Application>
  <PresentationFormat>On-screen Show (4:3)</PresentationFormat>
  <Paragraphs>194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  UNIT-IV (CASE BASED REASONING)</vt:lpstr>
      <vt:lpstr>PowerPoint Presentation</vt:lpstr>
      <vt:lpstr>Case Based Reasoning</vt:lpstr>
      <vt:lpstr>Contd..</vt:lpstr>
      <vt:lpstr>Definition of CBR</vt:lpstr>
      <vt:lpstr>Definition of CBR</vt:lpstr>
      <vt:lpstr>Contd..</vt:lpstr>
      <vt:lpstr>CBR Life Cycle</vt:lpstr>
      <vt:lpstr>CBR Life Cycle</vt:lpstr>
      <vt:lpstr>Contd..</vt:lpstr>
      <vt:lpstr>Contd..</vt:lpstr>
      <vt:lpstr>Contd..</vt:lpstr>
      <vt:lpstr>CBR Workflow</vt:lpstr>
      <vt:lpstr>Prototypical Example of Case Based Reasoning</vt:lpstr>
      <vt:lpstr>Contd..</vt:lpstr>
      <vt:lpstr>Contd..</vt:lpstr>
      <vt:lpstr>PowerPoint Presentation</vt:lpstr>
      <vt:lpstr>Contd..</vt:lpstr>
      <vt:lpstr>Contd..</vt:lpstr>
      <vt:lpstr>CBR Vs other Techniques</vt:lpstr>
      <vt:lpstr>Contd..</vt:lpstr>
      <vt:lpstr>Contd..</vt:lpstr>
      <vt:lpstr>Contd..</vt:lpstr>
      <vt:lpstr>Contd..</vt:lpstr>
      <vt:lpstr>Contd..</vt:lpstr>
      <vt:lpstr>Contd..</vt:lpstr>
      <vt:lpstr>PowerPoint Presentation</vt:lpstr>
      <vt:lpstr>Applications of CBR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2109</cp:revision>
  <dcterms:created xsi:type="dcterms:W3CDTF">2013-11-07T06:07:38Z</dcterms:created>
  <dcterms:modified xsi:type="dcterms:W3CDTF">2024-02-16T14:00:41Z</dcterms:modified>
</cp:coreProperties>
</file>