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334" r:id="rId3"/>
    <p:sldId id="328" r:id="rId4"/>
    <p:sldId id="330" r:id="rId5"/>
    <p:sldId id="329" r:id="rId6"/>
    <p:sldId id="331" r:id="rId7"/>
    <p:sldId id="326" r:id="rId8"/>
    <p:sldId id="327" r:id="rId9"/>
    <p:sldId id="332" r:id="rId10"/>
    <p:sldId id="333" r:id="rId11"/>
    <p:sldId id="367" r:id="rId12"/>
    <p:sldId id="347" r:id="rId13"/>
    <p:sldId id="362" r:id="rId14"/>
    <p:sldId id="349" r:id="rId15"/>
    <p:sldId id="350" r:id="rId16"/>
    <p:sldId id="351" r:id="rId17"/>
    <p:sldId id="352" r:id="rId18"/>
    <p:sldId id="353" r:id="rId19"/>
    <p:sldId id="354" r:id="rId20"/>
    <p:sldId id="355" r:id="rId21"/>
    <p:sldId id="356" r:id="rId22"/>
    <p:sldId id="357" r:id="rId23"/>
    <p:sldId id="358" r:id="rId24"/>
    <p:sldId id="359" r:id="rId25"/>
    <p:sldId id="363" r:id="rId26"/>
    <p:sldId id="360" r:id="rId27"/>
    <p:sldId id="364" r:id="rId28"/>
    <p:sldId id="361" r:id="rId29"/>
    <p:sldId id="366" r:id="rId30"/>
    <p:sldId id="365" r:id="rId31"/>
    <p:sldId id="335" r:id="rId32"/>
    <p:sldId id="336" r:id="rId33"/>
    <p:sldId id="337" r:id="rId34"/>
    <p:sldId id="338" r:id="rId35"/>
    <p:sldId id="339" r:id="rId36"/>
    <p:sldId id="340" r:id="rId37"/>
    <p:sldId id="341" r:id="rId38"/>
    <p:sldId id="342" r:id="rId39"/>
    <p:sldId id="343" r:id="rId40"/>
    <p:sldId id="344" r:id="rId41"/>
    <p:sldId id="345" r:id="rId42"/>
    <p:sldId id="34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6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409C53-F1D7-4B04-85D0-877F2092A533}" type="datetimeFigureOut">
              <a:rPr lang="en-US" smtClean="0"/>
              <a:t>10/21/2025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C20874-689C-4A1C-AEAB-F8E3D8AB1EA8}" type="slidenum">
              <a:rPr lang="en-US" smtClean="0"/>
              <a:t>‹#›</a:t>
            </a:fld>
            <a:endParaRPr lang="en-US"/>
          </a:p>
        </p:txBody>
      </p:sp>
    </p:spTree>
    <p:extLst>
      <p:ext uri="{BB962C8B-B14F-4D97-AF65-F5344CB8AC3E}">
        <p14:creationId xmlns:p14="http://schemas.microsoft.com/office/powerpoint/2010/main" val="3737735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20874-689C-4A1C-AEAB-F8E3D8AB1EA8}" type="slidenum">
              <a:rPr lang="en-US" smtClean="0"/>
              <a:t>36</a:t>
            </a:fld>
            <a:endParaRPr lang="en-US"/>
          </a:p>
        </p:txBody>
      </p:sp>
    </p:spTree>
    <p:extLst>
      <p:ext uri="{BB962C8B-B14F-4D97-AF65-F5344CB8AC3E}">
        <p14:creationId xmlns:p14="http://schemas.microsoft.com/office/powerpoint/2010/main" val="524267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20874-689C-4A1C-AEAB-F8E3D8AB1EA8}" type="slidenum">
              <a:rPr lang="en-US" smtClean="0"/>
              <a:t>37</a:t>
            </a:fld>
            <a:endParaRPr lang="en-US"/>
          </a:p>
        </p:txBody>
      </p:sp>
    </p:spTree>
    <p:extLst>
      <p:ext uri="{BB962C8B-B14F-4D97-AF65-F5344CB8AC3E}">
        <p14:creationId xmlns:p14="http://schemas.microsoft.com/office/powerpoint/2010/main" val="207819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20874-689C-4A1C-AEAB-F8E3D8AB1EA8}" type="slidenum">
              <a:rPr lang="en-US" smtClean="0"/>
              <a:t>38</a:t>
            </a:fld>
            <a:endParaRPr lang="en-US"/>
          </a:p>
        </p:txBody>
      </p:sp>
    </p:spTree>
    <p:extLst>
      <p:ext uri="{BB962C8B-B14F-4D97-AF65-F5344CB8AC3E}">
        <p14:creationId xmlns:p14="http://schemas.microsoft.com/office/powerpoint/2010/main" val="3325597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20874-689C-4A1C-AEAB-F8E3D8AB1EA8}" type="slidenum">
              <a:rPr lang="en-US" smtClean="0"/>
              <a:t>39</a:t>
            </a:fld>
            <a:endParaRPr lang="en-US"/>
          </a:p>
        </p:txBody>
      </p:sp>
    </p:spTree>
    <p:extLst>
      <p:ext uri="{BB962C8B-B14F-4D97-AF65-F5344CB8AC3E}">
        <p14:creationId xmlns:p14="http://schemas.microsoft.com/office/powerpoint/2010/main" val="2341275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20874-689C-4A1C-AEAB-F8E3D8AB1EA8}" type="slidenum">
              <a:rPr lang="en-US" smtClean="0"/>
              <a:t>40</a:t>
            </a:fld>
            <a:endParaRPr lang="en-US"/>
          </a:p>
        </p:txBody>
      </p:sp>
    </p:spTree>
    <p:extLst>
      <p:ext uri="{BB962C8B-B14F-4D97-AF65-F5344CB8AC3E}">
        <p14:creationId xmlns:p14="http://schemas.microsoft.com/office/powerpoint/2010/main" val="2969895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20874-689C-4A1C-AEAB-F8E3D8AB1EA8}" type="slidenum">
              <a:rPr lang="en-US" smtClean="0"/>
              <a:t>41</a:t>
            </a:fld>
            <a:endParaRPr lang="en-US"/>
          </a:p>
        </p:txBody>
      </p:sp>
    </p:spTree>
    <p:extLst>
      <p:ext uri="{BB962C8B-B14F-4D97-AF65-F5344CB8AC3E}">
        <p14:creationId xmlns:p14="http://schemas.microsoft.com/office/powerpoint/2010/main" val="415708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20874-689C-4A1C-AEAB-F8E3D8AB1EA8}" type="slidenum">
              <a:rPr lang="en-US" smtClean="0"/>
              <a:t>42</a:t>
            </a:fld>
            <a:endParaRPr lang="en-US"/>
          </a:p>
        </p:txBody>
      </p:sp>
    </p:spTree>
    <p:extLst>
      <p:ext uri="{BB962C8B-B14F-4D97-AF65-F5344CB8AC3E}">
        <p14:creationId xmlns:p14="http://schemas.microsoft.com/office/powerpoint/2010/main" val="1694645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D1953-0F74-4DD1-BDF8-04C9932722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6466FB-AD56-4A34-82D6-3139420EFC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37A6E9-84BF-46AA-8A6C-0B1CF3589231}"/>
              </a:ext>
            </a:extLst>
          </p:cNvPr>
          <p:cNvSpPr>
            <a:spLocks noGrp="1"/>
          </p:cNvSpPr>
          <p:nvPr>
            <p:ph type="dt" sz="half" idx="10"/>
          </p:nvPr>
        </p:nvSpPr>
        <p:spPr/>
        <p:txBody>
          <a:bodyPr/>
          <a:lstStyle/>
          <a:p>
            <a:fld id="{17D8D933-A972-478B-9E6C-B59393E2556E}" type="datetimeFigureOut">
              <a:rPr lang="en-US" smtClean="0"/>
              <a:t>10/21/2025</a:t>
            </a:fld>
            <a:endParaRPr lang="en-US"/>
          </a:p>
        </p:txBody>
      </p:sp>
      <p:sp>
        <p:nvSpPr>
          <p:cNvPr id="5" name="Footer Placeholder 4">
            <a:extLst>
              <a:ext uri="{FF2B5EF4-FFF2-40B4-BE49-F238E27FC236}">
                <a16:creationId xmlns:a16="http://schemas.microsoft.com/office/drawing/2014/main" id="{492F6CB0-FCA2-4FB4-819C-2DE06A8F99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944E42-C8FC-4541-BFE1-9477933D73FA}"/>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3121955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853A1-7B5D-4F51-AE1C-17E01361FF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B7519E-5945-4E46-A650-C42AF0A9FE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D670DB-069C-45B2-9C35-3BF3D786DCB9}"/>
              </a:ext>
            </a:extLst>
          </p:cNvPr>
          <p:cNvSpPr>
            <a:spLocks noGrp="1"/>
          </p:cNvSpPr>
          <p:nvPr>
            <p:ph type="dt" sz="half" idx="10"/>
          </p:nvPr>
        </p:nvSpPr>
        <p:spPr/>
        <p:txBody>
          <a:bodyPr/>
          <a:lstStyle/>
          <a:p>
            <a:fld id="{17D8D933-A972-478B-9E6C-B59393E2556E}" type="datetimeFigureOut">
              <a:rPr lang="en-US" smtClean="0"/>
              <a:t>10/21/2025</a:t>
            </a:fld>
            <a:endParaRPr lang="en-US"/>
          </a:p>
        </p:txBody>
      </p:sp>
      <p:sp>
        <p:nvSpPr>
          <p:cNvPr id="5" name="Footer Placeholder 4">
            <a:extLst>
              <a:ext uri="{FF2B5EF4-FFF2-40B4-BE49-F238E27FC236}">
                <a16:creationId xmlns:a16="http://schemas.microsoft.com/office/drawing/2014/main" id="{7E405BC5-9E84-4975-824B-BF397227F2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E00D20-F441-478B-86FC-0221E2A3847E}"/>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1311967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FCE90A-1B9B-49C0-B3D5-6B7EF95596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E2A80D-56C0-4E83-ABB9-E05317FD97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03ECC8-6FD1-426C-8E87-E3DD022BEA47}"/>
              </a:ext>
            </a:extLst>
          </p:cNvPr>
          <p:cNvSpPr>
            <a:spLocks noGrp="1"/>
          </p:cNvSpPr>
          <p:nvPr>
            <p:ph type="dt" sz="half" idx="10"/>
          </p:nvPr>
        </p:nvSpPr>
        <p:spPr/>
        <p:txBody>
          <a:bodyPr/>
          <a:lstStyle/>
          <a:p>
            <a:fld id="{17D8D933-A972-478B-9E6C-B59393E2556E}" type="datetimeFigureOut">
              <a:rPr lang="en-US" smtClean="0"/>
              <a:t>10/21/2025</a:t>
            </a:fld>
            <a:endParaRPr lang="en-US"/>
          </a:p>
        </p:txBody>
      </p:sp>
      <p:sp>
        <p:nvSpPr>
          <p:cNvPr id="5" name="Footer Placeholder 4">
            <a:extLst>
              <a:ext uri="{FF2B5EF4-FFF2-40B4-BE49-F238E27FC236}">
                <a16:creationId xmlns:a16="http://schemas.microsoft.com/office/drawing/2014/main" id="{D1E1A0FE-752E-443A-9277-44696577F6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BA3AE0-5CEC-4630-8655-625832A8F645}"/>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1369090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8C775-EF27-47A6-B211-BD6C2A93AA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2304B6-87A6-407F-833D-73A4A2F0FA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18D3C5-C63A-4680-A979-64B65DBAE5F3}"/>
              </a:ext>
            </a:extLst>
          </p:cNvPr>
          <p:cNvSpPr>
            <a:spLocks noGrp="1"/>
          </p:cNvSpPr>
          <p:nvPr>
            <p:ph type="dt" sz="half" idx="10"/>
          </p:nvPr>
        </p:nvSpPr>
        <p:spPr/>
        <p:txBody>
          <a:bodyPr/>
          <a:lstStyle/>
          <a:p>
            <a:fld id="{17D8D933-A972-478B-9E6C-B59393E2556E}" type="datetimeFigureOut">
              <a:rPr lang="en-US" smtClean="0"/>
              <a:t>10/21/2025</a:t>
            </a:fld>
            <a:endParaRPr lang="en-US"/>
          </a:p>
        </p:txBody>
      </p:sp>
      <p:sp>
        <p:nvSpPr>
          <p:cNvPr id="5" name="Footer Placeholder 4">
            <a:extLst>
              <a:ext uri="{FF2B5EF4-FFF2-40B4-BE49-F238E27FC236}">
                <a16:creationId xmlns:a16="http://schemas.microsoft.com/office/drawing/2014/main" id="{9A102807-47E9-429C-964A-E413C49B27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CC026E-61C8-4731-A33E-8316AE9E4F5E}"/>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2054230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7EBC9-1A21-4E1F-B2D5-F6571A5C9F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8B1AFE-962E-4BA0-8DCB-31F143BE02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FD286A-3807-4B58-A2A7-408B94DFAA5E}"/>
              </a:ext>
            </a:extLst>
          </p:cNvPr>
          <p:cNvSpPr>
            <a:spLocks noGrp="1"/>
          </p:cNvSpPr>
          <p:nvPr>
            <p:ph type="dt" sz="half" idx="10"/>
          </p:nvPr>
        </p:nvSpPr>
        <p:spPr/>
        <p:txBody>
          <a:bodyPr/>
          <a:lstStyle/>
          <a:p>
            <a:fld id="{17D8D933-A972-478B-9E6C-B59393E2556E}" type="datetimeFigureOut">
              <a:rPr lang="en-US" smtClean="0"/>
              <a:t>10/21/2025</a:t>
            </a:fld>
            <a:endParaRPr lang="en-US"/>
          </a:p>
        </p:txBody>
      </p:sp>
      <p:sp>
        <p:nvSpPr>
          <p:cNvPr id="5" name="Footer Placeholder 4">
            <a:extLst>
              <a:ext uri="{FF2B5EF4-FFF2-40B4-BE49-F238E27FC236}">
                <a16:creationId xmlns:a16="http://schemas.microsoft.com/office/drawing/2014/main" id="{1D7BC415-ECAF-40B4-A9C6-310FD926AA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2515EF-5DF8-41CA-9498-5DEF15C2D3C7}"/>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3919162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31FF2-3ABD-457A-9EC7-315B29FBE1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6B86E2-1F6B-46E6-B19A-FD346F9268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D82FEF-AE0C-4820-9B98-62169FDD8E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1DF22F-148D-477A-A985-9F060A13751D}"/>
              </a:ext>
            </a:extLst>
          </p:cNvPr>
          <p:cNvSpPr>
            <a:spLocks noGrp="1"/>
          </p:cNvSpPr>
          <p:nvPr>
            <p:ph type="dt" sz="half" idx="10"/>
          </p:nvPr>
        </p:nvSpPr>
        <p:spPr/>
        <p:txBody>
          <a:bodyPr/>
          <a:lstStyle/>
          <a:p>
            <a:fld id="{17D8D933-A972-478B-9E6C-B59393E2556E}" type="datetimeFigureOut">
              <a:rPr lang="en-US" smtClean="0"/>
              <a:t>10/21/2025</a:t>
            </a:fld>
            <a:endParaRPr lang="en-US"/>
          </a:p>
        </p:txBody>
      </p:sp>
      <p:sp>
        <p:nvSpPr>
          <p:cNvPr id="6" name="Footer Placeholder 5">
            <a:extLst>
              <a:ext uri="{FF2B5EF4-FFF2-40B4-BE49-F238E27FC236}">
                <a16:creationId xmlns:a16="http://schemas.microsoft.com/office/drawing/2014/main" id="{A83A2DFE-CF44-422E-88FA-6F38209DCE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B3E48B-B3D6-4D60-8CB6-14FB2A8B089E}"/>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37242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640FE-E40E-465F-9FF4-4CE204C0A4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9EE8C8-840E-4DF2-9271-E14CF48C07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0D05BC-D772-4976-9850-A953FDBC11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966326-E370-442B-8598-1C57A4D84B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4E98E0-2A89-4C1D-8D19-FD9EA58DCA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8EF33B-7DA1-4E5B-A1B9-67D7967FCDEA}"/>
              </a:ext>
            </a:extLst>
          </p:cNvPr>
          <p:cNvSpPr>
            <a:spLocks noGrp="1"/>
          </p:cNvSpPr>
          <p:nvPr>
            <p:ph type="dt" sz="half" idx="10"/>
          </p:nvPr>
        </p:nvSpPr>
        <p:spPr/>
        <p:txBody>
          <a:bodyPr/>
          <a:lstStyle/>
          <a:p>
            <a:fld id="{17D8D933-A972-478B-9E6C-B59393E2556E}" type="datetimeFigureOut">
              <a:rPr lang="en-US" smtClean="0"/>
              <a:t>10/21/2025</a:t>
            </a:fld>
            <a:endParaRPr lang="en-US"/>
          </a:p>
        </p:txBody>
      </p:sp>
      <p:sp>
        <p:nvSpPr>
          <p:cNvPr id="8" name="Footer Placeholder 7">
            <a:extLst>
              <a:ext uri="{FF2B5EF4-FFF2-40B4-BE49-F238E27FC236}">
                <a16:creationId xmlns:a16="http://schemas.microsoft.com/office/drawing/2014/main" id="{E2536B03-1C94-4C5D-AEFF-CB4D0732C5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C794D9-167A-4FFD-9ECD-29214B779FCD}"/>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1385004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D6B99-F164-448B-9A13-7B4888B1B0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9B8C8F-2305-4DF8-AFFE-0CF4B6ADE36B}"/>
              </a:ext>
            </a:extLst>
          </p:cNvPr>
          <p:cNvSpPr>
            <a:spLocks noGrp="1"/>
          </p:cNvSpPr>
          <p:nvPr>
            <p:ph type="dt" sz="half" idx="10"/>
          </p:nvPr>
        </p:nvSpPr>
        <p:spPr/>
        <p:txBody>
          <a:bodyPr/>
          <a:lstStyle/>
          <a:p>
            <a:fld id="{17D8D933-A972-478B-9E6C-B59393E2556E}" type="datetimeFigureOut">
              <a:rPr lang="en-US" smtClean="0"/>
              <a:t>10/21/2025</a:t>
            </a:fld>
            <a:endParaRPr lang="en-US"/>
          </a:p>
        </p:txBody>
      </p:sp>
      <p:sp>
        <p:nvSpPr>
          <p:cNvPr id="4" name="Footer Placeholder 3">
            <a:extLst>
              <a:ext uri="{FF2B5EF4-FFF2-40B4-BE49-F238E27FC236}">
                <a16:creationId xmlns:a16="http://schemas.microsoft.com/office/drawing/2014/main" id="{A7F28F3C-61FA-4B78-9C6A-05A83254FD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A5D8D8-A066-4A6D-9D4F-70403CFCCCE4}"/>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401969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7FDBEE-4740-4D23-9D6E-05501BE4F13A}"/>
              </a:ext>
            </a:extLst>
          </p:cNvPr>
          <p:cNvSpPr>
            <a:spLocks noGrp="1"/>
          </p:cNvSpPr>
          <p:nvPr>
            <p:ph type="dt" sz="half" idx="10"/>
          </p:nvPr>
        </p:nvSpPr>
        <p:spPr/>
        <p:txBody>
          <a:bodyPr/>
          <a:lstStyle/>
          <a:p>
            <a:fld id="{17D8D933-A972-478B-9E6C-B59393E2556E}" type="datetimeFigureOut">
              <a:rPr lang="en-US" smtClean="0"/>
              <a:t>10/21/2025</a:t>
            </a:fld>
            <a:endParaRPr lang="en-US"/>
          </a:p>
        </p:txBody>
      </p:sp>
      <p:sp>
        <p:nvSpPr>
          <p:cNvPr id="3" name="Footer Placeholder 2">
            <a:extLst>
              <a:ext uri="{FF2B5EF4-FFF2-40B4-BE49-F238E27FC236}">
                <a16:creationId xmlns:a16="http://schemas.microsoft.com/office/drawing/2014/main" id="{77A175C9-715C-441E-887C-6667C60008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FE790E-2D38-46CC-880A-E74C669D64C6}"/>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315328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CD97F-94E6-4C71-92D6-071FA4B0F5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A9266B-DBFB-4325-87C5-5085E18671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54E8DB-D63F-4690-939A-DDCBBEDCC4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DFDB3C-84A1-436F-A678-F2E8001256B4}"/>
              </a:ext>
            </a:extLst>
          </p:cNvPr>
          <p:cNvSpPr>
            <a:spLocks noGrp="1"/>
          </p:cNvSpPr>
          <p:nvPr>
            <p:ph type="dt" sz="half" idx="10"/>
          </p:nvPr>
        </p:nvSpPr>
        <p:spPr/>
        <p:txBody>
          <a:bodyPr/>
          <a:lstStyle/>
          <a:p>
            <a:fld id="{17D8D933-A972-478B-9E6C-B59393E2556E}" type="datetimeFigureOut">
              <a:rPr lang="en-US" smtClean="0"/>
              <a:t>10/21/2025</a:t>
            </a:fld>
            <a:endParaRPr lang="en-US"/>
          </a:p>
        </p:txBody>
      </p:sp>
      <p:sp>
        <p:nvSpPr>
          <p:cNvPr id="6" name="Footer Placeholder 5">
            <a:extLst>
              <a:ext uri="{FF2B5EF4-FFF2-40B4-BE49-F238E27FC236}">
                <a16:creationId xmlns:a16="http://schemas.microsoft.com/office/drawing/2014/main" id="{5CA73B4F-45A8-49C0-A93E-D89DD55466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1714E8-CD3E-4306-9F3A-5CF5002D5B87}"/>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2021846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FAA63-9A9B-4B80-BDD9-E1B0AE1D3F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79D4CF-2B06-4CD2-80C8-12D1ECC1B2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A8E7E1-4F59-4818-88D9-BDBA4B1516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68DBD0-ABCC-4836-B2E6-F71C09A2A4E6}"/>
              </a:ext>
            </a:extLst>
          </p:cNvPr>
          <p:cNvSpPr>
            <a:spLocks noGrp="1"/>
          </p:cNvSpPr>
          <p:nvPr>
            <p:ph type="dt" sz="half" idx="10"/>
          </p:nvPr>
        </p:nvSpPr>
        <p:spPr/>
        <p:txBody>
          <a:bodyPr/>
          <a:lstStyle/>
          <a:p>
            <a:fld id="{17D8D933-A972-478B-9E6C-B59393E2556E}" type="datetimeFigureOut">
              <a:rPr lang="en-US" smtClean="0"/>
              <a:t>10/21/2025</a:t>
            </a:fld>
            <a:endParaRPr lang="en-US"/>
          </a:p>
        </p:txBody>
      </p:sp>
      <p:sp>
        <p:nvSpPr>
          <p:cNvPr id="6" name="Footer Placeholder 5">
            <a:extLst>
              <a:ext uri="{FF2B5EF4-FFF2-40B4-BE49-F238E27FC236}">
                <a16:creationId xmlns:a16="http://schemas.microsoft.com/office/drawing/2014/main" id="{8262E408-B932-4D0D-886F-1C9243B88F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398E1C-D53C-41FF-8886-7F3A73E49C4A}"/>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3233346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C7FC59-2343-46FC-9B51-4CC2B9AFF1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4EEC6C-57C1-4795-BFCE-ABD22349E8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9C257B-480D-4C58-9627-E90D5B1A81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8D933-A972-478B-9E6C-B59393E2556E}" type="datetimeFigureOut">
              <a:rPr lang="en-US" smtClean="0"/>
              <a:t>10/21/2025</a:t>
            </a:fld>
            <a:endParaRPr lang="en-US"/>
          </a:p>
        </p:txBody>
      </p:sp>
      <p:sp>
        <p:nvSpPr>
          <p:cNvPr id="5" name="Footer Placeholder 4">
            <a:extLst>
              <a:ext uri="{FF2B5EF4-FFF2-40B4-BE49-F238E27FC236}">
                <a16:creationId xmlns:a16="http://schemas.microsoft.com/office/drawing/2014/main" id="{5A0FCDC2-F355-4453-8A47-AE63CB9077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1AF4B3-09C8-4547-80C5-A664002EB4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83F3D5-AA02-4196-B5EF-CE0E9B52EE30}" type="slidenum">
              <a:rPr lang="en-US" smtClean="0"/>
              <a:t>‹#›</a:t>
            </a:fld>
            <a:endParaRPr lang="en-US"/>
          </a:p>
        </p:txBody>
      </p:sp>
    </p:spTree>
    <p:extLst>
      <p:ext uri="{BB962C8B-B14F-4D97-AF65-F5344CB8AC3E}">
        <p14:creationId xmlns:p14="http://schemas.microsoft.com/office/powerpoint/2010/main" val="2693474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jpeg"/><Relationship Id="rId2" Type="http://schemas.openxmlformats.org/officeDocument/2006/relationships/image" Target="../media/image24.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6.png"/><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28.jpe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91DC736-0EF8-4F87-9146-EBF1D2EE4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72C05483-DD3D-479D-9688-1DEAAC82CC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28181" b="-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097CD68E-23E3-4007-8847-CD0944C4F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0021C814-0E7A-469A-B5A8-CBCB0FB6951A}"/>
              </a:ext>
            </a:extLst>
          </p:cNvPr>
          <p:cNvSpPr>
            <a:spLocks noGrp="1"/>
          </p:cNvSpPr>
          <p:nvPr>
            <p:ph type="ctrTitle"/>
          </p:nvPr>
        </p:nvSpPr>
        <p:spPr>
          <a:xfrm>
            <a:off x="477981" y="1122363"/>
            <a:ext cx="4023360" cy="3204134"/>
          </a:xfrm>
          <a:effectLst>
            <a:outerShdw blurRad="50800" dist="38100" dir="2700000" algn="tl" rotWithShape="0">
              <a:prstClr val="black">
                <a:alpha val="40000"/>
              </a:prstClr>
            </a:outerShdw>
          </a:effectLst>
        </p:spPr>
        <p:txBody>
          <a:bodyPr anchor="b">
            <a:normAutofit/>
          </a:bodyPr>
          <a:lstStyle/>
          <a:p>
            <a:pPr algn="l"/>
            <a:r>
              <a:rPr lang="en-US" sz="4800" dirty="0">
                <a:ln w="0"/>
                <a:effectLst>
                  <a:outerShdw blurRad="38100" dist="19050" dir="2700000" algn="tl" rotWithShape="0">
                    <a:schemeClr val="dk1">
                      <a:alpha val="40000"/>
                    </a:schemeClr>
                  </a:outerShdw>
                </a:effectLst>
                <a:latin typeface="Sitka Banner" panose="02000505000000020004" pitchFamily="2" charset="0"/>
              </a:rPr>
              <a:t>Application Layer</a:t>
            </a: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6EBFD4B5-8616-AC65-CCF1-37C04E565827}"/>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477981" y="4785631"/>
            <a:ext cx="3390258" cy="279316"/>
          </a:xfrm>
          <a:prstGeom prst="rect">
            <a:avLst/>
          </a:prstGeom>
        </p:spPr>
      </p:pic>
    </p:spTree>
    <p:extLst>
      <p:ext uri="{BB962C8B-B14F-4D97-AF65-F5344CB8AC3E}">
        <p14:creationId xmlns:p14="http://schemas.microsoft.com/office/powerpoint/2010/main" val="1805835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493474" y="337107"/>
            <a:ext cx="3905236" cy="646331"/>
          </a:xfrm>
          <a:prstGeom prst="rect">
            <a:avLst/>
          </a:prstGeom>
          <a:noFill/>
        </p:spPr>
        <p:txBody>
          <a:bodyPr wrap="none" lIns="91440" tIns="45720" rIns="91440" bIns="45720">
            <a:spAutoFit/>
          </a:bodyPr>
          <a:lstStyle/>
          <a:p>
            <a:pPr marL="0" marR="0" algn="just">
              <a:spcBef>
                <a:spcPts val="0"/>
              </a:spcBef>
              <a:spcAft>
                <a:spcPts val="0"/>
              </a:spcAft>
            </a:pPr>
            <a:r>
              <a:rPr lang="en-US" sz="3600" b="1" dirty="0">
                <a:effectLst>
                  <a:outerShdw blurRad="38100" dist="38100" dir="2700000" algn="tl">
                    <a:srgbClr val="000000">
                      <a:alpha val="43137"/>
                    </a:srgbClr>
                  </a:outerShdw>
                </a:effectLst>
                <a:latin typeface="Sitka Banner" panose="02000505000000020004" pitchFamily="2" charset="0"/>
                <a:ea typeface="Times New Roman" panose="02020603050405020304" pitchFamily="18" charset="0"/>
              </a:rPr>
              <a:t>Iterative Resolution</a:t>
            </a:r>
            <a:endParaRPr lang="en-US" sz="3600" dirty="0">
              <a:effectLst>
                <a:outerShdw blurRad="38100" dist="38100" dir="2700000" algn="tl">
                  <a:srgbClr val="000000">
                    <a:alpha val="43137"/>
                  </a:srgbClr>
                </a:outerShdw>
              </a:effectLst>
              <a:latin typeface="Sitka Banner" panose="02000505000000020004" pitchFamily="2" charset="0"/>
              <a:ea typeface="Times New Roman" panose="02020603050405020304" pitchFamily="18" charset="0"/>
            </a:endParaRPr>
          </a:p>
        </p:txBody>
      </p:sp>
      <p:sp>
        <p:nvSpPr>
          <p:cNvPr id="10" name="TextBox 9">
            <a:extLst>
              <a:ext uri="{FF2B5EF4-FFF2-40B4-BE49-F238E27FC236}">
                <a16:creationId xmlns:a16="http://schemas.microsoft.com/office/drawing/2014/main" id="{655D8822-BDF6-4942-81BC-7201DB98EB5D}"/>
              </a:ext>
            </a:extLst>
          </p:cNvPr>
          <p:cNvSpPr txBox="1"/>
          <p:nvPr/>
        </p:nvSpPr>
        <p:spPr>
          <a:xfrm>
            <a:off x="592322" y="1294643"/>
            <a:ext cx="4725265" cy="2308324"/>
          </a:xfrm>
          <a:prstGeom prst="rect">
            <a:avLst/>
          </a:prstGeom>
          <a:noFill/>
        </p:spPr>
        <p:txBody>
          <a:bodyPr wrap="square">
            <a:spAutoFit/>
          </a:bodyPr>
          <a:lstStyle/>
          <a:p>
            <a:pPr fontAlgn="base"/>
            <a:r>
              <a:rPr lang="en-US" sz="2400" dirty="0">
                <a:effectLst/>
                <a:latin typeface="Sitka Text" panose="02000505000000020004" pitchFamily="2" charset="0"/>
                <a:ea typeface="Times New Roman" panose="02020603050405020304" pitchFamily="18" charset="0"/>
              </a:rPr>
              <a:t>If the client does not ask for a recursive answer, the mapping can be done iteratively.</a:t>
            </a:r>
          </a:p>
          <a:p>
            <a:pPr fontAlgn="base"/>
            <a:r>
              <a:rPr lang="en-US" sz="2400" dirty="0">
                <a:effectLst/>
                <a:latin typeface="Sitka Text" panose="02000505000000020004" pitchFamily="2" charset="0"/>
                <a:ea typeface="Times New Roman" panose="02020603050405020304" pitchFamily="18" charset="0"/>
              </a:rPr>
              <a:t>This process is called iterative because the client repeats the same query to multiple servers.</a:t>
            </a:r>
            <a:endParaRPr lang="en-US" sz="2400" dirty="0">
              <a:latin typeface="Sitka Text" panose="02000505000000020004" pitchFamily="2" charset="0"/>
            </a:endParaRPr>
          </a:p>
        </p:txBody>
      </p:sp>
      <p:pic>
        <p:nvPicPr>
          <p:cNvPr id="3074" name="Picture 2">
            <a:extLst>
              <a:ext uri="{FF2B5EF4-FFF2-40B4-BE49-F238E27FC236}">
                <a16:creationId xmlns:a16="http://schemas.microsoft.com/office/drawing/2014/main" id="{5CF0FFC5-704C-4783-B7FF-06832FC005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9296" y="1292518"/>
            <a:ext cx="6393638" cy="377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4B9C3BF9-2444-DC0E-167D-574D9F857DCB}"/>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25399" y="6223629"/>
            <a:ext cx="3390258" cy="279316"/>
          </a:xfrm>
          <a:prstGeom prst="rect">
            <a:avLst/>
          </a:prstGeom>
        </p:spPr>
      </p:pic>
    </p:spTree>
    <p:extLst>
      <p:ext uri="{BB962C8B-B14F-4D97-AF65-F5344CB8AC3E}">
        <p14:creationId xmlns:p14="http://schemas.microsoft.com/office/powerpoint/2010/main" val="27325746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21C814-0E7A-469A-B5A8-CBCB0FB6951A}"/>
              </a:ext>
            </a:extLst>
          </p:cNvPr>
          <p:cNvSpPr>
            <a:spLocks noGrp="1"/>
          </p:cNvSpPr>
          <p:nvPr>
            <p:ph type="ctrTitle"/>
          </p:nvPr>
        </p:nvSpPr>
        <p:spPr>
          <a:xfrm>
            <a:off x="724801" y="141140"/>
            <a:ext cx="4023360" cy="1583156"/>
          </a:xfrm>
          <a:effectLst>
            <a:outerShdw blurRad="50800" dist="38100" dir="2700000" algn="tl" rotWithShape="0">
              <a:prstClr val="black">
                <a:alpha val="40000"/>
              </a:prstClr>
            </a:outerShdw>
          </a:effectLst>
        </p:spPr>
        <p:txBody>
          <a:bodyPr anchor="b">
            <a:normAutofit/>
          </a:bodyPr>
          <a:lstStyle/>
          <a:p>
            <a:pPr algn="l"/>
            <a:r>
              <a:rPr lang="en-US" altLang="en-US" sz="4000" dirty="0"/>
              <a:t>Electronic Mail</a:t>
            </a:r>
            <a:endParaRPr lang="en-US" sz="4000" b="1" dirty="0">
              <a:ln w="0"/>
              <a:effectLst>
                <a:outerShdw blurRad="38100" dist="19050" dir="2700000" algn="tl" rotWithShape="0">
                  <a:schemeClr val="dk1">
                    <a:alpha val="40000"/>
                  </a:schemeClr>
                </a:outerShdw>
              </a:effectLst>
              <a:latin typeface="Sitka Banner" panose="02000505000000020004" pitchFamily="2" charset="0"/>
            </a:endParaRPr>
          </a:p>
        </p:txBody>
      </p:sp>
      <p:pic>
        <p:nvPicPr>
          <p:cNvPr id="3" name="Picture 2">
            <a:extLst>
              <a:ext uri="{FF2B5EF4-FFF2-40B4-BE49-F238E27FC236}">
                <a16:creationId xmlns:a16="http://schemas.microsoft.com/office/drawing/2014/main" id="{47EB8644-5E14-9BAD-8A8F-C4B1FED145E1}"/>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7764678" y="5519318"/>
            <a:ext cx="3390258" cy="279316"/>
          </a:xfrm>
          <a:prstGeom prst="rect">
            <a:avLst/>
          </a:prstGeom>
        </p:spPr>
      </p:pic>
      <p:pic>
        <p:nvPicPr>
          <p:cNvPr id="16388" name="Picture 4" descr="Youve Got Mail GIFs | Teno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36198" y="2203798"/>
            <a:ext cx="3434077" cy="2200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929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81362" y="0"/>
            <a:ext cx="10515600" cy="1325563"/>
          </a:xfrm>
        </p:spPr>
        <p:txBody>
          <a:bodyPr/>
          <a:lstStyle/>
          <a:p>
            <a:r>
              <a:rPr lang="en-US" altLang="en-US" dirty="0"/>
              <a:t>Electronic Mail</a:t>
            </a:r>
          </a:p>
        </p:txBody>
      </p:sp>
      <p:sp>
        <p:nvSpPr>
          <p:cNvPr id="13315" name="Rectangle 3"/>
          <p:cNvSpPr>
            <a:spLocks noGrp="1" noChangeArrowheads="1"/>
          </p:cNvSpPr>
          <p:nvPr>
            <p:ph type="body" idx="1"/>
          </p:nvPr>
        </p:nvSpPr>
        <p:spPr>
          <a:xfrm>
            <a:off x="802888" y="1562100"/>
            <a:ext cx="9865112" cy="3389041"/>
          </a:xfrm>
        </p:spPr>
        <p:txBody>
          <a:bodyPr/>
          <a:lstStyle/>
          <a:p>
            <a:pPr algn="l">
              <a:buFontTx/>
              <a:buChar char="•"/>
            </a:pPr>
            <a:r>
              <a:rPr lang="en-US" altLang="en-US" sz="3600" dirty="0"/>
              <a:t>Architecture and Services</a:t>
            </a:r>
          </a:p>
          <a:p>
            <a:pPr algn="l">
              <a:buFontTx/>
              <a:buChar char="•"/>
            </a:pPr>
            <a:r>
              <a:rPr lang="en-US" altLang="en-US" sz="3600" dirty="0"/>
              <a:t>The User Agent</a:t>
            </a:r>
          </a:p>
          <a:p>
            <a:pPr algn="l">
              <a:buFontTx/>
              <a:buChar char="•"/>
            </a:pPr>
            <a:r>
              <a:rPr lang="en-US" altLang="en-US" sz="3600" dirty="0"/>
              <a:t>Message Formats</a:t>
            </a:r>
          </a:p>
          <a:p>
            <a:pPr algn="l">
              <a:buFontTx/>
              <a:buChar char="•"/>
            </a:pPr>
            <a:r>
              <a:rPr lang="en-US" altLang="en-US" sz="3600" dirty="0"/>
              <a:t>Message Transfer</a:t>
            </a:r>
          </a:p>
          <a:p>
            <a:pPr algn="l">
              <a:buFontTx/>
              <a:buChar char="•"/>
            </a:pPr>
            <a:r>
              <a:rPr lang="en-US" altLang="en-US" sz="3600" dirty="0"/>
              <a:t>Final Delivery</a:t>
            </a:r>
          </a:p>
          <a:p>
            <a:pPr algn="l">
              <a:buFontTx/>
              <a:buChar char="•"/>
            </a:pPr>
            <a:endParaRPr lang="en-US" altLang="en-US" sz="3600" dirty="0"/>
          </a:p>
        </p:txBody>
      </p:sp>
      <p:cxnSp>
        <p:nvCxnSpPr>
          <p:cNvPr id="4" name="Straight Connector 3">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597A08C5-0AD7-4D84-92BF-648F6875FEC7}"/>
              </a:ext>
            </a:extLst>
          </p:cNvPr>
          <p:cNvCxnSpPr>
            <a:cxnSpLocks/>
          </p:cNvCxnSpPr>
          <p:nvPr/>
        </p:nvCxnSpPr>
        <p:spPr>
          <a:xfrm>
            <a:off x="1875045" y="876992"/>
            <a:ext cx="10316955" cy="0"/>
          </a:xfrm>
          <a:prstGeom prst="line">
            <a:avLst/>
          </a:prstGeom>
        </p:spPr>
        <p:style>
          <a:lnRef idx="1">
            <a:schemeClr val="dk1"/>
          </a:lnRef>
          <a:fillRef idx="0">
            <a:schemeClr val="dk1"/>
          </a:fillRef>
          <a:effectRef idx="0">
            <a:schemeClr val="dk1"/>
          </a:effectRef>
          <a:fontRef idx="minor">
            <a:schemeClr val="tx1"/>
          </a:fontRef>
        </p:style>
      </p:cxnSp>
      <p:pic>
        <p:nvPicPr>
          <p:cNvPr id="6" name="Picture 5">
            <a:extLst>
              <a:ext uri="{FF2B5EF4-FFF2-40B4-BE49-F238E27FC236}">
                <a16:creationId xmlns:a16="http://schemas.microsoft.com/office/drawing/2014/main" id="{13CD7D6E-2EC5-60B8-2C2E-17569029D530}"/>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525399" y="6223629"/>
            <a:ext cx="3390258" cy="279316"/>
          </a:xfrm>
          <a:prstGeom prst="rect">
            <a:avLst/>
          </a:prstGeom>
        </p:spPr>
      </p:pic>
    </p:spTree>
    <p:extLst>
      <p:ext uri="{BB962C8B-B14F-4D97-AF65-F5344CB8AC3E}">
        <p14:creationId xmlns:p14="http://schemas.microsoft.com/office/powerpoint/2010/main" val="26785193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81361" y="-93033"/>
            <a:ext cx="10515600" cy="1325563"/>
          </a:xfrm>
        </p:spPr>
        <p:txBody>
          <a:bodyPr/>
          <a:lstStyle/>
          <a:p>
            <a:r>
              <a:rPr lang="en-US" altLang="en-US" dirty="0"/>
              <a:t>Architecture and Services</a:t>
            </a:r>
          </a:p>
        </p:txBody>
      </p:sp>
      <p:sp>
        <p:nvSpPr>
          <p:cNvPr id="14339" name="Rectangle 3"/>
          <p:cNvSpPr>
            <a:spLocks noGrp="1" noChangeArrowheads="1"/>
          </p:cNvSpPr>
          <p:nvPr>
            <p:ph type="body" idx="1"/>
          </p:nvPr>
        </p:nvSpPr>
        <p:spPr>
          <a:xfrm>
            <a:off x="800261" y="1410298"/>
            <a:ext cx="10819309" cy="4991100"/>
          </a:xfrm>
        </p:spPr>
        <p:txBody>
          <a:bodyPr>
            <a:normAutofit/>
          </a:bodyPr>
          <a:lstStyle/>
          <a:p>
            <a:pPr algn="l">
              <a:buFontTx/>
              <a:buNone/>
            </a:pPr>
            <a:r>
              <a:rPr lang="en-US" altLang="en-US" sz="2400" dirty="0" smtClean="0"/>
              <a:t>Mail User Agent</a:t>
            </a:r>
          </a:p>
          <a:p>
            <a:pPr algn="l">
              <a:buFontTx/>
              <a:buNone/>
            </a:pPr>
            <a:r>
              <a:rPr lang="en-US" altLang="en-US" sz="2400" dirty="0" smtClean="0"/>
              <a:t>Mail Submission Agent</a:t>
            </a:r>
          </a:p>
          <a:p>
            <a:pPr algn="l">
              <a:buFontTx/>
              <a:buNone/>
            </a:pPr>
            <a:r>
              <a:rPr lang="en-US" altLang="en-US" sz="2400" dirty="0" smtClean="0"/>
              <a:t>Mail Transfer Agent</a:t>
            </a:r>
          </a:p>
          <a:p>
            <a:pPr algn="l">
              <a:buFontTx/>
              <a:buNone/>
            </a:pPr>
            <a:r>
              <a:rPr lang="en-US" altLang="en-US" sz="2400" dirty="0" smtClean="0"/>
              <a:t>Mail Delivery Agent</a:t>
            </a:r>
          </a:p>
          <a:p>
            <a:pPr>
              <a:buNone/>
            </a:pPr>
            <a:r>
              <a:rPr lang="en-US" altLang="en-US" sz="2400" dirty="0"/>
              <a:t>Mail retrieval agent </a:t>
            </a:r>
            <a:endParaRPr lang="en-US" altLang="en-US" sz="2400" dirty="0" smtClean="0"/>
          </a:p>
          <a:p>
            <a:pPr algn="l">
              <a:buFontTx/>
              <a:buNone/>
            </a:pPr>
            <a:endParaRPr lang="en-US" altLang="en-US" sz="2000" dirty="0"/>
          </a:p>
        </p:txBody>
      </p:sp>
      <p:cxnSp>
        <p:nvCxnSpPr>
          <p:cNvPr id="4" name="Straight Connector 3">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597A08C5-0AD7-4D84-92BF-648F6875FEC7}"/>
              </a:ext>
            </a:extLst>
          </p:cNvPr>
          <p:cNvCxnSpPr>
            <a:cxnSpLocks/>
          </p:cNvCxnSpPr>
          <p:nvPr/>
        </p:nvCxnSpPr>
        <p:spPr>
          <a:xfrm>
            <a:off x="1875045" y="876992"/>
            <a:ext cx="10316955" cy="0"/>
          </a:xfrm>
          <a:prstGeom prst="line">
            <a:avLst/>
          </a:prstGeom>
        </p:spPr>
        <p:style>
          <a:lnRef idx="1">
            <a:schemeClr val="dk1"/>
          </a:lnRef>
          <a:fillRef idx="0">
            <a:schemeClr val="dk1"/>
          </a:fillRef>
          <a:effectRef idx="0">
            <a:schemeClr val="dk1"/>
          </a:effectRef>
          <a:fontRef idx="minor">
            <a:schemeClr val="tx1"/>
          </a:fontRef>
        </p:style>
      </p:cxnSp>
      <p:pic>
        <p:nvPicPr>
          <p:cNvPr id="6" name="Picture 5">
            <a:extLst>
              <a:ext uri="{FF2B5EF4-FFF2-40B4-BE49-F238E27FC236}">
                <a16:creationId xmlns:a16="http://schemas.microsoft.com/office/drawing/2014/main" id="{13CD7D6E-2EC5-60B8-2C2E-17569029D530}"/>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525399" y="6223629"/>
            <a:ext cx="3390258" cy="279316"/>
          </a:xfrm>
          <a:prstGeom prst="rect">
            <a:avLst/>
          </a:prstGeom>
        </p:spPr>
      </p:pic>
      <p:pic>
        <p:nvPicPr>
          <p:cNvPr id="15366" name="Picture 6" descr="undefin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3621" y="1367293"/>
            <a:ext cx="7092036" cy="4366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2905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81361" y="-93033"/>
            <a:ext cx="10515600" cy="1325563"/>
          </a:xfrm>
        </p:spPr>
        <p:txBody>
          <a:bodyPr/>
          <a:lstStyle/>
          <a:p>
            <a:r>
              <a:rPr lang="en-US" altLang="en-US" dirty="0"/>
              <a:t>Architecture and Services</a:t>
            </a:r>
          </a:p>
        </p:txBody>
      </p:sp>
      <p:sp>
        <p:nvSpPr>
          <p:cNvPr id="14339" name="Rectangle 3"/>
          <p:cNvSpPr>
            <a:spLocks noGrp="1" noChangeArrowheads="1"/>
          </p:cNvSpPr>
          <p:nvPr>
            <p:ph type="body" idx="1"/>
          </p:nvPr>
        </p:nvSpPr>
        <p:spPr>
          <a:xfrm>
            <a:off x="588388" y="4362450"/>
            <a:ext cx="10819309" cy="4991100"/>
          </a:xfrm>
        </p:spPr>
        <p:txBody>
          <a:bodyPr>
            <a:normAutofit/>
          </a:bodyPr>
          <a:lstStyle/>
          <a:p>
            <a:pPr>
              <a:buNone/>
            </a:pPr>
            <a:r>
              <a:rPr lang="pt-BR" altLang="en-US" sz="2400" dirty="0"/>
              <a:t>Simple Mail Transfer Protocol (SMTP</a:t>
            </a:r>
            <a:r>
              <a:rPr lang="pt-BR" altLang="en-US" sz="2400" dirty="0" smtClean="0"/>
              <a:t>)</a:t>
            </a:r>
          </a:p>
          <a:p>
            <a:pPr>
              <a:buNone/>
            </a:pPr>
            <a:r>
              <a:rPr lang="en-US" altLang="en-US" sz="2400" dirty="0" smtClean="0"/>
              <a:t>Post </a:t>
            </a:r>
            <a:r>
              <a:rPr lang="en-US" altLang="en-US" sz="2400" dirty="0"/>
              <a:t>Office Protocol (POP</a:t>
            </a:r>
            <a:r>
              <a:rPr lang="en-US" altLang="en-US" sz="2400" dirty="0" smtClean="0"/>
              <a:t>)</a:t>
            </a:r>
          </a:p>
          <a:p>
            <a:pPr>
              <a:buNone/>
            </a:pPr>
            <a:r>
              <a:rPr lang="fr-FR" altLang="en-US" sz="2400" dirty="0" smtClean="0"/>
              <a:t>Internet </a:t>
            </a:r>
            <a:r>
              <a:rPr lang="fr-FR" altLang="en-US" sz="2400" dirty="0"/>
              <a:t>Message Access Protocol (IMAP)</a:t>
            </a:r>
            <a:endParaRPr lang="en-US" altLang="en-US" sz="2000" dirty="0"/>
          </a:p>
        </p:txBody>
      </p:sp>
      <p:cxnSp>
        <p:nvCxnSpPr>
          <p:cNvPr id="4" name="Straight Connector 3">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597A08C5-0AD7-4D84-92BF-648F6875FEC7}"/>
              </a:ext>
            </a:extLst>
          </p:cNvPr>
          <p:cNvCxnSpPr>
            <a:cxnSpLocks/>
          </p:cNvCxnSpPr>
          <p:nvPr/>
        </p:nvCxnSpPr>
        <p:spPr>
          <a:xfrm>
            <a:off x="1875045" y="876992"/>
            <a:ext cx="10316955" cy="0"/>
          </a:xfrm>
          <a:prstGeom prst="line">
            <a:avLst/>
          </a:prstGeom>
        </p:spPr>
        <p:style>
          <a:lnRef idx="1">
            <a:schemeClr val="dk1"/>
          </a:lnRef>
          <a:fillRef idx="0">
            <a:schemeClr val="dk1"/>
          </a:fillRef>
          <a:effectRef idx="0">
            <a:schemeClr val="dk1"/>
          </a:effectRef>
          <a:fontRef idx="minor">
            <a:schemeClr val="tx1"/>
          </a:fontRef>
        </p:style>
      </p:cxnSp>
      <p:pic>
        <p:nvPicPr>
          <p:cNvPr id="6" name="Picture 5">
            <a:extLst>
              <a:ext uri="{FF2B5EF4-FFF2-40B4-BE49-F238E27FC236}">
                <a16:creationId xmlns:a16="http://schemas.microsoft.com/office/drawing/2014/main" id="{13CD7D6E-2EC5-60B8-2C2E-17569029D530}"/>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525399" y="6223629"/>
            <a:ext cx="3390258" cy="279316"/>
          </a:xfrm>
          <a:prstGeom prst="rect">
            <a:avLst/>
          </a:prstGeom>
        </p:spPr>
      </p:pic>
      <p:pic>
        <p:nvPicPr>
          <p:cNvPr id="13314" name="Picture 2" descr="undefin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4957" y="1025192"/>
            <a:ext cx="6534614" cy="4754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6188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4025" y="-103227"/>
            <a:ext cx="10515600" cy="1325563"/>
          </a:xfrm>
        </p:spPr>
        <p:txBody>
          <a:bodyPr/>
          <a:lstStyle/>
          <a:p>
            <a:r>
              <a:rPr lang="en-US" altLang="en-US" dirty="0"/>
              <a:t>The User Agent</a:t>
            </a:r>
          </a:p>
        </p:txBody>
      </p:sp>
      <p:sp>
        <p:nvSpPr>
          <p:cNvPr id="15363" name="Rectangle 3"/>
          <p:cNvSpPr>
            <a:spLocks noGrp="1" noChangeArrowheads="1"/>
          </p:cNvSpPr>
          <p:nvPr>
            <p:ph type="body" idx="1"/>
          </p:nvPr>
        </p:nvSpPr>
        <p:spPr>
          <a:xfrm>
            <a:off x="567009" y="2299515"/>
            <a:ext cx="3661317" cy="1915645"/>
          </a:xfrm>
        </p:spPr>
        <p:txBody>
          <a:bodyPr>
            <a:normAutofit/>
          </a:bodyPr>
          <a:lstStyle/>
          <a:p>
            <a:pPr>
              <a:buFontTx/>
              <a:buNone/>
            </a:pPr>
            <a:r>
              <a:rPr lang="en-US" altLang="en-US" dirty="0"/>
              <a:t>Envelopes and messages.  </a:t>
            </a:r>
            <a:endParaRPr lang="en-US" altLang="en-US" dirty="0" smtClean="0"/>
          </a:p>
          <a:p>
            <a:pPr marL="514350" indent="-514350">
              <a:buFontTx/>
              <a:buAutoNum type="alphaLcParenBoth"/>
            </a:pPr>
            <a:r>
              <a:rPr lang="en-US" altLang="en-US" dirty="0" smtClean="0"/>
              <a:t>Paper </a:t>
            </a:r>
            <a:r>
              <a:rPr lang="en-US" altLang="en-US" dirty="0"/>
              <a:t>mail.  </a:t>
            </a:r>
            <a:endParaRPr lang="en-US" altLang="en-US" dirty="0" smtClean="0"/>
          </a:p>
          <a:p>
            <a:pPr marL="0" indent="0">
              <a:buNone/>
            </a:pPr>
            <a:r>
              <a:rPr lang="en-US" altLang="en-US" dirty="0" smtClean="0">
                <a:solidFill>
                  <a:schemeClr val="accent2"/>
                </a:solidFill>
              </a:rPr>
              <a:t>(</a:t>
            </a:r>
            <a:r>
              <a:rPr lang="en-US" altLang="en-US" dirty="0">
                <a:solidFill>
                  <a:schemeClr val="accent2"/>
                </a:solidFill>
              </a:rPr>
              <a:t>b)</a:t>
            </a:r>
            <a:r>
              <a:rPr lang="en-US" altLang="en-US" dirty="0"/>
              <a:t> Electronic mail.</a:t>
            </a:r>
          </a:p>
        </p:txBody>
      </p:sp>
      <p:pic>
        <p:nvPicPr>
          <p:cNvPr id="15364" name="Picture 4" descr="7-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8326" y="1169761"/>
            <a:ext cx="6175375" cy="470852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597A08C5-0AD7-4D84-92BF-648F6875FEC7}"/>
              </a:ext>
            </a:extLst>
          </p:cNvPr>
          <p:cNvCxnSpPr>
            <a:cxnSpLocks/>
          </p:cNvCxnSpPr>
          <p:nvPr/>
        </p:nvCxnSpPr>
        <p:spPr>
          <a:xfrm>
            <a:off x="1875045" y="876992"/>
            <a:ext cx="10316955" cy="0"/>
          </a:xfrm>
          <a:prstGeom prst="line">
            <a:avLst/>
          </a:prstGeom>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13CD7D6E-2EC5-60B8-2C2E-17569029D530}"/>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25399" y="6223629"/>
            <a:ext cx="3390258" cy="279316"/>
          </a:xfrm>
          <a:prstGeom prst="rect">
            <a:avLst/>
          </a:prstGeom>
        </p:spPr>
      </p:pic>
    </p:spTree>
    <p:extLst>
      <p:ext uri="{BB962C8B-B14F-4D97-AF65-F5344CB8AC3E}">
        <p14:creationId xmlns:p14="http://schemas.microsoft.com/office/powerpoint/2010/main" val="41435545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15175" y="-111168"/>
            <a:ext cx="10515600" cy="1325563"/>
          </a:xfrm>
        </p:spPr>
        <p:txBody>
          <a:bodyPr/>
          <a:lstStyle/>
          <a:p>
            <a:r>
              <a:rPr lang="en-US" altLang="en-US" dirty="0"/>
              <a:t>Reading E-mail</a:t>
            </a:r>
          </a:p>
        </p:txBody>
      </p:sp>
      <p:sp>
        <p:nvSpPr>
          <p:cNvPr id="17411" name="Rectangle 3"/>
          <p:cNvSpPr>
            <a:spLocks noGrp="1" noChangeArrowheads="1"/>
          </p:cNvSpPr>
          <p:nvPr>
            <p:ph type="body" idx="1"/>
          </p:nvPr>
        </p:nvSpPr>
        <p:spPr>
          <a:xfrm>
            <a:off x="748991" y="1324793"/>
            <a:ext cx="10515600" cy="4351338"/>
          </a:xfrm>
        </p:spPr>
        <p:txBody>
          <a:bodyPr/>
          <a:lstStyle/>
          <a:p>
            <a:pPr>
              <a:buFontTx/>
              <a:buNone/>
            </a:pPr>
            <a:r>
              <a:rPr lang="en-US" altLang="en-US" dirty="0"/>
              <a:t>An example display of the contents of a mailbox.</a:t>
            </a:r>
          </a:p>
        </p:txBody>
      </p:sp>
      <p:pic>
        <p:nvPicPr>
          <p:cNvPr id="17412" name="Picture 4" descr="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5869" y="2496269"/>
            <a:ext cx="7034212" cy="278288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597A08C5-0AD7-4D84-92BF-648F6875FEC7}"/>
              </a:ext>
            </a:extLst>
          </p:cNvPr>
          <p:cNvCxnSpPr>
            <a:cxnSpLocks/>
          </p:cNvCxnSpPr>
          <p:nvPr/>
        </p:nvCxnSpPr>
        <p:spPr>
          <a:xfrm>
            <a:off x="1875045" y="876992"/>
            <a:ext cx="10316955" cy="0"/>
          </a:xfrm>
          <a:prstGeom prst="line">
            <a:avLst/>
          </a:prstGeom>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13CD7D6E-2EC5-60B8-2C2E-17569029D530}"/>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25399" y="6223629"/>
            <a:ext cx="3390258" cy="279316"/>
          </a:xfrm>
          <a:prstGeom prst="rect">
            <a:avLst/>
          </a:prstGeom>
        </p:spPr>
      </p:pic>
    </p:spTree>
    <p:extLst>
      <p:ext uri="{BB962C8B-B14F-4D97-AF65-F5344CB8AC3E}">
        <p14:creationId xmlns:p14="http://schemas.microsoft.com/office/powerpoint/2010/main" val="34089541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59420" y="-59051"/>
            <a:ext cx="10515600" cy="1325563"/>
          </a:xfrm>
        </p:spPr>
        <p:txBody>
          <a:bodyPr/>
          <a:lstStyle/>
          <a:p>
            <a:r>
              <a:rPr lang="en-US" altLang="en-US" dirty="0"/>
              <a:t>Message Formats – RFC 822</a:t>
            </a:r>
          </a:p>
        </p:txBody>
      </p:sp>
      <p:sp>
        <p:nvSpPr>
          <p:cNvPr id="18435" name="Rectangle 3"/>
          <p:cNvSpPr>
            <a:spLocks noGrp="1" noChangeArrowheads="1"/>
          </p:cNvSpPr>
          <p:nvPr>
            <p:ph type="body" idx="1"/>
          </p:nvPr>
        </p:nvSpPr>
        <p:spPr/>
        <p:txBody>
          <a:bodyPr/>
          <a:lstStyle/>
          <a:p>
            <a:pPr>
              <a:buFontTx/>
              <a:buNone/>
            </a:pPr>
            <a:r>
              <a:rPr lang="en-US" altLang="en-US"/>
              <a:t>RFC 822 header fields related to message transport.</a:t>
            </a:r>
          </a:p>
        </p:txBody>
      </p:sp>
      <p:pic>
        <p:nvPicPr>
          <p:cNvPr id="18436" name="Picture 4" descr="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7219" y="2592387"/>
            <a:ext cx="6896100" cy="281781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597A08C5-0AD7-4D84-92BF-648F6875FEC7}"/>
              </a:ext>
            </a:extLst>
          </p:cNvPr>
          <p:cNvCxnSpPr>
            <a:cxnSpLocks/>
          </p:cNvCxnSpPr>
          <p:nvPr/>
        </p:nvCxnSpPr>
        <p:spPr>
          <a:xfrm>
            <a:off x="1875045" y="876992"/>
            <a:ext cx="10316955" cy="0"/>
          </a:xfrm>
          <a:prstGeom prst="line">
            <a:avLst/>
          </a:prstGeom>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13CD7D6E-2EC5-60B8-2C2E-17569029D530}"/>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25399" y="6223629"/>
            <a:ext cx="3390258" cy="279316"/>
          </a:xfrm>
          <a:prstGeom prst="rect">
            <a:avLst/>
          </a:prstGeom>
        </p:spPr>
      </p:pic>
    </p:spTree>
    <p:extLst>
      <p:ext uri="{BB962C8B-B14F-4D97-AF65-F5344CB8AC3E}">
        <p14:creationId xmlns:p14="http://schemas.microsoft.com/office/powerpoint/2010/main" val="3062362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70210" y="-47625"/>
            <a:ext cx="10515600" cy="1325563"/>
          </a:xfrm>
        </p:spPr>
        <p:txBody>
          <a:bodyPr/>
          <a:lstStyle/>
          <a:p>
            <a:r>
              <a:rPr lang="en-US" altLang="en-US" dirty="0"/>
              <a:t>Message Formats – RFC 822 (2)</a:t>
            </a:r>
          </a:p>
        </p:txBody>
      </p:sp>
      <p:sp>
        <p:nvSpPr>
          <p:cNvPr id="19459" name="Rectangle 3"/>
          <p:cNvSpPr>
            <a:spLocks noGrp="1" noChangeArrowheads="1"/>
          </p:cNvSpPr>
          <p:nvPr>
            <p:ph type="body" idx="1"/>
          </p:nvPr>
        </p:nvSpPr>
        <p:spPr>
          <a:xfrm>
            <a:off x="748990" y="1570118"/>
            <a:ext cx="10515600" cy="4351338"/>
          </a:xfrm>
        </p:spPr>
        <p:txBody>
          <a:bodyPr/>
          <a:lstStyle/>
          <a:p>
            <a:pPr>
              <a:buFontTx/>
              <a:buNone/>
            </a:pPr>
            <a:r>
              <a:rPr lang="en-US" altLang="en-US" dirty="0"/>
              <a:t>Some fields used in the RFC 822 message header.</a:t>
            </a:r>
          </a:p>
        </p:txBody>
      </p:sp>
      <p:pic>
        <p:nvPicPr>
          <p:cNvPr id="19460" name="Picture 4" descr="7-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7086" y="2625693"/>
            <a:ext cx="7004050" cy="265112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597A08C5-0AD7-4D84-92BF-648F6875FEC7}"/>
              </a:ext>
            </a:extLst>
          </p:cNvPr>
          <p:cNvCxnSpPr>
            <a:cxnSpLocks/>
          </p:cNvCxnSpPr>
          <p:nvPr/>
        </p:nvCxnSpPr>
        <p:spPr>
          <a:xfrm>
            <a:off x="1875045" y="876992"/>
            <a:ext cx="10316955" cy="0"/>
          </a:xfrm>
          <a:prstGeom prst="line">
            <a:avLst/>
          </a:prstGeom>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13CD7D6E-2EC5-60B8-2C2E-17569029D530}"/>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25399" y="6223629"/>
            <a:ext cx="3390258" cy="279316"/>
          </a:xfrm>
          <a:prstGeom prst="rect">
            <a:avLst/>
          </a:prstGeom>
        </p:spPr>
      </p:pic>
    </p:spTree>
    <p:extLst>
      <p:ext uri="{BB962C8B-B14F-4D97-AF65-F5344CB8AC3E}">
        <p14:creationId xmlns:p14="http://schemas.microsoft.com/office/powerpoint/2010/main" val="2798536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92512" y="-96492"/>
            <a:ext cx="10515600" cy="1325563"/>
          </a:xfrm>
        </p:spPr>
        <p:txBody>
          <a:bodyPr/>
          <a:lstStyle/>
          <a:p>
            <a:r>
              <a:rPr lang="en-US" altLang="en-US" sz="4000" dirty="0"/>
              <a:t>MIME – Multipurpose Internet Mail Extensions</a:t>
            </a:r>
          </a:p>
        </p:txBody>
      </p:sp>
      <p:sp>
        <p:nvSpPr>
          <p:cNvPr id="20483" name="Rectangle 3"/>
          <p:cNvSpPr>
            <a:spLocks noGrp="1" noChangeArrowheads="1"/>
          </p:cNvSpPr>
          <p:nvPr>
            <p:ph type="body" idx="1"/>
          </p:nvPr>
        </p:nvSpPr>
        <p:spPr>
          <a:xfrm>
            <a:off x="1014761" y="1229071"/>
            <a:ext cx="9820507" cy="4972050"/>
          </a:xfrm>
        </p:spPr>
        <p:txBody>
          <a:bodyPr/>
          <a:lstStyle/>
          <a:p>
            <a:pPr algn="l">
              <a:buFontTx/>
              <a:buNone/>
            </a:pPr>
            <a:r>
              <a:rPr lang="en-US" altLang="en-US" sz="3200" dirty="0"/>
              <a:t>Problems with international languages:</a:t>
            </a:r>
          </a:p>
          <a:p>
            <a:pPr algn="l">
              <a:buFontTx/>
              <a:buChar char="•"/>
            </a:pPr>
            <a:r>
              <a:rPr lang="en-US" altLang="en-US" sz="3200" dirty="0"/>
              <a:t>Languages with accents </a:t>
            </a:r>
            <a:br>
              <a:rPr lang="en-US" altLang="en-US" sz="3200" dirty="0"/>
            </a:br>
            <a:r>
              <a:rPr lang="en-US" altLang="en-US" sz="3200" dirty="0"/>
              <a:t>(French, German).</a:t>
            </a:r>
          </a:p>
          <a:p>
            <a:pPr algn="l">
              <a:buFontTx/>
              <a:buChar char="•"/>
            </a:pPr>
            <a:r>
              <a:rPr lang="en-US" altLang="en-US" sz="3200" dirty="0"/>
              <a:t>Languages in non-Latin alphabets </a:t>
            </a:r>
            <a:br>
              <a:rPr lang="en-US" altLang="en-US" sz="3200" dirty="0"/>
            </a:br>
            <a:r>
              <a:rPr lang="en-US" altLang="en-US" sz="3200" dirty="0"/>
              <a:t>(Hebrew, Russian).</a:t>
            </a:r>
          </a:p>
          <a:p>
            <a:pPr algn="l">
              <a:buFontTx/>
              <a:buChar char="•"/>
            </a:pPr>
            <a:r>
              <a:rPr lang="en-US" altLang="en-US" sz="3200" dirty="0"/>
              <a:t>Languages without alphabets </a:t>
            </a:r>
            <a:br>
              <a:rPr lang="en-US" altLang="en-US" sz="3200" dirty="0"/>
            </a:br>
            <a:r>
              <a:rPr lang="en-US" altLang="en-US" sz="3200" dirty="0"/>
              <a:t>(Chinese, Japanese).</a:t>
            </a:r>
          </a:p>
          <a:p>
            <a:pPr algn="l">
              <a:buFontTx/>
              <a:buChar char="•"/>
            </a:pPr>
            <a:r>
              <a:rPr lang="en-US" altLang="en-US" sz="3200" dirty="0"/>
              <a:t>Messages not containing text at all </a:t>
            </a:r>
            <a:br>
              <a:rPr lang="en-US" altLang="en-US" sz="3200" dirty="0"/>
            </a:br>
            <a:r>
              <a:rPr lang="en-US" altLang="en-US" sz="3200" dirty="0"/>
              <a:t>(audio or images).</a:t>
            </a:r>
          </a:p>
        </p:txBody>
      </p:sp>
      <p:cxnSp>
        <p:nvCxnSpPr>
          <p:cNvPr id="4" name="Straight Connector 3">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597A08C5-0AD7-4D84-92BF-648F6875FEC7}"/>
              </a:ext>
            </a:extLst>
          </p:cNvPr>
          <p:cNvCxnSpPr>
            <a:cxnSpLocks/>
          </p:cNvCxnSpPr>
          <p:nvPr/>
        </p:nvCxnSpPr>
        <p:spPr>
          <a:xfrm>
            <a:off x="1875045" y="876992"/>
            <a:ext cx="10316955" cy="0"/>
          </a:xfrm>
          <a:prstGeom prst="line">
            <a:avLst/>
          </a:prstGeom>
        </p:spPr>
        <p:style>
          <a:lnRef idx="1">
            <a:schemeClr val="dk1"/>
          </a:lnRef>
          <a:fillRef idx="0">
            <a:schemeClr val="dk1"/>
          </a:fillRef>
          <a:effectRef idx="0">
            <a:schemeClr val="dk1"/>
          </a:effectRef>
          <a:fontRef idx="minor">
            <a:schemeClr val="tx1"/>
          </a:fontRef>
        </p:style>
      </p:cxnSp>
      <p:pic>
        <p:nvPicPr>
          <p:cNvPr id="6" name="Picture 5">
            <a:extLst>
              <a:ext uri="{FF2B5EF4-FFF2-40B4-BE49-F238E27FC236}">
                <a16:creationId xmlns:a16="http://schemas.microsoft.com/office/drawing/2014/main" id="{13CD7D6E-2EC5-60B8-2C2E-17569029D530}"/>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525399" y="6223629"/>
            <a:ext cx="3390258" cy="279316"/>
          </a:xfrm>
          <a:prstGeom prst="rect">
            <a:avLst/>
          </a:prstGeom>
        </p:spPr>
      </p:pic>
    </p:spTree>
    <p:extLst>
      <p:ext uri="{BB962C8B-B14F-4D97-AF65-F5344CB8AC3E}">
        <p14:creationId xmlns:p14="http://schemas.microsoft.com/office/powerpoint/2010/main" val="624776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91DC736-0EF8-4F87-9146-EBF1D2EE4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72C05483-DD3D-479D-9688-1DEAAC82CC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28181" b="-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097CD68E-23E3-4007-8847-CD0944C4F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0021C814-0E7A-469A-B5A8-CBCB0FB6951A}"/>
              </a:ext>
            </a:extLst>
          </p:cNvPr>
          <p:cNvSpPr>
            <a:spLocks noGrp="1"/>
          </p:cNvSpPr>
          <p:nvPr>
            <p:ph type="ctrTitle"/>
          </p:nvPr>
        </p:nvSpPr>
        <p:spPr>
          <a:xfrm>
            <a:off x="477981" y="1122363"/>
            <a:ext cx="4023360" cy="3204134"/>
          </a:xfrm>
          <a:effectLst>
            <a:outerShdw blurRad="50800" dist="38100" dir="2700000" algn="tl" rotWithShape="0">
              <a:prstClr val="black">
                <a:alpha val="40000"/>
              </a:prstClr>
            </a:outerShdw>
          </a:effectLst>
        </p:spPr>
        <p:txBody>
          <a:bodyPr anchor="b">
            <a:normAutofit/>
          </a:bodyPr>
          <a:lstStyle/>
          <a:p>
            <a:pPr algn="l"/>
            <a:r>
              <a:rPr lang="en-US" sz="4800" dirty="0">
                <a:ln w="0"/>
                <a:effectLst>
                  <a:outerShdw blurRad="38100" dist="19050" dir="2700000" algn="tl" rotWithShape="0">
                    <a:schemeClr val="dk1">
                      <a:alpha val="40000"/>
                    </a:schemeClr>
                  </a:outerShdw>
                </a:effectLst>
                <a:latin typeface="Sitka Banner" panose="02000505000000020004" pitchFamily="2" charset="0"/>
              </a:rPr>
              <a:t>Domain Name Space </a:t>
            </a: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6EBFD4B5-8616-AC65-CCF1-37C04E565827}"/>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548718" y="4785631"/>
            <a:ext cx="3390258" cy="279316"/>
          </a:xfrm>
          <a:prstGeom prst="rect">
            <a:avLst/>
          </a:prstGeom>
        </p:spPr>
      </p:pic>
    </p:spTree>
    <p:extLst>
      <p:ext uri="{BB962C8B-B14F-4D97-AF65-F5344CB8AC3E}">
        <p14:creationId xmlns:p14="http://schemas.microsoft.com/office/powerpoint/2010/main" val="3545795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92873" y="0"/>
            <a:ext cx="10515600" cy="1325563"/>
          </a:xfrm>
        </p:spPr>
        <p:txBody>
          <a:bodyPr/>
          <a:lstStyle/>
          <a:p>
            <a:r>
              <a:rPr lang="en-US" altLang="en-US" dirty="0"/>
              <a:t>MIME (2)</a:t>
            </a:r>
          </a:p>
        </p:txBody>
      </p:sp>
      <p:sp>
        <p:nvSpPr>
          <p:cNvPr id="21507" name="Rectangle 3"/>
          <p:cNvSpPr>
            <a:spLocks noGrp="1" noChangeArrowheads="1"/>
          </p:cNvSpPr>
          <p:nvPr>
            <p:ph type="body" idx="1"/>
          </p:nvPr>
        </p:nvSpPr>
        <p:spPr>
          <a:xfrm>
            <a:off x="748990" y="1604490"/>
            <a:ext cx="10515600" cy="4351338"/>
          </a:xfrm>
        </p:spPr>
        <p:txBody>
          <a:bodyPr/>
          <a:lstStyle/>
          <a:p>
            <a:pPr>
              <a:buFontTx/>
              <a:buNone/>
            </a:pPr>
            <a:r>
              <a:rPr lang="en-US" altLang="en-US" dirty="0"/>
              <a:t>RFC 822 headers added by MIME.</a:t>
            </a:r>
          </a:p>
        </p:txBody>
      </p:sp>
      <p:pic>
        <p:nvPicPr>
          <p:cNvPr id="21508" name="Picture 4" descr="7-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9866" y="2587492"/>
            <a:ext cx="7821613" cy="192563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597A08C5-0AD7-4D84-92BF-648F6875FEC7}"/>
              </a:ext>
            </a:extLst>
          </p:cNvPr>
          <p:cNvCxnSpPr>
            <a:cxnSpLocks/>
          </p:cNvCxnSpPr>
          <p:nvPr/>
        </p:nvCxnSpPr>
        <p:spPr>
          <a:xfrm>
            <a:off x="1875045" y="876992"/>
            <a:ext cx="10316955" cy="0"/>
          </a:xfrm>
          <a:prstGeom prst="line">
            <a:avLst/>
          </a:prstGeom>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13CD7D6E-2EC5-60B8-2C2E-17569029D530}"/>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25399" y="6223629"/>
            <a:ext cx="3390258" cy="279316"/>
          </a:xfrm>
          <a:prstGeom prst="rect">
            <a:avLst/>
          </a:prstGeom>
        </p:spPr>
      </p:pic>
    </p:spTree>
    <p:extLst>
      <p:ext uri="{BB962C8B-B14F-4D97-AF65-F5344CB8AC3E}">
        <p14:creationId xmlns:p14="http://schemas.microsoft.com/office/powerpoint/2010/main" val="33755311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15537" y="-106364"/>
            <a:ext cx="10515600" cy="1325563"/>
          </a:xfrm>
        </p:spPr>
        <p:txBody>
          <a:bodyPr/>
          <a:lstStyle/>
          <a:p>
            <a:r>
              <a:rPr lang="en-US" altLang="en-US" dirty="0" smtClean="0"/>
              <a:t>MIME</a:t>
            </a:r>
            <a:endParaRPr lang="en-US" altLang="en-US" dirty="0"/>
          </a:p>
        </p:txBody>
      </p:sp>
      <p:sp>
        <p:nvSpPr>
          <p:cNvPr id="22531" name="Rectangle 3"/>
          <p:cNvSpPr>
            <a:spLocks noGrp="1" noChangeArrowheads="1"/>
          </p:cNvSpPr>
          <p:nvPr>
            <p:ph type="body" idx="1"/>
          </p:nvPr>
        </p:nvSpPr>
        <p:spPr>
          <a:xfrm>
            <a:off x="715537" y="1202811"/>
            <a:ext cx="10515600" cy="4351338"/>
          </a:xfrm>
        </p:spPr>
        <p:txBody>
          <a:bodyPr/>
          <a:lstStyle/>
          <a:p>
            <a:pPr>
              <a:buFontTx/>
              <a:buNone/>
            </a:pPr>
            <a:r>
              <a:rPr lang="en-US" altLang="en-US"/>
              <a:t>The MIME types and subtypes defined in RFC 2045.</a:t>
            </a:r>
          </a:p>
        </p:txBody>
      </p:sp>
      <p:pic>
        <p:nvPicPr>
          <p:cNvPr id="22532" name="Picture 4" descr="7-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8557" y="1778959"/>
            <a:ext cx="5561013" cy="403225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597A08C5-0AD7-4D84-92BF-648F6875FEC7}"/>
              </a:ext>
            </a:extLst>
          </p:cNvPr>
          <p:cNvCxnSpPr>
            <a:cxnSpLocks/>
          </p:cNvCxnSpPr>
          <p:nvPr/>
        </p:nvCxnSpPr>
        <p:spPr>
          <a:xfrm>
            <a:off x="1875045" y="955050"/>
            <a:ext cx="10316955" cy="0"/>
          </a:xfrm>
          <a:prstGeom prst="line">
            <a:avLst/>
          </a:prstGeom>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13CD7D6E-2EC5-60B8-2C2E-17569029D530}"/>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25399" y="6223629"/>
            <a:ext cx="3390258" cy="279316"/>
          </a:xfrm>
          <a:prstGeom prst="rect">
            <a:avLst/>
          </a:prstGeom>
        </p:spPr>
      </p:pic>
    </p:spTree>
    <p:extLst>
      <p:ext uri="{BB962C8B-B14F-4D97-AF65-F5344CB8AC3E}">
        <p14:creationId xmlns:p14="http://schemas.microsoft.com/office/powerpoint/2010/main" val="20981220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65718" y="0"/>
            <a:ext cx="9144000" cy="1143000"/>
          </a:xfrm>
        </p:spPr>
        <p:txBody>
          <a:bodyPr/>
          <a:lstStyle/>
          <a:p>
            <a:pPr algn="l"/>
            <a:r>
              <a:rPr lang="en-US" altLang="en-US" dirty="0" smtClean="0"/>
              <a:t>MIME</a:t>
            </a:r>
            <a:endParaRPr lang="en-US" altLang="en-US" dirty="0"/>
          </a:p>
        </p:txBody>
      </p:sp>
      <p:sp>
        <p:nvSpPr>
          <p:cNvPr id="23555" name="Rectangle 3"/>
          <p:cNvSpPr>
            <a:spLocks noGrp="1" noChangeArrowheads="1"/>
          </p:cNvSpPr>
          <p:nvPr>
            <p:ph type="body" idx="1"/>
          </p:nvPr>
        </p:nvSpPr>
        <p:spPr>
          <a:xfrm>
            <a:off x="591597" y="2506700"/>
            <a:ext cx="2497291" cy="2890489"/>
          </a:xfrm>
        </p:spPr>
        <p:txBody>
          <a:bodyPr/>
          <a:lstStyle/>
          <a:p>
            <a:pPr>
              <a:buFontTx/>
              <a:buNone/>
            </a:pPr>
            <a:r>
              <a:rPr lang="en-US" altLang="en-US" sz="2000"/>
              <a:t>A multipart message containing enriched and audio alternatives.</a:t>
            </a:r>
          </a:p>
        </p:txBody>
      </p:sp>
      <p:pic>
        <p:nvPicPr>
          <p:cNvPr id="23556" name="Picture 4" descr="7-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620" y="419814"/>
            <a:ext cx="5940425" cy="55245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597A08C5-0AD7-4D84-92BF-648F6875FEC7}"/>
              </a:ext>
            </a:extLst>
          </p:cNvPr>
          <p:cNvCxnSpPr>
            <a:cxnSpLocks/>
          </p:cNvCxnSpPr>
          <p:nvPr/>
        </p:nvCxnSpPr>
        <p:spPr>
          <a:xfrm>
            <a:off x="1875045" y="876992"/>
            <a:ext cx="10316955" cy="0"/>
          </a:xfrm>
          <a:prstGeom prst="line">
            <a:avLst/>
          </a:prstGeom>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13CD7D6E-2EC5-60B8-2C2E-17569029D530}"/>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25399" y="6223629"/>
            <a:ext cx="3390258" cy="279316"/>
          </a:xfrm>
          <a:prstGeom prst="rect">
            <a:avLst/>
          </a:prstGeom>
        </p:spPr>
      </p:pic>
    </p:spTree>
    <p:extLst>
      <p:ext uri="{BB962C8B-B14F-4D97-AF65-F5344CB8AC3E}">
        <p14:creationId xmlns:p14="http://schemas.microsoft.com/office/powerpoint/2010/main" val="34838761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715536" y="0"/>
            <a:ext cx="10515600" cy="1325563"/>
          </a:xfrm>
        </p:spPr>
        <p:txBody>
          <a:bodyPr/>
          <a:lstStyle/>
          <a:p>
            <a:pPr algn="l"/>
            <a:r>
              <a:rPr lang="en-US" altLang="en-US" dirty="0"/>
              <a:t>Message Transfer</a:t>
            </a:r>
          </a:p>
        </p:txBody>
      </p:sp>
      <p:sp>
        <p:nvSpPr>
          <p:cNvPr id="24579" name="Rectangle 3"/>
          <p:cNvSpPr>
            <a:spLocks noGrp="1" noChangeArrowheads="1"/>
          </p:cNvSpPr>
          <p:nvPr>
            <p:ph type="body" idx="1"/>
          </p:nvPr>
        </p:nvSpPr>
        <p:spPr>
          <a:xfrm>
            <a:off x="715536" y="2767136"/>
            <a:ext cx="3828586" cy="2551996"/>
          </a:xfrm>
        </p:spPr>
        <p:txBody>
          <a:bodyPr/>
          <a:lstStyle/>
          <a:p>
            <a:pPr>
              <a:buFontTx/>
              <a:buNone/>
            </a:pPr>
            <a:r>
              <a:rPr lang="en-US" altLang="en-US" dirty="0"/>
              <a:t>Transferring a message from </a:t>
            </a:r>
            <a:r>
              <a:rPr lang="en-US" altLang="en-US" i="1" dirty="0"/>
              <a:t>elinore@abc.com</a:t>
            </a:r>
            <a:r>
              <a:rPr lang="en-US" altLang="en-US" dirty="0"/>
              <a:t> to</a:t>
            </a:r>
            <a:r>
              <a:rPr lang="en-US" altLang="en-US" i="1" dirty="0"/>
              <a:t> carolyn@xyz.com.</a:t>
            </a:r>
            <a:endParaRPr lang="en-US" altLang="en-US" dirty="0"/>
          </a:p>
        </p:txBody>
      </p:sp>
      <p:pic>
        <p:nvPicPr>
          <p:cNvPr id="24580" name="Picture 4" descr="7-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6726" y="332417"/>
            <a:ext cx="4438650" cy="589121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597A08C5-0AD7-4D84-92BF-648F6875FEC7}"/>
              </a:ext>
            </a:extLst>
          </p:cNvPr>
          <p:cNvCxnSpPr>
            <a:cxnSpLocks/>
          </p:cNvCxnSpPr>
          <p:nvPr/>
        </p:nvCxnSpPr>
        <p:spPr>
          <a:xfrm>
            <a:off x="1875045" y="876992"/>
            <a:ext cx="10316955" cy="0"/>
          </a:xfrm>
          <a:prstGeom prst="line">
            <a:avLst/>
          </a:prstGeom>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13CD7D6E-2EC5-60B8-2C2E-17569029D530}"/>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25399" y="6223629"/>
            <a:ext cx="3390258" cy="279316"/>
          </a:xfrm>
          <a:prstGeom prst="rect">
            <a:avLst/>
          </a:prstGeom>
        </p:spPr>
      </p:pic>
    </p:spTree>
    <p:extLst>
      <p:ext uri="{BB962C8B-B14F-4D97-AF65-F5344CB8AC3E}">
        <p14:creationId xmlns:p14="http://schemas.microsoft.com/office/powerpoint/2010/main" val="14050148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04386" y="-16982"/>
            <a:ext cx="10515600" cy="1325563"/>
          </a:xfrm>
        </p:spPr>
        <p:txBody>
          <a:bodyPr/>
          <a:lstStyle/>
          <a:p>
            <a:r>
              <a:rPr lang="en-US" altLang="en-US" dirty="0"/>
              <a:t>Final Delivery</a:t>
            </a:r>
          </a:p>
        </p:txBody>
      </p:sp>
      <p:sp>
        <p:nvSpPr>
          <p:cNvPr id="25604" name="Text Box 4"/>
          <p:cNvSpPr txBox="1">
            <a:spLocks noChangeArrowheads="1"/>
          </p:cNvSpPr>
          <p:nvPr/>
        </p:nvSpPr>
        <p:spPr bwMode="auto">
          <a:xfrm>
            <a:off x="704386" y="4756223"/>
            <a:ext cx="1121127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l">
              <a:spcBef>
                <a:spcPct val="50000"/>
              </a:spcBef>
              <a:buAutoNum type="alphaLcParenBoth"/>
            </a:pPr>
            <a:r>
              <a:rPr lang="en-US" altLang="en-US" sz="2400" dirty="0" smtClean="0">
                <a:latin typeface="Times New Roman" panose="02020603050405020304" pitchFamily="18" charset="0"/>
              </a:rPr>
              <a:t>Sending </a:t>
            </a:r>
            <a:r>
              <a:rPr lang="en-US" altLang="en-US" sz="2400" dirty="0">
                <a:latin typeface="Times New Roman" panose="02020603050405020304" pitchFamily="18" charset="0"/>
              </a:rPr>
              <a:t>and reading mail when the receiver has a permanent Internet connection and the user agent runs on the same machine as the message transfer agent.  </a:t>
            </a:r>
            <a:endParaRPr lang="en-US" altLang="en-US" sz="2400" dirty="0" smtClean="0">
              <a:latin typeface="Times New Roman" panose="02020603050405020304" pitchFamily="18" charset="0"/>
            </a:endParaRPr>
          </a:p>
          <a:p>
            <a:pPr marL="457200" indent="-457200" algn="l">
              <a:spcBef>
                <a:spcPct val="50000"/>
              </a:spcBef>
              <a:buAutoNum type="alphaLcParenBoth"/>
            </a:pPr>
            <a:r>
              <a:rPr lang="en-US" altLang="en-US" sz="2400" dirty="0" smtClean="0">
                <a:latin typeface="Times New Roman" panose="02020603050405020304" pitchFamily="18" charset="0"/>
              </a:rPr>
              <a:t>Reading </a:t>
            </a:r>
            <a:r>
              <a:rPr lang="en-US" altLang="en-US" sz="2400" dirty="0">
                <a:latin typeface="Times New Roman" panose="02020603050405020304" pitchFamily="18" charset="0"/>
              </a:rPr>
              <a:t>e-mail when the receiver has a dial-up connection to an ISP.</a:t>
            </a:r>
          </a:p>
        </p:txBody>
      </p:sp>
      <p:pic>
        <p:nvPicPr>
          <p:cNvPr id="25605" name="Picture 5" descr="7-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2044" y="1186075"/>
            <a:ext cx="7337425" cy="348773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597A08C5-0AD7-4D84-92BF-648F6875FEC7}"/>
              </a:ext>
            </a:extLst>
          </p:cNvPr>
          <p:cNvCxnSpPr>
            <a:cxnSpLocks/>
          </p:cNvCxnSpPr>
          <p:nvPr/>
        </p:nvCxnSpPr>
        <p:spPr>
          <a:xfrm>
            <a:off x="1875045" y="876992"/>
            <a:ext cx="10316955" cy="0"/>
          </a:xfrm>
          <a:prstGeom prst="line">
            <a:avLst/>
          </a:prstGeom>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13CD7D6E-2EC5-60B8-2C2E-17569029D530}"/>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25399" y="6223629"/>
            <a:ext cx="3390258" cy="279316"/>
          </a:xfrm>
          <a:prstGeom prst="rect">
            <a:avLst/>
          </a:prstGeom>
        </p:spPr>
      </p:pic>
    </p:spTree>
    <p:extLst>
      <p:ext uri="{BB962C8B-B14F-4D97-AF65-F5344CB8AC3E}">
        <p14:creationId xmlns:p14="http://schemas.microsoft.com/office/powerpoint/2010/main" val="9800493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838200" y="-186052"/>
            <a:ext cx="10515600" cy="1325563"/>
          </a:xfrm>
        </p:spPr>
        <p:txBody>
          <a:bodyPr/>
          <a:lstStyle/>
          <a:p>
            <a:r>
              <a:rPr lang="en-US" altLang="en-US" dirty="0"/>
              <a:t>POP3</a:t>
            </a:r>
          </a:p>
        </p:txBody>
      </p:sp>
      <p:sp>
        <p:nvSpPr>
          <p:cNvPr id="26627" name="Rectangle 3"/>
          <p:cNvSpPr>
            <a:spLocks noGrp="1" noChangeArrowheads="1"/>
          </p:cNvSpPr>
          <p:nvPr>
            <p:ph type="body" idx="1"/>
          </p:nvPr>
        </p:nvSpPr>
        <p:spPr>
          <a:xfrm>
            <a:off x="670932" y="1198915"/>
            <a:ext cx="10515600" cy="4351338"/>
          </a:xfrm>
        </p:spPr>
        <p:txBody>
          <a:bodyPr/>
          <a:lstStyle/>
          <a:p>
            <a:pPr>
              <a:buFontTx/>
              <a:buNone/>
            </a:pPr>
            <a:r>
              <a:rPr lang="en-US" altLang="en-US" dirty="0"/>
              <a:t>The protocol supports list, retrieve and delete operations for messages. POP3 clients connect, retrieve all messages, store them on the client computer, and finally delete them from the server</a:t>
            </a:r>
            <a:r>
              <a:rPr lang="en-US" altLang="en-US" dirty="0" smtClean="0"/>
              <a:t>.</a:t>
            </a:r>
          </a:p>
          <a:p>
            <a:pPr>
              <a:buFontTx/>
              <a:buNone/>
            </a:pPr>
            <a:r>
              <a:rPr lang="en-US" dirty="0"/>
              <a:t>POP3 clients also have an option to leave mail on the server after retrieval, and in this mode of operation, clients will only download new messages which are identified by using the UIDL command (unique-id list</a:t>
            </a:r>
            <a:r>
              <a:rPr lang="en-US" dirty="0" smtClean="0"/>
              <a:t>).</a:t>
            </a:r>
          </a:p>
          <a:p>
            <a:pPr>
              <a:buFontTx/>
              <a:buNone/>
            </a:pPr>
            <a:r>
              <a:rPr lang="en-US" dirty="0"/>
              <a:t>A POP3 server listens on TCP well-known port number </a:t>
            </a:r>
            <a:r>
              <a:rPr lang="en-US" b="1" dirty="0"/>
              <a:t>110 </a:t>
            </a:r>
            <a:r>
              <a:rPr lang="en-US" dirty="0"/>
              <a:t>for service requests</a:t>
            </a:r>
            <a:endParaRPr lang="en-US" altLang="en-US" b="1" dirty="0"/>
          </a:p>
        </p:txBody>
      </p:sp>
      <p:cxnSp>
        <p:nvCxnSpPr>
          <p:cNvPr id="5" name="Straight Connector 4">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597A08C5-0AD7-4D84-92BF-648F6875FEC7}"/>
              </a:ext>
            </a:extLst>
          </p:cNvPr>
          <p:cNvCxnSpPr>
            <a:cxnSpLocks/>
          </p:cNvCxnSpPr>
          <p:nvPr/>
        </p:nvCxnSpPr>
        <p:spPr>
          <a:xfrm>
            <a:off x="1875045" y="876992"/>
            <a:ext cx="10316955" cy="0"/>
          </a:xfrm>
          <a:prstGeom prst="line">
            <a:avLst/>
          </a:prstGeom>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13CD7D6E-2EC5-60B8-2C2E-17569029D530}"/>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525399" y="6223629"/>
            <a:ext cx="3390258" cy="279316"/>
          </a:xfrm>
          <a:prstGeom prst="rect">
            <a:avLst/>
          </a:prstGeom>
        </p:spPr>
      </p:pic>
    </p:spTree>
    <p:extLst>
      <p:ext uri="{BB962C8B-B14F-4D97-AF65-F5344CB8AC3E}">
        <p14:creationId xmlns:p14="http://schemas.microsoft.com/office/powerpoint/2010/main" val="25605502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838200" y="-186052"/>
            <a:ext cx="10515600" cy="1325563"/>
          </a:xfrm>
        </p:spPr>
        <p:txBody>
          <a:bodyPr/>
          <a:lstStyle/>
          <a:p>
            <a:r>
              <a:rPr lang="en-US" altLang="en-US" dirty="0"/>
              <a:t>POP3</a:t>
            </a:r>
          </a:p>
        </p:txBody>
      </p:sp>
      <p:sp>
        <p:nvSpPr>
          <p:cNvPr id="26627" name="Rectangle 3"/>
          <p:cNvSpPr>
            <a:spLocks noGrp="1" noChangeArrowheads="1"/>
          </p:cNvSpPr>
          <p:nvPr>
            <p:ph type="body" idx="1"/>
          </p:nvPr>
        </p:nvSpPr>
        <p:spPr>
          <a:xfrm>
            <a:off x="670932" y="1198915"/>
            <a:ext cx="10515600" cy="4351338"/>
          </a:xfrm>
        </p:spPr>
        <p:txBody>
          <a:bodyPr/>
          <a:lstStyle/>
          <a:p>
            <a:pPr>
              <a:buFontTx/>
              <a:buNone/>
            </a:pPr>
            <a:r>
              <a:rPr lang="en-US" altLang="en-US" dirty="0"/>
              <a:t>Using POP3 to fetch three messages.</a:t>
            </a:r>
          </a:p>
        </p:txBody>
      </p:sp>
      <p:pic>
        <p:nvPicPr>
          <p:cNvPr id="26628" name="Picture 4" descr="7-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3186" y="1377023"/>
            <a:ext cx="4095750" cy="434657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597A08C5-0AD7-4D84-92BF-648F6875FEC7}"/>
              </a:ext>
            </a:extLst>
          </p:cNvPr>
          <p:cNvCxnSpPr>
            <a:cxnSpLocks/>
          </p:cNvCxnSpPr>
          <p:nvPr/>
        </p:nvCxnSpPr>
        <p:spPr>
          <a:xfrm>
            <a:off x="1875045" y="876992"/>
            <a:ext cx="10316955" cy="0"/>
          </a:xfrm>
          <a:prstGeom prst="line">
            <a:avLst/>
          </a:prstGeom>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13CD7D6E-2EC5-60B8-2C2E-17569029D530}"/>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25399" y="6223629"/>
            <a:ext cx="3390258" cy="279316"/>
          </a:xfrm>
          <a:prstGeom prst="rect">
            <a:avLst/>
          </a:prstGeom>
        </p:spPr>
      </p:pic>
    </p:spTree>
    <p:extLst>
      <p:ext uri="{BB962C8B-B14F-4D97-AF65-F5344CB8AC3E}">
        <p14:creationId xmlns:p14="http://schemas.microsoft.com/office/powerpoint/2010/main" val="25832586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838200" y="-186052"/>
            <a:ext cx="10515600" cy="1325563"/>
          </a:xfrm>
        </p:spPr>
        <p:txBody>
          <a:bodyPr/>
          <a:lstStyle/>
          <a:p>
            <a:r>
              <a:rPr lang="en-US" altLang="en-US" dirty="0"/>
              <a:t>POP3</a:t>
            </a:r>
          </a:p>
        </p:txBody>
      </p:sp>
      <p:sp>
        <p:nvSpPr>
          <p:cNvPr id="26627" name="Rectangle 3"/>
          <p:cNvSpPr>
            <a:spLocks noGrp="1" noChangeArrowheads="1"/>
          </p:cNvSpPr>
          <p:nvPr>
            <p:ph type="body" idx="1"/>
          </p:nvPr>
        </p:nvSpPr>
        <p:spPr>
          <a:xfrm>
            <a:off x="670932" y="1198915"/>
            <a:ext cx="10515600" cy="4351338"/>
          </a:xfrm>
        </p:spPr>
        <p:txBody>
          <a:bodyPr/>
          <a:lstStyle/>
          <a:p>
            <a:pPr>
              <a:buFontTx/>
              <a:buNone/>
            </a:pPr>
            <a:r>
              <a:rPr lang="en-US" altLang="en-US" dirty="0"/>
              <a:t>POP is a simpler protocol, making implementation easier</a:t>
            </a:r>
            <a:r>
              <a:rPr lang="en-US" altLang="en-US" dirty="0" smtClean="0"/>
              <a:t>.</a:t>
            </a:r>
          </a:p>
          <a:p>
            <a:pPr>
              <a:buNone/>
            </a:pPr>
            <a:r>
              <a:rPr lang="en-US" dirty="0"/>
              <a:t>POP treats the mailbox as a single store, and has no concept of folders</a:t>
            </a:r>
          </a:p>
          <a:p>
            <a:pPr>
              <a:buFontTx/>
              <a:buNone/>
            </a:pPr>
            <a:r>
              <a:rPr lang="en-US" dirty="0"/>
              <a:t>POP provides a completely </a:t>
            </a:r>
            <a:r>
              <a:rPr lang="en-US" i="1" dirty="0"/>
              <a:t>static</a:t>
            </a:r>
            <a:r>
              <a:rPr lang="en-US" dirty="0"/>
              <a:t> view of the current state of the </a:t>
            </a:r>
            <a:r>
              <a:rPr lang="en-US" dirty="0" smtClean="0"/>
              <a:t>mailbox</a:t>
            </a:r>
          </a:p>
          <a:p>
            <a:pPr>
              <a:buNone/>
            </a:pPr>
            <a:r>
              <a:rPr lang="en-US" dirty="0"/>
              <a:t>POP can either retrieve an entire message with the RETR command, and for servers that support it, the headers, as well as a specified number of body lines can be accessed with the TOP command.</a:t>
            </a:r>
          </a:p>
          <a:p>
            <a:pPr>
              <a:buFontTx/>
              <a:buNone/>
            </a:pPr>
            <a:endParaRPr lang="en-US" altLang="en-US" b="1" dirty="0"/>
          </a:p>
        </p:txBody>
      </p:sp>
      <p:cxnSp>
        <p:nvCxnSpPr>
          <p:cNvPr id="5" name="Straight Connector 4">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597A08C5-0AD7-4D84-92BF-648F6875FEC7}"/>
              </a:ext>
            </a:extLst>
          </p:cNvPr>
          <p:cNvCxnSpPr>
            <a:cxnSpLocks/>
          </p:cNvCxnSpPr>
          <p:nvPr/>
        </p:nvCxnSpPr>
        <p:spPr>
          <a:xfrm>
            <a:off x="1875045" y="876992"/>
            <a:ext cx="10316955" cy="0"/>
          </a:xfrm>
          <a:prstGeom prst="line">
            <a:avLst/>
          </a:prstGeom>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13CD7D6E-2EC5-60B8-2C2E-17569029D530}"/>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525399" y="6223629"/>
            <a:ext cx="3390258" cy="279316"/>
          </a:xfrm>
          <a:prstGeom prst="rect">
            <a:avLst/>
          </a:prstGeom>
        </p:spPr>
      </p:pic>
    </p:spTree>
    <p:extLst>
      <p:ext uri="{BB962C8B-B14F-4D97-AF65-F5344CB8AC3E}">
        <p14:creationId xmlns:p14="http://schemas.microsoft.com/office/powerpoint/2010/main" val="16001482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838200" y="-94290"/>
            <a:ext cx="10515600" cy="1325563"/>
          </a:xfrm>
        </p:spPr>
        <p:txBody>
          <a:bodyPr/>
          <a:lstStyle/>
          <a:p>
            <a:r>
              <a:rPr lang="fr-FR" altLang="en-US" dirty="0"/>
              <a:t> Internet Message Access Protocol (IMAP)</a:t>
            </a:r>
            <a:endParaRPr lang="en-US" altLang="en-US" dirty="0"/>
          </a:p>
        </p:txBody>
      </p:sp>
      <p:sp>
        <p:nvSpPr>
          <p:cNvPr id="27651" name="Rectangle 3"/>
          <p:cNvSpPr>
            <a:spLocks noGrp="1" noChangeArrowheads="1"/>
          </p:cNvSpPr>
          <p:nvPr>
            <p:ph type="body" idx="1"/>
          </p:nvPr>
        </p:nvSpPr>
        <p:spPr>
          <a:xfrm>
            <a:off x="838199" y="1825625"/>
            <a:ext cx="11077457" cy="4351338"/>
          </a:xfrm>
        </p:spPr>
        <p:txBody>
          <a:bodyPr>
            <a:normAutofit/>
          </a:bodyPr>
          <a:lstStyle/>
          <a:p>
            <a:pPr>
              <a:buFontTx/>
              <a:buNone/>
            </a:pPr>
            <a:r>
              <a:rPr lang="en-US" altLang="en-US" dirty="0"/>
              <a:t>IMAP was designed with the goal of permitting complete management of an email box by multiple email clients; therefore, clients generally leave messages on the server until the user explicitly deletes them. </a:t>
            </a:r>
            <a:endParaRPr lang="en-US" altLang="en-US" dirty="0" smtClean="0"/>
          </a:p>
          <a:p>
            <a:pPr>
              <a:buFontTx/>
              <a:buNone/>
            </a:pPr>
            <a:r>
              <a:rPr lang="en-US" altLang="en-US" dirty="0" smtClean="0"/>
              <a:t>An </a:t>
            </a:r>
            <a:r>
              <a:rPr lang="en-US" altLang="en-US" dirty="0"/>
              <a:t>IMAP server typically listens on port number 143. </a:t>
            </a:r>
            <a:endParaRPr lang="en-US" altLang="en-US" dirty="0" smtClean="0"/>
          </a:p>
          <a:p>
            <a:pPr>
              <a:buFontTx/>
              <a:buNone/>
            </a:pPr>
            <a:r>
              <a:rPr lang="en-US" altLang="en-US" dirty="0" smtClean="0"/>
              <a:t>IMAP </a:t>
            </a:r>
            <a:r>
              <a:rPr lang="en-US" altLang="en-US" dirty="0"/>
              <a:t>over SSL/TLS (IMAPS) is assigned the port number 993.</a:t>
            </a:r>
          </a:p>
        </p:txBody>
      </p:sp>
      <p:cxnSp>
        <p:nvCxnSpPr>
          <p:cNvPr id="5" name="Straight Connector 4">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597A08C5-0AD7-4D84-92BF-648F6875FEC7}"/>
              </a:ext>
            </a:extLst>
          </p:cNvPr>
          <p:cNvCxnSpPr>
            <a:cxnSpLocks/>
          </p:cNvCxnSpPr>
          <p:nvPr/>
        </p:nvCxnSpPr>
        <p:spPr>
          <a:xfrm>
            <a:off x="1875045" y="876992"/>
            <a:ext cx="10316955" cy="0"/>
          </a:xfrm>
          <a:prstGeom prst="line">
            <a:avLst/>
          </a:prstGeom>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13CD7D6E-2EC5-60B8-2C2E-17569029D530}"/>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525399" y="6223629"/>
            <a:ext cx="3390258" cy="279316"/>
          </a:xfrm>
          <a:prstGeom prst="rect">
            <a:avLst/>
          </a:prstGeom>
        </p:spPr>
      </p:pic>
    </p:spTree>
    <p:extLst>
      <p:ext uri="{BB962C8B-B14F-4D97-AF65-F5344CB8AC3E}">
        <p14:creationId xmlns:p14="http://schemas.microsoft.com/office/powerpoint/2010/main" val="27566625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838200" y="-94290"/>
            <a:ext cx="10515600" cy="1325563"/>
          </a:xfrm>
        </p:spPr>
        <p:txBody>
          <a:bodyPr/>
          <a:lstStyle/>
          <a:p>
            <a:r>
              <a:rPr lang="fr-FR" altLang="en-US" dirty="0"/>
              <a:t> Internet Message Access Protocol (IMAP)</a:t>
            </a:r>
            <a:endParaRPr lang="en-US" altLang="en-US" dirty="0"/>
          </a:p>
        </p:txBody>
      </p:sp>
      <p:sp>
        <p:nvSpPr>
          <p:cNvPr id="27651" name="Rectangle 3"/>
          <p:cNvSpPr>
            <a:spLocks noGrp="1" noChangeArrowheads="1"/>
          </p:cNvSpPr>
          <p:nvPr>
            <p:ph type="body" idx="1"/>
          </p:nvPr>
        </p:nvSpPr>
        <p:spPr>
          <a:xfrm>
            <a:off x="994316" y="1518011"/>
            <a:ext cx="11077457" cy="4351338"/>
          </a:xfrm>
        </p:spPr>
        <p:txBody>
          <a:bodyPr>
            <a:normAutofit/>
          </a:bodyPr>
          <a:lstStyle/>
          <a:p>
            <a:r>
              <a:rPr lang="en-IN" dirty="0"/>
              <a:t>Connected and disconnected </a:t>
            </a:r>
            <a:r>
              <a:rPr lang="en-IN" dirty="0" smtClean="0"/>
              <a:t>modes</a:t>
            </a:r>
          </a:p>
          <a:p>
            <a:r>
              <a:rPr lang="en-IN" dirty="0"/>
              <a:t>Reporting of external </a:t>
            </a:r>
            <a:r>
              <a:rPr lang="en-IN" dirty="0" smtClean="0"/>
              <a:t>changes</a:t>
            </a:r>
          </a:p>
          <a:p>
            <a:r>
              <a:rPr lang="en-US" dirty="0"/>
              <a:t>Access to MIME message parts and partial </a:t>
            </a:r>
            <a:r>
              <a:rPr lang="en-US" dirty="0" smtClean="0"/>
              <a:t>fetch</a:t>
            </a:r>
          </a:p>
          <a:p>
            <a:r>
              <a:rPr lang="en-IN" dirty="0"/>
              <a:t>Message state </a:t>
            </a:r>
            <a:r>
              <a:rPr lang="en-IN" dirty="0" smtClean="0"/>
              <a:t>information</a:t>
            </a:r>
          </a:p>
          <a:p>
            <a:r>
              <a:rPr lang="en-US" dirty="0"/>
              <a:t>Multiple mailboxes on the </a:t>
            </a:r>
            <a:r>
              <a:rPr lang="en-US" dirty="0" smtClean="0"/>
              <a:t>server</a:t>
            </a:r>
          </a:p>
          <a:p>
            <a:r>
              <a:rPr lang="en-IN" dirty="0"/>
              <a:t>Server-side </a:t>
            </a:r>
            <a:r>
              <a:rPr lang="en-IN" dirty="0" smtClean="0"/>
              <a:t>searches</a:t>
            </a:r>
          </a:p>
          <a:p>
            <a:r>
              <a:rPr lang="en-IN" dirty="0"/>
              <a:t>Server push notifications</a:t>
            </a:r>
            <a:endParaRPr lang="en-US" altLang="en-US" dirty="0"/>
          </a:p>
        </p:txBody>
      </p:sp>
      <p:cxnSp>
        <p:nvCxnSpPr>
          <p:cNvPr id="5" name="Straight Connector 4">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597A08C5-0AD7-4D84-92BF-648F6875FEC7}"/>
              </a:ext>
            </a:extLst>
          </p:cNvPr>
          <p:cNvCxnSpPr>
            <a:cxnSpLocks/>
          </p:cNvCxnSpPr>
          <p:nvPr/>
        </p:nvCxnSpPr>
        <p:spPr>
          <a:xfrm>
            <a:off x="1875045" y="876992"/>
            <a:ext cx="10316955" cy="0"/>
          </a:xfrm>
          <a:prstGeom prst="line">
            <a:avLst/>
          </a:prstGeom>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13CD7D6E-2EC5-60B8-2C2E-17569029D530}"/>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525399" y="6223629"/>
            <a:ext cx="3390258" cy="279316"/>
          </a:xfrm>
          <a:prstGeom prst="rect">
            <a:avLst/>
          </a:prstGeom>
        </p:spPr>
      </p:pic>
    </p:spTree>
    <p:extLst>
      <p:ext uri="{BB962C8B-B14F-4D97-AF65-F5344CB8AC3E}">
        <p14:creationId xmlns:p14="http://schemas.microsoft.com/office/powerpoint/2010/main" val="2623091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965142" y="876992"/>
            <a:ext cx="9226858"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695529" y="269412"/>
            <a:ext cx="5246949" cy="800219"/>
          </a:xfrm>
          <a:prstGeom prst="rect">
            <a:avLst/>
          </a:prstGeom>
          <a:noFill/>
        </p:spPr>
        <p:txBody>
          <a:bodyPr wrap="none" lIns="91440" tIns="45720" rIns="91440" bIns="45720">
            <a:spAutoFit/>
          </a:bodyPr>
          <a:lstStyle/>
          <a:p>
            <a:pPr algn="l" fontAlgn="base"/>
            <a:r>
              <a:rPr lang="en-US" sz="4600" b="1" dirty="0">
                <a:effectLst>
                  <a:outerShdw blurRad="38100" dist="38100" dir="2700000" algn="tl">
                    <a:srgbClr val="000000">
                      <a:alpha val="43137"/>
                    </a:srgbClr>
                  </a:outerShdw>
                </a:effectLst>
                <a:latin typeface="Sitka Banner" panose="02000505000000020004" pitchFamily="2" charset="0"/>
              </a:rPr>
              <a:t>Name Space/Naming</a:t>
            </a:r>
            <a:endParaRPr lang="en-US" sz="4600" b="1" i="0" dirty="0">
              <a:solidFill>
                <a:srgbClr val="273239"/>
              </a:solidFill>
              <a:effectLst>
                <a:outerShdw blurRad="38100" dist="38100" dir="2700000" algn="tl">
                  <a:srgbClr val="000000">
                    <a:alpha val="43137"/>
                  </a:srgbClr>
                </a:outerShdw>
              </a:effectLst>
              <a:latin typeface="Sitka Banner" panose="02000505000000020004" pitchFamily="2" charset="0"/>
            </a:endParaRPr>
          </a:p>
        </p:txBody>
      </p:sp>
      <p:sp>
        <p:nvSpPr>
          <p:cNvPr id="10" name="TextBox 9">
            <a:extLst>
              <a:ext uri="{FF2B5EF4-FFF2-40B4-BE49-F238E27FC236}">
                <a16:creationId xmlns:a16="http://schemas.microsoft.com/office/drawing/2014/main" id="{655D8822-BDF6-4942-81BC-7201DB98EB5D}"/>
              </a:ext>
            </a:extLst>
          </p:cNvPr>
          <p:cNvSpPr txBox="1"/>
          <p:nvPr/>
        </p:nvSpPr>
        <p:spPr>
          <a:xfrm>
            <a:off x="780374" y="1252804"/>
            <a:ext cx="10324207" cy="4893647"/>
          </a:xfrm>
          <a:prstGeom prst="rect">
            <a:avLst/>
          </a:prstGeom>
          <a:noFill/>
        </p:spPr>
        <p:txBody>
          <a:bodyPr wrap="square">
            <a:spAutoFit/>
          </a:bodyPr>
          <a:lstStyle/>
          <a:p>
            <a:r>
              <a:rPr lang="en-US" sz="2400" dirty="0">
                <a:latin typeface="Sitka Text" panose="02000505000000020004" pitchFamily="2" charset="0"/>
              </a:rPr>
              <a:t>Name space map each address to a unique name in two ways</a:t>
            </a:r>
          </a:p>
          <a:p>
            <a:pPr>
              <a:buNone/>
            </a:pPr>
            <a:r>
              <a:rPr lang="en-US" sz="2400" dirty="0">
                <a:latin typeface="Sitka Text" panose="02000505000000020004" pitchFamily="2" charset="0"/>
              </a:rPr>
              <a:t>	- Flat name space</a:t>
            </a:r>
          </a:p>
          <a:p>
            <a:pPr>
              <a:buNone/>
            </a:pPr>
            <a:r>
              <a:rPr lang="en-US" sz="2400" dirty="0">
                <a:latin typeface="Sitka Text" panose="02000505000000020004" pitchFamily="2" charset="0"/>
              </a:rPr>
              <a:t>	- Hierarchical name space</a:t>
            </a:r>
          </a:p>
          <a:p>
            <a:pPr>
              <a:buNone/>
            </a:pPr>
            <a:r>
              <a:rPr lang="en-US" sz="2400" b="1" dirty="0">
                <a:latin typeface="Sitka Text" panose="02000505000000020004" pitchFamily="2" charset="0"/>
              </a:rPr>
              <a:t>Flat name space:</a:t>
            </a:r>
          </a:p>
          <a:p>
            <a:pPr marL="342900" indent="-342900">
              <a:buFont typeface="Arial" panose="020B0604020202020204" pitchFamily="34" charset="0"/>
              <a:buChar char="•"/>
            </a:pPr>
            <a:r>
              <a:rPr lang="en-US" sz="2400" dirty="0">
                <a:latin typeface="Sitka Text" panose="02000505000000020004" pitchFamily="2" charset="0"/>
              </a:rPr>
              <a:t>A name in this space is a sequence of characters without structure</a:t>
            </a:r>
          </a:p>
          <a:p>
            <a:pPr marL="342900" indent="-342900">
              <a:buFont typeface="Arial" panose="020B0604020202020204" pitchFamily="34" charset="0"/>
              <a:buChar char="•"/>
            </a:pPr>
            <a:r>
              <a:rPr lang="en-US" sz="2400" dirty="0">
                <a:latin typeface="Sitka Text" panose="02000505000000020004" pitchFamily="2" charset="0"/>
              </a:rPr>
              <a:t>A name may or may not have a common section.</a:t>
            </a:r>
          </a:p>
          <a:p>
            <a:pPr marL="342900" indent="-342900">
              <a:buFont typeface="Arial" panose="020B0604020202020204" pitchFamily="34" charset="0"/>
              <a:buChar char="•"/>
            </a:pPr>
            <a:r>
              <a:rPr lang="en-US" sz="2400" dirty="0">
                <a:latin typeface="Sitka Text" panose="02000505000000020004" pitchFamily="2" charset="0"/>
              </a:rPr>
              <a:t>It cannot be used in internet.</a:t>
            </a:r>
          </a:p>
          <a:p>
            <a:pPr>
              <a:buNone/>
            </a:pPr>
            <a:r>
              <a:rPr lang="en-US" sz="2400" b="1" dirty="0">
                <a:latin typeface="Sitka Text" panose="02000505000000020004" pitchFamily="2" charset="0"/>
              </a:rPr>
              <a:t>Hierarchical name space:</a:t>
            </a:r>
          </a:p>
          <a:p>
            <a:pPr marL="342900" indent="-342900">
              <a:buFont typeface="Arial" panose="020B0604020202020204" pitchFamily="34" charset="0"/>
              <a:buChar char="•"/>
            </a:pPr>
            <a:r>
              <a:rPr lang="en-US" sz="2400" dirty="0">
                <a:latin typeface="Sitka Text" panose="02000505000000020004" pitchFamily="2" charset="0"/>
              </a:rPr>
              <a:t>Each name has several parts</a:t>
            </a:r>
          </a:p>
          <a:p>
            <a:pPr marL="342900" indent="-342900">
              <a:buFont typeface="Arial" panose="020B0604020202020204" pitchFamily="34" charset="0"/>
              <a:buChar char="•"/>
            </a:pPr>
            <a:r>
              <a:rPr lang="en-US" sz="2400" dirty="0">
                <a:latin typeface="Sitka Text" panose="02000505000000020004" pitchFamily="2" charset="0"/>
              </a:rPr>
              <a:t>The first part define the nature of the organization</a:t>
            </a:r>
          </a:p>
          <a:p>
            <a:pPr marL="342900" indent="-342900">
              <a:buFont typeface="Arial" panose="020B0604020202020204" pitchFamily="34" charset="0"/>
              <a:buChar char="•"/>
            </a:pPr>
            <a:r>
              <a:rPr lang="en-US" sz="2400" dirty="0">
                <a:latin typeface="Sitka Text" panose="02000505000000020004" pitchFamily="2" charset="0"/>
              </a:rPr>
              <a:t>The second part define the name of the organization</a:t>
            </a:r>
          </a:p>
          <a:p>
            <a:pPr marL="342900" indent="-342900">
              <a:buFont typeface="Arial" panose="020B0604020202020204" pitchFamily="34" charset="0"/>
              <a:buChar char="•"/>
            </a:pPr>
            <a:r>
              <a:rPr lang="en-US" sz="2400" dirty="0">
                <a:latin typeface="Sitka Text" panose="02000505000000020004" pitchFamily="2" charset="0"/>
              </a:rPr>
              <a:t>The third part define departments in the organization and so on</a:t>
            </a:r>
          </a:p>
          <a:p>
            <a:endParaRPr lang="en-US" altLang="en-US" sz="2400" dirty="0">
              <a:latin typeface="Sitka Text" panose="02000505000000020004" pitchFamily="2" charset="0"/>
            </a:endParaRPr>
          </a:p>
        </p:txBody>
      </p:sp>
      <p:pic>
        <p:nvPicPr>
          <p:cNvPr id="2" name="Picture 1">
            <a:extLst>
              <a:ext uri="{FF2B5EF4-FFF2-40B4-BE49-F238E27FC236}">
                <a16:creationId xmlns:a16="http://schemas.microsoft.com/office/drawing/2014/main" id="{6EBFD4B5-8616-AC65-CCF1-37C04E565827}"/>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525399" y="6223629"/>
            <a:ext cx="3390258" cy="279316"/>
          </a:xfrm>
          <a:prstGeom prst="rect">
            <a:avLst/>
          </a:prstGeom>
        </p:spPr>
      </p:pic>
    </p:spTree>
    <p:extLst>
      <p:ext uri="{BB962C8B-B14F-4D97-AF65-F5344CB8AC3E}">
        <p14:creationId xmlns:p14="http://schemas.microsoft.com/office/powerpoint/2010/main" val="1367102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838200" y="-94290"/>
            <a:ext cx="10515600" cy="1325563"/>
          </a:xfrm>
        </p:spPr>
        <p:txBody>
          <a:bodyPr/>
          <a:lstStyle/>
          <a:p>
            <a:r>
              <a:rPr lang="fr-FR" altLang="en-US" dirty="0"/>
              <a:t> Internet Message Access Protocol (IMAP)</a:t>
            </a:r>
            <a:endParaRPr lang="en-US" altLang="en-US" dirty="0"/>
          </a:p>
        </p:txBody>
      </p:sp>
      <p:sp>
        <p:nvSpPr>
          <p:cNvPr id="27651" name="Rectangle 3"/>
          <p:cNvSpPr>
            <a:spLocks noGrp="1" noChangeArrowheads="1"/>
          </p:cNvSpPr>
          <p:nvPr>
            <p:ph type="body" idx="1"/>
          </p:nvPr>
        </p:nvSpPr>
        <p:spPr>
          <a:xfrm>
            <a:off x="838200" y="1825625"/>
            <a:ext cx="4592444" cy="4351338"/>
          </a:xfrm>
        </p:spPr>
        <p:txBody>
          <a:bodyPr/>
          <a:lstStyle/>
          <a:p>
            <a:pPr>
              <a:buFontTx/>
              <a:buNone/>
            </a:pPr>
            <a:r>
              <a:rPr lang="en-US" altLang="en-US" dirty="0"/>
              <a:t>A comparison of POP3 and IMAP.</a:t>
            </a:r>
          </a:p>
        </p:txBody>
      </p:sp>
      <p:pic>
        <p:nvPicPr>
          <p:cNvPr id="27652" name="Picture 4" descr="7-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7713" y="1662907"/>
            <a:ext cx="5180012" cy="412908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597A08C5-0AD7-4D84-92BF-648F6875FEC7}"/>
              </a:ext>
            </a:extLst>
          </p:cNvPr>
          <p:cNvCxnSpPr>
            <a:cxnSpLocks/>
          </p:cNvCxnSpPr>
          <p:nvPr/>
        </p:nvCxnSpPr>
        <p:spPr>
          <a:xfrm>
            <a:off x="1875045" y="876992"/>
            <a:ext cx="10316955" cy="0"/>
          </a:xfrm>
          <a:prstGeom prst="line">
            <a:avLst/>
          </a:prstGeom>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13CD7D6E-2EC5-60B8-2C2E-17569029D530}"/>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25399" y="6223629"/>
            <a:ext cx="3390258" cy="279316"/>
          </a:xfrm>
          <a:prstGeom prst="rect">
            <a:avLst/>
          </a:prstGeom>
        </p:spPr>
      </p:pic>
    </p:spTree>
    <p:extLst>
      <p:ext uri="{BB962C8B-B14F-4D97-AF65-F5344CB8AC3E}">
        <p14:creationId xmlns:p14="http://schemas.microsoft.com/office/powerpoint/2010/main" val="29093065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91DC736-0EF8-4F87-9146-EBF1D2EE4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72C05483-DD3D-479D-9688-1DEAAC82CC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28181" b="-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097CD68E-23E3-4007-8847-CD0944C4F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0021C814-0E7A-469A-B5A8-CBCB0FB6951A}"/>
              </a:ext>
            </a:extLst>
          </p:cNvPr>
          <p:cNvSpPr>
            <a:spLocks noGrp="1"/>
          </p:cNvSpPr>
          <p:nvPr>
            <p:ph type="ctrTitle"/>
          </p:nvPr>
        </p:nvSpPr>
        <p:spPr>
          <a:xfrm>
            <a:off x="477981" y="1122363"/>
            <a:ext cx="4023360" cy="3204134"/>
          </a:xfrm>
          <a:effectLst>
            <a:outerShdw blurRad="50800" dist="38100" dir="2700000" algn="tl" rotWithShape="0">
              <a:prstClr val="black">
                <a:alpha val="40000"/>
              </a:prstClr>
            </a:outerShdw>
          </a:effectLst>
        </p:spPr>
        <p:txBody>
          <a:bodyPr anchor="b">
            <a:normAutofit/>
          </a:bodyPr>
          <a:lstStyle/>
          <a:p>
            <a:pPr algn="l"/>
            <a:r>
              <a:rPr lang="en-US" sz="4000" b="1" dirty="0">
                <a:effectLst/>
                <a:latin typeface="Sitka Banner" panose="02000505000000020004" pitchFamily="2" charset="0"/>
                <a:ea typeface="Times New Roman" panose="02020603050405020304" pitchFamily="18" charset="0"/>
              </a:rPr>
              <a:t>Hyper Text Transfer Protocol (HTTP) </a:t>
            </a:r>
            <a:endParaRPr lang="en-US" sz="4000" b="1" dirty="0">
              <a:ln w="0"/>
              <a:effectLst>
                <a:outerShdw blurRad="38100" dist="19050" dir="2700000" algn="tl" rotWithShape="0">
                  <a:schemeClr val="dk1">
                    <a:alpha val="40000"/>
                  </a:schemeClr>
                </a:outerShdw>
              </a:effectLst>
              <a:latin typeface="Sitka Banner" panose="02000505000000020004" pitchFamily="2" charset="0"/>
            </a:endParaRP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47EB8644-5E14-9BAD-8A8F-C4B1FED145E1}"/>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740270" y="4785631"/>
            <a:ext cx="3390258" cy="279316"/>
          </a:xfrm>
          <a:prstGeom prst="rect">
            <a:avLst/>
          </a:prstGeom>
        </p:spPr>
      </p:pic>
    </p:spTree>
    <p:extLst>
      <p:ext uri="{BB962C8B-B14F-4D97-AF65-F5344CB8AC3E}">
        <p14:creationId xmlns:p14="http://schemas.microsoft.com/office/powerpoint/2010/main" val="34683062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1875045" y="876992"/>
            <a:ext cx="10316955"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92322" y="337107"/>
            <a:ext cx="1282723" cy="646331"/>
          </a:xfrm>
          <a:prstGeom prst="rect">
            <a:avLst/>
          </a:prstGeom>
          <a:noFill/>
        </p:spPr>
        <p:txBody>
          <a:bodyPr wrap="none" lIns="91440" tIns="45720" rIns="91440" bIns="45720">
            <a:spAutoFit/>
          </a:bodyPr>
          <a:lstStyle/>
          <a:p>
            <a:pPr marL="0" marR="0" algn="just">
              <a:spcBef>
                <a:spcPts val="0"/>
              </a:spcBef>
              <a:spcAft>
                <a:spcPts val="0"/>
              </a:spcAft>
            </a:pPr>
            <a:r>
              <a:rPr lang="en-US" sz="3600" b="1" dirty="0">
                <a:effectLst>
                  <a:outerShdw blurRad="38100" dist="38100" dir="2700000" algn="tl">
                    <a:srgbClr val="000000">
                      <a:alpha val="43137"/>
                    </a:srgbClr>
                  </a:outerShdw>
                </a:effectLst>
                <a:latin typeface="Sitka Banner" panose="02000505000000020004" pitchFamily="2" charset="0"/>
                <a:ea typeface="Times New Roman" panose="02020603050405020304" pitchFamily="18" charset="0"/>
              </a:rPr>
              <a:t>HTTP</a:t>
            </a:r>
            <a:endParaRPr lang="en-US" sz="3600" dirty="0">
              <a:effectLst>
                <a:outerShdw blurRad="38100" dist="38100" dir="2700000" algn="tl">
                  <a:srgbClr val="000000">
                    <a:alpha val="43137"/>
                  </a:srgbClr>
                </a:outerShdw>
              </a:effectLst>
              <a:latin typeface="Sitka Banner" panose="02000505000000020004" pitchFamily="2" charset="0"/>
              <a:ea typeface="Times New Roman" panose="02020603050405020304" pitchFamily="18" charset="0"/>
            </a:endParaRPr>
          </a:p>
        </p:txBody>
      </p:sp>
      <p:sp>
        <p:nvSpPr>
          <p:cNvPr id="10" name="TextBox 9">
            <a:extLst>
              <a:ext uri="{FF2B5EF4-FFF2-40B4-BE49-F238E27FC236}">
                <a16:creationId xmlns:a16="http://schemas.microsoft.com/office/drawing/2014/main" id="{655D8822-BDF6-4942-81BC-7201DB98EB5D}"/>
              </a:ext>
            </a:extLst>
          </p:cNvPr>
          <p:cNvSpPr txBox="1"/>
          <p:nvPr/>
        </p:nvSpPr>
        <p:spPr>
          <a:xfrm>
            <a:off x="747066" y="1272530"/>
            <a:ext cx="10577426" cy="4401205"/>
          </a:xfrm>
          <a:prstGeom prst="rect">
            <a:avLst/>
          </a:prstGeom>
          <a:noFill/>
        </p:spPr>
        <p:txBody>
          <a:bodyPr wrap="square">
            <a:spAutoFit/>
          </a:bodyPr>
          <a:lstStyle/>
          <a:p>
            <a:pPr marL="342900" indent="-342900" fontAlgn="base">
              <a:buFont typeface="Arial" panose="020B0604020202020204" pitchFamily="34" charset="0"/>
              <a:buChar char="•"/>
            </a:pPr>
            <a:r>
              <a:rPr lang="en-US" sz="2000" dirty="0">
                <a:effectLst/>
                <a:latin typeface="Sitka Text" panose="02000505000000020004" pitchFamily="2" charset="0"/>
                <a:ea typeface="Times New Roman" panose="02020603050405020304" pitchFamily="18" charset="0"/>
              </a:rPr>
              <a:t>Hyper Text Transfer Protocol (HTTP) is implemented in two programs: a client program and a server program. </a:t>
            </a:r>
          </a:p>
          <a:p>
            <a:pPr marL="342900" indent="-342900" fontAlgn="base">
              <a:buFont typeface="Arial" panose="020B0604020202020204" pitchFamily="34" charset="0"/>
              <a:buChar char="•"/>
            </a:pPr>
            <a:r>
              <a:rPr lang="en-US" sz="2000" dirty="0">
                <a:effectLst/>
                <a:latin typeface="Sitka Text" panose="02000505000000020004" pitchFamily="2" charset="0"/>
                <a:ea typeface="Times New Roman" panose="02020603050405020304" pitchFamily="18" charset="0"/>
              </a:rPr>
              <a:t>The client program and server program, executing on different end systems, talk to each other by exchanging HTTP messages.</a:t>
            </a:r>
          </a:p>
          <a:p>
            <a:pPr marL="342900" indent="-342900" fontAlgn="base">
              <a:buFont typeface="Arial" panose="020B0604020202020204" pitchFamily="34" charset="0"/>
              <a:buChar char="•"/>
            </a:pPr>
            <a:r>
              <a:rPr lang="en-US" sz="2000" b="1" dirty="0">
                <a:effectLst/>
                <a:latin typeface="Sitka Text" panose="02000505000000020004" pitchFamily="2" charset="0"/>
                <a:ea typeface="Times New Roman" panose="02020603050405020304" pitchFamily="18" charset="0"/>
              </a:rPr>
              <a:t>A Web page </a:t>
            </a:r>
            <a:r>
              <a:rPr lang="en-US" sz="2000" dirty="0">
                <a:effectLst/>
                <a:latin typeface="Sitka Text" panose="02000505000000020004" pitchFamily="2" charset="0"/>
                <a:ea typeface="Times New Roman" panose="02020603050405020304" pitchFamily="18" charset="0"/>
              </a:rPr>
              <a:t>(also called a document) consists of objects. Most Web pages consist of a base </a:t>
            </a:r>
            <a:r>
              <a:rPr lang="en-US" sz="2000" b="1" dirty="0">
                <a:effectLst/>
                <a:latin typeface="Sitka Text" panose="02000505000000020004" pitchFamily="2" charset="0"/>
                <a:ea typeface="Times New Roman" panose="02020603050405020304" pitchFamily="18" charset="0"/>
              </a:rPr>
              <a:t>HTML file </a:t>
            </a:r>
            <a:r>
              <a:rPr lang="en-US" sz="2000" dirty="0">
                <a:effectLst/>
                <a:latin typeface="Sitka Text" panose="02000505000000020004" pitchFamily="2" charset="0"/>
                <a:ea typeface="Times New Roman" panose="02020603050405020304" pitchFamily="18" charset="0"/>
              </a:rPr>
              <a:t>and several referenced objects. </a:t>
            </a:r>
          </a:p>
          <a:p>
            <a:pPr marL="342900" indent="-342900" fontAlgn="base">
              <a:buFont typeface="Arial" panose="020B0604020202020204" pitchFamily="34" charset="0"/>
              <a:buChar char="•"/>
            </a:pPr>
            <a:r>
              <a:rPr lang="en-US" sz="2000" dirty="0">
                <a:effectLst/>
                <a:latin typeface="Sitka Text" panose="02000505000000020004" pitchFamily="2" charset="0"/>
                <a:ea typeface="Times New Roman" panose="02020603050405020304" pitchFamily="18" charset="0"/>
              </a:rPr>
              <a:t>A </a:t>
            </a:r>
            <a:r>
              <a:rPr lang="en-US" sz="2000" b="1" dirty="0">
                <a:effectLst/>
                <a:latin typeface="Sitka Text" panose="02000505000000020004" pitchFamily="2" charset="0"/>
                <a:ea typeface="Times New Roman" panose="02020603050405020304" pitchFamily="18" charset="0"/>
              </a:rPr>
              <a:t>browser </a:t>
            </a:r>
            <a:r>
              <a:rPr lang="en-US" sz="2000" dirty="0">
                <a:effectLst/>
                <a:latin typeface="Sitka Text" panose="02000505000000020004" pitchFamily="2" charset="0"/>
                <a:ea typeface="Times New Roman" panose="02020603050405020304" pitchFamily="18" charset="0"/>
              </a:rPr>
              <a:t>is a user agent for the Web; it displays the requested Web page and provides numerous navigational and configuration features. Web browsers also implement the client side of HTTP</a:t>
            </a:r>
            <a:r>
              <a:rPr lang="en-US" sz="2000" dirty="0">
                <a:latin typeface="Sitka Text" panose="02000505000000020004" pitchFamily="2" charset="0"/>
                <a:ea typeface="Times New Roman" panose="02020603050405020304" pitchFamily="18" charset="0"/>
              </a:rPr>
              <a:t>.</a:t>
            </a:r>
          </a:p>
          <a:p>
            <a:pPr marL="342900" marR="0" indent="-342900" algn="just">
              <a:spcBef>
                <a:spcPts val="0"/>
              </a:spcBef>
              <a:spcAft>
                <a:spcPts val="0"/>
              </a:spcAft>
              <a:buFont typeface="Arial" panose="020B0604020202020204" pitchFamily="34" charset="0"/>
              <a:buChar char="•"/>
            </a:pPr>
            <a:r>
              <a:rPr lang="en-US" sz="2000" b="1" dirty="0">
                <a:effectLst/>
                <a:latin typeface="Sitka Text" panose="02000505000000020004" pitchFamily="2" charset="0"/>
                <a:ea typeface="Times New Roman" panose="02020603050405020304" pitchFamily="18" charset="0"/>
              </a:rPr>
              <a:t>A Web server </a:t>
            </a:r>
            <a:r>
              <a:rPr lang="en-US" sz="2000" dirty="0">
                <a:effectLst/>
                <a:latin typeface="Sitka Text" panose="02000505000000020004" pitchFamily="2" charset="0"/>
                <a:ea typeface="Times New Roman" panose="02020603050405020304" pitchFamily="18" charset="0"/>
              </a:rPr>
              <a:t>houses Web objects, each addressable by a URL. Web servers also implement the server side of HTTP. </a:t>
            </a:r>
          </a:p>
          <a:p>
            <a:pPr marL="342900" marR="0" indent="-342900" algn="just">
              <a:spcBef>
                <a:spcPts val="0"/>
              </a:spcBef>
              <a:spcAft>
                <a:spcPts val="0"/>
              </a:spcAft>
              <a:buFont typeface="Arial" panose="020B0604020202020204" pitchFamily="34" charset="0"/>
              <a:buChar char="•"/>
            </a:pPr>
            <a:r>
              <a:rPr lang="en-US" sz="2000" dirty="0">
                <a:effectLst/>
                <a:latin typeface="Sitka Text" panose="02000505000000020004" pitchFamily="2" charset="0"/>
                <a:ea typeface="Times New Roman" panose="02020603050405020304" pitchFamily="18" charset="0"/>
              </a:rPr>
              <a:t>The HTTP client first initiates a TCP connection with the server. Once the connection is established, the browser and the server processes access TCP through their socket interfaces. </a:t>
            </a:r>
          </a:p>
        </p:txBody>
      </p:sp>
      <p:pic>
        <p:nvPicPr>
          <p:cNvPr id="2" name="Picture 1">
            <a:extLst>
              <a:ext uri="{FF2B5EF4-FFF2-40B4-BE49-F238E27FC236}">
                <a16:creationId xmlns:a16="http://schemas.microsoft.com/office/drawing/2014/main" id="{88689419-6E5F-A6C5-A9A9-170096D0E550}"/>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525399" y="6223629"/>
            <a:ext cx="3390258" cy="279316"/>
          </a:xfrm>
          <a:prstGeom prst="rect">
            <a:avLst/>
          </a:prstGeom>
        </p:spPr>
      </p:pic>
    </p:spTree>
    <p:extLst>
      <p:ext uri="{BB962C8B-B14F-4D97-AF65-F5344CB8AC3E}">
        <p14:creationId xmlns:p14="http://schemas.microsoft.com/office/powerpoint/2010/main" val="14722160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430782DD-12EA-4218-8909-3C86EDA147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3258" y="1050548"/>
            <a:ext cx="38862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1875045" y="876992"/>
            <a:ext cx="10316955"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92322" y="337107"/>
            <a:ext cx="1282723" cy="646331"/>
          </a:xfrm>
          <a:prstGeom prst="rect">
            <a:avLst/>
          </a:prstGeom>
          <a:noFill/>
        </p:spPr>
        <p:txBody>
          <a:bodyPr wrap="none" lIns="91440" tIns="45720" rIns="91440" bIns="45720">
            <a:spAutoFit/>
          </a:bodyPr>
          <a:lstStyle/>
          <a:p>
            <a:pPr marL="0" marR="0" algn="just">
              <a:spcBef>
                <a:spcPts val="0"/>
              </a:spcBef>
              <a:spcAft>
                <a:spcPts val="0"/>
              </a:spcAft>
            </a:pPr>
            <a:r>
              <a:rPr lang="en-US" sz="3600" b="1" dirty="0">
                <a:effectLst>
                  <a:outerShdw blurRad="38100" dist="38100" dir="2700000" algn="tl">
                    <a:srgbClr val="000000">
                      <a:alpha val="43137"/>
                    </a:srgbClr>
                  </a:outerShdw>
                </a:effectLst>
                <a:latin typeface="Sitka Banner" panose="02000505000000020004" pitchFamily="2" charset="0"/>
                <a:ea typeface="Times New Roman" panose="02020603050405020304" pitchFamily="18" charset="0"/>
              </a:rPr>
              <a:t>HTTP</a:t>
            </a:r>
            <a:endParaRPr lang="en-US" sz="3600" dirty="0">
              <a:effectLst>
                <a:outerShdw blurRad="38100" dist="38100" dir="2700000" algn="tl">
                  <a:srgbClr val="000000">
                    <a:alpha val="43137"/>
                  </a:srgbClr>
                </a:outerShdw>
              </a:effectLst>
              <a:latin typeface="Sitka Banner" panose="02000505000000020004" pitchFamily="2" charset="0"/>
              <a:ea typeface="Times New Roman" panose="02020603050405020304" pitchFamily="18" charset="0"/>
            </a:endParaRPr>
          </a:p>
        </p:txBody>
      </p:sp>
      <p:sp>
        <p:nvSpPr>
          <p:cNvPr id="10" name="TextBox 9">
            <a:extLst>
              <a:ext uri="{FF2B5EF4-FFF2-40B4-BE49-F238E27FC236}">
                <a16:creationId xmlns:a16="http://schemas.microsoft.com/office/drawing/2014/main" id="{655D8822-BDF6-4942-81BC-7201DB98EB5D}"/>
              </a:ext>
            </a:extLst>
          </p:cNvPr>
          <p:cNvSpPr txBox="1"/>
          <p:nvPr/>
        </p:nvSpPr>
        <p:spPr>
          <a:xfrm>
            <a:off x="747066" y="1272530"/>
            <a:ext cx="8143716" cy="2246769"/>
          </a:xfrm>
          <a:prstGeom prst="rect">
            <a:avLst/>
          </a:prstGeom>
          <a:noFill/>
        </p:spPr>
        <p:txBody>
          <a:bodyPr wrap="square">
            <a:spAutoFit/>
          </a:bodyPr>
          <a:lstStyle/>
          <a:p>
            <a:pPr marL="342900" marR="0" indent="-342900" algn="just">
              <a:spcBef>
                <a:spcPts val="0"/>
              </a:spcBef>
              <a:spcAft>
                <a:spcPts val="0"/>
              </a:spcAft>
              <a:buFont typeface="Arial" panose="020B0604020202020204" pitchFamily="34" charset="0"/>
              <a:buChar char="•"/>
            </a:pPr>
            <a:r>
              <a:rPr lang="en-US" sz="2000" dirty="0">
                <a:effectLst/>
                <a:latin typeface="Sitka Text" panose="02000505000000020004" pitchFamily="2" charset="0"/>
                <a:ea typeface="Times New Roman" panose="02020603050405020304" pitchFamily="18" charset="0"/>
              </a:rPr>
              <a:t>The HTTP client first initiates a TCP connection with the server. </a:t>
            </a:r>
          </a:p>
          <a:p>
            <a:pPr marL="342900" marR="0" indent="-342900" algn="just">
              <a:spcBef>
                <a:spcPts val="0"/>
              </a:spcBef>
              <a:spcAft>
                <a:spcPts val="0"/>
              </a:spcAft>
              <a:buFont typeface="Arial" panose="020B0604020202020204" pitchFamily="34" charset="0"/>
              <a:buChar char="•"/>
            </a:pPr>
            <a:r>
              <a:rPr lang="en-US" sz="2000" dirty="0">
                <a:effectLst/>
                <a:latin typeface="Sitka Text" panose="02000505000000020004" pitchFamily="2" charset="0"/>
                <a:ea typeface="Times New Roman" panose="02020603050405020304" pitchFamily="18" charset="0"/>
              </a:rPr>
              <a:t>Once the connection is established, the browser and the server processes access TCP through their socket interfaces. </a:t>
            </a:r>
            <a:endParaRPr lang="en-US" sz="2000" dirty="0">
              <a:latin typeface="Sitka Text" panose="02000505000000020004" pitchFamily="2" charset="0"/>
              <a:ea typeface="Times New Roman" panose="02020603050405020304" pitchFamily="18" charset="0"/>
            </a:endParaRPr>
          </a:p>
          <a:p>
            <a:pPr marR="0" algn="just">
              <a:spcBef>
                <a:spcPts val="0"/>
              </a:spcBef>
              <a:spcAft>
                <a:spcPts val="0"/>
              </a:spcAft>
            </a:pPr>
            <a:r>
              <a:rPr lang="en-US" sz="2000" b="1" dirty="0">
                <a:effectLst/>
                <a:latin typeface="Sitka Text" panose="02000505000000020004" pitchFamily="2" charset="0"/>
                <a:ea typeface="Times New Roman" panose="02020603050405020304" pitchFamily="18" charset="0"/>
              </a:rPr>
              <a:t>Stateless Protocol</a:t>
            </a:r>
          </a:p>
          <a:p>
            <a:pPr marL="342900" marR="0" indent="-342900" algn="just">
              <a:spcBef>
                <a:spcPts val="0"/>
              </a:spcBef>
              <a:spcAft>
                <a:spcPts val="0"/>
              </a:spcAft>
              <a:buFont typeface="Arial" panose="020B0604020202020204" pitchFamily="34" charset="0"/>
              <a:buChar char="•"/>
            </a:pPr>
            <a:r>
              <a:rPr lang="en-US" sz="2000" dirty="0">
                <a:effectLst/>
                <a:latin typeface="Sitka Text" panose="02000505000000020004" pitchFamily="2" charset="0"/>
                <a:ea typeface="Times New Roman" panose="02020603050405020304" pitchFamily="18" charset="0"/>
              </a:rPr>
              <a:t>The server sends requested files to clients without storing any state information about the client.</a:t>
            </a:r>
          </a:p>
        </p:txBody>
      </p:sp>
      <p:sp>
        <p:nvSpPr>
          <p:cNvPr id="9" name="TextBox 8">
            <a:extLst>
              <a:ext uri="{FF2B5EF4-FFF2-40B4-BE49-F238E27FC236}">
                <a16:creationId xmlns:a16="http://schemas.microsoft.com/office/drawing/2014/main" id="{20E91D0A-C57A-4E28-89F0-6E18201B02EA}"/>
              </a:ext>
            </a:extLst>
          </p:cNvPr>
          <p:cNvSpPr txBox="1"/>
          <p:nvPr/>
        </p:nvSpPr>
        <p:spPr>
          <a:xfrm>
            <a:off x="747066" y="3494575"/>
            <a:ext cx="11069796" cy="2554545"/>
          </a:xfrm>
          <a:prstGeom prst="rect">
            <a:avLst/>
          </a:prstGeom>
          <a:noFill/>
        </p:spPr>
        <p:txBody>
          <a:bodyPr wrap="square">
            <a:spAutoFit/>
          </a:bodyPr>
          <a:lstStyle/>
          <a:p>
            <a:pPr algn="just"/>
            <a:r>
              <a:rPr lang="en-US" sz="2000" b="1" dirty="0">
                <a:effectLst/>
                <a:latin typeface="Sitka Text" panose="02000505000000020004" pitchFamily="2" charset="0"/>
                <a:ea typeface="Times New Roman" panose="02020603050405020304" pitchFamily="18" charset="0"/>
              </a:rPr>
              <a:t>Nonpersistent Connections</a:t>
            </a:r>
            <a:endParaRPr lang="en-US" sz="2000" dirty="0">
              <a:effectLst/>
              <a:latin typeface="Sitka Text" panose="02000505000000020004" pitchFamily="2" charset="0"/>
              <a:ea typeface="Times New Roman" panose="02020603050405020304" pitchFamily="18" charset="0"/>
            </a:endParaRPr>
          </a:p>
          <a:p>
            <a:pPr marL="342900" marR="0" indent="-342900" algn="just">
              <a:spcBef>
                <a:spcPts val="0"/>
              </a:spcBef>
              <a:spcAft>
                <a:spcPts val="0"/>
              </a:spcAft>
              <a:buFont typeface="Arial" panose="020B0604020202020204" pitchFamily="34" charset="0"/>
              <a:buChar char="•"/>
            </a:pPr>
            <a:r>
              <a:rPr lang="en-US" sz="2000" dirty="0">
                <a:effectLst/>
                <a:latin typeface="Sitka Text" panose="02000505000000020004" pitchFamily="2" charset="0"/>
                <a:ea typeface="Times New Roman" panose="02020603050405020304" pitchFamily="18" charset="0"/>
              </a:rPr>
              <a:t>In nonpersistent connections, each TCP connection is closed after the server sends the object—the connection does not persist for other objects. Note that each TCP connection transports exactly one request message and one response message.</a:t>
            </a:r>
            <a:endParaRPr lang="en-US" sz="2000" dirty="0">
              <a:latin typeface="Sitka Text" panose="02000505000000020004" pitchFamily="2" charset="0"/>
              <a:ea typeface="Times New Roman" panose="02020603050405020304" pitchFamily="18" charset="0"/>
            </a:endParaRPr>
          </a:p>
          <a:p>
            <a:pPr algn="just"/>
            <a:r>
              <a:rPr lang="en-US" sz="2000" b="1" dirty="0">
                <a:effectLst/>
                <a:latin typeface="Sitka Text" panose="02000505000000020004" pitchFamily="2" charset="0"/>
                <a:ea typeface="Times New Roman" panose="02020603050405020304" pitchFamily="18" charset="0"/>
              </a:rPr>
              <a:t>Persistent Connections</a:t>
            </a:r>
            <a:endParaRPr lang="en-US" sz="2000" dirty="0">
              <a:effectLst/>
              <a:latin typeface="Sitka Text" panose="02000505000000020004" pitchFamily="2" charset="0"/>
              <a:ea typeface="Times New Roman" panose="02020603050405020304" pitchFamily="18" charset="0"/>
            </a:endParaRPr>
          </a:p>
          <a:p>
            <a:pPr marL="342900" marR="0" indent="-342900" algn="just">
              <a:spcBef>
                <a:spcPts val="0"/>
              </a:spcBef>
              <a:spcAft>
                <a:spcPts val="0"/>
              </a:spcAft>
              <a:buFont typeface="Arial" panose="020B0604020202020204" pitchFamily="34" charset="0"/>
              <a:buChar char="•"/>
            </a:pPr>
            <a:r>
              <a:rPr lang="en-US" sz="2000" dirty="0">
                <a:effectLst/>
                <a:latin typeface="Sitka Text" panose="02000505000000020004" pitchFamily="2" charset="0"/>
                <a:ea typeface="Times New Roman" panose="02020603050405020304" pitchFamily="18" charset="0"/>
              </a:rPr>
              <a:t>With persistent connections, the server leaves the TCP connection open after sending a response. Subsequent requests and responses between the same client and server can be sent over the same connection</a:t>
            </a:r>
          </a:p>
        </p:txBody>
      </p:sp>
      <p:pic>
        <p:nvPicPr>
          <p:cNvPr id="2" name="Picture 1">
            <a:extLst>
              <a:ext uri="{FF2B5EF4-FFF2-40B4-BE49-F238E27FC236}">
                <a16:creationId xmlns:a16="http://schemas.microsoft.com/office/drawing/2014/main" id="{964BF64F-B488-3203-0990-362634F2C1BB}"/>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25399" y="6223629"/>
            <a:ext cx="3390258" cy="279316"/>
          </a:xfrm>
          <a:prstGeom prst="rect">
            <a:avLst/>
          </a:prstGeom>
        </p:spPr>
      </p:pic>
    </p:spTree>
    <p:extLst>
      <p:ext uri="{BB962C8B-B14F-4D97-AF65-F5344CB8AC3E}">
        <p14:creationId xmlns:p14="http://schemas.microsoft.com/office/powerpoint/2010/main" val="33343848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1875045" y="876992"/>
            <a:ext cx="10316955"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747066" y="311204"/>
            <a:ext cx="4493538" cy="646331"/>
          </a:xfrm>
          <a:prstGeom prst="rect">
            <a:avLst/>
          </a:prstGeom>
          <a:noFill/>
        </p:spPr>
        <p:txBody>
          <a:bodyPr wrap="none" lIns="91440" tIns="45720" rIns="91440" bIns="45720">
            <a:spAutoFit/>
          </a:bodyPr>
          <a:lstStyle/>
          <a:p>
            <a:pPr marL="0" marR="0" algn="just">
              <a:spcBef>
                <a:spcPts val="0"/>
              </a:spcBef>
              <a:spcAft>
                <a:spcPts val="0"/>
              </a:spcAft>
            </a:pPr>
            <a:r>
              <a:rPr lang="en-US" sz="3600" b="1" dirty="0">
                <a:effectLst>
                  <a:outerShdw blurRad="38100" dist="38100" dir="2700000" algn="tl">
                    <a:srgbClr val="000000">
                      <a:alpha val="43137"/>
                    </a:srgbClr>
                  </a:outerShdw>
                </a:effectLst>
                <a:latin typeface="Sitka Banner" panose="02000505000000020004" pitchFamily="2" charset="0"/>
                <a:ea typeface="Times New Roman" panose="02020603050405020304" pitchFamily="18" charset="0"/>
              </a:rPr>
              <a:t>Persistent Connections</a:t>
            </a:r>
            <a:endParaRPr lang="en-US" sz="3600" dirty="0">
              <a:effectLst>
                <a:outerShdw blurRad="38100" dist="38100" dir="2700000" algn="tl">
                  <a:srgbClr val="000000">
                    <a:alpha val="43137"/>
                  </a:srgbClr>
                </a:outerShdw>
              </a:effectLst>
              <a:latin typeface="Sitka Banner" panose="02000505000000020004" pitchFamily="2" charset="0"/>
              <a:ea typeface="Times New Roman" panose="02020603050405020304" pitchFamily="18" charset="0"/>
            </a:endParaRPr>
          </a:p>
        </p:txBody>
      </p:sp>
      <p:sp>
        <p:nvSpPr>
          <p:cNvPr id="10" name="TextBox 9">
            <a:extLst>
              <a:ext uri="{FF2B5EF4-FFF2-40B4-BE49-F238E27FC236}">
                <a16:creationId xmlns:a16="http://schemas.microsoft.com/office/drawing/2014/main" id="{655D8822-BDF6-4942-81BC-7201DB98EB5D}"/>
              </a:ext>
            </a:extLst>
          </p:cNvPr>
          <p:cNvSpPr txBox="1"/>
          <p:nvPr/>
        </p:nvSpPr>
        <p:spPr>
          <a:xfrm>
            <a:off x="747066" y="1272530"/>
            <a:ext cx="10619630" cy="3477875"/>
          </a:xfrm>
          <a:prstGeom prst="rect">
            <a:avLst/>
          </a:prstGeom>
          <a:noFill/>
        </p:spPr>
        <p:txBody>
          <a:bodyPr wrap="square">
            <a:spAutoFit/>
          </a:bodyPr>
          <a:lstStyle/>
          <a:p>
            <a:pPr marL="0" marR="0" algn="just">
              <a:spcBef>
                <a:spcPts val="0"/>
              </a:spcBef>
              <a:spcAft>
                <a:spcPts val="0"/>
              </a:spcAft>
            </a:pPr>
            <a:r>
              <a:rPr lang="en-US" sz="2000" dirty="0">
                <a:effectLst/>
                <a:latin typeface="Sitka Text" panose="02000505000000020004" pitchFamily="2" charset="0"/>
                <a:ea typeface="Times New Roman" panose="02020603050405020304" pitchFamily="18" charset="0"/>
              </a:rPr>
              <a:t>There are two versions of persistent connections: </a:t>
            </a:r>
            <a:r>
              <a:rPr lang="en-US" sz="2000" b="1" dirty="0">
                <a:effectLst/>
                <a:latin typeface="Sitka Text" panose="02000505000000020004" pitchFamily="2" charset="0"/>
                <a:ea typeface="Times New Roman" panose="02020603050405020304" pitchFamily="18" charset="0"/>
              </a:rPr>
              <a:t>without pipelining </a:t>
            </a:r>
            <a:r>
              <a:rPr lang="en-US" sz="2000" dirty="0">
                <a:effectLst/>
                <a:latin typeface="Sitka Text" panose="02000505000000020004" pitchFamily="2" charset="0"/>
                <a:ea typeface="Times New Roman" panose="02020603050405020304" pitchFamily="18" charset="0"/>
              </a:rPr>
              <a:t>and with </a:t>
            </a:r>
            <a:r>
              <a:rPr lang="en-US" sz="2000" b="1" dirty="0">
                <a:effectLst/>
                <a:latin typeface="Sitka Text" panose="02000505000000020004" pitchFamily="2" charset="0"/>
                <a:ea typeface="Times New Roman" panose="02020603050405020304" pitchFamily="18" charset="0"/>
              </a:rPr>
              <a:t>pipelining.</a:t>
            </a:r>
          </a:p>
          <a:p>
            <a:pPr marL="0" marR="0" algn="just">
              <a:spcBef>
                <a:spcPts val="0"/>
              </a:spcBef>
              <a:spcAft>
                <a:spcPts val="0"/>
              </a:spcAft>
            </a:pPr>
            <a:endParaRPr lang="en-US" sz="2000" b="1" dirty="0">
              <a:effectLst/>
              <a:latin typeface="Sitka Text" panose="02000505000000020004" pitchFamily="2" charset="0"/>
              <a:ea typeface="Times New Roman" panose="02020603050405020304" pitchFamily="18" charset="0"/>
            </a:endParaRPr>
          </a:p>
          <a:p>
            <a:pPr marL="0" marR="0" algn="just">
              <a:spcBef>
                <a:spcPts val="0"/>
              </a:spcBef>
              <a:spcAft>
                <a:spcPts val="0"/>
              </a:spcAft>
            </a:pPr>
            <a:r>
              <a:rPr lang="en-US" sz="2000" b="1" dirty="0">
                <a:effectLst/>
                <a:latin typeface="Sitka Text" panose="02000505000000020004" pitchFamily="2" charset="0"/>
                <a:ea typeface="Times New Roman" panose="02020603050405020304" pitchFamily="18" charset="0"/>
              </a:rPr>
              <a:t>Without Pipelining</a:t>
            </a:r>
            <a:endParaRPr lang="en-US" sz="2000" dirty="0">
              <a:effectLst/>
              <a:latin typeface="Sitka Text" panose="02000505000000020004" pitchFamily="2" charset="0"/>
              <a:ea typeface="Times New Roman" panose="02020603050405020304" pitchFamily="18" charset="0"/>
            </a:endParaRPr>
          </a:p>
          <a:p>
            <a:pPr marL="0" marR="0" algn="just">
              <a:spcBef>
                <a:spcPts val="0"/>
              </a:spcBef>
              <a:spcAft>
                <a:spcPts val="0"/>
              </a:spcAft>
            </a:pPr>
            <a:r>
              <a:rPr lang="en-US" sz="2000" dirty="0">
                <a:effectLst/>
                <a:latin typeface="Sitka Text" panose="02000505000000020004" pitchFamily="2" charset="0"/>
                <a:ea typeface="Times New Roman" panose="02020603050405020304" pitchFamily="18" charset="0"/>
              </a:rPr>
              <a:t>For the version </a:t>
            </a:r>
            <a:r>
              <a:rPr lang="en-US" sz="2000" b="1" dirty="0">
                <a:effectLst/>
                <a:latin typeface="Sitka Text" panose="02000505000000020004" pitchFamily="2" charset="0"/>
                <a:ea typeface="Times New Roman" panose="02020603050405020304" pitchFamily="18" charset="0"/>
              </a:rPr>
              <a:t>without pipelining, </a:t>
            </a:r>
            <a:r>
              <a:rPr lang="en-US" sz="2000" dirty="0">
                <a:effectLst/>
                <a:latin typeface="Sitka Text" panose="02000505000000020004" pitchFamily="2" charset="0"/>
                <a:ea typeface="Times New Roman" panose="02020603050405020304" pitchFamily="18" charset="0"/>
              </a:rPr>
              <a:t>the client issues a new request only when the previous response has been received. </a:t>
            </a:r>
          </a:p>
          <a:p>
            <a:pPr marL="0" marR="0" algn="just">
              <a:spcBef>
                <a:spcPts val="0"/>
              </a:spcBef>
              <a:spcAft>
                <a:spcPts val="0"/>
              </a:spcAft>
            </a:pPr>
            <a:endParaRPr lang="en-US" sz="2000" b="1" dirty="0">
              <a:effectLst/>
              <a:latin typeface="Sitka Text" panose="02000505000000020004" pitchFamily="2" charset="0"/>
              <a:ea typeface="Times New Roman" panose="02020603050405020304" pitchFamily="18" charset="0"/>
            </a:endParaRPr>
          </a:p>
          <a:p>
            <a:pPr marL="0" marR="0" algn="just">
              <a:spcBef>
                <a:spcPts val="0"/>
              </a:spcBef>
              <a:spcAft>
                <a:spcPts val="0"/>
              </a:spcAft>
            </a:pPr>
            <a:r>
              <a:rPr lang="en-US" sz="2000" b="1" dirty="0">
                <a:effectLst/>
                <a:latin typeface="Sitka Text" panose="02000505000000020004" pitchFamily="2" charset="0"/>
                <a:ea typeface="Times New Roman" panose="02020603050405020304" pitchFamily="18" charset="0"/>
              </a:rPr>
              <a:t>With Pipelining</a:t>
            </a:r>
            <a:endParaRPr lang="en-US" sz="2000" dirty="0">
              <a:effectLst/>
              <a:latin typeface="Sitka Text" panose="02000505000000020004" pitchFamily="2" charset="0"/>
              <a:ea typeface="Times New Roman" panose="02020603050405020304" pitchFamily="18" charset="0"/>
            </a:endParaRPr>
          </a:p>
          <a:p>
            <a:pPr marL="0" marR="0" algn="just">
              <a:spcBef>
                <a:spcPts val="0"/>
              </a:spcBef>
              <a:spcAft>
                <a:spcPts val="0"/>
              </a:spcAft>
            </a:pPr>
            <a:r>
              <a:rPr lang="en-US" sz="2000" dirty="0">
                <a:effectLst/>
                <a:latin typeface="Sitka Text" panose="02000505000000020004" pitchFamily="2" charset="0"/>
                <a:ea typeface="Times New Roman" panose="02020603050405020304" pitchFamily="18" charset="0"/>
              </a:rPr>
              <a:t>The default mode of HTTP/1.1 uses persistent connections with pipelining. With pipelining, the HTTP client issues a request as soon as it encounters a reference. </a:t>
            </a:r>
          </a:p>
          <a:p>
            <a:pPr marL="0" marR="0" algn="just">
              <a:spcBef>
                <a:spcPts val="0"/>
              </a:spcBef>
              <a:spcAft>
                <a:spcPts val="0"/>
              </a:spcAft>
            </a:pPr>
            <a:r>
              <a:rPr lang="en-US" sz="2000" b="1" dirty="0">
                <a:effectLst/>
                <a:latin typeface="Sitka Text" panose="02000505000000020004" pitchFamily="2" charset="0"/>
                <a:ea typeface="Times New Roman" panose="02020603050405020304" pitchFamily="18" charset="0"/>
              </a:rPr>
              <a:t> </a:t>
            </a:r>
            <a:endParaRPr lang="en-US" sz="2000" dirty="0">
              <a:effectLst/>
              <a:latin typeface="Sitka Text" panose="02000505000000020004" pitchFamily="2" charset="0"/>
              <a:ea typeface="Times New Roman" panose="02020603050405020304" pitchFamily="18" charset="0"/>
            </a:endParaRPr>
          </a:p>
        </p:txBody>
      </p:sp>
      <p:pic>
        <p:nvPicPr>
          <p:cNvPr id="2" name="Picture 1">
            <a:extLst>
              <a:ext uri="{FF2B5EF4-FFF2-40B4-BE49-F238E27FC236}">
                <a16:creationId xmlns:a16="http://schemas.microsoft.com/office/drawing/2014/main" id="{5A80EA80-0580-78E0-ADA0-44A57C4D14D6}"/>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525399" y="6223629"/>
            <a:ext cx="3390258" cy="279316"/>
          </a:xfrm>
          <a:prstGeom prst="rect">
            <a:avLst/>
          </a:prstGeom>
        </p:spPr>
      </p:pic>
    </p:spTree>
    <p:extLst>
      <p:ext uri="{BB962C8B-B14F-4D97-AF65-F5344CB8AC3E}">
        <p14:creationId xmlns:p14="http://schemas.microsoft.com/office/powerpoint/2010/main" val="39048497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1875045" y="876992"/>
            <a:ext cx="10316955"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619301" y="311204"/>
            <a:ext cx="2892138" cy="646331"/>
          </a:xfrm>
          <a:prstGeom prst="rect">
            <a:avLst/>
          </a:prstGeom>
          <a:noFill/>
        </p:spPr>
        <p:txBody>
          <a:bodyPr wrap="none" lIns="91440" tIns="45720" rIns="91440" bIns="45720">
            <a:spAutoFit/>
          </a:bodyPr>
          <a:lstStyle/>
          <a:p>
            <a:pPr marL="0" marR="0" algn="just">
              <a:spcBef>
                <a:spcPts val="0"/>
              </a:spcBef>
              <a:spcAft>
                <a:spcPts val="0"/>
              </a:spcAft>
            </a:pPr>
            <a:r>
              <a:rPr lang="en-US" sz="3600" b="1" dirty="0">
                <a:effectLst>
                  <a:outerShdw blurRad="38100" dist="38100" dir="2700000" algn="tl">
                    <a:srgbClr val="000000">
                      <a:alpha val="43137"/>
                    </a:srgbClr>
                  </a:outerShdw>
                </a:effectLst>
                <a:latin typeface="Sitka Banner" panose="02000505000000020004" pitchFamily="2" charset="0"/>
                <a:ea typeface="Times New Roman" panose="02020603050405020304" pitchFamily="18" charset="0"/>
              </a:rPr>
              <a:t>HTTP Request</a:t>
            </a:r>
            <a:endParaRPr lang="en-US" sz="3600" dirty="0">
              <a:effectLst>
                <a:outerShdw blurRad="38100" dist="38100" dir="2700000" algn="tl">
                  <a:srgbClr val="000000">
                    <a:alpha val="43137"/>
                  </a:srgbClr>
                </a:outerShdw>
              </a:effectLst>
              <a:latin typeface="Sitka Banner" panose="02000505000000020004" pitchFamily="2" charset="0"/>
              <a:ea typeface="Times New Roman" panose="02020603050405020304" pitchFamily="18" charset="0"/>
            </a:endParaRPr>
          </a:p>
        </p:txBody>
      </p:sp>
      <p:sp>
        <p:nvSpPr>
          <p:cNvPr id="8" name="Rectangle 3">
            <a:extLst>
              <a:ext uri="{FF2B5EF4-FFF2-40B4-BE49-F238E27FC236}">
                <a16:creationId xmlns:a16="http://schemas.microsoft.com/office/drawing/2014/main" id="{0CAA5E8B-2EFC-4C8A-B473-59D9C0ABE754}"/>
              </a:ext>
            </a:extLst>
          </p:cNvPr>
          <p:cNvSpPr txBox="1">
            <a:spLocks noChangeArrowheads="1"/>
          </p:cNvSpPr>
          <p:nvPr/>
        </p:nvSpPr>
        <p:spPr>
          <a:xfrm>
            <a:off x="1993314" y="5208641"/>
            <a:ext cx="9144000" cy="838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en-US" altLang="en-US" dirty="0">
                <a:latin typeface="Sitka Text" panose="02000505000000020004" pitchFamily="2" charset="0"/>
              </a:rPr>
              <a:t>The built-in HTTP request methods.</a:t>
            </a:r>
          </a:p>
        </p:txBody>
      </p:sp>
      <p:pic>
        <p:nvPicPr>
          <p:cNvPr id="9" name="Picture 4">
            <a:extLst>
              <a:ext uri="{FF2B5EF4-FFF2-40B4-BE49-F238E27FC236}">
                <a16:creationId xmlns:a16="http://schemas.microsoft.com/office/drawing/2014/main" id="{463F952B-1EAC-4B23-B368-C4A78E95A5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6762" y="1316288"/>
            <a:ext cx="6621462" cy="325913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20E84148-29C9-493D-A239-6356C7F9B70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4098" t="32994" r="14977" b="5238"/>
          <a:stretch/>
        </p:blipFill>
        <p:spPr bwMode="auto">
          <a:xfrm>
            <a:off x="0" y="1292702"/>
            <a:ext cx="5406762" cy="115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7D338032-669A-4E81-9993-07F71EE641BE}"/>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Lst>
          </a:blip>
          <a:srcRect l="11617" t="26872" r="4791" b="9332"/>
          <a:stretch/>
        </p:blipFill>
        <p:spPr>
          <a:xfrm>
            <a:off x="235390" y="3013834"/>
            <a:ext cx="4935982" cy="1626729"/>
          </a:xfrm>
          <a:prstGeom prst="rect">
            <a:avLst/>
          </a:prstGeom>
        </p:spPr>
      </p:pic>
      <p:pic>
        <p:nvPicPr>
          <p:cNvPr id="3" name="Picture 2">
            <a:extLst>
              <a:ext uri="{FF2B5EF4-FFF2-40B4-BE49-F238E27FC236}">
                <a16:creationId xmlns:a16="http://schemas.microsoft.com/office/drawing/2014/main" id="{199C355F-4BC6-F5E1-5A4E-9DCFD95446A2}"/>
              </a:ext>
            </a:extLst>
          </p:cNvPr>
          <p:cNvPicPr>
            <a:picLocks noChangeAspect="1"/>
          </p:cNvPicPr>
          <p:nvPr/>
        </p:nvPicPr>
        <p:blipFill>
          <a:blip r:embed="rId7" cstate="print">
            <a:extLst>
              <a:ext uri="{28A0092B-C50C-407E-A947-70E740481C1C}">
                <a14:useLocalDpi xmlns:a14="http://schemas.microsoft.com/office/drawing/2010/main" val="0"/>
              </a:ext>
            </a:extLst>
          </a:blip>
          <a:srcRect l="68220" t="-541"/>
          <a:stretch/>
        </p:blipFill>
        <p:spPr>
          <a:xfrm>
            <a:off x="8525399" y="6223629"/>
            <a:ext cx="3390258" cy="279316"/>
          </a:xfrm>
          <a:prstGeom prst="rect">
            <a:avLst/>
          </a:prstGeom>
        </p:spPr>
      </p:pic>
    </p:spTree>
    <p:extLst>
      <p:ext uri="{BB962C8B-B14F-4D97-AF65-F5344CB8AC3E}">
        <p14:creationId xmlns:p14="http://schemas.microsoft.com/office/powerpoint/2010/main" val="16456206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1875045" y="876992"/>
            <a:ext cx="10316955"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481443" y="311204"/>
            <a:ext cx="3167855" cy="646331"/>
          </a:xfrm>
          <a:prstGeom prst="rect">
            <a:avLst/>
          </a:prstGeom>
          <a:noFill/>
        </p:spPr>
        <p:txBody>
          <a:bodyPr wrap="none" lIns="91440" tIns="45720" rIns="91440" bIns="45720">
            <a:spAutoFit/>
          </a:bodyPr>
          <a:lstStyle/>
          <a:p>
            <a:pPr marL="0" marR="0" algn="just">
              <a:spcBef>
                <a:spcPts val="0"/>
              </a:spcBef>
              <a:spcAft>
                <a:spcPts val="0"/>
              </a:spcAft>
            </a:pPr>
            <a:r>
              <a:rPr lang="en-US" sz="3600" b="1" dirty="0">
                <a:effectLst>
                  <a:outerShdw blurRad="38100" dist="38100" dir="2700000" algn="tl">
                    <a:srgbClr val="000000">
                      <a:alpha val="43137"/>
                    </a:srgbClr>
                  </a:outerShdw>
                </a:effectLst>
                <a:latin typeface="Sitka Banner" panose="02000505000000020004" pitchFamily="2" charset="0"/>
                <a:ea typeface="Times New Roman" panose="02020603050405020304" pitchFamily="18" charset="0"/>
              </a:rPr>
              <a:t>HTTP Response</a:t>
            </a:r>
            <a:endParaRPr lang="en-US" sz="3600" dirty="0">
              <a:effectLst>
                <a:outerShdw blurRad="38100" dist="38100" dir="2700000" algn="tl">
                  <a:srgbClr val="000000">
                    <a:alpha val="43137"/>
                  </a:srgbClr>
                </a:outerShdw>
              </a:effectLst>
              <a:latin typeface="Sitka Banner" panose="02000505000000020004" pitchFamily="2" charset="0"/>
              <a:ea typeface="Times New Roman" panose="02020603050405020304" pitchFamily="18" charset="0"/>
            </a:endParaRPr>
          </a:p>
        </p:txBody>
      </p:sp>
      <p:pic>
        <p:nvPicPr>
          <p:cNvPr id="6146" name="Picture 2">
            <a:extLst>
              <a:ext uri="{FF2B5EF4-FFF2-40B4-BE49-F238E27FC236}">
                <a16:creationId xmlns:a16="http://schemas.microsoft.com/office/drawing/2014/main" id="{20250688-BD90-4F9D-882D-0E6D5BED80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566" t="22772" r="4801" b="5211"/>
          <a:stretch/>
        </p:blipFill>
        <p:spPr bwMode="auto">
          <a:xfrm>
            <a:off x="3590582" y="1031349"/>
            <a:ext cx="5010835" cy="1251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a:extLst>
              <a:ext uri="{FF2B5EF4-FFF2-40B4-BE49-F238E27FC236}">
                <a16:creationId xmlns:a16="http://schemas.microsoft.com/office/drawing/2014/main" id="{76918BAB-A71D-4038-B681-AF917D6967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5370" y="2803601"/>
            <a:ext cx="7761287" cy="212566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a:extLst>
              <a:ext uri="{FF2B5EF4-FFF2-40B4-BE49-F238E27FC236}">
                <a16:creationId xmlns:a16="http://schemas.microsoft.com/office/drawing/2014/main" id="{7DDF29B3-69DA-4E4D-BD53-B0A01EE2138C}"/>
              </a:ext>
            </a:extLst>
          </p:cNvPr>
          <p:cNvSpPr txBox="1">
            <a:spLocks noChangeArrowheads="1"/>
          </p:cNvSpPr>
          <p:nvPr/>
        </p:nvSpPr>
        <p:spPr>
          <a:xfrm>
            <a:off x="1524000" y="5231073"/>
            <a:ext cx="9144000" cy="838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en-US" altLang="en-US">
                <a:latin typeface="Sitka Text" panose="02000505000000020004" pitchFamily="2" charset="0"/>
              </a:rPr>
              <a:t>The status code response groups.</a:t>
            </a:r>
            <a:endParaRPr lang="en-US" altLang="en-US" dirty="0">
              <a:latin typeface="Sitka Text" panose="02000505000000020004" pitchFamily="2" charset="0"/>
            </a:endParaRPr>
          </a:p>
        </p:txBody>
      </p:sp>
      <p:pic>
        <p:nvPicPr>
          <p:cNvPr id="2" name="Picture 1">
            <a:extLst>
              <a:ext uri="{FF2B5EF4-FFF2-40B4-BE49-F238E27FC236}">
                <a16:creationId xmlns:a16="http://schemas.microsoft.com/office/drawing/2014/main" id="{A0B1056D-5E48-F531-992C-B3072D0C2ECA}"/>
              </a:ext>
            </a:extLst>
          </p:cNvPr>
          <p:cNvPicPr>
            <a:picLocks noChangeAspect="1"/>
          </p:cNvPicPr>
          <p:nvPr/>
        </p:nvPicPr>
        <p:blipFill>
          <a:blip r:embed="rId5" cstate="print">
            <a:extLst>
              <a:ext uri="{28A0092B-C50C-407E-A947-70E740481C1C}">
                <a14:useLocalDpi xmlns:a14="http://schemas.microsoft.com/office/drawing/2010/main" val="0"/>
              </a:ext>
            </a:extLst>
          </a:blip>
          <a:srcRect l="68220" t="-541"/>
          <a:stretch/>
        </p:blipFill>
        <p:spPr>
          <a:xfrm>
            <a:off x="8525399" y="6223629"/>
            <a:ext cx="3390258" cy="279316"/>
          </a:xfrm>
          <a:prstGeom prst="rect">
            <a:avLst/>
          </a:prstGeom>
        </p:spPr>
      </p:pic>
    </p:spTree>
    <p:extLst>
      <p:ext uri="{BB962C8B-B14F-4D97-AF65-F5344CB8AC3E}">
        <p14:creationId xmlns:p14="http://schemas.microsoft.com/office/powerpoint/2010/main" val="4381977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1875045" y="876992"/>
            <a:ext cx="10316955"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93654" y="311204"/>
            <a:ext cx="2943434" cy="646331"/>
          </a:xfrm>
          <a:prstGeom prst="rect">
            <a:avLst/>
          </a:prstGeom>
          <a:noFill/>
        </p:spPr>
        <p:txBody>
          <a:bodyPr wrap="none" lIns="91440" tIns="45720" rIns="91440" bIns="45720">
            <a:spAutoFit/>
          </a:bodyPr>
          <a:lstStyle/>
          <a:p>
            <a:pPr marL="0" marR="0" algn="just">
              <a:spcBef>
                <a:spcPts val="0"/>
              </a:spcBef>
              <a:spcAft>
                <a:spcPts val="0"/>
              </a:spcAft>
            </a:pPr>
            <a:r>
              <a:rPr lang="en-US" sz="3600" b="1" dirty="0">
                <a:effectLst>
                  <a:outerShdw blurRad="38100" dist="38100" dir="2700000" algn="tl">
                    <a:srgbClr val="000000">
                      <a:alpha val="43137"/>
                    </a:srgbClr>
                  </a:outerShdw>
                </a:effectLst>
                <a:latin typeface="Sitka Banner" panose="02000505000000020004" pitchFamily="2" charset="0"/>
                <a:ea typeface="Times New Roman" panose="02020603050405020304" pitchFamily="18" charset="0"/>
              </a:rPr>
              <a:t>HTTP Headers</a:t>
            </a:r>
            <a:endParaRPr lang="en-US" sz="3600" dirty="0">
              <a:effectLst>
                <a:outerShdw blurRad="38100" dist="38100" dir="2700000" algn="tl">
                  <a:srgbClr val="000000">
                    <a:alpha val="43137"/>
                  </a:srgbClr>
                </a:outerShdw>
              </a:effectLst>
              <a:latin typeface="Sitka Banner" panose="02000505000000020004" pitchFamily="2" charset="0"/>
              <a:ea typeface="Times New Roman" panose="02020603050405020304" pitchFamily="18" charset="0"/>
            </a:endParaRPr>
          </a:p>
        </p:txBody>
      </p:sp>
      <p:pic>
        <p:nvPicPr>
          <p:cNvPr id="7170" name="Picture 2">
            <a:extLst>
              <a:ext uri="{FF2B5EF4-FFF2-40B4-BE49-F238E27FC236}">
                <a16:creationId xmlns:a16="http://schemas.microsoft.com/office/drawing/2014/main" id="{54355145-9013-4472-8D5A-D12CF9ABF9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816" t="35427" r="10204" b="3035"/>
          <a:stretch/>
        </p:blipFill>
        <p:spPr bwMode="auto">
          <a:xfrm>
            <a:off x="6646599" y="934506"/>
            <a:ext cx="4582150" cy="1204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a:extLst>
              <a:ext uri="{FF2B5EF4-FFF2-40B4-BE49-F238E27FC236}">
                <a16:creationId xmlns:a16="http://schemas.microsoft.com/office/drawing/2014/main" id="{08D0ECE9-B1FC-4051-86D2-10329866D58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778" t="10341" r="3805" b="4233"/>
          <a:stretch/>
        </p:blipFill>
        <p:spPr bwMode="auto">
          <a:xfrm>
            <a:off x="5541826" y="2073753"/>
            <a:ext cx="6226172" cy="382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2B8B8F91-0E44-409A-920D-E231D1BC3C65}"/>
              </a:ext>
            </a:extLst>
          </p:cNvPr>
          <p:cNvSpPr txBox="1"/>
          <p:nvPr/>
        </p:nvSpPr>
        <p:spPr>
          <a:xfrm>
            <a:off x="593654" y="1280699"/>
            <a:ext cx="5272574" cy="4524315"/>
          </a:xfrm>
          <a:prstGeom prst="rect">
            <a:avLst/>
          </a:prstGeom>
          <a:noFill/>
        </p:spPr>
        <p:txBody>
          <a:bodyPr wrap="square">
            <a:spAutoFit/>
          </a:bodyPr>
          <a:lstStyle/>
          <a:p>
            <a:r>
              <a:rPr lang="en-US" sz="2400" dirty="0">
                <a:effectLst/>
                <a:latin typeface="Sitka Text" panose="02000505000000020004" pitchFamily="2" charset="0"/>
                <a:ea typeface="Times New Roman" panose="02020603050405020304" pitchFamily="18" charset="0"/>
              </a:rPr>
              <a:t>A header line belongs to one of four categories: general header, request header, response header, and entity header. </a:t>
            </a:r>
          </a:p>
          <a:p>
            <a:endParaRPr lang="en-US" sz="2400" dirty="0">
              <a:effectLst/>
              <a:latin typeface="Sitka Text" panose="02000505000000020004" pitchFamily="2" charset="0"/>
              <a:ea typeface="Times New Roman" panose="02020603050405020304" pitchFamily="18" charset="0"/>
            </a:endParaRPr>
          </a:p>
          <a:p>
            <a:r>
              <a:rPr lang="en-US" sz="2400" dirty="0">
                <a:effectLst/>
                <a:latin typeface="Sitka Text" panose="02000505000000020004" pitchFamily="2" charset="0"/>
                <a:ea typeface="Times New Roman" panose="02020603050405020304" pitchFamily="18" charset="0"/>
              </a:rPr>
              <a:t>A </a:t>
            </a:r>
            <a:r>
              <a:rPr lang="en-US" sz="2400" b="1" dirty="0">
                <a:effectLst/>
                <a:latin typeface="Sitka Text" panose="02000505000000020004" pitchFamily="2" charset="0"/>
                <a:ea typeface="Times New Roman" panose="02020603050405020304" pitchFamily="18" charset="0"/>
              </a:rPr>
              <a:t>request message </a:t>
            </a:r>
            <a:r>
              <a:rPr lang="en-US" sz="2400" dirty="0">
                <a:effectLst/>
                <a:latin typeface="Sitka Text" panose="02000505000000020004" pitchFamily="2" charset="0"/>
                <a:ea typeface="Times New Roman" panose="02020603050405020304" pitchFamily="18" charset="0"/>
              </a:rPr>
              <a:t>can contain only general, request, and entity headers. </a:t>
            </a:r>
          </a:p>
          <a:p>
            <a:endParaRPr lang="en-US" sz="2400" dirty="0">
              <a:latin typeface="Sitka Text" panose="02000505000000020004" pitchFamily="2" charset="0"/>
              <a:ea typeface="Times New Roman" panose="02020603050405020304" pitchFamily="18" charset="0"/>
            </a:endParaRPr>
          </a:p>
          <a:p>
            <a:r>
              <a:rPr lang="en-US" sz="2400" dirty="0">
                <a:effectLst/>
                <a:latin typeface="Sitka Text" panose="02000505000000020004" pitchFamily="2" charset="0"/>
                <a:ea typeface="Times New Roman" panose="02020603050405020304" pitchFamily="18" charset="0"/>
              </a:rPr>
              <a:t>A </a:t>
            </a:r>
            <a:r>
              <a:rPr lang="en-US" sz="2400" b="1" dirty="0">
                <a:effectLst/>
                <a:latin typeface="Sitka Text" panose="02000505000000020004" pitchFamily="2" charset="0"/>
                <a:ea typeface="Times New Roman" panose="02020603050405020304" pitchFamily="18" charset="0"/>
              </a:rPr>
              <a:t>response message</a:t>
            </a:r>
            <a:r>
              <a:rPr lang="en-US" sz="2400" dirty="0">
                <a:effectLst/>
                <a:latin typeface="Sitka Text" panose="02000505000000020004" pitchFamily="2" charset="0"/>
                <a:ea typeface="Times New Roman" panose="02020603050405020304" pitchFamily="18" charset="0"/>
              </a:rPr>
              <a:t>, on the other hand, can contain only general, response, and entity headers.</a:t>
            </a:r>
            <a:endParaRPr lang="en-US" sz="2400" dirty="0">
              <a:latin typeface="Sitka Text" panose="02000505000000020004" pitchFamily="2" charset="0"/>
            </a:endParaRPr>
          </a:p>
        </p:txBody>
      </p:sp>
      <p:pic>
        <p:nvPicPr>
          <p:cNvPr id="2" name="Picture 1">
            <a:extLst>
              <a:ext uri="{FF2B5EF4-FFF2-40B4-BE49-F238E27FC236}">
                <a16:creationId xmlns:a16="http://schemas.microsoft.com/office/drawing/2014/main" id="{3C29C978-DA01-3F5B-2C0D-B81E41B77712}"/>
              </a:ext>
            </a:extLst>
          </p:cNvPr>
          <p:cNvPicPr>
            <a:picLocks noChangeAspect="1"/>
          </p:cNvPicPr>
          <p:nvPr/>
        </p:nvPicPr>
        <p:blipFill>
          <a:blip r:embed="rId5" cstate="print">
            <a:extLst>
              <a:ext uri="{28A0092B-C50C-407E-A947-70E740481C1C}">
                <a14:useLocalDpi xmlns:a14="http://schemas.microsoft.com/office/drawing/2010/main" val="0"/>
              </a:ext>
            </a:extLst>
          </a:blip>
          <a:srcRect l="68220" t="-541"/>
          <a:stretch/>
        </p:blipFill>
        <p:spPr>
          <a:xfrm>
            <a:off x="8525399" y="6223629"/>
            <a:ext cx="3390258" cy="279316"/>
          </a:xfrm>
          <a:prstGeom prst="rect">
            <a:avLst/>
          </a:prstGeom>
        </p:spPr>
      </p:pic>
    </p:spTree>
    <p:extLst>
      <p:ext uri="{BB962C8B-B14F-4D97-AF65-F5344CB8AC3E}">
        <p14:creationId xmlns:p14="http://schemas.microsoft.com/office/powerpoint/2010/main" val="17992312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1875045" y="876992"/>
            <a:ext cx="10316955"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668468" y="311204"/>
            <a:ext cx="4341253" cy="646331"/>
          </a:xfrm>
          <a:prstGeom prst="rect">
            <a:avLst/>
          </a:prstGeom>
          <a:noFill/>
        </p:spPr>
        <p:txBody>
          <a:bodyPr wrap="none" lIns="91440" tIns="45720" rIns="91440" bIns="45720">
            <a:spAutoFit/>
          </a:bodyPr>
          <a:lstStyle/>
          <a:p>
            <a:pPr marL="0" marR="0" algn="just">
              <a:spcBef>
                <a:spcPts val="0"/>
              </a:spcBef>
              <a:spcAft>
                <a:spcPts val="0"/>
              </a:spcAft>
            </a:pPr>
            <a:r>
              <a:rPr lang="en-US" sz="3600" b="1" dirty="0">
                <a:effectLst>
                  <a:outerShdw blurRad="38100" dist="38100" dir="2700000" algn="tl">
                    <a:srgbClr val="000000">
                      <a:alpha val="43137"/>
                    </a:srgbClr>
                  </a:outerShdw>
                </a:effectLst>
                <a:latin typeface="Sitka Banner" panose="02000505000000020004" pitchFamily="2" charset="0"/>
                <a:ea typeface="Times New Roman" panose="02020603050405020304" pitchFamily="18" charset="0"/>
              </a:rPr>
              <a:t>HTTP General Header</a:t>
            </a:r>
            <a:endParaRPr lang="en-US" sz="3600" dirty="0">
              <a:effectLst>
                <a:outerShdw blurRad="38100" dist="38100" dir="2700000" algn="tl">
                  <a:srgbClr val="000000">
                    <a:alpha val="43137"/>
                  </a:srgbClr>
                </a:outerShdw>
              </a:effectLst>
              <a:latin typeface="Sitka Banner" panose="02000505000000020004" pitchFamily="2" charset="0"/>
              <a:ea typeface="Times New Roman" panose="02020603050405020304" pitchFamily="18" charset="0"/>
            </a:endParaRPr>
          </a:p>
        </p:txBody>
      </p:sp>
      <p:sp>
        <p:nvSpPr>
          <p:cNvPr id="13" name="TextBox 12">
            <a:extLst>
              <a:ext uri="{FF2B5EF4-FFF2-40B4-BE49-F238E27FC236}">
                <a16:creationId xmlns:a16="http://schemas.microsoft.com/office/drawing/2014/main" id="{2B8B8F91-0E44-409A-920D-E231D1BC3C65}"/>
              </a:ext>
            </a:extLst>
          </p:cNvPr>
          <p:cNvSpPr txBox="1"/>
          <p:nvPr/>
        </p:nvSpPr>
        <p:spPr>
          <a:xfrm>
            <a:off x="1875045" y="2244639"/>
            <a:ext cx="9453488" cy="1938992"/>
          </a:xfrm>
          <a:prstGeom prst="rect">
            <a:avLst/>
          </a:prstGeom>
          <a:noFill/>
        </p:spPr>
        <p:txBody>
          <a:bodyPr wrap="square">
            <a:spAutoFit/>
          </a:bodyPr>
          <a:lstStyle/>
          <a:p>
            <a:pPr marL="0" marR="0" algn="just">
              <a:spcBef>
                <a:spcPts val="0"/>
              </a:spcBef>
              <a:spcAft>
                <a:spcPts val="0"/>
              </a:spcAft>
              <a:tabLst>
                <a:tab pos="1415415" algn="l"/>
              </a:tabLst>
            </a:pPr>
            <a:r>
              <a:rPr lang="en-US" sz="2000" b="1" i="1" dirty="0">
                <a:effectLst/>
                <a:latin typeface="Sitka Text" panose="02000505000000020004" pitchFamily="2" charset="0"/>
                <a:ea typeface="Times New Roman" panose="02020603050405020304" pitchFamily="18" charset="0"/>
              </a:rPr>
              <a:t>Header</a:t>
            </a:r>
            <a:r>
              <a:rPr lang="en-US" sz="2000" b="1" dirty="0">
                <a:effectLst/>
                <a:latin typeface="Sitka Text" panose="02000505000000020004" pitchFamily="2" charset="0"/>
                <a:ea typeface="Times New Roman" panose="02020603050405020304" pitchFamily="18" charset="0"/>
              </a:rPr>
              <a:t> 			</a:t>
            </a:r>
            <a:r>
              <a:rPr lang="en-US" sz="2000" b="1" i="1" dirty="0">
                <a:effectLst/>
                <a:latin typeface="Sitka Text" panose="02000505000000020004" pitchFamily="2" charset="0"/>
                <a:ea typeface="Times New Roman" panose="02020603050405020304" pitchFamily="18" charset="0"/>
              </a:rPr>
              <a:t>Description</a:t>
            </a:r>
            <a:r>
              <a:rPr lang="en-US" sz="2000" b="1" dirty="0">
                <a:effectLst/>
                <a:latin typeface="Sitka Text" panose="02000505000000020004" pitchFamily="2" charset="0"/>
                <a:ea typeface="Times New Roman" panose="02020603050405020304" pitchFamily="18" charset="0"/>
              </a:rPr>
              <a:t> </a:t>
            </a:r>
          </a:p>
          <a:p>
            <a:pPr marL="0" marR="0" algn="just">
              <a:spcBef>
                <a:spcPts val="0"/>
              </a:spcBef>
              <a:spcAft>
                <a:spcPts val="0"/>
              </a:spcAft>
              <a:tabLst>
                <a:tab pos="1415415" algn="l"/>
              </a:tabLst>
            </a:pPr>
            <a:r>
              <a:rPr lang="en-US" sz="2000" dirty="0">
                <a:effectLst/>
                <a:latin typeface="Sitka Text" panose="02000505000000020004" pitchFamily="2" charset="0"/>
                <a:ea typeface="Times New Roman" panose="02020603050405020304" pitchFamily="18" charset="0"/>
              </a:rPr>
              <a:t>Cache-control 		Specifies information about caching </a:t>
            </a:r>
          </a:p>
          <a:p>
            <a:pPr marL="0" marR="0" algn="just">
              <a:spcBef>
                <a:spcPts val="0"/>
              </a:spcBef>
              <a:spcAft>
                <a:spcPts val="0"/>
              </a:spcAft>
              <a:tabLst>
                <a:tab pos="1415415" algn="l"/>
              </a:tabLst>
            </a:pPr>
            <a:r>
              <a:rPr lang="en-US" sz="2000" dirty="0">
                <a:effectLst/>
                <a:latin typeface="Sitka Text" panose="02000505000000020004" pitchFamily="2" charset="0"/>
                <a:ea typeface="Times New Roman" panose="02020603050405020304" pitchFamily="18" charset="0"/>
              </a:rPr>
              <a:t>Connection 			Shows whether the connection should be closed or not </a:t>
            </a:r>
          </a:p>
          <a:p>
            <a:pPr marL="0" marR="0" algn="just">
              <a:spcBef>
                <a:spcPts val="0"/>
              </a:spcBef>
              <a:spcAft>
                <a:spcPts val="0"/>
              </a:spcAft>
              <a:tabLst>
                <a:tab pos="1415415" algn="l"/>
              </a:tabLst>
            </a:pPr>
            <a:r>
              <a:rPr lang="en-US" sz="2000" dirty="0">
                <a:effectLst/>
                <a:latin typeface="Sitka Text" panose="02000505000000020004" pitchFamily="2" charset="0"/>
                <a:ea typeface="Times New Roman" panose="02020603050405020304" pitchFamily="18" charset="0"/>
              </a:rPr>
              <a:t>Date 			Shows the current date </a:t>
            </a:r>
          </a:p>
          <a:p>
            <a:pPr marL="0" marR="0" algn="just">
              <a:spcBef>
                <a:spcPts val="0"/>
              </a:spcBef>
              <a:spcAft>
                <a:spcPts val="0"/>
              </a:spcAft>
              <a:tabLst>
                <a:tab pos="1415415" algn="l"/>
              </a:tabLst>
            </a:pPr>
            <a:r>
              <a:rPr lang="en-US" sz="2000" dirty="0">
                <a:effectLst/>
                <a:latin typeface="Sitka Text" panose="02000505000000020004" pitchFamily="2" charset="0"/>
                <a:ea typeface="Times New Roman" panose="02020603050405020304" pitchFamily="18" charset="0"/>
              </a:rPr>
              <a:t>MIME-version 		Shows the MIME version used </a:t>
            </a:r>
          </a:p>
          <a:p>
            <a:pPr marL="0" marR="0" algn="just">
              <a:spcBef>
                <a:spcPts val="0"/>
              </a:spcBef>
              <a:spcAft>
                <a:spcPts val="0"/>
              </a:spcAft>
              <a:tabLst>
                <a:tab pos="1415415" algn="l"/>
              </a:tabLst>
            </a:pPr>
            <a:r>
              <a:rPr lang="en-US" sz="2000" dirty="0">
                <a:effectLst/>
                <a:latin typeface="Sitka Text" panose="02000505000000020004" pitchFamily="2" charset="0"/>
                <a:ea typeface="Times New Roman" panose="02020603050405020304" pitchFamily="18" charset="0"/>
              </a:rPr>
              <a:t>Upgrade 			Specifies the preferred communication protocol </a:t>
            </a:r>
          </a:p>
        </p:txBody>
      </p:sp>
      <p:pic>
        <p:nvPicPr>
          <p:cNvPr id="2" name="Picture 1">
            <a:extLst>
              <a:ext uri="{FF2B5EF4-FFF2-40B4-BE49-F238E27FC236}">
                <a16:creationId xmlns:a16="http://schemas.microsoft.com/office/drawing/2014/main" id="{7DE35D48-07FA-CEF0-CD15-01419362C3D8}"/>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25399" y="6223629"/>
            <a:ext cx="3390258" cy="279316"/>
          </a:xfrm>
          <a:prstGeom prst="rect">
            <a:avLst/>
          </a:prstGeom>
        </p:spPr>
      </p:pic>
    </p:spTree>
    <p:extLst>
      <p:ext uri="{BB962C8B-B14F-4D97-AF65-F5344CB8AC3E}">
        <p14:creationId xmlns:p14="http://schemas.microsoft.com/office/powerpoint/2010/main" val="3543091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1875045" y="876992"/>
            <a:ext cx="10316955"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670515" y="335846"/>
            <a:ext cx="4365298" cy="646331"/>
          </a:xfrm>
          <a:prstGeom prst="rect">
            <a:avLst/>
          </a:prstGeom>
          <a:noFill/>
        </p:spPr>
        <p:txBody>
          <a:bodyPr wrap="none" lIns="91440" tIns="45720" rIns="91440" bIns="45720">
            <a:spAutoFit/>
          </a:bodyPr>
          <a:lstStyle/>
          <a:p>
            <a:pPr marL="0" marR="0" algn="just">
              <a:spcBef>
                <a:spcPts val="0"/>
              </a:spcBef>
              <a:spcAft>
                <a:spcPts val="0"/>
              </a:spcAft>
            </a:pPr>
            <a:r>
              <a:rPr lang="en-US" sz="3600" b="1" dirty="0">
                <a:effectLst>
                  <a:outerShdw blurRad="38100" dist="38100" dir="2700000" algn="tl">
                    <a:srgbClr val="000000">
                      <a:alpha val="43137"/>
                    </a:srgbClr>
                  </a:outerShdw>
                </a:effectLst>
                <a:latin typeface="Sitka Banner" panose="02000505000000020004" pitchFamily="2" charset="0"/>
                <a:ea typeface="Times New Roman" panose="02020603050405020304" pitchFamily="18" charset="0"/>
              </a:rPr>
              <a:t>HTTP Request Header</a:t>
            </a:r>
            <a:endParaRPr lang="en-US" sz="3600" dirty="0">
              <a:effectLst>
                <a:outerShdw blurRad="38100" dist="38100" dir="2700000" algn="tl">
                  <a:srgbClr val="000000">
                    <a:alpha val="43137"/>
                  </a:srgbClr>
                </a:outerShdw>
              </a:effectLst>
              <a:latin typeface="Sitka Banner" panose="02000505000000020004" pitchFamily="2" charset="0"/>
              <a:ea typeface="Times New Roman" panose="02020603050405020304" pitchFamily="18" charset="0"/>
            </a:endParaRPr>
          </a:p>
        </p:txBody>
      </p:sp>
      <p:sp>
        <p:nvSpPr>
          <p:cNvPr id="8" name="TextBox 7">
            <a:extLst>
              <a:ext uri="{FF2B5EF4-FFF2-40B4-BE49-F238E27FC236}">
                <a16:creationId xmlns:a16="http://schemas.microsoft.com/office/drawing/2014/main" id="{FC08ECB1-60AD-41B0-AD1C-EC6C234499E3}"/>
              </a:ext>
            </a:extLst>
          </p:cNvPr>
          <p:cNvSpPr txBox="1"/>
          <p:nvPr/>
        </p:nvSpPr>
        <p:spPr>
          <a:xfrm>
            <a:off x="1875045" y="1506402"/>
            <a:ext cx="10095913" cy="4708981"/>
          </a:xfrm>
          <a:prstGeom prst="rect">
            <a:avLst/>
          </a:prstGeom>
          <a:noFill/>
        </p:spPr>
        <p:txBody>
          <a:bodyPr wrap="square">
            <a:spAutoFit/>
          </a:bodyPr>
          <a:lstStyle/>
          <a:p>
            <a:pPr marL="0" marR="0" algn="just">
              <a:spcBef>
                <a:spcPts val="0"/>
              </a:spcBef>
              <a:spcAft>
                <a:spcPts val="0"/>
              </a:spcAft>
              <a:tabLst>
                <a:tab pos="1421130" algn="l"/>
              </a:tabLst>
            </a:pPr>
            <a:r>
              <a:rPr lang="en-US" sz="2000" b="1" i="1" dirty="0">
                <a:effectLst/>
                <a:latin typeface="Sitka Text" panose="02000505000000020004" pitchFamily="2" charset="0"/>
                <a:ea typeface="Times New Roman" panose="02020603050405020304" pitchFamily="18" charset="0"/>
              </a:rPr>
              <a:t>Header</a:t>
            </a:r>
            <a:r>
              <a:rPr lang="en-US" sz="2000" b="1" dirty="0">
                <a:effectLst/>
                <a:latin typeface="Sitka Text" panose="02000505000000020004" pitchFamily="2" charset="0"/>
                <a:ea typeface="Times New Roman" panose="02020603050405020304" pitchFamily="18" charset="0"/>
              </a:rPr>
              <a:t> 			</a:t>
            </a:r>
            <a:r>
              <a:rPr lang="en-US" sz="2000" b="1" i="1" dirty="0">
                <a:effectLst/>
                <a:latin typeface="Sitka Text" panose="02000505000000020004" pitchFamily="2" charset="0"/>
                <a:ea typeface="Times New Roman" panose="02020603050405020304" pitchFamily="18" charset="0"/>
              </a:rPr>
              <a:t>Description</a:t>
            </a:r>
            <a:r>
              <a:rPr lang="en-US" sz="2000" b="1" dirty="0">
                <a:effectLst/>
                <a:latin typeface="Sitka Text" panose="02000505000000020004" pitchFamily="2" charset="0"/>
                <a:ea typeface="Times New Roman" panose="02020603050405020304" pitchFamily="18" charset="0"/>
              </a:rPr>
              <a:t> </a:t>
            </a:r>
          </a:p>
          <a:p>
            <a:pPr marL="0" marR="0" algn="just">
              <a:spcBef>
                <a:spcPts val="0"/>
              </a:spcBef>
              <a:spcAft>
                <a:spcPts val="0"/>
              </a:spcAft>
              <a:tabLst>
                <a:tab pos="1421130" algn="l"/>
              </a:tabLst>
            </a:pPr>
            <a:r>
              <a:rPr lang="en-US" sz="2000" dirty="0">
                <a:effectLst/>
                <a:latin typeface="Sitka Text" panose="02000505000000020004" pitchFamily="2" charset="0"/>
                <a:ea typeface="Times New Roman" panose="02020603050405020304" pitchFamily="18" charset="0"/>
              </a:rPr>
              <a:t>Accept 			Shows the media format the client can accept </a:t>
            </a:r>
          </a:p>
          <a:p>
            <a:pPr marL="0" marR="0" algn="just">
              <a:spcBef>
                <a:spcPts val="0"/>
              </a:spcBef>
              <a:spcAft>
                <a:spcPts val="0"/>
              </a:spcAft>
              <a:tabLst>
                <a:tab pos="1421130" algn="l"/>
              </a:tabLst>
            </a:pPr>
            <a:r>
              <a:rPr lang="en-US" sz="2000" dirty="0">
                <a:effectLst/>
                <a:latin typeface="Sitka Text" panose="02000505000000020004" pitchFamily="2" charset="0"/>
                <a:ea typeface="Times New Roman" panose="02020603050405020304" pitchFamily="18" charset="0"/>
              </a:rPr>
              <a:t>Accept-charset 	Shows the character set the client can handle </a:t>
            </a:r>
          </a:p>
          <a:p>
            <a:pPr marL="0" marR="0" algn="just">
              <a:spcBef>
                <a:spcPts val="0"/>
              </a:spcBef>
              <a:spcAft>
                <a:spcPts val="0"/>
              </a:spcAft>
              <a:tabLst>
                <a:tab pos="1421130" algn="l"/>
              </a:tabLst>
            </a:pPr>
            <a:r>
              <a:rPr lang="en-US" sz="2000" dirty="0">
                <a:effectLst/>
                <a:latin typeface="Sitka Text" panose="02000505000000020004" pitchFamily="2" charset="0"/>
                <a:ea typeface="Times New Roman" panose="02020603050405020304" pitchFamily="18" charset="0"/>
              </a:rPr>
              <a:t>Accept-encoding 	Shows the encoding scheme the client can handle </a:t>
            </a:r>
          </a:p>
          <a:p>
            <a:pPr marL="0" marR="0" algn="just">
              <a:spcBef>
                <a:spcPts val="0"/>
              </a:spcBef>
              <a:spcAft>
                <a:spcPts val="0"/>
              </a:spcAft>
              <a:tabLst>
                <a:tab pos="1421130" algn="l"/>
              </a:tabLst>
            </a:pPr>
            <a:r>
              <a:rPr lang="en-US" sz="2000" dirty="0">
                <a:effectLst/>
                <a:latin typeface="Sitka Text" panose="02000505000000020004" pitchFamily="2" charset="0"/>
                <a:ea typeface="Times New Roman" panose="02020603050405020304" pitchFamily="18" charset="0"/>
              </a:rPr>
              <a:t>Accept-language 	Shows the language the client can accept </a:t>
            </a:r>
          </a:p>
          <a:p>
            <a:pPr marL="0" marR="0" algn="just">
              <a:spcBef>
                <a:spcPts val="0"/>
              </a:spcBef>
              <a:spcAft>
                <a:spcPts val="0"/>
              </a:spcAft>
              <a:tabLst>
                <a:tab pos="1421130" algn="l"/>
              </a:tabLst>
            </a:pPr>
            <a:r>
              <a:rPr lang="en-US" sz="2000" dirty="0">
                <a:effectLst/>
                <a:latin typeface="Sitka Text" panose="02000505000000020004" pitchFamily="2" charset="0"/>
                <a:ea typeface="Times New Roman" panose="02020603050405020304" pitchFamily="18" charset="0"/>
              </a:rPr>
              <a:t>Authorization 		Shows what permissions the client has </a:t>
            </a:r>
          </a:p>
          <a:p>
            <a:pPr marL="0" marR="0" algn="just">
              <a:spcBef>
                <a:spcPts val="0"/>
              </a:spcBef>
              <a:spcAft>
                <a:spcPts val="0"/>
              </a:spcAft>
              <a:tabLst>
                <a:tab pos="1421130" algn="l"/>
              </a:tabLst>
            </a:pPr>
            <a:r>
              <a:rPr lang="en-US" sz="2000" dirty="0">
                <a:effectLst/>
                <a:latin typeface="Sitka Text" panose="02000505000000020004" pitchFamily="2" charset="0"/>
                <a:ea typeface="Times New Roman" panose="02020603050405020304" pitchFamily="18" charset="0"/>
              </a:rPr>
              <a:t>From 			Shows the e-mail address of the user </a:t>
            </a:r>
          </a:p>
          <a:p>
            <a:pPr marL="0" marR="0" algn="just">
              <a:spcBef>
                <a:spcPts val="0"/>
              </a:spcBef>
              <a:spcAft>
                <a:spcPts val="0"/>
              </a:spcAft>
              <a:tabLst>
                <a:tab pos="1421130" algn="l"/>
              </a:tabLst>
            </a:pPr>
            <a:r>
              <a:rPr lang="en-US" sz="2000" dirty="0">
                <a:effectLst/>
                <a:latin typeface="Sitka Text" panose="02000505000000020004" pitchFamily="2" charset="0"/>
                <a:ea typeface="Times New Roman" panose="02020603050405020304" pitchFamily="18" charset="0"/>
              </a:rPr>
              <a:t>Host 			Shows the host and port number of the client </a:t>
            </a:r>
          </a:p>
          <a:p>
            <a:pPr marL="0" marR="0" algn="just">
              <a:spcBef>
                <a:spcPts val="0"/>
              </a:spcBef>
              <a:spcAft>
                <a:spcPts val="0"/>
              </a:spcAft>
              <a:tabLst>
                <a:tab pos="1421130" algn="l"/>
              </a:tabLst>
            </a:pPr>
            <a:r>
              <a:rPr lang="en-US" sz="2000" dirty="0">
                <a:effectLst/>
                <a:latin typeface="Sitka Text" panose="02000505000000020004" pitchFamily="2" charset="0"/>
                <a:ea typeface="Times New Roman" panose="02020603050405020304" pitchFamily="18" charset="0"/>
              </a:rPr>
              <a:t>If-modified-since 	Send the document if newer than specified date </a:t>
            </a:r>
          </a:p>
          <a:p>
            <a:pPr marL="0" marR="0" algn="just">
              <a:spcBef>
                <a:spcPts val="0"/>
              </a:spcBef>
              <a:spcAft>
                <a:spcPts val="0"/>
              </a:spcAft>
              <a:tabLst>
                <a:tab pos="1421130" algn="l"/>
              </a:tabLst>
            </a:pPr>
            <a:r>
              <a:rPr lang="en-US" sz="2000" dirty="0">
                <a:effectLst/>
                <a:latin typeface="Sitka Text" panose="02000505000000020004" pitchFamily="2" charset="0"/>
                <a:ea typeface="Times New Roman" panose="02020603050405020304" pitchFamily="18" charset="0"/>
              </a:rPr>
              <a:t>If-match 			Send the document only if it matches given tag </a:t>
            </a:r>
          </a:p>
          <a:p>
            <a:pPr marL="0" marR="0" algn="just">
              <a:spcBef>
                <a:spcPts val="0"/>
              </a:spcBef>
              <a:spcAft>
                <a:spcPts val="0"/>
              </a:spcAft>
              <a:tabLst>
                <a:tab pos="1421130" algn="l"/>
              </a:tabLst>
            </a:pPr>
            <a:r>
              <a:rPr lang="en-US" sz="2000" dirty="0">
                <a:effectLst/>
                <a:latin typeface="Sitka Text" panose="02000505000000020004" pitchFamily="2" charset="0"/>
                <a:ea typeface="Times New Roman" panose="02020603050405020304" pitchFamily="18" charset="0"/>
              </a:rPr>
              <a:t>If-non-match 		Send the document only if it does not match given tag </a:t>
            </a:r>
          </a:p>
          <a:p>
            <a:pPr marL="0" marR="0" algn="just">
              <a:spcBef>
                <a:spcPts val="0"/>
              </a:spcBef>
              <a:spcAft>
                <a:spcPts val="0"/>
              </a:spcAft>
              <a:tabLst>
                <a:tab pos="1421130" algn="l"/>
              </a:tabLst>
            </a:pPr>
            <a:r>
              <a:rPr lang="en-US" sz="2000" dirty="0">
                <a:effectLst/>
                <a:latin typeface="Sitka Text" panose="02000505000000020004" pitchFamily="2" charset="0"/>
                <a:ea typeface="Times New Roman" panose="02020603050405020304" pitchFamily="18" charset="0"/>
              </a:rPr>
              <a:t>If-range 			Send only the portion of the document that is missing </a:t>
            </a:r>
          </a:p>
          <a:p>
            <a:pPr marL="0" marR="0" algn="just">
              <a:spcBef>
                <a:spcPts val="0"/>
              </a:spcBef>
              <a:spcAft>
                <a:spcPts val="0"/>
              </a:spcAft>
              <a:tabLst>
                <a:tab pos="1421130" algn="l"/>
              </a:tabLst>
            </a:pPr>
            <a:r>
              <a:rPr lang="en-US" sz="2000" dirty="0">
                <a:effectLst/>
                <a:latin typeface="Sitka Text" panose="02000505000000020004" pitchFamily="2" charset="0"/>
                <a:ea typeface="Times New Roman" panose="02020603050405020304" pitchFamily="18" charset="0"/>
              </a:rPr>
              <a:t>If-unmodified-since 	Send the document if not changed since specified date </a:t>
            </a:r>
          </a:p>
          <a:p>
            <a:pPr marL="0" marR="0" algn="just">
              <a:spcBef>
                <a:spcPts val="0"/>
              </a:spcBef>
              <a:spcAft>
                <a:spcPts val="0"/>
              </a:spcAft>
              <a:tabLst>
                <a:tab pos="1421130" algn="l"/>
              </a:tabLst>
            </a:pPr>
            <a:r>
              <a:rPr lang="en-US" sz="2000" dirty="0">
                <a:effectLst/>
                <a:latin typeface="Sitka Text" panose="02000505000000020004" pitchFamily="2" charset="0"/>
                <a:ea typeface="Times New Roman" panose="02020603050405020304" pitchFamily="18" charset="0"/>
              </a:rPr>
              <a:t>Referrer 			Specifies the URL of the linked document </a:t>
            </a:r>
          </a:p>
          <a:p>
            <a:r>
              <a:rPr lang="en-US" sz="2000" dirty="0">
                <a:effectLst/>
                <a:latin typeface="Sitka Text" panose="02000505000000020004" pitchFamily="2" charset="0"/>
                <a:ea typeface="Times New Roman" panose="02020603050405020304" pitchFamily="18" charset="0"/>
              </a:rPr>
              <a:t>User-agent 		Identifies the client program `</a:t>
            </a:r>
            <a:endParaRPr lang="en-US" sz="2000" dirty="0">
              <a:latin typeface="Sitka Text" panose="02000505000000020004" pitchFamily="2" charset="0"/>
            </a:endParaRPr>
          </a:p>
        </p:txBody>
      </p:sp>
      <p:sp>
        <p:nvSpPr>
          <p:cNvPr id="9" name="TextBox 8">
            <a:extLst>
              <a:ext uri="{FF2B5EF4-FFF2-40B4-BE49-F238E27FC236}">
                <a16:creationId xmlns:a16="http://schemas.microsoft.com/office/drawing/2014/main" id="{22E5E341-7017-40C7-84F9-542A880811BA}"/>
              </a:ext>
            </a:extLst>
          </p:cNvPr>
          <p:cNvSpPr txBox="1"/>
          <p:nvPr/>
        </p:nvSpPr>
        <p:spPr>
          <a:xfrm>
            <a:off x="670515" y="944625"/>
            <a:ext cx="11413633" cy="707886"/>
          </a:xfrm>
          <a:prstGeom prst="rect">
            <a:avLst/>
          </a:prstGeom>
          <a:noFill/>
        </p:spPr>
        <p:txBody>
          <a:bodyPr wrap="square">
            <a:spAutoFit/>
          </a:bodyPr>
          <a:lstStyle/>
          <a:p>
            <a:r>
              <a:rPr lang="en-US" sz="2000" dirty="0">
                <a:effectLst/>
                <a:latin typeface="Sitka Text" panose="02000505000000020004" pitchFamily="2" charset="0"/>
                <a:ea typeface="Times New Roman" panose="02020603050405020304" pitchFamily="18" charset="0"/>
              </a:rPr>
              <a:t>The request header specifies the client's configuration and the client's preferred document format.</a:t>
            </a:r>
            <a:endParaRPr lang="en-US" sz="2000" dirty="0">
              <a:latin typeface="Sitka Text" panose="02000505000000020004" pitchFamily="2" charset="0"/>
            </a:endParaRPr>
          </a:p>
        </p:txBody>
      </p:sp>
      <p:pic>
        <p:nvPicPr>
          <p:cNvPr id="2" name="Picture 1">
            <a:extLst>
              <a:ext uri="{FF2B5EF4-FFF2-40B4-BE49-F238E27FC236}">
                <a16:creationId xmlns:a16="http://schemas.microsoft.com/office/drawing/2014/main" id="{97753445-90C6-1477-7C1A-50D4802423ED}"/>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25399" y="6223629"/>
            <a:ext cx="3390258" cy="279316"/>
          </a:xfrm>
          <a:prstGeom prst="rect">
            <a:avLst/>
          </a:prstGeom>
        </p:spPr>
      </p:pic>
    </p:spTree>
    <p:extLst>
      <p:ext uri="{BB962C8B-B14F-4D97-AF65-F5344CB8AC3E}">
        <p14:creationId xmlns:p14="http://schemas.microsoft.com/office/powerpoint/2010/main" val="2746155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0EAF04E1-C1AB-4701-ADA3-FAE91F0436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4824" y="3042412"/>
            <a:ext cx="8043862" cy="3276600"/>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965142" y="876992"/>
            <a:ext cx="9226858"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681461" y="227208"/>
            <a:ext cx="3591048" cy="800219"/>
          </a:xfrm>
          <a:prstGeom prst="rect">
            <a:avLst/>
          </a:prstGeom>
          <a:noFill/>
        </p:spPr>
        <p:txBody>
          <a:bodyPr wrap="none" lIns="91440" tIns="45720" rIns="91440" bIns="45720">
            <a:spAutoFit/>
          </a:bodyPr>
          <a:lstStyle/>
          <a:p>
            <a:pPr algn="l" fontAlgn="base"/>
            <a:r>
              <a:rPr lang="en-US" sz="4600" b="1" dirty="0">
                <a:effectLst>
                  <a:outerShdw blurRad="38100" dist="38100" dir="2700000" algn="tl">
                    <a:srgbClr val="000000">
                      <a:alpha val="43137"/>
                    </a:srgbClr>
                  </a:outerShdw>
                </a:effectLst>
                <a:latin typeface="Sitka Banner" panose="02000505000000020004" pitchFamily="2" charset="0"/>
              </a:rPr>
              <a:t>Domain Space</a:t>
            </a:r>
            <a:endParaRPr lang="en-US" sz="4600" b="1" i="0" dirty="0">
              <a:solidFill>
                <a:srgbClr val="273239"/>
              </a:solidFill>
              <a:effectLst>
                <a:outerShdw blurRad="38100" dist="38100" dir="2700000" algn="tl">
                  <a:srgbClr val="000000">
                    <a:alpha val="43137"/>
                  </a:srgbClr>
                </a:outerShdw>
              </a:effectLst>
              <a:latin typeface="Sitka Banner" panose="02000505000000020004" pitchFamily="2" charset="0"/>
            </a:endParaRPr>
          </a:p>
        </p:txBody>
      </p:sp>
      <p:sp>
        <p:nvSpPr>
          <p:cNvPr id="10" name="TextBox 9">
            <a:extLst>
              <a:ext uri="{FF2B5EF4-FFF2-40B4-BE49-F238E27FC236}">
                <a16:creationId xmlns:a16="http://schemas.microsoft.com/office/drawing/2014/main" id="{655D8822-BDF6-4942-81BC-7201DB98EB5D}"/>
              </a:ext>
            </a:extLst>
          </p:cNvPr>
          <p:cNvSpPr txBox="1"/>
          <p:nvPr/>
        </p:nvSpPr>
        <p:spPr>
          <a:xfrm>
            <a:off x="695529" y="1109429"/>
            <a:ext cx="11238607" cy="1938992"/>
          </a:xfrm>
          <a:prstGeom prst="rect">
            <a:avLst/>
          </a:prstGeom>
          <a:noFill/>
        </p:spPr>
        <p:txBody>
          <a:bodyPr wrap="square">
            <a:spAutoFit/>
          </a:bodyPr>
          <a:lstStyle/>
          <a:p>
            <a:r>
              <a:rPr lang="en-US" sz="2400" dirty="0">
                <a:latin typeface="Sitka Text" panose="02000505000000020004" pitchFamily="2" charset="0"/>
              </a:rPr>
              <a:t>In the internet, the domain space (tree) is divided into three different section:</a:t>
            </a:r>
          </a:p>
          <a:p>
            <a:pPr>
              <a:buNone/>
            </a:pPr>
            <a:r>
              <a:rPr lang="en-US" sz="2400" dirty="0">
                <a:latin typeface="Sitka Text" panose="02000505000000020004" pitchFamily="2" charset="0"/>
              </a:rPr>
              <a:t>	- Generic domains</a:t>
            </a:r>
          </a:p>
          <a:p>
            <a:pPr>
              <a:buNone/>
            </a:pPr>
            <a:r>
              <a:rPr lang="en-US" sz="2400" dirty="0">
                <a:latin typeface="Sitka Text" panose="02000505000000020004" pitchFamily="2" charset="0"/>
              </a:rPr>
              <a:t>	- Country domains</a:t>
            </a:r>
          </a:p>
          <a:p>
            <a:pPr>
              <a:buNone/>
            </a:pPr>
            <a:r>
              <a:rPr lang="en-US" sz="2400" dirty="0">
                <a:latin typeface="Sitka Text" panose="02000505000000020004" pitchFamily="2" charset="0"/>
              </a:rPr>
              <a:t>	- Inverse domains</a:t>
            </a:r>
            <a:endParaRPr lang="en-US" altLang="en-US" sz="2400" dirty="0">
              <a:latin typeface="Sitka Text" panose="02000505000000020004" pitchFamily="2" charset="0"/>
            </a:endParaRPr>
          </a:p>
        </p:txBody>
      </p:sp>
      <p:pic>
        <p:nvPicPr>
          <p:cNvPr id="3" name="Picture 2">
            <a:extLst>
              <a:ext uri="{FF2B5EF4-FFF2-40B4-BE49-F238E27FC236}">
                <a16:creationId xmlns:a16="http://schemas.microsoft.com/office/drawing/2014/main" id="{8FED5E9E-7C1B-F4E4-C38F-DC64C254946B}"/>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25399" y="6223629"/>
            <a:ext cx="3390258" cy="279316"/>
          </a:xfrm>
          <a:prstGeom prst="rect">
            <a:avLst/>
          </a:prstGeom>
        </p:spPr>
      </p:pic>
    </p:spTree>
    <p:extLst>
      <p:ext uri="{BB962C8B-B14F-4D97-AF65-F5344CB8AC3E}">
        <p14:creationId xmlns:p14="http://schemas.microsoft.com/office/powerpoint/2010/main" val="29967594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1875045" y="876992"/>
            <a:ext cx="10316955"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32658" y="335846"/>
            <a:ext cx="4641014" cy="646331"/>
          </a:xfrm>
          <a:prstGeom prst="rect">
            <a:avLst/>
          </a:prstGeom>
          <a:noFill/>
        </p:spPr>
        <p:txBody>
          <a:bodyPr wrap="none" lIns="91440" tIns="45720" rIns="91440" bIns="45720">
            <a:spAutoFit/>
          </a:bodyPr>
          <a:lstStyle/>
          <a:p>
            <a:pPr marL="0" marR="0" algn="just">
              <a:spcBef>
                <a:spcPts val="0"/>
              </a:spcBef>
              <a:spcAft>
                <a:spcPts val="0"/>
              </a:spcAft>
            </a:pPr>
            <a:r>
              <a:rPr lang="en-US" sz="3600" b="1" dirty="0">
                <a:effectLst>
                  <a:outerShdw blurRad="38100" dist="38100" dir="2700000" algn="tl">
                    <a:srgbClr val="000000">
                      <a:alpha val="43137"/>
                    </a:srgbClr>
                  </a:outerShdw>
                </a:effectLst>
                <a:latin typeface="Sitka Banner" panose="02000505000000020004" pitchFamily="2" charset="0"/>
                <a:ea typeface="Times New Roman" panose="02020603050405020304" pitchFamily="18" charset="0"/>
              </a:rPr>
              <a:t>HTTP Response Header</a:t>
            </a:r>
            <a:endParaRPr lang="en-US" sz="3600" dirty="0">
              <a:effectLst>
                <a:outerShdw blurRad="38100" dist="38100" dir="2700000" algn="tl">
                  <a:srgbClr val="000000">
                    <a:alpha val="43137"/>
                  </a:srgbClr>
                </a:outerShdw>
              </a:effectLst>
              <a:latin typeface="Sitka Banner" panose="02000505000000020004" pitchFamily="2" charset="0"/>
              <a:ea typeface="Times New Roman" panose="02020603050405020304" pitchFamily="18" charset="0"/>
            </a:endParaRPr>
          </a:p>
        </p:txBody>
      </p:sp>
      <p:sp>
        <p:nvSpPr>
          <p:cNvPr id="9" name="TextBox 8">
            <a:extLst>
              <a:ext uri="{FF2B5EF4-FFF2-40B4-BE49-F238E27FC236}">
                <a16:creationId xmlns:a16="http://schemas.microsoft.com/office/drawing/2014/main" id="{6362A27D-93F4-4DFA-AC99-6E7FAF91A72D}"/>
              </a:ext>
            </a:extLst>
          </p:cNvPr>
          <p:cNvSpPr txBox="1"/>
          <p:nvPr/>
        </p:nvSpPr>
        <p:spPr>
          <a:xfrm>
            <a:off x="1481797" y="2503637"/>
            <a:ext cx="8834510" cy="1938992"/>
          </a:xfrm>
          <a:prstGeom prst="rect">
            <a:avLst/>
          </a:prstGeom>
          <a:noFill/>
        </p:spPr>
        <p:txBody>
          <a:bodyPr wrap="square">
            <a:spAutoFit/>
          </a:bodyPr>
          <a:lstStyle/>
          <a:p>
            <a:pPr marL="0" marR="0" algn="just">
              <a:spcBef>
                <a:spcPts val="0"/>
              </a:spcBef>
              <a:spcAft>
                <a:spcPts val="0"/>
              </a:spcAft>
              <a:tabLst>
                <a:tab pos="323850" algn="l"/>
                <a:tab pos="1707515" algn="l"/>
              </a:tabLst>
            </a:pPr>
            <a:r>
              <a:rPr lang="en-US" sz="2000" b="1" i="1" dirty="0">
                <a:effectLst/>
                <a:latin typeface="Sitka Text" panose="02000505000000020004" pitchFamily="2" charset="0"/>
                <a:ea typeface="Times New Roman" panose="02020603050405020304" pitchFamily="18" charset="0"/>
              </a:rPr>
              <a:t>Header</a:t>
            </a:r>
            <a:r>
              <a:rPr lang="en-US" sz="2000" b="1" dirty="0">
                <a:effectLst/>
                <a:latin typeface="Sitka Text" panose="02000505000000020004" pitchFamily="2" charset="0"/>
                <a:ea typeface="Times New Roman" panose="02020603050405020304" pitchFamily="18" charset="0"/>
              </a:rPr>
              <a:t> 		</a:t>
            </a:r>
            <a:r>
              <a:rPr lang="en-US" sz="2000" b="1" i="1" dirty="0">
                <a:effectLst/>
                <a:latin typeface="Sitka Text" panose="02000505000000020004" pitchFamily="2" charset="0"/>
                <a:ea typeface="Times New Roman" panose="02020603050405020304" pitchFamily="18" charset="0"/>
              </a:rPr>
              <a:t>Description</a:t>
            </a:r>
            <a:r>
              <a:rPr lang="en-US" sz="2000" b="1" dirty="0">
                <a:effectLst/>
                <a:latin typeface="Sitka Text" panose="02000505000000020004" pitchFamily="2" charset="0"/>
                <a:ea typeface="Times New Roman" panose="02020603050405020304" pitchFamily="18" charset="0"/>
              </a:rPr>
              <a:t> </a:t>
            </a:r>
          </a:p>
          <a:p>
            <a:pPr marL="0" marR="0" algn="just">
              <a:spcBef>
                <a:spcPts val="0"/>
              </a:spcBef>
              <a:spcAft>
                <a:spcPts val="0"/>
              </a:spcAft>
              <a:tabLst>
                <a:tab pos="323850" algn="l"/>
                <a:tab pos="1707515" algn="l"/>
              </a:tabLst>
            </a:pPr>
            <a:r>
              <a:rPr lang="en-US" sz="2000" dirty="0">
                <a:effectLst/>
                <a:latin typeface="Sitka Text" panose="02000505000000020004" pitchFamily="2" charset="0"/>
                <a:ea typeface="Times New Roman" panose="02020603050405020304" pitchFamily="18" charset="0"/>
              </a:rPr>
              <a:t>Accept-range 		Shows if server accepts the range requested by client </a:t>
            </a:r>
          </a:p>
          <a:p>
            <a:pPr marL="0" marR="0" algn="just">
              <a:spcBef>
                <a:spcPts val="0"/>
              </a:spcBef>
              <a:spcAft>
                <a:spcPts val="0"/>
              </a:spcAft>
              <a:tabLst>
                <a:tab pos="323850" algn="l"/>
                <a:tab pos="1707515" algn="l"/>
              </a:tabLst>
            </a:pPr>
            <a:r>
              <a:rPr lang="en-US" sz="2000" dirty="0">
                <a:effectLst/>
                <a:latin typeface="Sitka Text" panose="02000505000000020004" pitchFamily="2" charset="0"/>
                <a:ea typeface="Times New Roman" panose="02020603050405020304" pitchFamily="18" charset="0"/>
              </a:rPr>
              <a:t>Age 		Shows the age of the document </a:t>
            </a:r>
          </a:p>
          <a:p>
            <a:pPr marL="0" marR="0" algn="just">
              <a:spcBef>
                <a:spcPts val="0"/>
              </a:spcBef>
              <a:spcAft>
                <a:spcPts val="0"/>
              </a:spcAft>
              <a:tabLst>
                <a:tab pos="323850" algn="l"/>
                <a:tab pos="1707515" algn="l"/>
              </a:tabLst>
            </a:pPr>
            <a:r>
              <a:rPr lang="en-US" sz="2000" dirty="0">
                <a:effectLst/>
                <a:latin typeface="Sitka Text" panose="02000505000000020004" pitchFamily="2" charset="0"/>
                <a:ea typeface="Times New Roman" panose="02020603050405020304" pitchFamily="18" charset="0"/>
              </a:rPr>
              <a:t>Public 		Shows the supported list of methods </a:t>
            </a:r>
          </a:p>
          <a:p>
            <a:pPr marL="0" marR="0" algn="just">
              <a:spcBef>
                <a:spcPts val="0"/>
              </a:spcBef>
              <a:spcAft>
                <a:spcPts val="0"/>
              </a:spcAft>
              <a:tabLst>
                <a:tab pos="323850" algn="l"/>
                <a:tab pos="1707515" algn="l"/>
              </a:tabLst>
            </a:pPr>
            <a:r>
              <a:rPr lang="en-US" sz="2000" dirty="0">
                <a:effectLst/>
                <a:latin typeface="Sitka Text" panose="02000505000000020004" pitchFamily="2" charset="0"/>
                <a:ea typeface="Times New Roman" panose="02020603050405020304" pitchFamily="18" charset="0"/>
              </a:rPr>
              <a:t>Retry-after 		Specifies the date after which the server is available </a:t>
            </a:r>
          </a:p>
          <a:p>
            <a:pPr marL="0" marR="0" algn="just">
              <a:spcBef>
                <a:spcPts val="0"/>
              </a:spcBef>
              <a:spcAft>
                <a:spcPts val="0"/>
              </a:spcAft>
              <a:tabLst>
                <a:tab pos="323850" algn="l"/>
                <a:tab pos="1707515" algn="l"/>
              </a:tabLst>
            </a:pPr>
            <a:r>
              <a:rPr lang="en-US" sz="2000" dirty="0">
                <a:effectLst/>
                <a:latin typeface="Sitka Text" panose="02000505000000020004" pitchFamily="2" charset="0"/>
                <a:ea typeface="Times New Roman" panose="02020603050405020304" pitchFamily="18" charset="0"/>
              </a:rPr>
              <a:t>Server 		Shows the server's name and version number </a:t>
            </a:r>
          </a:p>
        </p:txBody>
      </p:sp>
      <p:sp>
        <p:nvSpPr>
          <p:cNvPr id="10" name="TextBox 9">
            <a:extLst>
              <a:ext uri="{FF2B5EF4-FFF2-40B4-BE49-F238E27FC236}">
                <a16:creationId xmlns:a16="http://schemas.microsoft.com/office/drawing/2014/main" id="{F24E8429-F19B-4CE8-ABA8-0F98C3CFCEF5}"/>
              </a:ext>
            </a:extLst>
          </p:cNvPr>
          <p:cNvSpPr txBox="1"/>
          <p:nvPr/>
        </p:nvSpPr>
        <p:spPr>
          <a:xfrm>
            <a:off x="580507" y="1227068"/>
            <a:ext cx="11030985" cy="707886"/>
          </a:xfrm>
          <a:prstGeom prst="rect">
            <a:avLst/>
          </a:prstGeom>
          <a:noFill/>
        </p:spPr>
        <p:txBody>
          <a:bodyPr wrap="square">
            <a:spAutoFit/>
          </a:bodyPr>
          <a:lstStyle/>
          <a:p>
            <a:r>
              <a:rPr lang="en-US" sz="2000" dirty="0">
                <a:effectLst/>
                <a:latin typeface="Sitka Text" panose="02000505000000020004" pitchFamily="2" charset="0"/>
                <a:ea typeface="Times New Roman" panose="02020603050405020304" pitchFamily="18" charset="0"/>
              </a:rPr>
              <a:t>The response header can be present only in a response message. It specifies the server's configuration and special information about the request.</a:t>
            </a:r>
            <a:endParaRPr lang="en-US" sz="2000" dirty="0">
              <a:latin typeface="Sitka Text" panose="02000505000000020004" pitchFamily="2" charset="0"/>
            </a:endParaRPr>
          </a:p>
        </p:txBody>
      </p:sp>
      <p:pic>
        <p:nvPicPr>
          <p:cNvPr id="2" name="Picture 1">
            <a:extLst>
              <a:ext uri="{FF2B5EF4-FFF2-40B4-BE49-F238E27FC236}">
                <a16:creationId xmlns:a16="http://schemas.microsoft.com/office/drawing/2014/main" id="{913D6C07-BD50-3D02-C9FE-41976521F54F}"/>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25399" y="6223629"/>
            <a:ext cx="3390258" cy="279316"/>
          </a:xfrm>
          <a:prstGeom prst="rect">
            <a:avLst/>
          </a:prstGeom>
        </p:spPr>
      </p:pic>
    </p:spTree>
    <p:extLst>
      <p:ext uri="{BB962C8B-B14F-4D97-AF65-F5344CB8AC3E}">
        <p14:creationId xmlns:p14="http://schemas.microsoft.com/office/powerpoint/2010/main" val="1752669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1875045" y="876992"/>
            <a:ext cx="10316955"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845244" y="335846"/>
            <a:ext cx="4015843" cy="646331"/>
          </a:xfrm>
          <a:prstGeom prst="rect">
            <a:avLst/>
          </a:prstGeom>
          <a:noFill/>
        </p:spPr>
        <p:txBody>
          <a:bodyPr wrap="none" lIns="91440" tIns="45720" rIns="91440" bIns="45720">
            <a:spAutoFit/>
          </a:bodyPr>
          <a:lstStyle/>
          <a:p>
            <a:pPr marL="0" marR="0" algn="just">
              <a:spcBef>
                <a:spcPts val="0"/>
              </a:spcBef>
              <a:spcAft>
                <a:spcPts val="0"/>
              </a:spcAft>
            </a:pPr>
            <a:r>
              <a:rPr lang="en-US" sz="3600" b="1" dirty="0">
                <a:effectLst>
                  <a:outerShdw blurRad="38100" dist="38100" dir="2700000" algn="tl">
                    <a:srgbClr val="000000">
                      <a:alpha val="43137"/>
                    </a:srgbClr>
                  </a:outerShdw>
                </a:effectLst>
                <a:latin typeface="Sitka Banner" panose="02000505000000020004" pitchFamily="2" charset="0"/>
                <a:ea typeface="Times New Roman" panose="02020603050405020304" pitchFamily="18" charset="0"/>
              </a:rPr>
              <a:t>HTTP Entity Header</a:t>
            </a:r>
            <a:endParaRPr lang="en-US" sz="3600" dirty="0">
              <a:effectLst>
                <a:outerShdw blurRad="38100" dist="38100" dir="2700000" algn="tl">
                  <a:srgbClr val="000000">
                    <a:alpha val="43137"/>
                  </a:srgbClr>
                </a:outerShdw>
              </a:effectLst>
              <a:latin typeface="Sitka Banner" panose="02000505000000020004" pitchFamily="2" charset="0"/>
              <a:ea typeface="Times New Roman" panose="02020603050405020304" pitchFamily="18" charset="0"/>
            </a:endParaRPr>
          </a:p>
        </p:txBody>
      </p:sp>
      <p:sp>
        <p:nvSpPr>
          <p:cNvPr id="10" name="TextBox 9">
            <a:extLst>
              <a:ext uri="{FF2B5EF4-FFF2-40B4-BE49-F238E27FC236}">
                <a16:creationId xmlns:a16="http://schemas.microsoft.com/office/drawing/2014/main" id="{F24E8429-F19B-4CE8-ABA8-0F98C3CFCEF5}"/>
              </a:ext>
            </a:extLst>
          </p:cNvPr>
          <p:cNvSpPr txBox="1"/>
          <p:nvPr/>
        </p:nvSpPr>
        <p:spPr>
          <a:xfrm>
            <a:off x="900332" y="1296330"/>
            <a:ext cx="10128739" cy="4401205"/>
          </a:xfrm>
          <a:prstGeom prst="rect">
            <a:avLst/>
          </a:prstGeom>
          <a:noFill/>
        </p:spPr>
        <p:txBody>
          <a:bodyPr wrap="square">
            <a:spAutoFit/>
          </a:bodyPr>
          <a:lstStyle/>
          <a:p>
            <a:pPr marL="0" marR="0" algn="just">
              <a:spcBef>
                <a:spcPts val="0"/>
              </a:spcBef>
              <a:spcAft>
                <a:spcPts val="0"/>
              </a:spcAft>
            </a:pPr>
            <a:r>
              <a:rPr lang="en-US" sz="2000" b="1" dirty="0">
                <a:effectLst/>
                <a:latin typeface="Sitka Text" panose="02000505000000020004" pitchFamily="2" charset="0"/>
                <a:ea typeface="Times New Roman" panose="02020603050405020304" pitchFamily="18" charset="0"/>
              </a:rPr>
              <a:t>Entity Header</a:t>
            </a:r>
            <a:endParaRPr lang="en-US" sz="2000" dirty="0">
              <a:effectLst/>
              <a:latin typeface="Sitka Text" panose="02000505000000020004" pitchFamily="2" charset="0"/>
              <a:ea typeface="Times New Roman" panose="02020603050405020304" pitchFamily="18" charset="0"/>
            </a:endParaRPr>
          </a:p>
          <a:p>
            <a:pPr marL="0" marR="0" algn="just">
              <a:spcBef>
                <a:spcPts val="0"/>
              </a:spcBef>
              <a:spcAft>
                <a:spcPts val="0"/>
              </a:spcAft>
            </a:pPr>
            <a:r>
              <a:rPr lang="en-US" sz="2000" dirty="0">
                <a:effectLst/>
                <a:latin typeface="Sitka Text" panose="02000505000000020004" pitchFamily="2" charset="0"/>
                <a:ea typeface="Times New Roman" panose="02020603050405020304" pitchFamily="18" charset="0"/>
              </a:rPr>
              <a:t>The entity header gives information about the body of the document.</a:t>
            </a:r>
          </a:p>
          <a:p>
            <a:pPr marL="0" marR="0" algn="just">
              <a:spcBef>
                <a:spcPts val="0"/>
              </a:spcBef>
              <a:spcAft>
                <a:spcPts val="0"/>
              </a:spcAft>
            </a:pPr>
            <a:r>
              <a:rPr lang="en-US" sz="2000" dirty="0">
                <a:effectLst/>
                <a:latin typeface="Sitka Text" panose="02000505000000020004" pitchFamily="2" charset="0"/>
                <a:ea typeface="Times New Roman" panose="02020603050405020304" pitchFamily="18" charset="0"/>
              </a:rPr>
              <a:t> </a:t>
            </a:r>
          </a:p>
          <a:p>
            <a:pPr marL="0" marR="0" algn="just">
              <a:spcBef>
                <a:spcPts val="0"/>
              </a:spcBef>
              <a:spcAft>
                <a:spcPts val="0"/>
              </a:spcAft>
              <a:tabLst>
                <a:tab pos="1415415" algn="l"/>
              </a:tabLst>
            </a:pPr>
            <a:r>
              <a:rPr lang="en-US" sz="2000" b="1" i="1" dirty="0">
                <a:effectLst/>
                <a:latin typeface="Sitka Text" panose="02000505000000020004" pitchFamily="2" charset="0"/>
                <a:ea typeface="Times New Roman" panose="02020603050405020304" pitchFamily="18" charset="0"/>
              </a:rPr>
              <a:t>Header</a:t>
            </a:r>
            <a:r>
              <a:rPr lang="en-US" sz="2000" b="1" dirty="0">
                <a:effectLst/>
                <a:latin typeface="Sitka Text" panose="02000505000000020004" pitchFamily="2" charset="0"/>
                <a:ea typeface="Times New Roman" panose="02020603050405020304" pitchFamily="18" charset="0"/>
              </a:rPr>
              <a:t> 			</a:t>
            </a:r>
            <a:r>
              <a:rPr lang="en-US" sz="2000" b="1" i="1" dirty="0">
                <a:effectLst/>
                <a:latin typeface="Sitka Text" panose="02000505000000020004" pitchFamily="2" charset="0"/>
                <a:ea typeface="Times New Roman" panose="02020603050405020304" pitchFamily="18" charset="0"/>
              </a:rPr>
              <a:t>Description</a:t>
            </a:r>
            <a:r>
              <a:rPr lang="en-US" sz="2000" b="1" dirty="0">
                <a:effectLst/>
                <a:latin typeface="Sitka Text" panose="02000505000000020004" pitchFamily="2" charset="0"/>
                <a:ea typeface="Times New Roman" panose="02020603050405020304" pitchFamily="18" charset="0"/>
              </a:rPr>
              <a:t> </a:t>
            </a:r>
          </a:p>
          <a:p>
            <a:pPr marL="0" marR="0" algn="just">
              <a:spcBef>
                <a:spcPts val="0"/>
              </a:spcBef>
              <a:spcAft>
                <a:spcPts val="0"/>
              </a:spcAft>
              <a:tabLst>
                <a:tab pos="1415415" algn="l"/>
              </a:tabLst>
            </a:pPr>
            <a:r>
              <a:rPr lang="en-US" sz="2000" dirty="0">
                <a:effectLst/>
                <a:latin typeface="Sitka Text" panose="02000505000000020004" pitchFamily="2" charset="0"/>
                <a:ea typeface="Times New Roman" panose="02020603050405020304" pitchFamily="18" charset="0"/>
              </a:rPr>
              <a:t>Allow 			List valid methods that can be used with a URL </a:t>
            </a:r>
          </a:p>
          <a:p>
            <a:pPr marL="0" marR="0" algn="just">
              <a:spcBef>
                <a:spcPts val="0"/>
              </a:spcBef>
              <a:spcAft>
                <a:spcPts val="0"/>
              </a:spcAft>
              <a:tabLst>
                <a:tab pos="1415415" algn="l"/>
              </a:tabLst>
            </a:pPr>
            <a:r>
              <a:rPr lang="en-US" sz="2000" dirty="0">
                <a:effectLst/>
                <a:latin typeface="Sitka Text" panose="02000505000000020004" pitchFamily="2" charset="0"/>
                <a:ea typeface="Times New Roman" panose="02020603050405020304" pitchFamily="18" charset="0"/>
              </a:rPr>
              <a:t>Content-encoding 	Specifies the encoding scheme </a:t>
            </a:r>
          </a:p>
          <a:p>
            <a:pPr marL="0" marR="0" algn="just">
              <a:spcBef>
                <a:spcPts val="0"/>
              </a:spcBef>
              <a:spcAft>
                <a:spcPts val="0"/>
              </a:spcAft>
              <a:tabLst>
                <a:tab pos="1415415" algn="l"/>
              </a:tabLst>
            </a:pPr>
            <a:r>
              <a:rPr lang="en-US" sz="2000" dirty="0">
                <a:effectLst/>
                <a:latin typeface="Sitka Text" panose="02000505000000020004" pitchFamily="2" charset="0"/>
                <a:ea typeface="Times New Roman" panose="02020603050405020304" pitchFamily="18" charset="0"/>
              </a:rPr>
              <a:t>Content-language 	Specifies the language </a:t>
            </a:r>
          </a:p>
          <a:p>
            <a:pPr marL="0" marR="0" algn="just">
              <a:spcBef>
                <a:spcPts val="0"/>
              </a:spcBef>
              <a:spcAft>
                <a:spcPts val="0"/>
              </a:spcAft>
              <a:tabLst>
                <a:tab pos="1415415" algn="l"/>
              </a:tabLst>
            </a:pPr>
            <a:r>
              <a:rPr lang="en-US" sz="2000" dirty="0">
                <a:effectLst/>
                <a:latin typeface="Sitka Text" panose="02000505000000020004" pitchFamily="2" charset="0"/>
                <a:ea typeface="Times New Roman" panose="02020603050405020304" pitchFamily="18" charset="0"/>
              </a:rPr>
              <a:t>Content-length 	Shows the length of the document </a:t>
            </a:r>
          </a:p>
          <a:p>
            <a:pPr marL="0" marR="0" algn="just">
              <a:spcBef>
                <a:spcPts val="0"/>
              </a:spcBef>
              <a:spcAft>
                <a:spcPts val="0"/>
              </a:spcAft>
              <a:tabLst>
                <a:tab pos="1415415" algn="l"/>
              </a:tabLst>
            </a:pPr>
            <a:r>
              <a:rPr lang="en-US" sz="2000" dirty="0">
                <a:effectLst/>
                <a:latin typeface="Sitka Text" panose="02000505000000020004" pitchFamily="2" charset="0"/>
                <a:ea typeface="Times New Roman" panose="02020603050405020304" pitchFamily="18" charset="0"/>
              </a:rPr>
              <a:t>Content-range 		Specifies the range of the document </a:t>
            </a:r>
          </a:p>
          <a:p>
            <a:pPr marL="0" marR="0" algn="just">
              <a:spcBef>
                <a:spcPts val="0"/>
              </a:spcBef>
              <a:spcAft>
                <a:spcPts val="0"/>
              </a:spcAft>
              <a:tabLst>
                <a:tab pos="1415415" algn="l"/>
              </a:tabLst>
            </a:pPr>
            <a:r>
              <a:rPr lang="en-US" sz="2000" dirty="0">
                <a:effectLst/>
                <a:latin typeface="Sitka Text" panose="02000505000000020004" pitchFamily="2" charset="0"/>
                <a:ea typeface="Times New Roman" panose="02020603050405020304" pitchFamily="18" charset="0"/>
              </a:rPr>
              <a:t>Content- type 		Specifies the media type </a:t>
            </a:r>
          </a:p>
          <a:p>
            <a:pPr marL="0" marR="0" algn="just">
              <a:spcBef>
                <a:spcPts val="0"/>
              </a:spcBef>
              <a:spcAft>
                <a:spcPts val="0"/>
              </a:spcAft>
              <a:tabLst>
                <a:tab pos="1415415" algn="l"/>
              </a:tabLst>
            </a:pPr>
            <a:r>
              <a:rPr lang="en-US" sz="2000" dirty="0" err="1">
                <a:effectLst/>
                <a:latin typeface="Sitka Text" panose="02000505000000020004" pitchFamily="2" charset="0"/>
                <a:ea typeface="Times New Roman" panose="02020603050405020304" pitchFamily="18" charset="0"/>
              </a:rPr>
              <a:t>Etag</a:t>
            </a:r>
            <a:r>
              <a:rPr lang="en-US" sz="2000" dirty="0">
                <a:effectLst/>
                <a:latin typeface="Sitka Text" panose="02000505000000020004" pitchFamily="2" charset="0"/>
                <a:ea typeface="Times New Roman" panose="02020603050405020304" pitchFamily="18" charset="0"/>
              </a:rPr>
              <a:t> 			Gives an entity tag </a:t>
            </a:r>
          </a:p>
          <a:p>
            <a:pPr marL="0" marR="0" algn="just">
              <a:spcBef>
                <a:spcPts val="0"/>
              </a:spcBef>
              <a:spcAft>
                <a:spcPts val="0"/>
              </a:spcAft>
              <a:tabLst>
                <a:tab pos="1415415" algn="l"/>
              </a:tabLst>
            </a:pPr>
            <a:r>
              <a:rPr lang="en-US" sz="2000" dirty="0">
                <a:effectLst/>
                <a:latin typeface="Sitka Text" panose="02000505000000020004" pitchFamily="2" charset="0"/>
                <a:ea typeface="Times New Roman" panose="02020603050405020304" pitchFamily="18" charset="0"/>
              </a:rPr>
              <a:t>Expires 			Gives the date and time when contents may change </a:t>
            </a:r>
          </a:p>
          <a:p>
            <a:pPr marL="0" marR="0" algn="just">
              <a:spcBef>
                <a:spcPts val="0"/>
              </a:spcBef>
              <a:spcAft>
                <a:spcPts val="0"/>
              </a:spcAft>
              <a:tabLst>
                <a:tab pos="1415415" algn="l"/>
              </a:tabLst>
            </a:pPr>
            <a:r>
              <a:rPr lang="en-US" sz="2000" dirty="0">
                <a:effectLst/>
                <a:latin typeface="Sitka Text" panose="02000505000000020004" pitchFamily="2" charset="0"/>
                <a:ea typeface="Times New Roman" panose="02020603050405020304" pitchFamily="18" charset="0"/>
              </a:rPr>
              <a:t>Last-modified 		Gives the date and time of the last change </a:t>
            </a:r>
          </a:p>
          <a:p>
            <a:r>
              <a:rPr lang="en-US" sz="2000" dirty="0">
                <a:effectLst/>
                <a:latin typeface="Sitka Text" panose="02000505000000020004" pitchFamily="2" charset="0"/>
                <a:ea typeface="Times New Roman" panose="02020603050405020304" pitchFamily="18" charset="0"/>
              </a:rPr>
              <a:t>Location 		Specifies the location of the created or moved document </a:t>
            </a:r>
            <a:endParaRPr lang="en-US" sz="2000" dirty="0">
              <a:latin typeface="Sitka Text" panose="02000505000000020004" pitchFamily="2" charset="0"/>
            </a:endParaRPr>
          </a:p>
        </p:txBody>
      </p:sp>
      <p:pic>
        <p:nvPicPr>
          <p:cNvPr id="2" name="Picture 1">
            <a:extLst>
              <a:ext uri="{FF2B5EF4-FFF2-40B4-BE49-F238E27FC236}">
                <a16:creationId xmlns:a16="http://schemas.microsoft.com/office/drawing/2014/main" id="{EAB3FDE4-9A14-8B81-5B88-213C0DA8D253}"/>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25399" y="6223629"/>
            <a:ext cx="3390258" cy="279316"/>
          </a:xfrm>
          <a:prstGeom prst="rect">
            <a:avLst/>
          </a:prstGeom>
        </p:spPr>
      </p:pic>
    </p:spTree>
    <p:extLst>
      <p:ext uri="{BB962C8B-B14F-4D97-AF65-F5344CB8AC3E}">
        <p14:creationId xmlns:p14="http://schemas.microsoft.com/office/powerpoint/2010/main" val="5531481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1875045" y="876992"/>
            <a:ext cx="10316955"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711369" y="311204"/>
            <a:ext cx="2965877" cy="646331"/>
          </a:xfrm>
          <a:prstGeom prst="rect">
            <a:avLst/>
          </a:prstGeom>
          <a:noFill/>
        </p:spPr>
        <p:txBody>
          <a:bodyPr wrap="none" lIns="91440" tIns="45720" rIns="91440" bIns="45720">
            <a:spAutoFit/>
          </a:bodyPr>
          <a:lstStyle/>
          <a:p>
            <a:pPr marL="0" marR="0" algn="just">
              <a:spcBef>
                <a:spcPts val="0"/>
              </a:spcBef>
              <a:spcAft>
                <a:spcPts val="0"/>
              </a:spcAft>
            </a:pPr>
            <a:r>
              <a:rPr lang="en-US" sz="3600" b="1" dirty="0">
                <a:effectLst>
                  <a:outerShdw blurRad="38100" dist="38100" dir="2700000" algn="tl">
                    <a:srgbClr val="000000">
                      <a:alpha val="43137"/>
                    </a:srgbClr>
                  </a:outerShdw>
                </a:effectLst>
                <a:latin typeface="Sitka Banner" panose="02000505000000020004" pitchFamily="2" charset="0"/>
                <a:ea typeface="Times New Roman" panose="02020603050405020304" pitchFamily="18" charset="0"/>
              </a:rPr>
              <a:t>HTTP example</a:t>
            </a:r>
            <a:endParaRPr lang="en-US" sz="3600" dirty="0">
              <a:effectLst>
                <a:outerShdw blurRad="38100" dist="38100" dir="2700000" algn="tl">
                  <a:srgbClr val="000000">
                    <a:alpha val="43137"/>
                  </a:srgbClr>
                </a:outerShdw>
              </a:effectLst>
              <a:latin typeface="Sitka Banner" panose="02000505000000020004" pitchFamily="2" charset="0"/>
              <a:ea typeface="Times New Roman" panose="02020603050405020304" pitchFamily="18" charset="0"/>
            </a:endParaRPr>
          </a:p>
        </p:txBody>
      </p:sp>
      <p:sp>
        <p:nvSpPr>
          <p:cNvPr id="9" name="TextBox 8">
            <a:extLst>
              <a:ext uri="{FF2B5EF4-FFF2-40B4-BE49-F238E27FC236}">
                <a16:creationId xmlns:a16="http://schemas.microsoft.com/office/drawing/2014/main" id="{EC04D9A8-865C-4C70-82A2-D15C91F17442}"/>
              </a:ext>
            </a:extLst>
          </p:cNvPr>
          <p:cNvSpPr txBox="1"/>
          <p:nvPr/>
        </p:nvSpPr>
        <p:spPr>
          <a:xfrm>
            <a:off x="624557" y="1442781"/>
            <a:ext cx="6105378"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a:t>GET /hello.htm HTTP/1.1</a:t>
            </a:r>
          </a:p>
          <a:p>
            <a:r>
              <a:rPr lang="en-US" dirty="0"/>
              <a:t>User-Agent: Mozilla/4.0 (compatible; MSIE5.01; Windows NT)</a:t>
            </a:r>
          </a:p>
          <a:p>
            <a:r>
              <a:rPr lang="en-US" dirty="0"/>
              <a:t>Host: www.tutorialspoint.com</a:t>
            </a:r>
          </a:p>
          <a:p>
            <a:r>
              <a:rPr lang="en-US" dirty="0"/>
              <a:t>Accept-Language: </a:t>
            </a:r>
            <a:r>
              <a:rPr lang="en-US" dirty="0" err="1"/>
              <a:t>en</a:t>
            </a:r>
            <a:r>
              <a:rPr lang="en-US" dirty="0"/>
              <a:t>-us</a:t>
            </a:r>
          </a:p>
          <a:p>
            <a:r>
              <a:rPr lang="en-US" dirty="0"/>
              <a:t>Accept-Encoding: </a:t>
            </a:r>
            <a:r>
              <a:rPr lang="en-US" dirty="0" err="1"/>
              <a:t>gzip</a:t>
            </a:r>
            <a:r>
              <a:rPr lang="en-US" dirty="0"/>
              <a:t>, deflate</a:t>
            </a:r>
          </a:p>
          <a:p>
            <a:r>
              <a:rPr lang="en-US" dirty="0"/>
              <a:t>Connection: Keep-Alive</a:t>
            </a:r>
          </a:p>
        </p:txBody>
      </p:sp>
      <p:sp>
        <p:nvSpPr>
          <p:cNvPr id="12" name="TextBox 11">
            <a:extLst>
              <a:ext uri="{FF2B5EF4-FFF2-40B4-BE49-F238E27FC236}">
                <a16:creationId xmlns:a16="http://schemas.microsoft.com/office/drawing/2014/main" id="{2A54688D-F72B-44D5-A43C-F12F9A14371E}"/>
              </a:ext>
            </a:extLst>
          </p:cNvPr>
          <p:cNvSpPr txBox="1"/>
          <p:nvPr/>
        </p:nvSpPr>
        <p:spPr>
          <a:xfrm>
            <a:off x="6814343" y="2397799"/>
            <a:ext cx="5289452" cy="34163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a:t>HTTP/1.1 200 OK</a:t>
            </a:r>
          </a:p>
          <a:p>
            <a:r>
              <a:rPr lang="en-US" dirty="0"/>
              <a:t>Date: Mon, 27 Jul 2009 12:28:53 GMT</a:t>
            </a:r>
          </a:p>
          <a:p>
            <a:r>
              <a:rPr lang="en-US" dirty="0"/>
              <a:t>Server: Apache/2.2.14 (Win32)</a:t>
            </a:r>
          </a:p>
          <a:p>
            <a:r>
              <a:rPr lang="en-US" dirty="0"/>
              <a:t>Last-Modified: Wed, 22 Jul 2009 19:15:56 GMT</a:t>
            </a:r>
          </a:p>
          <a:p>
            <a:r>
              <a:rPr lang="en-US" dirty="0"/>
              <a:t>Content-Length: 88</a:t>
            </a:r>
          </a:p>
          <a:p>
            <a:r>
              <a:rPr lang="en-US" dirty="0"/>
              <a:t>Content-Type: text/html</a:t>
            </a:r>
          </a:p>
          <a:p>
            <a:r>
              <a:rPr lang="en-US" dirty="0"/>
              <a:t>Connection: Closed</a:t>
            </a:r>
          </a:p>
          <a:p>
            <a:r>
              <a:rPr lang="en-US" dirty="0"/>
              <a:t>&lt;html&gt;</a:t>
            </a:r>
          </a:p>
          <a:p>
            <a:r>
              <a:rPr lang="en-US" dirty="0"/>
              <a:t>&lt;body&gt;</a:t>
            </a:r>
          </a:p>
          <a:p>
            <a:r>
              <a:rPr lang="en-US" dirty="0"/>
              <a:t>&lt;h1&gt;Hello, World!&lt;/h1&gt;</a:t>
            </a:r>
          </a:p>
          <a:p>
            <a:r>
              <a:rPr lang="en-US" dirty="0"/>
              <a:t>&lt;/body&gt;</a:t>
            </a:r>
          </a:p>
          <a:p>
            <a:r>
              <a:rPr lang="en-US" dirty="0"/>
              <a:t>&lt;/html&gt;</a:t>
            </a:r>
          </a:p>
        </p:txBody>
      </p:sp>
      <p:pic>
        <p:nvPicPr>
          <p:cNvPr id="2" name="Picture 1">
            <a:extLst>
              <a:ext uri="{FF2B5EF4-FFF2-40B4-BE49-F238E27FC236}">
                <a16:creationId xmlns:a16="http://schemas.microsoft.com/office/drawing/2014/main" id="{13CD7D6E-2EC5-60B8-2C2E-17569029D530}"/>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25399" y="6223629"/>
            <a:ext cx="3390258" cy="279316"/>
          </a:xfrm>
          <a:prstGeom prst="rect">
            <a:avLst/>
          </a:prstGeom>
        </p:spPr>
      </p:pic>
    </p:spTree>
    <p:extLst>
      <p:ext uri="{BB962C8B-B14F-4D97-AF65-F5344CB8AC3E}">
        <p14:creationId xmlns:p14="http://schemas.microsoft.com/office/powerpoint/2010/main" val="2141663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965142" y="876992"/>
            <a:ext cx="9226858"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695529" y="269412"/>
            <a:ext cx="2074607" cy="800219"/>
          </a:xfrm>
          <a:prstGeom prst="rect">
            <a:avLst/>
          </a:prstGeom>
          <a:noFill/>
        </p:spPr>
        <p:txBody>
          <a:bodyPr wrap="none" lIns="91440" tIns="45720" rIns="91440" bIns="45720">
            <a:spAutoFit/>
          </a:bodyPr>
          <a:lstStyle/>
          <a:p>
            <a:pPr algn="l" fontAlgn="base"/>
            <a:r>
              <a:rPr lang="en-US" sz="4600" b="1" dirty="0">
                <a:effectLst>
                  <a:outerShdw blurRad="38100" dist="38100" dir="2700000" algn="tl">
                    <a:srgbClr val="000000">
                      <a:alpha val="43137"/>
                    </a:srgbClr>
                  </a:outerShdw>
                </a:effectLst>
                <a:latin typeface="Sitka Banner" panose="02000505000000020004" pitchFamily="2" charset="0"/>
              </a:rPr>
              <a:t>Domain</a:t>
            </a:r>
            <a:endParaRPr lang="en-US" sz="4600" b="1" i="0" dirty="0">
              <a:solidFill>
                <a:srgbClr val="273239"/>
              </a:solidFill>
              <a:effectLst>
                <a:outerShdw blurRad="38100" dist="38100" dir="2700000" algn="tl">
                  <a:srgbClr val="000000">
                    <a:alpha val="43137"/>
                  </a:srgbClr>
                </a:outerShdw>
              </a:effectLst>
              <a:latin typeface="Sitka Banner" panose="02000505000000020004" pitchFamily="2" charset="0"/>
            </a:endParaRPr>
          </a:p>
        </p:txBody>
      </p:sp>
      <p:sp>
        <p:nvSpPr>
          <p:cNvPr id="10" name="TextBox 9">
            <a:extLst>
              <a:ext uri="{FF2B5EF4-FFF2-40B4-BE49-F238E27FC236}">
                <a16:creationId xmlns:a16="http://schemas.microsoft.com/office/drawing/2014/main" id="{655D8822-BDF6-4942-81BC-7201DB98EB5D}"/>
              </a:ext>
            </a:extLst>
          </p:cNvPr>
          <p:cNvSpPr txBox="1"/>
          <p:nvPr/>
        </p:nvSpPr>
        <p:spPr>
          <a:xfrm>
            <a:off x="751821" y="1186901"/>
            <a:ext cx="10951083" cy="1446550"/>
          </a:xfrm>
          <a:prstGeom prst="rect">
            <a:avLst/>
          </a:prstGeom>
          <a:noFill/>
        </p:spPr>
        <p:txBody>
          <a:bodyPr wrap="square">
            <a:spAutoFit/>
          </a:bodyPr>
          <a:lstStyle/>
          <a:p>
            <a:pPr fontAlgn="base"/>
            <a:r>
              <a:rPr lang="en-US" sz="2200" dirty="0">
                <a:latin typeface="Sitka Text" panose="02000505000000020004" pitchFamily="2" charset="0"/>
              </a:rPr>
              <a:t>A domain is a sub tree of the domain name space.</a:t>
            </a:r>
          </a:p>
          <a:p>
            <a:r>
              <a:rPr lang="en-US" sz="2200" dirty="0">
                <a:latin typeface="Sitka Text" panose="02000505000000020004" pitchFamily="2" charset="0"/>
              </a:rPr>
              <a:t>Each node in the tree has a label, which is a string with a maximum of 63 characters.</a:t>
            </a:r>
          </a:p>
          <a:p>
            <a:pPr fontAlgn="base"/>
            <a:endParaRPr lang="en-US" altLang="en-US" sz="2200" dirty="0">
              <a:latin typeface="Sitka Text" panose="02000505000000020004" pitchFamily="2" charset="0"/>
            </a:endParaRPr>
          </a:p>
        </p:txBody>
      </p:sp>
      <p:pic>
        <p:nvPicPr>
          <p:cNvPr id="8" name="Picture 2">
            <a:extLst>
              <a:ext uri="{FF2B5EF4-FFF2-40B4-BE49-F238E27FC236}">
                <a16:creationId xmlns:a16="http://schemas.microsoft.com/office/drawing/2014/main" id="{013F76ED-BDFA-4B40-B802-E57202435E50}"/>
              </a:ext>
            </a:extLst>
          </p:cNvPr>
          <p:cNvPicPr>
            <a:picLocks noChangeAspect="1" noChangeArrowheads="1"/>
          </p:cNvPicPr>
          <p:nvPr/>
        </p:nvPicPr>
        <p:blipFill>
          <a:blip r:embed="rId2" cstate="print"/>
          <a:srcRect/>
          <a:stretch>
            <a:fillRect/>
          </a:stretch>
        </p:blipFill>
        <p:spPr bwMode="auto">
          <a:xfrm>
            <a:off x="7675972" y="2662242"/>
            <a:ext cx="4516027" cy="2655346"/>
          </a:xfrm>
          <a:prstGeom prst="rect">
            <a:avLst/>
          </a:prstGeom>
          <a:noFill/>
          <a:ln w="9525">
            <a:noFill/>
            <a:miter lim="800000"/>
            <a:headEnd/>
            <a:tailEnd/>
          </a:ln>
          <a:effectLst/>
        </p:spPr>
      </p:pic>
      <p:sp>
        <p:nvSpPr>
          <p:cNvPr id="11" name="TextBox 10">
            <a:extLst>
              <a:ext uri="{FF2B5EF4-FFF2-40B4-BE49-F238E27FC236}">
                <a16:creationId xmlns:a16="http://schemas.microsoft.com/office/drawing/2014/main" id="{CDA8E619-5C33-4C58-B039-184238107BAF}"/>
              </a:ext>
            </a:extLst>
          </p:cNvPr>
          <p:cNvSpPr txBox="1"/>
          <p:nvPr/>
        </p:nvSpPr>
        <p:spPr>
          <a:xfrm>
            <a:off x="722485" y="2292733"/>
            <a:ext cx="7351191" cy="3477875"/>
          </a:xfrm>
          <a:prstGeom prst="rect">
            <a:avLst/>
          </a:prstGeom>
          <a:noFill/>
        </p:spPr>
        <p:txBody>
          <a:bodyPr wrap="square">
            <a:spAutoFit/>
          </a:bodyPr>
          <a:lstStyle/>
          <a:p>
            <a:pPr marL="0" marR="0" algn="just">
              <a:spcBef>
                <a:spcPts val="0"/>
              </a:spcBef>
              <a:spcAft>
                <a:spcPts val="0"/>
              </a:spcAft>
            </a:pPr>
            <a:r>
              <a:rPr lang="en-US" sz="2200" b="1" dirty="0">
                <a:effectLst/>
                <a:latin typeface="Sitka Text" panose="02000505000000020004" pitchFamily="2" charset="0"/>
                <a:ea typeface="Times New Roman" panose="02020603050405020304" pitchFamily="18" charset="0"/>
              </a:rPr>
              <a:t>Fully Qualified Domain Name (FQDN)</a:t>
            </a:r>
            <a:endParaRPr lang="en-US" sz="2200" dirty="0">
              <a:effectLst/>
              <a:latin typeface="Sitka Text" panose="02000505000000020004" pitchFamily="2" charset="0"/>
              <a:ea typeface="Times New Roman" panose="02020603050405020304" pitchFamily="18" charset="0"/>
            </a:endParaRPr>
          </a:p>
          <a:p>
            <a:r>
              <a:rPr lang="en-US" sz="2200" dirty="0">
                <a:effectLst/>
                <a:latin typeface="Sitka Text" panose="02000505000000020004" pitchFamily="2" charset="0"/>
                <a:ea typeface="Times New Roman" panose="02020603050405020304" pitchFamily="18" charset="0"/>
              </a:rPr>
              <a:t>If a label is terminated by a null string, it is called a fully qualified domain name (FQDN).</a:t>
            </a:r>
          </a:p>
          <a:p>
            <a:pPr marL="0" marR="0" algn="just">
              <a:spcBef>
                <a:spcPts val="0"/>
              </a:spcBef>
              <a:spcAft>
                <a:spcPts val="0"/>
              </a:spcAft>
            </a:pPr>
            <a:r>
              <a:rPr lang="en-US" sz="2200" b="1" dirty="0">
                <a:effectLst/>
                <a:latin typeface="Sitka Text" panose="02000505000000020004" pitchFamily="2" charset="0"/>
                <a:ea typeface="Times New Roman" panose="02020603050405020304" pitchFamily="18" charset="0"/>
              </a:rPr>
              <a:t>Partially Qualified Domain Name (PQDN)</a:t>
            </a:r>
            <a:endParaRPr lang="en-US" sz="2200" dirty="0">
              <a:effectLst/>
              <a:latin typeface="Sitka Text" panose="02000505000000020004" pitchFamily="2" charset="0"/>
              <a:ea typeface="Times New Roman" panose="02020603050405020304" pitchFamily="18" charset="0"/>
            </a:endParaRPr>
          </a:p>
          <a:p>
            <a:r>
              <a:rPr lang="en-US" sz="2200" dirty="0">
                <a:effectLst/>
                <a:latin typeface="Sitka Text" panose="02000505000000020004" pitchFamily="2" charset="0"/>
                <a:ea typeface="Times New Roman" panose="02020603050405020304" pitchFamily="18" charset="0"/>
              </a:rPr>
              <a:t>If a label is not terminated by a null string, it is called a partially qualified domain name</a:t>
            </a:r>
            <a:br>
              <a:rPr lang="en-US" sz="2200" dirty="0">
                <a:effectLst/>
                <a:latin typeface="Sitka Text" panose="02000505000000020004" pitchFamily="2" charset="0"/>
                <a:ea typeface="Times New Roman" panose="02020603050405020304" pitchFamily="18" charset="0"/>
              </a:rPr>
            </a:br>
            <a:r>
              <a:rPr lang="en-US" sz="2200" dirty="0">
                <a:effectLst/>
                <a:latin typeface="Sitka Text" panose="02000505000000020004" pitchFamily="2" charset="0"/>
                <a:ea typeface="Times New Roman" panose="02020603050405020304" pitchFamily="18" charset="0"/>
              </a:rPr>
              <a:t>(PQDN). A PQDN starts from a node, but it does not reach the root. It is used when the</a:t>
            </a:r>
            <a:br>
              <a:rPr lang="en-US" sz="2200" dirty="0">
                <a:effectLst/>
                <a:latin typeface="Sitka Text" panose="02000505000000020004" pitchFamily="2" charset="0"/>
                <a:ea typeface="Times New Roman" panose="02020603050405020304" pitchFamily="18" charset="0"/>
              </a:rPr>
            </a:br>
            <a:r>
              <a:rPr lang="en-US" sz="2200" dirty="0">
                <a:effectLst/>
                <a:latin typeface="Sitka Text" panose="02000505000000020004" pitchFamily="2" charset="0"/>
                <a:ea typeface="Times New Roman" panose="02020603050405020304" pitchFamily="18" charset="0"/>
              </a:rPr>
              <a:t>name to be resolved belongs to the same site as the client. </a:t>
            </a:r>
            <a:endParaRPr lang="en-US" sz="2200" dirty="0">
              <a:latin typeface="Sitka Text" panose="02000505000000020004" pitchFamily="2" charset="0"/>
            </a:endParaRPr>
          </a:p>
        </p:txBody>
      </p:sp>
      <p:pic>
        <p:nvPicPr>
          <p:cNvPr id="2" name="Picture 1">
            <a:extLst>
              <a:ext uri="{FF2B5EF4-FFF2-40B4-BE49-F238E27FC236}">
                <a16:creationId xmlns:a16="http://schemas.microsoft.com/office/drawing/2014/main" id="{8D04EC71-2EE8-76B5-9EAA-2A2293AE7945}"/>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25399" y="6223629"/>
            <a:ext cx="3390258" cy="279316"/>
          </a:xfrm>
          <a:prstGeom prst="rect">
            <a:avLst/>
          </a:prstGeom>
        </p:spPr>
      </p:pic>
    </p:spTree>
    <p:extLst>
      <p:ext uri="{BB962C8B-B14F-4D97-AF65-F5344CB8AC3E}">
        <p14:creationId xmlns:p14="http://schemas.microsoft.com/office/powerpoint/2010/main" val="4136760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4FDBFE6-C023-4676-A270-5F600417BC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482" t="22993" r="2675" b="5038"/>
          <a:stretch/>
        </p:blipFill>
        <p:spPr bwMode="auto">
          <a:xfrm>
            <a:off x="6020970" y="2428776"/>
            <a:ext cx="6171030" cy="264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965142" y="876992"/>
            <a:ext cx="9226858"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722485" y="326218"/>
            <a:ext cx="5347939" cy="646331"/>
          </a:xfrm>
          <a:prstGeom prst="rect">
            <a:avLst/>
          </a:prstGeom>
          <a:noFill/>
        </p:spPr>
        <p:txBody>
          <a:bodyPr wrap="none" lIns="91440" tIns="45720" rIns="91440" bIns="45720">
            <a:spAutoFit/>
          </a:bodyPr>
          <a:lstStyle/>
          <a:p>
            <a:pPr marL="0" marR="0" algn="just">
              <a:spcBef>
                <a:spcPts val="0"/>
              </a:spcBef>
              <a:spcAft>
                <a:spcPts val="0"/>
              </a:spcAft>
            </a:pPr>
            <a:r>
              <a:rPr lang="en-US" sz="3600" b="1" dirty="0">
                <a:effectLst>
                  <a:outerShdw blurRad="38100" dist="38100" dir="2700000" algn="tl">
                    <a:srgbClr val="000000">
                      <a:alpha val="43137"/>
                    </a:srgbClr>
                  </a:outerShdw>
                </a:effectLst>
                <a:latin typeface="Sitka Banner" panose="02000505000000020004" pitchFamily="2" charset="0"/>
                <a:ea typeface="Times New Roman" panose="02020603050405020304" pitchFamily="18" charset="0"/>
              </a:rPr>
              <a:t>Distribution of Name Space</a:t>
            </a:r>
          </a:p>
        </p:txBody>
      </p:sp>
      <p:sp>
        <p:nvSpPr>
          <p:cNvPr id="10" name="TextBox 9">
            <a:extLst>
              <a:ext uri="{FF2B5EF4-FFF2-40B4-BE49-F238E27FC236}">
                <a16:creationId xmlns:a16="http://schemas.microsoft.com/office/drawing/2014/main" id="{655D8822-BDF6-4942-81BC-7201DB98EB5D}"/>
              </a:ext>
            </a:extLst>
          </p:cNvPr>
          <p:cNvSpPr txBox="1"/>
          <p:nvPr/>
        </p:nvSpPr>
        <p:spPr>
          <a:xfrm>
            <a:off x="722485" y="1063346"/>
            <a:ext cx="10951083" cy="1323439"/>
          </a:xfrm>
          <a:prstGeom prst="rect">
            <a:avLst/>
          </a:prstGeom>
          <a:noFill/>
        </p:spPr>
        <p:txBody>
          <a:bodyPr wrap="square">
            <a:spAutoFit/>
          </a:bodyPr>
          <a:lstStyle/>
          <a:p>
            <a:pPr marL="0" marR="0" algn="just">
              <a:spcBef>
                <a:spcPts val="0"/>
              </a:spcBef>
              <a:spcAft>
                <a:spcPts val="0"/>
              </a:spcAft>
            </a:pPr>
            <a:r>
              <a:rPr lang="en-US" sz="2000" b="1" dirty="0">
                <a:effectLst/>
                <a:latin typeface="Sitka Text" panose="02000505000000020004" pitchFamily="2" charset="0"/>
                <a:ea typeface="Times New Roman" panose="02020603050405020304" pitchFamily="18" charset="0"/>
              </a:rPr>
              <a:t>Zone</a:t>
            </a:r>
            <a:endParaRPr lang="en-US" sz="2000" dirty="0">
              <a:effectLst/>
              <a:latin typeface="Sitka Text" panose="02000505000000020004" pitchFamily="2" charset="0"/>
              <a:ea typeface="Times New Roman" panose="02020603050405020304" pitchFamily="18" charset="0"/>
            </a:endParaRPr>
          </a:p>
          <a:p>
            <a:r>
              <a:rPr lang="en-US" sz="2000" dirty="0">
                <a:effectLst/>
                <a:latin typeface="Sitka Text" panose="02000505000000020004" pitchFamily="2" charset="0"/>
                <a:ea typeface="Times New Roman" panose="02020603050405020304" pitchFamily="18" charset="0"/>
              </a:rPr>
              <a:t>What a server is responsible for or has authority over is called a zone. </a:t>
            </a:r>
          </a:p>
          <a:p>
            <a:pPr marL="0" marR="0" algn="just">
              <a:spcBef>
                <a:spcPts val="0"/>
              </a:spcBef>
              <a:spcAft>
                <a:spcPts val="0"/>
              </a:spcAft>
            </a:pPr>
            <a:r>
              <a:rPr lang="en-US" sz="2000" b="1" dirty="0">
                <a:effectLst/>
                <a:latin typeface="Sitka Text" panose="02000505000000020004" pitchFamily="2" charset="0"/>
                <a:ea typeface="Times New Roman" panose="02020603050405020304" pitchFamily="18" charset="0"/>
              </a:rPr>
              <a:t>Root Server</a:t>
            </a:r>
            <a:endParaRPr lang="en-US" sz="2000" dirty="0">
              <a:effectLst/>
              <a:latin typeface="Sitka Text" panose="02000505000000020004" pitchFamily="2" charset="0"/>
              <a:ea typeface="Times New Roman" panose="02020603050405020304" pitchFamily="18" charset="0"/>
            </a:endParaRPr>
          </a:p>
          <a:p>
            <a:r>
              <a:rPr lang="en-US" sz="2000" b="1" dirty="0">
                <a:effectLst/>
                <a:latin typeface="Sitka Text" panose="02000505000000020004" pitchFamily="2" charset="0"/>
                <a:ea typeface="Times New Roman" panose="02020603050405020304" pitchFamily="18" charset="0"/>
              </a:rPr>
              <a:t>A root server </a:t>
            </a:r>
            <a:r>
              <a:rPr lang="en-US" sz="2000" dirty="0">
                <a:effectLst/>
                <a:latin typeface="Sitka Text" panose="02000505000000020004" pitchFamily="2" charset="0"/>
                <a:ea typeface="Times New Roman" panose="02020603050405020304" pitchFamily="18" charset="0"/>
              </a:rPr>
              <a:t>is a server whose zone consists of the whole tree. </a:t>
            </a:r>
            <a:endParaRPr lang="en-US" altLang="en-US" sz="2000" dirty="0">
              <a:latin typeface="Sitka Text" panose="02000505000000020004" pitchFamily="2" charset="0"/>
            </a:endParaRPr>
          </a:p>
        </p:txBody>
      </p:sp>
      <p:sp>
        <p:nvSpPr>
          <p:cNvPr id="12" name="TextBox 11">
            <a:extLst>
              <a:ext uri="{FF2B5EF4-FFF2-40B4-BE49-F238E27FC236}">
                <a16:creationId xmlns:a16="http://schemas.microsoft.com/office/drawing/2014/main" id="{B9CDFD0D-3877-44E3-B466-E5D28906B1D5}"/>
              </a:ext>
            </a:extLst>
          </p:cNvPr>
          <p:cNvSpPr txBox="1"/>
          <p:nvPr/>
        </p:nvSpPr>
        <p:spPr>
          <a:xfrm>
            <a:off x="722485" y="2477583"/>
            <a:ext cx="5373515" cy="3785652"/>
          </a:xfrm>
          <a:prstGeom prst="rect">
            <a:avLst/>
          </a:prstGeom>
          <a:noFill/>
        </p:spPr>
        <p:txBody>
          <a:bodyPr wrap="square">
            <a:spAutoFit/>
          </a:bodyPr>
          <a:lstStyle/>
          <a:p>
            <a:pPr marL="0" marR="0" algn="just">
              <a:spcBef>
                <a:spcPts val="0"/>
              </a:spcBef>
              <a:spcAft>
                <a:spcPts val="0"/>
              </a:spcAft>
            </a:pPr>
            <a:r>
              <a:rPr lang="en-US" sz="2000" b="1" dirty="0">
                <a:effectLst/>
                <a:latin typeface="Sitka Text" panose="02000505000000020004" pitchFamily="2" charset="0"/>
                <a:ea typeface="Times New Roman" panose="02020603050405020304" pitchFamily="18" charset="0"/>
              </a:rPr>
              <a:t>Primary and Secondary Servers</a:t>
            </a:r>
            <a:endParaRPr lang="en-US" sz="2000" dirty="0">
              <a:effectLst/>
              <a:latin typeface="Sitka Text" panose="02000505000000020004" pitchFamily="2" charset="0"/>
              <a:ea typeface="Times New Roman" panose="02020603050405020304" pitchFamily="18" charset="0"/>
            </a:endParaRPr>
          </a:p>
          <a:p>
            <a:pPr marL="0" marR="0" algn="just">
              <a:spcBef>
                <a:spcPts val="0"/>
              </a:spcBef>
              <a:spcAft>
                <a:spcPts val="0"/>
              </a:spcAft>
            </a:pPr>
            <a:r>
              <a:rPr lang="en-US" sz="2000" dirty="0">
                <a:effectLst/>
                <a:latin typeface="Sitka Text" panose="02000505000000020004" pitchFamily="2" charset="0"/>
                <a:ea typeface="Times New Roman" panose="02020603050405020304" pitchFamily="18" charset="0"/>
              </a:rPr>
              <a:t>A </a:t>
            </a:r>
            <a:r>
              <a:rPr lang="en-US" sz="2000" b="1" dirty="0">
                <a:effectLst/>
                <a:latin typeface="Sitka Text" panose="02000505000000020004" pitchFamily="2" charset="0"/>
                <a:ea typeface="Times New Roman" panose="02020603050405020304" pitchFamily="18" charset="0"/>
              </a:rPr>
              <a:t>primary server </a:t>
            </a:r>
            <a:r>
              <a:rPr lang="en-US" sz="2000" dirty="0">
                <a:effectLst/>
                <a:latin typeface="Sitka Text" panose="02000505000000020004" pitchFamily="2" charset="0"/>
                <a:ea typeface="Times New Roman" panose="02020603050405020304" pitchFamily="18" charset="0"/>
              </a:rPr>
              <a:t>is a server that stores a file about the zone for which it is an authority. It </a:t>
            </a:r>
            <a:r>
              <a:rPr lang="en-US" sz="2000" dirty="0" err="1">
                <a:effectLst/>
                <a:latin typeface="Sitka Text" panose="02000505000000020004" pitchFamily="2" charset="0"/>
                <a:ea typeface="Times New Roman" panose="02020603050405020304" pitchFamily="18" charset="0"/>
              </a:rPr>
              <a:t>it</a:t>
            </a:r>
            <a:r>
              <a:rPr lang="en-US" sz="2000" dirty="0">
                <a:effectLst/>
                <a:latin typeface="Sitka Text" panose="02000505000000020004" pitchFamily="2" charset="0"/>
                <a:ea typeface="Times New Roman" panose="02020603050405020304" pitchFamily="18" charset="0"/>
              </a:rPr>
              <a:t> responsible for creating, maintaining, and updating the zone file. It stores the zone file on a local disk.</a:t>
            </a:r>
          </a:p>
          <a:p>
            <a:r>
              <a:rPr lang="en-US" sz="2000" b="1" dirty="0">
                <a:effectLst/>
                <a:latin typeface="Sitka Text" panose="02000505000000020004" pitchFamily="2" charset="0"/>
                <a:ea typeface="Times New Roman" panose="02020603050405020304" pitchFamily="18" charset="0"/>
              </a:rPr>
              <a:t>A secondary server </a:t>
            </a:r>
            <a:r>
              <a:rPr lang="en-US" sz="2000" dirty="0">
                <a:effectLst/>
                <a:latin typeface="Sitka Text" panose="02000505000000020004" pitchFamily="2" charset="0"/>
                <a:ea typeface="Times New Roman" panose="02020603050405020304" pitchFamily="18" charset="0"/>
              </a:rPr>
              <a:t>is a server that transfers the complete information about a zone from another server (primary or secondary) and stores the file on its local disk. The secondary server neither creates nor updates the zone files.</a:t>
            </a:r>
            <a:endParaRPr lang="en-US" sz="2000" dirty="0">
              <a:latin typeface="Sitka Text" panose="02000505000000020004" pitchFamily="2" charset="0"/>
            </a:endParaRPr>
          </a:p>
        </p:txBody>
      </p:sp>
      <p:pic>
        <p:nvPicPr>
          <p:cNvPr id="2" name="Picture 1">
            <a:extLst>
              <a:ext uri="{FF2B5EF4-FFF2-40B4-BE49-F238E27FC236}">
                <a16:creationId xmlns:a16="http://schemas.microsoft.com/office/drawing/2014/main" id="{63F601DD-6CDF-20C5-1456-761BA25D9747}"/>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25399" y="6223629"/>
            <a:ext cx="3390258" cy="279316"/>
          </a:xfrm>
          <a:prstGeom prst="rect">
            <a:avLst/>
          </a:prstGeom>
        </p:spPr>
      </p:pic>
    </p:spTree>
    <p:extLst>
      <p:ext uri="{BB962C8B-B14F-4D97-AF65-F5344CB8AC3E}">
        <p14:creationId xmlns:p14="http://schemas.microsoft.com/office/powerpoint/2010/main" val="4020459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258440"/>
            <a:ext cx="6540573" cy="707886"/>
          </a:xfrm>
          <a:prstGeom prst="rect">
            <a:avLst/>
          </a:prstGeom>
          <a:noFill/>
        </p:spPr>
        <p:txBody>
          <a:bodyPr wrap="none" lIns="91440" tIns="45720" rIns="91440" bIns="45720">
            <a:spAutoFit/>
          </a:bodyPr>
          <a:lstStyle/>
          <a:p>
            <a:pPr algn="l" fontAlgn="base"/>
            <a:r>
              <a:rPr lang="en-US" sz="4000" b="1" i="0" spc="-5" dirty="0">
                <a:solidFill>
                  <a:srgbClr val="273239"/>
                </a:solidFill>
                <a:effectLst>
                  <a:outerShdw blurRad="38100" dist="38100" dir="2700000" algn="tl">
                    <a:srgbClr val="000000">
                      <a:alpha val="43137"/>
                    </a:srgbClr>
                  </a:outerShdw>
                </a:effectLst>
                <a:latin typeface="Sitka Heading Semibold" pitchFamily="2" charset="0"/>
              </a:rPr>
              <a:t>Domain Name Service (DNS)</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10" name="TextBox 9">
            <a:extLst>
              <a:ext uri="{FF2B5EF4-FFF2-40B4-BE49-F238E27FC236}">
                <a16:creationId xmlns:a16="http://schemas.microsoft.com/office/drawing/2014/main" id="{655D8822-BDF6-4942-81BC-7201DB98EB5D}"/>
              </a:ext>
            </a:extLst>
          </p:cNvPr>
          <p:cNvSpPr txBox="1"/>
          <p:nvPr/>
        </p:nvSpPr>
        <p:spPr>
          <a:xfrm>
            <a:off x="620458" y="1262269"/>
            <a:ext cx="10951083" cy="1938992"/>
          </a:xfrm>
          <a:prstGeom prst="rect">
            <a:avLst/>
          </a:prstGeom>
          <a:noFill/>
        </p:spPr>
        <p:txBody>
          <a:bodyPr wrap="square">
            <a:spAutoFit/>
          </a:bodyPr>
          <a:lstStyle/>
          <a:p>
            <a:pPr marL="342900" indent="-342900" fontAlgn="base">
              <a:buFont typeface="Arial" panose="020B0604020202020204" pitchFamily="34" charset="0"/>
              <a:buChar char="•"/>
            </a:pPr>
            <a:r>
              <a:rPr lang="en-US" sz="2400" dirty="0">
                <a:latin typeface="Sitka Text" panose="02000505000000020004" pitchFamily="2" charset="0"/>
              </a:rPr>
              <a:t>DNS is short for Domain Name Service or Domain Name System. </a:t>
            </a:r>
          </a:p>
          <a:p>
            <a:pPr marL="342900" indent="-342900" fontAlgn="base">
              <a:buFont typeface="Arial" panose="020B0604020202020204" pitchFamily="34" charset="0"/>
              <a:buChar char="•"/>
            </a:pPr>
            <a:r>
              <a:rPr lang="en-US" sz="2400" dirty="0">
                <a:latin typeface="Sitka Text" panose="02000505000000020004" pitchFamily="2" charset="0"/>
              </a:rPr>
              <a:t>DNS is a host name to IP Address translation service.</a:t>
            </a:r>
          </a:p>
          <a:p>
            <a:pPr marL="342900" indent="-342900" fontAlgn="base">
              <a:buFont typeface="Arial" panose="020B0604020202020204" pitchFamily="34" charset="0"/>
              <a:buChar char="•"/>
            </a:pPr>
            <a:r>
              <a:rPr lang="en-US" sz="2400" dirty="0">
                <a:latin typeface="Sitka Text" panose="02000505000000020004" pitchFamily="2" charset="0"/>
              </a:rPr>
              <a:t>It converts the names we type in our web browser address bar to the IP Address of web servers hosting those sites.</a:t>
            </a:r>
          </a:p>
          <a:p>
            <a:pPr marL="800100" lvl="1" indent="-342900" fontAlgn="auto">
              <a:spcAft>
                <a:spcPts val="0"/>
              </a:spcAft>
              <a:buFont typeface="Arial" panose="020B0604020202020204" pitchFamily="34" charset="0"/>
              <a:buChar char="•"/>
              <a:defRPr/>
            </a:pPr>
            <a:endParaRPr lang="en-US" altLang="en-US" sz="2400" dirty="0">
              <a:latin typeface="Sitka Text" panose="02000505000000020004" pitchFamily="2" charset="0"/>
            </a:endParaRPr>
          </a:p>
        </p:txBody>
      </p:sp>
      <p:pic>
        <p:nvPicPr>
          <p:cNvPr id="9" name="Picture 2">
            <a:extLst>
              <a:ext uri="{FF2B5EF4-FFF2-40B4-BE49-F238E27FC236}">
                <a16:creationId xmlns:a16="http://schemas.microsoft.com/office/drawing/2014/main" id="{CCB1AA7B-6655-4468-B411-A3351FC3FE2D}"/>
              </a:ext>
            </a:extLst>
          </p:cNvPr>
          <p:cNvPicPr>
            <a:picLocks noChangeAspect="1" noChangeArrowheads="1"/>
          </p:cNvPicPr>
          <p:nvPr/>
        </p:nvPicPr>
        <p:blipFill>
          <a:blip r:embed="rId2" cstate="print"/>
          <a:srcRect/>
          <a:stretch>
            <a:fillRect/>
          </a:stretch>
        </p:blipFill>
        <p:spPr bwMode="auto">
          <a:xfrm>
            <a:off x="2086380" y="2964632"/>
            <a:ext cx="7634669" cy="3098640"/>
          </a:xfrm>
          <a:prstGeom prst="rect">
            <a:avLst/>
          </a:prstGeom>
          <a:noFill/>
          <a:ln w="9525">
            <a:noFill/>
            <a:miter lim="800000"/>
            <a:headEnd/>
            <a:tailEnd/>
          </a:ln>
        </p:spPr>
      </p:pic>
      <p:pic>
        <p:nvPicPr>
          <p:cNvPr id="2" name="Picture 1">
            <a:extLst>
              <a:ext uri="{FF2B5EF4-FFF2-40B4-BE49-F238E27FC236}">
                <a16:creationId xmlns:a16="http://schemas.microsoft.com/office/drawing/2014/main" id="{8A336EA2-2A4B-F6B7-6CF1-558EEE2A53D7}"/>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25399" y="6223629"/>
            <a:ext cx="3390258" cy="279316"/>
          </a:xfrm>
          <a:prstGeom prst="rect">
            <a:avLst/>
          </a:prstGeom>
        </p:spPr>
      </p:pic>
    </p:spTree>
    <p:extLst>
      <p:ext uri="{BB962C8B-B14F-4D97-AF65-F5344CB8AC3E}">
        <p14:creationId xmlns:p14="http://schemas.microsoft.com/office/powerpoint/2010/main" val="672703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258440"/>
            <a:ext cx="3639779" cy="707886"/>
          </a:xfrm>
          <a:prstGeom prst="rect">
            <a:avLst/>
          </a:prstGeom>
          <a:noFill/>
        </p:spPr>
        <p:txBody>
          <a:bodyPr wrap="none" lIns="91440" tIns="45720" rIns="91440" bIns="45720">
            <a:spAutoFit/>
          </a:bodyPr>
          <a:lstStyle/>
          <a:p>
            <a:pPr algn="l" fontAlgn="base"/>
            <a:r>
              <a:rPr lang="en-US" sz="4000" b="1" i="0" spc="-5" dirty="0">
                <a:solidFill>
                  <a:srgbClr val="273239"/>
                </a:solidFill>
                <a:effectLst>
                  <a:outerShdw blurRad="38100" dist="38100" dir="2700000" algn="tl">
                    <a:srgbClr val="000000">
                      <a:alpha val="43137"/>
                    </a:srgbClr>
                  </a:outerShdw>
                </a:effectLst>
                <a:latin typeface="Sitka Heading Semibold" pitchFamily="2" charset="0"/>
              </a:rPr>
              <a:t>DNS Resolution</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10" name="TextBox 9">
            <a:extLst>
              <a:ext uri="{FF2B5EF4-FFF2-40B4-BE49-F238E27FC236}">
                <a16:creationId xmlns:a16="http://schemas.microsoft.com/office/drawing/2014/main" id="{655D8822-BDF6-4942-81BC-7201DB98EB5D}"/>
              </a:ext>
            </a:extLst>
          </p:cNvPr>
          <p:cNvSpPr txBox="1"/>
          <p:nvPr/>
        </p:nvSpPr>
        <p:spPr>
          <a:xfrm>
            <a:off x="620458" y="1303542"/>
            <a:ext cx="10951083" cy="4493538"/>
          </a:xfrm>
          <a:prstGeom prst="rect">
            <a:avLst/>
          </a:prstGeom>
          <a:noFill/>
        </p:spPr>
        <p:txBody>
          <a:bodyPr wrap="square">
            <a:spAutoFit/>
          </a:bodyPr>
          <a:lstStyle/>
          <a:p>
            <a:pPr fontAlgn="base"/>
            <a:r>
              <a:rPr lang="en-US" sz="2200" dirty="0">
                <a:latin typeface="Sitka Text" panose="02000505000000020004" pitchFamily="2" charset="0"/>
              </a:rPr>
              <a:t>The steps involved in DNS Resolution are-</a:t>
            </a:r>
          </a:p>
          <a:p>
            <a:pPr marL="342900" indent="-342900" fontAlgn="base">
              <a:buFont typeface="+mj-lt"/>
              <a:buAutoNum type="arabicPeriod"/>
            </a:pPr>
            <a:r>
              <a:rPr lang="en-US" sz="2200" dirty="0">
                <a:latin typeface="Sitka Text" panose="02000505000000020004" pitchFamily="2" charset="0"/>
              </a:rPr>
              <a:t>A user program sends a name query to a library procedure called the resolver.</a:t>
            </a:r>
          </a:p>
          <a:p>
            <a:pPr marL="342900" indent="-342900" fontAlgn="base">
              <a:buFont typeface="+mj-lt"/>
              <a:buAutoNum type="arabicPeriod"/>
            </a:pPr>
            <a:r>
              <a:rPr lang="en-US" sz="2200" dirty="0">
                <a:latin typeface="Sitka Text" panose="02000505000000020004" pitchFamily="2" charset="0"/>
              </a:rPr>
              <a:t>Resolver looks up the local domain name cache for a match.</a:t>
            </a:r>
          </a:p>
          <a:p>
            <a:pPr marL="742950" lvl="1" indent="-285750" fontAlgn="base">
              <a:buFont typeface="Arial" panose="020B0604020202020204" pitchFamily="34" charset="0"/>
              <a:buChar char="•"/>
            </a:pPr>
            <a:r>
              <a:rPr lang="en-US" sz="2200" dirty="0">
                <a:latin typeface="Sitka Text" panose="02000505000000020004" pitchFamily="2" charset="0"/>
              </a:rPr>
              <a:t>If a match is found, it sends the corresponding IP Address back.</a:t>
            </a:r>
          </a:p>
          <a:p>
            <a:pPr marL="742950" lvl="1" indent="-285750" fontAlgn="base">
              <a:buFont typeface="Arial" panose="020B0604020202020204" pitchFamily="34" charset="0"/>
              <a:buChar char="•"/>
            </a:pPr>
            <a:r>
              <a:rPr lang="en-US" sz="2200" dirty="0">
                <a:latin typeface="Sitka Text" panose="02000505000000020004" pitchFamily="2" charset="0"/>
              </a:rPr>
              <a:t>If no match is found, it sends a query to the local DNS server.</a:t>
            </a:r>
          </a:p>
          <a:p>
            <a:pPr fontAlgn="base"/>
            <a:r>
              <a:rPr lang="en-US" sz="2200" dirty="0">
                <a:latin typeface="Sitka Text" panose="02000505000000020004" pitchFamily="2" charset="0"/>
              </a:rPr>
              <a:t>3. DNS server looks up the name.</a:t>
            </a:r>
          </a:p>
          <a:p>
            <a:pPr marL="285750" indent="-285750" fontAlgn="base">
              <a:buFont typeface="Arial" panose="020B0604020202020204" pitchFamily="34" charset="0"/>
              <a:buChar char="•"/>
            </a:pPr>
            <a:r>
              <a:rPr lang="en-US" sz="2200" dirty="0">
                <a:latin typeface="Sitka Text" panose="02000505000000020004" pitchFamily="2" charset="0"/>
              </a:rPr>
              <a:t>If a match is found, it returns the corresponding IP Address to the resolver.</a:t>
            </a:r>
          </a:p>
          <a:p>
            <a:pPr marL="285750" indent="-285750" fontAlgn="base">
              <a:buFont typeface="Arial" panose="020B0604020202020204" pitchFamily="34" charset="0"/>
              <a:buChar char="•"/>
            </a:pPr>
            <a:r>
              <a:rPr lang="en-US" sz="2200" dirty="0">
                <a:latin typeface="Sitka Text" panose="02000505000000020004" pitchFamily="2" charset="0"/>
              </a:rPr>
              <a:t>If no match is found, the local DNS server sends a query to a higher-level DNS server.</a:t>
            </a:r>
          </a:p>
          <a:p>
            <a:pPr marL="285750" indent="-285750" fontAlgn="base">
              <a:buFont typeface="Arial" panose="020B0604020202020204" pitchFamily="34" charset="0"/>
              <a:buChar char="•"/>
            </a:pPr>
            <a:r>
              <a:rPr lang="en-US" sz="2200" dirty="0">
                <a:latin typeface="Sitka Text" panose="02000505000000020004" pitchFamily="2" charset="0"/>
              </a:rPr>
              <a:t>This process is continued until a result is returned.</a:t>
            </a:r>
          </a:p>
          <a:p>
            <a:pPr fontAlgn="base"/>
            <a:r>
              <a:rPr lang="en-US" sz="2200" dirty="0">
                <a:latin typeface="Sitka Text" panose="02000505000000020004" pitchFamily="2" charset="0"/>
              </a:rPr>
              <a:t>4. After receiving a response, the DNS client returns the resolution result to the application. </a:t>
            </a:r>
          </a:p>
          <a:p>
            <a:endParaRPr lang="en-US" sz="2200" dirty="0">
              <a:latin typeface="Sitka Text" panose="02000505000000020004" pitchFamily="2" charset="0"/>
            </a:endParaRPr>
          </a:p>
        </p:txBody>
      </p:sp>
      <p:pic>
        <p:nvPicPr>
          <p:cNvPr id="2" name="Picture 1">
            <a:extLst>
              <a:ext uri="{FF2B5EF4-FFF2-40B4-BE49-F238E27FC236}">
                <a16:creationId xmlns:a16="http://schemas.microsoft.com/office/drawing/2014/main" id="{DA15CDCC-2045-952F-88EF-1C35C555A82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525399" y="6223629"/>
            <a:ext cx="3390258" cy="279316"/>
          </a:xfrm>
          <a:prstGeom prst="rect">
            <a:avLst/>
          </a:prstGeom>
        </p:spPr>
      </p:pic>
    </p:spTree>
    <p:extLst>
      <p:ext uri="{BB962C8B-B14F-4D97-AF65-F5344CB8AC3E}">
        <p14:creationId xmlns:p14="http://schemas.microsoft.com/office/powerpoint/2010/main" val="3722670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418658" y="346006"/>
            <a:ext cx="4139275" cy="646331"/>
          </a:xfrm>
          <a:prstGeom prst="rect">
            <a:avLst/>
          </a:prstGeom>
          <a:noFill/>
        </p:spPr>
        <p:txBody>
          <a:bodyPr wrap="none" lIns="91440" tIns="45720" rIns="91440" bIns="45720">
            <a:spAutoFit/>
          </a:bodyPr>
          <a:lstStyle/>
          <a:p>
            <a:pPr marL="0" marR="0" algn="just">
              <a:spcBef>
                <a:spcPts val="0"/>
              </a:spcBef>
              <a:spcAft>
                <a:spcPts val="0"/>
              </a:spcAft>
            </a:pPr>
            <a:r>
              <a:rPr lang="en-US" sz="3600" b="1" dirty="0">
                <a:effectLst>
                  <a:outerShdw blurRad="38100" dist="38100" dir="2700000" algn="tl">
                    <a:srgbClr val="000000">
                      <a:alpha val="43137"/>
                    </a:srgbClr>
                  </a:outerShdw>
                </a:effectLst>
                <a:latin typeface="Sitka Banner" panose="02000505000000020004" pitchFamily="2" charset="0"/>
                <a:ea typeface="Times New Roman" panose="02020603050405020304" pitchFamily="18" charset="0"/>
              </a:rPr>
              <a:t>Recursive Resolution</a:t>
            </a:r>
            <a:endParaRPr lang="en-US" sz="3600" dirty="0">
              <a:effectLst>
                <a:outerShdw blurRad="38100" dist="38100" dir="2700000" algn="tl">
                  <a:srgbClr val="000000">
                    <a:alpha val="43137"/>
                  </a:srgbClr>
                </a:outerShdw>
              </a:effectLst>
              <a:latin typeface="Sitka Banner" panose="02000505000000020004" pitchFamily="2" charset="0"/>
              <a:ea typeface="Times New Roman" panose="02020603050405020304" pitchFamily="18" charset="0"/>
            </a:endParaRPr>
          </a:p>
        </p:txBody>
      </p:sp>
      <p:sp>
        <p:nvSpPr>
          <p:cNvPr id="10" name="TextBox 9">
            <a:extLst>
              <a:ext uri="{FF2B5EF4-FFF2-40B4-BE49-F238E27FC236}">
                <a16:creationId xmlns:a16="http://schemas.microsoft.com/office/drawing/2014/main" id="{655D8822-BDF6-4942-81BC-7201DB98EB5D}"/>
              </a:ext>
            </a:extLst>
          </p:cNvPr>
          <p:cNvSpPr txBox="1"/>
          <p:nvPr/>
        </p:nvSpPr>
        <p:spPr>
          <a:xfrm>
            <a:off x="592322" y="1294643"/>
            <a:ext cx="4725265" cy="2308324"/>
          </a:xfrm>
          <a:prstGeom prst="rect">
            <a:avLst/>
          </a:prstGeom>
          <a:noFill/>
        </p:spPr>
        <p:txBody>
          <a:bodyPr wrap="square">
            <a:spAutoFit/>
          </a:bodyPr>
          <a:lstStyle/>
          <a:p>
            <a:pPr fontAlgn="base"/>
            <a:r>
              <a:rPr lang="en-US" sz="2400" dirty="0">
                <a:effectLst/>
                <a:latin typeface="Sitka Text" panose="02000505000000020004" pitchFamily="2" charset="0"/>
                <a:ea typeface="Times New Roman" panose="02020603050405020304" pitchFamily="18" charset="0"/>
              </a:rPr>
              <a:t>The client (resolver) can ask for a recursive answer from a name server. </a:t>
            </a:r>
          </a:p>
          <a:p>
            <a:pPr fontAlgn="base"/>
            <a:r>
              <a:rPr lang="en-US" sz="2400" dirty="0">
                <a:effectLst/>
                <a:latin typeface="Sitka Text" panose="02000505000000020004" pitchFamily="2" charset="0"/>
                <a:ea typeface="Times New Roman" panose="02020603050405020304" pitchFamily="18" charset="0"/>
              </a:rPr>
              <a:t>This means that the resolver expects the server to supply the final answer. </a:t>
            </a:r>
            <a:endParaRPr lang="en-US" sz="2400" dirty="0">
              <a:latin typeface="Sitka Text" panose="02000505000000020004" pitchFamily="2" charset="0"/>
            </a:endParaRPr>
          </a:p>
        </p:txBody>
      </p:sp>
      <p:pic>
        <p:nvPicPr>
          <p:cNvPr id="2050" name="Picture 2">
            <a:extLst>
              <a:ext uri="{FF2B5EF4-FFF2-40B4-BE49-F238E27FC236}">
                <a16:creationId xmlns:a16="http://schemas.microsoft.com/office/drawing/2014/main" id="{9EAABC2E-EEFA-49A3-97A5-803981CA57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142"/>
          <a:stretch>
            <a:fillRect/>
          </a:stretch>
        </p:blipFill>
        <p:spPr bwMode="auto">
          <a:xfrm>
            <a:off x="5765031" y="1462901"/>
            <a:ext cx="6426969" cy="3488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E3D8610D-F054-5CA3-5DF9-51DCED9729D8}"/>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25399" y="6223629"/>
            <a:ext cx="3390258" cy="279316"/>
          </a:xfrm>
          <a:prstGeom prst="rect">
            <a:avLst/>
          </a:prstGeom>
        </p:spPr>
      </p:pic>
    </p:spTree>
    <p:extLst>
      <p:ext uri="{BB962C8B-B14F-4D97-AF65-F5344CB8AC3E}">
        <p14:creationId xmlns:p14="http://schemas.microsoft.com/office/powerpoint/2010/main" val="1494170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itka">
      <a:majorFont>
        <a:latin typeface="Sitka Banner"/>
        <a:ea typeface=""/>
        <a:cs typeface=""/>
      </a:majorFont>
      <a:minorFont>
        <a:latin typeface="Sitka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894</TotalTime>
  <Words>1518</Words>
  <Application>Microsoft Office PowerPoint</Application>
  <PresentationFormat>Widescreen</PresentationFormat>
  <Paragraphs>234</Paragraphs>
  <Slides>42</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Sitka Banner</vt:lpstr>
      <vt:lpstr>Sitka Heading Semibold</vt:lpstr>
      <vt:lpstr>Sitka Text</vt:lpstr>
      <vt:lpstr>Times New Roman</vt:lpstr>
      <vt:lpstr>Office Theme</vt:lpstr>
      <vt:lpstr>Application Layer</vt:lpstr>
      <vt:lpstr>Domain Name Space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Electronic Mail</vt:lpstr>
      <vt:lpstr>Electronic Mail</vt:lpstr>
      <vt:lpstr>Architecture and Services</vt:lpstr>
      <vt:lpstr>Architecture and Services</vt:lpstr>
      <vt:lpstr>The User Agent</vt:lpstr>
      <vt:lpstr>Reading E-mail</vt:lpstr>
      <vt:lpstr>Message Formats – RFC 822</vt:lpstr>
      <vt:lpstr>Message Formats – RFC 822 (2)</vt:lpstr>
      <vt:lpstr>MIME – Multipurpose Internet Mail Extensions</vt:lpstr>
      <vt:lpstr>MIME (2)</vt:lpstr>
      <vt:lpstr>MIME</vt:lpstr>
      <vt:lpstr>MIME</vt:lpstr>
      <vt:lpstr>Message Transfer</vt:lpstr>
      <vt:lpstr>Final Delivery</vt:lpstr>
      <vt:lpstr>POP3</vt:lpstr>
      <vt:lpstr>POP3</vt:lpstr>
      <vt:lpstr>POP3</vt:lpstr>
      <vt:lpstr> Internet Message Access Protocol (IMAP)</vt:lpstr>
      <vt:lpstr> Internet Message Access Protocol (IMAP)</vt:lpstr>
      <vt:lpstr> Internet Message Access Protocol (IMAP)</vt:lpstr>
      <vt:lpstr>Hyper Text Transfer Protocol (HTTP)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Networks and Security</dc:title>
  <dc:creator>Dr. Sai Kiran Pasupuleti</dc:creator>
  <cp:lastModifiedBy>PSK</cp:lastModifiedBy>
  <cp:revision>44</cp:revision>
  <dcterms:created xsi:type="dcterms:W3CDTF">2021-12-19T09:24:10Z</dcterms:created>
  <dcterms:modified xsi:type="dcterms:W3CDTF">2025-10-21T04:24:27Z</dcterms:modified>
</cp:coreProperties>
</file>