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8" r:id="rId2"/>
    <p:sldId id="259" r:id="rId3"/>
    <p:sldId id="263" r:id="rId4"/>
    <p:sldId id="262" r:id="rId5"/>
    <p:sldId id="261" r:id="rId6"/>
    <p:sldId id="265" r:id="rId7"/>
    <p:sldId id="264" r:id="rId8"/>
    <p:sldId id="267" r:id="rId9"/>
    <p:sldId id="266" r:id="rId10"/>
    <p:sldId id="269" r:id="rId11"/>
    <p:sldId id="268" r:id="rId12"/>
    <p:sldId id="270" r:id="rId13"/>
    <p:sldId id="274" r:id="rId14"/>
    <p:sldId id="272" r:id="rId15"/>
    <p:sldId id="275" r:id="rId16"/>
    <p:sldId id="273" r:id="rId17"/>
    <p:sldId id="276" r:id="rId18"/>
    <p:sldId id="277" r:id="rId19"/>
    <p:sldId id="278" r:id="rId20"/>
    <p:sldId id="279" r:id="rId21"/>
    <p:sldId id="280" r:id="rId22"/>
    <p:sldId id="26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121" autoAdjust="0"/>
    <p:restoredTop sz="94660"/>
  </p:normalViewPr>
  <p:slideViewPr>
    <p:cSldViewPr>
      <p:cViewPr>
        <p:scale>
          <a:sx n="66" d="100"/>
          <a:sy n="66" d="100"/>
        </p:scale>
        <p:origin x="-160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Short cut methods</a:t>
            </a:r>
          </a:p>
          <a:p>
            <a:pPr lvl="1">
              <a:buFont typeface="Wingdings" pitchFamily="2" charset="2"/>
              <a:buChar char="Ø"/>
            </a:pPr>
            <a:r>
              <a:rPr lang="x-none" smtClean="0"/>
              <a:t>Binary to Octal</a:t>
            </a:r>
            <a:endParaRPr lang="en-US" sz="1600" dirty="0" smtClean="0"/>
          </a:p>
          <a:p>
            <a:pPr lvl="1">
              <a:buFont typeface="Wingdings" pitchFamily="2" charset="2"/>
              <a:buChar char="Ø"/>
            </a:pPr>
            <a:r>
              <a:rPr lang="x-none" smtClean="0"/>
              <a:t>Octal to Binary</a:t>
            </a:r>
            <a:endParaRPr lang="en-US" sz="1600" dirty="0" smtClean="0"/>
          </a:p>
          <a:p>
            <a:pPr lvl="1">
              <a:buFont typeface="Wingdings" pitchFamily="2" charset="2"/>
              <a:buChar char="Ø"/>
            </a:pPr>
            <a:r>
              <a:rPr lang="x-none" smtClean="0"/>
              <a:t>Binary to Hexadecimal</a:t>
            </a:r>
            <a:endParaRPr lang="en-US" sz="1600" dirty="0" smtClean="0"/>
          </a:p>
          <a:p>
            <a:pPr lvl="1">
              <a:buFont typeface="Wingdings" pitchFamily="2" charset="2"/>
              <a:buChar char="Ø"/>
            </a:pPr>
            <a:r>
              <a:rPr lang="x-none" smtClean="0"/>
              <a:t>Hexadecimal to Binary</a:t>
            </a:r>
            <a:endParaRPr lang="en-US" sz="1600" dirty="0" smtClean="0"/>
          </a:p>
          <a:p>
            <a:r>
              <a:rPr lang="en-US" dirty="0" smtClean="0"/>
              <a:t>Octal to Hexadecimal</a:t>
            </a:r>
          </a:p>
          <a:p>
            <a:r>
              <a:rPr lang="en-US" dirty="0" smtClean="0"/>
              <a:t>Hexadecimal to octal</a:t>
            </a:r>
          </a:p>
          <a:p>
            <a:r>
              <a:rPr lang="en-US" dirty="0" smtClean="0"/>
              <a:t>Examples</a:t>
            </a:r>
          </a:p>
          <a:p>
            <a:pPr lvl="1" algn="just">
              <a:buFont typeface="Wingdings" pitchFamily="2" charset="2"/>
              <a:buChar char="Ø"/>
            </a:pPr>
            <a:endParaRPr lang="en-US" sz="3200" dirty="0" smtClean="0"/>
          </a:p>
          <a:p>
            <a:pPr lvl="1" algn="just">
              <a:buNone/>
            </a:pPr>
            <a:endParaRPr lang="en-US" sz="3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Problems: </a:t>
            </a:r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Binary→Octal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, Hex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/>
          <a:lstStyle/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(10010110)</a:t>
            </a:r>
            <a:r>
              <a:rPr lang="en-US" baseline="-25000" dirty="0" smtClean="0"/>
              <a:t>2</a:t>
            </a:r>
            <a:r>
              <a:rPr lang="en-US" dirty="0" smtClean="0"/>
              <a:t>=(?)</a:t>
            </a:r>
            <a:r>
              <a:rPr lang="en-US" baseline="-25000" dirty="0" smtClean="0"/>
              <a:t>8</a:t>
            </a:r>
            <a:r>
              <a:rPr lang="en-US" dirty="0" smtClean="0"/>
              <a:t> =(?)</a:t>
            </a:r>
            <a:r>
              <a:rPr lang="en-US" baseline="-25000" dirty="0" smtClean="0"/>
              <a:t>16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(1110101110)</a:t>
            </a:r>
            <a:r>
              <a:rPr lang="en-US" baseline="-25000" dirty="0" smtClean="0"/>
              <a:t>2</a:t>
            </a:r>
            <a:r>
              <a:rPr lang="en-US" dirty="0" smtClean="0"/>
              <a:t>=(?)</a:t>
            </a:r>
            <a:r>
              <a:rPr lang="en-US" baseline="-25000" dirty="0" smtClean="0"/>
              <a:t>8</a:t>
            </a:r>
            <a:r>
              <a:rPr lang="en-US" dirty="0" smtClean="0"/>
              <a:t> =(?)</a:t>
            </a:r>
            <a:r>
              <a:rPr lang="en-US" baseline="-25000" dirty="0" smtClean="0"/>
              <a:t>16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(111101.01101)</a:t>
            </a:r>
            <a:r>
              <a:rPr lang="en-US" baseline="-25000" dirty="0" smtClean="0"/>
              <a:t>2</a:t>
            </a:r>
            <a:r>
              <a:rPr lang="en-US" dirty="0" smtClean="0"/>
              <a:t>=(?)</a:t>
            </a:r>
            <a:r>
              <a:rPr lang="en-US" baseline="-25000" dirty="0" smtClean="0"/>
              <a:t>8</a:t>
            </a:r>
            <a:r>
              <a:rPr lang="en-US" dirty="0" smtClean="0"/>
              <a:t> =(?)</a:t>
            </a:r>
            <a:r>
              <a:rPr lang="en-US" baseline="-25000" dirty="0" smtClean="0"/>
              <a:t>16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(1111101101)</a:t>
            </a:r>
            <a:r>
              <a:rPr lang="en-US" baseline="-25000" dirty="0" smtClean="0"/>
              <a:t>2</a:t>
            </a:r>
            <a:r>
              <a:rPr lang="en-US" dirty="0" smtClean="0"/>
              <a:t>=(?)</a:t>
            </a:r>
            <a:r>
              <a:rPr lang="en-US" baseline="-25000" dirty="0" smtClean="0"/>
              <a:t>8</a:t>
            </a:r>
            <a:r>
              <a:rPr lang="en-US" dirty="0" smtClean="0"/>
              <a:t> =(?)</a:t>
            </a:r>
            <a:r>
              <a:rPr lang="en-US" baseline="-25000" dirty="0" smtClean="0"/>
              <a:t>16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(11110.01011)</a:t>
            </a:r>
            <a:r>
              <a:rPr lang="en-US" baseline="-25000" dirty="0" smtClean="0"/>
              <a:t>2</a:t>
            </a:r>
            <a:r>
              <a:rPr lang="en-US" dirty="0" smtClean="0"/>
              <a:t>=(?)</a:t>
            </a:r>
            <a:r>
              <a:rPr lang="en-US" baseline="-25000" dirty="0" smtClean="0"/>
              <a:t>8</a:t>
            </a:r>
            <a:r>
              <a:rPr lang="en-US" dirty="0" smtClean="0"/>
              <a:t> =(?)</a:t>
            </a:r>
            <a:r>
              <a:rPr lang="en-US" baseline="-25000" dirty="0" smtClean="0"/>
              <a:t>16</a:t>
            </a:r>
            <a:endParaRPr lang="en-US" baseline="-25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Problems: Octal, Hex → Binary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(1573)</a:t>
            </a:r>
            <a:r>
              <a:rPr lang="en-US" baseline="-25000" dirty="0" smtClean="0"/>
              <a:t>8</a:t>
            </a:r>
            <a:r>
              <a:rPr lang="en-US" dirty="0" smtClean="0"/>
              <a:t> =(?)</a:t>
            </a:r>
            <a:r>
              <a:rPr lang="en-US" baseline="-25000" dirty="0" smtClean="0"/>
              <a:t>2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(64.175)</a:t>
            </a:r>
            <a:r>
              <a:rPr lang="en-US" baseline="-25000" dirty="0" smtClean="0"/>
              <a:t>8</a:t>
            </a:r>
            <a:r>
              <a:rPr lang="en-US" dirty="0" smtClean="0"/>
              <a:t> =(?)</a:t>
            </a:r>
            <a:r>
              <a:rPr lang="en-US" baseline="-25000" dirty="0" smtClean="0"/>
              <a:t>2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(A748)</a:t>
            </a:r>
            <a:r>
              <a:rPr lang="en-US" baseline="-25000" dirty="0" smtClean="0"/>
              <a:t>16</a:t>
            </a:r>
            <a:r>
              <a:rPr lang="en-US" dirty="0" smtClean="0"/>
              <a:t> =(?)</a:t>
            </a:r>
            <a:r>
              <a:rPr lang="en-US" baseline="-25000" dirty="0" smtClean="0"/>
              <a:t>2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(BA2.23C)</a:t>
            </a:r>
            <a:r>
              <a:rPr lang="en-US" baseline="-25000" dirty="0" smtClean="0"/>
              <a:t>16</a:t>
            </a:r>
            <a:r>
              <a:rPr lang="en-US" dirty="0" smtClean="0"/>
              <a:t> =(?)</a:t>
            </a:r>
            <a:r>
              <a:rPr lang="en-US" baseline="-25000" dirty="0" smtClean="0"/>
              <a:t>2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(725)</a:t>
            </a:r>
            <a:r>
              <a:rPr lang="en-US" baseline="-25000" dirty="0" smtClean="0"/>
              <a:t>8</a:t>
            </a:r>
            <a:r>
              <a:rPr lang="en-US" dirty="0" smtClean="0"/>
              <a:t> =(?)</a:t>
            </a:r>
            <a:r>
              <a:rPr lang="en-US" baseline="-25000" dirty="0" smtClean="0"/>
              <a:t>2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(D9F)</a:t>
            </a:r>
            <a:r>
              <a:rPr lang="en-US" baseline="-25000" dirty="0" smtClean="0"/>
              <a:t>16</a:t>
            </a:r>
            <a:r>
              <a:rPr lang="en-US" dirty="0" smtClean="0"/>
              <a:t> =(?)</a:t>
            </a:r>
            <a:r>
              <a:rPr lang="en-US" baseline="-25000" dirty="0" smtClean="0"/>
              <a:t>2</a:t>
            </a:r>
          </a:p>
          <a:p>
            <a:pPr marL="571500" indent="-571500">
              <a:buFont typeface="+mj-lt"/>
              <a:buAutoNum type="romanLcPeriod"/>
            </a:pPr>
            <a:endParaRPr lang="en-US" baseline="-25000" dirty="0" smtClean="0"/>
          </a:p>
          <a:p>
            <a:pPr marL="571500" indent="-571500">
              <a:buFont typeface="+mj-lt"/>
              <a:buAutoNum type="romanLcPeriod"/>
            </a:pPr>
            <a:endParaRPr lang="en-US" baseline="-25000" dirty="0" smtClean="0"/>
          </a:p>
          <a:p>
            <a:pPr marL="571500" indent="-571500">
              <a:buFont typeface="+mj-lt"/>
              <a:buAutoNum type="romanLcPeriod"/>
            </a:pPr>
            <a:endParaRPr lang="en-US" baseline="-25000" dirty="0" smtClean="0"/>
          </a:p>
          <a:p>
            <a:pPr marL="571500" indent="-571500">
              <a:buFont typeface="+mj-lt"/>
              <a:buAutoNum type="romanLcPeriod"/>
            </a:pPr>
            <a:endParaRPr lang="en-US" dirty="0" smtClean="0"/>
          </a:p>
          <a:p>
            <a:pPr marL="571500" indent="-571500">
              <a:buFont typeface="+mj-lt"/>
              <a:buAutoNum type="romanL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2">
                    <a:lumMod val="50000"/>
                  </a:schemeClr>
                </a:solidFill>
              </a:rPr>
              <a:t>OCTAL → HEXA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pPr algn="just"/>
            <a:r>
              <a:rPr lang="en-US" sz="2800" dirty="0" smtClean="0"/>
              <a:t>Step 1: Convert the given octal number to binary, replacing each octal digit by three-bit code.</a:t>
            </a:r>
          </a:p>
          <a:p>
            <a:pPr algn="just"/>
            <a:r>
              <a:rPr lang="en-US" sz="2800" dirty="0" smtClean="0"/>
              <a:t>Step 2: Convert the binary number in step 1 to </a:t>
            </a:r>
            <a:r>
              <a:rPr lang="en-US" sz="2800" dirty="0" err="1" smtClean="0"/>
              <a:t>hexa</a:t>
            </a:r>
            <a:r>
              <a:rPr lang="en-US" sz="2800" dirty="0" smtClean="0"/>
              <a:t> decimal making groups of four and replacing with  corresponding </a:t>
            </a:r>
            <a:r>
              <a:rPr lang="en-US" sz="2800" dirty="0" err="1" smtClean="0"/>
              <a:t>hexa</a:t>
            </a:r>
            <a:r>
              <a:rPr lang="en-US" sz="2800" dirty="0" smtClean="0"/>
              <a:t> digit.</a:t>
            </a:r>
          </a:p>
          <a:p>
            <a:pPr algn="just"/>
            <a:endParaRPr lang="en-US" sz="2800" dirty="0" smtClean="0"/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714752"/>
            <a:ext cx="450059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b="1" dirty="0" smtClean="0"/>
              <a:t>536</a:t>
            </a:r>
            <a:r>
              <a:rPr lang="en-US" b="1" baseline="-25000" dirty="0" smtClean="0"/>
              <a:t>8</a:t>
            </a:r>
            <a:r>
              <a:rPr lang="en-US" b="1" dirty="0" smtClean="0"/>
              <a:t> =(?)</a:t>
            </a:r>
            <a:r>
              <a:rPr lang="en-US" b="1" baseline="-25000" dirty="0" smtClean="0"/>
              <a:t>16</a:t>
            </a:r>
          </a:p>
          <a:p>
            <a:pPr>
              <a:buNone/>
            </a:pPr>
            <a:r>
              <a:rPr lang="en-US" b="1" dirty="0" smtClean="0"/>
              <a:t>Step 1: </a:t>
            </a:r>
            <a:r>
              <a:rPr lang="en-US" dirty="0" smtClean="0"/>
              <a:t>Convert 536(octal) into its binary equivalent we get</a:t>
            </a:r>
            <a:br>
              <a:rPr lang="en-US" dirty="0" smtClean="0"/>
            </a:br>
            <a:r>
              <a:rPr lang="en-US" dirty="0" smtClean="0"/>
              <a:t>(536)</a:t>
            </a:r>
            <a:r>
              <a:rPr lang="en-US" baseline="-25000" dirty="0" smtClean="0"/>
              <a:t>8</a:t>
            </a:r>
            <a:r>
              <a:rPr lang="en-US" dirty="0" smtClean="0"/>
              <a:t> = (101) (011) (110) =(101011110)</a:t>
            </a:r>
            <a:r>
              <a:rPr lang="en-US" baseline="-25000" dirty="0" smtClean="0"/>
              <a:t>2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/>
              <a:t>Step 2 :</a:t>
            </a:r>
            <a:r>
              <a:rPr lang="en-US" dirty="0" smtClean="0"/>
              <a:t>Now forming the group of 4 binary bits to obtain its hexadecimal equivalent,</a:t>
            </a:r>
            <a:br>
              <a:rPr lang="en-US" dirty="0" smtClean="0"/>
            </a:br>
            <a:r>
              <a:rPr lang="en-US" dirty="0" smtClean="0"/>
              <a:t>(101011110)</a:t>
            </a:r>
            <a:r>
              <a:rPr lang="en-US" baseline="-25000" dirty="0" smtClean="0"/>
              <a:t>2</a:t>
            </a:r>
            <a:r>
              <a:rPr lang="en-US" dirty="0" smtClean="0"/>
              <a:t>= (0001) (0101) (1110)= (15E)</a:t>
            </a:r>
            <a:r>
              <a:rPr lang="en-US" baseline="-25000" dirty="0" smtClean="0"/>
              <a:t>16</a:t>
            </a: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b="1" dirty="0" smtClean="0"/>
              <a:t>536</a:t>
            </a:r>
            <a:r>
              <a:rPr lang="en-US" b="1" baseline="-25000" dirty="0" smtClean="0"/>
              <a:t>8</a:t>
            </a:r>
            <a:r>
              <a:rPr lang="en-US" b="1" dirty="0" smtClean="0"/>
              <a:t> =(15E)</a:t>
            </a:r>
            <a:r>
              <a:rPr lang="en-US" b="1" baseline="-25000" dirty="0" smtClean="0"/>
              <a:t>16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HEXA → OCTAL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 algn="just"/>
            <a:r>
              <a:rPr lang="en-US" sz="2800" dirty="0" smtClean="0"/>
              <a:t>Step 1: Convert the given </a:t>
            </a:r>
            <a:r>
              <a:rPr lang="en-US" sz="2800" dirty="0" err="1" smtClean="0"/>
              <a:t>hexa</a:t>
            </a:r>
            <a:r>
              <a:rPr lang="en-US" sz="2800" dirty="0" smtClean="0"/>
              <a:t> number to binary, replacing each </a:t>
            </a:r>
            <a:r>
              <a:rPr lang="en-US" sz="2800" dirty="0" err="1" smtClean="0"/>
              <a:t>hexa</a:t>
            </a:r>
            <a:r>
              <a:rPr lang="en-US" sz="2800" dirty="0" smtClean="0"/>
              <a:t> digit by four-bit code.</a:t>
            </a:r>
          </a:p>
          <a:p>
            <a:pPr algn="just"/>
            <a:r>
              <a:rPr lang="en-US" sz="2800" dirty="0" smtClean="0"/>
              <a:t>Step 2: Convert the binary number in step 1 to octal, making groups of three and replacing with  corresponding octal digit.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714752"/>
            <a:ext cx="4143404" cy="166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200" b="1" dirty="0" smtClean="0"/>
              <a:t>(7FD6)</a:t>
            </a:r>
            <a:r>
              <a:rPr lang="en-US" sz="2200" b="1" baseline="-25000" dirty="0" smtClean="0"/>
              <a:t>16 </a:t>
            </a:r>
            <a:r>
              <a:rPr lang="en-US" sz="2200" b="1" dirty="0" smtClean="0"/>
              <a:t>=(?)</a:t>
            </a:r>
            <a:r>
              <a:rPr lang="en-US" sz="2200" b="1" baseline="-25000" dirty="0" smtClean="0"/>
              <a:t>8</a:t>
            </a:r>
            <a:endParaRPr lang="en-US" sz="2200" dirty="0" smtClean="0"/>
          </a:p>
          <a:p>
            <a:pPr>
              <a:buNone/>
            </a:pPr>
            <a:r>
              <a:rPr lang="en-US" sz="2200" b="1" dirty="0" smtClean="0"/>
              <a:t>Step 1:</a:t>
            </a:r>
            <a:r>
              <a:rPr lang="en-US" sz="2200" dirty="0" smtClean="0"/>
              <a:t>First the individual digits are converted into its binary bits(each having 4 bits)</a:t>
            </a:r>
          </a:p>
          <a:p>
            <a:pPr>
              <a:buNone/>
            </a:pPr>
            <a:r>
              <a:rPr lang="en-US" sz="2200" dirty="0" smtClean="0"/>
              <a:t>           7                    F                       D                      6</a:t>
            </a:r>
          </a:p>
          <a:p>
            <a:pPr>
              <a:buNone/>
            </a:pPr>
            <a:r>
              <a:rPr lang="en-US" sz="2200" dirty="0" smtClean="0"/>
              <a:t>        </a:t>
            </a:r>
            <a:r>
              <a:rPr lang="en-US" sz="2200" u="sng" dirty="0" smtClean="0"/>
              <a:t> 0111 </a:t>
            </a:r>
            <a:r>
              <a:rPr lang="en-US" sz="2200" dirty="0" smtClean="0"/>
              <a:t>             </a:t>
            </a:r>
            <a:r>
              <a:rPr lang="en-US" sz="2200" u="sng" dirty="0" smtClean="0"/>
              <a:t>1111</a:t>
            </a:r>
            <a:r>
              <a:rPr lang="en-US" sz="2200" dirty="0" smtClean="0"/>
              <a:t>                  </a:t>
            </a:r>
            <a:r>
              <a:rPr lang="en-US" sz="2200" u="sng" dirty="0" smtClean="0"/>
              <a:t>1101 </a:t>
            </a:r>
            <a:r>
              <a:rPr lang="en-US" sz="2200" dirty="0" smtClean="0"/>
              <a:t>                </a:t>
            </a:r>
            <a:r>
              <a:rPr lang="en-US" sz="2200" u="sng" dirty="0" smtClean="0"/>
              <a:t>0110  </a:t>
            </a:r>
            <a:r>
              <a:rPr lang="en-US" sz="2200" dirty="0" smtClean="0"/>
              <a:t>  </a:t>
            </a:r>
          </a:p>
          <a:p>
            <a:pPr>
              <a:buNone/>
            </a:pPr>
            <a:r>
              <a:rPr lang="en-US" sz="2200" dirty="0" smtClean="0"/>
              <a:t>(representing in 4 bits )</a:t>
            </a:r>
          </a:p>
          <a:p>
            <a:pPr>
              <a:buNone/>
            </a:pPr>
            <a:r>
              <a:rPr lang="en-US" sz="2200" b="1" dirty="0" smtClean="0"/>
              <a:t>Step 2:</a:t>
            </a:r>
            <a:r>
              <a:rPr lang="en-US" sz="2200" dirty="0" smtClean="0"/>
              <a:t>After that the </a:t>
            </a:r>
            <a:r>
              <a:rPr lang="en-US" sz="2200" dirty="0" err="1" smtClean="0"/>
              <a:t>subsequents</a:t>
            </a:r>
            <a:r>
              <a:rPr lang="en-US" sz="2200" dirty="0" smtClean="0"/>
              <a:t> bits are grouped into 3 bits .If they are unable to form group of 3 the zero padding is done from the left.</a:t>
            </a:r>
          </a:p>
          <a:p>
            <a:pPr>
              <a:buNone/>
            </a:pPr>
            <a:r>
              <a:rPr lang="en-US" sz="2200" dirty="0" smtClean="0"/>
              <a:t>    </a:t>
            </a:r>
            <a:r>
              <a:rPr lang="en-US" sz="2200" u="sng" dirty="0" smtClean="0"/>
              <a:t>111</a:t>
            </a:r>
            <a:r>
              <a:rPr lang="en-US" sz="2200" dirty="0" smtClean="0"/>
              <a:t>              </a:t>
            </a:r>
            <a:r>
              <a:rPr lang="en-US" sz="2200" u="sng" dirty="0" smtClean="0"/>
              <a:t>111</a:t>
            </a:r>
            <a:r>
              <a:rPr lang="en-US" sz="2200" dirty="0" smtClean="0"/>
              <a:t>            </a:t>
            </a:r>
            <a:r>
              <a:rPr lang="en-US" sz="2200" u="sng" dirty="0" smtClean="0"/>
              <a:t>111 </a:t>
            </a:r>
            <a:r>
              <a:rPr lang="en-US" sz="2200" dirty="0" smtClean="0"/>
              <a:t>                  </a:t>
            </a:r>
            <a:r>
              <a:rPr lang="en-US" sz="2200" u="sng" dirty="0" smtClean="0"/>
              <a:t>01 0 </a:t>
            </a:r>
            <a:r>
              <a:rPr lang="en-US" sz="2200" dirty="0" smtClean="0"/>
              <a:t>           </a:t>
            </a:r>
            <a:r>
              <a:rPr lang="en-US" sz="2200" u="sng" dirty="0" smtClean="0"/>
              <a:t>110 </a:t>
            </a:r>
          </a:p>
          <a:p>
            <a:pPr>
              <a:buNone/>
            </a:pPr>
            <a:r>
              <a:rPr lang="en-US" sz="2200" dirty="0" smtClean="0"/>
              <a:t> (taking 3 bits together)</a:t>
            </a:r>
          </a:p>
          <a:p>
            <a:pPr>
              <a:buNone/>
            </a:pPr>
            <a:r>
              <a:rPr lang="en-US" sz="2200" dirty="0" smtClean="0"/>
              <a:t>After that simply we  convert the binary bits to its equivalent octal number.</a:t>
            </a:r>
          </a:p>
          <a:p>
            <a:pPr>
              <a:buNone/>
            </a:pPr>
            <a:r>
              <a:rPr lang="en-US" sz="2200" dirty="0" smtClean="0"/>
              <a:t>  7                 7                    7                       2                  6 ( octal equivalent)</a:t>
            </a:r>
          </a:p>
          <a:p>
            <a:pPr algn="ctr">
              <a:buNone/>
            </a:pPr>
            <a:r>
              <a:rPr lang="en-US" sz="2200" b="1" dirty="0" smtClean="0"/>
              <a:t>(7FD6)</a:t>
            </a:r>
            <a:r>
              <a:rPr lang="en-US" sz="2200" b="1" baseline="-25000" dirty="0" smtClean="0"/>
              <a:t>16     =</a:t>
            </a:r>
            <a:r>
              <a:rPr lang="en-US" sz="2200" b="1" dirty="0" smtClean="0"/>
              <a:t>(77726)</a:t>
            </a:r>
            <a:r>
              <a:rPr lang="en-US" sz="2200" b="1" baseline="-25000" dirty="0" smtClean="0"/>
              <a:t>8    </a:t>
            </a:r>
            <a:endParaRPr lang="en-US" sz="2200" b="1" dirty="0" smtClean="0"/>
          </a:p>
          <a:p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Problems: Octal↔ Hex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(524.36)</a:t>
            </a:r>
            <a:r>
              <a:rPr lang="en-US" baseline="-25000" dirty="0" smtClean="0"/>
              <a:t>16 </a:t>
            </a:r>
            <a:r>
              <a:rPr lang="en-US" dirty="0" smtClean="0"/>
              <a:t>=(?)</a:t>
            </a:r>
            <a:r>
              <a:rPr lang="en-US" baseline="-25000" dirty="0" smtClean="0"/>
              <a:t>8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(33.54)</a:t>
            </a:r>
            <a:r>
              <a:rPr lang="en-US" baseline="-25000" dirty="0" smtClean="0"/>
              <a:t>8</a:t>
            </a:r>
            <a:r>
              <a:rPr lang="en-US" dirty="0" smtClean="0"/>
              <a:t> =(?)</a:t>
            </a:r>
            <a:r>
              <a:rPr lang="en-US" baseline="-25000" dirty="0" smtClean="0"/>
              <a:t>16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(ABCD)</a:t>
            </a:r>
            <a:r>
              <a:rPr lang="en-US" baseline="-25000" dirty="0" smtClean="0"/>
              <a:t>16 </a:t>
            </a:r>
            <a:r>
              <a:rPr lang="en-US" dirty="0" smtClean="0"/>
              <a:t>=(?)</a:t>
            </a:r>
            <a:r>
              <a:rPr lang="en-US" baseline="-25000" dirty="0" smtClean="0"/>
              <a:t>8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(752)</a:t>
            </a:r>
            <a:r>
              <a:rPr lang="en-US" baseline="-25000" dirty="0" smtClean="0"/>
              <a:t>8</a:t>
            </a:r>
            <a:r>
              <a:rPr lang="en-US" dirty="0" smtClean="0"/>
              <a:t> =(?)</a:t>
            </a:r>
            <a:r>
              <a:rPr lang="en-US" baseline="-25000" dirty="0" smtClean="0"/>
              <a:t>16</a:t>
            </a:r>
          </a:p>
          <a:p>
            <a:pPr marL="571500" indent="-571500">
              <a:buFont typeface="+mj-lt"/>
              <a:buAutoNum type="romanLcPeriod"/>
            </a:pPr>
            <a:r>
              <a:rPr lang="en-US" dirty="0" smtClean="0"/>
              <a:t>(47F9.D2)</a:t>
            </a:r>
            <a:r>
              <a:rPr lang="en-US" baseline="-25000" dirty="0" smtClean="0"/>
              <a:t>16 </a:t>
            </a:r>
            <a:r>
              <a:rPr lang="en-US" dirty="0" smtClean="0"/>
              <a:t>=(?)</a:t>
            </a:r>
            <a:r>
              <a:rPr lang="en-US" baseline="-25000" dirty="0" smtClean="0"/>
              <a:t>8</a:t>
            </a:r>
          </a:p>
          <a:p>
            <a:pPr marL="571500" indent="-571500">
              <a:buFont typeface="+mj-lt"/>
              <a:buAutoNum type="romanLcPeriod"/>
            </a:pPr>
            <a:endParaRPr lang="en-US" baseline="-25000" dirty="0" smtClean="0"/>
          </a:p>
          <a:p>
            <a:pPr marL="571500" indent="-571500">
              <a:buFont typeface="+mj-lt"/>
              <a:buAutoNum type="romanLcPeriod"/>
            </a:pPr>
            <a:endParaRPr lang="en-US" baseline="-25000" dirty="0" smtClean="0"/>
          </a:p>
          <a:p>
            <a:pPr marL="571500" indent="-571500">
              <a:buFont typeface="+mj-lt"/>
              <a:buAutoNum type="romanLcPeriod"/>
            </a:pPr>
            <a:endParaRPr lang="en-US" baseline="-25000" dirty="0" smtClean="0"/>
          </a:p>
          <a:p>
            <a:pPr marL="571500" indent="-571500">
              <a:buFont typeface="+mj-lt"/>
              <a:buAutoNum type="romanLcPeriod"/>
            </a:pPr>
            <a:endParaRPr lang="en-US" baseline="-25000" dirty="0" smtClean="0"/>
          </a:p>
          <a:p>
            <a:pPr marL="571500" indent="-571500">
              <a:buFont typeface="+mj-lt"/>
              <a:buAutoNum type="romanLcPeriod"/>
            </a:pPr>
            <a:endParaRPr lang="en-US" baseline="-25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en-US" sz="2800" dirty="0" smtClean="0">
                <a:solidFill>
                  <a:schemeClr val="bg2">
                    <a:lumMod val="50000"/>
                  </a:schemeClr>
                </a:solidFill>
              </a:rPr>
              <a:t>Convert the following binary numbers to decimal:</a:t>
            </a:r>
          </a:p>
          <a:p>
            <a:pPr marL="514350" indent="-514350">
              <a:buAutoNum type="alphaLcParenR"/>
            </a:pPr>
            <a:r>
              <a:rPr lang="en-US" dirty="0" smtClean="0"/>
              <a:t>101110</a:t>
            </a:r>
          </a:p>
          <a:p>
            <a:pPr marL="514350" indent="-514350">
              <a:buAutoNum type="alphaLcParenR"/>
            </a:pPr>
            <a:r>
              <a:rPr lang="en-US" dirty="0" smtClean="0"/>
              <a:t>1110101</a:t>
            </a:r>
          </a:p>
          <a:p>
            <a:pPr>
              <a:buNone/>
            </a:pPr>
            <a:r>
              <a:rPr lang="en-US" b="1" dirty="0" smtClean="0"/>
              <a:t>Solution:</a:t>
            </a:r>
          </a:p>
          <a:p>
            <a:pPr>
              <a:buNone/>
            </a:pPr>
            <a:r>
              <a:rPr lang="en-US" dirty="0" smtClean="0"/>
              <a:t>Binary numbers: base (radix) = 2</a:t>
            </a:r>
          </a:p>
          <a:p>
            <a:r>
              <a:rPr lang="en-US" dirty="0" smtClean="0"/>
              <a:t>1*2</a:t>
            </a:r>
            <a:r>
              <a:rPr lang="en-US" baseline="30000" dirty="0" smtClean="0"/>
              <a:t>5</a:t>
            </a:r>
            <a:r>
              <a:rPr lang="en-US" dirty="0" smtClean="0"/>
              <a:t> + 0*2 + 1*2</a:t>
            </a:r>
            <a:r>
              <a:rPr lang="en-US" baseline="30000" dirty="0" smtClean="0"/>
              <a:t>3</a:t>
            </a:r>
            <a:r>
              <a:rPr lang="en-US" dirty="0" smtClean="0"/>
              <a:t> + 1*2 + 1*2 + 0*2</a:t>
            </a:r>
            <a:r>
              <a:rPr lang="en-US" baseline="30000" dirty="0" smtClean="0"/>
              <a:t>0</a:t>
            </a:r>
            <a:r>
              <a:rPr lang="en-US" dirty="0" smtClean="0"/>
              <a:t> </a:t>
            </a:r>
          </a:p>
          <a:p>
            <a:pPr>
              <a:buNone/>
            </a:pPr>
            <a:r>
              <a:rPr lang="en-US" dirty="0" smtClean="0"/>
              <a:t>= 32 + 0 + 8 + 4 + 2 + 0 </a:t>
            </a:r>
          </a:p>
          <a:p>
            <a:pPr>
              <a:buNone/>
            </a:pPr>
            <a:r>
              <a:rPr lang="en-US" dirty="0" smtClean="0"/>
              <a:t>= </a:t>
            </a:r>
            <a:r>
              <a:rPr lang="en-US" u="sng" dirty="0" smtClean="0"/>
              <a:t>46</a:t>
            </a:r>
            <a:endParaRPr lang="en-US" dirty="0" smtClean="0"/>
          </a:p>
          <a:p>
            <a:r>
              <a:rPr lang="en-US" dirty="0" smtClean="0"/>
              <a:t>1*2</a:t>
            </a:r>
            <a:r>
              <a:rPr lang="en-US" baseline="30000" dirty="0" smtClean="0"/>
              <a:t>6</a:t>
            </a:r>
            <a:r>
              <a:rPr lang="en-US" dirty="0" smtClean="0"/>
              <a:t>+1*2</a:t>
            </a:r>
            <a:r>
              <a:rPr lang="en-US" baseline="30000" dirty="0" smtClean="0"/>
              <a:t>5</a:t>
            </a:r>
            <a:r>
              <a:rPr lang="en-US" dirty="0" smtClean="0"/>
              <a:t>+1*2</a:t>
            </a:r>
            <a:r>
              <a:rPr lang="en-US" baseline="30000" dirty="0" smtClean="0"/>
              <a:t>4</a:t>
            </a:r>
            <a:r>
              <a:rPr lang="en-US" dirty="0" smtClean="0"/>
              <a:t>+0*2</a:t>
            </a:r>
            <a:r>
              <a:rPr lang="en-US" baseline="30000" dirty="0" smtClean="0"/>
              <a:t>3</a:t>
            </a:r>
            <a:r>
              <a:rPr lang="en-US" dirty="0" smtClean="0"/>
              <a:t>+1*2</a:t>
            </a:r>
            <a:r>
              <a:rPr lang="en-US" baseline="30000" dirty="0" smtClean="0"/>
              <a:t>2</a:t>
            </a:r>
            <a:r>
              <a:rPr lang="en-US" dirty="0" smtClean="0"/>
              <a:t>+0*2</a:t>
            </a:r>
            <a:r>
              <a:rPr lang="en-US" baseline="30000" dirty="0" smtClean="0"/>
              <a:t>1</a:t>
            </a:r>
            <a:r>
              <a:rPr lang="en-US" dirty="0" smtClean="0"/>
              <a:t>+1*2</a:t>
            </a:r>
          </a:p>
          <a:p>
            <a:pPr>
              <a:buNone/>
            </a:pPr>
            <a:r>
              <a:rPr lang="en-US" dirty="0" smtClean="0"/>
              <a:t>= 64 + 32 + 16 + 0 + 4 + 0 + 1 </a:t>
            </a:r>
          </a:p>
          <a:p>
            <a:pPr>
              <a:buNone/>
            </a:pPr>
            <a:r>
              <a:rPr lang="en-US" dirty="0" smtClean="0"/>
              <a:t>= </a:t>
            </a:r>
            <a:r>
              <a:rPr lang="en-US" u="sng" dirty="0" smtClean="0"/>
              <a:t>117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Convert the following numbers to decimal</a:t>
            </a:r>
          </a:p>
          <a:p>
            <a:pPr marL="514350" indent="-514350">
              <a:buAutoNum type="alphaLcParenR"/>
            </a:pPr>
            <a:r>
              <a:rPr lang="en-US" dirty="0" smtClean="0"/>
              <a:t>(12121)</a:t>
            </a:r>
            <a:r>
              <a:rPr lang="en-US" baseline="-25000" dirty="0" smtClean="0"/>
              <a:t>3</a:t>
            </a:r>
          </a:p>
          <a:p>
            <a:pPr marL="514350" indent="-514350">
              <a:buAutoNum type="alphaLcParenR"/>
            </a:pPr>
            <a:r>
              <a:rPr lang="en-US" dirty="0" smtClean="0"/>
              <a:t>(4310)</a:t>
            </a:r>
            <a:r>
              <a:rPr lang="en-US" baseline="-25000" dirty="0" smtClean="0"/>
              <a:t>5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Solution:</a:t>
            </a:r>
          </a:p>
          <a:p>
            <a:r>
              <a:rPr lang="en-US" dirty="0" smtClean="0"/>
              <a:t>a) base = 3 : 1*3</a:t>
            </a:r>
            <a:r>
              <a:rPr lang="en-US" baseline="30000" dirty="0" smtClean="0"/>
              <a:t>4</a:t>
            </a:r>
            <a:r>
              <a:rPr lang="en-US" dirty="0" smtClean="0"/>
              <a:t> + 2*3</a:t>
            </a:r>
            <a:r>
              <a:rPr lang="en-US" baseline="30000" dirty="0" smtClean="0"/>
              <a:t>3</a:t>
            </a:r>
            <a:r>
              <a:rPr lang="en-US" dirty="0" smtClean="0"/>
              <a:t> + 1*3</a:t>
            </a:r>
            <a:r>
              <a:rPr lang="en-US" baseline="30000" dirty="0" smtClean="0"/>
              <a:t>2</a:t>
            </a:r>
            <a:r>
              <a:rPr lang="en-US" dirty="0" smtClean="0"/>
              <a:t> + 2*3 + 1*3 = 81+54+9+6+1 = </a:t>
            </a:r>
            <a:r>
              <a:rPr lang="en-US" u="sng" dirty="0" smtClean="0"/>
              <a:t>151</a:t>
            </a:r>
            <a:endParaRPr lang="en-US" dirty="0" smtClean="0"/>
          </a:p>
          <a:p>
            <a:r>
              <a:rPr lang="en-US" dirty="0" smtClean="0"/>
              <a:t>b) base = 5 : 4*5</a:t>
            </a:r>
            <a:r>
              <a:rPr lang="en-US" baseline="30000" dirty="0" smtClean="0"/>
              <a:t>3</a:t>
            </a:r>
            <a:r>
              <a:rPr lang="en-US" dirty="0" smtClean="0"/>
              <a:t> + 3*5</a:t>
            </a:r>
            <a:r>
              <a:rPr lang="en-US" baseline="30000" dirty="0" smtClean="0"/>
              <a:t>2</a:t>
            </a:r>
            <a:r>
              <a:rPr lang="en-US" dirty="0" smtClean="0"/>
              <a:t> + 1*5</a:t>
            </a:r>
            <a:r>
              <a:rPr lang="en-US" baseline="30000" dirty="0" smtClean="0"/>
              <a:t>1</a:t>
            </a:r>
            <a:r>
              <a:rPr lang="en-US" dirty="0" smtClean="0"/>
              <a:t> + 0*5 = 500+75+5+0 = </a:t>
            </a:r>
            <a:r>
              <a:rPr lang="en-US" u="sng" dirty="0" smtClean="0"/>
              <a:t>580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57167"/>
            <a:ext cx="6215106" cy="5377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sz="4000" b="1" dirty="0" smtClean="0">
                <a:solidFill>
                  <a:schemeClr val="bg2">
                    <a:lumMod val="50000"/>
                  </a:schemeClr>
                </a:solidFill>
              </a:rPr>
              <a:t>SHORTCUT METHOD - BINARY → OCTAL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algn="just"/>
            <a:r>
              <a:rPr lang="en-US" b="1" dirty="0" smtClean="0"/>
              <a:t>Step 1</a:t>
            </a:r>
            <a:r>
              <a:rPr lang="en-US" dirty="0" smtClean="0"/>
              <a:t> − Divide the binary digits into groups of </a:t>
            </a:r>
            <a:r>
              <a:rPr lang="en-US" b="1" dirty="0" smtClean="0"/>
              <a:t>three </a:t>
            </a:r>
            <a:r>
              <a:rPr lang="en-US" dirty="0" smtClean="0"/>
              <a:t>(starting from the right).</a:t>
            </a:r>
          </a:p>
          <a:p>
            <a:pPr algn="just"/>
            <a:r>
              <a:rPr lang="en-US" b="1" dirty="0" smtClean="0"/>
              <a:t>Step 2</a:t>
            </a:r>
            <a:r>
              <a:rPr lang="en-US" dirty="0" smtClean="0"/>
              <a:t> − Convert each group of three binary digits to one octal digit.</a:t>
            </a:r>
          </a:p>
          <a:p>
            <a:pPr lvl="1" algn="just">
              <a:buNone/>
            </a:pPr>
            <a:r>
              <a:rPr lang="en-US" sz="2000" dirty="0" smtClean="0"/>
              <a:t>Note: If there are one or two bits less in making the groups, 0s can be added after the most significant bit</a:t>
            </a:r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071942"/>
            <a:ext cx="742955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28604"/>
            <a:ext cx="7572428" cy="5697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dirty="0" smtClean="0"/>
              <a:t>Convert following fractions to decimal</a:t>
            </a:r>
          </a:p>
          <a:p>
            <a:pPr marL="514350" indent="-514350">
              <a:buAutoNum type="alphaLcParenR"/>
            </a:pPr>
            <a:r>
              <a:rPr lang="en-US" dirty="0" smtClean="0"/>
              <a:t>(0.1011)</a:t>
            </a:r>
            <a:r>
              <a:rPr lang="en-US" baseline="-25000" dirty="0" smtClean="0"/>
              <a:t>2</a:t>
            </a:r>
          </a:p>
          <a:p>
            <a:pPr marL="514350" indent="-514350">
              <a:buAutoNum type="alphaLcParenR"/>
            </a:pPr>
            <a:r>
              <a:rPr lang="en-US" dirty="0" smtClean="0"/>
              <a:t>(0.2143)</a:t>
            </a:r>
            <a:r>
              <a:rPr lang="en-US" baseline="-25000" dirty="0" smtClean="0"/>
              <a:t>8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algn="just">
              <a:buNone/>
            </a:pPr>
            <a:r>
              <a:rPr lang="en-US" b="1" dirty="0" smtClean="0"/>
              <a:t>Solution:</a:t>
            </a:r>
          </a:p>
          <a:p>
            <a:pPr algn="just"/>
            <a:r>
              <a:rPr lang="en-US" dirty="0" smtClean="0"/>
              <a:t>(0.1011)</a:t>
            </a:r>
            <a:r>
              <a:rPr lang="en-US" baseline="-25000" dirty="0" smtClean="0"/>
              <a:t>2</a:t>
            </a:r>
            <a:r>
              <a:rPr lang="en-US" dirty="0" smtClean="0"/>
              <a:t> = 1*2</a:t>
            </a:r>
            <a:r>
              <a:rPr lang="en-US" baseline="30000" dirty="0" smtClean="0"/>
              <a:t>-1</a:t>
            </a:r>
            <a:r>
              <a:rPr lang="en-US" dirty="0" smtClean="0"/>
              <a:t>+ 0*2</a:t>
            </a:r>
            <a:r>
              <a:rPr lang="en-US" baseline="30000" dirty="0" smtClean="0"/>
              <a:t>-2</a:t>
            </a:r>
            <a:r>
              <a:rPr lang="en-US" dirty="0" smtClean="0"/>
              <a:t> + 1*2</a:t>
            </a:r>
            <a:r>
              <a:rPr lang="en-US" baseline="30000" dirty="0" smtClean="0"/>
              <a:t>-3</a:t>
            </a:r>
            <a:r>
              <a:rPr lang="en-US" dirty="0" smtClean="0"/>
              <a:t> + 1*2</a:t>
            </a:r>
            <a:r>
              <a:rPr lang="en-US" baseline="30000" dirty="0" smtClean="0"/>
              <a:t>-4</a:t>
            </a:r>
            <a:r>
              <a:rPr lang="en-US" dirty="0" smtClean="0"/>
              <a:t> </a:t>
            </a:r>
          </a:p>
          <a:p>
            <a:pPr algn="just">
              <a:buNone/>
            </a:pPr>
            <a:r>
              <a:rPr lang="en-US" dirty="0" smtClean="0"/>
              <a:t>	= </a:t>
            </a:r>
            <a:r>
              <a:rPr lang="en-US" u="sng" dirty="0" smtClean="0"/>
              <a:t>(0.687)</a:t>
            </a:r>
            <a:r>
              <a:rPr lang="en-US" u="sng" baseline="-25000" dirty="0" smtClean="0"/>
              <a:t>10</a:t>
            </a:r>
            <a:endParaRPr lang="en-US" dirty="0" smtClean="0"/>
          </a:p>
          <a:p>
            <a:pPr algn="just"/>
            <a:r>
              <a:rPr lang="en-US" dirty="0" smtClean="0"/>
              <a:t>(0.2143)</a:t>
            </a:r>
            <a:r>
              <a:rPr lang="en-US" baseline="-25000" dirty="0" smtClean="0"/>
              <a:t>8</a:t>
            </a:r>
            <a:r>
              <a:rPr lang="en-US" dirty="0" smtClean="0"/>
              <a:t> = 2*8</a:t>
            </a:r>
            <a:r>
              <a:rPr lang="en-US" baseline="30000" dirty="0" smtClean="0"/>
              <a:t>-1</a:t>
            </a:r>
            <a:r>
              <a:rPr lang="en-US" dirty="0" smtClean="0"/>
              <a:t>+ 1*8</a:t>
            </a:r>
            <a:r>
              <a:rPr lang="en-US" baseline="30000" dirty="0" smtClean="0"/>
              <a:t>-2</a:t>
            </a:r>
            <a:r>
              <a:rPr lang="en-US" dirty="0" smtClean="0"/>
              <a:t> + 4*8</a:t>
            </a:r>
            <a:r>
              <a:rPr lang="en-US" baseline="30000" dirty="0" smtClean="0"/>
              <a:t>-3</a:t>
            </a:r>
            <a:r>
              <a:rPr lang="en-US" dirty="0" smtClean="0"/>
              <a:t> + 3*8</a:t>
            </a:r>
            <a:r>
              <a:rPr lang="en-US" baseline="30000" dirty="0" smtClean="0"/>
              <a:t>-4</a:t>
            </a:r>
            <a:r>
              <a:rPr lang="en-US" dirty="0" smtClean="0"/>
              <a:t> </a:t>
            </a:r>
          </a:p>
          <a:p>
            <a:pPr algn="just">
              <a:buNone/>
            </a:pPr>
            <a:r>
              <a:rPr lang="en-US" dirty="0" smtClean="0"/>
              <a:t>	= </a:t>
            </a:r>
            <a:r>
              <a:rPr lang="en-US" u="sng" dirty="0" smtClean="0"/>
              <a:t>(0.274169921875)</a:t>
            </a:r>
            <a:r>
              <a:rPr lang="en-US" u="sng" baseline="-25000" dirty="0" smtClean="0"/>
              <a:t>10</a:t>
            </a:r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85918" y="2357430"/>
            <a:ext cx="529170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4214842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642918"/>
            <a:ext cx="285752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643314"/>
            <a:ext cx="385765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3643314"/>
            <a:ext cx="220980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Straight Connector 11"/>
          <p:cNvCxnSpPr/>
          <p:nvPr/>
        </p:nvCxnSpPr>
        <p:spPr>
          <a:xfrm rot="5400000">
            <a:off x="1428752" y="3429000"/>
            <a:ext cx="6858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0" y="328612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</a:rPr>
              <a:t>SHORTCUT METHOD - OCTAL → BINARY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 algn="just"/>
            <a:r>
              <a:rPr lang="en-US" sz="2800" b="1" dirty="0" smtClean="0"/>
              <a:t>Step 1</a:t>
            </a:r>
            <a:r>
              <a:rPr lang="en-US" sz="2800" dirty="0" smtClean="0"/>
              <a:t> − Convert each octal digit to a 3 digit binary number (the octal digits may be treated as decimal for this conversion).</a:t>
            </a:r>
          </a:p>
          <a:p>
            <a:pPr algn="just"/>
            <a:r>
              <a:rPr lang="en-US" sz="2800" b="1" dirty="0" smtClean="0"/>
              <a:t>Step 2</a:t>
            </a:r>
            <a:r>
              <a:rPr lang="en-US" sz="2800" dirty="0" smtClean="0"/>
              <a:t> − Combine all the resulting binary groups (of 3 digits each) into a single binary number.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643314"/>
            <a:ext cx="7500989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364333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500042"/>
            <a:ext cx="390524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500438"/>
            <a:ext cx="3857652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3571876"/>
            <a:ext cx="317182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7" name="Straight Connector 16"/>
          <p:cNvCxnSpPr/>
          <p:nvPr/>
        </p:nvCxnSpPr>
        <p:spPr>
          <a:xfrm rot="16200000" flipH="1">
            <a:off x="1107281" y="3393281"/>
            <a:ext cx="685800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0" y="328612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</a:rPr>
              <a:t>SHORTCUT METHOD - BINARY → HEXA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 algn="just"/>
            <a:r>
              <a:rPr lang="en-US" sz="2800" b="1" dirty="0" smtClean="0"/>
              <a:t>Step 1</a:t>
            </a:r>
            <a:r>
              <a:rPr lang="en-US" sz="2800" dirty="0" smtClean="0"/>
              <a:t> − Divide the binary digits into groups of four (starting from the right).</a:t>
            </a:r>
          </a:p>
          <a:p>
            <a:pPr algn="just"/>
            <a:r>
              <a:rPr lang="en-US" sz="2800" b="1" dirty="0" smtClean="0"/>
              <a:t>Step 2</a:t>
            </a:r>
            <a:r>
              <a:rPr lang="en-US" sz="2800" dirty="0" smtClean="0"/>
              <a:t> − Convert each group of four binary digits to one hexadecimal symbol.</a:t>
            </a:r>
          </a:p>
          <a:p>
            <a:pPr marL="742950" lvl="2" indent="-342900" algn="just">
              <a:buNone/>
            </a:pPr>
            <a:r>
              <a:rPr lang="en-US" sz="1800" dirty="0" smtClean="0"/>
              <a:t>Note: If there are one ,two or three bits less in making the groups, 0s can be added after the most significant bit</a:t>
            </a:r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786190"/>
            <a:ext cx="757242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307183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57166"/>
            <a:ext cx="455772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857628"/>
            <a:ext cx="314327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3643314"/>
            <a:ext cx="450059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>
          <a:xfrm rot="16200000" flipH="1">
            <a:off x="678653" y="3393281"/>
            <a:ext cx="685800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0" y="3500438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</a:rPr>
              <a:t>SHORTCUT METHOD - HEXA → BINARY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 algn="just"/>
            <a:r>
              <a:rPr lang="en-US" sz="2800" b="1" dirty="0" smtClean="0"/>
              <a:t>Step 1</a:t>
            </a:r>
            <a:r>
              <a:rPr lang="en-US" sz="2800" dirty="0" smtClean="0"/>
              <a:t> − Convert each hexadecimal digit to a 4 digit binary number (the hexadecimal digits may be treated as decimal for this conversion).</a:t>
            </a:r>
          </a:p>
          <a:p>
            <a:pPr algn="just"/>
            <a:r>
              <a:rPr lang="en-US" sz="2800" b="1" dirty="0" smtClean="0"/>
              <a:t>Step 2</a:t>
            </a:r>
            <a:r>
              <a:rPr lang="en-US" sz="2800" dirty="0" smtClean="0"/>
              <a:t> − Combine all the resulting binary groups (of 4 digits each) into a single binary number.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500438"/>
            <a:ext cx="785818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5" y="571480"/>
            <a:ext cx="378621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28604"/>
            <a:ext cx="3571900" cy="240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143248"/>
            <a:ext cx="4171951" cy="3214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3500438"/>
            <a:ext cx="350046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>
          <a:xfrm rot="16200000" flipH="1">
            <a:off x="1071562" y="3357562"/>
            <a:ext cx="6858000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0" y="3000372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628</TotalTime>
  <Words>316</Words>
  <Application>Microsoft Office PowerPoint</Application>
  <PresentationFormat>On-screen Show (4:3)</PresentationFormat>
  <Paragraphs>122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Outline of today’s session</vt:lpstr>
      <vt:lpstr>SHORTCUT METHOD - BINARY → OCTAL</vt:lpstr>
      <vt:lpstr>Slide 3</vt:lpstr>
      <vt:lpstr>SHORTCUT METHOD - OCTAL → BINARY</vt:lpstr>
      <vt:lpstr>Slide 5</vt:lpstr>
      <vt:lpstr>SHORTCUT METHOD - BINARY → HEXA</vt:lpstr>
      <vt:lpstr>Slide 7</vt:lpstr>
      <vt:lpstr>SHORTCUT METHOD - HEXA → BINARY</vt:lpstr>
      <vt:lpstr>Slide 9</vt:lpstr>
      <vt:lpstr>Problems: Binary→Octal, Hex</vt:lpstr>
      <vt:lpstr>Problems: Octal, Hex → Binary</vt:lpstr>
      <vt:lpstr>OCTAL → HEXA</vt:lpstr>
      <vt:lpstr>Slide 13</vt:lpstr>
      <vt:lpstr>HEXA → OCTAL</vt:lpstr>
      <vt:lpstr>Slide 15</vt:lpstr>
      <vt:lpstr>Problems: Octal↔ Hex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113</cp:revision>
  <dcterms:created xsi:type="dcterms:W3CDTF">2020-08-17T05:02:06Z</dcterms:created>
  <dcterms:modified xsi:type="dcterms:W3CDTF">2021-01-25T06:42:39Z</dcterms:modified>
</cp:coreProperties>
</file>