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63" r:id="rId2"/>
    <p:sldId id="274" r:id="rId3"/>
    <p:sldId id="275" r:id="rId4"/>
    <p:sldId id="277" r:id="rId5"/>
    <p:sldId id="284" r:id="rId6"/>
    <p:sldId id="279" r:id="rId7"/>
    <p:sldId id="278" r:id="rId8"/>
    <p:sldId id="281" r:id="rId9"/>
    <p:sldId id="286" r:id="rId10"/>
    <p:sldId id="280" r:id="rId11"/>
    <p:sldId id="285" r:id="rId12"/>
    <p:sldId id="282" r:id="rId13"/>
    <p:sldId id="283" r:id="rId14"/>
    <p:sldId id="273" r:id="rId15"/>
    <p:sldId id="260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1121" autoAdjust="0"/>
    <p:restoredTop sz="94660"/>
  </p:normalViewPr>
  <p:slideViewPr>
    <p:cSldViewPr>
      <p:cViewPr>
        <p:scale>
          <a:sx n="66" d="100"/>
          <a:sy n="66" d="100"/>
        </p:scale>
        <p:origin x="-1602" y="-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370A67-4E04-4D54-AAAC-4E986C4FCDA4}" type="datetimeFigureOut">
              <a:rPr lang="en-US" smtClean="0"/>
              <a:pPr/>
              <a:t>1/25/2021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FC7D5B-6E43-4D8D-901C-F9A625D857E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BB5CE-EE7C-46AC-A686-7708B6856ADB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B28267-4D2D-4A19-B823-09974A4A6FE5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3FAB4C-5056-4132-817E-EB4F9B191090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C1E70C-8845-4E53-9B36-96646185EA30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776ED-80EF-4561-957A-472E8E52E4E5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28F0E-EEA6-44A9-AF0B-2622ED32F5C2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51A50-2B8E-413C-964D-6F628D2B3627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191C4-A153-45D5-971C-547E9F81B12C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69D6D-3DD1-4329-B86E-7FF57F831478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F6630-FCA0-4C28-8B63-F00FE3A12D5C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30C337-72F0-4C4D-BDFF-A630314AB2B2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2C15FA-EB35-4522-A2BF-7E542AD8478F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Outline of today’s session</a:t>
            </a:r>
            <a:endParaRPr 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5072098"/>
          </a:xfrm>
        </p:spPr>
        <p:txBody>
          <a:bodyPr>
            <a:normAutofit/>
          </a:bodyPr>
          <a:lstStyle/>
          <a:p>
            <a:pPr algn="just"/>
            <a:r>
              <a:rPr lang="en-US" dirty="0" smtClean="0"/>
              <a:t>Unsigned numbers</a:t>
            </a:r>
          </a:p>
          <a:p>
            <a:pPr algn="just"/>
            <a:r>
              <a:rPr lang="en-US" dirty="0" smtClean="0"/>
              <a:t>Unsigned Binary arithmetic</a:t>
            </a:r>
          </a:p>
          <a:p>
            <a:pPr lvl="1" algn="just"/>
            <a:r>
              <a:rPr lang="en-US" dirty="0" smtClean="0"/>
              <a:t>Addition</a:t>
            </a:r>
          </a:p>
          <a:p>
            <a:pPr lvl="1" algn="just"/>
            <a:r>
              <a:rPr lang="en-US" dirty="0" smtClean="0"/>
              <a:t>Subtraction</a:t>
            </a:r>
          </a:p>
          <a:p>
            <a:pPr lvl="1" algn="just"/>
            <a:r>
              <a:rPr lang="en-US" dirty="0" smtClean="0"/>
              <a:t>Multiplication</a:t>
            </a:r>
          </a:p>
          <a:p>
            <a:pPr algn="just"/>
            <a:r>
              <a:rPr lang="en-US" dirty="0" smtClean="0"/>
              <a:t>Problems</a:t>
            </a:r>
          </a:p>
          <a:p>
            <a:pPr algn="just"/>
            <a:endParaRPr lang="en-US" sz="3600" dirty="0" smtClean="0"/>
          </a:p>
          <a:p>
            <a:pPr algn="just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Unsigned Addition</a:t>
            </a:r>
            <a:endParaRPr 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5357850"/>
          </a:xfrm>
        </p:spPr>
        <p:txBody>
          <a:bodyPr/>
          <a:lstStyle/>
          <a:p>
            <a:pPr>
              <a:buNone/>
            </a:pPr>
            <a:r>
              <a:rPr lang="en-US" sz="2800" dirty="0" smtClean="0"/>
              <a:t>    0+0 = 0, with no carry,</a:t>
            </a:r>
            <a:br>
              <a:rPr lang="en-US" sz="2800" dirty="0" smtClean="0"/>
            </a:br>
            <a:r>
              <a:rPr lang="en-US" sz="2800" dirty="0" smtClean="0"/>
              <a:t>1+0 = 1, with no carry,</a:t>
            </a:r>
            <a:br>
              <a:rPr lang="en-US" sz="2800" dirty="0" smtClean="0"/>
            </a:br>
            <a:r>
              <a:rPr lang="en-US" sz="2800" dirty="0" smtClean="0"/>
              <a:t>0+1 = 1, with no carry,</a:t>
            </a:r>
            <a:br>
              <a:rPr lang="en-US" sz="2800" dirty="0" smtClean="0"/>
            </a:br>
            <a:r>
              <a:rPr lang="en-US" sz="2800" dirty="0" smtClean="0"/>
              <a:t>1+1 = 0, and you carry a 1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10</a:t>
            </a:fld>
            <a:endParaRPr lang="en-US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3000372"/>
            <a:ext cx="3643338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3000372"/>
            <a:ext cx="3857652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Unsigned Subtraction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11</a:t>
            </a:fld>
            <a:endParaRPr lang="en-US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928794" y="1428736"/>
            <a:ext cx="5072098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28794" y="4286256"/>
            <a:ext cx="4500594" cy="1643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 smtClean="0">
                <a:solidFill>
                  <a:schemeClr val="bg2">
                    <a:lumMod val="50000"/>
                  </a:schemeClr>
                </a:solidFill>
              </a:rPr>
              <a:t>Unsigned Subtraction(complements)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4840303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en-US" sz="3600" dirty="0" smtClean="0"/>
              <a:t>   </a:t>
            </a:r>
            <a:r>
              <a:rPr lang="en-US" dirty="0" smtClean="0"/>
              <a:t>For unsigned, there is no answer to A−B, because negative numbers cannot be represented. So,</a:t>
            </a:r>
            <a:endParaRPr lang="en-US" sz="36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ctr">
              <a:buNone/>
            </a:pPr>
            <a:r>
              <a:rPr lang="en-US" sz="3600" dirty="0" smtClean="0">
                <a:solidFill>
                  <a:schemeClr val="accent2">
                    <a:lumMod val="75000"/>
                  </a:schemeClr>
                </a:solidFill>
              </a:rPr>
              <a:t>A-B=A+(-B)</a:t>
            </a:r>
          </a:p>
          <a:p>
            <a:pPr algn="ctr">
              <a:buNone/>
            </a:pPr>
            <a:endParaRPr lang="en-US" sz="36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ctr">
              <a:buNone/>
            </a:pPr>
            <a:endParaRPr lang="en-US" sz="36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ctr">
              <a:buNone/>
            </a:pPr>
            <a:endParaRPr lang="en-US" sz="36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12</a:t>
            </a:fld>
            <a:endParaRPr lang="en-US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3929066"/>
            <a:ext cx="7215238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Unsigned Multiplication</a:t>
            </a:r>
            <a:endParaRPr 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13</a:t>
            </a:fld>
            <a:endParaRPr lang="en-US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357290" y="1428736"/>
            <a:ext cx="6429420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dirty="0" smtClean="0">
                <a:solidFill>
                  <a:schemeClr val="bg2">
                    <a:lumMod val="50000"/>
                  </a:schemeClr>
                </a:solidFill>
              </a:rPr>
              <a:t>Problems</a:t>
            </a:r>
            <a:endParaRPr lang="en-US" sz="54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4840303"/>
          </a:xfrm>
        </p:spPr>
        <p:txBody>
          <a:bodyPr/>
          <a:lstStyle/>
          <a:p>
            <a:r>
              <a:rPr lang="en-US" dirty="0" smtClean="0"/>
              <a:t>20+40</a:t>
            </a:r>
          </a:p>
          <a:p>
            <a:r>
              <a:rPr lang="en-US" dirty="0" smtClean="0"/>
              <a:t>50-30</a:t>
            </a:r>
          </a:p>
          <a:p>
            <a:r>
              <a:rPr lang="en-US" dirty="0" smtClean="0"/>
              <a:t>125+34</a:t>
            </a:r>
          </a:p>
          <a:p>
            <a:r>
              <a:rPr lang="en-US" dirty="0" smtClean="0"/>
              <a:t>34-12</a:t>
            </a:r>
          </a:p>
          <a:p>
            <a:pPr>
              <a:buNone/>
            </a:pPr>
            <a:r>
              <a:rPr lang="en-US" dirty="0" smtClean="0"/>
              <a:t>  </a:t>
            </a:r>
            <a:r>
              <a:rPr lang="en-US" sz="2800" dirty="0" smtClean="0"/>
              <a:t>Note: convert to binary and perform the operation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785918" y="2357430"/>
            <a:ext cx="5291706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THANK YOU</a:t>
            </a:r>
            <a:endParaRPr lang="en-US" sz="8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dirty="0" smtClean="0">
                <a:solidFill>
                  <a:schemeClr val="bg2">
                    <a:lumMod val="50000"/>
                  </a:schemeClr>
                </a:solidFill>
              </a:rPr>
              <a:t>Unsigned numbers</a:t>
            </a:r>
            <a:endParaRPr lang="en-US" sz="48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/>
          <a:lstStyle/>
          <a:p>
            <a:pPr lvl="0" algn="just"/>
            <a:r>
              <a:rPr lang="en-US" dirty="0" smtClean="0"/>
              <a:t>Unsigned numbers don’t have any sign, these can contain </a:t>
            </a:r>
            <a:r>
              <a:rPr lang="en-US" b="1" dirty="0" smtClean="0"/>
              <a:t>only magnitude </a:t>
            </a:r>
            <a:r>
              <a:rPr lang="en-US" dirty="0" smtClean="0"/>
              <a:t>of the number. So, representation of unsigned binary numbers are all positive numbers only.</a:t>
            </a:r>
          </a:p>
          <a:p>
            <a:pPr algn="just"/>
            <a:r>
              <a:rPr lang="en-US" dirty="0" smtClean="0"/>
              <a:t>Unsigned binary numbers are, by definition, positive numbers and thus </a:t>
            </a:r>
            <a:r>
              <a:rPr lang="en-US" b="1" dirty="0" smtClean="0"/>
              <a:t>do not require an arithmetic sign. </a:t>
            </a:r>
          </a:p>
          <a:p>
            <a:pPr lvl="0" algn="just"/>
            <a:endParaRPr lang="en-US" b="1" dirty="0" smtClean="0"/>
          </a:p>
          <a:p>
            <a:pPr algn="just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3</a:t>
            </a:fld>
            <a:endParaRPr lang="en-US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42910" y="357166"/>
            <a:ext cx="8501090" cy="5191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Representation of Unsigned Binary Numbers</a:t>
            </a:r>
            <a:endParaRPr 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4840303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en-US" dirty="0" smtClean="0"/>
              <a:t>Since there is no sign bit in this unsigned binary number, so N bit binary number represent its </a:t>
            </a:r>
            <a:r>
              <a:rPr lang="en-US" b="1" dirty="0" smtClean="0"/>
              <a:t>magnitude only</a:t>
            </a:r>
            <a:r>
              <a:rPr lang="en-US" dirty="0" smtClean="0"/>
              <a:t>. </a:t>
            </a:r>
          </a:p>
          <a:p>
            <a:pPr algn="just"/>
            <a:r>
              <a:rPr lang="en-US" dirty="0" smtClean="0"/>
              <a:t>Zero (0) is also unsigned number. This representation has only one zero (0), which is always positive. </a:t>
            </a:r>
          </a:p>
          <a:p>
            <a:pPr algn="just"/>
            <a:r>
              <a:rPr lang="en-US" dirty="0" smtClean="0"/>
              <a:t>Every number in unsigned number representation has only one unique binary equivalent form, so this is </a:t>
            </a:r>
            <a:r>
              <a:rPr lang="en-US" b="1" dirty="0" smtClean="0"/>
              <a:t>unambiguous </a:t>
            </a:r>
            <a:r>
              <a:rPr lang="en-US" dirty="0" smtClean="0"/>
              <a:t>representation technique. </a:t>
            </a:r>
          </a:p>
          <a:p>
            <a:pPr algn="just"/>
            <a:r>
              <a:rPr lang="en-US" dirty="0" smtClean="0"/>
              <a:t>The range of unsigned binary number is from </a:t>
            </a:r>
            <a:r>
              <a:rPr lang="en-US" b="1" dirty="0" smtClean="0"/>
              <a:t> 0 to (2</a:t>
            </a:r>
            <a:r>
              <a:rPr lang="en-US" b="1" baseline="30000" dirty="0" smtClean="0"/>
              <a:t>n</a:t>
            </a:r>
            <a:r>
              <a:rPr lang="en-US" b="1" dirty="0" smtClean="0"/>
              <a:t>-1).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5</a:t>
            </a:fld>
            <a:endParaRPr lang="en-US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928662" y="571480"/>
            <a:ext cx="7786741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697559"/>
          </a:xfrm>
        </p:spPr>
        <p:txBody>
          <a:bodyPr/>
          <a:lstStyle/>
          <a:p>
            <a:pPr algn="just">
              <a:buNone/>
            </a:pPr>
            <a:r>
              <a:rPr lang="en-US" dirty="0" smtClean="0"/>
              <a:t>    Find range of 5 bit unsigned binary numbers. Also, find minimum and maximum value in this range.</a:t>
            </a:r>
          </a:p>
          <a:p>
            <a:pPr algn="just">
              <a:buNone/>
            </a:pPr>
            <a:r>
              <a:rPr lang="en-US" dirty="0" smtClean="0">
                <a:sym typeface="Wingdings" pitchFamily="2" charset="2"/>
              </a:rPr>
              <a:t></a:t>
            </a:r>
            <a:r>
              <a:rPr lang="en-US" dirty="0" smtClean="0"/>
              <a:t>The range of unsigned binary number is from  0 to (2</a:t>
            </a:r>
            <a:r>
              <a:rPr lang="en-US" baseline="30000" dirty="0" smtClean="0"/>
              <a:t>n</a:t>
            </a:r>
            <a:r>
              <a:rPr lang="en-US" dirty="0" smtClean="0"/>
              <a:t>-1). </a:t>
            </a:r>
          </a:p>
          <a:p>
            <a:pPr algn="just">
              <a:buNone/>
            </a:pPr>
            <a:r>
              <a:rPr lang="en-US" dirty="0" smtClean="0"/>
              <a:t>   Therefore, range of 5 bit unsigned binary number is </a:t>
            </a:r>
            <a:r>
              <a:rPr lang="en-US" i="1" dirty="0" smtClean="0"/>
              <a:t>from </a:t>
            </a:r>
            <a:r>
              <a:rPr lang="en-US" dirty="0" smtClean="0"/>
              <a:t> 0 to (2</a:t>
            </a:r>
            <a:r>
              <a:rPr lang="en-US" baseline="30000" dirty="0" smtClean="0"/>
              <a:t>5</a:t>
            </a:r>
            <a:r>
              <a:rPr lang="en-US" dirty="0" smtClean="0"/>
              <a:t>-1) which is equal from </a:t>
            </a:r>
            <a:r>
              <a:rPr lang="en-US" b="1" dirty="0" smtClean="0"/>
              <a:t>minimum value 0 (i.e., 00000) to maximum value 31 (i.e., 11111).</a:t>
            </a:r>
          </a:p>
          <a:p>
            <a:pPr algn="just"/>
            <a:r>
              <a:rPr lang="en-US" b="1" dirty="0" smtClean="0"/>
              <a:t>5 bits:  range is 0 to 31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68997"/>
          </a:xfrm>
        </p:spPr>
        <p:txBody>
          <a:bodyPr/>
          <a:lstStyle/>
          <a:p>
            <a:pPr algn="just">
              <a:buNone/>
            </a:pPr>
            <a:r>
              <a:rPr lang="en-US" dirty="0" smtClean="0"/>
              <a:t>    </a:t>
            </a:r>
            <a:r>
              <a:rPr lang="en-US" b="1" dirty="0" smtClean="0"/>
              <a:t>Represent decimal number 92 in unsigned binary number.</a:t>
            </a:r>
          </a:p>
          <a:p>
            <a:pPr lvl="1" algn="just">
              <a:buNone/>
            </a:pPr>
            <a:r>
              <a:rPr lang="en-US" sz="3200" dirty="0" smtClean="0"/>
              <a:t>= (92)</a:t>
            </a:r>
            <a:r>
              <a:rPr lang="en-US" sz="3200" baseline="-25000" dirty="0" smtClean="0"/>
              <a:t>10</a:t>
            </a:r>
            <a:endParaRPr lang="en-US" sz="3200" dirty="0" smtClean="0"/>
          </a:p>
          <a:p>
            <a:pPr lvl="1" algn="just">
              <a:buNone/>
            </a:pPr>
            <a:r>
              <a:rPr lang="en-US" sz="3200" dirty="0" smtClean="0"/>
              <a:t>= (1x2</a:t>
            </a:r>
            <a:r>
              <a:rPr lang="en-US" sz="3200" baseline="30000" dirty="0" smtClean="0"/>
              <a:t>6</a:t>
            </a:r>
            <a:r>
              <a:rPr lang="en-US" sz="3200" dirty="0" smtClean="0"/>
              <a:t>+0x2</a:t>
            </a:r>
            <a:r>
              <a:rPr lang="en-US" sz="3200" baseline="30000" dirty="0" smtClean="0"/>
              <a:t>5</a:t>
            </a:r>
            <a:r>
              <a:rPr lang="en-US" sz="3200" dirty="0" smtClean="0"/>
              <a:t>+1x2</a:t>
            </a:r>
            <a:r>
              <a:rPr lang="en-US" sz="3200" baseline="30000" dirty="0" smtClean="0"/>
              <a:t>4</a:t>
            </a:r>
            <a:r>
              <a:rPr lang="en-US" sz="3200" dirty="0" smtClean="0"/>
              <a:t>+1x2</a:t>
            </a:r>
            <a:r>
              <a:rPr lang="en-US" sz="3200" baseline="30000" dirty="0" smtClean="0"/>
              <a:t>3</a:t>
            </a:r>
            <a:r>
              <a:rPr lang="en-US" sz="3200" dirty="0" smtClean="0"/>
              <a:t>+1x2</a:t>
            </a:r>
            <a:r>
              <a:rPr lang="en-US" sz="3200" baseline="30000" dirty="0" smtClean="0"/>
              <a:t>2</a:t>
            </a:r>
            <a:r>
              <a:rPr lang="en-US" sz="3200" dirty="0" smtClean="0"/>
              <a:t>+0x2</a:t>
            </a:r>
            <a:r>
              <a:rPr lang="en-US" sz="3200" baseline="30000" dirty="0" smtClean="0"/>
              <a:t>1</a:t>
            </a:r>
            <a:r>
              <a:rPr lang="en-US" sz="3200" dirty="0" smtClean="0"/>
              <a:t>+0x2</a:t>
            </a:r>
            <a:r>
              <a:rPr lang="en-US" sz="3200" baseline="30000" dirty="0" smtClean="0"/>
              <a:t>0</a:t>
            </a:r>
            <a:r>
              <a:rPr lang="en-US" sz="3200" dirty="0" smtClean="0"/>
              <a:t>)</a:t>
            </a:r>
            <a:r>
              <a:rPr lang="en-US" sz="3200" baseline="-25000" dirty="0" smtClean="0"/>
              <a:t>10</a:t>
            </a:r>
            <a:endParaRPr lang="en-US" sz="3200" dirty="0" smtClean="0"/>
          </a:p>
          <a:p>
            <a:pPr lvl="1" algn="just">
              <a:buNone/>
            </a:pPr>
            <a:r>
              <a:rPr lang="en-US" sz="3200" dirty="0" smtClean="0"/>
              <a:t>= (1011100)</a:t>
            </a:r>
            <a:r>
              <a:rPr lang="en-US" sz="3200" baseline="-25000" dirty="0" smtClean="0"/>
              <a:t>2</a:t>
            </a:r>
            <a:endParaRPr lang="en-US" dirty="0" smtClean="0"/>
          </a:p>
          <a:p>
            <a:pPr algn="just">
              <a:buNone/>
            </a:pPr>
            <a:r>
              <a:rPr lang="en-US" dirty="0" smtClean="0"/>
              <a:t>    It’s </a:t>
            </a:r>
            <a:r>
              <a:rPr lang="en-US" b="1" dirty="0" smtClean="0"/>
              <a:t>7 bit </a:t>
            </a:r>
            <a:r>
              <a:rPr lang="en-US" dirty="0" smtClean="0"/>
              <a:t>binary magnitude of the decimal number 92.</a:t>
            </a:r>
          </a:p>
          <a:p>
            <a:pPr algn="just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Unsigned Arithmetic</a:t>
            </a:r>
            <a:endParaRPr 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Addition</a:t>
            </a:r>
          </a:p>
          <a:p>
            <a:r>
              <a:rPr lang="en-US" dirty="0" smtClean="0"/>
              <a:t>Subtraction(done by complements)</a:t>
            </a:r>
          </a:p>
          <a:p>
            <a:r>
              <a:rPr lang="en-US" dirty="0" smtClean="0"/>
              <a:t>Multiplication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Unsigned Addition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9</a:t>
            </a:fld>
            <a:endParaRPr lang="en-US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3108" y="1500174"/>
            <a:ext cx="5143536" cy="4429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1127</TotalTime>
  <Words>256</Words>
  <Application>Microsoft Office PowerPoint</Application>
  <PresentationFormat>On-screen Show (4:3)</PresentationFormat>
  <Paragraphs>59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Outline of today’s session</vt:lpstr>
      <vt:lpstr>Unsigned numbers</vt:lpstr>
      <vt:lpstr>Slide 3</vt:lpstr>
      <vt:lpstr>Representation of Unsigned Binary Numbers</vt:lpstr>
      <vt:lpstr>Slide 5</vt:lpstr>
      <vt:lpstr>Slide 6</vt:lpstr>
      <vt:lpstr>Slide 7</vt:lpstr>
      <vt:lpstr>Unsigned Arithmetic</vt:lpstr>
      <vt:lpstr>Unsigned Addition</vt:lpstr>
      <vt:lpstr>Unsigned Addition</vt:lpstr>
      <vt:lpstr>Unsigned Subtraction</vt:lpstr>
      <vt:lpstr>Unsigned Subtraction(complements)</vt:lpstr>
      <vt:lpstr>Unsigned Multiplication</vt:lpstr>
      <vt:lpstr>Problems</vt:lpstr>
      <vt:lpstr>Slide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LAB USER</dc:creator>
  <cp:lastModifiedBy>Windows User</cp:lastModifiedBy>
  <cp:revision>189</cp:revision>
  <dcterms:created xsi:type="dcterms:W3CDTF">2020-08-17T05:02:06Z</dcterms:created>
  <dcterms:modified xsi:type="dcterms:W3CDTF">2021-01-25T06:43:07Z</dcterms:modified>
</cp:coreProperties>
</file>