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73" r:id="rId3"/>
    <p:sldId id="375" r:id="rId4"/>
    <p:sldId id="327" r:id="rId5"/>
    <p:sldId id="376" r:id="rId6"/>
    <p:sldId id="377" r:id="rId7"/>
    <p:sldId id="378" r:id="rId8"/>
    <p:sldId id="329" r:id="rId9"/>
    <p:sldId id="380" r:id="rId10"/>
    <p:sldId id="379" r:id="rId11"/>
    <p:sldId id="381" r:id="rId12"/>
    <p:sldId id="382" r:id="rId13"/>
    <p:sldId id="383" r:id="rId14"/>
    <p:sldId id="384" r:id="rId15"/>
    <p:sldId id="385" r:id="rId16"/>
    <p:sldId id="386" r:id="rId17"/>
    <p:sldId id="387" r:id="rId18"/>
    <p:sldId id="388" r:id="rId19"/>
    <p:sldId id="389" r:id="rId20"/>
    <p:sldId id="390" r:id="rId21"/>
    <p:sldId id="391" r:id="rId22"/>
    <p:sldId id="392" r:id="rId23"/>
    <p:sldId id="393" r:id="rId24"/>
    <p:sldId id="394" r:id="rId25"/>
    <p:sldId id="395" r:id="rId26"/>
    <p:sldId id="905" r:id="rId27"/>
    <p:sldId id="906" r:id="rId28"/>
    <p:sldId id="9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8"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D1953-0F74-4DD1-BDF8-04C9932722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6466FB-AD56-4A34-82D6-3139420EFC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37A6E9-84BF-46AA-8A6C-0B1CF3589231}"/>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492F6CB0-FCA2-4FB4-819C-2DE06A8F9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44E42-C8FC-4541-BFE1-9477933D73F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21955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53A1-7B5D-4F51-AE1C-17E01361FF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B7519E-5945-4E46-A650-C42AF0A9FE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670DB-069C-45B2-9C35-3BF3D786DCB9}"/>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7E405BC5-9E84-4975-824B-BF397227F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00D20-F441-478B-86FC-0221E2A3847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1196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FCE90A-1B9B-49C0-B3D5-6B7EF95596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E2A80D-56C0-4E83-ABB9-E05317FD9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3ECC8-6FD1-426C-8E87-E3DD022BEA47}"/>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D1E1A0FE-752E-443A-9277-44696577F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A3AE0-5CEC-4630-8655-625832A8F645}"/>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6909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8C775-EF27-47A6-B211-BD6C2A93AA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2304B6-87A6-407F-833D-73A4A2F0F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8D3C5-C63A-4680-A979-64B65DBAE5F3}"/>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9A102807-47E9-429C-964A-E413C49B2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C026E-61C8-4731-A33E-8316AE9E4F5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5423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EBC9-1A21-4E1F-B2D5-F6571A5C9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B1AFE-962E-4BA0-8DCB-31F143BE02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FD286A-3807-4B58-A2A7-408B94DFAA5E}"/>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1D7BC415-ECAF-40B4-A9C6-310FD926A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515EF-5DF8-41CA-9498-5DEF15C2D3C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919162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1FF2-3ABD-457A-9EC7-315B29FBE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6B86E2-1F6B-46E6-B19A-FD346F9268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D82FEF-AE0C-4820-9B98-62169FDD8E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1DF22F-148D-477A-A985-9F060A13751D}"/>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A83A2DFE-CF44-422E-88FA-6F38209DCE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B3E48B-B3D6-4D60-8CB6-14FB2A8B089E}"/>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7242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640FE-E40E-465F-9FF4-4CE204C0A4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9EE8C8-840E-4DF2-9271-E14CF48C07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0D05BC-D772-4976-9850-A953FDBC11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966326-E370-442B-8598-1C57A4D84B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4E98E0-2A89-4C1D-8D19-FD9EA58DCA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8EF33B-7DA1-4E5B-A1B9-67D7967FCDEA}"/>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8" name="Footer Placeholder 7">
            <a:extLst>
              <a:ext uri="{FF2B5EF4-FFF2-40B4-BE49-F238E27FC236}">
                <a16:creationId xmlns:a16="http://schemas.microsoft.com/office/drawing/2014/main" id="{E2536B03-1C94-4C5D-AEFF-CB4D0732C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794D9-167A-4FFD-9ECD-29214B779FCD}"/>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138500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D6B99-F164-448B-9A13-7B4888B1B0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B8C8F-2305-4DF8-AFFE-0CF4B6ADE36B}"/>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4" name="Footer Placeholder 3">
            <a:extLst>
              <a:ext uri="{FF2B5EF4-FFF2-40B4-BE49-F238E27FC236}">
                <a16:creationId xmlns:a16="http://schemas.microsoft.com/office/drawing/2014/main" id="{A7F28F3C-61FA-4B78-9C6A-05A83254F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A5D8D8-A066-4A6D-9D4F-70403CFCCCE4}"/>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401969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FDBEE-4740-4D23-9D6E-05501BE4F13A}"/>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3" name="Footer Placeholder 2">
            <a:extLst>
              <a:ext uri="{FF2B5EF4-FFF2-40B4-BE49-F238E27FC236}">
                <a16:creationId xmlns:a16="http://schemas.microsoft.com/office/drawing/2014/main" id="{77A175C9-715C-441E-887C-6667C60008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FE790E-2D38-46CC-880A-E74C669D64C6}"/>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1532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CD97F-94E6-4C71-92D6-071FA4B0F5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9266B-DBFB-4325-87C5-5085E1867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4E8DB-D63F-4690-939A-DDCBBEDC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FDB3C-84A1-436F-A678-F2E8001256B4}"/>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5CA73B4F-45A8-49C0-A93E-D89DD55466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1714E8-CD3E-4306-9F3A-5CF5002D5B87}"/>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202184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FAA63-9A9B-4B80-BDD9-E1B0AE1D3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79D4CF-2B06-4CD2-80C8-12D1ECC1B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8E7E1-4F59-4818-88D9-BDBA4B1516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8DBD0-ABCC-4836-B2E6-F71C09A2A4E6}"/>
              </a:ext>
            </a:extLst>
          </p:cNvPr>
          <p:cNvSpPr>
            <a:spLocks noGrp="1"/>
          </p:cNvSpPr>
          <p:nvPr>
            <p:ph type="dt" sz="half" idx="10"/>
          </p:nvPr>
        </p:nvSpPr>
        <p:spPr/>
        <p:txBody>
          <a:bodyPr/>
          <a:lstStyle/>
          <a:p>
            <a:fld id="{17D8D933-A972-478B-9E6C-B59393E2556E}" type="datetimeFigureOut">
              <a:rPr lang="en-US" smtClean="0"/>
              <a:t>8/6/2025</a:t>
            </a:fld>
            <a:endParaRPr lang="en-US"/>
          </a:p>
        </p:txBody>
      </p:sp>
      <p:sp>
        <p:nvSpPr>
          <p:cNvPr id="6" name="Footer Placeholder 5">
            <a:extLst>
              <a:ext uri="{FF2B5EF4-FFF2-40B4-BE49-F238E27FC236}">
                <a16:creationId xmlns:a16="http://schemas.microsoft.com/office/drawing/2014/main" id="{8262E408-B932-4D0D-886F-1C9243B88F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98E1C-D53C-41FF-8886-7F3A73E49C4A}"/>
              </a:ext>
            </a:extLst>
          </p:cNvPr>
          <p:cNvSpPr>
            <a:spLocks noGrp="1"/>
          </p:cNvSpPr>
          <p:nvPr>
            <p:ph type="sldNum" sz="quarter" idx="12"/>
          </p:nvPr>
        </p:nvSpPr>
        <p:spPr/>
        <p:txBody>
          <a:bodyPr/>
          <a:lstStyle/>
          <a:p>
            <a:fld id="{0B83F3D5-AA02-4196-B5EF-CE0E9B52EE30}" type="slidenum">
              <a:rPr lang="en-US" smtClean="0"/>
              <a:t>‹#›</a:t>
            </a:fld>
            <a:endParaRPr lang="en-US"/>
          </a:p>
        </p:txBody>
      </p:sp>
    </p:spTree>
    <p:extLst>
      <p:ext uri="{BB962C8B-B14F-4D97-AF65-F5344CB8AC3E}">
        <p14:creationId xmlns:p14="http://schemas.microsoft.com/office/powerpoint/2010/main" val="323334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C7FC59-2343-46FC-9B51-4CC2B9AFF1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EEC6C-57C1-4795-BFCE-ABD22349E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9C257B-480D-4C58-9627-E90D5B1A8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8D933-A972-478B-9E6C-B59393E2556E}" type="datetimeFigureOut">
              <a:rPr lang="en-US" smtClean="0"/>
              <a:t>8/6/2025</a:t>
            </a:fld>
            <a:endParaRPr lang="en-US"/>
          </a:p>
        </p:txBody>
      </p:sp>
      <p:sp>
        <p:nvSpPr>
          <p:cNvPr id="5" name="Footer Placeholder 4">
            <a:extLst>
              <a:ext uri="{FF2B5EF4-FFF2-40B4-BE49-F238E27FC236}">
                <a16:creationId xmlns:a16="http://schemas.microsoft.com/office/drawing/2014/main" id="{5A0FCDC2-F355-4453-8A47-AE63CB907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AF4B3-09C8-4547-80C5-A664002EB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3F3D5-AA02-4196-B5EF-CE0E9B52EE30}" type="slidenum">
              <a:rPr lang="en-US" smtClean="0"/>
              <a:t>‹#›</a:t>
            </a:fld>
            <a:endParaRPr lang="en-US"/>
          </a:p>
        </p:txBody>
      </p:sp>
    </p:spTree>
    <p:extLst>
      <p:ext uri="{BB962C8B-B14F-4D97-AF65-F5344CB8AC3E}">
        <p14:creationId xmlns:p14="http://schemas.microsoft.com/office/powerpoint/2010/main" val="269347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72C05483-DD3D-479D-9688-1DEAAC82CC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28181"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0021C814-0E7A-469A-B5A8-CBCB0FB6951A}"/>
              </a:ext>
            </a:extLst>
          </p:cNvPr>
          <p:cNvSpPr>
            <a:spLocks noGrp="1"/>
          </p:cNvSpPr>
          <p:nvPr>
            <p:ph type="ctrTitle"/>
          </p:nvPr>
        </p:nvSpPr>
        <p:spPr>
          <a:xfrm>
            <a:off x="477981" y="1116930"/>
            <a:ext cx="5618019" cy="3204134"/>
          </a:xfrm>
          <a:effectLst>
            <a:outerShdw blurRad="50800" dist="38100" dir="2700000" algn="tl" rotWithShape="0">
              <a:prstClr val="black">
                <a:alpha val="40000"/>
              </a:prstClr>
            </a:outerShdw>
          </a:effectLst>
        </p:spPr>
        <p:txBody>
          <a:bodyPr anchor="b">
            <a:normAutofit/>
          </a:bodyPr>
          <a:lstStyle/>
          <a:p>
            <a:pPr algn="l"/>
            <a:r>
              <a:rPr lang="en-US" sz="4800" dirty="0">
                <a:ln w="0"/>
                <a:effectLst>
                  <a:outerShdw blurRad="38100" dist="19050" dir="2700000" algn="tl" rotWithShape="0">
                    <a:schemeClr val="dk1">
                      <a:alpha val="40000"/>
                    </a:schemeClr>
                  </a:outerShdw>
                </a:effectLst>
                <a:latin typeface="Sitka Banner" panose="02000505000000020004" pitchFamily="2" charset="0"/>
              </a:rPr>
              <a:t>FLOW CONTROL</a:t>
            </a:r>
            <a:br>
              <a:rPr lang="en-US" sz="4800" dirty="0">
                <a:ln w="0"/>
                <a:effectLst>
                  <a:outerShdw blurRad="38100" dist="19050" dir="2700000" algn="tl" rotWithShape="0">
                    <a:schemeClr val="dk1">
                      <a:alpha val="40000"/>
                    </a:schemeClr>
                  </a:outerShdw>
                </a:effectLst>
                <a:latin typeface="Sitka Banner" panose="02000505000000020004" pitchFamily="2" charset="0"/>
              </a:rPr>
            </a:br>
            <a:r>
              <a:rPr lang="en-US" sz="4800" dirty="0">
                <a:ln w="0"/>
                <a:effectLst>
                  <a:outerShdw blurRad="38100" dist="19050" dir="2700000" algn="tl" rotWithShape="0">
                    <a:schemeClr val="dk1">
                      <a:alpha val="40000"/>
                    </a:schemeClr>
                  </a:outerShdw>
                </a:effectLst>
                <a:latin typeface="Sitka Banner" panose="02000505000000020004" pitchFamily="2" charset="0"/>
              </a:rPr>
              <a:t>and </a:t>
            </a:r>
            <a:br>
              <a:rPr lang="en-US" sz="4800" dirty="0">
                <a:ln w="0"/>
                <a:effectLst>
                  <a:outerShdw blurRad="38100" dist="19050" dir="2700000" algn="tl" rotWithShape="0">
                    <a:schemeClr val="dk1">
                      <a:alpha val="40000"/>
                    </a:schemeClr>
                  </a:outerShdw>
                </a:effectLst>
                <a:latin typeface="Sitka Banner" panose="02000505000000020004" pitchFamily="2" charset="0"/>
              </a:rPr>
            </a:br>
            <a:r>
              <a:rPr lang="en-US" sz="4800" dirty="0">
                <a:ln w="0"/>
                <a:effectLst>
                  <a:outerShdw blurRad="38100" dist="19050" dir="2700000" algn="tl" rotWithShape="0">
                    <a:schemeClr val="dk1">
                      <a:alpha val="40000"/>
                    </a:schemeClr>
                  </a:outerShdw>
                </a:effectLst>
                <a:latin typeface="Sitka Banner" panose="02000505000000020004" pitchFamily="2" charset="0"/>
              </a:rPr>
              <a:t>ERROR CONTROL</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8A9C6A0-E855-E9DF-9095-672CA178B7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47325" y="263300"/>
            <a:ext cx="1445048" cy="1823806"/>
          </a:xfrm>
          <a:prstGeom prst="rect">
            <a:avLst/>
          </a:prstGeom>
        </p:spPr>
      </p:pic>
      <p:graphicFrame>
        <p:nvGraphicFramePr>
          <p:cNvPr id="3" name="Object 2">
            <a:extLst>
              <a:ext uri="{FF2B5EF4-FFF2-40B4-BE49-F238E27FC236}">
                <a16:creationId xmlns:a16="http://schemas.microsoft.com/office/drawing/2014/main" id="{7C28D6CD-6F64-F9C8-3C59-04FB253DBE90}"/>
              </a:ext>
            </a:extLst>
          </p:cNvPr>
          <p:cNvGraphicFramePr>
            <a:graphicFrameLocks noChangeAspect="1"/>
          </p:cNvGraphicFramePr>
          <p:nvPr>
            <p:extLst>
              <p:ext uri="{D42A27DB-BD31-4B8C-83A1-F6EECF244321}">
                <p14:modId xmlns:p14="http://schemas.microsoft.com/office/powerpoint/2010/main" val="1210655498"/>
              </p:ext>
            </p:extLst>
          </p:nvPr>
        </p:nvGraphicFramePr>
        <p:xfrm>
          <a:off x="682464" y="4791064"/>
          <a:ext cx="3505870" cy="1061934"/>
        </p:xfrm>
        <a:graphic>
          <a:graphicData uri="http://schemas.openxmlformats.org/presentationml/2006/ole">
            <mc:AlternateContent xmlns:mc="http://schemas.openxmlformats.org/markup-compatibility/2006">
              <mc:Choice xmlns:v="urn:schemas-microsoft-com:vml" Requires="v">
                <p:oleObj name="Image" r:id="rId4" imgW="6412680" imgH="1942560" progId="Photoshop.Image.12">
                  <p:embed/>
                </p:oleObj>
              </mc:Choice>
              <mc:Fallback>
                <p:oleObj name="Image" r:id="rId4" imgW="6412680" imgH="1942560" progId="Photoshop.Image.12">
                  <p:embed/>
                  <p:pic>
                    <p:nvPicPr>
                      <p:cNvPr id="7" name="Object 6">
                        <a:extLst>
                          <a:ext uri="{FF2B5EF4-FFF2-40B4-BE49-F238E27FC236}">
                            <a16:creationId xmlns:a16="http://schemas.microsoft.com/office/drawing/2014/main" id="{F4924C4B-1A50-6757-7934-22F232732E8F}"/>
                          </a:ext>
                        </a:extLst>
                      </p:cNvPr>
                      <p:cNvPicPr/>
                      <p:nvPr/>
                    </p:nvPicPr>
                    <p:blipFill>
                      <a:blip r:embed="rId5"/>
                      <a:stretch>
                        <a:fillRect/>
                      </a:stretch>
                    </p:blipFill>
                    <p:spPr>
                      <a:xfrm>
                        <a:off x="682464" y="4791064"/>
                        <a:ext cx="3505870" cy="1061934"/>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E355D85-6AB7-F570-F26A-E3E41BEC8BE5}"/>
              </a:ext>
            </a:extLst>
          </p:cNvPr>
          <p:cNvPicPr>
            <a:picLocks noChangeAspect="1"/>
          </p:cNvPicPr>
          <p:nvPr/>
        </p:nvPicPr>
        <p:blipFill>
          <a:blip r:embed="rId6" cstate="print">
            <a:extLst>
              <a:ext uri="{28A0092B-C50C-407E-A947-70E740481C1C}">
                <a14:useLocalDpi xmlns:a14="http://schemas.microsoft.com/office/drawing/2010/main" val="0"/>
              </a:ext>
            </a:extLst>
          </a:blip>
          <a:srcRect l="68220" t="-541"/>
          <a:stretch/>
        </p:blipFill>
        <p:spPr>
          <a:xfrm>
            <a:off x="740270" y="6215841"/>
            <a:ext cx="3390258" cy="279316"/>
          </a:xfrm>
          <a:prstGeom prst="rect">
            <a:avLst/>
          </a:prstGeom>
        </p:spPr>
      </p:pic>
    </p:spTree>
    <p:extLst>
      <p:ext uri="{BB962C8B-B14F-4D97-AF65-F5344CB8AC3E}">
        <p14:creationId xmlns:p14="http://schemas.microsoft.com/office/powerpoint/2010/main" val="587642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3" name="Rectangle 2">
            <a:extLst>
              <a:ext uri="{FF2B5EF4-FFF2-40B4-BE49-F238E27FC236}">
                <a16:creationId xmlns:a16="http://schemas.microsoft.com/office/drawing/2014/main" id="{C0DE2107-7E36-4A4E-97D5-5E545CEDED14}"/>
              </a:ext>
            </a:extLst>
          </p:cNvPr>
          <p:cNvSpPr/>
          <p:nvPr/>
        </p:nvSpPr>
        <p:spPr>
          <a:xfrm>
            <a:off x="588997" y="1272027"/>
            <a:ext cx="10881514" cy="147732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IN" sz="2000" dirty="0">
                <a:latin typeface="Sitka Text" pitchFamily="2" charset="0"/>
              </a:rPr>
              <a:t>In this protocol both the sender and receiver agree upon total number of data frames after which acknowledgment is needed to be transmitted. </a:t>
            </a:r>
          </a:p>
          <a:p>
            <a:pPr marL="342900" indent="-342900">
              <a:spcBef>
                <a:spcPts val="600"/>
              </a:spcBef>
              <a:spcAft>
                <a:spcPts val="600"/>
              </a:spcAft>
              <a:buFont typeface="Arial" panose="020B0604020202020204" pitchFamily="34" charset="0"/>
              <a:buChar char="•"/>
              <a:defRPr/>
            </a:pPr>
            <a:r>
              <a:rPr lang="en-IN" sz="2000" dirty="0">
                <a:latin typeface="Sitka Text" pitchFamily="2" charset="0"/>
              </a:rPr>
              <a:t>Data Link Layer requires and uses this method that simply allows sender to have more than one unacknowledged packet “in-flight” at a time.</a:t>
            </a:r>
            <a:endParaRPr lang="en-US" sz="2000" b="1" dirty="0">
              <a:latin typeface="Sitka Text" pitchFamily="2" charset="0"/>
            </a:endParaRPr>
          </a:p>
        </p:txBody>
      </p:sp>
      <p:pic>
        <p:nvPicPr>
          <p:cNvPr id="8" name="Picture 11">
            <a:extLst>
              <a:ext uri="{FF2B5EF4-FFF2-40B4-BE49-F238E27FC236}">
                <a16:creationId xmlns:a16="http://schemas.microsoft.com/office/drawing/2014/main" id="{F2055DC3-5DB7-024D-A4AA-F7077AF99D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8761" y="2730060"/>
            <a:ext cx="5111750" cy="2855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1D68FEC-6754-9A44-B6F1-359E84A6FF0D}"/>
              </a:ext>
            </a:extLst>
          </p:cNvPr>
          <p:cNvSpPr/>
          <p:nvPr/>
        </p:nvSpPr>
        <p:spPr>
          <a:xfrm>
            <a:off x="588997" y="2885630"/>
            <a:ext cx="5507003" cy="3293209"/>
          </a:xfrm>
          <a:prstGeom prst="rect">
            <a:avLst/>
          </a:prstGeom>
        </p:spPr>
        <p:txBody>
          <a:bodyPr wrap="square">
            <a:spAutoFit/>
          </a:bodyPr>
          <a:lstStyle/>
          <a:p>
            <a:pPr marL="342900" indent="-342900">
              <a:spcBef>
                <a:spcPct val="20000"/>
              </a:spcBef>
              <a:buFont typeface="Arial" panose="020B0604020202020204" pitchFamily="34" charset="0"/>
              <a:buChar char="•"/>
            </a:pPr>
            <a:r>
              <a:rPr lang="en-US" altLang="en-US" sz="2000" dirty="0">
                <a:latin typeface="Sitka Text" pitchFamily="2" charset="0"/>
              </a:rPr>
              <a:t>At the sending site, to hold the outstanding frames until they are acknowledged, we use the concept of a </a:t>
            </a:r>
            <a:r>
              <a:rPr lang="en-US" altLang="en-US" sz="2000" b="1" dirty="0">
                <a:latin typeface="Sitka Text" pitchFamily="2" charset="0"/>
              </a:rPr>
              <a:t>window.</a:t>
            </a:r>
          </a:p>
          <a:p>
            <a:pPr marL="342900" indent="-342900">
              <a:spcBef>
                <a:spcPct val="20000"/>
              </a:spcBef>
              <a:buFont typeface="Arial" panose="020B0604020202020204" pitchFamily="34" charset="0"/>
              <a:buChar char="•"/>
            </a:pPr>
            <a:r>
              <a:rPr lang="en-US" altLang="en-US" sz="2000" dirty="0">
                <a:latin typeface="Sitka Text" pitchFamily="2" charset="0"/>
              </a:rPr>
              <a:t>The size of the window is at most 2</a:t>
            </a:r>
            <a:r>
              <a:rPr lang="en-US" altLang="en-US" sz="2000" baseline="30000" dirty="0">
                <a:latin typeface="Sitka Text" pitchFamily="2" charset="0"/>
              </a:rPr>
              <a:t>m</a:t>
            </a:r>
            <a:r>
              <a:rPr lang="en-US" altLang="en-US" sz="2000" dirty="0">
                <a:latin typeface="Sitka Text" pitchFamily="2" charset="0"/>
              </a:rPr>
              <a:t> -1 where m is the number of bits for the sequence number.</a:t>
            </a:r>
          </a:p>
          <a:p>
            <a:pPr marL="342900" indent="-342900">
              <a:spcBef>
                <a:spcPct val="20000"/>
              </a:spcBef>
              <a:buFont typeface="Arial" panose="020B0604020202020204" pitchFamily="34" charset="0"/>
              <a:buChar char="•"/>
            </a:pPr>
            <a:r>
              <a:rPr lang="en-US" altLang="en-US" sz="2000" dirty="0">
                <a:latin typeface="Sitka Text" pitchFamily="2" charset="0"/>
              </a:rPr>
              <a:t>The window slides to include new unsent frames when the correct ACKs are received</a:t>
            </a:r>
          </a:p>
        </p:txBody>
      </p:sp>
      <p:pic>
        <p:nvPicPr>
          <p:cNvPr id="4" name="Picture 3">
            <a:extLst>
              <a:ext uri="{FF2B5EF4-FFF2-40B4-BE49-F238E27FC236}">
                <a16:creationId xmlns:a16="http://schemas.microsoft.com/office/drawing/2014/main" id="{EFD85B0F-DC0A-BD54-F77B-C67F55F6653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0908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E776D9F8-94D4-3948-983F-7776CE3D0E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8283"/>
          <a:stretch/>
        </p:blipFill>
        <p:spPr bwMode="auto">
          <a:xfrm>
            <a:off x="6096000" y="3379797"/>
            <a:ext cx="4413739" cy="278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Content Placeholder 2">
            <a:extLst>
              <a:ext uri="{FF2B5EF4-FFF2-40B4-BE49-F238E27FC236}">
                <a16:creationId xmlns:a16="http://schemas.microsoft.com/office/drawing/2014/main" id="{54C81AE5-DBFD-6C45-8656-B8DAFFB99D7A}"/>
              </a:ext>
            </a:extLst>
          </p:cNvPr>
          <p:cNvSpPr txBox="1">
            <a:spLocks/>
          </p:cNvSpPr>
          <p:nvPr/>
        </p:nvSpPr>
        <p:spPr bwMode="auto">
          <a:xfrm>
            <a:off x="770514" y="1192581"/>
            <a:ext cx="10950962"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Sender has 3 variables: S, SF, and SL</a:t>
            </a:r>
          </a:p>
          <a:p>
            <a:pPr eaLnBrk="1" hangingPunct="1">
              <a:spcBef>
                <a:spcPct val="20000"/>
              </a:spcBef>
              <a:buFont typeface="Arial" panose="020B0604020202020204" pitchFamily="34" charset="0"/>
              <a:buChar char="•"/>
            </a:pPr>
            <a:r>
              <a:rPr lang="en-US" altLang="en-US" sz="2400" baseline="0" dirty="0">
                <a:latin typeface="Sitka Text" pitchFamily="2" charset="0"/>
              </a:rPr>
              <a:t>S</a:t>
            </a:r>
            <a:r>
              <a:rPr lang="en-US" altLang="en-US" sz="2400" b="0" baseline="0" dirty="0">
                <a:latin typeface="Sitka Text" pitchFamily="2" charset="0"/>
              </a:rPr>
              <a:t> holds the sequence number of recently sent frame</a:t>
            </a:r>
          </a:p>
          <a:p>
            <a:pPr eaLnBrk="1" hangingPunct="1">
              <a:spcBef>
                <a:spcPct val="20000"/>
              </a:spcBef>
              <a:buFont typeface="Arial" panose="020B0604020202020204" pitchFamily="34" charset="0"/>
              <a:buChar char="•"/>
            </a:pPr>
            <a:r>
              <a:rPr lang="en-US" altLang="en-US" sz="2400" baseline="0" dirty="0">
                <a:latin typeface="Sitka Text" pitchFamily="2" charset="0"/>
              </a:rPr>
              <a:t>SF</a:t>
            </a:r>
            <a:r>
              <a:rPr lang="en-US" altLang="en-US" sz="2400" b="0" baseline="0" dirty="0">
                <a:latin typeface="Sitka Text" pitchFamily="2" charset="0"/>
              </a:rPr>
              <a:t> holds the sequence number of the first frame yet to receive acknowledgement</a:t>
            </a:r>
          </a:p>
          <a:p>
            <a:pPr eaLnBrk="1" hangingPunct="1">
              <a:spcBef>
                <a:spcPct val="20000"/>
              </a:spcBef>
              <a:buFont typeface="Arial" panose="020B0604020202020204" pitchFamily="34" charset="0"/>
              <a:buChar char="•"/>
            </a:pPr>
            <a:r>
              <a:rPr lang="en-US" altLang="en-US" sz="2400" baseline="0" dirty="0">
                <a:latin typeface="Sitka Text" pitchFamily="2" charset="0"/>
              </a:rPr>
              <a:t>SL</a:t>
            </a:r>
            <a:r>
              <a:rPr lang="en-US" altLang="en-US" sz="2400" b="0" baseline="0" dirty="0">
                <a:latin typeface="Sitka Text" pitchFamily="2" charset="0"/>
              </a:rPr>
              <a:t> holds the sequence number of the last frame that can be sent before receiving any acknowledgement</a:t>
            </a:r>
          </a:p>
          <a:p>
            <a:pPr marL="0" indent="0" eaLnBrk="1" hangingPunct="1">
              <a:spcBef>
                <a:spcPct val="20000"/>
              </a:spcBef>
            </a:pPr>
            <a:endParaRPr lang="en-US" altLang="en-US" sz="2400" b="0" baseline="0" dirty="0">
              <a:latin typeface="Sitka Text" pitchFamily="2" charset="0"/>
            </a:endParaRPr>
          </a:p>
        </p:txBody>
      </p:sp>
      <p:sp>
        <p:nvSpPr>
          <p:cNvPr id="6" name="Rectangle 5">
            <a:extLst>
              <a:ext uri="{FF2B5EF4-FFF2-40B4-BE49-F238E27FC236}">
                <a16:creationId xmlns:a16="http://schemas.microsoft.com/office/drawing/2014/main" id="{366DD02F-BDA6-3047-91DA-4673640D3D5F}"/>
              </a:ext>
            </a:extLst>
          </p:cNvPr>
          <p:cNvSpPr/>
          <p:nvPr/>
        </p:nvSpPr>
        <p:spPr>
          <a:xfrm>
            <a:off x="588997" y="4036033"/>
            <a:ext cx="5082598" cy="646331"/>
          </a:xfrm>
          <a:prstGeom prst="rect">
            <a:avLst/>
          </a:prstGeom>
        </p:spPr>
        <p:txBody>
          <a:bodyPr wrap="square">
            <a:spAutoFit/>
          </a:bodyPr>
          <a:lstStyle/>
          <a:p>
            <a:pPr>
              <a:spcBef>
                <a:spcPct val="20000"/>
              </a:spcBef>
            </a:pPr>
            <a:r>
              <a:rPr lang="en-US" altLang="en-US" dirty="0">
                <a:latin typeface="Sitka Text" pitchFamily="2" charset="0"/>
              </a:rPr>
              <a:t>If S reaches S</a:t>
            </a:r>
            <a:r>
              <a:rPr lang="en-US" altLang="en-US" baseline="-25000" dirty="0">
                <a:latin typeface="Sitka Text" pitchFamily="2" charset="0"/>
              </a:rPr>
              <a:t>L</a:t>
            </a:r>
            <a:r>
              <a:rPr lang="en-US" altLang="en-US" dirty="0">
                <a:latin typeface="Sitka Text" pitchFamily="2" charset="0"/>
              </a:rPr>
              <a:t> then sender will stop sending frames until it receive an acknowledgement.</a:t>
            </a:r>
            <a:endParaRPr lang="en-US" altLang="en-US" baseline="-25000" dirty="0">
              <a:latin typeface="Sitka Text" pitchFamily="2" charset="0"/>
            </a:endParaRPr>
          </a:p>
        </p:txBody>
      </p:sp>
      <p:pic>
        <p:nvPicPr>
          <p:cNvPr id="2" name="Picture 1">
            <a:extLst>
              <a:ext uri="{FF2B5EF4-FFF2-40B4-BE49-F238E27FC236}">
                <a16:creationId xmlns:a16="http://schemas.microsoft.com/office/drawing/2014/main" id="{AA9552AE-0AB4-BF42-38C9-A9CF14FDA68A}"/>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60042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a:extLst>
              <a:ext uri="{FF2B5EF4-FFF2-40B4-BE49-F238E27FC236}">
                <a16:creationId xmlns:a16="http://schemas.microsoft.com/office/drawing/2014/main" id="{E776D9F8-94D4-3948-983F-7776CE3D0E3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48283" b="32377"/>
          <a:stretch/>
        </p:blipFill>
        <p:spPr bwMode="auto">
          <a:xfrm>
            <a:off x="6095999" y="3379797"/>
            <a:ext cx="4417460" cy="18866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1" name="Content Placeholder 2">
            <a:extLst>
              <a:ext uri="{FF2B5EF4-FFF2-40B4-BE49-F238E27FC236}">
                <a16:creationId xmlns:a16="http://schemas.microsoft.com/office/drawing/2014/main" id="{54C81AE5-DBFD-6C45-8656-B8DAFFB99D7A}"/>
              </a:ext>
            </a:extLst>
          </p:cNvPr>
          <p:cNvSpPr txBox="1">
            <a:spLocks/>
          </p:cNvSpPr>
          <p:nvPr/>
        </p:nvSpPr>
        <p:spPr bwMode="auto">
          <a:xfrm>
            <a:off x="770514" y="1192581"/>
            <a:ext cx="10950962" cy="2895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Receiver has 3 variables: R, RF, and RL</a:t>
            </a:r>
          </a:p>
          <a:p>
            <a:pPr eaLnBrk="1" hangingPunct="1">
              <a:spcBef>
                <a:spcPct val="20000"/>
              </a:spcBef>
              <a:buFont typeface="Arial" panose="020B0604020202020204" pitchFamily="34" charset="0"/>
              <a:buChar char="•"/>
            </a:pPr>
            <a:r>
              <a:rPr lang="en-US" altLang="en-US" sz="2400" b="0" baseline="0" dirty="0">
                <a:latin typeface="Sitka Text" pitchFamily="2" charset="0"/>
              </a:rPr>
              <a:t>R holds the sequence number of recently received frame</a:t>
            </a:r>
          </a:p>
          <a:p>
            <a:pPr eaLnBrk="1" hangingPunct="1">
              <a:spcBef>
                <a:spcPct val="20000"/>
              </a:spcBef>
              <a:buFont typeface="Arial" panose="020B0604020202020204" pitchFamily="34" charset="0"/>
              <a:buChar char="•"/>
            </a:pPr>
            <a:r>
              <a:rPr lang="en-US" altLang="en-US" sz="2400" baseline="0" dirty="0">
                <a:latin typeface="Sitka Text" pitchFamily="2" charset="0"/>
              </a:rPr>
              <a:t>RF</a:t>
            </a:r>
            <a:r>
              <a:rPr lang="en-US" altLang="en-US" sz="2400" b="0" baseline="0" dirty="0">
                <a:latin typeface="Sitka Text" pitchFamily="2" charset="0"/>
              </a:rPr>
              <a:t> holds the sequence number of the first frame yet to send acknowledgement</a:t>
            </a:r>
          </a:p>
          <a:p>
            <a:pPr eaLnBrk="1" hangingPunct="1">
              <a:spcBef>
                <a:spcPct val="20000"/>
              </a:spcBef>
              <a:buFont typeface="Arial" panose="020B0604020202020204" pitchFamily="34" charset="0"/>
              <a:buChar char="•"/>
            </a:pPr>
            <a:r>
              <a:rPr lang="en-US" altLang="en-US" sz="2400" baseline="0" dirty="0">
                <a:latin typeface="Sitka Text" pitchFamily="2" charset="0"/>
              </a:rPr>
              <a:t>RL</a:t>
            </a:r>
            <a:r>
              <a:rPr lang="en-US" altLang="en-US" sz="2400" b="0" baseline="0" dirty="0">
                <a:latin typeface="Sitka Text" pitchFamily="2" charset="0"/>
              </a:rPr>
              <a:t> holds the sequence number of the last frame that can be received before sending any acknowledgement</a:t>
            </a:r>
          </a:p>
          <a:p>
            <a:pPr marL="0" indent="0" eaLnBrk="1" hangingPunct="1">
              <a:spcBef>
                <a:spcPct val="20000"/>
              </a:spcBef>
            </a:pPr>
            <a:endParaRPr lang="en-US" altLang="en-US" sz="2400" b="0" baseline="0" dirty="0">
              <a:latin typeface="Sitka Text" pitchFamily="2" charset="0"/>
            </a:endParaRPr>
          </a:p>
        </p:txBody>
      </p:sp>
      <p:sp>
        <p:nvSpPr>
          <p:cNvPr id="6" name="Rectangle 5">
            <a:extLst>
              <a:ext uri="{FF2B5EF4-FFF2-40B4-BE49-F238E27FC236}">
                <a16:creationId xmlns:a16="http://schemas.microsoft.com/office/drawing/2014/main" id="{366DD02F-BDA6-3047-91DA-4673640D3D5F}"/>
              </a:ext>
            </a:extLst>
          </p:cNvPr>
          <p:cNvSpPr/>
          <p:nvPr/>
        </p:nvSpPr>
        <p:spPr>
          <a:xfrm>
            <a:off x="588997" y="4036033"/>
            <a:ext cx="5082598" cy="923330"/>
          </a:xfrm>
          <a:prstGeom prst="rect">
            <a:avLst/>
          </a:prstGeom>
        </p:spPr>
        <p:txBody>
          <a:bodyPr wrap="square">
            <a:spAutoFit/>
          </a:bodyPr>
          <a:lstStyle/>
          <a:p>
            <a:pPr>
              <a:spcBef>
                <a:spcPct val="20000"/>
              </a:spcBef>
            </a:pPr>
            <a:r>
              <a:rPr lang="en-US" altLang="en-US" dirty="0">
                <a:latin typeface="Sitka Text" pitchFamily="2" charset="0"/>
              </a:rPr>
              <a:t>If receiver want to stop sender from sending anymore frame, it will stop sending acknowledgement for some time. </a:t>
            </a:r>
            <a:endParaRPr lang="en-US" altLang="en-US" baseline="-25000" dirty="0">
              <a:latin typeface="Sitka Text" pitchFamily="2" charset="0"/>
            </a:endParaRPr>
          </a:p>
        </p:txBody>
      </p:sp>
      <p:sp>
        <p:nvSpPr>
          <p:cNvPr id="2" name="TextBox 1">
            <a:extLst>
              <a:ext uri="{FF2B5EF4-FFF2-40B4-BE49-F238E27FC236}">
                <a16:creationId xmlns:a16="http://schemas.microsoft.com/office/drawing/2014/main" id="{FDB9042B-7FCA-6247-BC7F-6F138C2A657D}"/>
              </a:ext>
            </a:extLst>
          </p:cNvPr>
          <p:cNvSpPr txBox="1"/>
          <p:nvPr/>
        </p:nvSpPr>
        <p:spPr>
          <a:xfrm>
            <a:off x="7477245" y="5191056"/>
            <a:ext cx="1446835" cy="369332"/>
          </a:xfrm>
          <a:prstGeom prst="rect">
            <a:avLst/>
          </a:prstGeom>
          <a:noFill/>
        </p:spPr>
        <p:txBody>
          <a:bodyPr wrap="square" rtlCol="0">
            <a:spAutoFit/>
          </a:bodyPr>
          <a:lstStyle/>
          <a:p>
            <a:r>
              <a:rPr lang="en-US" dirty="0"/>
              <a:t>RF R       RL</a:t>
            </a:r>
          </a:p>
        </p:txBody>
      </p:sp>
      <p:pic>
        <p:nvPicPr>
          <p:cNvPr id="3" name="Picture 2">
            <a:extLst>
              <a:ext uri="{FF2B5EF4-FFF2-40B4-BE49-F238E27FC236}">
                <a16:creationId xmlns:a16="http://schemas.microsoft.com/office/drawing/2014/main" id="{DA598F0A-6CFF-5750-3E92-8C0943EF7C6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068801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2" name="TextBox 1">
            <a:extLst>
              <a:ext uri="{FF2B5EF4-FFF2-40B4-BE49-F238E27FC236}">
                <a16:creationId xmlns:a16="http://schemas.microsoft.com/office/drawing/2014/main" id="{FDB9042B-7FCA-6247-BC7F-6F138C2A657D}"/>
              </a:ext>
            </a:extLst>
          </p:cNvPr>
          <p:cNvSpPr txBox="1"/>
          <p:nvPr/>
        </p:nvSpPr>
        <p:spPr>
          <a:xfrm>
            <a:off x="691905" y="805669"/>
            <a:ext cx="1981847" cy="646331"/>
          </a:xfrm>
          <a:prstGeom prst="rect">
            <a:avLst/>
          </a:prstGeom>
          <a:noFill/>
        </p:spPr>
        <p:txBody>
          <a:bodyPr wrap="square" rtlCol="0">
            <a:spAutoFit/>
          </a:bodyPr>
          <a:lstStyle/>
          <a:p>
            <a:r>
              <a:rPr lang="en-US" dirty="0"/>
              <a:t>SF </a:t>
            </a:r>
          </a:p>
          <a:p>
            <a:r>
              <a:rPr lang="en-US" dirty="0"/>
              <a:t>S                       SL</a:t>
            </a:r>
          </a:p>
        </p:txBody>
      </p:sp>
      <p:graphicFrame>
        <p:nvGraphicFramePr>
          <p:cNvPr id="4" name="Table 4">
            <a:extLst>
              <a:ext uri="{FF2B5EF4-FFF2-40B4-BE49-F238E27FC236}">
                <a16:creationId xmlns:a16="http://schemas.microsoft.com/office/drawing/2014/main" id="{A51EFC33-AD7D-AC47-8FE4-87114A200FA7}"/>
              </a:ext>
            </a:extLst>
          </p:cNvPr>
          <p:cNvGraphicFramePr>
            <a:graphicFrameLocks noGrp="1"/>
          </p:cNvGraphicFramePr>
          <p:nvPr>
            <p:extLst>
              <p:ext uri="{D42A27DB-BD31-4B8C-83A1-F6EECF244321}">
                <p14:modId xmlns:p14="http://schemas.microsoft.com/office/powerpoint/2010/main" val="1434011820"/>
              </p:ext>
            </p:extLst>
          </p:nvPr>
        </p:nvGraphicFramePr>
        <p:xfrm>
          <a:off x="807655" y="1515171"/>
          <a:ext cx="2088000" cy="370840"/>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596182558"/>
                    </a:ext>
                  </a:extLst>
                </a:gridCol>
                <a:gridCol w="208800">
                  <a:extLst>
                    <a:ext uri="{9D8B030D-6E8A-4147-A177-3AD203B41FA5}">
                      <a16:colId xmlns:a16="http://schemas.microsoft.com/office/drawing/2014/main" val="455471085"/>
                    </a:ext>
                  </a:extLst>
                </a:gridCol>
                <a:gridCol w="208800">
                  <a:extLst>
                    <a:ext uri="{9D8B030D-6E8A-4147-A177-3AD203B41FA5}">
                      <a16:colId xmlns:a16="http://schemas.microsoft.com/office/drawing/2014/main" val="1712244644"/>
                    </a:ext>
                  </a:extLst>
                </a:gridCol>
                <a:gridCol w="208800">
                  <a:extLst>
                    <a:ext uri="{9D8B030D-6E8A-4147-A177-3AD203B41FA5}">
                      <a16:colId xmlns:a16="http://schemas.microsoft.com/office/drawing/2014/main" val="4224273461"/>
                    </a:ext>
                  </a:extLst>
                </a:gridCol>
                <a:gridCol w="208800">
                  <a:extLst>
                    <a:ext uri="{9D8B030D-6E8A-4147-A177-3AD203B41FA5}">
                      <a16:colId xmlns:a16="http://schemas.microsoft.com/office/drawing/2014/main" val="3449470386"/>
                    </a:ext>
                  </a:extLst>
                </a:gridCol>
                <a:gridCol w="208800">
                  <a:extLst>
                    <a:ext uri="{9D8B030D-6E8A-4147-A177-3AD203B41FA5}">
                      <a16:colId xmlns:a16="http://schemas.microsoft.com/office/drawing/2014/main" val="271325305"/>
                    </a:ext>
                  </a:extLst>
                </a:gridCol>
                <a:gridCol w="208800">
                  <a:extLst>
                    <a:ext uri="{9D8B030D-6E8A-4147-A177-3AD203B41FA5}">
                      <a16:colId xmlns:a16="http://schemas.microsoft.com/office/drawing/2014/main" val="3327976172"/>
                    </a:ext>
                  </a:extLst>
                </a:gridCol>
                <a:gridCol w="208800">
                  <a:extLst>
                    <a:ext uri="{9D8B030D-6E8A-4147-A177-3AD203B41FA5}">
                      <a16:colId xmlns:a16="http://schemas.microsoft.com/office/drawing/2014/main" val="2602883721"/>
                    </a:ext>
                  </a:extLst>
                </a:gridCol>
                <a:gridCol w="208800">
                  <a:extLst>
                    <a:ext uri="{9D8B030D-6E8A-4147-A177-3AD203B41FA5}">
                      <a16:colId xmlns:a16="http://schemas.microsoft.com/office/drawing/2014/main" val="1482918843"/>
                    </a:ext>
                  </a:extLst>
                </a:gridCol>
                <a:gridCol w="208800">
                  <a:extLst>
                    <a:ext uri="{9D8B030D-6E8A-4147-A177-3AD203B41FA5}">
                      <a16:colId xmlns:a16="http://schemas.microsoft.com/office/drawing/2014/main" val="2849250012"/>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33367259"/>
                  </a:ext>
                </a:extLst>
              </a:tr>
            </a:tbl>
          </a:graphicData>
        </a:graphic>
      </p:graphicFrame>
      <p:sp>
        <p:nvSpPr>
          <p:cNvPr id="5" name="Frame 4">
            <a:extLst>
              <a:ext uri="{FF2B5EF4-FFF2-40B4-BE49-F238E27FC236}">
                <a16:creationId xmlns:a16="http://schemas.microsoft.com/office/drawing/2014/main" id="{80C56779-0440-8946-9392-CBA9F1543A78}"/>
              </a:ext>
            </a:extLst>
          </p:cNvPr>
          <p:cNvSpPr/>
          <p:nvPr/>
        </p:nvSpPr>
        <p:spPr>
          <a:xfrm>
            <a:off x="807655" y="1423686"/>
            <a:ext cx="1518856" cy="5440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4910DD68-365A-EE45-A615-E7993698F806}"/>
              </a:ext>
            </a:extLst>
          </p:cNvPr>
          <p:cNvSpPr txBox="1"/>
          <p:nvPr/>
        </p:nvSpPr>
        <p:spPr>
          <a:xfrm>
            <a:off x="7407156" y="1270592"/>
            <a:ext cx="1981847" cy="646331"/>
          </a:xfrm>
          <a:prstGeom prst="rect">
            <a:avLst/>
          </a:prstGeom>
          <a:noFill/>
        </p:spPr>
        <p:txBody>
          <a:bodyPr wrap="square" rtlCol="0">
            <a:spAutoFit/>
          </a:bodyPr>
          <a:lstStyle/>
          <a:p>
            <a:r>
              <a:rPr lang="en-US" dirty="0"/>
              <a:t>RF </a:t>
            </a:r>
          </a:p>
          <a:p>
            <a:r>
              <a:rPr lang="en-US" dirty="0"/>
              <a:t>R                       RL</a:t>
            </a:r>
          </a:p>
        </p:txBody>
      </p:sp>
      <p:graphicFrame>
        <p:nvGraphicFramePr>
          <p:cNvPr id="15" name="Table 4">
            <a:extLst>
              <a:ext uri="{FF2B5EF4-FFF2-40B4-BE49-F238E27FC236}">
                <a16:creationId xmlns:a16="http://schemas.microsoft.com/office/drawing/2014/main" id="{AE796B24-ADAD-534D-BAEC-E275C54BCD27}"/>
              </a:ext>
            </a:extLst>
          </p:cNvPr>
          <p:cNvGraphicFramePr>
            <a:graphicFrameLocks noGrp="1"/>
          </p:cNvGraphicFramePr>
          <p:nvPr>
            <p:extLst>
              <p:ext uri="{D42A27DB-BD31-4B8C-83A1-F6EECF244321}">
                <p14:modId xmlns:p14="http://schemas.microsoft.com/office/powerpoint/2010/main" val="1179796107"/>
              </p:ext>
            </p:extLst>
          </p:nvPr>
        </p:nvGraphicFramePr>
        <p:xfrm>
          <a:off x="7522906" y="1980094"/>
          <a:ext cx="2088000" cy="370840"/>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596182558"/>
                    </a:ext>
                  </a:extLst>
                </a:gridCol>
                <a:gridCol w="208800">
                  <a:extLst>
                    <a:ext uri="{9D8B030D-6E8A-4147-A177-3AD203B41FA5}">
                      <a16:colId xmlns:a16="http://schemas.microsoft.com/office/drawing/2014/main" val="455471085"/>
                    </a:ext>
                  </a:extLst>
                </a:gridCol>
                <a:gridCol w="208800">
                  <a:extLst>
                    <a:ext uri="{9D8B030D-6E8A-4147-A177-3AD203B41FA5}">
                      <a16:colId xmlns:a16="http://schemas.microsoft.com/office/drawing/2014/main" val="1712244644"/>
                    </a:ext>
                  </a:extLst>
                </a:gridCol>
                <a:gridCol w="208800">
                  <a:extLst>
                    <a:ext uri="{9D8B030D-6E8A-4147-A177-3AD203B41FA5}">
                      <a16:colId xmlns:a16="http://schemas.microsoft.com/office/drawing/2014/main" val="4224273461"/>
                    </a:ext>
                  </a:extLst>
                </a:gridCol>
                <a:gridCol w="208800">
                  <a:extLst>
                    <a:ext uri="{9D8B030D-6E8A-4147-A177-3AD203B41FA5}">
                      <a16:colId xmlns:a16="http://schemas.microsoft.com/office/drawing/2014/main" val="3449470386"/>
                    </a:ext>
                  </a:extLst>
                </a:gridCol>
                <a:gridCol w="208800">
                  <a:extLst>
                    <a:ext uri="{9D8B030D-6E8A-4147-A177-3AD203B41FA5}">
                      <a16:colId xmlns:a16="http://schemas.microsoft.com/office/drawing/2014/main" val="271325305"/>
                    </a:ext>
                  </a:extLst>
                </a:gridCol>
                <a:gridCol w="208800">
                  <a:extLst>
                    <a:ext uri="{9D8B030D-6E8A-4147-A177-3AD203B41FA5}">
                      <a16:colId xmlns:a16="http://schemas.microsoft.com/office/drawing/2014/main" val="3327976172"/>
                    </a:ext>
                  </a:extLst>
                </a:gridCol>
                <a:gridCol w="208800">
                  <a:extLst>
                    <a:ext uri="{9D8B030D-6E8A-4147-A177-3AD203B41FA5}">
                      <a16:colId xmlns:a16="http://schemas.microsoft.com/office/drawing/2014/main" val="2602883721"/>
                    </a:ext>
                  </a:extLst>
                </a:gridCol>
                <a:gridCol w="208800">
                  <a:extLst>
                    <a:ext uri="{9D8B030D-6E8A-4147-A177-3AD203B41FA5}">
                      <a16:colId xmlns:a16="http://schemas.microsoft.com/office/drawing/2014/main" val="1482918843"/>
                    </a:ext>
                  </a:extLst>
                </a:gridCol>
                <a:gridCol w="208800">
                  <a:extLst>
                    <a:ext uri="{9D8B030D-6E8A-4147-A177-3AD203B41FA5}">
                      <a16:colId xmlns:a16="http://schemas.microsoft.com/office/drawing/2014/main" val="2849250012"/>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33367259"/>
                  </a:ext>
                </a:extLst>
              </a:tr>
            </a:tbl>
          </a:graphicData>
        </a:graphic>
      </p:graphicFrame>
      <p:sp>
        <p:nvSpPr>
          <p:cNvPr id="16" name="Frame 15">
            <a:extLst>
              <a:ext uri="{FF2B5EF4-FFF2-40B4-BE49-F238E27FC236}">
                <a16:creationId xmlns:a16="http://schemas.microsoft.com/office/drawing/2014/main" id="{81EEB810-47BE-3741-9EF6-AC9B39EAC719}"/>
              </a:ext>
            </a:extLst>
          </p:cNvPr>
          <p:cNvSpPr/>
          <p:nvPr/>
        </p:nvSpPr>
        <p:spPr>
          <a:xfrm>
            <a:off x="7522906" y="1888609"/>
            <a:ext cx="1518856" cy="5440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a:extLst>
              <a:ext uri="{FF2B5EF4-FFF2-40B4-BE49-F238E27FC236}">
                <a16:creationId xmlns:a16="http://schemas.microsoft.com/office/drawing/2014/main" id="{F6C7C456-0E44-074A-A98A-17546DE13641}"/>
              </a:ext>
            </a:extLst>
          </p:cNvPr>
          <p:cNvCxnSpPr/>
          <p:nvPr/>
        </p:nvCxnSpPr>
        <p:spPr>
          <a:xfrm>
            <a:off x="3483980" y="1423686"/>
            <a:ext cx="0" cy="41553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F2DF81-5B87-B54E-BAF5-A0B7B3C405B0}"/>
              </a:ext>
            </a:extLst>
          </p:cNvPr>
          <p:cNvCxnSpPr/>
          <p:nvPr/>
        </p:nvCxnSpPr>
        <p:spPr>
          <a:xfrm>
            <a:off x="6981463" y="1351344"/>
            <a:ext cx="0" cy="41553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078F259-1CC6-984F-9173-78AF4EC36D78}"/>
              </a:ext>
            </a:extLst>
          </p:cNvPr>
          <p:cNvCxnSpPr>
            <a:cxnSpLocks/>
          </p:cNvCxnSpPr>
          <p:nvPr/>
        </p:nvCxnSpPr>
        <p:spPr>
          <a:xfrm>
            <a:off x="3565003" y="1736203"/>
            <a:ext cx="3416460" cy="48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B503237-D656-CC47-9737-38362158744A}"/>
              </a:ext>
            </a:extLst>
          </p:cNvPr>
          <p:cNvSpPr txBox="1"/>
          <p:nvPr/>
        </p:nvSpPr>
        <p:spPr>
          <a:xfrm>
            <a:off x="4409954" y="1515171"/>
            <a:ext cx="1226917" cy="369332"/>
          </a:xfrm>
          <a:prstGeom prst="rect">
            <a:avLst/>
          </a:prstGeom>
          <a:noFill/>
        </p:spPr>
        <p:txBody>
          <a:bodyPr wrap="square" rtlCol="0">
            <a:spAutoFit/>
          </a:bodyPr>
          <a:lstStyle/>
          <a:p>
            <a:r>
              <a:rPr lang="en-US" dirty="0"/>
              <a:t>Frame 0</a:t>
            </a:r>
          </a:p>
        </p:txBody>
      </p:sp>
      <p:cxnSp>
        <p:nvCxnSpPr>
          <p:cNvPr id="26" name="Straight Arrow Connector 25">
            <a:extLst>
              <a:ext uri="{FF2B5EF4-FFF2-40B4-BE49-F238E27FC236}">
                <a16:creationId xmlns:a16="http://schemas.microsoft.com/office/drawing/2014/main" id="{0166CCAC-2604-E64C-904D-EDE9E6BC7260}"/>
              </a:ext>
            </a:extLst>
          </p:cNvPr>
          <p:cNvCxnSpPr>
            <a:cxnSpLocks/>
          </p:cNvCxnSpPr>
          <p:nvPr/>
        </p:nvCxnSpPr>
        <p:spPr>
          <a:xfrm>
            <a:off x="3578503" y="2247419"/>
            <a:ext cx="3416460" cy="48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24AC3C1-9292-9149-A58E-F619EF2CEC9E}"/>
              </a:ext>
            </a:extLst>
          </p:cNvPr>
          <p:cNvSpPr txBox="1"/>
          <p:nvPr/>
        </p:nvSpPr>
        <p:spPr>
          <a:xfrm>
            <a:off x="4423454" y="2026387"/>
            <a:ext cx="1226917" cy="369332"/>
          </a:xfrm>
          <a:prstGeom prst="rect">
            <a:avLst/>
          </a:prstGeom>
          <a:noFill/>
        </p:spPr>
        <p:txBody>
          <a:bodyPr wrap="square" rtlCol="0">
            <a:spAutoFit/>
          </a:bodyPr>
          <a:lstStyle/>
          <a:p>
            <a:r>
              <a:rPr lang="en-US" dirty="0"/>
              <a:t>Frame 1</a:t>
            </a:r>
          </a:p>
        </p:txBody>
      </p:sp>
      <p:cxnSp>
        <p:nvCxnSpPr>
          <p:cNvPr id="28" name="Straight Arrow Connector 27">
            <a:extLst>
              <a:ext uri="{FF2B5EF4-FFF2-40B4-BE49-F238E27FC236}">
                <a16:creationId xmlns:a16="http://schemas.microsoft.com/office/drawing/2014/main" id="{C64BBF84-7A42-5F46-9928-A8CDC5727817}"/>
              </a:ext>
            </a:extLst>
          </p:cNvPr>
          <p:cNvCxnSpPr>
            <a:cxnSpLocks/>
          </p:cNvCxnSpPr>
          <p:nvPr/>
        </p:nvCxnSpPr>
        <p:spPr>
          <a:xfrm>
            <a:off x="3580430" y="2851233"/>
            <a:ext cx="3416460" cy="48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3A76FE9-97AE-D348-B08B-21C0DA425EFC}"/>
              </a:ext>
            </a:extLst>
          </p:cNvPr>
          <p:cNvSpPr txBox="1"/>
          <p:nvPr/>
        </p:nvSpPr>
        <p:spPr>
          <a:xfrm>
            <a:off x="4425381" y="2630201"/>
            <a:ext cx="1226917" cy="369332"/>
          </a:xfrm>
          <a:prstGeom prst="rect">
            <a:avLst/>
          </a:prstGeom>
          <a:noFill/>
        </p:spPr>
        <p:txBody>
          <a:bodyPr wrap="square" rtlCol="0">
            <a:spAutoFit/>
          </a:bodyPr>
          <a:lstStyle/>
          <a:p>
            <a:r>
              <a:rPr lang="en-US" dirty="0"/>
              <a:t>Frame 2</a:t>
            </a:r>
          </a:p>
        </p:txBody>
      </p:sp>
      <p:cxnSp>
        <p:nvCxnSpPr>
          <p:cNvPr id="30" name="Straight Arrow Connector 29">
            <a:extLst>
              <a:ext uri="{FF2B5EF4-FFF2-40B4-BE49-F238E27FC236}">
                <a16:creationId xmlns:a16="http://schemas.microsoft.com/office/drawing/2014/main" id="{FECF47A3-8B97-9448-A59F-AFEEE24EEE51}"/>
              </a:ext>
            </a:extLst>
          </p:cNvPr>
          <p:cNvCxnSpPr>
            <a:cxnSpLocks/>
          </p:cNvCxnSpPr>
          <p:nvPr/>
        </p:nvCxnSpPr>
        <p:spPr>
          <a:xfrm>
            <a:off x="3568854" y="3429964"/>
            <a:ext cx="3416460" cy="48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E485A1B5-6B68-6940-917F-EC83B0A54A7B}"/>
              </a:ext>
            </a:extLst>
          </p:cNvPr>
          <p:cNvSpPr txBox="1"/>
          <p:nvPr/>
        </p:nvSpPr>
        <p:spPr>
          <a:xfrm>
            <a:off x="4413805" y="3208932"/>
            <a:ext cx="1226917" cy="369332"/>
          </a:xfrm>
          <a:prstGeom prst="rect">
            <a:avLst/>
          </a:prstGeom>
          <a:noFill/>
        </p:spPr>
        <p:txBody>
          <a:bodyPr wrap="square" rtlCol="0">
            <a:spAutoFit/>
          </a:bodyPr>
          <a:lstStyle/>
          <a:p>
            <a:r>
              <a:rPr lang="en-US" dirty="0"/>
              <a:t>Frame 3</a:t>
            </a:r>
          </a:p>
        </p:txBody>
      </p:sp>
      <p:sp>
        <p:nvSpPr>
          <p:cNvPr id="32" name="TextBox 31">
            <a:extLst>
              <a:ext uri="{FF2B5EF4-FFF2-40B4-BE49-F238E27FC236}">
                <a16:creationId xmlns:a16="http://schemas.microsoft.com/office/drawing/2014/main" id="{1FCBB0E9-6300-8547-AFE6-816031AD70F0}"/>
              </a:ext>
            </a:extLst>
          </p:cNvPr>
          <p:cNvSpPr txBox="1"/>
          <p:nvPr/>
        </p:nvSpPr>
        <p:spPr>
          <a:xfrm>
            <a:off x="691905" y="1949182"/>
            <a:ext cx="1981847" cy="369332"/>
          </a:xfrm>
          <a:prstGeom prst="rect">
            <a:avLst/>
          </a:prstGeom>
          <a:noFill/>
        </p:spPr>
        <p:txBody>
          <a:bodyPr wrap="square" rtlCol="0">
            <a:spAutoFit/>
          </a:bodyPr>
          <a:lstStyle/>
          <a:p>
            <a:r>
              <a:rPr lang="en-US" dirty="0"/>
              <a:t>SF S                  SL</a:t>
            </a:r>
          </a:p>
        </p:txBody>
      </p:sp>
      <p:sp>
        <p:nvSpPr>
          <p:cNvPr id="33" name="TextBox 32">
            <a:extLst>
              <a:ext uri="{FF2B5EF4-FFF2-40B4-BE49-F238E27FC236}">
                <a16:creationId xmlns:a16="http://schemas.microsoft.com/office/drawing/2014/main" id="{37D5576D-DBA1-2A43-944E-688AB94C1D85}"/>
              </a:ext>
            </a:extLst>
          </p:cNvPr>
          <p:cNvSpPr txBox="1"/>
          <p:nvPr/>
        </p:nvSpPr>
        <p:spPr>
          <a:xfrm>
            <a:off x="705408" y="2548889"/>
            <a:ext cx="1981847" cy="369332"/>
          </a:xfrm>
          <a:prstGeom prst="rect">
            <a:avLst/>
          </a:prstGeom>
          <a:noFill/>
        </p:spPr>
        <p:txBody>
          <a:bodyPr wrap="square" rtlCol="0">
            <a:spAutoFit/>
          </a:bodyPr>
          <a:lstStyle/>
          <a:p>
            <a:r>
              <a:rPr lang="en-US" dirty="0"/>
              <a:t>SF      S             SL</a:t>
            </a:r>
          </a:p>
        </p:txBody>
      </p:sp>
      <p:sp>
        <p:nvSpPr>
          <p:cNvPr id="34" name="TextBox 33">
            <a:extLst>
              <a:ext uri="{FF2B5EF4-FFF2-40B4-BE49-F238E27FC236}">
                <a16:creationId xmlns:a16="http://schemas.microsoft.com/office/drawing/2014/main" id="{8ACF12E3-B064-5443-8CC9-20EF6D371883}"/>
              </a:ext>
            </a:extLst>
          </p:cNvPr>
          <p:cNvSpPr txBox="1"/>
          <p:nvPr/>
        </p:nvSpPr>
        <p:spPr>
          <a:xfrm>
            <a:off x="705408" y="3094301"/>
            <a:ext cx="1981847" cy="369332"/>
          </a:xfrm>
          <a:prstGeom prst="rect">
            <a:avLst/>
          </a:prstGeom>
          <a:noFill/>
        </p:spPr>
        <p:txBody>
          <a:bodyPr wrap="square" rtlCol="0">
            <a:spAutoFit/>
          </a:bodyPr>
          <a:lstStyle/>
          <a:p>
            <a:r>
              <a:rPr lang="en-US" dirty="0"/>
              <a:t>SF          S         SL</a:t>
            </a:r>
          </a:p>
        </p:txBody>
      </p:sp>
      <p:cxnSp>
        <p:nvCxnSpPr>
          <p:cNvPr id="35" name="Straight Arrow Connector 34">
            <a:extLst>
              <a:ext uri="{FF2B5EF4-FFF2-40B4-BE49-F238E27FC236}">
                <a16:creationId xmlns:a16="http://schemas.microsoft.com/office/drawing/2014/main" id="{9823B6AA-4013-9E47-BDA2-3E774FC07AF7}"/>
              </a:ext>
            </a:extLst>
          </p:cNvPr>
          <p:cNvCxnSpPr>
            <a:cxnSpLocks/>
          </p:cNvCxnSpPr>
          <p:nvPr/>
        </p:nvCxnSpPr>
        <p:spPr>
          <a:xfrm>
            <a:off x="3483980" y="3923610"/>
            <a:ext cx="3497483" cy="548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E76EBC6-4A43-4E4E-A2CA-2B21E55E89DE}"/>
              </a:ext>
            </a:extLst>
          </p:cNvPr>
          <p:cNvSpPr txBox="1"/>
          <p:nvPr/>
        </p:nvSpPr>
        <p:spPr>
          <a:xfrm>
            <a:off x="4415734" y="4009518"/>
            <a:ext cx="1226917" cy="369332"/>
          </a:xfrm>
          <a:prstGeom prst="rect">
            <a:avLst/>
          </a:prstGeom>
          <a:noFill/>
        </p:spPr>
        <p:txBody>
          <a:bodyPr wrap="square" rtlCol="0">
            <a:spAutoFit/>
          </a:bodyPr>
          <a:lstStyle/>
          <a:p>
            <a:r>
              <a:rPr lang="en-US" dirty="0"/>
              <a:t>Frame 6</a:t>
            </a:r>
          </a:p>
        </p:txBody>
      </p:sp>
      <p:sp>
        <p:nvSpPr>
          <p:cNvPr id="37" name="TextBox 36">
            <a:extLst>
              <a:ext uri="{FF2B5EF4-FFF2-40B4-BE49-F238E27FC236}">
                <a16:creationId xmlns:a16="http://schemas.microsoft.com/office/drawing/2014/main" id="{CD88A1CB-3050-ED43-90FA-F673D6184189}"/>
              </a:ext>
            </a:extLst>
          </p:cNvPr>
          <p:cNvSpPr txBox="1"/>
          <p:nvPr/>
        </p:nvSpPr>
        <p:spPr>
          <a:xfrm>
            <a:off x="7166005" y="4160426"/>
            <a:ext cx="1981847" cy="646331"/>
          </a:xfrm>
          <a:prstGeom prst="rect">
            <a:avLst/>
          </a:prstGeom>
          <a:noFill/>
        </p:spPr>
        <p:txBody>
          <a:bodyPr wrap="square" rtlCol="0">
            <a:spAutoFit/>
          </a:bodyPr>
          <a:lstStyle/>
          <a:p>
            <a:r>
              <a:rPr lang="en-US" dirty="0"/>
              <a:t>RF                   R         </a:t>
            </a:r>
          </a:p>
          <a:p>
            <a:r>
              <a:rPr lang="en-US" dirty="0"/>
              <a:t>                        RL</a:t>
            </a:r>
          </a:p>
        </p:txBody>
      </p:sp>
      <p:sp>
        <p:nvSpPr>
          <p:cNvPr id="38" name="TextBox 37">
            <a:extLst>
              <a:ext uri="{FF2B5EF4-FFF2-40B4-BE49-F238E27FC236}">
                <a16:creationId xmlns:a16="http://schemas.microsoft.com/office/drawing/2014/main" id="{E8E3BCFE-2763-5845-B399-DAA8D879D49A}"/>
              </a:ext>
            </a:extLst>
          </p:cNvPr>
          <p:cNvSpPr txBox="1"/>
          <p:nvPr/>
        </p:nvSpPr>
        <p:spPr>
          <a:xfrm>
            <a:off x="7407156" y="2534940"/>
            <a:ext cx="1981847" cy="369332"/>
          </a:xfrm>
          <a:prstGeom prst="rect">
            <a:avLst/>
          </a:prstGeom>
          <a:noFill/>
        </p:spPr>
        <p:txBody>
          <a:bodyPr wrap="square" rtlCol="0">
            <a:spAutoFit/>
          </a:bodyPr>
          <a:lstStyle/>
          <a:p>
            <a:r>
              <a:rPr lang="en-US" dirty="0"/>
              <a:t>RF R                 RL</a:t>
            </a:r>
          </a:p>
        </p:txBody>
      </p:sp>
      <p:sp>
        <p:nvSpPr>
          <p:cNvPr id="39" name="TextBox 38">
            <a:extLst>
              <a:ext uri="{FF2B5EF4-FFF2-40B4-BE49-F238E27FC236}">
                <a16:creationId xmlns:a16="http://schemas.microsoft.com/office/drawing/2014/main" id="{0068705F-137D-B648-B0ED-D1C8E3F641C2}"/>
              </a:ext>
            </a:extLst>
          </p:cNvPr>
          <p:cNvSpPr txBox="1"/>
          <p:nvPr/>
        </p:nvSpPr>
        <p:spPr>
          <a:xfrm>
            <a:off x="7407156" y="3176083"/>
            <a:ext cx="1981847" cy="369332"/>
          </a:xfrm>
          <a:prstGeom prst="rect">
            <a:avLst/>
          </a:prstGeom>
          <a:noFill/>
        </p:spPr>
        <p:txBody>
          <a:bodyPr wrap="square" rtlCol="0">
            <a:spAutoFit/>
          </a:bodyPr>
          <a:lstStyle/>
          <a:p>
            <a:r>
              <a:rPr lang="en-US" dirty="0"/>
              <a:t>RF      R            RL</a:t>
            </a:r>
          </a:p>
        </p:txBody>
      </p:sp>
      <p:cxnSp>
        <p:nvCxnSpPr>
          <p:cNvPr id="22" name="Straight Arrow Connector 21">
            <a:extLst>
              <a:ext uri="{FF2B5EF4-FFF2-40B4-BE49-F238E27FC236}">
                <a16:creationId xmlns:a16="http://schemas.microsoft.com/office/drawing/2014/main" id="{5B87F585-DDE3-C046-8D21-2E5F4EC3A5DF}"/>
              </a:ext>
            </a:extLst>
          </p:cNvPr>
          <p:cNvCxnSpPr/>
          <p:nvPr/>
        </p:nvCxnSpPr>
        <p:spPr>
          <a:xfrm flipH="1">
            <a:off x="3483980" y="4930815"/>
            <a:ext cx="3510983" cy="243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26FA43C-782C-1849-9423-E2DA339B8387}"/>
              </a:ext>
            </a:extLst>
          </p:cNvPr>
          <p:cNvSpPr txBox="1"/>
          <p:nvPr/>
        </p:nvSpPr>
        <p:spPr>
          <a:xfrm>
            <a:off x="4423453" y="4693301"/>
            <a:ext cx="1226917" cy="369332"/>
          </a:xfrm>
          <a:prstGeom prst="rect">
            <a:avLst/>
          </a:prstGeom>
          <a:noFill/>
        </p:spPr>
        <p:txBody>
          <a:bodyPr wrap="square" rtlCol="0">
            <a:spAutoFit/>
          </a:bodyPr>
          <a:lstStyle/>
          <a:p>
            <a:r>
              <a:rPr lang="en-US" dirty="0"/>
              <a:t>ACK 0</a:t>
            </a:r>
          </a:p>
        </p:txBody>
      </p:sp>
      <p:sp>
        <p:nvSpPr>
          <p:cNvPr id="42" name="TextBox 41">
            <a:extLst>
              <a:ext uri="{FF2B5EF4-FFF2-40B4-BE49-F238E27FC236}">
                <a16:creationId xmlns:a16="http://schemas.microsoft.com/office/drawing/2014/main" id="{EA60DAB4-450B-A747-9E09-528384351A8B}"/>
              </a:ext>
            </a:extLst>
          </p:cNvPr>
          <p:cNvSpPr txBox="1"/>
          <p:nvPr/>
        </p:nvSpPr>
        <p:spPr>
          <a:xfrm>
            <a:off x="1076441" y="4660963"/>
            <a:ext cx="1981847" cy="369332"/>
          </a:xfrm>
          <a:prstGeom prst="rect">
            <a:avLst/>
          </a:prstGeom>
          <a:noFill/>
        </p:spPr>
        <p:txBody>
          <a:bodyPr wrap="square" rtlCol="0">
            <a:spAutoFit/>
          </a:bodyPr>
          <a:lstStyle/>
          <a:p>
            <a:r>
              <a:rPr lang="en-US" dirty="0"/>
              <a:t>SF                S SL</a:t>
            </a:r>
          </a:p>
        </p:txBody>
      </p:sp>
      <p:graphicFrame>
        <p:nvGraphicFramePr>
          <p:cNvPr id="43" name="Table 4">
            <a:extLst>
              <a:ext uri="{FF2B5EF4-FFF2-40B4-BE49-F238E27FC236}">
                <a16:creationId xmlns:a16="http://schemas.microsoft.com/office/drawing/2014/main" id="{FEC5C1FC-B0F5-2041-9C5F-99FD7B674CCE}"/>
              </a:ext>
            </a:extLst>
          </p:cNvPr>
          <p:cNvGraphicFramePr>
            <a:graphicFrameLocks noGrp="1"/>
          </p:cNvGraphicFramePr>
          <p:nvPr>
            <p:extLst>
              <p:ext uri="{D42A27DB-BD31-4B8C-83A1-F6EECF244321}">
                <p14:modId xmlns:p14="http://schemas.microsoft.com/office/powerpoint/2010/main" val="2414350920"/>
              </p:ext>
            </p:extLst>
          </p:nvPr>
        </p:nvGraphicFramePr>
        <p:xfrm>
          <a:off x="913755" y="5151552"/>
          <a:ext cx="2088000" cy="370840"/>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596182558"/>
                    </a:ext>
                  </a:extLst>
                </a:gridCol>
                <a:gridCol w="208800">
                  <a:extLst>
                    <a:ext uri="{9D8B030D-6E8A-4147-A177-3AD203B41FA5}">
                      <a16:colId xmlns:a16="http://schemas.microsoft.com/office/drawing/2014/main" val="455471085"/>
                    </a:ext>
                  </a:extLst>
                </a:gridCol>
                <a:gridCol w="208800">
                  <a:extLst>
                    <a:ext uri="{9D8B030D-6E8A-4147-A177-3AD203B41FA5}">
                      <a16:colId xmlns:a16="http://schemas.microsoft.com/office/drawing/2014/main" val="1712244644"/>
                    </a:ext>
                  </a:extLst>
                </a:gridCol>
                <a:gridCol w="208800">
                  <a:extLst>
                    <a:ext uri="{9D8B030D-6E8A-4147-A177-3AD203B41FA5}">
                      <a16:colId xmlns:a16="http://schemas.microsoft.com/office/drawing/2014/main" val="4224273461"/>
                    </a:ext>
                  </a:extLst>
                </a:gridCol>
                <a:gridCol w="208800">
                  <a:extLst>
                    <a:ext uri="{9D8B030D-6E8A-4147-A177-3AD203B41FA5}">
                      <a16:colId xmlns:a16="http://schemas.microsoft.com/office/drawing/2014/main" val="3449470386"/>
                    </a:ext>
                  </a:extLst>
                </a:gridCol>
                <a:gridCol w="208800">
                  <a:extLst>
                    <a:ext uri="{9D8B030D-6E8A-4147-A177-3AD203B41FA5}">
                      <a16:colId xmlns:a16="http://schemas.microsoft.com/office/drawing/2014/main" val="271325305"/>
                    </a:ext>
                  </a:extLst>
                </a:gridCol>
                <a:gridCol w="208800">
                  <a:extLst>
                    <a:ext uri="{9D8B030D-6E8A-4147-A177-3AD203B41FA5}">
                      <a16:colId xmlns:a16="http://schemas.microsoft.com/office/drawing/2014/main" val="3327976172"/>
                    </a:ext>
                  </a:extLst>
                </a:gridCol>
                <a:gridCol w="208800">
                  <a:extLst>
                    <a:ext uri="{9D8B030D-6E8A-4147-A177-3AD203B41FA5}">
                      <a16:colId xmlns:a16="http://schemas.microsoft.com/office/drawing/2014/main" val="2602883721"/>
                    </a:ext>
                  </a:extLst>
                </a:gridCol>
                <a:gridCol w="208800">
                  <a:extLst>
                    <a:ext uri="{9D8B030D-6E8A-4147-A177-3AD203B41FA5}">
                      <a16:colId xmlns:a16="http://schemas.microsoft.com/office/drawing/2014/main" val="1482918843"/>
                    </a:ext>
                  </a:extLst>
                </a:gridCol>
                <a:gridCol w="208800">
                  <a:extLst>
                    <a:ext uri="{9D8B030D-6E8A-4147-A177-3AD203B41FA5}">
                      <a16:colId xmlns:a16="http://schemas.microsoft.com/office/drawing/2014/main" val="2849250012"/>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33367259"/>
                  </a:ext>
                </a:extLst>
              </a:tr>
            </a:tbl>
          </a:graphicData>
        </a:graphic>
      </p:graphicFrame>
      <p:sp>
        <p:nvSpPr>
          <p:cNvPr id="44" name="Frame 43">
            <a:extLst>
              <a:ext uri="{FF2B5EF4-FFF2-40B4-BE49-F238E27FC236}">
                <a16:creationId xmlns:a16="http://schemas.microsoft.com/office/drawing/2014/main" id="{4E5F9E42-A330-6E44-BC88-C835D97DBC34}"/>
              </a:ext>
            </a:extLst>
          </p:cNvPr>
          <p:cNvSpPr/>
          <p:nvPr/>
        </p:nvSpPr>
        <p:spPr>
          <a:xfrm>
            <a:off x="1110530" y="5060067"/>
            <a:ext cx="1518856" cy="5440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46" name="Table 4">
            <a:extLst>
              <a:ext uri="{FF2B5EF4-FFF2-40B4-BE49-F238E27FC236}">
                <a16:creationId xmlns:a16="http://schemas.microsoft.com/office/drawing/2014/main" id="{88EB2C0D-B665-EF4C-A401-43A50BCE31BD}"/>
              </a:ext>
            </a:extLst>
          </p:cNvPr>
          <p:cNvGraphicFramePr>
            <a:graphicFrameLocks noGrp="1"/>
          </p:cNvGraphicFramePr>
          <p:nvPr>
            <p:extLst>
              <p:ext uri="{D42A27DB-BD31-4B8C-83A1-F6EECF244321}">
                <p14:modId xmlns:p14="http://schemas.microsoft.com/office/powerpoint/2010/main" val="3688372706"/>
              </p:ext>
            </p:extLst>
          </p:nvPr>
        </p:nvGraphicFramePr>
        <p:xfrm>
          <a:off x="7281765" y="4968291"/>
          <a:ext cx="2088000" cy="370840"/>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596182558"/>
                    </a:ext>
                  </a:extLst>
                </a:gridCol>
                <a:gridCol w="208800">
                  <a:extLst>
                    <a:ext uri="{9D8B030D-6E8A-4147-A177-3AD203B41FA5}">
                      <a16:colId xmlns:a16="http://schemas.microsoft.com/office/drawing/2014/main" val="455471085"/>
                    </a:ext>
                  </a:extLst>
                </a:gridCol>
                <a:gridCol w="208800">
                  <a:extLst>
                    <a:ext uri="{9D8B030D-6E8A-4147-A177-3AD203B41FA5}">
                      <a16:colId xmlns:a16="http://schemas.microsoft.com/office/drawing/2014/main" val="1712244644"/>
                    </a:ext>
                  </a:extLst>
                </a:gridCol>
                <a:gridCol w="208800">
                  <a:extLst>
                    <a:ext uri="{9D8B030D-6E8A-4147-A177-3AD203B41FA5}">
                      <a16:colId xmlns:a16="http://schemas.microsoft.com/office/drawing/2014/main" val="4224273461"/>
                    </a:ext>
                  </a:extLst>
                </a:gridCol>
                <a:gridCol w="208800">
                  <a:extLst>
                    <a:ext uri="{9D8B030D-6E8A-4147-A177-3AD203B41FA5}">
                      <a16:colId xmlns:a16="http://schemas.microsoft.com/office/drawing/2014/main" val="3449470386"/>
                    </a:ext>
                  </a:extLst>
                </a:gridCol>
                <a:gridCol w="208800">
                  <a:extLst>
                    <a:ext uri="{9D8B030D-6E8A-4147-A177-3AD203B41FA5}">
                      <a16:colId xmlns:a16="http://schemas.microsoft.com/office/drawing/2014/main" val="271325305"/>
                    </a:ext>
                  </a:extLst>
                </a:gridCol>
                <a:gridCol w="208800">
                  <a:extLst>
                    <a:ext uri="{9D8B030D-6E8A-4147-A177-3AD203B41FA5}">
                      <a16:colId xmlns:a16="http://schemas.microsoft.com/office/drawing/2014/main" val="3327976172"/>
                    </a:ext>
                  </a:extLst>
                </a:gridCol>
                <a:gridCol w="208800">
                  <a:extLst>
                    <a:ext uri="{9D8B030D-6E8A-4147-A177-3AD203B41FA5}">
                      <a16:colId xmlns:a16="http://schemas.microsoft.com/office/drawing/2014/main" val="2602883721"/>
                    </a:ext>
                  </a:extLst>
                </a:gridCol>
                <a:gridCol w="208800">
                  <a:extLst>
                    <a:ext uri="{9D8B030D-6E8A-4147-A177-3AD203B41FA5}">
                      <a16:colId xmlns:a16="http://schemas.microsoft.com/office/drawing/2014/main" val="1482918843"/>
                    </a:ext>
                  </a:extLst>
                </a:gridCol>
                <a:gridCol w="208800">
                  <a:extLst>
                    <a:ext uri="{9D8B030D-6E8A-4147-A177-3AD203B41FA5}">
                      <a16:colId xmlns:a16="http://schemas.microsoft.com/office/drawing/2014/main" val="2849250012"/>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tc>
                  <a:txBody>
                    <a:bodyPr/>
                    <a:lstStyle/>
                    <a:p>
                      <a:pPr algn="ctr"/>
                      <a:r>
                        <a:rPr lang="en-US" dirty="0"/>
                        <a:t>5</a:t>
                      </a:r>
                    </a:p>
                  </a:txBody>
                  <a:tcPr/>
                </a:tc>
                <a:tc>
                  <a:txBody>
                    <a:bodyPr/>
                    <a:lstStyle/>
                    <a:p>
                      <a:pPr algn="ctr"/>
                      <a:r>
                        <a:rPr lang="en-US" dirty="0"/>
                        <a:t>6</a:t>
                      </a:r>
                    </a:p>
                  </a:txBody>
                  <a:tcPr/>
                </a:tc>
                <a:tc>
                  <a:txBody>
                    <a:bodyPr/>
                    <a:lstStyle/>
                    <a:p>
                      <a:pPr algn="ctr"/>
                      <a:r>
                        <a:rPr lang="en-US" dirty="0"/>
                        <a:t>7</a:t>
                      </a:r>
                    </a:p>
                  </a:txBody>
                  <a:tcPr/>
                </a:tc>
                <a:tc>
                  <a:txBody>
                    <a:bodyPr/>
                    <a:lstStyle/>
                    <a:p>
                      <a:pPr algn="ctr"/>
                      <a:r>
                        <a:rPr lang="en-US" dirty="0"/>
                        <a:t>0</a:t>
                      </a:r>
                    </a:p>
                  </a:txBody>
                  <a:tcPr/>
                </a:tc>
                <a:tc>
                  <a:txBody>
                    <a:bodyPr/>
                    <a:lstStyle/>
                    <a:p>
                      <a:pPr algn="ctr"/>
                      <a:r>
                        <a:rPr lang="en-US" dirty="0"/>
                        <a:t>1</a:t>
                      </a:r>
                    </a:p>
                  </a:txBody>
                  <a:tcPr/>
                </a:tc>
                <a:extLst>
                  <a:ext uri="{0D108BD9-81ED-4DB2-BD59-A6C34878D82A}">
                    <a16:rowId xmlns:a16="http://schemas.microsoft.com/office/drawing/2014/main" val="1933367259"/>
                  </a:ext>
                </a:extLst>
              </a:tr>
            </a:tbl>
          </a:graphicData>
        </a:graphic>
      </p:graphicFrame>
      <p:sp>
        <p:nvSpPr>
          <p:cNvPr id="47" name="Frame 46">
            <a:extLst>
              <a:ext uri="{FF2B5EF4-FFF2-40B4-BE49-F238E27FC236}">
                <a16:creationId xmlns:a16="http://schemas.microsoft.com/office/drawing/2014/main" id="{58BC7DA9-15BF-AA4B-8583-2D9CD29B798A}"/>
              </a:ext>
            </a:extLst>
          </p:cNvPr>
          <p:cNvSpPr/>
          <p:nvPr/>
        </p:nvSpPr>
        <p:spPr>
          <a:xfrm>
            <a:off x="7466965" y="4876806"/>
            <a:ext cx="1518856" cy="54401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TextBox 49">
            <a:extLst>
              <a:ext uri="{FF2B5EF4-FFF2-40B4-BE49-F238E27FC236}">
                <a16:creationId xmlns:a16="http://schemas.microsoft.com/office/drawing/2014/main" id="{A69EBFB3-9723-D84E-8658-B10C8BCD346D}"/>
              </a:ext>
            </a:extLst>
          </p:cNvPr>
          <p:cNvSpPr txBox="1"/>
          <p:nvPr/>
        </p:nvSpPr>
        <p:spPr>
          <a:xfrm>
            <a:off x="7407156" y="5451389"/>
            <a:ext cx="1981847" cy="369332"/>
          </a:xfrm>
          <a:prstGeom prst="rect">
            <a:avLst/>
          </a:prstGeom>
          <a:noFill/>
        </p:spPr>
        <p:txBody>
          <a:bodyPr wrap="square" rtlCol="0">
            <a:spAutoFit/>
          </a:bodyPr>
          <a:lstStyle/>
          <a:p>
            <a:r>
              <a:rPr lang="en-US" dirty="0"/>
              <a:t>RF                R  RL</a:t>
            </a:r>
          </a:p>
        </p:txBody>
      </p:sp>
      <p:pic>
        <p:nvPicPr>
          <p:cNvPr id="3" name="Picture 2">
            <a:extLst>
              <a:ext uri="{FF2B5EF4-FFF2-40B4-BE49-F238E27FC236}">
                <a16:creationId xmlns:a16="http://schemas.microsoft.com/office/drawing/2014/main" id="{DCC6A30D-1522-3E1E-BCEB-AB871CE49546}"/>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19134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186770"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Error Control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37866" y="1134475"/>
            <a:ext cx="10716267" cy="4708981"/>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latin typeface="Sitka Text" pitchFamily="2" charset="0"/>
              </a:rPr>
              <a:t>Error control includes both error detection and error correction.</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It allows the receiver to inform the sender if a frame is lost or damaged during transmission and coordinates the retransmission of those frames by the sender.</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Error control in the data link layer is based on automatic repeat request (ARQ). </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Whenever an error is detected, specified frames are retransmitted.</a:t>
            </a:r>
          </a:p>
          <a:p>
            <a:pPr marL="800100" lvl="1" indent="-342900">
              <a:spcBef>
                <a:spcPts val="600"/>
              </a:spcBef>
              <a:spcAft>
                <a:spcPts val="600"/>
              </a:spcAft>
              <a:buFont typeface="Arial" panose="020B0604020202020204" pitchFamily="34" charset="0"/>
              <a:buChar char="•"/>
              <a:defRPr/>
            </a:pPr>
            <a:r>
              <a:rPr lang="en-US" sz="2400" dirty="0">
                <a:latin typeface="Sitka Text" pitchFamily="2" charset="0"/>
              </a:rPr>
              <a:t>Stop and Wait ARQ</a:t>
            </a:r>
          </a:p>
          <a:p>
            <a:pPr marL="800100" lvl="1" indent="-342900">
              <a:spcBef>
                <a:spcPts val="600"/>
              </a:spcBef>
              <a:spcAft>
                <a:spcPts val="600"/>
              </a:spcAft>
              <a:buFont typeface="Arial" panose="020B0604020202020204" pitchFamily="34" charset="0"/>
              <a:buChar char="•"/>
              <a:defRPr/>
            </a:pPr>
            <a:r>
              <a:rPr lang="en-US" sz="2400" dirty="0">
                <a:latin typeface="Sitka Text" pitchFamily="2" charset="0"/>
              </a:rPr>
              <a:t>Go Back N ARQ</a:t>
            </a:r>
          </a:p>
          <a:p>
            <a:pPr marL="800100" lvl="1" indent="-342900">
              <a:spcBef>
                <a:spcPts val="600"/>
              </a:spcBef>
              <a:spcAft>
                <a:spcPts val="600"/>
              </a:spcAft>
              <a:buFont typeface="Arial" panose="020B0604020202020204" pitchFamily="34" charset="0"/>
              <a:buChar char="•"/>
              <a:defRPr/>
            </a:pPr>
            <a:r>
              <a:rPr lang="en-US" sz="2400" dirty="0">
                <a:latin typeface="Sitka Text" pitchFamily="2" charset="0"/>
              </a:rPr>
              <a:t>Selective Repeat ARQ</a:t>
            </a:r>
          </a:p>
        </p:txBody>
      </p:sp>
      <p:pic>
        <p:nvPicPr>
          <p:cNvPr id="2" name="Picture 1">
            <a:extLst>
              <a:ext uri="{FF2B5EF4-FFF2-40B4-BE49-F238E27FC236}">
                <a16:creationId xmlns:a16="http://schemas.microsoft.com/office/drawing/2014/main" id="{FBC203BA-F818-E23D-BF03-6345094398D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35356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92126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Stop &amp; Wait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37866" y="1377239"/>
            <a:ext cx="10716267" cy="3416320"/>
          </a:xfrm>
          <a:prstGeom prst="rect">
            <a:avLst/>
          </a:prstGeom>
          <a:noFill/>
        </p:spPr>
        <p:txBody>
          <a:bodyPr wrap="square">
            <a:spAutoFit/>
          </a:bodyPr>
          <a:lstStyle/>
          <a:p>
            <a:pPr marL="342900" indent="-342900">
              <a:buFont typeface="Arial" panose="020B0604020202020204" pitchFamily="34" charset="0"/>
              <a:buChar char="•"/>
            </a:pPr>
            <a:r>
              <a:rPr lang="en-US" altLang="en-US" sz="2400" dirty="0">
                <a:latin typeface="Sitka Text" pitchFamily="2" charset="0"/>
              </a:rPr>
              <a:t>Sender keeps a copy of the last frame until it receives an acknowledgement.</a:t>
            </a:r>
          </a:p>
          <a:p>
            <a:pPr marL="342900" indent="-342900">
              <a:buFont typeface="Arial" panose="020B0604020202020204" pitchFamily="34" charset="0"/>
              <a:buChar char="•"/>
            </a:pPr>
            <a:r>
              <a:rPr lang="en-US" altLang="en-US" sz="2400" dirty="0">
                <a:latin typeface="Sitka Text" pitchFamily="2" charset="0"/>
              </a:rPr>
              <a:t>For identification, both data frames and acknowledgements (ACK) frames are numbered alternatively 0 and 1.</a:t>
            </a:r>
          </a:p>
          <a:p>
            <a:pPr marL="342900" indent="-342900">
              <a:buFont typeface="Arial" panose="020B0604020202020204" pitchFamily="34" charset="0"/>
              <a:buChar char="•"/>
            </a:pPr>
            <a:r>
              <a:rPr lang="en-US" altLang="en-US" sz="2400" dirty="0">
                <a:latin typeface="Sitka Text" pitchFamily="2" charset="0"/>
              </a:rPr>
              <a:t>Sender starts a timer when it sends a frame. If an ACK is not received within a allocated time period, the sender assumes that the frame was lost or damaged and resends it</a:t>
            </a:r>
          </a:p>
          <a:p>
            <a:pPr marL="342900" indent="-342900">
              <a:buFont typeface="Arial" panose="020B0604020202020204" pitchFamily="34" charset="0"/>
              <a:buChar char="•"/>
            </a:pPr>
            <a:r>
              <a:rPr lang="en-US" altLang="en-US" sz="2400" dirty="0">
                <a:latin typeface="Sitka Text" pitchFamily="2" charset="0"/>
              </a:rPr>
              <a:t>Receiver send only positive ACK if the frame is intact.</a:t>
            </a:r>
          </a:p>
          <a:p>
            <a:pPr marL="342900" indent="-342900">
              <a:buFont typeface="Arial" panose="020B0604020202020204" pitchFamily="34" charset="0"/>
              <a:buChar char="•"/>
            </a:pPr>
            <a:r>
              <a:rPr lang="en-US" altLang="en-US" sz="2400" dirty="0">
                <a:latin typeface="Sitka Text" pitchFamily="2" charset="0"/>
              </a:rPr>
              <a:t>ACK number always defines the number of the next expected frame</a:t>
            </a:r>
          </a:p>
        </p:txBody>
      </p:sp>
      <p:pic>
        <p:nvPicPr>
          <p:cNvPr id="2" name="Picture 1">
            <a:extLst>
              <a:ext uri="{FF2B5EF4-FFF2-40B4-BE49-F238E27FC236}">
                <a16:creationId xmlns:a16="http://schemas.microsoft.com/office/drawing/2014/main" id="{1AFBAF56-A176-227D-86EE-84EE1EABD55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5687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92126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Stop &amp; Wait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15" name="Picture 10">
            <a:extLst>
              <a:ext uri="{FF2B5EF4-FFF2-40B4-BE49-F238E27FC236}">
                <a16:creationId xmlns:a16="http://schemas.microsoft.com/office/drawing/2014/main" id="{B4CAC5DB-493E-AC46-ADE5-570D1BF76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30" y="1194192"/>
            <a:ext cx="365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D9D23D3-213A-154E-A891-1D6C36898349}"/>
              </a:ext>
            </a:extLst>
          </p:cNvPr>
          <p:cNvSpPr/>
          <p:nvPr/>
        </p:nvSpPr>
        <p:spPr>
          <a:xfrm>
            <a:off x="5956859" y="2164849"/>
            <a:ext cx="5120112" cy="246221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altLang="en-US" sz="2400" dirty="0">
                <a:latin typeface="Sitka Text" pitchFamily="2" charset="0"/>
              </a:rPr>
              <a:t>Sender has a control variable (S) that holds the number of the recently sent frame. (0 or 1)</a:t>
            </a:r>
          </a:p>
          <a:p>
            <a:pPr marL="342900" indent="-342900">
              <a:spcBef>
                <a:spcPts val="600"/>
              </a:spcBef>
              <a:spcAft>
                <a:spcPts val="600"/>
              </a:spcAft>
              <a:buFont typeface="Arial" panose="020B0604020202020204" pitchFamily="34" charset="0"/>
              <a:buChar char="•"/>
            </a:pPr>
            <a:r>
              <a:rPr lang="en-US" altLang="en-US" sz="2400" dirty="0">
                <a:latin typeface="Sitka Text" pitchFamily="2" charset="0"/>
              </a:rPr>
              <a:t>Receiver has a control variable </a:t>
            </a:r>
            <a:r>
              <a:rPr lang="en-US" altLang="en-US" sz="2400" b="1" dirty="0">
                <a:latin typeface="Sitka Text" pitchFamily="2" charset="0"/>
              </a:rPr>
              <a:t>R</a:t>
            </a:r>
            <a:r>
              <a:rPr lang="en-US" altLang="en-US" sz="2400" dirty="0">
                <a:latin typeface="Sitka Text" pitchFamily="2" charset="0"/>
              </a:rPr>
              <a:t> that holds the number of the next frame expected (0 or 1).</a:t>
            </a:r>
          </a:p>
        </p:txBody>
      </p:sp>
      <p:pic>
        <p:nvPicPr>
          <p:cNvPr id="2" name="Picture 1">
            <a:extLst>
              <a:ext uri="{FF2B5EF4-FFF2-40B4-BE49-F238E27FC236}">
                <a16:creationId xmlns:a16="http://schemas.microsoft.com/office/drawing/2014/main" id="{592001E3-D555-1B97-8FE4-275F9F4F79D1}"/>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9696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915355"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Stop &amp; Wait ARQ – Lost Frame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8" name="Content Placeholder 2">
            <a:extLst>
              <a:ext uri="{FF2B5EF4-FFF2-40B4-BE49-F238E27FC236}">
                <a16:creationId xmlns:a16="http://schemas.microsoft.com/office/drawing/2014/main" id="{E04D7419-AFE7-C049-9CC7-729D59F6331C}"/>
              </a:ext>
            </a:extLst>
          </p:cNvPr>
          <p:cNvSpPr>
            <a:spLocks noGrp="1"/>
          </p:cNvSpPr>
          <p:nvPr>
            <p:ph idx="1"/>
          </p:nvPr>
        </p:nvSpPr>
        <p:spPr bwMode="auto">
          <a:xfrm>
            <a:off x="6799161" y="1491272"/>
            <a:ext cx="4625051" cy="4525963"/>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en-US" sz="2400" dirty="0">
                <a:latin typeface="Sitka Text" pitchFamily="2" charset="0"/>
              </a:rPr>
              <a:t>When a receiver receives a damaged frame, it discards it and keeps its value of R.</a:t>
            </a:r>
          </a:p>
          <a:p>
            <a:pPr eaLnBrk="1" hangingPunct="1"/>
            <a:r>
              <a:rPr lang="en-US" altLang="en-US" sz="2400" dirty="0">
                <a:latin typeface="Sitka Text" pitchFamily="2" charset="0"/>
              </a:rPr>
              <a:t>After the timer at the sender expires, another copy of frame 1 is sent.</a:t>
            </a:r>
          </a:p>
        </p:txBody>
      </p:sp>
      <p:pic>
        <p:nvPicPr>
          <p:cNvPr id="9" name="Picture 10">
            <a:extLst>
              <a:ext uri="{FF2B5EF4-FFF2-40B4-BE49-F238E27FC236}">
                <a16:creationId xmlns:a16="http://schemas.microsoft.com/office/drawing/2014/main" id="{EEA6D210-5068-9140-A0F9-064688ADC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850" y="1110272"/>
            <a:ext cx="47609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7498B6C-9BA0-0CFC-03B1-64424E132D4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010918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288260"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Stop &amp; Wait ARQ – Lost Ack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Content Placeholder 2">
            <a:extLst>
              <a:ext uri="{FF2B5EF4-FFF2-40B4-BE49-F238E27FC236}">
                <a16:creationId xmlns:a16="http://schemas.microsoft.com/office/drawing/2014/main" id="{2E03F028-5359-4442-B25F-55AD8826B10B}"/>
              </a:ext>
            </a:extLst>
          </p:cNvPr>
          <p:cNvSpPr>
            <a:spLocks noGrp="1"/>
          </p:cNvSpPr>
          <p:nvPr>
            <p:ph idx="1"/>
          </p:nvPr>
        </p:nvSpPr>
        <p:spPr>
          <a:xfrm>
            <a:off x="7373073" y="1108316"/>
            <a:ext cx="4027990" cy="5029200"/>
          </a:xfrm>
          <a:ln>
            <a:noFill/>
          </a:ln>
        </p:spPr>
        <p:txBody>
          <a:bodyPr rtlCol="0">
            <a:normAutofit/>
          </a:bodyPr>
          <a:lstStyle/>
          <a:p>
            <a:pPr eaLnBrk="1" fontAlgn="auto" hangingPunct="1">
              <a:spcAft>
                <a:spcPts val="0"/>
              </a:spcAft>
              <a:buFont typeface="Arial" pitchFamily="34" charset="0"/>
              <a:buChar char="•"/>
              <a:defRPr/>
            </a:pPr>
            <a:r>
              <a:rPr lang="en-US" sz="2400" dirty="0">
                <a:latin typeface="Sitka Text" pitchFamily="2" charset="0"/>
              </a:rPr>
              <a:t>If the sender receives a damaged ACK, it discards it.</a:t>
            </a:r>
          </a:p>
          <a:p>
            <a:pPr eaLnBrk="1" fontAlgn="auto" hangingPunct="1">
              <a:spcAft>
                <a:spcPts val="0"/>
              </a:spcAft>
              <a:buFont typeface="Arial" pitchFamily="34" charset="0"/>
              <a:buChar char="•"/>
              <a:defRPr/>
            </a:pPr>
            <a:r>
              <a:rPr lang="en-US" sz="2400" dirty="0">
                <a:latin typeface="Sitka Text" pitchFamily="2" charset="0"/>
              </a:rPr>
              <a:t>When the timer of the sender expires, the sender retransmits frame 1.</a:t>
            </a:r>
          </a:p>
          <a:p>
            <a:pPr eaLnBrk="1" fontAlgn="auto" hangingPunct="1">
              <a:spcAft>
                <a:spcPts val="0"/>
              </a:spcAft>
              <a:buFont typeface="Arial" pitchFamily="34" charset="0"/>
              <a:buChar char="•"/>
              <a:defRPr/>
            </a:pPr>
            <a:r>
              <a:rPr lang="en-US" sz="2400" dirty="0">
                <a:latin typeface="Sitka Text" pitchFamily="2" charset="0"/>
              </a:rPr>
              <a:t>Receiver has already received frame 1 and expecting to receive frame 0 (R=0). Therefore it discards the second copy of frame 1.</a:t>
            </a:r>
          </a:p>
        </p:txBody>
      </p:sp>
      <p:pic>
        <p:nvPicPr>
          <p:cNvPr id="11" name="Picture 10">
            <a:extLst>
              <a:ext uri="{FF2B5EF4-FFF2-40B4-BE49-F238E27FC236}">
                <a16:creationId xmlns:a16="http://schemas.microsoft.com/office/drawing/2014/main" id="{79E69EB8-6301-0A48-810B-59E73F76B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005" y="1191706"/>
            <a:ext cx="50593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3E7F820-9710-2425-C867-38606B9F670D}"/>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1330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709745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Stop &amp; Wait ARQ – Delayed Ack</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2" name="Content Placeholder 2">
            <a:extLst>
              <a:ext uri="{FF2B5EF4-FFF2-40B4-BE49-F238E27FC236}">
                <a16:creationId xmlns:a16="http://schemas.microsoft.com/office/drawing/2014/main" id="{7B3AB30D-1B50-B547-BFC2-80723DADF146}"/>
              </a:ext>
            </a:extLst>
          </p:cNvPr>
          <p:cNvSpPr txBox="1">
            <a:spLocks/>
          </p:cNvSpPr>
          <p:nvPr/>
        </p:nvSpPr>
        <p:spPr>
          <a:xfrm>
            <a:off x="6609143" y="1053901"/>
            <a:ext cx="4772335" cy="5029200"/>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a:latin typeface="Sitka Text" pitchFamily="2" charset="0"/>
              </a:rPr>
              <a:t>The ACK can be delayed at the receiver or due to some problem</a:t>
            </a:r>
          </a:p>
          <a:p>
            <a:pPr>
              <a:defRPr/>
            </a:pPr>
            <a:r>
              <a:rPr lang="en-US" sz="2400">
                <a:latin typeface="Sitka Text" pitchFamily="2" charset="0"/>
              </a:rPr>
              <a:t>It is received after the timer for frame 0 has expired.</a:t>
            </a:r>
          </a:p>
          <a:p>
            <a:pPr>
              <a:defRPr/>
            </a:pPr>
            <a:r>
              <a:rPr lang="en-US" sz="2400">
                <a:latin typeface="Sitka Text" pitchFamily="2" charset="0"/>
              </a:rPr>
              <a:t>Sender retransmitted a copy of frame 0. However, R =1 means receiver expects to see frame 1. Receiver discards the duplicate frame 0.</a:t>
            </a:r>
          </a:p>
          <a:p>
            <a:pPr>
              <a:defRPr/>
            </a:pPr>
            <a:r>
              <a:rPr lang="en-US" sz="2400">
                <a:latin typeface="Sitka Text" pitchFamily="2" charset="0"/>
              </a:rPr>
              <a:t>Sender receives 2 ACKs, it discards the second ACK.</a:t>
            </a:r>
          </a:p>
          <a:p>
            <a:pPr>
              <a:defRPr/>
            </a:pPr>
            <a:endParaRPr lang="en-US" sz="2400">
              <a:latin typeface="Sitka Text" pitchFamily="2" charset="0"/>
            </a:endParaRPr>
          </a:p>
          <a:p>
            <a:pPr>
              <a:defRPr/>
            </a:pPr>
            <a:endParaRPr lang="en-US" sz="2400" dirty="0">
              <a:latin typeface="Sitka Text" pitchFamily="2" charset="0"/>
            </a:endParaRPr>
          </a:p>
        </p:txBody>
      </p:sp>
      <p:pic>
        <p:nvPicPr>
          <p:cNvPr id="13" name="Picture 10">
            <a:extLst>
              <a:ext uri="{FF2B5EF4-FFF2-40B4-BE49-F238E27FC236}">
                <a16:creationId xmlns:a16="http://schemas.microsoft.com/office/drawing/2014/main" id="{0B687F78-B72E-6148-A439-FE00CCAAB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52" y="1039046"/>
            <a:ext cx="4772336" cy="505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D9A7E17-7280-9911-CFC1-40A93C6462B9}"/>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6748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8997" y="1212643"/>
            <a:ext cx="9331401" cy="461665"/>
          </a:xfrm>
          <a:prstGeom prst="rect">
            <a:avLst/>
          </a:prstGeom>
        </p:spPr>
        <p:txBody>
          <a:bodyPr wrap="none">
            <a:spAutoFit/>
          </a:bodyPr>
          <a:lstStyle/>
          <a:p>
            <a:r>
              <a:rPr lang="en-US" sz="2400" i="1" dirty="0">
                <a:latin typeface="Sitka Text" pitchFamily="2" charset="0"/>
              </a:rPr>
              <a:t>The design of the simplest protocol with no flow or error control</a:t>
            </a:r>
            <a:endParaRPr lang="en-IN" sz="2400" dirty="0">
              <a:latin typeface="Sitka Text" pitchFamily="2" charset="0"/>
            </a:endParaRPr>
          </a:p>
        </p:txBody>
      </p:sp>
      <p:pic>
        <p:nvPicPr>
          <p:cNvPr id="10" name="Picture 9"/>
          <p:cNvPicPr>
            <a:picLocks noChangeAspect="1"/>
          </p:cNvPicPr>
          <p:nvPr/>
        </p:nvPicPr>
        <p:blipFill>
          <a:blip r:embed="rId2" cstate="print"/>
          <a:stretch>
            <a:fillRect/>
          </a:stretch>
        </p:blipFill>
        <p:spPr>
          <a:xfrm>
            <a:off x="4495958" y="1753285"/>
            <a:ext cx="7381875" cy="4057650"/>
          </a:xfrm>
          <a:prstGeom prst="rect">
            <a:avLst/>
          </a:prstGeom>
        </p:spPr>
      </p:pic>
      <p:cxnSp>
        <p:nvCxnSpPr>
          <p:cNvPr id="6" name="Straight Connector 5">
            <a:extLst>
              <a:ext uri="{FF2B5EF4-FFF2-40B4-BE49-F238E27FC236}">
                <a16:creationId xmlns:a16="http://schemas.microsoft.com/office/drawing/2014/main" id="{C4B025E4-308A-DC4E-83E2-6AD78A4A00D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FC23A01-096D-084C-9C9B-0F819CC3F5F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E96C151E-78D7-5D47-95B0-835550401548}"/>
              </a:ext>
            </a:extLst>
          </p:cNvPr>
          <p:cNvSpPr/>
          <p:nvPr/>
        </p:nvSpPr>
        <p:spPr>
          <a:xfrm>
            <a:off x="588997" y="329464"/>
            <a:ext cx="4064254"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Simplest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2" name="Rectangle 1">
            <a:extLst>
              <a:ext uri="{FF2B5EF4-FFF2-40B4-BE49-F238E27FC236}">
                <a16:creationId xmlns:a16="http://schemas.microsoft.com/office/drawing/2014/main" id="{14AEA6F1-4FD0-8740-816D-5CE0D3B81AE3}"/>
              </a:ext>
            </a:extLst>
          </p:cNvPr>
          <p:cNvSpPr/>
          <p:nvPr/>
        </p:nvSpPr>
        <p:spPr>
          <a:xfrm>
            <a:off x="588997" y="2240826"/>
            <a:ext cx="3906961" cy="3416320"/>
          </a:xfrm>
          <a:prstGeom prst="rect">
            <a:avLst/>
          </a:prstGeom>
        </p:spPr>
        <p:txBody>
          <a:bodyPr wrap="square">
            <a:spAutoFit/>
          </a:bodyPr>
          <a:lstStyle/>
          <a:p>
            <a:r>
              <a:rPr lang="en-US" sz="2400" i="1" dirty="0">
                <a:latin typeface="Sitka Text" pitchFamily="2" charset="0"/>
              </a:rPr>
              <a:t>The sender sends a sequence of frames without even thinking about the receiver. </a:t>
            </a:r>
          </a:p>
          <a:p>
            <a:endParaRPr lang="en-US" sz="2400" i="1" dirty="0">
              <a:latin typeface="Sitka Text" pitchFamily="2" charset="0"/>
            </a:endParaRPr>
          </a:p>
          <a:p>
            <a:r>
              <a:rPr lang="en-US" sz="2400" i="1" dirty="0">
                <a:latin typeface="Sitka Text" pitchFamily="2" charset="0"/>
              </a:rPr>
              <a:t>To send three frames, three events occur at the sender site and three events at the receiver site. </a:t>
            </a:r>
            <a:endParaRPr lang="en-US" sz="2400" dirty="0">
              <a:latin typeface="Sitka Text" pitchFamily="2" charset="0"/>
            </a:endParaRPr>
          </a:p>
        </p:txBody>
      </p:sp>
      <p:pic>
        <p:nvPicPr>
          <p:cNvPr id="3" name="Picture 2">
            <a:extLst>
              <a:ext uri="{FF2B5EF4-FFF2-40B4-BE49-F238E27FC236}">
                <a16:creationId xmlns:a16="http://schemas.microsoft.com/office/drawing/2014/main" id="{C55972E9-85F3-801A-F0AB-91779ACCFEF0}"/>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52004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53622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Go Back N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2" name="Content Placeholder 2">
            <a:extLst>
              <a:ext uri="{FF2B5EF4-FFF2-40B4-BE49-F238E27FC236}">
                <a16:creationId xmlns:a16="http://schemas.microsoft.com/office/drawing/2014/main" id="{7B3AB30D-1B50-B547-BFC2-80723DADF146}"/>
              </a:ext>
            </a:extLst>
          </p:cNvPr>
          <p:cNvSpPr txBox="1">
            <a:spLocks/>
          </p:cNvSpPr>
          <p:nvPr/>
        </p:nvSpPr>
        <p:spPr>
          <a:xfrm>
            <a:off x="632803" y="1270038"/>
            <a:ext cx="10972799" cy="44680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200" dirty="0">
                <a:latin typeface="Sitka Text" pitchFamily="2" charset="0"/>
              </a:rPr>
              <a:t>We can send up to W frames before worrying about ACKs.</a:t>
            </a:r>
          </a:p>
          <a:p>
            <a:r>
              <a:rPr lang="en-US" altLang="en-US" sz="2200" dirty="0">
                <a:latin typeface="Sitka Text" pitchFamily="2" charset="0"/>
              </a:rPr>
              <a:t>We keep a copy of these frames until the ACKs arrive.</a:t>
            </a:r>
          </a:p>
          <a:p>
            <a:r>
              <a:rPr lang="en-US" altLang="en-US" sz="2200" dirty="0">
                <a:latin typeface="Sitka Text" pitchFamily="2" charset="0"/>
              </a:rPr>
              <a:t>This procedure requires additional features to be added to Stop-and-Wait ARQ. </a:t>
            </a:r>
          </a:p>
          <a:p>
            <a:pPr>
              <a:spcBef>
                <a:spcPct val="20000"/>
              </a:spcBef>
            </a:pPr>
            <a:r>
              <a:rPr lang="en-US" altLang="en-US" sz="2200" dirty="0">
                <a:latin typeface="Sitka Text" pitchFamily="2" charset="0"/>
              </a:rPr>
              <a:t>Sender has 3 variables: S, S</a:t>
            </a:r>
            <a:r>
              <a:rPr lang="en-US" altLang="en-US" sz="2200" baseline="-25000" dirty="0">
                <a:latin typeface="Sitka Text" pitchFamily="2" charset="0"/>
              </a:rPr>
              <a:t>F</a:t>
            </a:r>
            <a:r>
              <a:rPr lang="en-US" altLang="en-US" sz="2200" dirty="0">
                <a:latin typeface="Sitka Text" pitchFamily="2" charset="0"/>
              </a:rPr>
              <a:t>, and S</a:t>
            </a:r>
            <a:r>
              <a:rPr lang="en-US" altLang="en-US" sz="2200" baseline="-25000" dirty="0">
                <a:latin typeface="Sitka Text" pitchFamily="2" charset="0"/>
              </a:rPr>
              <a:t>L</a:t>
            </a:r>
            <a:endParaRPr lang="en-US" altLang="en-US" sz="2200" dirty="0">
              <a:latin typeface="Sitka Text" pitchFamily="2" charset="0"/>
            </a:endParaRPr>
          </a:p>
          <a:p>
            <a:pPr>
              <a:spcBef>
                <a:spcPct val="20000"/>
              </a:spcBef>
            </a:pPr>
            <a:r>
              <a:rPr lang="en-US" altLang="en-US" sz="2200" dirty="0">
                <a:latin typeface="Sitka Text" pitchFamily="2" charset="0"/>
              </a:rPr>
              <a:t>Receiver only has the one variable, R, that holds the sequence number of the frame it expects to receive. If the seq. no. is the same as the value of R, the frame is accepted, otherwise rejected.</a:t>
            </a:r>
          </a:p>
          <a:p>
            <a:endParaRPr lang="en-US" altLang="en-US" sz="2200" dirty="0">
              <a:latin typeface="Sitka Text" pitchFamily="2" charset="0"/>
            </a:endParaRPr>
          </a:p>
        </p:txBody>
      </p:sp>
      <p:pic>
        <p:nvPicPr>
          <p:cNvPr id="9" name="Picture 10">
            <a:extLst>
              <a:ext uri="{FF2B5EF4-FFF2-40B4-BE49-F238E27FC236}">
                <a16:creationId xmlns:a16="http://schemas.microsoft.com/office/drawing/2014/main" id="{03CFAA0D-37A6-A446-A260-8A3A7E621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154" y="4138431"/>
            <a:ext cx="6335210" cy="2069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4EDBF47-807D-0CC7-44A8-820B27AF642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87070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53622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Go Back N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2" name="Rectangle 1">
            <a:extLst>
              <a:ext uri="{FF2B5EF4-FFF2-40B4-BE49-F238E27FC236}">
                <a16:creationId xmlns:a16="http://schemas.microsoft.com/office/drawing/2014/main" id="{78090568-2ACD-0F4B-8435-8B311CD4030C}"/>
              </a:ext>
            </a:extLst>
          </p:cNvPr>
          <p:cNvSpPr/>
          <p:nvPr/>
        </p:nvSpPr>
        <p:spPr>
          <a:xfrm>
            <a:off x="588997" y="1289953"/>
            <a:ext cx="10881514" cy="5262979"/>
          </a:xfrm>
          <a:prstGeom prst="rect">
            <a:avLst/>
          </a:prstGeom>
        </p:spPr>
        <p:txBody>
          <a:bodyPr wrap="square">
            <a:spAutoFit/>
          </a:bodyPr>
          <a:lstStyle/>
          <a:p>
            <a:pPr marL="342900" indent="-342900">
              <a:buFont typeface="Arial" panose="020B0604020202020204" pitchFamily="34" charset="0"/>
              <a:buChar char="•"/>
            </a:pPr>
            <a:r>
              <a:rPr lang="en-US" altLang="en-US" sz="2400" dirty="0">
                <a:latin typeface="Sitka Text" pitchFamily="2" charset="0"/>
              </a:rPr>
              <a:t>Receiver sends positive ACK if a frame arrived safe and in order. </a:t>
            </a:r>
          </a:p>
          <a:p>
            <a:pPr marL="342900" indent="-342900">
              <a:buFont typeface="Arial" panose="020B0604020202020204" pitchFamily="34" charset="0"/>
              <a:buChar char="•"/>
            </a:pPr>
            <a:r>
              <a:rPr lang="en-US" altLang="en-US" sz="2400" dirty="0">
                <a:latin typeface="Sitka Text" pitchFamily="2" charset="0"/>
              </a:rPr>
              <a:t>If the frames are damaged/out of order, receiver is silent and discard all subsequent frames until it receives the one it is expecting.</a:t>
            </a:r>
          </a:p>
          <a:p>
            <a:pPr marL="342900" indent="-342900">
              <a:buFont typeface="Arial" panose="020B0604020202020204" pitchFamily="34" charset="0"/>
              <a:buChar char="•"/>
            </a:pPr>
            <a:r>
              <a:rPr lang="en-US" altLang="en-US" sz="2400" dirty="0">
                <a:latin typeface="Sitka Text" pitchFamily="2" charset="0"/>
              </a:rPr>
              <a:t>The silence of the receiver causes the timer of the unacknowledged frame to expire.</a:t>
            </a:r>
          </a:p>
          <a:p>
            <a:pPr marL="342900" indent="-342900">
              <a:buFont typeface="Arial" panose="020B0604020202020204" pitchFamily="34" charset="0"/>
              <a:buChar char="•"/>
            </a:pPr>
            <a:r>
              <a:rPr lang="en-US" altLang="en-US" sz="2400" dirty="0">
                <a:latin typeface="Sitka Text" pitchFamily="2" charset="0"/>
              </a:rPr>
              <a:t>Then the sender resends all frames, beginning with the one with the expired timer.</a:t>
            </a:r>
          </a:p>
          <a:p>
            <a:pPr marL="342900" indent="-342900">
              <a:buFont typeface="Arial" panose="020B0604020202020204" pitchFamily="34" charset="0"/>
              <a:buChar char="•"/>
            </a:pPr>
            <a:r>
              <a:rPr lang="en-US" altLang="en-US" sz="2400" dirty="0">
                <a:latin typeface="Sitka Text" pitchFamily="2" charset="0"/>
              </a:rPr>
              <a:t>For example, suppose the sender has sent frame 6, but the timer for frame 3 expires (i.e. frame 3 has not been acknowledged), then the sender goes back and sends frames 3, 4, 5, 6 again. Thus it is called Go-Back-N-ARQ</a:t>
            </a:r>
          </a:p>
          <a:p>
            <a:pPr marL="342900" indent="-342900">
              <a:buFont typeface="Arial" panose="020B0604020202020204" pitchFamily="34" charset="0"/>
              <a:buChar char="•"/>
            </a:pPr>
            <a:r>
              <a:rPr lang="en-US" altLang="en-US" sz="2400" dirty="0">
                <a:latin typeface="Sitka Text" pitchFamily="2" charset="0"/>
              </a:rPr>
              <a:t>The receiver does not have to acknowledge each frame received, it can send one cumulative ACK for several frames.</a:t>
            </a:r>
          </a:p>
          <a:p>
            <a:pPr marL="342900" indent="-342900">
              <a:buFont typeface="Arial" panose="020B0604020202020204" pitchFamily="34" charset="0"/>
              <a:buChar char="•"/>
            </a:pPr>
            <a:endParaRPr lang="en-US" altLang="en-US" sz="2400" dirty="0">
              <a:latin typeface="Sitka Text" pitchFamily="2" charset="0"/>
            </a:endParaRPr>
          </a:p>
        </p:txBody>
      </p:sp>
      <p:pic>
        <p:nvPicPr>
          <p:cNvPr id="3" name="Picture 2">
            <a:extLst>
              <a:ext uri="{FF2B5EF4-FFF2-40B4-BE49-F238E27FC236}">
                <a16:creationId xmlns:a16="http://schemas.microsoft.com/office/drawing/2014/main" id="{2C3FA8C4-4EDE-93D7-0F3C-11F7AAE01F99}"/>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812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53622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Go Back N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8" name="Picture 10">
            <a:extLst>
              <a:ext uri="{FF2B5EF4-FFF2-40B4-BE49-F238E27FC236}">
                <a16:creationId xmlns:a16="http://schemas.microsoft.com/office/drawing/2014/main" id="{A92DB6C4-58C0-8F44-AD1E-87E9D383E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1292886"/>
            <a:ext cx="66294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a:extLst>
              <a:ext uri="{FF2B5EF4-FFF2-40B4-BE49-F238E27FC236}">
                <a16:creationId xmlns:a16="http://schemas.microsoft.com/office/drawing/2014/main" id="{52C85824-CF81-4542-A368-4F01067531FA}"/>
              </a:ext>
            </a:extLst>
          </p:cNvPr>
          <p:cNvSpPr txBox="1">
            <a:spLocks/>
          </p:cNvSpPr>
          <p:nvPr/>
        </p:nvSpPr>
        <p:spPr bwMode="auto">
          <a:xfrm>
            <a:off x="588997" y="1792146"/>
            <a:ext cx="3936704" cy="22821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a:latin typeface="Sitka Text" pitchFamily="2" charset="0"/>
              </a:rPr>
              <a:t>The sender keeps track of the outstanding frames and updates the variables and windows as the ACKs arrive. </a:t>
            </a:r>
          </a:p>
        </p:txBody>
      </p:sp>
      <p:pic>
        <p:nvPicPr>
          <p:cNvPr id="2" name="Picture 1">
            <a:extLst>
              <a:ext uri="{FF2B5EF4-FFF2-40B4-BE49-F238E27FC236}">
                <a16:creationId xmlns:a16="http://schemas.microsoft.com/office/drawing/2014/main" id="{FA205123-C4AF-03DF-2008-2F62965BBCE2}"/>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520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53031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Go Back N ARQ – Lost Frame</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Content Placeholder 2">
            <a:extLst>
              <a:ext uri="{FF2B5EF4-FFF2-40B4-BE49-F238E27FC236}">
                <a16:creationId xmlns:a16="http://schemas.microsoft.com/office/drawing/2014/main" id="{F6DB89D7-17D4-F944-B7EF-C500777792F0}"/>
              </a:ext>
            </a:extLst>
          </p:cNvPr>
          <p:cNvSpPr txBox="1">
            <a:spLocks/>
          </p:cNvSpPr>
          <p:nvPr/>
        </p:nvSpPr>
        <p:spPr bwMode="auto">
          <a:xfrm>
            <a:off x="7321619" y="1280327"/>
            <a:ext cx="4336440" cy="444735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Frame 2 is lost</a:t>
            </a:r>
          </a:p>
          <a:p>
            <a:pPr eaLnBrk="1" hangingPunct="1">
              <a:spcBef>
                <a:spcPct val="20000"/>
              </a:spcBef>
              <a:buFont typeface="Arial" panose="020B0604020202020204" pitchFamily="34" charset="0"/>
              <a:buChar char="•"/>
            </a:pPr>
            <a:r>
              <a:rPr lang="en-US" altLang="en-US" sz="2400" b="0" baseline="0" dirty="0">
                <a:latin typeface="Sitka Text" pitchFamily="2" charset="0"/>
              </a:rPr>
              <a:t>When the receiver receives frame 3, it discards frame 3 as it is expecting frame 2 (according to window).</a:t>
            </a:r>
          </a:p>
          <a:p>
            <a:pPr eaLnBrk="1" hangingPunct="1">
              <a:spcBef>
                <a:spcPct val="20000"/>
              </a:spcBef>
              <a:buFont typeface="Arial" panose="020B0604020202020204" pitchFamily="34" charset="0"/>
              <a:buChar char="•"/>
            </a:pPr>
            <a:r>
              <a:rPr lang="en-US" altLang="en-US" sz="2400" b="0" baseline="0" dirty="0">
                <a:latin typeface="Sitka Text" pitchFamily="2" charset="0"/>
              </a:rPr>
              <a:t>After the timer for frame 2 expires at the sender site, the sender sends frame 2 and 3. (go back to 2)</a:t>
            </a:r>
          </a:p>
        </p:txBody>
      </p:sp>
      <p:pic>
        <p:nvPicPr>
          <p:cNvPr id="11" name="Picture 10">
            <a:extLst>
              <a:ext uri="{FF2B5EF4-FFF2-40B4-BE49-F238E27FC236}">
                <a16:creationId xmlns:a16="http://schemas.microsoft.com/office/drawing/2014/main" id="{2B3FFDB0-F184-D548-B90C-75386AC04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604" y="976924"/>
            <a:ext cx="5570018" cy="5061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3C869DE-29E9-C8C4-7277-70181027F608}"/>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90680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536224"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Go Back N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8" name="Content Placeholder 2">
            <a:extLst>
              <a:ext uri="{FF2B5EF4-FFF2-40B4-BE49-F238E27FC236}">
                <a16:creationId xmlns:a16="http://schemas.microsoft.com/office/drawing/2014/main" id="{6C01A38C-E28D-CD43-AF66-6774266DF185}"/>
              </a:ext>
            </a:extLst>
          </p:cNvPr>
          <p:cNvSpPr txBox="1">
            <a:spLocks/>
          </p:cNvSpPr>
          <p:nvPr/>
        </p:nvSpPr>
        <p:spPr bwMode="auto">
          <a:xfrm>
            <a:off x="8032829" y="1655050"/>
            <a:ext cx="3956829" cy="1219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Size of the sender window must be less than 2 m. Size of the receiver is always 1. If m = 2, window size = 2 m – 1 = 3. </a:t>
            </a:r>
          </a:p>
          <a:p>
            <a:pPr eaLnBrk="1" hangingPunct="1">
              <a:spcBef>
                <a:spcPct val="20000"/>
              </a:spcBef>
              <a:buFont typeface="Arial" panose="020B0604020202020204" pitchFamily="34" charset="0"/>
              <a:buChar char="•"/>
            </a:pPr>
            <a:r>
              <a:rPr lang="en-US" altLang="en-US" sz="2400" b="0" baseline="0" dirty="0">
                <a:latin typeface="Sitka Text" pitchFamily="2" charset="0"/>
              </a:rPr>
              <a:t>Fig compares a window size of 3 and 4.</a:t>
            </a:r>
          </a:p>
        </p:txBody>
      </p:sp>
      <p:pic>
        <p:nvPicPr>
          <p:cNvPr id="9" name="Picture 10">
            <a:extLst>
              <a:ext uri="{FF2B5EF4-FFF2-40B4-BE49-F238E27FC236}">
                <a16:creationId xmlns:a16="http://schemas.microsoft.com/office/drawing/2014/main" id="{ABB0D58A-A39C-CC4A-B70F-14D8F3A22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41" y="1540504"/>
            <a:ext cx="74961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D9D2BC3A-1AC6-4944-A9CC-72F7FC818807}"/>
              </a:ext>
            </a:extLst>
          </p:cNvPr>
          <p:cNvSpPr txBox="1">
            <a:spLocks/>
          </p:cNvSpPr>
          <p:nvPr/>
        </p:nvSpPr>
        <p:spPr bwMode="auto">
          <a:xfrm>
            <a:off x="7746141" y="4664704"/>
            <a:ext cx="1066800" cy="1447800"/>
          </a:xfrm>
          <a:prstGeom prst="rect">
            <a:avLst/>
          </a:prstGeom>
          <a:solidFill>
            <a:srgbClr val="FFFF00"/>
          </a:solidFill>
          <a:ln w="9525">
            <a:solidFill>
              <a:schemeClr val="tx1"/>
            </a:solidFill>
            <a:miter lim="800000"/>
            <a:headEnd/>
            <a:tailEnd/>
          </a:ln>
        </p:spPr>
        <p:txBody>
          <a:bodyPr/>
          <a:lstStyle>
            <a:lvl1pPr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pPr>
            <a:r>
              <a:rPr lang="en-US" altLang="en-US" sz="1600">
                <a:latin typeface="Calibri" panose="020F0502020204030204" pitchFamily="34" charset="0"/>
              </a:rPr>
              <a:t>Accepts as the 1</a:t>
            </a:r>
            <a:r>
              <a:rPr lang="en-US" altLang="en-US" sz="1600" baseline="30000">
                <a:latin typeface="Calibri" panose="020F0502020204030204" pitchFamily="34" charset="0"/>
              </a:rPr>
              <a:t>st</a:t>
            </a:r>
            <a:r>
              <a:rPr lang="en-US" altLang="en-US" sz="1600">
                <a:latin typeface="Calibri" panose="020F0502020204030204" pitchFamily="34" charset="0"/>
              </a:rPr>
              <a:t> frame in the next cycle-an error</a:t>
            </a:r>
          </a:p>
        </p:txBody>
      </p:sp>
      <p:pic>
        <p:nvPicPr>
          <p:cNvPr id="2" name="Picture 1">
            <a:extLst>
              <a:ext uri="{FF2B5EF4-FFF2-40B4-BE49-F238E27FC236}">
                <a16:creationId xmlns:a16="http://schemas.microsoft.com/office/drawing/2014/main" id="{6286CD0C-8D47-62B3-53D5-3C8B31E0910C}"/>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65743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486062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Selective Repeat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Content Placeholder 2">
            <a:extLst>
              <a:ext uri="{FF2B5EF4-FFF2-40B4-BE49-F238E27FC236}">
                <a16:creationId xmlns:a16="http://schemas.microsoft.com/office/drawing/2014/main" id="{B55F6047-CC83-D24A-8DDC-C3C50D8ECECD}"/>
              </a:ext>
            </a:extLst>
          </p:cNvPr>
          <p:cNvSpPr txBox="1">
            <a:spLocks/>
          </p:cNvSpPr>
          <p:nvPr/>
        </p:nvSpPr>
        <p:spPr bwMode="auto">
          <a:xfrm>
            <a:off x="881605" y="1424521"/>
            <a:ext cx="10428790" cy="2971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Go-Back-N ARQ simplifies the process at the receiver site. Receiver only keeps track of only one variable, and there is no need to buffer out-of-order frames, they are simply discarded.</a:t>
            </a:r>
          </a:p>
          <a:p>
            <a:pPr eaLnBrk="1" hangingPunct="1">
              <a:spcBef>
                <a:spcPct val="20000"/>
              </a:spcBef>
              <a:buFont typeface="Arial" panose="020B0604020202020204" pitchFamily="34" charset="0"/>
              <a:buChar char="•"/>
            </a:pPr>
            <a:r>
              <a:rPr lang="en-US" altLang="en-US" sz="2400" b="0" baseline="0" dirty="0">
                <a:latin typeface="Sitka Text" pitchFamily="2" charset="0"/>
              </a:rPr>
              <a:t>However, Go-Back-N ARQ protocol is inefficient for noisy link. It bandwidth inefficient and slows down the transmission.</a:t>
            </a:r>
          </a:p>
          <a:p>
            <a:pPr eaLnBrk="1" hangingPunct="1">
              <a:spcBef>
                <a:spcPct val="20000"/>
              </a:spcBef>
              <a:buFont typeface="Arial" panose="020B0604020202020204" pitchFamily="34" charset="0"/>
              <a:buChar char="•"/>
            </a:pPr>
            <a:r>
              <a:rPr lang="en-US" altLang="en-US" sz="2400" b="0" baseline="0" dirty="0">
                <a:latin typeface="Sitka Text" pitchFamily="2" charset="0"/>
              </a:rPr>
              <a:t>In Selective Repeat ARQ, only the damaged frame is resent. More bandwidth efficient  but more complex processing at receiver.</a:t>
            </a:r>
          </a:p>
          <a:p>
            <a:pPr eaLnBrk="1" hangingPunct="1">
              <a:spcBef>
                <a:spcPct val="20000"/>
              </a:spcBef>
              <a:buFont typeface="Arial" panose="020B0604020202020204" pitchFamily="34" charset="0"/>
              <a:buChar char="•"/>
            </a:pPr>
            <a:r>
              <a:rPr lang="en-US" altLang="en-US" sz="2400" b="0" baseline="0" dirty="0">
                <a:latin typeface="Sitka Text" pitchFamily="2" charset="0"/>
              </a:rPr>
              <a:t>It defines a negative ACK (NAK) to report the sequence number of a damaged frame before the timer expires.</a:t>
            </a:r>
          </a:p>
        </p:txBody>
      </p:sp>
      <p:pic>
        <p:nvPicPr>
          <p:cNvPr id="2" name="Picture 1">
            <a:extLst>
              <a:ext uri="{FF2B5EF4-FFF2-40B4-BE49-F238E27FC236}">
                <a16:creationId xmlns:a16="http://schemas.microsoft.com/office/drawing/2014/main" id="{05A954E6-9C21-98D8-EAF5-5012DB0DF244}"/>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72806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10">
            <a:extLst>
              <a:ext uri="{FF2B5EF4-FFF2-40B4-BE49-F238E27FC236}">
                <a16:creationId xmlns:a16="http://schemas.microsoft.com/office/drawing/2014/main" id="{D99A02BF-AE8F-D74F-B519-F486C0CB6D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791" y="2528754"/>
            <a:ext cx="8866188"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3975B75-8D3F-DF4A-84B6-8C03F4BE1F6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CB42946-52C7-294E-A1FF-3E549243675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7813F845-853A-2444-9EAE-06D2A66E52C8}"/>
              </a:ext>
            </a:extLst>
          </p:cNvPr>
          <p:cNvSpPr/>
          <p:nvPr/>
        </p:nvSpPr>
        <p:spPr>
          <a:xfrm>
            <a:off x="588997" y="329464"/>
            <a:ext cx="486062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Selective Repeat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 name="Picture 1">
            <a:extLst>
              <a:ext uri="{FF2B5EF4-FFF2-40B4-BE49-F238E27FC236}">
                <a16:creationId xmlns:a16="http://schemas.microsoft.com/office/drawing/2014/main" id="{FD921712-8E0F-0060-035A-3F0518369BEF}"/>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Content Placeholder 2">
            <a:extLst>
              <a:ext uri="{FF2B5EF4-FFF2-40B4-BE49-F238E27FC236}">
                <a16:creationId xmlns:a16="http://schemas.microsoft.com/office/drawing/2014/main" id="{20648369-B9E4-6B4D-9085-54555BB5FC8B}"/>
              </a:ext>
            </a:extLst>
          </p:cNvPr>
          <p:cNvSpPr txBox="1">
            <a:spLocks/>
          </p:cNvSpPr>
          <p:nvPr/>
        </p:nvSpPr>
        <p:spPr bwMode="auto">
          <a:xfrm>
            <a:off x="7357886" y="1072566"/>
            <a:ext cx="4149635" cy="6172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altLang="en-US" sz="2400" b="0" baseline="0" dirty="0">
                <a:latin typeface="Sitka Text" pitchFamily="2" charset="0"/>
              </a:rPr>
              <a:t>Frames 0 and 1 are accepted when received because they are in the range specified by the receiver window. Same for frame 3.</a:t>
            </a:r>
          </a:p>
          <a:p>
            <a:pPr eaLnBrk="1" hangingPunct="1">
              <a:spcBef>
                <a:spcPct val="20000"/>
              </a:spcBef>
              <a:buFont typeface="Arial" panose="020B0604020202020204" pitchFamily="34" charset="0"/>
              <a:buChar char="•"/>
            </a:pPr>
            <a:r>
              <a:rPr lang="en-US" altLang="en-US" sz="2400" b="0" baseline="0" dirty="0">
                <a:latin typeface="Sitka Text" pitchFamily="2" charset="0"/>
              </a:rPr>
              <a:t>Receiver sends a NAK2 to show that frame 2 has not been received and then sender resends only frame 2 and it is accepted as it is in the range of the window.</a:t>
            </a:r>
          </a:p>
        </p:txBody>
      </p:sp>
      <p:pic>
        <p:nvPicPr>
          <p:cNvPr id="60420" name="Picture 10">
            <a:extLst>
              <a:ext uri="{FF2B5EF4-FFF2-40B4-BE49-F238E27FC236}">
                <a16:creationId xmlns:a16="http://schemas.microsoft.com/office/drawing/2014/main" id="{90D188C7-C956-9141-B701-1748188F0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16" y="875393"/>
            <a:ext cx="5859463"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ECDD20C-9422-6047-845F-6AEA8D95721D}"/>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A3D5E3A-D9CD-144C-999B-B56D80FD3E5C}"/>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B3F52FBE-C8CF-5847-B0B5-AECE2F8E5B33}"/>
              </a:ext>
            </a:extLst>
          </p:cNvPr>
          <p:cNvSpPr/>
          <p:nvPr/>
        </p:nvSpPr>
        <p:spPr>
          <a:xfrm>
            <a:off x="588997" y="329464"/>
            <a:ext cx="486062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Selective Repeat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2" name="Picture 1">
            <a:extLst>
              <a:ext uri="{FF2B5EF4-FFF2-40B4-BE49-F238E27FC236}">
                <a16:creationId xmlns:a16="http://schemas.microsoft.com/office/drawing/2014/main" id="{8E69EEED-409B-ED2A-D38D-10DCA73D5EA3}"/>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Content Placeholder 2">
            <a:extLst>
              <a:ext uri="{FF2B5EF4-FFF2-40B4-BE49-F238E27FC236}">
                <a16:creationId xmlns:a16="http://schemas.microsoft.com/office/drawing/2014/main" id="{C62B98EB-DA5F-C94F-B197-B413D950A127}"/>
              </a:ext>
            </a:extLst>
          </p:cNvPr>
          <p:cNvSpPr txBox="1">
            <a:spLocks/>
          </p:cNvSpPr>
          <p:nvPr/>
        </p:nvSpPr>
        <p:spPr bwMode="auto">
          <a:xfrm>
            <a:off x="184371" y="1078156"/>
            <a:ext cx="3468845" cy="152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3200" b="1" baseline="-18000">
                <a:solidFill>
                  <a:schemeClr val="tx1"/>
                </a:solidFill>
                <a:latin typeface="Arial" panose="020B0604020202020204" pitchFamily="34" charset="0"/>
              </a:defRPr>
            </a:lvl1pPr>
            <a:lvl2pPr marL="742950" indent="-285750">
              <a:defRPr sz="3200" b="1" baseline="-18000">
                <a:solidFill>
                  <a:schemeClr val="tx1"/>
                </a:solidFill>
                <a:latin typeface="Arial" panose="020B0604020202020204" pitchFamily="34" charset="0"/>
              </a:defRPr>
            </a:lvl2pPr>
            <a:lvl3pPr marL="1143000" indent="-228600">
              <a:defRPr sz="3200" b="1" baseline="-18000">
                <a:solidFill>
                  <a:schemeClr val="tx1"/>
                </a:solidFill>
                <a:latin typeface="Arial" panose="020B0604020202020204" pitchFamily="34" charset="0"/>
              </a:defRPr>
            </a:lvl3pPr>
            <a:lvl4pPr marL="1600200" indent="-228600">
              <a:defRPr sz="3200" b="1" baseline="-18000">
                <a:solidFill>
                  <a:schemeClr val="tx1"/>
                </a:solidFill>
                <a:latin typeface="Arial" panose="020B0604020202020204" pitchFamily="34" charset="0"/>
              </a:defRPr>
            </a:lvl4pPr>
            <a:lvl5pPr marL="2057400" indent="-228600">
              <a:defRPr sz="3200" b="1" baseline="-18000">
                <a:solidFill>
                  <a:schemeClr val="tx1"/>
                </a:solidFill>
                <a:latin typeface="Arial" panose="020B0604020202020204" pitchFamily="34" charset="0"/>
              </a:defRPr>
            </a:lvl5pPr>
            <a:lvl6pPr marL="2514600" indent="-228600" eaLnBrk="0" fontAlgn="base" hangingPunct="0">
              <a:spcBef>
                <a:spcPct val="0"/>
              </a:spcBef>
              <a:spcAft>
                <a:spcPct val="0"/>
              </a:spcAft>
              <a:defRPr sz="3200" b="1" baseline="-18000">
                <a:solidFill>
                  <a:schemeClr val="tx1"/>
                </a:solidFill>
                <a:latin typeface="Arial" panose="020B0604020202020204" pitchFamily="34" charset="0"/>
              </a:defRPr>
            </a:lvl6pPr>
            <a:lvl7pPr marL="2971800" indent="-228600" eaLnBrk="0" fontAlgn="base" hangingPunct="0">
              <a:spcBef>
                <a:spcPct val="0"/>
              </a:spcBef>
              <a:spcAft>
                <a:spcPct val="0"/>
              </a:spcAft>
              <a:defRPr sz="3200" b="1" baseline="-18000">
                <a:solidFill>
                  <a:schemeClr val="tx1"/>
                </a:solidFill>
                <a:latin typeface="Arial" panose="020B0604020202020204" pitchFamily="34" charset="0"/>
              </a:defRPr>
            </a:lvl7pPr>
            <a:lvl8pPr marL="3429000" indent="-228600" eaLnBrk="0" fontAlgn="base" hangingPunct="0">
              <a:spcBef>
                <a:spcPct val="0"/>
              </a:spcBef>
              <a:spcAft>
                <a:spcPct val="0"/>
              </a:spcAft>
              <a:defRPr sz="3200" b="1" baseline="-18000">
                <a:solidFill>
                  <a:schemeClr val="tx1"/>
                </a:solidFill>
                <a:latin typeface="Arial" panose="020B0604020202020204" pitchFamily="34" charset="0"/>
              </a:defRPr>
            </a:lvl8pPr>
            <a:lvl9pPr marL="3886200" indent="-228600" eaLnBrk="0" fontAlgn="base" hangingPunct="0">
              <a:spcBef>
                <a:spcPct val="0"/>
              </a:spcBef>
              <a:spcAft>
                <a:spcPct val="0"/>
              </a:spcAft>
              <a:defRPr sz="3200" b="1" baseline="-18000">
                <a:solidFill>
                  <a:schemeClr val="tx1"/>
                </a:solidFill>
                <a:latin typeface="Arial" panose="020B0604020202020204" pitchFamily="34" charset="0"/>
              </a:defRPr>
            </a:lvl9pPr>
          </a:lstStyle>
          <a:p>
            <a:pPr marL="0" indent="0" eaLnBrk="1" hangingPunct="1">
              <a:spcBef>
                <a:spcPct val="20000"/>
              </a:spcBef>
            </a:pPr>
            <a:r>
              <a:rPr lang="en-US" altLang="en-US" sz="2000" b="0" baseline="0" dirty="0">
                <a:latin typeface="Sitka Text" pitchFamily="2" charset="0"/>
              </a:rPr>
              <a:t>Size of the sender and receiver windows must be at most one-half of 2 m. If m = 2, window size should be 2 m /2 = 2. Fig compares a window size of 2 with a window size of 3. Window size is 3 and all ACKs are lost, sender sends duplicate of frame 0, window of the receiver expect to receive frame 0 (part of the window), so accepts frame 0, as the 1st frame of the next cycle – an error.</a:t>
            </a:r>
          </a:p>
        </p:txBody>
      </p:sp>
      <p:cxnSp>
        <p:nvCxnSpPr>
          <p:cNvPr id="6" name="Straight Connector 5">
            <a:extLst>
              <a:ext uri="{FF2B5EF4-FFF2-40B4-BE49-F238E27FC236}">
                <a16:creationId xmlns:a16="http://schemas.microsoft.com/office/drawing/2014/main" id="{714E8A94-A283-334A-989B-4AEFAE89FC08}"/>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90A51EA0-E2A0-8E46-8F8B-09FC939B8230}"/>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FCF874D8-B562-624A-A5AF-C73E8C321C49}"/>
              </a:ext>
            </a:extLst>
          </p:cNvPr>
          <p:cNvSpPr/>
          <p:nvPr/>
        </p:nvSpPr>
        <p:spPr>
          <a:xfrm>
            <a:off x="588997" y="329464"/>
            <a:ext cx="4860626"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Selective Repeat ARQ</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10" name="Picture 11">
            <a:extLst>
              <a:ext uri="{FF2B5EF4-FFF2-40B4-BE49-F238E27FC236}">
                <a16:creationId xmlns:a16="http://schemas.microsoft.com/office/drawing/2014/main" id="{3C1C130E-1CF6-4444-B8D8-7AD981CDD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716" y="1251821"/>
            <a:ext cx="8189913"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CBB1B155-9A89-A23B-3112-ECA5CA7C052D}"/>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F74C5833-8B54-654B-B4DE-4C15766048A3}"/>
              </a:ext>
            </a:extLst>
          </p:cNvPr>
          <p:cNvPicPr>
            <a:picLocks noChangeAspect="1" noChangeArrowheads="1"/>
          </p:cNvPicPr>
          <p:nvPr/>
        </p:nvPicPr>
        <p:blipFill>
          <a:blip r:embed="rId2" cstate="print"/>
          <a:srcRect/>
          <a:stretch>
            <a:fillRect/>
          </a:stretch>
        </p:blipFill>
        <p:spPr bwMode="auto">
          <a:xfrm>
            <a:off x="4132162" y="747853"/>
            <a:ext cx="4103390" cy="3442374"/>
          </a:xfrm>
          <a:prstGeom prst="rect">
            <a:avLst/>
          </a:prstGeom>
          <a:noFill/>
          <a:ln w="9525">
            <a:noFill/>
            <a:miter lim="800000"/>
            <a:headEnd/>
            <a:tailEnd/>
          </a:ln>
        </p:spPr>
      </p:pic>
      <p:cxnSp>
        <p:nvCxnSpPr>
          <p:cNvPr id="6" name="Straight Connector 5">
            <a:extLst>
              <a:ext uri="{FF2B5EF4-FFF2-40B4-BE49-F238E27FC236}">
                <a16:creationId xmlns:a16="http://schemas.microsoft.com/office/drawing/2014/main" id="{C4B025E4-308A-DC4E-83E2-6AD78A4A00DF}"/>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FC23A01-096D-084C-9C9B-0F819CC3F5FA}"/>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E96C151E-78D7-5D47-95B0-835550401548}"/>
              </a:ext>
            </a:extLst>
          </p:cNvPr>
          <p:cNvSpPr/>
          <p:nvPr/>
        </p:nvSpPr>
        <p:spPr>
          <a:xfrm>
            <a:off x="588997" y="329464"/>
            <a:ext cx="4064254"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Simples</a:t>
            </a:r>
            <a:r>
              <a:rPr lang="en-US" sz="4000" b="1" spc="-5" dirty="0">
                <a:solidFill>
                  <a:srgbClr val="273239"/>
                </a:solidFill>
                <a:effectLst>
                  <a:outerShdw blurRad="38100" dist="38100" dir="2700000" algn="tl">
                    <a:srgbClr val="000000">
                      <a:alpha val="43137"/>
                    </a:srgbClr>
                  </a:outerShdw>
                </a:effectLst>
                <a:latin typeface="Sitka Heading Semibold" pitchFamily="2" charset="0"/>
              </a:rPr>
              <a:t>t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13" name="Picture 2">
            <a:extLst>
              <a:ext uri="{FF2B5EF4-FFF2-40B4-BE49-F238E27FC236}">
                <a16:creationId xmlns:a16="http://schemas.microsoft.com/office/drawing/2014/main" id="{8EF05C95-0A1B-3B45-8E0D-1F34CEE5BDF6}"/>
              </a:ext>
            </a:extLst>
          </p:cNvPr>
          <p:cNvPicPr>
            <a:picLocks noChangeAspect="1" noChangeArrowheads="1"/>
          </p:cNvPicPr>
          <p:nvPr/>
        </p:nvPicPr>
        <p:blipFill>
          <a:blip r:embed="rId3" cstate="print"/>
          <a:srcRect/>
          <a:stretch>
            <a:fillRect/>
          </a:stretch>
        </p:blipFill>
        <p:spPr bwMode="auto">
          <a:xfrm>
            <a:off x="5758437" y="3984640"/>
            <a:ext cx="6387496" cy="1976400"/>
          </a:xfrm>
          <a:prstGeom prst="rect">
            <a:avLst/>
          </a:prstGeom>
          <a:noFill/>
          <a:ln w="9525">
            <a:noFill/>
            <a:miter lim="800000"/>
            <a:headEnd/>
            <a:tailEnd/>
          </a:ln>
        </p:spPr>
      </p:pic>
      <p:pic>
        <p:nvPicPr>
          <p:cNvPr id="14" name="Picture 3">
            <a:extLst>
              <a:ext uri="{FF2B5EF4-FFF2-40B4-BE49-F238E27FC236}">
                <a16:creationId xmlns:a16="http://schemas.microsoft.com/office/drawing/2014/main" id="{909FEB35-8FDF-C74E-8FAB-069C2FB38B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196" y="3517575"/>
            <a:ext cx="4665785" cy="224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5D61101-F18F-AC30-21BF-DC987A41BC29}"/>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0934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5042460" y="876992"/>
            <a:ext cx="7149540"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043141"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Flow Control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TextBox 9">
            <a:extLst>
              <a:ext uri="{FF2B5EF4-FFF2-40B4-BE49-F238E27FC236}">
                <a16:creationId xmlns:a16="http://schemas.microsoft.com/office/drawing/2014/main" id="{655D8822-BDF6-4942-81BC-7201DB98EB5D}"/>
              </a:ext>
            </a:extLst>
          </p:cNvPr>
          <p:cNvSpPr txBox="1"/>
          <p:nvPr/>
        </p:nvSpPr>
        <p:spPr>
          <a:xfrm>
            <a:off x="737866" y="1134475"/>
            <a:ext cx="10716267" cy="4924425"/>
          </a:xfrm>
          <a:prstGeom prst="rect">
            <a:avLst/>
          </a:prstGeom>
          <a:noFill/>
        </p:spPr>
        <p:txBody>
          <a:bodyPr wrap="square">
            <a:spAutoFit/>
          </a:bodyPr>
          <a:lstStyle/>
          <a:p>
            <a:pPr marL="342900" indent="-342900" algn="just">
              <a:spcBef>
                <a:spcPts val="600"/>
              </a:spcBef>
              <a:spcAft>
                <a:spcPts val="600"/>
              </a:spcAft>
              <a:buFont typeface="Arial" panose="020B0604020202020204" pitchFamily="34" charset="0"/>
              <a:buChar char="•"/>
            </a:pPr>
            <a:r>
              <a:rPr lang="en-IN" sz="2400" b="1" dirty="0">
                <a:latin typeface="Sitka Text" pitchFamily="2" charset="0"/>
              </a:rPr>
              <a:t>Flow control</a:t>
            </a:r>
            <a:r>
              <a:rPr lang="en-IN" sz="2400" dirty="0">
                <a:latin typeface="Sitka Text" pitchFamily="2" charset="0"/>
              </a:rPr>
              <a:t> is a design issue that generally observes proper flow of data from sender to receiver. </a:t>
            </a:r>
          </a:p>
          <a:p>
            <a:pPr marL="342900" indent="-342900" algn="just">
              <a:spcBef>
                <a:spcPts val="600"/>
              </a:spcBef>
              <a:spcAft>
                <a:spcPts val="600"/>
              </a:spcAft>
              <a:buFont typeface="Arial" panose="020B0604020202020204" pitchFamily="34" charset="0"/>
              <a:buChar char="•"/>
            </a:pPr>
            <a:r>
              <a:rPr lang="en-US" sz="2400" dirty="0">
                <a:latin typeface="Sitka Text" pitchFamily="2" charset="0"/>
              </a:rPr>
              <a:t>Flow control is a set of procedures that tells the sender how much data it can transmit before it must wait for an acknowledgement from the receiver.</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Receiver has a limited speed at which it can process incoming data and a limited amount of memory in which to store incoming data.</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Receiver must inform the sender before the limits are reached and request that the transmitter to send fewer frames or stop temporarily</a:t>
            </a:r>
          </a:p>
          <a:p>
            <a:pPr marL="800100" lvl="1" indent="-342900">
              <a:spcBef>
                <a:spcPts val="600"/>
              </a:spcBef>
              <a:spcAft>
                <a:spcPts val="600"/>
              </a:spcAft>
              <a:buFont typeface="Arial" panose="020B0604020202020204" pitchFamily="34" charset="0"/>
              <a:buChar char="•"/>
              <a:defRPr/>
            </a:pPr>
            <a:r>
              <a:rPr lang="en-US" sz="2400" dirty="0">
                <a:latin typeface="Sitka Text" pitchFamily="2" charset="0"/>
              </a:rPr>
              <a:t>Stop and Wait protocol</a:t>
            </a:r>
          </a:p>
          <a:p>
            <a:pPr marL="800100" lvl="1" indent="-342900">
              <a:spcBef>
                <a:spcPts val="600"/>
              </a:spcBef>
              <a:spcAft>
                <a:spcPts val="600"/>
              </a:spcAft>
              <a:buFont typeface="Arial" panose="020B0604020202020204" pitchFamily="34" charset="0"/>
              <a:buChar char="•"/>
              <a:defRPr/>
            </a:pPr>
            <a:r>
              <a:rPr lang="en-US" sz="2400" dirty="0">
                <a:latin typeface="Sitka Text" pitchFamily="2" charset="0"/>
              </a:rPr>
              <a:t>Sliding Window Protocol</a:t>
            </a:r>
          </a:p>
        </p:txBody>
      </p:sp>
      <p:pic>
        <p:nvPicPr>
          <p:cNvPr id="2" name="Picture 1">
            <a:extLst>
              <a:ext uri="{FF2B5EF4-FFF2-40B4-BE49-F238E27FC236}">
                <a16:creationId xmlns:a16="http://schemas.microsoft.com/office/drawing/2014/main" id="{CC1CCD93-6CDA-4041-C944-164494D66D37}"/>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42594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295774"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Stop and Wait</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3" name="Rectangle 2">
            <a:extLst>
              <a:ext uri="{FF2B5EF4-FFF2-40B4-BE49-F238E27FC236}">
                <a16:creationId xmlns:a16="http://schemas.microsoft.com/office/drawing/2014/main" id="{C0DE2107-7E36-4A4E-97D5-5E545CEDED14}"/>
              </a:ext>
            </a:extLst>
          </p:cNvPr>
          <p:cNvSpPr/>
          <p:nvPr/>
        </p:nvSpPr>
        <p:spPr>
          <a:xfrm>
            <a:off x="588997" y="1424521"/>
            <a:ext cx="4087175" cy="357020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IN" sz="2400" dirty="0">
                <a:latin typeface="Sitka Text" pitchFamily="2" charset="0"/>
              </a:rPr>
              <a:t>Data is broken down into multiple frames, and then receiver indicates its readiness to receive frame of data. </a:t>
            </a:r>
          </a:p>
          <a:p>
            <a:pPr marL="342900" indent="-342900">
              <a:spcBef>
                <a:spcPts val="600"/>
              </a:spcBef>
              <a:spcAft>
                <a:spcPts val="600"/>
              </a:spcAft>
              <a:buFont typeface="Arial" panose="020B0604020202020204" pitchFamily="34" charset="0"/>
              <a:buChar char="•"/>
              <a:defRPr/>
            </a:pPr>
            <a:r>
              <a:rPr lang="en-IN" sz="2400" dirty="0">
                <a:latin typeface="Sitka Text" pitchFamily="2" charset="0"/>
              </a:rPr>
              <a:t>When acknowledgment is received, then only sender will send or transfer the next frame.</a:t>
            </a:r>
            <a:endParaRPr lang="en-US" sz="2400" dirty="0">
              <a:latin typeface="Sitka Text" pitchFamily="2" charset="0"/>
            </a:endParaRPr>
          </a:p>
        </p:txBody>
      </p:sp>
      <p:pic>
        <p:nvPicPr>
          <p:cNvPr id="8" name="Picture 6">
            <a:extLst>
              <a:ext uri="{FF2B5EF4-FFF2-40B4-BE49-F238E27FC236}">
                <a16:creationId xmlns:a16="http://schemas.microsoft.com/office/drawing/2014/main" id="{BCB863AB-5900-534F-8959-AF6A6BB885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236" y="1062027"/>
            <a:ext cx="70294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80273BD-5F80-F5C2-4022-E7E6F49EEACE}"/>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1893376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5C9248DE-1BBA-054F-9A92-8C7824382F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38030" y="3591050"/>
            <a:ext cx="4553970" cy="269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a:extLst>
              <a:ext uri="{FF2B5EF4-FFF2-40B4-BE49-F238E27FC236}">
                <a16:creationId xmlns:a16="http://schemas.microsoft.com/office/drawing/2014/main" id="{EE7DDB2A-3128-AF40-A12E-1026621C1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00" y="1037350"/>
            <a:ext cx="5076149" cy="5207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3295774"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Stop and Wait</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pic>
        <p:nvPicPr>
          <p:cNvPr id="17" name="Picture 6">
            <a:extLst>
              <a:ext uri="{FF2B5EF4-FFF2-40B4-BE49-F238E27FC236}">
                <a16:creationId xmlns:a16="http://schemas.microsoft.com/office/drawing/2014/main" id="{72022228-9239-944E-BDA5-9E009451F4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3096" y="876992"/>
            <a:ext cx="3869650" cy="2900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1B305A75-86AB-612A-850A-C72DCDDC6569}"/>
              </a:ext>
            </a:extLst>
          </p:cNvPr>
          <p:cNvPicPr>
            <a:picLocks noChangeAspect="1"/>
          </p:cNvPicPr>
          <p:nvPr/>
        </p:nvPicPr>
        <p:blipFill>
          <a:blip r:embed="rId5"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362617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6647654" cy="707886"/>
          </a:xfrm>
          <a:prstGeom prst="rect">
            <a:avLst/>
          </a:prstGeom>
          <a:noFill/>
        </p:spPr>
        <p:txBody>
          <a:bodyPr wrap="none" lIns="91440" tIns="45720" rIns="91440" bIns="45720">
            <a:spAutoFit/>
          </a:bodyPr>
          <a:lstStyle/>
          <a:p>
            <a:pPr algn="l" fontAlgn="base"/>
            <a:r>
              <a:rPr lang="en-US" sz="4000" b="1" i="0" spc="-5" dirty="0">
                <a:solidFill>
                  <a:srgbClr val="273239"/>
                </a:solidFill>
                <a:effectLst>
                  <a:outerShdw blurRad="38100" dist="38100" dir="2700000" algn="tl">
                    <a:srgbClr val="000000">
                      <a:alpha val="43137"/>
                    </a:srgbClr>
                  </a:outerShdw>
                </a:effectLst>
                <a:latin typeface="Sitka Heading Semibold" pitchFamily="2" charset="0"/>
              </a:rPr>
              <a:t>Stop and Wait - Piggybacking</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10" name="Content Placeholder 2">
            <a:extLst>
              <a:ext uri="{FF2B5EF4-FFF2-40B4-BE49-F238E27FC236}">
                <a16:creationId xmlns:a16="http://schemas.microsoft.com/office/drawing/2014/main" id="{5FAF6165-C3E8-ED49-92BE-6106B4E94D01}"/>
              </a:ext>
            </a:extLst>
          </p:cNvPr>
          <p:cNvSpPr>
            <a:spLocks noGrp="1"/>
          </p:cNvSpPr>
          <p:nvPr>
            <p:ph idx="1"/>
          </p:nvPr>
        </p:nvSpPr>
        <p:spPr>
          <a:xfrm>
            <a:off x="7373073" y="1004622"/>
            <a:ext cx="4112872" cy="5029200"/>
          </a:xfrm>
          <a:ln>
            <a:solidFill>
              <a:schemeClr val="tx1"/>
            </a:solidFill>
          </a:ln>
        </p:spPr>
        <p:txBody>
          <a:bodyPr rtlCol="0">
            <a:normAutofit/>
          </a:bodyPr>
          <a:lstStyle/>
          <a:p>
            <a:pPr eaLnBrk="1" fontAlgn="auto" hangingPunct="1">
              <a:spcAft>
                <a:spcPts val="0"/>
              </a:spcAft>
              <a:buFont typeface="Arial" pitchFamily="34" charset="0"/>
              <a:buChar char="•"/>
              <a:defRPr/>
            </a:pPr>
            <a:r>
              <a:rPr lang="en-US" sz="2400" dirty="0">
                <a:latin typeface="Sitka Text" pitchFamily="2" charset="0"/>
              </a:rPr>
              <a:t>A method to combine a data frame with ACK. </a:t>
            </a:r>
          </a:p>
          <a:p>
            <a:pPr eaLnBrk="1" fontAlgn="auto" hangingPunct="1">
              <a:spcAft>
                <a:spcPts val="0"/>
              </a:spcAft>
              <a:buFont typeface="Arial" pitchFamily="34" charset="0"/>
              <a:buChar char="•"/>
              <a:defRPr/>
            </a:pPr>
            <a:r>
              <a:rPr lang="en-US" sz="2400" dirty="0">
                <a:latin typeface="Sitka Text" pitchFamily="2" charset="0"/>
              </a:rPr>
              <a:t>Station A and B both have data to send.</a:t>
            </a:r>
          </a:p>
          <a:p>
            <a:pPr eaLnBrk="1" fontAlgn="auto" hangingPunct="1">
              <a:spcAft>
                <a:spcPts val="0"/>
              </a:spcAft>
              <a:buFont typeface="Arial" pitchFamily="34" charset="0"/>
              <a:buChar char="•"/>
              <a:defRPr/>
            </a:pPr>
            <a:r>
              <a:rPr lang="en-US" sz="2400" dirty="0">
                <a:latin typeface="Sitka Text" pitchFamily="2" charset="0"/>
              </a:rPr>
              <a:t>Instead of sending separately, station A  sends a data frame that includes an ACK.</a:t>
            </a:r>
          </a:p>
          <a:p>
            <a:pPr eaLnBrk="1" fontAlgn="auto" hangingPunct="1">
              <a:spcAft>
                <a:spcPts val="0"/>
              </a:spcAft>
              <a:buFont typeface="Arial" pitchFamily="34" charset="0"/>
              <a:buChar char="•"/>
              <a:defRPr/>
            </a:pPr>
            <a:r>
              <a:rPr lang="en-US" sz="2400" dirty="0">
                <a:latin typeface="Sitka Text" pitchFamily="2" charset="0"/>
              </a:rPr>
              <a:t>Station B does the same thing.</a:t>
            </a:r>
          </a:p>
          <a:p>
            <a:pPr eaLnBrk="1" fontAlgn="auto" hangingPunct="1">
              <a:spcAft>
                <a:spcPts val="0"/>
              </a:spcAft>
              <a:buFont typeface="Arial" pitchFamily="34" charset="0"/>
              <a:buChar char="•"/>
              <a:defRPr/>
            </a:pPr>
            <a:r>
              <a:rPr lang="en-US" sz="2400" dirty="0">
                <a:latin typeface="Sitka Text" pitchFamily="2" charset="0"/>
              </a:rPr>
              <a:t>Piggybacking saves bandwidth.</a:t>
            </a:r>
          </a:p>
          <a:p>
            <a:pPr eaLnBrk="1" fontAlgn="auto" hangingPunct="1">
              <a:spcAft>
                <a:spcPts val="0"/>
              </a:spcAft>
              <a:buFont typeface="Arial" pitchFamily="34" charset="0"/>
              <a:buChar char="•"/>
              <a:defRPr/>
            </a:pPr>
            <a:endParaRPr lang="en-US" sz="2400" dirty="0">
              <a:latin typeface="Sitka Text" pitchFamily="2" charset="0"/>
            </a:endParaRPr>
          </a:p>
        </p:txBody>
      </p:sp>
      <p:pic>
        <p:nvPicPr>
          <p:cNvPr id="11" name="Picture 10">
            <a:extLst>
              <a:ext uri="{FF2B5EF4-FFF2-40B4-BE49-F238E27FC236}">
                <a16:creationId xmlns:a16="http://schemas.microsoft.com/office/drawing/2014/main" id="{C1FC9E25-9D3B-A442-A2A5-A4D21CB4F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086" y="1157022"/>
            <a:ext cx="518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2E6AD81E-462F-CB91-EB95-6745AFD74714}"/>
              </a:ext>
            </a:extLst>
          </p:cNvPr>
          <p:cNvPicPr>
            <a:picLocks noChangeAspect="1"/>
          </p:cNvPicPr>
          <p:nvPr/>
        </p:nvPicPr>
        <p:blipFill>
          <a:blip r:embed="rId3"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358924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3" name="Rectangle 2">
            <a:extLst>
              <a:ext uri="{FF2B5EF4-FFF2-40B4-BE49-F238E27FC236}">
                <a16:creationId xmlns:a16="http://schemas.microsoft.com/office/drawing/2014/main" id="{C0DE2107-7E36-4A4E-97D5-5E545CEDED14}"/>
              </a:ext>
            </a:extLst>
          </p:cNvPr>
          <p:cNvSpPr/>
          <p:nvPr/>
        </p:nvSpPr>
        <p:spPr>
          <a:xfrm>
            <a:off x="588997" y="1272027"/>
            <a:ext cx="10881514" cy="5232202"/>
          </a:xfrm>
          <a:prstGeom prst="rect">
            <a:avLst/>
          </a:prstGeom>
        </p:spPr>
        <p:txBody>
          <a:bodyPr wrap="square">
            <a:spAutoFit/>
          </a:bodyPr>
          <a:lstStyle/>
          <a:p>
            <a:pPr>
              <a:spcBef>
                <a:spcPts val="600"/>
              </a:spcBef>
              <a:spcAft>
                <a:spcPts val="600"/>
              </a:spcAft>
              <a:defRPr/>
            </a:pPr>
            <a:r>
              <a:rPr lang="en-US" sz="2400" b="1" dirty="0">
                <a:latin typeface="Sitka Text" pitchFamily="2" charset="0"/>
              </a:rPr>
              <a:t>Frame Sequence Numbers</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Frames from a sender are numbered sequentially.</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We need to set a limit since we need to include the sequence number of each frame in the header.</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If the header of the frame allows m bits for sequence number, the sequence numbers range from 0 to 2 </a:t>
            </a:r>
            <a:r>
              <a:rPr lang="en-US" sz="2400" baseline="30000" dirty="0">
                <a:latin typeface="Sitka Text" pitchFamily="2" charset="0"/>
              </a:rPr>
              <a:t>m</a:t>
            </a:r>
            <a:r>
              <a:rPr lang="en-US" sz="2400" dirty="0">
                <a:latin typeface="Sitka Text" pitchFamily="2" charset="0"/>
              </a:rPr>
              <a:t> – 1. for m = 3, sequence numbers are: 0, 1, 2, 3, 4, 5, 6, 7.</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We can repeat the sequence number.</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Sequence numbers are:</a:t>
            </a:r>
          </a:p>
          <a:p>
            <a:pPr marL="342900" indent="-342900">
              <a:spcBef>
                <a:spcPts val="600"/>
              </a:spcBef>
              <a:spcAft>
                <a:spcPts val="600"/>
              </a:spcAft>
              <a:buFont typeface="Arial" panose="020B0604020202020204" pitchFamily="34" charset="0"/>
              <a:buChar char="•"/>
              <a:defRPr/>
            </a:pPr>
            <a:r>
              <a:rPr lang="en-US" sz="2400" dirty="0">
                <a:latin typeface="Sitka Text" pitchFamily="2" charset="0"/>
              </a:rPr>
              <a:t>	0, 1, 2, 3, 4, 5, 6, 7, 0, 1, 2, 3, 4, 5, 6, 7, 0, 1, …</a:t>
            </a:r>
          </a:p>
          <a:p>
            <a:pPr marL="342900" indent="-342900">
              <a:spcBef>
                <a:spcPts val="600"/>
              </a:spcBef>
              <a:spcAft>
                <a:spcPts val="600"/>
              </a:spcAft>
              <a:buFont typeface="Arial" panose="020B0604020202020204" pitchFamily="34" charset="0"/>
              <a:buChar char="•"/>
              <a:defRPr/>
            </a:pPr>
            <a:endParaRPr lang="en-US" sz="2400" b="1" dirty="0">
              <a:latin typeface="Sitka Text" pitchFamily="2" charset="0"/>
            </a:endParaRPr>
          </a:p>
        </p:txBody>
      </p:sp>
      <p:pic>
        <p:nvPicPr>
          <p:cNvPr id="2" name="Picture 1">
            <a:extLst>
              <a:ext uri="{FF2B5EF4-FFF2-40B4-BE49-F238E27FC236}">
                <a16:creationId xmlns:a16="http://schemas.microsoft.com/office/drawing/2014/main" id="{661D60C5-6E23-74F8-0946-8CD89E1C35B5}"/>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2758250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3BF76A5-986F-4895-9943-B787C6188697}"/>
              </a:ext>
            </a:extLst>
          </p:cNvPr>
          <p:cNvCxnSpPr>
            <a:cxnSpLocks/>
          </p:cNvCxnSpPr>
          <p:nvPr/>
        </p:nvCxnSpPr>
        <p:spPr>
          <a:xfrm>
            <a:off x="0" y="6223629"/>
            <a:ext cx="9115867"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97A08C5-0AD7-4D84-92BF-648F6875FEC7}"/>
              </a:ext>
            </a:extLst>
          </p:cNvPr>
          <p:cNvCxnSpPr>
            <a:cxnSpLocks/>
          </p:cNvCxnSpPr>
          <p:nvPr/>
        </p:nvCxnSpPr>
        <p:spPr>
          <a:xfrm>
            <a:off x="3775767" y="876992"/>
            <a:ext cx="8416233" cy="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a:extLst>
              <a:ext uri="{FF2B5EF4-FFF2-40B4-BE49-F238E27FC236}">
                <a16:creationId xmlns:a16="http://schemas.microsoft.com/office/drawing/2014/main" id="{F89A3FC9-142F-440A-B1DF-42B7FCBE6598}"/>
              </a:ext>
            </a:extLst>
          </p:cNvPr>
          <p:cNvSpPr/>
          <p:nvPr/>
        </p:nvSpPr>
        <p:spPr>
          <a:xfrm>
            <a:off x="588997" y="329464"/>
            <a:ext cx="5656998" cy="707886"/>
          </a:xfrm>
          <a:prstGeom prst="rect">
            <a:avLst/>
          </a:prstGeom>
          <a:noFill/>
        </p:spPr>
        <p:txBody>
          <a:bodyPr wrap="none" lIns="91440" tIns="45720" rIns="91440" bIns="45720">
            <a:spAutoFit/>
          </a:bodyPr>
          <a:lstStyle/>
          <a:p>
            <a:pPr algn="l" fontAlgn="base"/>
            <a:r>
              <a:rPr lang="en-US" sz="4000" b="1" spc="-5" dirty="0">
                <a:effectLst>
                  <a:outerShdw blurRad="38100" dist="38100" dir="2700000" algn="tl">
                    <a:srgbClr val="000000">
                      <a:alpha val="43137"/>
                    </a:srgbClr>
                  </a:outerShdw>
                </a:effectLst>
                <a:latin typeface="Sitka Heading Semibold" pitchFamily="2" charset="0"/>
              </a:rPr>
              <a:t>Sliding Window Protocol</a:t>
            </a:r>
            <a:endParaRPr lang="en-US" sz="4000" b="1" i="0" dirty="0">
              <a:solidFill>
                <a:srgbClr val="273239"/>
              </a:solidFill>
              <a:effectLst>
                <a:outerShdw blurRad="38100" dist="38100" dir="2700000" algn="tl">
                  <a:srgbClr val="000000">
                    <a:alpha val="43137"/>
                  </a:srgbClr>
                </a:outerShdw>
              </a:effectLst>
              <a:latin typeface="Sitka Heading Semibold" pitchFamily="2" charset="0"/>
            </a:endParaRPr>
          </a:p>
        </p:txBody>
      </p:sp>
      <p:sp>
        <p:nvSpPr>
          <p:cNvPr id="8" name="Rectangle 7">
            <a:extLst>
              <a:ext uri="{FF2B5EF4-FFF2-40B4-BE49-F238E27FC236}">
                <a16:creationId xmlns:a16="http://schemas.microsoft.com/office/drawing/2014/main" id="{58173D82-9C93-EC4B-9CCB-635F2C0A75E0}"/>
              </a:ext>
            </a:extLst>
          </p:cNvPr>
          <p:cNvSpPr/>
          <p:nvPr/>
        </p:nvSpPr>
        <p:spPr>
          <a:xfrm>
            <a:off x="670022" y="1550153"/>
            <a:ext cx="10349079" cy="4093428"/>
          </a:xfrm>
          <a:prstGeom prst="rect">
            <a:avLst/>
          </a:prstGeom>
        </p:spPr>
        <p:txBody>
          <a:bodyPr wrap="square">
            <a:spAutoFit/>
          </a:bodyPr>
          <a:lstStyle/>
          <a:p>
            <a:pPr fontAlgn="base">
              <a:spcBef>
                <a:spcPts val="600"/>
              </a:spcBef>
              <a:spcAft>
                <a:spcPts val="600"/>
              </a:spcAft>
            </a:pPr>
            <a:r>
              <a:rPr lang="en-IN" sz="2400" b="1" dirty="0">
                <a:latin typeface="Sitka Text" pitchFamily="2" charset="0"/>
              </a:rPr>
              <a:t>Acknowledgements</a:t>
            </a:r>
            <a:br>
              <a:rPr lang="en-IN" sz="2400" dirty="0">
                <a:latin typeface="Sitka Text" pitchFamily="2" charset="0"/>
              </a:rPr>
            </a:br>
            <a:r>
              <a:rPr lang="en-IN" sz="2400" dirty="0">
                <a:latin typeface="Sitka Text" pitchFamily="2" charset="0"/>
              </a:rPr>
              <a:t>There are 2 kinds of acknowledgements namely:</a:t>
            </a:r>
          </a:p>
          <a:p>
            <a:pPr marL="457200" indent="-457200" fontAlgn="base">
              <a:spcBef>
                <a:spcPts val="600"/>
              </a:spcBef>
              <a:spcAft>
                <a:spcPts val="600"/>
              </a:spcAft>
              <a:buFont typeface="+mj-lt"/>
              <a:buAutoNum type="arabicPeriod"/>
            </a:pPr>
            <a:r>
              <a:rPr lang="en-IN" sz="2400" b="1" dirty="0">
                <a:latin typeface="Sitka Text" pitchFamily="2" charset="0"/>
              </a:rPr>
              <a:t>Cumulative Ack</a:t>
            </a:r>
            <a:r>
              <a:rPr lang="en-IN" sz="2400" dirty="0">
                <a:latin typeface="Sitka Text" pitchFamily="2" charset="0"/>
              </a:rPr>
              <a:t>: One acknowledgement is used for many packets. The main advantage is traffic is less. A disadvantage is less reliability as if one ack is the loss that would mean that all the packets sent are lost.</a:t>
            </a:r>
          </a:p>
          <a:p>
            <a:pPr marL="457200" indent="-457200" fontAlgn="base">
              <a:spcBef>
                <a:spcPts val="600"/>
              </a:spcBef>
              <a:spcAft>
                <a:spcPts val="600"/>
              </a:spcAft>
              <a:buFont typeface="+mj-lt"/>
              <a:buAutoNum type="arabicPeriod"/>
            </a:pPr>
            <a:r>
              <a:rPr lang="en-IN" sz="2400" b="1" dirty="0">
                <a:latin typeface="Sitka Text" pitchFamily="2" charset="0"/>
              </a:rPr>
              <a:t>Independent Ack</a:t>
            </a:r>
            <a:r>
              <a:rPr lang="en-IN" sz="2400" dirty="0">
                <a:latin typeface="Sitka Text" pitchFamily="2" charset="0"/>
              </a:rPr>
              <a:t>: If every packet is going to get acknowledgement independently. Reliability is high here but a disadvantage is that traffic is also high since for every packet we are receiving independent ack.</a:t>
            </a:r>
          </a:p>
        </p:txBody>
      </p:sp>
      <p:pic>
        <p:nvPicPr>
          <p:cNvPr id="2" name="Picture 1">
            <a:extLst>
              <a:ext uri="{FF2B5EF4-FFF2-40B4-BE49-F238E27FC236}">
                <a16:creationId xmlns:a16="http://schemas.microsoft.com/office/drawing/2014/main" id="{B43BBDC1-8159-CBCD-2ECF-51FB464D57DA}"/>
              </a:ext>
            </a:extLst>
          </p:cNvPr>
          <p:cNvPicPr>
            <a:picLocks noChangeAspect="1"/>
          </p:cNvPicPr>
          <p:nvPr/>
        </p:nvPicPr>
        <p:blipFill>
          <a:blip r:embed="rId2" cstate="print">
            <a:extLst>
              <a:ext uri="{28A0092B-C50C-407E-A947-70E740481C1C}">
                <a14:useLocalDpi xmlns:a14="http://schemas.microsoft.com/office/drawing/2010/main" val="0"/>
              </a:ext>
            </a:extLst>
          </a:blip>
          <a:srcRect l="68220" t="-541"/>
          <a:stretch/>
        </p:blipFill>
        <p:spPr>
          <a:xfrm>
            <a:off x="8500665" y="6297206"/>
            <a:ext cx="3390258" cy="279316"/>
          </a:xfrm>
          <a:prstGeom prst="rect">
            <a:avLst/>
          </a:prstGeom>
        </p:spPr>
      </p:pic>
    </p:spTree>
    <p:extLst>
      <p:ext uri="{BB962C8B-B14F-4D97-AF65-F5344CB8AC3E}">
        <p14:creationId xmlns:p14="http://schemas.microsoft.com/office/powerpoint/2010/main" val="4152011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1862</Words>
  <Application>Microsoft Office PowerPoint</Application>
  <PresentationFormat>Widescreen</PresentationFormat>
  <Paragraphs>178</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Calibri Light</vt:lpstr>
      <vt:lpstr>Sitka Banner</vt:lpstr>
      <vt:lpstr>Sitka Heading Semibold</vt:lpstr>
      <vt:lpstr>Sitka Text</vt:lpstr>
      <vt:lpstr>Office Theme</vt:lpstr>
      <vt:lpstr>Image</vt:lpstr>
      <vt:lpstr>FLOW CONTROL and  ERROR CONTROL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 and Security</dc:title>
  <dc:creator>Dr. Sai Kiran Pasupuleti</dc:creator>
  <cp:lastModifiedBy>Dr. Sai Kiran Pasupuleti</cp:lastModifiedBy>
  <cp:revision>38</cp:revision>
  <dcterms:created xsi:type="dcterms:W3CDTF">2021-12-19T09:24:10Z</dcterms:created>
  <dcterms:modified xsi:type="dcterms:W3CDTF">2025-08-06T04:52:45Z</dcterms:modified>
</cp:coreProperties>
</file>