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8"/>
  </p:notesMasterIdLst>
  <p:handoutMasterIdLst>
    <p:handoutMasterId r:id="rId39"/>
  </p:handoutMasterIdLst>
  <p:sldIdLst>
    <p:sldId id="256" r:id="rId2"/>
    <p:sldId id="367" r:id="rId3"/>
    <p:sldId id="824" r:id="rId4"/>
    <p:sldId id="832" r:id="rId5"/>
    <p:sldId id="867" r:id="rId6"/>
    <p:sldId id="868" r:id="rId7"/>
    <p:sldId id="869" r:id="rId8"/>
    <p:sldId id="870" r:id="rId9"/>
    <p:sldId id="871" r:id="rId10"/>
    <p:sldId id="872" r:id="rId11"/>
    <p:sldId id="874" r:id="rId12"/>
    <p:sldId id="875" r:id="rId13"/>
    <p:sldId id="876" r:id="rId14"/>
    <p:sldId id="877" r:id="rId15"/>
    <p:sldId id="878" r:id="rId16"/>
    <p:sldId id="879" r:id="rId17"/>
    <p:sldId id="880" r:id="rId18"/>
    <p:sldId id="901" r:id="rId19"/>
    <p:sldId id="881" r:id="rId20"/>
    <p:sldId id="882" r:id="rId21"/>
    <p:sldId id="883" r:id="rId22"/>
    <p:sldId id="884" r:id="rId23"/>
    <p:sldId id="890" r:id="rId24"/>
    <p:sldId id="891" r:id="rId25"/>
    <p:sldId id="894" r:id="rId26"/>
    <p:sldId id="895" r:id="rId27"/>
    <p:sldId id="885" r:id="rId28"/>
    <p:sldId id="886" r:id="rId29"/>
    <p:sldId id="887" r:id="rId30"/>
    <p:sldId id="888" r:id="rId31"/>
    <p:sldId id="889" r:id="rId32"/>
    <p:sldId id="896" r:id="rId33"/>
    <p:sldId id="897" r:id="rId34"/>
    <p:sldId id="898" r:id="rId35"/>
    <p:sldId id="900" r:id="rId36"/>
    <p:sldId id="62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70581"/>
    <a:srgbClr val="0000CC"/>
    <a:srgbClr val="009900"/>
    <a:srgbClr val="FF0066"/>
    <a:srgbClr val="FF3300"/>
    <a:srgbClr val="FF33CC"/>
    <a:srgbClr val="FF0000"/>
    <a:srgbClr val="FF00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66" d="100"/>
          <a:sy n="66" d="100"/>
        </p:scale>
        <p:origin x="-137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66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UNIT-IV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(Instance Based Learning)</a:t>
            </a:r>
            <a:endParaRPr lang="en-US" sz="2400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 descr="k nearest neighb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5486400" cy="2965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2800" b="1" dirty="0" smtClean="0">
                <a:solidFill>
                  <a:srgbClr val="0000CC"/>
                </a:solidFill>
              </a:rPr>
              <a:t>Contd..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67818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8514" y="9144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are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four ways to calculate the distance measure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between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data point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its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nearest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neighbor: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Euclidean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distance, 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Manhattan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distance, 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Hamming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distance, and 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Minkowski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Out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of the three,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most </a:t>
            </a:r>
            <a:r>
              <a:rPr lang="en-US" sz="2400" b="1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commonly used distance function or metric.</a:t>
            </a:r>
            <a:endParaRPr lang="en-IN" sz="2400" b="1" dirty="0">
              <a:solidFill>
                <a:srgbClr val="FF33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3. Example of KNN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838200"/>
            <a:ext cx="8614554" cy="54976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Example-1:</a:t>
            </a:r>
            <a:r>
              <a:rPr lang="en-US" sz="2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 Consider the 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given data set</a:t>
            </a:r>
            <a:r>
              <a:rPr lang="en-US" sz="2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, it contains </a:t>
            </a: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15 examples</a:t>
            </a:r>
            <a:r>
              <a:rPr lang="en-US" sz="22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 descr="Nivitus |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8308"/>
            <a:ext cx="3657600" cy="2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8" y="1438364"/>
            <a:ext cx="4819231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8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685800"/>
            <a:ext cx="8614554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Here we have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 features. </a:t>
            </a:r>
            <a:r>
              <a:rPr lang="en-US" sz="2400" b="1" dirty="0" err="1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sepal length and sepal width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. And here the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Target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Species.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Target has 3 possibilities :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Setosa, Virginica, Versicolor.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Now given the Value of K-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we want to classify the new example. ie,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Suppose the value of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 may be 1 , 2 ,3 soon.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Here 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how to classify the species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with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help of K-Nearest Neighbor Algorithm.</a:t>
            </a:r>
            <a:endParaRPr lang="en-US" sz="2400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1148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04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70788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000" b="1" u="sng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 First we need to </a:t>
            </a:r>
            <a:r>
              <a:rPr lang="en-US" sz="20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calculate the Distance. </a:t>
            </a:r>
            <a:r>
              <a:rPr lang="en-US" sz="2000" dirty="0" smtClean="0">
                <a:latin typeface="Book Antiqua" panose="02040602050305030304" pitchFamily="18" charset="0"/>
                <a:cs typeface="Times New Roman" pitchFamily="18" charset="0"/>
              </a:rPr>
              <a:t>Ie, here we have to use the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Distance. 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0" y="990600"/>
            <a:ext cx="8794994" cy="572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8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the same way we have to calculate all the examples. And finally will get</a:t>
            </a:r>
            <a:endParaRPr lang="en-US" sz="2400" b="1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010400" cy="563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49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To find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Rank.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Ie, here the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distance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which is having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minimum is the First Rank.</a:t>
            </a:r>
            <a:endParaRPr lang="en-US" sz="2400" b="1" dirty="0">
              <a:solidFill>
                <a:srgbClr val="FF33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943"/>
            <a:ext cx="8309754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5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103778"/>
            <a:ext cx="8614554" cy="83099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 To find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K-Nearest Neighbour.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Here, we have to take k=1 rank example etc.</a:t>
            </a: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5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534400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we can observe that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suppose we have to take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k=1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is Setosa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K=2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Setosa, </a:t>
            </a:r>
            <a:r>
              <a:rPr lang="en-US" sz="24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K=3 </a:t>
            </a:r>
            <a:r>
              <a:rPr lang="en-US" sz="24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Setosa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K=4 Versicolor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but majority of voting is Setosa. So Answer is Setosa for K=4.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K=5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Virginica,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majority of voting is Setosa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So Answer is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Setosa for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K=5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Our new Example goes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Setosa.</a:t>
            </a:r>
          </a:p>
        </p:txBody>
      </p:sp>
    </p:spTree>
    <p:extLst>
      <p:ext uri="{BB962C8B-B14F-4D97-AF65-F5344CB8AC3E}">
        <p14:creationId xmlns:p14="http://schemas.microsoft.com/office/powerpoint/2010/main" val="25221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 descr="k nearest neighbor learning Hot Sale - OFF 53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0" y="184667"/>
            <a:ext cx="8808520" cy="6520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Example-2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838200"/>
            <a:ext cx="8614554" cy="54976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To predict the Class Label for new instance.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7"/>
            <a:ext cx="5781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686800" cy="6400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marL="7112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b="1" dirty="0" smtClean="0">
                <a:solidFill>
                  <a:srgbClr val="870581"/>
                </a:solidFill>
              </a:rPr>
              <a:t>K- Nearest Neighbor learning(KNN)</a:t>
            </a:r>
          </a:p>
          <a:p>
            <a:pPr lvl="3">
              <a:lnSpc>
                <a:spcPct val="150000"/>
              </a:lnSpc>
            </a:pPr>
            <a:r>
              <a:rPr lang="en-IN" sz="2400" b="1" dirty="0" smtClean="0">
                <a:solidFill>
                  <a:srgbClr val="990000"/>
                </a:solidFill>
              </a:rPr>
              <a:t> Choosing parameters for Nearest Neighbor</a:t>
            </a:r>
          </a:p>
          <a:p>
            <a:pPr lvl="3">
              <a:lnSpc>
                <a:spcPct val="150000"/>
              </a:lnSpc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KNN Algorithm</a:t>
            </a:r>
          </a:p>
          <a:p>
            <a:pPr lvl="3">
              <a:lnSpc>
                <a:spcPct val="150000"/>
              </a:lnSpc>
            </a:pPr>
            <a:r>
              <a:rPr lang="en-US" sz="2400" b="1" dirty="0">
                <a:solidFill>
                  <a:srgbClr val="990000"/>
                </a:solidFill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Example of KNN</a:t>
            </a:r>
          </a:p>
          <a:p>
            <a:pPr lvl="3">
              <a:lnSpc>
                <a:spcPct val="150000"/>
              </a:lnSpc>
            </a:pPr>
            <a:endParaRPr lang="en-IN" sz="2400" b="1" dirty="0" smtClean="0">
              <a:solidFill>
                <a:srgbClr val="990000"/>
              </a:solidFill>
            </a:endParaRPr>
          </a:p>
          <a:p>
            <a:pPr lvl="2">
              <a:lnSpc>
                <a:spcPct val="150000"/>
              </a:lnSpc>
            </a:pPr>
            <a:endParaRPr lang="en-IN" sz="2400" b="1" dirty="0"/>
          </a:p>
          <a:p>
            <a:pPr marL="1534160" lvl="5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IN" b="1" dirty="0" smtClean="0">
              <a:solidFill>
                <a:srgbClr val="7030A0"/>
              </a:solidFill>
            </a:endParaRPr>
          </a:p>
          <a:p>
            <a:pPr marL="1280160" lvl="4" indent="0">
              <a:lnSpc>
                <a:spcPct val="150000"/>
              </a:lnSpc>
              <a:buNone/>
            </a:pPr>
            <a:endParaRPr lang="en-IN" dirty="0"/>
          </a:p>
          <a:p>
            <a:pPr lvl="4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First we can calculate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Distance Formula: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26" y="1066800"/>
            <a:ext cx="448270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27" y="2514600"/>
            <a:ext cx="6235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5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6463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 next,  we can calculate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Rank: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15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next,  we can find the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K-nearest Neighbor: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" y="990600"/>
            <a:ext cx="79629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04800" y="5562600"/>
            <a:ext cx="8614554" cy="120032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Based on the K- Neighbors,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our new Instance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also Normal Class.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Example-3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46" y="838200"/>
            <a:ext cx="8458200" cy="525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1534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1066800"/>
            <a:ext cx="8305800" cy="5228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Contd..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7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 smtClean="0">
                <a:solidFill>
                  <a:srgbClr val="0000CC"/>
                </a:solidFill>
              </a:rPr>
              <a:t>Example-4</a:t>
            </a:r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50206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2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First we can calculate Distance, Rank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9200"/>
            <a:ext cx="8432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220682"/>
            <a:ext cx="8458200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Next, we can find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the Nearest Neighbor is K=3.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 we can find first three K- nearest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Neighbors.ie, I3, I4, I1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we can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observe that the Majority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 here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majority in this case is “1”.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1" y="3048000"/>
            <a:ext cx="7105650" cy="85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223" y="184666"/>
            <a:ext cx="8305800" cy="57733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00CC"/>
                </a:solidFill>
              </a:rPr>
              <a:t>K</a:t>
            </a:r>
            <a:r>
              <a:rPr lang="en-IN" sz="3200" b="1" dirty="0" smtClean="0">
                <a:solidFill>
                  <a:srgbClr val="0000CC"/>
                </a:solidFill>
              </a:rPr>
              <a:t>-Nearest Neighbor(KNN) </a:t>
            </a:r>
            <a:r>
              <a:rPr lang="en-IN" sz="3200" b="1" dirty="0">
                <a:solidFill>
                  <a:srgbClr val="0000CC"/>
                </a:solidFill>
              </a:rPr>
              <a:t>Learning</a:t>
            </a:r>
            <a:endParaRPr lang="en-US" sz="3200" b="1" dirty="0" smtClean="0">
              <a:solidFill>
                <a:srgbClr val="0000CC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914400"/>
            <a:ext cx="8563754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most basic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instance –based method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 Nearest Neighbor Algorithm.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K-Nearest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Neighbour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simplest Machine Learning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algorithm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technique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 used to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solve both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and regression problems.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However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it's mainly used for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classification problems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0000CC"/>
                </a:solidFill>
              </a:rPr>
              <a:t>Applications of KNN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997089"/>
            <a:ext cx="8614554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1.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Finance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—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financial institutes will predict the credit rating of customers.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2. Healthcare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— gene expression.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3. Political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Science —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classifying potential voters in two classes will vote or won’t vote.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4. Handwriting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detection.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 Image Recognition.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6. Video Recognition.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7.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39183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" name="Picture 2" descr="https://miro.medium.com/max/1148/0*LrYcY4yjbZ8HLDU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6771"/>
            <a:ext cx="71628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0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132" y="152400"/>
            <a:ext cx="8197268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FF0000"/>
                </a:solidFill>
              </a:rPr>
              <a:t>Weighted Nearest neighbour Algorithm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990600"/>
            <a:ext cx="8502068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2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590226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First we can calculate Distance, Rank</a:t>
            </a: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219200"/>
            <a:ext cx="8432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5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103778"/>
            <a:ext cx="8614554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can Calculated as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Inverse Square Distance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we can considered as the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Weight for that particular instance.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That is also called as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“ Weighted Nearest Neighbor Algorithm”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990000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3" y="3048000"/>
            <a:ext cx="808672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800" y="220682"/>
            <a:ext cx="8458200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Here , we observe that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“Minimum Distance and Maximum Weight”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Next, we can find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the Nearest Neighbor is K=3.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 we can find first three K- nearest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Neighbors. </a:t>
            </a:r>
            <a:r>
              <a:rPr lang="en-US" sz="2400" b="1" dirty="0" err="1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ie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, I3, I4, I1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Here we can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observe that the Majority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 here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majority in this case is “1”.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81" y="4191000"/>
            <a:ext cx="7105650" cy="852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 K-nearest neighbors (KNN) algorithm is a </a:t>
            </a: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 classification method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for estimating the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data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point will become a </a:t>
            </a:r>
            <a:r>
              <a:rPr lang="en-US" sz="2400" b="1" u="sng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member of one group or another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based on what group the data points nearest to it belong to.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following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two properties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would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define KNN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well −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1. Lazy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learning algorithm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KNN is a lazy learning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algorithm, because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it does not learn from the training set immediately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instead it stores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dataset and at the time of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performs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an action on the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dataset.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Book Antiqua" panose="02040602050305030304" pitchFamily="18" charset="0"/>
                <a:cs typeface="Times New Roman" pitchFamily="18" charset="0"/>
              </a:rPr>
              <a:t>i.e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instead of Learning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we have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only  memorizing the data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457200"/>
            <a:ext cx="84512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Eg:</a:t>
            </a:r>
            <a:r>
              <a:rPr lang="en-US" sz="2400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Learning and Memorizing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Suppose you have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preparing for the exam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once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you write the exam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then what you have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learnt erase from your brain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that it is only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 memorizing. 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But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instead of memorizing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if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you learn and if you understand the concept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and if you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go to the exam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even after completing the exam also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you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will able to remember that topic.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2. Non-parametric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learning algorithm −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KNN is also a non-parametric learning algorithm because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it doesn’t assume anything about the underlying data.</a:t>
            </a:r>
          </a:p>
        </p:txBody>
      </p:sp>
    </p:spTree>
    <p:extLst>
      <p:ext uri="{BB962C8B-B14F-4D97-AF65-F5344CB8AC3E}">
        <p14:creationId xmlns:p14="http://schemas.microsoft.com/office/powerpoint/2010/main" val="10901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IN" sz="3600" b="1" dirty="0" smtClean="0">
                <a:solidFill>
                  <a:srgbClr val="0000CC"/>
                </a:solidFill>
              </a:rPr>
              <a:t>KNN Example</a:t>
            </a:r>
            <a:endParaRPr lang="en-US" sz="36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53675" y="762000"/>
            <a:ext cx="8451268" cy="5724644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Suppose there are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  <a:cs typeface="Times New Roman" pitchFamily="18" charset="0"/>
              </a:rPr>
              <a:t>two classes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i.e., 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Class A and Class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and we have a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new unknown data point </a:t>
            </a:r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“?”</a:t>
            </a:r>
            <a:r>
              <a:rPr lang="en-US" sz="2800" dirty="0">
                <a:latin typeface="Book Antiqua" panose="02040602050305030304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this data point will lie in which of these classes.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To </a:t>
            </a:r>
            <a:r>
              <a:rPr lang="en-US" sz="2400" b="1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solve this problem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we need a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K-NN algorithm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With the help of K-NN, we can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easily identify the class of a particular dataset. </a:t>
            </a:r>
            <a:endParaRPr lang="en-US" sz="2400" b="1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data point is classified by a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majority vote of its neighbors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with the data point being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assigned to the </a:t>
            </a:r>
            <a:r>
              <a:rPr lang="en-US" sz="24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class.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Most commonly amongst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its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K nearest neighbors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measured by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a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istance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F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unction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 </a:t>
            </a:r>
            <a:r>
              <a:rPr lang="en-US" sz="2400" dirty="0"/>
              <a:t> 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5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967" y="152400"/>
            <a:ext cx="8924634" cy="5334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IN" sz="3600" b="1" dirty="0" smtClean="0">
                <a:solidFill>
                  <a:srgbClr val="0000FF"/>
                </a:solidFill>
              </a:rPr>
              <a:t>Contd..</a:t>
            </a:r>
            <a:endParaRPr lang="en-US" sz="3600" b="1" dirty="0" smtClean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304799" y="609600"/>
            <a:ext cx="8534401" cy="59093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Here, we can see that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if k = 3,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then based on the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distance function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used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the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nearest three neighbors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of the data point is found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and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based on the </a:t>
            </a:r>
            <a:r>
              <a:rPr lang="en-US" sz="22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majority votes of its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neighbors,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 the data point is 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classified into a class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 case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of k = 3,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for the above diagram, it’s 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Class 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 Similarly, when 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k = 7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 for the above diagram, based on the majority votes of its neighbors, the data point is classified to </a:t>
            </a:r>
            <a:r>
              <a:rPr lang="en-US" sz="2400" b="1" u="sng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 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54743"/>
            <a:ext cx="3667352" cy="3226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7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848600" cy="8704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 smtClean="0">
                <a:solidFill>
                  <a:srgbClr val="0000CC"/>
                </a:solidFill>
              </a:rPr>
              <a:t>1. Choosing </a:t>
            </a:r>
            <a:r>
              <a:rPr lang="en-IN" sz="2800" b="1" dirty="0">
                <a:solidFill>
                  <a:srgbClr val="0000CC"/>
                </a:solidFill>
              </a:rPr>
              <a:t>Parameters for </a:t>
            </a:r>
            <a:r>
              <a:rPr lang="en-IN" sz="2800" b="1" dirty="0" smtClean="0">
                <a:solidFill>
                  <a:srgbClr val="0000CC"/>
                </a:solidFill>
              </a:rPr>
              <a:t/>
            </a:r>
            <a:br>
              <a:rPr lang="en-IN" sz="2800" b="1" dirty="0" smtClean="0">
                <a:solidFill>
                  <a:srgbClr val="0000CC"/>
                </a:solidFill>
              </a:rPr>
            </a:br>
            <a:r>
              <a:rPr lang="en-IN" sz="2800" b="1" dirty="0" smtClean="0">
                <a:solidFill>
                  <a:srgbClr val="0000CC"/>
                </a:solidFill>
              </a:rPr>
              <a:t>Nearest </a:t>
            </a:r>
            <a:r>
              <a:rPr lang="en-IN" sz="2800" b="1" dirty="0">
                <a:solidFill>
                  <a:srgbClr val="0000CC"/>
                </a:solidFill>
              </a:rPr>
              <a:t>Neighbor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997089"/>
            <a:ext cx="8614554" cy="470898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Below are some points to remember while selecting the </a:t>
            </a:r>
            <a:r>
              <a:rPr lang="en-US" sz="22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value of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K</a:t>
            </a:r>
            <a:r>
              <a:rPr lang="en-US" sz="2200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in the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K-NN 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algorithm: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1.</a:t>
            </a:r>
            <a:r>
              <a:rPr lang="en-US" sz="22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There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is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no particular way to determine the </a:t>
            </a:r>
            <a:r>
              <a:rPr lang="en-US" sz="22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best value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for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"K"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,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so we need to try some values to 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find the best out of them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. The most </a:t>
            </a:r>
            <a:r>
              <a:rPr lang="en-US" sz="22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preferred value for </a:t>
            </a:r>
            <a:r>
              <a:rPr lang="en-US" sz="22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K is </a:t>
            </a:r>
            <a:r>
              <a:rPr lang="en-US" sz="22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5.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2.</a:t>
            </a:r>
            <a:r>
              <a:rPr lang="en-US" sz="2200" dirty="0" smtClean="0">
                <a:latin typeface="Book Antiqua" panose="02040602050305030304" pitchFamily="18" charset="0"/>
                <a:cs typeface="Times New Roman" pitchFamily="18" charset="0"/>
              </a:rPr>
              <a:t> A </a:t>
            </a:r>
            <a:r>
              <a:rPr lang="en-US" sz="2200" b="1" dirty="0">
                <a:solidFill>
                  <a:srgbClr val="FF3300"/>
                </a:solidFill>
                <a:latin typeface="Book Antiqua" panose="02040602050305030304" pitchFamily="18" charset="0"/>
                <a:cs typeface="Times New Roman" pitchFamily="18" charset="0"/>
              </a:rPr>
              <a:t>very low value for K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such as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K=1 or K=2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can be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noisy and lead to the effects of outliers in the </a:t>
            </a:r>
            <a:r>
              <a:rPr lang="en-US" sz="22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model.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3.</a:t>
            </a:r>
            <a:r>
              <a:rPr lang="en-US" sz="2200" b="1" dirty="0" smtClean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 Large </a:t>
            </a:r>
            <a:r>
              <a:rPr lang="en-US" sz="22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values for K are good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, but it </a:t>
            </a:r>
            <a:r>
              <a:rPr lang="en-US" sz="2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may find some difficulties</a:t>
            </a:r>
            <a:r>
              <a:rPr lang="en-US" sz="2200" b="1" dirty="0" smtClean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48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IN" sz="2800" b="1" dirty="0">
                <a:solidFill>
                  <a:srgbClr val="0000CC"/>
                </a:solidFill>
              </a:rPr>
              <a:t>2</a:t>
            </a:r>
            <a:r>
              <a:rPr lang="en-IN" sz="2800" b="1" dirty="0" smtClean="0">
                <a:solidFill>
                  <a:srgbClr val="0000CC"/>
                </a:solidFill>
              </a:rPr>
              <a:t>. KNN ALGORITHM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4646" y="838200"/>
            <a:ext cx="8614554" cy="567847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2060"/>
                </a:solidFill>
                <a:latin typeface="Book Antiqua" panose="02040602050305030304" pitchFamily="18" charset="0"/>
                <a:cs typeface="Times New Roman" pitchFamily="18" charset="0"/>
              </a:rPr>
              <a:t>The K-NN working can be explained on the basis of the below algorithm: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Step-1: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Select the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number K of the neighbors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Step-2: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Calculate the </a:t>
            </a:r>
            <a:r>
              <a:rPr lang="en-US" sz="2200" b="1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Euclidean distance of K number of neighbors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Step-3: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Take the </a:t>
            </a:r>
            <a:r>
              <a:rPr lang="en-US" sz="2200" b="1" dirty="0">
                <a:solidFill>
                  <a:srgbClr val="FF33CC"/>
                </a:solidFill>
                <a:latin typeface="Book Antiqua" panose="02040602050305030304" pitchFamily="18" charset="0"/>
                <a:cs typeface="Times New Roman" pitchFamily="18" charset="0"/>
              </a:rPr>
              <a:t>K nearest neighbors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as per the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calculated Euclidean distance.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Step-4: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 Among these k neighbors, </a:t>
            </a:r>
            <a:r>
              <a:rPr lang="en-US" sz="22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count the number of the data points in each category.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Step-5: 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Assign the </a:t>
            </a:r>
            <a:r>
              <a:rPr lang="en-US" sz="22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new data points </a:t>
            </a:r>
            <a:r>
              <a:rPr lang="en-US" sz="2200" dirty="0">
                <a:latin typeface="Book Antiqua" panose="02040602050305030304" pitchFamily="18" charset="0"/>
                <a:cs typeface="Times New Roman" pitchFamily="18" charset="0"/>
              </a:rPr>
              <a:t>to that category for which the </a:t>
            </a:r>
            <a:r>
              <a:rPr lang="en-US" sz="2200" b="1" u="sng" dirty="0">
                <a:solidFill>
                  <a:srgbClr val="009900"/>
                </a:solidFill>
                <a:latin typeface="Book Antiqua" panose="02040602050305030304" pitchFamily="18" charset="0"/>
                <a:cs typeface="Times New Roman" pitchFamily="18" charset="0"/>
              </a:rPr>
              <a:t>number of the neighbor is maximum.</a:t>
            </a:r>
          </a:p>
          <a:p>
            <a:pPr algn="just">
              <a:lnSpc>
                <a:spcPct val="150000"/>
              </a:lnSpc>
            </a:pPr>
            <a:r>
              <a:rPr lang="en-US" sz="2200" b="1" u="sng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Step-6: </a:t>
            </a:r>
            <a:r>
              <a:rPr lang="en-US" sz="2200" b="1" dirty="0">
                <a:latin typeface="Book Antiqua" panose="02040602050305030304" pitchFamily="18" charset="0"/>
                <a:cs typeface="Times New Roman" pitchFamily="18" charset="0"/>
              </a:rPr>
              <a:t>Our model is ready</a:t>
            </a:r>
            <a:r>
              <a:rPr lang="en-US" sz="2200" b="1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2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26248</TotalTime>
  <Words>911</Words>
  <Application>Microsoft Office PowerPoint</Application>
  <PresentationFormat>On-screen Show (4:3)</PresentationFormat>
  <Paragraphs>183</Paragraphs>
  <Slides>36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  UNIT-IV (Instance Based Learning)</vt:lpstr>
      <vt:lpstr>PowerPoint Presentation</vt:lpstr>
      <vt:lpstr>K-Nearest Neighbor(KNN) Learning</vt:lpstr>
      <vt:lpstr>Contd..</vt:lpstr>
      <vt:lpstr>Contd..</vt:lpstr>
      <vt:lpstr>KNN Example</vt:lpstr>
      <vt:lpstr>Contd..</vt:lpstr>
      <vt:lpstr>1. Choosing Parameters for  Nearest Neighbor</vt:lpstr>
      <vt:lpstr>2. KNN ALGORITHM</vt:lpstr>
      <vt:lpstr>Contd..</vt:lpstr>
      <vt:lpstr>3. Example of KNN</vt:lpstr>
      <vt:lpstr>Contd..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Example-2</vt:lpstr>
      <vt:lpstr>PowerPoint Presentation</vt:lpstr>
      <vt:lpstr>PowerPoint Presentation</vt:lpstr>
      <vt:lpstr>PowerPoint Presentation</vt:lpstr>
      <vt:lpstr>Example-3</vt:lpstr>
      <vt:lpstr>Contd..</vt:lpstr>
      <vt:lpstr>Contd..</vt:lpstr>
      <vt:lpstr>Contd..</vt:lpstr>
      <vt:lpstr>Example-4</vt:lpstr>
      <vt:lpstr>PowerPoint Presentation</vt:lpstr>
      <vt:lpstr>PowerPoint Presentation</vt:lpstr>
      <vt:lpstr>Applications of KNN</vt:lpstr>
      <vt:lpstr>PowerPoint Presentation</vt:lpstr>
      <vt:lpstr>Weighted Nearest neighbour Algorithm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2058</cp:revision>
  <dcterms:created xsi:type="dcterms:W3CDTF">2013-11-07T06:07:38Z</dcterms:created>
  <dcterms:modified xsi:type="dcterms:W3CDTF">2024-04-15T18:49:55Z</dcterms:modified>
</cp:coreProperties>
</file>