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0" r:id="rId7"/>
    <p:sldId id="265" r:id="rId8"/>
    <p:sldId id="267" r:id="rId9"/>
    <p:sldId id="268" r:id="rId10"/>
    <p:sldId id="266" r:id="rId11"/>
    <p:sldId id="261" r:id="rId12"/>
    <p:sldId id="263" r:id="rId13"/>
    <p:sldId id="264" r:id="rId14"/>
    <p:sldId id="270" r:id="rId15"/>
    <p:sldId id="271" r:id="rId16"/>
    <p:sldId id="272" r:id="rId17"/>
    <p:sldId id="274" r:id="rId18"/>
    <p:sldId id="273" r:id="rId19"/>
    <p:sldId id="275" r:id="rId20"/>
    <p:sldId id="276" r:id="rId21"/>
    <p:sldId id="285" r:id="rId22"/>
    <p:sldId id="289" r:id="rId23"/>
    <p:sldId id="290" r:id="rId24"/>
    <p:sldId id="291" r:id="rId25"/>
    <p:sldId id="293" r:id="rId26"/>
    <p:sldId id="294" r:id="rId27"/>
    <p:sldId id="277" r:id="rId28"/>
    <p:sldId id="278" r:id="rId29"/>
    <p:sldId id="279" r:id="rId30"/>
    <p:sldId id="281" r:id="rId31"/>
    <p:sldId id="288" r:id="rId32"/>
    <p:sldId id="282" r:id="rId33"/>
    <p:sldId id="283" r:id="rId34"/>
    <p:sldId id="284" r:id="rId35"/>
    <p:sldId id="303" r:id="rId36"/>
    <p:sldId id="305" r:id="rId37"/>
    <p:sldId id="306" r:id="rId38"/>
    <p:sldId id="307" r:id="rId39"/>
    <p:sldId id="308" r:id="rId40"/>
    <p:sldId id="304" r:id="rId41"/>
    <p:sldId id="280" r:id="rId42"/>
    <p:sldId id="295" r:id="rId43"/>
    <p:sldId id="297" r:id="rId44"/>
    <p:sldId id="302" r:id="rId45"/>
    <p:sldId id="301" r:id="rId46"/>
    <p:sldId id="298" r:id="rId47"/>
    <p:sldId id="309" r:id="rId48"/>
    <p:sldId id="296" r:id="rId49"/>
    <p:sldId id="286" r:id="rId50"/>
    <p:sldId id="287" r:id="rId51"/>
    <p:sldId id="269" r:id="rId52"/>
    <p:sldId id="299" r:id="rId53"/>
    <p:sldId id="300" r:id="rId5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5" d="100"/>
          <a:sy n="75" d="100"/>
        </p:scale>
        <p:origin x="874"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22.640"/>
    </inkml:context>
    <inkml:brush xml:id="br0">
      <inkml:brushProperty name="width" value="0.05" units="cm"/>
      <inkml:brushProperty name="height" value="0.05" units="cm"/>
      <inkml:brushProperty name="color" value="#E71224"/>
    </inkml:brush>
  </inkml:definitions>
  <inkml:trace contextRef="#ctx0" brushRef="#br0">1 1 22186,'8040'0'0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24.916"/>
    </inkml:context>
    <inkml:brush xml:id="br0">
      <inkml:brushProperty name="width" value="0.05" units="cm"/>
      <inkml:brushProperty name="height" value="0.05" units="cm"/>
      <inkml:brushProperty name="color" value="#CC912C"/>
      <inkml:brushProperty name="inkEffects" value="gold"/>
      <inkml:brushProperty name="anchorX" value="-6616.79297"/>
      <inkml:brushProperty name="anchorY" value="-2591.20239"/>
      <inkml:brushProperty name="scaleFactor" value="0.5"/>
    </inkml:brush>
  </inkml:definitions>
  <inkml:trace contextRef="#ctx0" brushRef="#br0">379 0 24575,'0'0'0,"-4"0"0,-3 6 0,-4 0 0,-4-1 0,-6 0 0,-2 4 0,-3-1 0,4 4 0,0-1 0,0-2 0,4 2 0,-1-1 0,-2-2 0,5 3 0,3 4 0,-1-2 0,3 3 0,-2 3 0,2 3 0,-3-3 0,-3 1 0,-3-4 0,2-4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37.321"/>
    </inkml:context>
    <inkml:brush xml:id="br0">
      <inkml:brushProperty name="width" value="0.05" units="cm"/>
      <inkml:brushProperty name="height" value="0.05" units="cm"/>
      <inkml:brushProperty name="color" value="#E71224"/>
    </inkml:brush>
  </inkml:definitions>
  <inkml:trace contextRef="#ctx0" brushRef="#br0">1 1 24575,'155'51'0,"28"2"0,113 30-918,113 27-2755,-106-31 2973,1148 309 482,-1118-292 141,434 189 1,-222-36-150,151 67-101,-223-88 6542,-434-210-6215,-27-13 0,-1 0 0,0 0 0,0 1 0,-1 1 0,0 0 0,0 0 0,16 16 0,129 159 0,-56-63 0,554 672 0,-606-732 0,-3 3 0,39 71 0,-65-99 0,0 1 0,1-1 0,28 38 0,39 60 0,-24-44 0,-15-20 0,81 90 0,-88-116 0,50 71 0,-81-101 0,4 8 0,22 39 0,-23-38 0,0 0 0,25 30 0,7 11 0,-27-36 0,-2 0 0,-1 2 0,14 36 0,-12-21 0,1-1 0,30 49 0,-41-77 0,0 0 0,0 1 0,-2 0 0,0-1 0,4 28 0,-5-23 0,1-1 0,11 31 0,-12-43 0,-1 0 0,2 0 0,-1 0 0,1 0 0,0-1 0,0 1 0,0-1 0,1 0 0,-1 0 0,1-1 0,8 6 0,0-1-117,-7-5-39,1 0 0,-1 1 0,0 0 0,-1 0 0,1 0 0,-1 1 0,7 9 0,-3 1-6670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40.844"/>
    </inkml:context>
    <inkml:brush xml:id="br0">
      <inkml:brushProperty name="width" value="0.05" units="cm"/>
      <inkml:brushProperty name="height" value="0.05" units="cm"/>
      <inkml:brushProperty name="color" value="#E71224"/>
    </inkml:brush>
  </inkml:definitions>
  <inkml:trace contextRef="#ctx0" brushRef="#br0">516 0 24575,'11'23'0,"-1"0"0,0 0 0,-2 1 0,9 47 0,5 19 0,-14-64 0,-2 0 0,6 52 0,-12-73 0,0 0 0,0 0 0,-1 0 0,0 0 0,0-1 0,-1 1 0,1 0 0,-1 0 0,0-1 0,0 1 0,0-1 0,-1 0 0,0 0 0,0 1 0,0-2 0,0 1 0,0 0 0,-1-1 0,0 1 0,0-1 0,0 0 0,0 0 0,0-1 0,-5 3 0,-1 1 0,-1-1 0,0-1 0,0 1 0,-1-2 0,1 1 0,-1-2 0,1 1 0,-1-2 0,-13 1 0,-17-1 0,1-1 0,0 2 0,-51 8 0,51-4-455,-1-2 0,-64-1 0,83-4-6371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22.640"/>
    </inkml:context>
    <inkml:brush xml:id="br0">
      <inkml:brushProperty name="width" value="0.05" units="cm"/>
      <inkml:brushProperty name="height" value="0.05" units="cm"/>
      <inkml:brushProperty name="color" value="#E71224"/>
    </inkml:brush>
  </inkml:definitions>
  <inkml:trace contextRef="#ctx0" brushRef="#br0">1 1 22186,'8040'0'0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39.578"/>
    </inkml:context>
    <inkml:brush xml:id="br0">
      <inkml:brushProperty name="width" value="0.05" units="cm"/>
      <inkml:brushProperty name="height" value="0.05" units="cm"/>
      <inkml:brushProperty name="color" value="#E71224"/>
    </inkml:brush>
  </inkml:definitions>
  <inkml:trace contextRef="#ctx0" brushRef="#br0">1 0 24575,'15'2'0,"-1"0"0,0 1 0,1 1 0,-1 0 0,-1 1 0,26 12 0,-2-1 0,-24-12 0,3 2 0,-1 0 0,-1 0 0,1 1 0,-1 1 0,23 17 0,-26-16 0,11 8 0,-1 1 0,-1 0 0,0 2 0,18 24 0,-36-41 0,0 1 0,0 0 0,-1-1 0,1 1 0,-1 0 0,0 0 0,0 0 0,0 0 0,-1 0 0,0 0 0,1 0 0,-1 0 0,-1 0 0,1 0 0,0 0 0,-1 0 0,0 0 0,0 0 0,0 0 0,-1 0 0,1-1 0,-4 7 0,-4 7 0,-1 0 0,-1 0 0,-17 20 0,16-21 0,-3 3 0,-1 0 0,0-1 0,-1 0 0,-1-2 0,0 0 0,-2-1 0,1-1 0,-2 0 0,-32 15 0,32-19-1365,5 0-5461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51.230"/>
    </inkml:context>
    <inkml:brush xml:id="br0">
      <inkml:brushProperty name="width" value="0.05" units="cm"/>
      <inkml:brushProperty name="height" value="0.05" units="cm"/>
      <inkml:brushProperty name="color" value="#00A0D7"/>
    </inkml:brush>
  </inkml:definitions>
  <inkml:trace contextRef="#ctx0" brushRef="#br0">0 3578 24276,'7484'-3578'0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58.504"/>
    </inkml:context>
    <inkml:brush xml:id="br0">
      <inkml:brushProperty name="width" value="0.05" units="cm"/>
      <inkml:brushProperty name="height" value="0.05" units="cm"/>
      <inkml:brushProperty name="color" value="#00A0D7"/>
    </inkml:brush>
  </inkml:definitions>
  <inkml:trace contextRef="#ctx0" brushRef="#br0">0 1 24575,'12'0'0,"0"0"0,0 1 0,-1 1 0,1-1 0,0 2 0,-1 0 0,0 0 0,0 1 0,0 0 0,0 1 0,0 1 0,13 8 0,-7-4 0,1-1 0,0 0 0,1-1 0,0-1 0,1-1 0,-1-1 0,1 0 0,24 2 0,-39-7 0,-1 1 0,0-1 0,1 1 0,-1 1 0,0-1 0,1 1 0,-1-1 0,0 1 0,0 0 0,0 1 0,-1-1 0,1 1 0,5 5 0,-7-6 0,0 0 0,-1 1 0,1 0 0,-1-1 0,1 1 0,-1 0 0,0-1 0,0 1 0,-1 0 0,1 0 0,0 0 0,-1 0 0,0 0 0,0 0 0,0 0 0,0 0 0,0 0 0,0-1 0,-1 1 0,1 0 0,-2 4 0,-18 56 0,13-46 0,2 1 0,0 0 0,0 0 0,-1 27 0,4-28 0,0 0 0,-1 0 0,0-1 0,-2 1 0,0-1 0,-1 0 0,0 0 0,-1 0 0,-14 21 0,17-30 24,1 0 0,0 0 0,0 0-1,-3 15 1,-3 9-1508,2-14-5342</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3:28.829"/>
    </inkml:context>
    <inkml:brush xml:id="br0">
      <inkml:brushProperty name="width" value="0.05" units="cm"/>
      <inkml:brushProperty name="height" value="0.05" units="cm"/>
      <inkml:brushProperty name="color" value="#00A0D7"/>
    </inkml:brush>
  </inkml:definitions>
  <inkml:trace contextRef="#ctx0" brushRef="#br0">0 0 24575,'0'0'-8191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12.398"/>
    </inkml:context>
    <inkml:brush xml:id="br0">
      <inkml:brushProperty name="width" value="0.05" units="cm"/>
      <inkml:brushProperty name="height" value="0.05" units="cm"/>
      <inkml:brushProperty name="color" value="#CC912C"/>
      <inkml:brushProperty name="inkEffects" value="gold"/>
      <inkml:brushProperty name="anchorX" value="0"/>
      <inkml:brushProperty name="anchorY" value="0"/>
      <inkml:brushProperty name="scaleFactor" value="0.5"/>
    </inkml:brush>
  </inkml:definitions>
  <inkml:trace contextRef="#ctx0" brushRef="#br0">1 87 23790,'8258'0'0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19.847"/>
    </inkml:context>
    <inkml:brush xml:id="br0">
      <inkml:brushProperty name="width" value="0.05" units="cm"/>
      <inkml:brushProperty name="height" value="0.05" units="cm"/>
      <inkml:brushProperty name="color" value="#CC912C"/>
      <inkml:brushProperty name="inkEffects" value="gold"/>
      <inkml:brushProperty name="anchorX" value="-4157.75049"/>
      <inkml:brushProperty name="anchorY" value="-987.26593"/>
      <inkml:brushProperty name="scaleFactor" value="0.5"/>
    </inkml:brush>
  </inkml:definitions>
  <inkml:trace contextRef="#ctx0" brushRef="#br0">1 0 24575,'328'219'0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39.578"/>
    </inkml:context>
    <inkml:brush xml:id="br0">
      <inkml:brushProperty name="width" value="0.05" units="cm"/>
      <inkml:brushProperty name="height" value="0.05" units="cm"/>
      <inkml:brushProperty name="color" value="#E71224"/>
    </inkml:brush>
  </inkml:definitions>
  <inkml:trace contextRef="#ctx0" brushRef="#br0">1 0 24575,'15'2'0,"-1"0"0,0 1 0,1 1 0,-1 0 0,-1 1 0,26 12 0,-2-1 0,-24-12 0,3 2 0,-1 0 0,-1 0 0,1 1 0,-1 1 0,23 17 0,-26-16 0,11 8 0,-1 1 0,-1 0 0,0 2 0,18 24 0,-36-41 0,0 1 0,0 0 0,-1-1 0,1 1 0,-1 0 0,0 0 0,0 0 0,0 0 0,-1 0 0,0 0 0,1 0 0,-1 0 0,-1 0 0,1 0 0,0 0 0,-1 0 0,0 0 0,0 0 0,0 0 0,-1 0 0,1-1 0,-4 7 0,-4 7 0,-1 0 0,-1 0 0,-17 20 0,16-21 0,-3 3 0,-1 0 0,0-1 0,-1 0 0,-1-2 0,0 0 0,-2-1 0,1-1 0,-2 0 0,-32 15 0,32-19-1365,5 0-5461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24.916"/>
    </inkml:context>
    <inkml:brush xml:id="br0">
      <inkml:brushProperty name="width" value="0.05" units="cm"/>
      <inkml:brushProperty name="height" value="0.05" units="cm"/>
      <inkml:brushProperty name="color" value="#CC912C"/>
      <inkml:brushProperty name="inkEffects" value="gold"/>
      <inkml:brushProperty name="anchorX" value="-6616.79297"/>
      <inkml:brushProperty name="anchorY" value="-2591.20239"/>
      <inkml:brushProperty name="scaleFactor" value="0.5"/>
    </inkml:brush>
  </inkml:definitions>
  <inkml:trace contextRef="#ctx0" brushRef="#br0">379 0 24575,'0'0'0,"-4"0"0,-3 6 0,-4 0 0,-4-1 0,-6 0 0,-2 4 0,-3-1 0,4 4 0,0-1 0,0-2 0,4 2 0,-1-1 0,-2-2 0,5 3 0,3 4 0,-1-2 0,3 3 0,-2 3 0,2 3 0,-3-3 0,-3 1 0,-3-4 0,2-4 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27T02:25:04.503"/>
    </inkml:context>
    <inkml:brush xml:id="br0">
      <inkml:brushProperty name="width" value="0.05" units="cm"/>
      <inkml:brushProperty name="height" value="0.05" units="cm"/>
      <inkml:brushProperty name="color" value="#333333"/>
    </inkml:brush>
  </inkml:definitions>
  <inkml:trace contextRef="#ctx0" brushRef="#br0">1 1 24575,'0'0'-8191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4T00:57:37.420"/>
    </inkml:context>
    <inkml:brush xml:id="br0">
      <inkml:brushProperty name="width" value="0.05" units="cm"/>
      <inkml:brushProperty name="height" value="0.05" units="cm"/>
      <inkml:brushProperty name="color" value="#E71224"/>
    </inkml:brush>
  </inkml:definitions>
  <inkml:trace contextRef="#ctx0" brushRef="#br0">579 3 24575,'-1'-1'0,"0"1"0,-1 0 0,1-1 0,0 1 0,-1 0 0,1 0 0,0 0 0,0 0 0,-1 0 0,1 0 0,0 1 0,0-1 0,-1 0 0,1 0 0,0 1 0,0-1 0,0 1 0,-1 0 0,1-1 0,0 1 0,0 0 0,0-1 0,0 1 0,-1 1 0,-24 26 0,20-21 0,-3 3 0,-190 200 0,176-186 0,1 1 0,1 1 0,1 1 0,1 0 0,2 2 0,1 0 0,-23 57 0,18-15 0,2-6 0,-41 112 0,53-157 0,1 0 0,1 0 0,0 1 0,2 0 0,-1 29 0,5 110 0,2-63 0,-4-31 0,-1-29 0,2 0 0,2 0 0,10 60 0,50 200 0,-48-178 0,-2-11 0,21 18 0,-2-10 0,-22-71 0,2-1 0,2 0 0,2-1 0,1-1 0,23 41 0,31 30 0,-11-19 0,-36-59 0,2 0 0,31 32 0,13 19 0,-38-50 0,0-2 0,2-2 0,2-1 0,66 47 0,-80-63 0,130 85 0,-143-93 0,235 166 0,-190-135 0,-42-29 0,1 0 0,-1-1 0,2-1 0,-1 0 0,25 10 0,-13-7 0,0 1 0,36 22 0,-38-20 0,1-1 0,42 17 0,-58-26 0,0 0 0,0 1 0,0 0 0,-1 0 0,8 6 0,23 14 0,118 34 0,-110-44 0,-3 2 0,-29-10 0,0-1 0,1-1 0,0 0 0,0-1 0,25 3 0,64 8 0,-70-8 0,49 2 0,65 5 0,-23 0 0,173-11 63,-155-3-1491,-119 1-5398</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4T00:57:40.165"/>
    </inkml:context>
    <inkml:brush xml:id="br0">
      <inkml:brushProperty name="width" value="0.05" units="cm"/>
      <inkml:brushProperty name="height" value="0.05" units="cm"/>
      <inkml:brushProperty name="color" value="#E71224"/>
    </inkml:brush>
  </inkml:definitions>
  <inkml:trace contextRef="#ctx0" brushRef="#br0">0 0 24264,'220'301'0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4T00:57:49.688"/>
    </inkml:context>
    <inkml:brush xml:id="br0">
      <inkml:brushProperty name="width" value="0.05" units="cm"/>
      <inkml:brushProperty name="height" value="0.05" units="cm"/>
      <inkml:brushProperty name="color" value="#E71224"/>
    </inkml:brush>
  </inkml:definitions>
  <inkml:trace contextRef="#ctx0" brushRef="#br0">298 1 24575,'0'2'0,"-1"1"0,0 0 0,0 0 0,0-1 0,0 1 0,0-1 0,0 1 0,-1-1 0,1 1 0,-1-1 0,0 0 0,0 0 0,0 0 0,-2 2 0,-31 26 0,19-18 0,1-1 0,-2 0 0,0-2 0,-29 13 0,39-18 15,0-1 0,0 2-1,0-1 1,0 1-1,1 0 1,0 0 0,0 0-1,-7 10 1,5-7-389,1-1 0,-1 1-1,-14 8 1,4-5-6452</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4T00:59:52.991"/>
    </inkml:context>
    <inkml:brush xml:id="br0">
      <inkml:brushProperty name="width" value="0.05" units="cm"/>
      <inkml:brushProperty name="height" value="0.05" units="cm"/>
      <inkml:brushProperty name="color" value="#E71224"/>
    </inkml:brush>
  </inkml:definitions>
  <inkml:trace contextRef="#ctx0" brushRef="#br0">1 1 24575,'101'-1'0,"186"5"0,-229 1 0,0 1 0,108 28 0,-17 2 0,-89-24 0,-1 3 0,100 39 0,-138-44 0,5 2 0,0-1 0,33 9 0,-27-11 0,-15-4 0,0 0 0,34 3 0,-1-2 0,-2 3 0,65 18 0,17 4 0,196 46 0,-79 25 0,-246-101 0,47 22 0,-2 2 0,58 42 0,-24 1 0,-21-16 0,11 9 0,101 114 0,-152-151 0,19 30 0,2 3 0,-35-50 0,10 10 0,-1 1 0,-1 1 0,0 0 0,-2 1 0,0 0 0,13 36 0,-13-19 0,-1 0 0,-2 1 0,-2-1 0,-1 1 0,-1 42 0,-5 532 0,0-599 0,0-1 0,-1 0 0,-1 1 0,0-1 0,0 0 0,-1 0 0,-1-1 0,0 1 0,0-1 0,-1 0 0,-8 11 0,-7 7 0,-1 0 0,-41 40 0,-232 224 0,269-266 0,-56 42 0,67-58 0,-1-1 0,0-1 0,0 0 0,-1-1 0,-30 9 0,-131 50 0,164-63 0,0 1 0,0-2 0,-1 0 0,1 0 0,-1-1 0,-19-1 0,-45 8 0,-54 9 0,19-3 0,-4-3 0,91-12 0,0 2 0,0 1 0,1 2 0,-45 12 0,55-11-273,-1-1 0,0 0 0,0-2 0,-30 3 0,25-5-6553</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8-04T00:59:56.619"/>
    </inkml:context>
    <inkml:brush xml:id="br0">
      <inkml:brushProperty name="width" value="0.05" units="cm"/>
      <inkml:brushProperty name="height" value="0.05" units="cm"/>
      <inkml:brushProperty name="color" value="#E71224"/>
    </inkml:brush>
  </inkml:definitions>
  <inkml:trace contextRef="#ctx0" brushRef="#br0">208 0 24575,'-16'18'0,"1"0"0,-20 32 0,-5 7 0,22-32 0,-16 29 0,2-2 0,30-49 0,0 0 0,0 0 0,0 0 0,0 0 0,1 0 0,0 0 0,-1 1 0,1-1 0,0 0 0,1 1 0,-1-1 0,1 1 0,-1 6 0,2-9 0,-1 1 0,1 0 0,-1-1 0,1 1 0,0-1 0,0 1 0,0-1 0,0 1 0,0-1 0,0 0 0,0 1 0,1-1 0,-1 0 0,0 0 0,1 0 0,-1 0 0,1 0 0,-1 0 0,1 0 0,-1 0 0,1-1 0,0 1 0,-1-1 0,1 1 0,0-1 0,0 0 0,-1 1 0,5-1 0,24 4 0,-9-1 0,0 0 0,-1 2 0,0 0 0,27 11 0,-27-9 0,1 0 0,-1-2 0,26 4 0,2 0 0,-37-7-170,0 2-1,-1-1 0,1 2 1,-1-1-1,0 1 0,0 1 1,10 7-1,-6-4-6655</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51.230"/>
    </inkml:context>
    <inkml:brush xml:id="br0">
      <inkml:brushProperty name="width" value="0.05" units="cm"/>
      <inkml:brushProperty name="height" value="0.05" units="cm"/>
      <inkml:brushProperty name="color" value="#00A0D7"/>
    </inkml:brush>
  </inkml:definitions>
  <inkml:trace contextRef="#ctx0" brushRef="#br0">0 3578 24276,'7484'-3578'0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2:58.504"/>
    </inkml:context>
    <inkml:brush xml:id="br0">
      <inkml:brushProperty name="width" value="0.05" units="cm"/>
      <inkml:brushProperty name="height" value="0.05" units="cm"/>
      <inkml:brushProperty name="color" value="#00A0D7"/>
    </inkml:brush>
  </inkml:definitions>
  <inkml:trace contextRef="#ctx0" brushRef="#br0">0 1 24575,'12'0'0,"0"0"0,0 1 0,-1 1 0,1-1 0,0 2 0,-1 0 0,0 0 0,0 1 0,0 0 0,0 1 0,0 1 0,13 8 0,-7-4 0,1-1 0,0 0 0,1-1 0,0-1 0,1-1 0,-1-1 0,1 0 0,24 2 0,-39-7 0,-1 1 0,0-1 0,1 1 0,-1 1 0,0-1 0,1 1 0,-1-1 0,0 1 0,0 0 0,0 1 0,-1-1 0,1 1 0,5 5 0,-7-6 0,0 0 0,-1 1 0,1 0 0,-1-1 0,1 1 0,-1 0 0,0-1 0,0 1 0,-1 0 0,1 0 0,0 0 0,-1 0 0,0 0 0,0 0 0,0 0 0,0 0 0,0 0 0,0-1 0,-1 1 0,1 0 0,-2 4 0,-18 56 0,13-46 0,2 1 0,0 0 0,0 0 0,-1 27 0,4-28 0,0 0 0,-1 0 0,0-1 0,-2 1 0,0-1 0,-1 0 0,0 0 0,-1 0 0,-14 21 0,17-30 24,1 0 0,0 0 0,0 0-1,-3 15 1,-3 9-1508,2-14-5342</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3:28.829"/>
    </inkml:context>
    <inkml:brush xml:id="br0">
      <inkml:brushProperty name="width" value="0.05" units="cm"/>
      <inkml:brushProperty name="height" value="0.05" units="cm"/>
      <inkml:brushProperty name="color" value="#00A0D7"/>
    </inkml:brush>
  </inkml:definitions>
  <inkml:trace contextRef="#ctx0" brushRef="#br0">0 0 24575,'0'0'-8191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4:31.402"/>
    </inkml:context>
    <inkml:brush xml:id="br0">
      <inkml:brushProperty name="width" value="0.05" units="cm"/>
      <inkml:brushProperty name="height" value="0.05" units="cm"/>
      <inkml:brushProperty name="color" value="#5B2D90"/>
    </inkml:brush>
  </inkml:definitions>
  <inkml:trace contextRef="#ctx0" brushRef="#br0">0 0 23513,'8550'3878'0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4:39.250"/>
    </inkml:context>
    <inkml:brush xml:id="br0">
      <inkml:brushProperty name="width" value="0.05" units="cm"/>
      <inkml:brushProperty name="height" value="0.05" units="cm"/>
      <inkml:brushProperty name="color" value="#5B2D90"/>
    </inkml:brush>
  </inkml:definitions>
  <inkml:trace contextRef="#ctx0" brushRef="#br0">51 0 24575,'4'2'0,"0"-1"0,0 1 0,0-1 0,0 1 0,-1 0 0,1 0 0,-1 1 0,1-1 0,-1 1 0,5 4 0,5 3 0,34 27 0,-2 2 0,48 52 0,-20-18 0,-67-67 0,0 0 0,0 0 0,-1 1 0,0 0 0,0 0 0,0 0 0,-1 0 0,0 1 0,3 8 0,-6-12 0,0-1 0,0 0 0,-1 1 0,1-1 0,-1 0 0,0 1 0,0-1 0,0 0 0,0 1 0,-1-1 0,1 1 0,-1-1 0,0 0 0,0 0 0,0 1 0,0-1 0,-1 0 0,1 0 0,-1 0 0,0 0 0,0-1 0,0 1 0,0 0 0,0-1 0,-3 3 0,-14 15 0,-2-2 0,1 0 0,-2-1 0,-1-1 0,-30 16 0,25-18 0,1 0 0,0 3 0,-45 35 0,64-45-227,-1 0-1,1-1 1,-1 0-1,-1 0 1,-10 4-1,-1-2-6598</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12.398"/>
    </inkml:context>
    <inkml:brush xml:id="br0">
      <inkml:brushProperty name="width" value="0.05" units="cm"/>
      <inkml:brushProperty name="height" value="0.05" units="cm"/>
      <inkml:brushProperty name="color" value="#CC912C"/>
      <inkml:brushProperty name="inkEffects" value="gold"/>
      <inkml:brushProperty name="anchorX" value="0"/>
      <inkml:brushProperty name="anchorY" value="0"/>
      <inkml:brushProperty name="scaleFactor" value="0.5"/>
    </inkml:brush>
  </inkml:definitions>
  <inkml:trace contextRef="#ctx0" brushRef="#br0">1 87 23790,'8258'0'0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7-30T04:25:19.847"/>
    </inkml:context>
    <inkml:brush xml:id="br0">
      <inkml:brushProperty name="width" value="0.05" units="cm"/>
      <inkml:brushProperty name="height" value="0.05" units="cm"/>
      <inkml:brushProperty name="color" value="#CC912C"/>
      <inkml:brushProperty name="inkEffects" value="gold"/>
      <inkml:brushProperty name="anchorX" value="-4157.75049"/>
      <inkml:brushProperty name="anchorY" value="-987.26593"/>
      <inkml:brushProperty name="scaleFactor" value="0.5"/>
    </inkml:brush>
  </inkml:definitions>
  <inkml:trace contextRef="#ctx0" brushRef="#br0">1 0 24575,'328'219'0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E71E34-DFE1-9045-47FE-A11B83D760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501632E6-A7D0-008E-41F9-6EB1515944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6BC78F65-4A60-633A-74D5-334F13468CFA}"/>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5" name="Footer Placeholder 4">
            <a:extLst>
              <a:ext uri="{FF2B5EF4-FFF2-40B4-BE49-F238E27FC236}">
                <a16:creationId xmlns:a16="http://schemas.microsoft.com/office/drawing/2014/main" id="{E250DAF9-0345-75E4-0EBF-561FD81CC6C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D8E5BBD-A5A1-7EC7-2FEF-1F84407254BB}"/>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733094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BC44E8-7466-CB1A-E6EE-6B183D12CE80}"/>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7C6CE225-1945-1183-8ED7-2342FD718B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FEBD1DDC-8FE6-D6AB-5D5F-B42E1AA65AD9}"/>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5" name="Footer Placeholder 4">
            <a:extLst>
              <a:ext uri="{FF2B5EF4-FFF2-40B4-BE49-F238E27FC236}">
                <a16:creationId xmlns:a16="http://schemas.microsoft.com/office/drawing/2014/main" id="{B276FA7D-E463-24F3-9617-B7824132B17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875039-98DE-82BD-230A-64B37E03AC2D}"/>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2544633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17BCBE-34F7-087B-4FC4-DF7B689BD19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D9B785A8-409A-398C-189E-869A1B002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E6E07301-B700-8835-7DFC-A035351CF276}"/>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5" name="Footer Placeholder 4">
            <a:extLst>
              <a:ext uri="{FF2B5EF4-FFF2-40B4-BE49-F238E27FC236}">
                <a16:creationId xmlns:a16="http://schemas.microsoft.com/office/drawing/2014/main" id="{AECC7119-080D-0BBA-508E-144E53844657}"/>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972F7B3-7870-6023-E4CC-14D03A95F018}"/>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543194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42C34-6C28-0499-F9E5-E01B6AE9D1C2}"/>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5E02E9A3-C195-3372-777B-BDEEDEAC12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25CDA4F4-F52F-FD72-7FA6-9E6AD6D2558D}"/>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5" name="Footer Placeholder 4">
            <a:extLst>
              <a:ext uri="{FF2B5EF4-FFF2-40B4-BE49-F238E27FC236}">
                <a16:creationId xmlns:a16="http://schemas.microsoft.com/office/drawing/2014/main" id="{9FE2CD79-3C0C-B400-2630-9F140C87EED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82CF7DDE-2733-440F-AB4F-521473E2761E}"/>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1819324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7CDA1-4BB2-C2CE-E395-86AE8B95C3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4246ACBB-FF40-7A26-82B4-0CA71CD6E6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41F28E0-A560-33BE-10E2-849D4C607477}"/>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5" name="Footer Placeholder 4">
            <a:extLst>
              <a:ext uri="{FF2B5EF4-FFF2-40B4-BE49-F238E27FC236}">
                <a16:creationId xmlns:a16="http://schemas.microsoft.com/office/drawing/2014/main" id="{C151DE9E-F1B0-AED0-5E25-46B2FE8BB61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5393A069-D37F-692A-C07A-ED68ABD1BD1E}"/>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1518322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C787C-4C60-D973-52B2-C83B0EC05BC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2C8D965-5C2E-A28B-A959-2505D3BD63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EA78912F-A281-872D-D83A-E74A7592D4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F5976D99-7A54-AF4A-9276-C84D09C9DFA0}"/>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6" name="Footer Placeholder 5">
            <a:extLst>
              <a:ext uri="{FF2B5EF4-FFF2-40B4-BE49-F238E27FC236}">
                <a16:creationId xmlns:a16="http://schemas.microsoft.com/office/drawing/2014/main" id="{B754576F-35AA-F61F-1A88-5BBC496607F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3F664D6-A39A-A273-DABD-1739556E7851}"/>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20613781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AC5778-F47C-247F-DF66-F53EF0651D28}"/>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4992BA59-C7E9-ECAA-B0AC-0404E8CFF84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FA1B2D8-19E2-DEC3-BE94-A4AC0EFFF06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50A85E51-5C94-9F3C-007A-88392D841E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C2DF7B5-7B08-26CD-D179-D0FA2BB67AB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BA4D3493-AB9D-140B-7E8F-84B169881451}"/>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8" name="Footer Placeholder 7">
            <a:extLst>
              <a:ext uri="{FF2B5EF4-FFF2-40B4-BE49-F238E27FC236}">
                <a16:creationId xmlns:a16="http://schemas.microsoft.com/office/drawing/2014/main" id="{C46221B3-D30C-C888-3C3A-4E853889308E}"/>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2090D58-A380-5EBE-6566-F300D1BD1319}"/>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36937428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C8468-4445-960F-1DBD-E521BB109168}"/>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329A06F2-903E-B0E8-CC25-06DCBD4ACE87}"/>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4" name="Footer Placeholder 3">
            <a:extLst>
              <a:ext uri="{FF2B5EF4-FFF2-40B4-BE49-F238E27FC236}">
                <a16:creationId xmlns:a16="http://schemas.microsoft.com/office/drawing/2014/main" id="{19D7B5BC-3E75-F8EC-04B6-B23403AAD41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5B3E5A22-2065-9D43-B4B1-9516D34FD4D9}"/>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2102678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BAC720D-2E78-DB20-12C2-9BA8C3370EFE}"/>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3" name="Footer Placeholder 2">
            <a:extLst>
              <a:ext uri="{FF2B5EF4-FFF2-40B4-BE49-F238E27FC236}">
                <a16:creationId xmlns:a16="http://schemas.microsoft.com/office/drawing/2014/main" id="{2940AA01-B65F-C17D-ABAB-7418BAFBDB1D}"/>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05B5B5C0-C78C-B2A3-128B-F8A64659CD4C}"/>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218209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55296-B038-2483-5358-801F03D9F6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925AB9D8-B49C-5B9E-99AF-79112B2B76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1738AA50-CCC9-741E-8E48-722F561882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00C8E8D-A853-78BC-789A-ABD00FC7B531}"/>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6" name="Footer Placeholder 5">
            <a:extLst>
              <a:ext uri="{FF2B5EF4-FFF2-40B4-BE49-F238E27FC236}">
                <a16:creationId xmlns:a16="http://schemas.microsoft.com/office/drawing/2014/main" id="{B3057A4C-B104-A25E-A2A1-F679C2BEDB8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EA437330-6EA7-3211-65BD-480818F851B5}"/>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3524663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783F7-4840-A579-3504-2866FC3050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35DEB025-C05C-0458-85FF-8DEF96293D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EABB2F10-6A7C-C504-7366-CFFCE4FB66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1992F35-B3CB-D982-F57D-383171C7CEB2}"/>
              </a:ext>
            </a:extLst>
          </p:cNvPr>
          <p:cNvSpPr>
            <a:spLocks noGrp="1"/>
          </p:cNvSpPr>
          <p:nvPr>
            <p:ph type="dt" sz="half" idx="10"/>
          </p:nvPr>
        </p:nvSpPr>
        <p:spPr/>
        <p:txBody>
          <a:bodyPr/>
          <a:lstStyle/>
          <a:p>
            <a:fld id="{79DF4A94-0E89-476B-B4EE-481F54F62228}" type="datetimeFigureOut">
              <a:rPr lang="en-IN" smtClean="0"/>
              <a:t>21-12-2025</a:t>
            </a:fld>
            <a:endParaRPr lang="en-IN"/>
          </a:p>
        </p:txBody>
      </p:sp>
      <p:sp>
        <p:nvSpPr>
          <p:cNvPr id="6" name="Footer Placeholder 5">
            <a:extLst>
              <a:ext uri="{FF2B5EF4-FFF2-40B4-BE49-F238E27FC236}">
                <a16:creationId xmlns:a16="http://schemas.microsoft.com/office/drawing/2014/main" id="{0EC98660-AC75-1AED-DF35-C393AB584745}"/>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DB4B36C2-32A6-C612-19A5-47A7A0699291}"/>
              </a:ext>
            </a:extLst>
          </p:cNvPr>
          <p:cNvSpPr>
            <a:spLocks noGrp="1"/>
          </p:cNvSpPr>
          <p:nvPr>
            <p:ph type="sldNum" sz="quarter" idx="12"/>
          </p:nvPr>
        </p:nvSpPr>
        <p:spPr/>
        <p:txBody>
          <a:bodyPr/>
          <a:lstStyle/>
          <a:p>
            <a:fld id="{BED22423-8FA2-457B-A7BF-D5408111E028}" type="slidenum">
              <a:rPr lang="en-IN" smtClean="0"/>
              <a:t>‹#›</a:t>
            </a:fld>
            <a:endParaRPr lang="en-IN"/>
          </a:p>
        </p:txBody>
      </p:sp>
    </p:spTree>
    <p:extLst>
      <p:ext uri="{BB962C8B-B14F-4D97-AF65-F5344CB8AC3E}">
        <p14:creationId xmlns:p14="http://schemas.microsoft.com/office/powerpoint/2010/main" val="446699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68E43B0-C856-A7F9-3F41-BB9681DCE5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614AEFB2-455E-0732-1466-1075373AAA9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8498A84-EF84-E321-4CEF-12FE90F7622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DF4A94-0E89-476B-B4EE-481F54F62228}" type="datetimeFigureOut">
              <a:rPr lang="en-IN" smtClean="0"/>
              <a:t>21-12-2025</a:t>
            </a:fld>
            <a:endParaRPr lang="en-IN"/>
          </a:p>
        </p:txBody>
      </p:sp>
      <p:sp>
        <p:nvSpPr>
          <p:cNvPr id="5" name="Footer Placeholder 4">
            <a:extLst>
              <a:ext uri="{FF2B5EF4-FFF2-40B4-BE49-F238E27FC236}">
                <a16:creationId xmlns:a16="http://schemas.microsoft.com/office/drawing/2014/main" id="{BED4C7DB-5188-B7B0-D7E1-108329CBCB3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7D192E28-EEF3-AC9C-AC6F-06E56F7C68A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D22423-8FA2-457B-A7BF-D5408111E028}" type="slidenum">
              <a:rPr lang="en-IN" smtClean="0"/>
              <a:t>‹#›</a:t>
            </a:fld>
            <a:endParaRPr lang="en-IN"/>
          </a:p>
        </p:txBody>
      </p:sp>
    </p:spTree>
    <p:extLst>
      <p:ext uri="{BB962C8B-B14F-4D97-AF65-F5344CB8AC3E}">
        <p14:creationId xmlns:p14="http://schemas.microsoft.com/office/powerpoint/2010/main" val="8300981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baeldung.com/java-static"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customXml" Target="../ink/ink6.xml"/><Relationship Id="rId18" Type="http://schemas.openxmlformats.org/officeDocument/2006/relationships/image" Target="../media/image10.png"/><Relationship Id="rId26" Type="http://schemas.openxmlformats.org/officeDocument/2006/relationships/image" Target="../media/image14.png"/><Relationship Id="rId3" Type="http://schemas.openxmlformats.org/officeDocument/2006/relationships/customXml" Target="../ink/ink1.xml"/><Relationship Id="rId21" Type="http://schemas.openxmlformats.org/officeDocument/2006/relationships/customXml" Target="../ink/ink10.xml"/><Relationship Id="rId7" Type="http://schemas.openxmlformats.org/officeDocument/2006/relationships/customXml" Target="../ink/ink3.xml"/><Relationship Id="rId12" Type="http://schemas.openxmlformats.org/officeDocument/2006/relationships/image" Target="../media/image7.png"/><Relationship Id="rId17" Type="http://schemas.openxmlformats.org/officeDocument/2006/relationships/customXml" Target="../ink/ink8.xml"/><Relationship Id="rId25" Type="http://schemas.openxmlformats.org/officeDocument/2006/relationships/customXml" Target="../ink/ink12.xml"/><Relationship Id="rId2" Type="http://schemas.openxmlformats.org/officeDocument/2006/relationships/image" Target="../media/image2.png"/><Relationship Id="rId16" Type="http://schemas.openxmlformats.org/officeDocument/2006/relationships/image" Target="../media/image9.png"/><Relationship Id="rId20"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customXml" Target="../ink/ink5.xml"/><Relationship Id="rId24" Type="http://schemas.openxmlformats.org/officeDocument/2006/relationships/image" Target="../media/image13.png"/><Relationship Id="rId5" Type="http://schemas.openxmlformats.org/officeDocument/2006/relationships/customXml" Target="../ink/ink2.xml"/><Relationship Id="rId15" Type="http://schemas.openxmlformats.org/officeDocument/2006/relationships/customXml" Target="../ink/ink7.xml"/><Relationship Id="rId23" Type="http://schemas.openxmlformats.org/officeDocument/2006/relationships/customXml" Target="../ink/ink11.xml"/><Relationship Id="rId10" Type="http://schemas.openxmlformats.org/officeDocument/2006/relationships/image" Target="../media/image6.png"/><Relationship Id="rId19" Type="http://schemas.openxmlformats.org/officeDocument/2006/relationships/customXml" Target="../ink/ink9.xml"/><Relationship Id="rId4" Type="http://schemas.openxmlformats.org/officeDocument/2006/relationships/image" Target="../media/image3.png"/><Relationship Id="rId9" Type="http://schemas.openxmlformats.org/officeDocument/2006/relationships/customXml" Target="../ink/ink4.xml"/><Relationship Id="rId14" Type="http://schemas.openxmlformats.org/officeDocument/2006/relationships/image" Target="../media/image8.png"/><Relationship Id="rId22" Type="http://schemas.openxmlformats.org/officeDocument/2006/relationships/image" Target="../media/image12.png"/></Relationships>
</file>

<file path=ppt/slides/_rels/slide26.xml.rels><?xml version="1.0" encoding="UTF-8" standalone="yes"?>
<Relationships xmlns="http://schemas.openxmlformats.org/package/2006/relationships"><Relationship Id="rId8" Type="http://schemas.openxmlformats.org/officeDocument/2006/relationships/customXml" Target="../ink/ink16.xml"/><Relationship Id="rId13" Type="http://schemas.openxmlformats.org/officeDocument/2006/relationships/image" Target="../media/image10.png"/><Relationship Id="rId18" Type="http://schemas.openxmlformats.org/officeDocument/2006/relationships/image" Target="../media/image15.png"/><Relationship Id="rId3" Type="http://schemas.openxmlformats.org/officeDocument/2006/relationships/image" Target="../media/image3.png"/><Relationship Id="rId7" Type="http://schemas.openxmlformats.org/officeDocument/2006/relationships/image" Target="../media/image5.png"/><Relationship Id="rId12" Type="http://schemas.openxmlformats.org/officeDocument/2006/relationships/customXml" Target="../ink/ink18.xml"/><Relationship Id="rId17" Type="http://schemas.openxmlformats.org/officeDocument/2006/relationships/image" Target="../media/image12.png"/><Relationship Id="rId2" Type="http://schemas.openxmlformats.org/officeDocument/2006/relationships/customXml" Target="../ink/ink13.xml"/><Relationship Id="rId16" Type="http://schemas.openxmlformats.org/officeDocument/2006/relationships/customXml" Target="../ink/ink20.xml"/><Relationship Id="rId1" Type="http://schemas.openxmlformats.org/officeDocument/2006/relationships/slideLayout" Target="../slideLayouts/slideLayout2.xml"/><Relationship Id="rId6" Type="http://schemas.openxmlformats.org/officeDocument/2006/relationships/customXml" Target="../ink/ink15.xml"/><Relationship Id="rId11" Type="http://schemas.openxmlformats.org/officeDocument/2006/relationships/image" Target="../media/image7.png"/><Relationship Id="rId5" Type="http://schemas.openxmlformats.org/officeDocument/2006/relationships/image" Target="../media/image4.png"/><Relationship Id="rId15" Type="http://schemas.openxmlformats.org/officeDocument/2006/relationships/image" Target="../media/image11.png"/><Relationship Id="rId10" Type="http://schemas.openxmlformats.org/officeDocument/2006/relationships/customXml" Target="../ink/ink17.xml"/><Relationship Id="rId4" Type="http://schemas.openxmlformats.org/officeDocument/2006/relationships/customXml" Target="../ink/ink14.xml"/><Relationship Id="rId9" Type="http://schemas.openxmlformats.org/officeDocument/2006/relationships/image" Target="../media/image6.png"/><Relationship Id="rId14" Type="http://schemas.openxmlformats.org/officeDocument/2006/relationships/customXml" Target="../ink/ink19.xml"/></Relationships>
</file>

<file path=ppt/slides/_rels/slide2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customXml" Target="../ink/ink2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hyperlink" Target="https://docs.oracle.com/javase/8/docs/api/java/io/Serializable.html" TargetMode="External"/><Relationship Id="rId2" Type="http://schemas.openxmlformats.org/officeDocument/2006/relationships/hyperlink" Target="https://docs.oracle.com/javase/8/docs/api/java/lang/Object.html" TargetMode="External"/><Relationship Id="rId1" Type="http://schemas.openxmlformats.org/officeDocument/2006/relationships/slideLayout" Target="../slideLayouts/slideLayout2.xml"/><Relationship Id="rId6" Type="http://schemas.openxmlformats.org/officeDocument/2006/relationships/hyperlink" Target="https://docs.oracle.com/javase/8/docs/api/java/lang/CharSequence.html" TargetMode="External"/><Relationship Id="rId5" Type="http://schemas.openxmlformats.org/officeDocument/2006/relationships/hyperlink" Target="https://docs.oracle.com/javase/8/docs/api/java/lang/String.html" TargetMode="External"/><Relationship Id="rId4" Type="http://schemas.openxmlformats.org/officeDocument/2006/relationships/hyperlink" Target="https://docs.oracle.com/javase/8/docs/api/java/lang/Comparable.html"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8" Type="http://schemas.openxmlformats.org/officeDocument/2006/relationships/hyperlink" Target="https://docs.oracle.com/javase/7/docs/api/java/lang/CharSequence.html" TargetMode="External"/><Relationship Id="rId3" Type="http://schemas.openxmlformats.org/officeDocument/2006/relationships/hyperlink" Target="https://docs.oracle.com/javase/7/docs/api/java/lang/String.html#compareTo(java.lang.String)" TargetMode="External"/><Relationship Id="rId7" Type="http://schemas.openxmlformats.org/officeDocument/2006/relationships/hyperlink" Target="https://docs.oracle.com/javase/7/docs/api/java/lang/String.html#contains(java.lang.CharSequence)" TargetMode="External"/><Relationship Id="rId2" Type="http://schemas.openxmlformats.org/officeDocument/2006/relationships/hyperlink" Target="https://docs.oracle.com/javase/7/docs/api/java/lang/String.html#charAt(int)" TargetMode="External"/><Relationship Id="rId1" Type="http://schemas.openxmlformats.org/officeDocument/2006/relationships/slideLayout" Target="../slideLayouts/slideLayout2.xml"/><Relationship Id="rId6" Type="http://schemas.openxmlformats.org/officeDocument/2006/relationships/hyperlink" Target="https://docs.oracle.com/javase/7/docs/api/java/lang/String.html#concat(java.lang.String)" TargetMode="External"/><Relationship Id="rId5" Type="http://schemas.openxmlformats.org/officeDocument/2006/relationships/hyperlink" Target="https://docs.oracle.com/javase/7/docs/api/java/lang/String.html#compareToIgnoreCase(java.lang.String)" TargetMode="External"/><Relationship Id="rId10" Type="http://schemas.openxmlformats.org/officeDocument/2006/relationships/hyperlink" Target="https://docs.oracle.com/javase/7/docs/api/java/lang/String.html#copyValueOf(char[],%20int,%20int)" TargetMode="External"/><Relationship Id="rId4" Type="http://schemas.openxmlformats.org/officeDocument/2006/relationships/hyperlink" Target="https://docs.oracle.com/javase/7/docs/api/java/lang/String.html" TargetMode="External"/><Relationship Id="rId9" Type="http://schemas.openxmlformats.org/officeDocument/2006/relationships/hyperlink" Target="https://docs.oracle.com/javase/7/docs/api/java/lang/String.html#copyValueOf(char[])" TargetMode="External"/></Relationships>
</file>

<file path=ppt/slides/_rels/slide33.xml.rels><?xml version="1.0" encoding="UTF-8" standalone="yes"?>
<Relationships xmlns="http://schemas.openxmlformats.org/package/2006/relationships"><Relationship Id="rId8" Type="http://schemas.openxmlformats.org/officeDocument/2006/relationships/hyperlink" Target="https://docs.oracle.com/javase/7/docs/api/java/lang/String.html#lastIndexOf(int,%20int)" TargetMode="External"/><Relationship Id="rId3" Type="http://schemas.openxmlformats.org/officeDocument/2006/relationships/hyperlink" Target="https://docs.oracle.com/javase/7/docs/api/java/lang/String.html#indexOf(int,%20int)" TargetMode="External"/><Relationship Id="rId7" Type="http://schemas.openxmlformats.org/officeDocument/2006/relationships/hyperlink" Target="https://docs.oracle.com/javase/7/docs/api/java/lang/String.html#lastIndexOf(int)" TargetMode="External"/><Relationship Id="rId2" Type="http://schemas.openxmlformats.org/officeDocument/2006/relationships/hyperlink" Target="https://docs.oracle.com/javase/7/docs/api/java/lang/String.html#indexOf(int)" TargetMode="External"/><Relationship Id="rId1" Type="http://schemas.openxmlformats.org/officeDocument/2006/relationships/slideLayout" Target="../slideLayouts/slideLayout2.xml"/><Relationship Id="rId6" Type="http://schemas.openxmlformats.org/officeDocument/2006/relationships/hyperlink" Target="https://docs.oracle.com/javase/7/docs/api/java/lang/String.html#indexOf(java.lang.String,%20int)" TargetMode="External"/><Relationship Id="rId5" Type="http://schemas.openxmlformats.org/officeDocument/2006/relationships/hyperlink" Target="https://docs.oracle.com/javase/7/docs/api/java/lang/String.html" TargetMode="External"/><Relationship Id="rId10" Type="http://schemas.openxmlformats.org/officeDocument/2006/relationships/hyperlink" Target="https://docs.oracle.com/javase/7/docs/api/java/lang/String.html#lastIndexOf(java.lang.String,%20int)" TargetMode="External"/><Relationship Id="rId4" Type="http://schemas.openxmlformats.org/officeDocument/2006/relationships/hyperlink" Target="https://docs.oracle.com/javase/7/docs/api/java/lang/String.html#indexOf(java.lang.String)" TargetMode="External"/><Relationship Id="rId9" Type="http://schemas.openxmlformats.org/officeDocument/2006/relationships/hyperlink" Target="https://docs.oracle.com/javase/7/docs/api/java/lang/String.html#lastIndexOf(java.lang.String)" TargetMode="External"/></Relationships>
</file>

<file path=ppt/slides/_rels/slide34.xml.rels><?xml version="1.0" encoding="UTF-8" standalone="yes"?>
<Relationships xmlns="http://schemas.openxmlformats.org/package/2006/relationships"><Relationship Id="rId8" Type="http://schemas.openxmlformats.org/officeDocument/2006/relationships/hyperlink" Target="https://docs.oracle.com/javase/8/docs/api/java/lang/String.html#substring-int-int-" TargetMode="External"/><Relationship Id="rId3" Type="http://schemas.openxmlformats.org/officeDocument/2006/relationships/hyperlink" Target="https://docs.oracle.com/javase/7/docs/api/java/lang/String.html#replace(char,%20char)" TargetMode="External"/><Relationship Id="rId7" Type="http://schemas.openxmlformats.org/officeDocument/2006/relationships/hyperlink" Target="https://docs.oracle.com/javase/8/docs/api/java/lang/String.html#substring-int-" TargetMode="External"/><Relationship Id="rId2" Type="http://schemas.openxmlformats.org/officeDocument/2006/relationships/hyperlink" Target="https://docs.oracle.com/javase/7/docs/api/java/lang/String.html" TargetMode="External"/><Relationship Id="rId1" Type="http://schemas.openxmlformats.org/officeDocument/2006/relationships/slideLayout" Target="../slideLayouts/slideLayout2.xml"/><Relationship Id="rId6" Type="http://schemas.openxmlformats.org/officeDocument/2006/relationships/hyperlink" Target="https://docs.oracle.com/javase/8/docs/api/java/lang/String.html" TargetMode="External"/><Relationship Id="rId5" Type="http://schemas.openxmlformats.org/officeDocument/2006/relationships/hyperlink" Target="https://docs.oracle.com/javase/7/docs/api/java/lang/CharSequence.html" TargetMode="External"/><Relationship Id="rId4" Type="http://schemas.openxmlformats.org/officeDocument/2006/relationships/hyperlink" Target="https://docs.oracle.com/javase/7/docs/api/java/lang/String.html#replace(java.lang.CharSequence,%20java.lang.CharSequence)" TargetMode="External"/></Relationships>
</file>

<file path=ppt/slides/_rels/slide35.xml.rels><?xml version="1.0" encoding="UTF-8" standalone="yes"?>
<Relationships xmlns="http://schemas.openxmlformats.org/package/2006/relationships"><Relationship Id="rId3" Type="http://schemas.openxmlformats.org/officeDocument/2006/relationships/hyperlink" Target="https://docs.oracle.com/javase/8/docs/api/java/lang/String.html#split-java.lang.String-" TargetMode="External"/><Relationship Id="rId7" Type="http://schemas.openxmlformats.org/officeDocument/2006/relationships/hyperlink" Target="https://docs.oracle.com/javase/8/docs/api/java/lang/String.html#startsWith-java.lang.String-int-" TargetMode="External"/><Relationship Id="rId2" Type="http://schemas.openxmlformats.org/officeDocument/2006/relationships/hyperlink" Target="https://docs.oracle.com/javase/8/docs/api/java/lang/String.html" TargetMode="External"/><Relationship Id="rId1" Type="http://schemas.openxmlformats.org/officeDocument/2006/relationships/slideLayout" Target="../slideLayouts/slideLayout2.xml"/><Relationship Id="rId6" Type="http://schemas.openxmlformats.org/officeDocument/2006/relationships/hyperlink" Target="https://docs.oracle.com/javase/8/docs/api/java/lang/String.html#startsWith-java.lang.String-" TargetMode="External"/><Relationship Id="rId5" Type="http://schemas.openxmlformats.org/officeDocument/2006/relationships/hyperlink" Target="https://docs.oracle.com/javase/8/docs/api/java/lang/String.html#split-java.lang.String-int-" TargetMode="External"/><Relationship Id="rId4" Type="http://schemas.openxmlformats.org/officeDocument/2006/relationships/hyperlink" Target="https://docs.oracle.com/javase/8/docs/api/java/util/regex/Pattern.html#sum" TargetMode="External"/></Relationships>
</file>

<file path=ppt/slides/_rels/slide36.xml.rels><?xml version="1.0" encoding="UTF-8" standalone="yes"?>
<Relationships xmlns="http://schemas.openxmlformats.org/package/2006/relationships"><Relationship Id="rId3" Type="http://schemas.openxmlformats.org/officeDocument/2006/relationships/hyperlink" Target="https://docs.oracle.com/javase/8/docs/api/java/lang/StringBuilder.html#insert-int-char-" TargetMode="External"/><Relationship Id="rId2" Type="http://schemas.openxmlformats.org/officeDocument/2006/relationships/hyperlink" Target="https://docs.oracle.com/javase/8/docs/api/java/lang/StringBuilder.html" TargetMode="External"/><Relationship Id="rId1" Type="http://schemas.openxmlformats.org/officeDocument/2006/relationships/slideLayout" Target="../slideLayouts/slideLayout2.xml"/><Relationship Id="rId5" Type="http://schemas.openxmlformats.org/officeDocument/2006/relationships/hyperlink" Target="https://docs.oracle.com/javase/8/docs/api/java/lang/String.html" TargetMode="External"/><Relationship Id="rId4" Type="http://schemas.openxmlformats.org/officeDocument/2006/relationships/hyperlink" Target="https://docs.oracle.com/javase/8/docs/api/java/lang/StringBuilder.html#insert-int-java.lang.String-" TargetMode="External"/></Relationships>
</file>

<file path=ppt/slides/_rels/slide37.xml.rels><?xml version="1.0" encoding="UTF-8" standalone="yes"?>
<Relationships xmlns="http://schemas.openxmlformats.org/package/2006/relationships"><Relationship Id="rId3" Type="http://schemas.openxmlformats.org/officeDocument/2006/relationships/hyperlink" Target="https://docs.oracle.com/javase/8/docs/api/java/lang/StringBuilder.html#delete-int-int-" TargetMode="External"/><Relationship Id="rId2" Type="http://schemas.openxmlformats.org/officeDocument/2006/relationships/hyperlink" Target="https://docs.oracle.com/javase/8/docs/api/java/lang/StringBuilder.html" TargetMode="External"/><Relationship Id="rId1" Type="http://schemas.openxmlformats.org/officeDocument/2006/relationships/slideLayout" Target="../slideLayouts/slideLayout2.xml"/><Relationship Id="rId4" Type="http://schemas.openxmlformats.org/officeDocument/2006/relationships/hyperlink" Target="https://docs.oracle.com/javase/8/docs/api/java/lang/StringBuilder.html#deleteCharAt-int-" TargetMode="External"/></Relationships>
</file>

<file path=ppt/slides/_rels/slide38.xml.rels><?xml version="1.0" encoding="UTF-8" standalone="yes"?>
<Relationships xmlns="http://schemas.openxmlformats.org/package/2006/relationships"><Relationship Id="rId8" Type="http://schemas.openxmlformats.org/officeDocument/2006/relationships/hyperlink" Target="https://docs.oracle.com/javase/8/docs/api/java/lang/String.html#replaceFirst-java.lang.String-java.lang.String-" TargetMode="External"/><Relationship Id="rId3" Type="http://schemas.openxmlformats.org/officeDocument/2006/relationships/hyperlink" Target="https://docs.oracle.com/javase/8/docs/api/java/lang/String.html#replace-char-char-" TargetMode="External"/><Relationship Id="rId7" Type="http://schemas.openxmlformats.org/officeDocument/2006/relationships/hyperlink" Target="https://docs.oracle.com/javase/8/docs/api/java/util/regex/Pattern.html#sum" TargetMode="External"/><Relationship Id="rId2" Type="http://schemas.openxmlformats.org/officeDocument/2006/relationships/hyperlink" Target="https://docs.oracle.com/javase/8/docs/api/java/lang/String.html" TargetMode="External"/><Relationship Id="rId1" Type="http://schemas.openxmlformats.org/officeDocument/2006/relationships/slideLayout" Target="../slideLayouts/slideLayout2.xml"/><Relationship Id="rId6" Type="http://schemas.openxmlformats.org/officeDocument/2006/relationships/hyperlink" Target="https://docs.oracle.com/javase/8/docs/api/java/lang/String.html#replaceAll-java.lang.String-java.lang.String-" TargetMode="External"/><Relationship Id="rId5" Type="http://schemas.openxmlformats.org/officeDocument/2006/relationships/hyperlink" Target="https://docs.oracle.com/javase/8/docs/api/java/lang/CharSequence.html" TargetMode="External"/><Relationship Id="rId10" Type="http://schemas.openxmlformats.org/officeDocument/2006/relationships/hyperlink" Target="https://docs.oracle.com/javase/8/docs/api/java/lang/StringBuilder.html#replace-int-int-java.lang.String-" TargetMode="External"/><Relationship Id="rId4" Type="http://schemas.openxmlformats.org/officeDocument/2006/relationships/hyperlink" Target="https://docs.oracle.com/javase/8/docs/api/java/lang/String.html#replace-java.lang.CharSequence-java.lang.CharSequence-" TargetMode="External"/><Relationship Id="rId9" Type="http://schemas.openxmlformats.org/officeDocument/2006/relationships/hyperlink" Target="https://docs.oracle.com/javase/8/docs/api/java/lang/StringBuilder.html" TargetMode="External"/></Relationships>
</file>

<file path=ppt/slides/_rels/slide39.xml.rels><?xml version="1.0" encoding="UTF-8" standalone="yes"?>
<Relationships xmlns="http://schemas.openxmlformats.org/package/2006/relationships"><Relationship Id="rId3" Type="http://schemas.openxmlformats.org/officeDocument/2006/relationships/hyperlink" Target="https://docs.oracle.com/javase/8/docs/api/java/lang/String.html#trim--" TargetMode="External"/><Relationship Id="rId2" Type="http://schemas.openxmlformats.org/officeDocument/2006/relationships/hyperlink" Target="https://docs.oracle.com/javase/8/docs/api/java/lang/String.html" TargetMode="External"/><Relationship Id="rId1" Type="http://schemas.openxmlformats.org/officeDocument/2006/relationships/slideLayout" Target="../slideLayouts/slideLayout2.xml"/><Relationship Id="rId5" Type="http://schemas.openxmlformats.org/officeDocument/2006/relationships/hyperlink" Target="https://docs.oracle.com/javase/8/docs/api/java/util/regex/Pattern.html#sum" TargetMode="External"/><Relationship Id="rId4" Type="http://schemas.openxmlformats.org/officeDocument/2006/relationships/hyperlink" Target="https://docs.oracle.com/javase/8/docs/api/java/lang/String.html#split-java.lang.Str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docs.oracle.com/javase/8/docs/api/java/lang/StringBuilder.html#insert-int-char:A-" TargetMode="External"/><Relationship Id="rId2" Type="http://schemas.openxmlformats.org/officeDocument/2006/relationships/hyperlink" Target="https://docs.oracle.com/javase/8/docs/api/java/lang/StringBuilder.html#insert-int-char-"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s://codecademy-enterprise.percipio.com/resources/docs/java/classes?page_ref=catalog"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customXml" Target="../ink/ink25.xml"/><Relationship Id="rId3" Type="http://schemas.openxmlformats.org/officeDocument/2006/relationships/image" Target="../media/image16.png"/><Relationship Id="rId7" Type="http://schemas.openxmlformats.org/officeDocument/2006/relationships/image" Target="../media/image18.png"/><Relationship Id="rId2" Type="http://schemas.openxmlformats.org/officeDocument/2006/relationships/customXml" Target="../ink/ink22.xml"/><Relationship Id="rId1" Type="http://schemas.openxmlformats.org/officeDocument/2006/relationships/slideLayout" Target="../slideLayouts/slideLayout2.xml"/><Relationship Id="rId6" Type="http://schemas.openxmlformats.org/officeDocument/2006/relationships/customXml" Target="../ink/ink24.xml"/><Relationship Id="rId11" Type="http://schemas.openxmlformats.org/officeDocument/2006/relationships/image" Target="../media/image21.png"/><Relationship Id="rId5" Type="http://schemas.openxmlformats.org/officeDocument/2006/relationships/image" Target="../media/image17.png"/><Relationship Id="rId10" Type="http://schemas.openxmlformats.org/officeDocument/2006/relationships/customXml" Target="../ink/ink26.xml"/><Relationship Id="rId4" Type="http://schemas.openxmlformats.org/officeDocument/2006/relationships/customXml" Target="../ink/ink23.xml"/><Relationship Id="rId9" Type="http://schemas.openxmlformats.org/officeDocument/2006/relationships/image" Target="../media/image19.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1A616D-EC03-C09D-041E-E49E7D314819}"/>
              </a:ext>
            </a:extLst>
          </p:cNvPr>
          <p:cNvSpPr>
            <a:spLocks noGrp="1"/>
          </p:cNvSpPr>
          <p:nvPr>
            <p:ph type="ctrTitle"/>
          </p:nvPr>
        </p:nvSpPr>
        <p:spPr/>
        <p:txBody>
          <a:bodyPr/>
          <a:lstStyle/>
          <a:p>
            <a:r>
              <a:rPr lang="en-IN" dirty="0"/>
              <a:t>Encapsulation</a:t>
            </a:r>
          </a:p>
        </p:txBody>
      </p:sp>
      <p:sp>
        <p:nvSpPr>
          <p:cNvPr id="3" name="Subtitle 2">
            <a:extLst>
              <a:ext uri="{FF2B5EF4-FFF2-40B4-BE49-F238E27FC236}">
                <a16:creationId xmlns:a16="http://schemas.microsoft.com/office/drawing/2014/main" id="{C8748952-6D80-AC86-E59E-DC0D4DFF3EF9}"/>
              </a:ext>
            </a:extLst>
          </p:cNvPr>
          <p:cNvSpPr>
            <a:spLocks noGrp="1"/>
          </p:cNvSpPr>
          <p:nvPr>
            <p:ph type="subTitle" idx="1"/>
          </p:nvPr>
        </p:nvSpPr>
        <p:spPr/>
        <p:txBody>
          <a:bodyPr/>
          <a:lstStyle/>
          <a:p>
            <a:r>
              <a:rPr lang="en-IN" dirty="0"/>
              <a:t>Unit-2</a:t>
            </a:r>
          </a:p>
        </p:txBody>
      </p:sp>
    </p:spTree>
    <p:extLst>
      <p:ext uri="{BB962C8B-B14F-4D97-AF65-F5344CB8AC3E}">
        <p14:creationId xmlns:p14="http://schemas.microsoft.com/office/powerpoint/2010/main" val="2756265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9A2858-576D-0540-26AA-91623BE020F3}"/>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9ABE998A-3293-B02E-E609-B3BA62D42E4A}"/>
              </a:ext>
            </a:extLst>
          </p:cNvPr>
          <p:cNvGrpSpPr/>
          <p:nvPr/>
        </p:nvGrpSpPr>
        <p:grpSpPr>
          <a:xfrm>
            <a:off x="6223821" y="481785"/>
            <a:ext cx="1101213" cy="1052634"/>
            <a:chOff x="6744929" y="2143434"/>
            <a:chExt cx="1101213" cy="1052634"/>
          </a:xfrm>
        </p:grpSpPr>
        <p:sp>
          <p:nvSpPr>
            <p:cNvPr id="5" name="Oval 4">
              <a:extLst>
                <a:ext uri="{FF2B5EF4-FFF2-40B4-BE49-F238E27FC236}">
                  <a16:creationId xmlns:a16="http://schemas.microsoft.com/office/drawing/2014/main" id="{CE715A36-5E3C-5E1C-F753-F3CA5B5CD64D}"/>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3FEA70F5-1FD3-EB1E-1E50-7A5224B8F805}"/>
                </a:ext>
              </a:extLst>
            </p:cNvPr>
            <p:cNvSpPr txBox="1"/>
            <p:nvPr/>
          </p:nvSpPr>
          <p:spPr>
            <a:xfrm>
              <a:off x="6921911" y="2164000"/>
              <a:ext cx="835741" cy="923330"/>
            </a:xfrm>
            <a:prstGeom prst="rect">
              <a:avLst/>
            </a:prstGeom>
            <a:noFill/>
          </p:spPr>
          <p:txBody>
            <a:bodyPr wrap="square" rtlCol="0">
              <a:spAutoFit/>
            </a:bodyPr>
            <a:lstStyle/>
            <a:p>
              <a:r>
                <a:rPr lang="en-IN" dirty="0"/>
                <a:t>x=1.0</a:t>
              </a:r>
            </a:p>
            <a:p>
              <a:r>
                <a:rPr lang="en-IN" dirty="0"/>
                <a:t>y=1.0</a:t>
              </a:r>
            </a:p>
            <a:p>
              <a:r>
                <a:rPr lang="en-IN" dirty="0"/>
                <a:t>r= 2.0</a:t>
              </a:r>
            </a:p>
          </p:txBody>
        </p:sp>
      </p:grpSp>
      <p:sp>
        <p:nvSpPr>
          <p:cNvPr id="7" name="TextBox 6">
            <a:extLst>
              <a:ext uri="{FF2B5EF4-FFF2-40B4-BE49-F238E27FC236}">
                <a16:creationId xmlns:a16="http://schemas.microsoft.com/office/drawing/2014/main" id="{31A9C47B-F7E2-4071-9E45-92086E60F942}"/>
              </a:ext>
            </a:extLst>
          </p:cNvPr>
          <p:cNvSpPr txBox="1"/>
          <p:nvPr/>
        </p:nvSpPr>
        <p:spPr>
          <a:xfrm>
            <a:off x="4299153" y="707587"/>
            <a:ext cx="565357" cy="461665"/>
          </a:xfrm>
          <a:prstGeom prst="rect">
            <a:avLst/>
          </a:prstGeom>
          <a:noFill/>
          <a:ln w="28575">
            <a:solidFill>
              <a:schemeClr val="tx1"/>
            </a:solidFill>
          </a:ln>
        </p:spPr>
        <p:txBody>
          <a:bodyPr wrap="square" rtlCol="0">
            <a:spAutoFit/>
          </a:bodyPr>
          <a:lstStyle/>
          <a:p>
            <a:r>
              <a:rPr lang="en-IN" sz="2400" dirty="0"/>
              <a:t>c1</a:t>
            </a:r>
          </a:p>
        </p:txBody>
      </p:sp>
      <p:sp>
        <p:nvSpPr>
          <p:cNvPr id="8" name="Cloud 7">
            <a:extLst>
              <a:ext uri="{FF2B5EF4-FFF2-40B4-BE49-F238E27FC236}">
                <a16:creationId xmlns:a16="http://schemas.microsoft.com/office/drawing/2014/main" id="{6FDE99AA-F214-97E1-9F1A-1CBDA66891EB}"/>
              </a:ext>
            </a:extLst>
          </p:cNvPr>
          <p:cNvSpPr/>
          <p:nvPr/>
        </p:nvSpPr>
        <p:spPr>
          <a:xfrm>
            <a:off x="5742037" y="-176975"/>
            <a:ext cx="4168877" cy="264487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extBox 8">
            <a:extLst>
              <a:ext uri="{FF2B5EF4-FFF2-40B4-BE49-F238E27FC236}">
                <a16:creationId xmlns:a16="http://schemas.microsoft.com/office/drawing/2014/main" id="{2D055EAC-5FB9-A670-04AF-59CA285E2A79}"/>
              </a:ext>
            </a:extLst>
          </p:cNvPr>
          <p:cNvSpPr txBox="1"/>
          <p:nvPr/>
        </p:nvSpPr>
        <p:spPr>
          <a:xfrm>
            <a:off x="8782582" y="908"/>
            <a:ext cx="2819482" cy="369332"/>
          </a:xfrm>
          <a:prstGeom prst="rect">
            <a:avLst/>
          </a:prstGeom>
          <a:solidFill>
            <a:srgbClr val="FFFF00"/>
          </a:solidFill>
        </p:spPr>
        <p:txBody>
          <a:bodyPr wrap="square" rtlCol="0">
            <a:spAutoFit/>
          </a:bodyPr>
          <a:lstStyle/>
          <a:p>
            <a:r>
              <a:rPr lang="en-IN" dirty="0"/>
              <a:t>Heap (run-time memory)</a:t>
            </a:r>
          </a:p>
        </p:txBody>
      </p:sp>
      <p:grpSp>
        <p:nvGrpSpPr>
          <p:cNvPr id="10" name="Group 9">
            <a:extLst>
              <a:ext uri="{FF2B5EF4-FFF2-40B4-BE49-F238E27FC236}">
                <a16:creationId xmlns:a16="http://schemas.microsoft.com/office/drawing/2014/main" id="{0218CB5B-30DA-BD25-4806-5A5284FBA73E}"/>
              </a:ext>
            </a:extLst>
          </p:cNvPr>
          <p:cNvGrpSpPr/>
          <p:nvPr/>
        </p:nvGrpSpPr>
        <p:grpSpPr>
          <a:xfrm>
            <a:off x="7664247" y="585025"/>
            <a:ext cx="1101213" cy="1052634"/>
            <a:chOff x="6744929" y="2143434"/>
            <a:chExt cx="1101213" cy="1052634"/>
          </a:xfrm>
        </p:grpSpPr>
        <p:sp>
          <p:nvSpPr>
            <p:cNvPr id="11" name="Oval 10">
              <a:extLst>
                <a:ext uri="{FF2B5EF4-FFF2-40B4-BE49-F238E27FC236}">
                  <a16:creationId xmlns:a16="http://schemas.microsoft.com/office/drawing/2014/main" id="{E3F8D19C-22FA-A46E-8870-91CF79B45044}"/>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TextBox 11">
              <a:extLst>
                <a:ext uri="{FF2B5EF4-FFF2-40B4-BE49-F238E27FC236}">
                  <a16:creationId xmlns:a16="http://schemas.microsoft.com/office/drawing/2014/main" id="{7D581D3C-7C38-D485-605C-7F6CEE01D122}"/>
                </a:ext>
              </a:extLst>
            </p:cNvPr>
            <p:cNvSpPr txBox="1"/>
            <p:nvPr/>
          </p:nvSpPr>
          <p:spPr>
            <a:xfrm>
              <a:off x="6921911" y="2164000"/>
              <a:ext cx="835741" cy="923330"/>
            </a:xfrm>
            <a:prstGeom prst="rect">
              <a:avLst/>
            </a:prstGeom>
            <a:noFill/>
          </p:spPr>
          <p:txBody>
            <a:bodyPr wrap="square" rtlCol="0">
              <a:spAutoFit/>
            </a:bodyPr>
            <a:lstStyle/>
            <a:p>
              <a:r>
                <a:rPr lang="en-IN" dirty="0"/>
                <a:t>x=-3.0</a:t>
              </a:r>
            </a:p>
            <a:p>
              <a:r>
                <a:rPr lang="en-IN" dirty="0"/>
                <a:t>y=4.0</a:t>
              </a:r>
            </a:p>
            <a:p>
              <a:r>
                <a:rPr lang="en-IN" dirty="0"/>
                <a:t>r= 8.0</a:t>
              </a:r>
            </a:p>
          </p:txBody>
        </p:sp>
      </p:grpSp>
      <p:sp>
        <p:nvSpPr>
          <p:cNvPr id="13" name="TextBox 12">
            <a:extLst>
              <a:ext uri="{FF2B5EF4-FFF2-40B4-BE49-F238E27FC236}">
                <a16:creationId xmlns:a16="http://schemas.microsoft.com/office/drawing/2014/main" id="{302BF983-38E0-DC85-A410-4AA282D99A40}"/>
              </a:ext>
            </a:extLst>
          </p:cNvPr>
          <p:cNvSpPr txBox="1"/>
          <p:nvPr/>
        </p:nvSpPr>
        <p:spPr>
          <a:xfrm>
            <a:off x="10638496" y="1249170"/>
            <a:ext cx="565357" cy="461665"/>
          </a:xfrm>
          <a:prstGeom prst="rect">
            <a:avLst/>
          </a:prstGeom>
          <a:noFill/>
          <a:ln w="28575">
            <a:solidFill>
              <a:schemeClr val="tx1"/>
            </a:solidFill>
          </a:ln>
        </p:spPr>
        <p:txBody>
          <a:bodyPr wrap="square" rtlCol="0">
            <a:spAutoFit/>
          </a:bodyPr>
          <a:lstStyle/>
          <a:p>
            <a:r>
              <a:rPr lang="en-IN" sz="2400" dirty="0"/>
              <a:t>c2</a:t>
            </a:r>
          </a:p>
        </p:txBody>
      </p:sp>
      <p:cxnSp>
        <p:nvCxnSpPr>
          <p:cNvPr id="14" name="Straight Arrow Connector 13">
            <a:extLst>
              <a:ext uri="{FF2B5EF4-FFF2-40B4-BE49-F238E27FC236}">
                <a16:creationId xmlns:a16="http://schemas.microsoft.com/office/drawing/2014/main" id="{03F0C870-7A22-0946-4D5E-563955CDF6A2}"/>
              </a:ext>
            </a:extLst>
          </p:cNvPr>
          <p:cNvCxnSpPr>
            <a:cxnSpLocks/>
            <a:endCxn id="11" idx="6"/>
          </p:cNvCxnSpPr>
          <p:nvPr/>
        </p:nvCxnSpPr>
        <p:spPr>
          <a:xfrm flipH="1" flipV="1">
            <a:off x="8765460" y="1111342"/>
            <a:ext cx="1867351" cy="333766"/>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E6CEFFE-9318-1982-4710-8A88E2555B83}"/>
              </a:ext>
            </a:extLst>
          </p:cNvPr>
          <p:cNvCxnSpPr>
            <a:cxnSpLocks/>
            <a:endCxn id="5" idx="2"/>
          </p:cNvCxnSpPr>
          <p:nvPr/>
        </p:nvCxnSpPr>
        <p:spPr>
          <a:xfrm>
            <a:off x="4864510" y="992547"/>
            <a:ext cx="1359311" cy="1555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6F6F7111-57CE-D683-15D5-4A7DD30C9F7E}"/>
              </a:ext>
            </a:extLst>
          </p:cNvPr>
          <p:cNvSpPr txBox="1"/>
          <p:nvPr/>
        </p:nvSpPr>
        <p:spPr>
          <a:xfrm>
            <a:off x="6985818" y="2367969"/>
            <a:ext cx="5164024" cy="4524315"/>
          </a:xfrm>
          <a:prstGeom prst="rect">
            <a:avLst/>
          </a:prstGeom>
          <a:noFill/>
          <a:ln w="12700">
            <a:solidFill>
              <a:schemeClr val="tx1"/>
            </a:solidFill>
          </a:ln>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a, double b ,double r){</a:t>
            </a:r>
          </a:p>
          <a:p>
            <a:r>
              <a:rPr lang="en-IN" sz="2000" dirty="0">
                <a:latin typeface="Times New Roman" panose="02020603050405020304" pitchFamily="18" charset="0"/>
                <a:cs typeface="Times New Roman" panose="02020603050405020304" pitchFamily="18" charset="0"/>
              </a:rPr>
              <a:t>             x=a; </a:t>
            </a:r>
          </a:p>
          <a:p>
            <a:r>
              <a:rPr lang="en-IN" sz="2000" dirty="0">
                <a:latin typeface="Times New Roman" panose="02020603050405020304" pitchFamily="18" charset="0"/>
                <a:cs typeface="Times New Roman" panose="02020603050405020304" pitchFamily="18" charset="0"/>
              </a:rPr>
              <a:t>             y=b; </a:t>
            </a:r>
          </a:p>
          <a:p>
            <a:r>
              <a:rPr lang="en-IN" sz="2000" dirty="0">
                <a:latin typeface="Times New Roman" panose="02020603050405020304" pitchFamily="18" charset="0"/>
                <a:cs typeface="Times New Roman" panose="02020603050405020304" pitchFamily="18" charset="0"/>
              </a:rPr>
              <a:t>             r=c;</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area() {</a:t>
            </a:r>
          </a:p>
          <a:p>
            <a:r>
              <a:rPr lang="en-IN" sz="2000" dirty="0">
                <a:latin typeface="Times New Roman" panose="02020603050405020304" pitchFamily="18" charset="0"/>
                <a:cs typeface="Times New Roman" panose="02020603050405020304" pitchFamily="18" charset="0"/>
              </a:rPr>
              <a:t>            return 3.14159 * </a:t>
            </a:r>
            <a:r>
              <a:rPr lang="en-IN" sz="2000" b="1" u="sng"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 * </a:t>
            </a:r>
            <a:r>
              <a:rPr lang="en-IN" sz="2000" b="1" u="sng"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18" name="TextBox 17">
            <a:extLst>
              <a:ext uri="{FF2B5EF4-FFF2-40B4-BE49-F238E27FC236}">
                <a16:creationId xmlns:a16="http://schemas.microsoft.com/office/drawing/2014/main" id="{F37BC6E5-BB37-6691-2E0C-592B8A0F254F}"/>
              </a:ext>
            </a:extLst>
          </p:cNvPr>
          <p:cNvSpPr txBox="1"/>
          <p:nvPr/>
        </p:nvSpPr>
        <p:spPr>
          <a:xfrm>
            <a:off x="803863" y="2173591"/>
            <a:ext cx="6096000"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Circle c1= new Circle(1.0,1.0,2.0)</a:t>
            </a:r>
            <a:endParaRPr lang="en-IN" sz="2000" dirty="0"/>
          </a:p>
        </p:txBody>
      </p:sp>
      <p:sp>
        <p:nvSpPr>
          <p:cNvPr id="19" name="TextBox 18">
            <a:extLst>
              <a:ext uri="{FF2B5EF4-FFF2-40B4-BE49-F238E27FC236}">
                <a16:creationId xmlns:a16="http://schemas.microsoft.com/office/drawing/2014/main" id="{44920827-6FC0-217F-ECBE-19A7150113E7}"/>
              </a:ext>
            </a:extLst>
          </p:cNvPr>
          <p:cNvSpPr txBox="1"/>
          <p:nvPr/>
        </p:nvSpPr>
        <p:spPr>
          <a:xfrm>
            <a:off x="794031" y="2544597"/>
            <a:ext cx="6096000"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Circle c2= new Circle(-3.0,4.0,8.0)</a:t>
            </a:r>
            <a:endParaRPr lang="en-IN" sz="2000" dirty="0"/>
          </a:p>
        </p:txBody>
      </p:sp>
      <p:sp>
        <p:nvSpPr>
          <p:cNvPr id="20" name="TextBox 19">
            <a:extLst>
              <a:ext uri="{FF2B5EF4-FFF2-40B4-BE49-F238E27FC236}">
                <a16:creationId xmlns:a16="http://schemas.microsoft.com/office/drawing/2014/main" id="{ADAC55D2-6E37-781A-B596-7FD632A65721}"/>
              </a:ext>
            </a:extLst>
          </p:cNvPr>
          <p:cNvSpPr txBox="1"/>
          <p:nvPr/>
        </p:nvSpPr>
        <p:spPr>
          <a:xfrm>
            <a:off x="778899" y="2893127"/>
            <a:ext cx="4392485"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result = c1. circumference();</a:t>
            </a:r>
          </a:p>
        </p:txBody>
      </p:sp>
      <p:sp>
        <p:nvSpPr>
          <p:cNvPr id="22" name="TextBox 21">
            <a:extLst>
              <a:ext uri="{FF2B5EF4-FFF2-40B4-BE49-F238E27FC236}">
                <a16:creationId xmlns:a16="http://schemas.microsoft.com/office/drawing/2014/main" id="{D1166DD6-7973-8E82-E921-70FCF1AF151D}"/>
              </a:ext>
            </a:extLst>
          </p:cNvPr>
          <p:cNvSpPr txBox="1"/>
          <p:nvPr/>
        </p:nvSpPr>
        <p:spPr>
          <a:xfrm>
            <a:off x="780659" y="3966072"/>
            <a:ext cx="3850336"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result = c2. circumference();</a:t>
            </a:r>
            <a:endParaRPr lang="en-IN" sz="2000" dirty="0"/>
          </a:p>
        </p:txBody>
      </p:sp>
      <p:sp>
        <p:nvSpPr>
          <p:cNvPr id="24" name="TextBox 23">
            <a:extLst>
              <a:ext uri="{FF2B5EF4-FFF2-40B4-BE49-F238E27FC236}">
                <a16:creationId xmlns:a16="http://schemas.microsoft.com/office/drawing/2014/main" id="{9CB615A7-DB61-41B5-B215-76F547EB32AD}"/>
              </a:ext>
            </a:extLst>
          </p:cNvPr>
          <p:cNvSpPr txBox="1"/>
          <p:nvPr/>
        </p:nvSpPr>
        <p:spPr>
          <a:xfrm>
            <a:off x="275303" y="703014"/>
            <a:ext cx="5755821" cy="1323439"/>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a:t>
            </a:r>
            <a:r>
              <a:rPr lang="en-IN" sz="2000" dirty="0" err="1">
                <a:latin typeface="Times New Roman" panose="02020603050405020304" pitchFamily="18" charset="0"/>
                <a:cs typeface="Times New Roman" panose="02020603050405020304" pitchFamily="18" charset="0"/>
              </a:rPr>
              <a:t>CircleDemo</a:t>
            </a:r>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public static void main(String[] </a:t>
            </a:r>
            <a:r>
              <a:rPr lang="en-IN" sz="2000" dirty="0" err="1">
                <a:latin typeface="Times New Roman" panose="02020603050405020304" pitchFamily="18" charset="0"/>
                <a:cs typeface="Times New Roman" panose="02020603050405020304" pitchFamily="18" charset="0"/>
              </a:rPr>
              <a:t>args</a:t>
            </a:r>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a:t>
            </a:r>
          </a:p>
        </p:txBody>
      </p:sp>
      <p:cxnSp>
        <p:nvCxnSpPr>
          <p:cNvPr id="16" name="Straight Arrow Connector 15">
            <a:extLst>
              <a:ext uri="{FF2B5EF4-FFF2-40B4-BE49-F238E27FC236}">
                <a16:creationId xmlns:a16="http://schemas.microsoft.com/office/drawing/2014/main" id="{D7738A08-5833-92C0-6E59-F4736B709D46}"/>
              </a:ext>
            </a:extLst>
          </p:cNvPr>
          <p:cNvCxnSpPr>
            <a:cxnSpLocks/>
          </p:cNvCxnSpPr>
          <p:nvPr/>
        </p:nvCxnSpPr>
        <p:spPr>
          <a:xfrm>
            <a:off x="4543424" y="3143090"/>
            <a:ext cx="2906377" cy="1522256"/>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A5E8C46F-0D75-0A40-285F-740258B4ECE6}"/>
              </a:ext>
            </a:extLst>
          </p:cNvPr>
          <p:cNvSpPr txBox="1"/>
          <p:nvPr/>
        </p:nvSpPr>
        <p:spPr>
          <a:xfrm>
            <a:off x="778899" y="3565405"/>
            <a:ext cx="4392485" cy="400110"/>
          </a:xfrm>
          <a:prstGeom prst="rect">
            <a:avLst/>
          </a:prstGeom>
          <a:noFill/>
        </p:spPr>
        <p:txBody>
          <a:bodyPr wrap="square">
            <a:spAutoFit/>
          </a:bodyPr>
          <a:lstStyle/>
          <a:p>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area= ” + c1.area());</a:t>
            </a:r>
            <a:endParaRPr lang="en-IN" sz="2000" dirty="0"/>
          </a:p>
        </p:txBody>
      </p:sp>
      <p:cxnSp>
        <p:nvCxnSpPr>
          <p:cNvPr id="40" name="Straight Arrow Connector 39">
            <a:extLst>
              <a:ext uri="{FF2B5EF4-FFF2-40B4-BE49-F238E27FC236}">
                <a16:creationId xmlns:a16="http://schemas.microsoft.com/office/drawing/2014/main" id="{04CB3C34-850D-A6DD-4052-0885C381F773}"/>
              </a:ext>
            </a:extLst>
          </p:cNvPr>
          <p:cNvCxnSpPr>
            <a:cxnSpLocks/>
          </p:cNvCxnSpPr>
          <p:nvPr/>
        </p:nvCxnSpPr>
        <p:spPr>
          <a:xfrm>
            <a:off x="3910855" y="3809541"/>
            <a:ext cx="3486140" cy="1755439"/>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93C75D20-76AF-F646-FBF0-0A166190680B}"/>
              </a:ext>
            </a:extLst>
          </p:cNvPr>
          <p:cNvSpPr txBox="1"/>
          <p:nvPr/>
        </p:nvSpPr>
        <p:spPr>
          <a:xfrm>
            <a:off x="751724" y="4288887"/>
            <a:ext cx="6287728" cy="400110"/>
          </a:xfrm>
          <a:prstGeom prst="rect">
            <a:avLst/>
          </a:prstGeom>
          <a:noFill/>
        </p:spPr>
        <p:txBody>
          <a:bodyPr wrap="square">
            <a:spAutoFit/>
          </a:bodyPr>
          <a:lstStyle/>
          <a:p>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circumference= ” + result);</a:t>
            </a:r>
            <a:endParaRPr lang="en-IN" sz="2000" dirty="0"/>
          </a:p>
        </p:txBody>
      </p:sp>
      <p:sp>
        <p:nvSpPr>
          <p:cNvPr id="44" name="TextBox 43">
            <a:extLst>
              <a:ext uri="{FF2B5EF4-FFF2-40B4-BE49-F238E27FC236}">
                <a16:creationId xmlns:a16="http://schemas.microsoft.com/office/drawing/2014/main" id="{464A606C-64F6-CE33-5E26-8E5C01000A8A}"/>
              </a:ext>
            </a:extLst>
          </p:cNvPr>
          <p:cNvSpPr txBox="1"/>
          <p:nvPr/>
        </p:nvSpPr>
        <p:spPr>
          <a:xfrm>
            <a:off x="248342" y="4763820"/>
            <a:ext cx="4392485" cy="707886"/>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area= ” + c2.area());</a:t>
            </a:r>
          </a:p>
          <a:p>
            <a:endParaRPr lang="en-IN" sz="2000" dirty="0">
              <a:latin typeface="Times New Roman" panose="02020603050405020304" pitchFamily="18" charset="0"/>
              <a:cs typeface="Times New Roman" panose="02020603050405020304" pitchFamily="18" charset="0"/>
            </a:endParaRPr>
          </a:p>
        </p:txBody>
      </p:sp>
      <p:cxnSp>
        <p:nvCxnSpPr>
          <p:cNvPr id="45" name="Straight Arrow Connector 44">
            <a:extLst>
              <a:ext uri="{FF2B5EF4-FFF2-40B4-BE49-F238E27FC236}">
                <a16:creationId xmlns:a16="http://schemas.microsoft.com/office/drawing/2014/main" id="{2131A558-ED14-5B3E-ECF3-87AFE0768E0A}"/>
              </a:ext>
            </a:extLst>
          </p:cNvPr>
          <p:cNvCxnSpPr>
            <a:cxnSpLocks/>
          </p:cNvCxnSpPr>
          <p:nvPr/>
        </p:nvCxnSpPr>
        <p:spPr>
          <a:xfrm>
            <a:off x="3946116" y="4982892"/>
            <a:ext cx="3430398" cy="653045"/>
          </a:xfrm>
          <a:prstGeom prst="straightConnector1">
            <a:avLst/>
          </a:prstGeom>
          <a:ln w="28575">
            <a:solidFill>
              <a:schemeClr val="accent6">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DFE4CDB5-F20A-4F33-10DB-98B9D6E105FF}"/>
              </a:ext>
            </a:extLst>
          </p:cNvPr>
          <p:cNvSpPr txBox="1"/>
          <p:nvPr/>
        </p:nvSpPr>
        <p:spPr>
          <a:xfrm>
            <a:off x="794031" y="3217659"/>
            <a:ext cx="6287728" cy="400110"/>
          </a:xfrm>
          <a:prstGeom prst="rect">
            <a:avLst/>
          </a:prstGeom>
          <a:noFill/>
        </p:spPr>
        <p:txBody>
          <a:bodyPr wrap="square">
            <a:spAutoFit/>
          </a:bodyPr>
          <a:lstStyle/>
          <a:p>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circumference= ” + result);</a:t>
            </a:r>
            <a:endParaRPr lang="en-IN" sz="2000" dirty="0"/>
          </a:p>
        </p:txBody>
      </p:sp>
      <p:cxnSp>
        <p:nvCxnSpPr>
          <p:cNvPr id="52" name="Straight Arrow Connector 51">
            <a:extLst>
              <a:ext uri="{FF2B5EF4-FFF2-40B4-BE49-F238E27FC236}">
                <a16:creationId xmlns:a16="http://schemas.microsoft.com/office/drawing/2014/main" id="{AEF79104-9B46-AE5F-8DBC-88EDAA2AB906}"/>
              </a:ext>
            </a:extLst>
          </p:cNvPr>
          <p:cNvCxnSpPr>
            <a:cxnSpLocks/>
          </p:cNvCxnSpPr>
          <p:nvPr/>
        </p:nvCxnSpPr>
        <p:spPr>
          <a:xfrm>
            <a:off x="3795252" y="4188542"/>
            <a:ext cx="3546910" cy="568228"/>
          </a:xfrm>
          <a:prstGeom prst="straightConnector1">
            <a:avLst/>
          </a:prstGeom>
          <a:ln w="28575">
            <a:solidFill>
              <a:schemeClr val="accent6">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0421E408-C8D2-2E23-859B-2C5FA6B8CB02}"/>
              </a:ext>
            </a:extLst>
          </p:cNvPr>
          <p:cNvSpPr txBox="1"/>
          <p:nvPr/>
        </p:nvSpPr>
        <p:spPr>
          <a:xfrm>
            <a:off x="341302" y="5448940"/>
            <a:ext cx="6341806" cy="707886"/>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endParaRPr lang="en-IN" sz="2000" dirty="0"/>
          </a:p>
        </p:txBody>
      </p:sp>
      <p:sp>
        <p:nvSpPr>
          <p:cNvPr id="62" name="TextBox 61">
            <a:extLst>
              <a:ext uri="{FF2B5EF4-FFF2-40B4-BE49-F238E27FC236}">
                <a16:creationId xmlns:a16="http://schemas.microsoft.com/office/drawing/2014/main" id="{31B643B0-1E95-CB85-16B4-4B908BEA1556}"/>
              </a:ext>
            </a:extLst>
          </p:cNvPr>
          <p:cNvSpPr txBox="1"/>
          <p:nvPr/>
        </p:nvSpPr>
        <p:spPr>
          <a:xfrm>
            <a:off x="281188" y="124518"/>
            <a:ext cx="3519949" cy="400110"/>
          </a:xfrm>
          <a:prstGeom prst="rect">
            <a:avLst/>
          </a:prstGeom>
          <a:noFill/>
        </p:spPr>
        <p:txBody>
          <a:bodyPr wrap="square" rtlCol="0">
            <a:spAutoFit/>
          </a:bodyPr>
          <a:lstStyle/>
          <a:p>
            <a:r>
              <a:rPr lang="en-IN" sz="2000" b="1" u="sng" dirty="0"/>
              <a:t>this  keyword</a:t>
            </a:r>
          </a:p>
        </p:txBody>
      </p:sp>
      <p:sp>
        <p:nvSpPr>
          <p:cNvPr id="2" name="TextBox 1">
            <a:extLst>
              <a:ext uri="{FF2B5EF4-FFF2-40B4-BE49-F238E27FC236}">
                <a16:creationId xmlns:a16="http://schemas.microsoft.com/office/drawing/2014/main" id="{AFBBBED7-58FD-7542-81ED-6A339053FB9C}"/>
              </a:ext>
            </a:extLst>
          </p:cNvPr>
          <p:cNvSpPr txBox="1"/>
          <p:nvPr/>
        </p:nvSpPr>
        <p:spPr>
          <a:xfrm rot="1554562">
            <a:off x="5421784" y="3560706"/>
            <a:ext cx="1444897" cy="369332"/>
          </a:xfrm>
          <a:prstGeom prst="rect">
            <a:avLst/>
          </a:prstGeom>
          <a:noFill/>
        </p:spPr>
        <p:txBody>
          <a:bodyPr wrap="square" rtlCol="0">
            <a:spAutoFit/>
          </a:bodyPr>
          <a:lstStyle/>
          <a:p>
            <a:r>
              <a:rPr lang="en-IN" dirty="0"/>
              <a:t>c1’s data</a:t>
            </a:r>
          </a:p>
        </p:txBody>
      </p:sp>
      <p:sp>
        <p:nvSpPr>
          <p:cNvPr id="3" name="TextBox 2">
            <a:extLst>
              <a:ext uri="{FF2B5EF4-FFF2-40B4-BE49-F238E27FC236}">
                <a16:creationId xmlns:a16="http://schemas.microsoft.com/office/drawing/2014/main" id="{975963EB-DC0D-C10B-2024-FD8D209F5865}"/>
              </a:ext>
            </a:extLst>
          </p:cNvPr>
          <p:cNvSpPr txBox="1"/>
          <p:nvPr/>
        </p:nvSpPr>
        <p:spPr>
          <a:xfrm rot="1603265">
            <a:off x="5911459" y="4714353"/>
            <a:ext cx="1405563" cy="369332"/>
          </a:xfrm>
          <a:prstGeom prst="rect">
            <a:avLst/>
          </a:prstGeom>
          <a:noFill/>
        </p:spPr>
        <p:txBody>
          <a:bodyPr wrap="square" rtlCol="0">
            <a:spAutoFit/>
          </a:bodyPr>
          <a:lstStyle/>
          <a:p>
            <a:r>
              <a:rPr lang="en-IN" dirty="0"/>
              <a:t>c1’s data</a:t>
            </a:r>
          </a:p>
        </p:txBody>
      </p:sp>
      <p:cxnSp>
        <p:nvCxnSpPr>
          <p:cNvPr id="29" name="Straight Arrow Connector 28">
            <a:extLst>
              <a:ext uri="{FF2B5EF4-FFF2-40B4-BE49-F238E27FC236}">
                <a16:creationId xmlns:a16="http://schemas.microsoft.com/office/drawing/2014/main" id="{FD2C9C2B-871D-5020-6D69-CA9299DBD338}"/>
              </a:ext>
            </a:extLst>
          </p:cNvPr>
          <p:cNvCxnSpPr>
            <a:cxnSpLocks/>
          </p:cNvCxnSpPr>
          <p:nvPr/>
        </p:nvCxnSpPr>
        <p:spPr>
          <a:xfrm>
            <a:off x="4395599" y="2412948"/>
            <a:ext cx="2929435" cy="791718"/>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39BA83C9-EF54-5B51-B98A-ADC57FD86784}"/>
              </a:ext>
            </a:extLst>
          </p:cNvPr>
          <p:cNvSpPr txBox="1"/>
          <p:nvPr/>
        </p:nvSpPr>
        <p:spPr>
          <a:xfrm rot="975390">
            <a:off x="5290520" y="2474996"/>
            <a:ext cx="1444897" cy="369332"/>
          </a:xfrm>
          <a:prstGeom prst="rect">
            <a:avLst/>
          </a:prstGeom>
          <a:noFill/>
        </p:spPr>
        <p:txBody>
          <a:bodyPr wrap="square" rtlCol="0">
            <a:spAutoFit/>
          </a:bodyPr>
          <a:lstStyle/>
          <a:p>
            <a:r>
              <a:rPr lang="en-IN" dirty="0"/>
              <a:t>c1’s data</a:t>
            </a:r>
          </a:p>
        </p:txBody>
      </p:sp>
      <p:cxnSp>
        <p:nvCxnSpPr>
          <p:cNvPr id="33" name="Straight Arrow Connector 32">
            <a:extLst>
              <a:ext uri="{FF2B5EF4-FFF2-40B4-BE49-F238E27FC236}">
                <a16:creationId xmlns:a16="http://schemas.microsoft.com/office/drawing/2014/main" id="{0CC7D288-2922-EF7B-7684-4CF86584AA8B}"/>
              </a:ext>
            </a:extLst>
          </p:cNvPr>
          <p:cNvCxnSpPr>
            <a:cxnSpLocks/>
          </p:cNvCxnSpPr>
          <p:nvPr/>
        </p:nvCxnSpPr>
        <p:spPr>
          <a:xfrm>
            <a:off x="4473677" y="2769696"/>
            <a:ext cx="2902837" cy="448255"/>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816761F0-3F51-5DB9-03D4-53F03B672803}"/>
              </a:ext>
            </a:extLst>
          </p:cNvPr>
          <p:cNvSpPr txBox="1"/>
          <p:nvPr/>
        </p:nvSpPr>
        <p:spPr>
          <a:xfrm>
            <a:off x="8431411" y="3281789"/>
            <a:ext cx="1174705" cy="1015663"/>
          </a:xfrm>
          <a:prstGeom prst="rect">
            <a:avLst/>
          </a:prstGeom>
          <a:noFill/>
        </p:spPr>
        <p:txBody>
          <a:bodyPr wrap="square">
            <a:spAutoFit/>
          </a:bodyPr>
          <a:lstStyle/>
          <a:p>
            <a:r>
              <a:rPr lang="en-IN" sz="2000">
                <a:latin typeface="Times New Roman" panose="02020603050405020304" pitchFamily="18" charset="0"/>
                <a:cs typeface="Times New Roman" panose="02020603050405020304" pitchFamily="18" charset="0"/>
              </a:rPr>
              <a:t>c1.x = a; </a:t>
            </a:r>
          </a:p>
          <a:p>
            <a:r>
              <a:rPr lang="en-IN" sz="2000">
                <a:latin typeface="Times New Roman" panose="02020603050405020304" pitchFamily="18" charset="0"/>
                <a:cs typeface="Times New Roman" panose="02020603050405020304" pitchFamily="18" charset="0"/>
              </a:rPr>
              <a:t>c1.y = b; </a:t>
            </a:r>
          </a:p>
          <a:p>
            <a:r>
              <a:rPr lang="en-IN" sz="2000">
                <a:latin typeface="Times New Roman" panose="02020603050405020304" pitchFamily="18" charset="0"/>
                <a:cs typeface="Times New Roman" panose="02020603050405020304" pitchFamily="18" charset="0"/>
              </a:rPr>
              <a:t>c1.r =  c;</a:t>
            </a:r>
            <a:endParaRPr lang="en-IN" sz="2000" dirty="0">
              <a:latin typeface="Times New Roman" panose="02020603050405020304" pitchFamily="18" charset="0"/>
              <a:cs typeface="Times New Roman" panose="02020603050405020304" pitchFamily="18" charset="0"/>
            </a:endParaRPr>
          </a:p>
        </p:txBody>
      </p:sp>
      <p:sp>
        <p:nvSpPr>
          <p:cNvPr id="46" name="TextBox 45">
            <a:extLst>
              <a:ext uri="{FF2B5EF4-FFF2-40B4-BE49-F238E27FC236}">
                <a16:creationId xmlns:a16="http://schemas.microsoft.com/office/drawing/2014/main" id="{82F07F2F-BD4B-D93C-BBCE-58289D05E27F}"/>
              </a:ext>
            </a:extLst>
          </p:cNvPr>
          <p:cNvSpPr txBox="1"/>
          <p:nvPr/>
        </p:nvSpPr>
        <p:spPr>
          <a:xfrm>
            <a:off x="9523614" y="3278391"/>
            <a:ext cx="1174705" cy="1015663"/>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c2.x = a; </a:t>
            </a:r>
          </a:p>
          <a:p>
            <a:r>
              <a:rPr lang="en-IN" sz="2000" dirty="0">
                <a:latin typeface="Times New Roman" panose="02020603050405020304" pitchFamily="18" charset="0"/>
                <a:cs typeface="Times New Roman" panose="02020603050405020304" pitchFamily="18" charset="0"/>
              </a:rPr>
              <a:t>c2.y = b; </a:t>
            </a:r>
          </a:p>
          <a:p>
            <a:r>
              <a:rPr lang="en-IN" sz="2000" dirty="0">
                <a:latin typeface="Times New Roman" panose="02020603050405020304" pitchFamily="18" charset="0"/>
                <a:cs typeface="Times New Roman" panose="02020603050405020304" pitchFamily="18" charset="0"/>
              </a:rPr>
              <a:t>c2.r =  c;</a:t>
            </a:r>
          </a:p>
        </p:txBody>
      </p:sp>
      <p:sp>
        <p:nvSpPr>
          <p:cNvPr id="47" name="TextBox 46">
            <a:extLst>
              <a:ext uri="{FF2B5EF4-FFF2-40B4-BE49-F238E27FC236}">
                <a16:creationId xmlns:a16="http://schemas.microsoft.com/office/drawing/2014/main" id="{DAACA937-8B36-7C9E-20BB-639F5DBA478B}"/>
              </a:ext>
            </a:extLst>
          </p:cNvPr>
          <p:cNvSpPr txBox="1"/>
          <p:nvPr/>
        </p:nvSpPr>
        <p:spPr>
          <a:xfrm>
            <a:off x="10640532" y="3281789"/>
            <a:ext cx="1407978" cy="1015663"/>
          </a:xfrm>
          <a:prstGeom prst="rect">
            <a:avLst/>
          </a:prstGeom>
          <a:noFill/>
        </p:spPr>
        <p:txBody>
          <a:bodyPr wrap="square">
            <a:spAutoFit/>
          </a:bodyPr>
          <a:lstStyle/>
          <a:p>
            <a:r>
              <a:rPr lang="en-IN" sz="2000" dirty="0" err="1">
                <a:highlight>
                  <a:srgbClr val="FFFF00"/>
                </a:highlight>
                <a:latin typeface="Times New Roman" panose="02020603050405020304" pitchFamily="18" charset="0"/>
                <a:cs typeface="Times New Roman" panose="02020603050405020304" pitchFamily="18" charset="0"/>
              </a:rPr>
              <a:t>this.x</a:t>
            </a:r>
            <a:r>
              <a:rPr lang="en-IN" sz="2000" dirty="0">
                <a:highlight>
                  <a:srgbClr val="FFFF00"/>
                </a:highlight>
                <a:latin typeface="Times New Roman" panose="02020603050405020304" pitchFamily="18" charset="0"/>
                <a:cs typeface="Times New Roman" panose="02020603050405020304" pitchFamily="18" charset="0"/>
              </a:rPr>
              <a:t> = a; </a:t>
            </a:r>
          </a:p>
          <a:p>
            <a:r>
              <a:rPr lang="en-IN" sz="2000" dirty="0" err="1">
                <a:highlight>
                  <a:srgbClr val="FFFF00"/>
                </a:highlight>
                <a:latin typeface="Times New Roman" panose="02020603050405020304" pitchFamily="18" charset="0"/>
                <a:cs typeface="Times New Roman" panose="02020603050405020304" pitchFamily="18" charset="0"/>
              </a:rPr>
              <a:t>this.y</a:t>
            </a:r>
            <a:r>
              <a:rPr lang="en-IN" sz="2000" dirty="0">
                <a:highlight>
                  <a:srgbClr val="FFFF00"/>
                </a:highlight>
                <a:latin typeface="Times New Roman" panose="02020603050405020304" pitchFamily="18" charset="0"/>
                <a:cs typeface="Times New Roman" panose="02020603050405020304" pitchFamily="18" charset="0"/>
              </a:rPr>
              <a:t> = b; </a:t>
            </a:r>
          </a:p>
          <a:p>
            <a:r>
              <a:rPr lang="en-IN" sz="2000" dirty="0" err="1">
                <a:highlight>
                  <a:srgbClr val="FFFF00"/>
                </a:highlight>
                <a:latin typeface="Times New Roman" panose="02020603050405020304" pitchFamily="18" charset="0"/>
                <a:cs typeface="Times New Roman" panose="02020603050405020304" pitchFamily="18" charset="0"/>
              </a:rPr>
              <a:t>this.r</a:t>
            </a:r>
            <a:r>
              <a:rPr lang="en-IN" sz="2000" dirty="0">
                <a:highlight>
                  <a:srgbClr val="FFFF00"/>
                </a:highlight>
                <a:latin typeface="Times New Roman" panose="02020603050405020304" pitchFamily="18" charset="0"/>
                <a:cs typeface="Times New Roman" panose="02020603050405020304" pitchFamily="18" charset="0"/>
              </a:rPr>
              <a:t> =  c;</a:t>
            </a:r>
          </a:p>
        </p:txBody>
      </p:sp>
      <p:sp>
        <p:nvSpPr>
          <p:cNvPr id="51" name="TextBox 50">
            <a:extLst>
              <a:ext uri="{FF2B5EF4-FFF2-40B4-BE49-F238E27FC236}">
                <a16:creationId xmlns:a16="http://schemas.microsoft.com/office/drawing/2014/main" id="{5AF72B5F-6A04-DD9A-BAD0-82A6F4C7E314}"/>
              </a:ext>
            </a:extLst>
          </p:cNvPr>
          <p:cNvSpPr txBox="1"/>
          <p:nvPr/>
        </p:nvSpPr>
        <p:spPr>
          <a:xfrm>
            <a:off x="10489692" y="4805648"/>
            <a:ext cx="827235" cy="400110"/>
          </a:xfrm>
          <a:prstGeom prst="rect">
            <a:avLst/>
          </a:prstGeom>
          <a:noFill/>
        </p:spPr>
        <p:txBody>
          <a:bodyPr wrap="square">
            <a:spAutoFit/>
          </a:bodyPr>
          <a:lstStyle/>
          <a:p>
            <a:r>
              <a:rPr lang="en-IN" sz="2000" b="1" dirty="0">
                <a:latin typeface="Times New Roman" panose="02020603050405020304" pitchFamily="18" charset="0"/>
                <a:cs typeface="Times New Roman" panose="02020603050405020304" pitchFamily="18" charset="0"/>
              </a:rPr>
              <a:t>c1.r </a:t>
            </a:r>
          </a:p>
        </p:txBody>
      </p:sp>
      <p:sp>
        <p:nvSpPr>
          <p:cNvPr id="53" name="TextBox 52">
            <a:extLst>
              <a:ext uri="{FF2B5EF4-FFF2-40B4-BE49-F238E27FC236}">
                <a16:creationId xmlns:a16="http://schemas.microsoft.com/office/drawing/2014/main" id="{2D7146C8-D14D-5EB6-5642-C7C0AE1EC1C8}"/>
              </a:ext>
            </a:extLst>
          </p:cNvPr>
          <p:cNvSpPr txBox="1"/>
          <p:nvPr/>
        </p:nvSpPr>
        <p:spPr>
          <a:xfrm>
            <a:off x="10404779" y="5756716"/>
            <a:ext cx="1598148" cy="400110"/>
          </a:xfrm>
          <a:prstGeom prst="rect">
            <a:avLst/>
          </a:prstGeom>
          <a:noFill/>
        </p:spPr>
        <p:txBody>
          <a:bodyPr wrap="square">
            <a:spAutoFit/>
          </a:bodyPr>
          <a:lstStyle/>
          <a:p>
            <a:r>
              <a:rPr lang="en-IN" sz="2000" b="1" dirty="0">
                <a:latin typeface="Times New Roman" panose="02020603050405020304" pitchFamily="18" charset="0"/>
                <a:cs typeface="Times New Roman" panose="02020603050405020304" pitchFamily="18" charset="0"/>
              </a:rPr>
              <a:t>c1.r * c1.r </a:t>
            </a:r>
          </a:p>
        </p:txBody>
      </p:sp>
      <p:sp>
        <p:nvSpPr>
          <p:cNvPr id="55" name="TextBox 54">
            <a:extLst>
              <a:ext uri="{FF2B5EF4-FFF2-40B4-BE49-F238E27FC236}">
                <a16:creationId xmlns:a16="http://schemas.microsoft.com/office/drawing/2014/main" id="{0E376EF6-5DD7-413E-608A-4DF2872FFEAD}"/>
              </a:ext>
            </a:extLst>
          </p:cNvPr>
          <p:cNvSpPr txBox="1"/>
          <p:nvPr/>
        </p:nvSpPr>
        <p:spPr>
          <a:xfrm rot="634445">
            <a:off x="5026686" y="4946728"/>
            <a:ext cx="1405563" cy="369332"/>
          </a:xfrm>
          <a:prstGeom prst="rect">
            <a:avLst/>
          </a:prstGeom>
          <a:noFill/>
        </p:spPr>
        <p:txBody>
          <a:bodyPr wrap="square" rtlCol="0">
            <a:spAutoFit/>
          </a:bodyPr>
          <a:lstStyle/>
          <a:p>
            <a:r>
              <a:rPr lang="en-IN" dirty="0"/>
              <a:t>c2’s data</a:t>
            </a:r>
          </a:p>
        </p:txBody>
      </p:sp>
      <p:sp>
        <p:nvSpPr>
          <p:cNvPr id="58" name="TextBox 57">
            <a:extLst>
              <a:ext uri="{FF2B5EF4-FFF2-40B4-BE49-F238E27FC236}">
                <a16:creationId xmlns:a16="http://schemas.microsoft.com/office/drawing/2014/main" id="{7BCFA5A6-3107-66D8-ACC4-BB5011E57CA5}"/>
              </a:ext>
            </a:extLst>
          </p:cNvPr>
          <p:cNvSpPr txBox="1"/>
          <p:nvPr/>
        </p:nvSpPr>
        <p:spPr>
          <a:xfrm rot="402911">
            <a:off x="5162512" y="2906424"/>
            <a:ext cx="1405563" cy="369332"/>
          </a:xfrm>
          <a:prstGeom prst="rect">
            <a:avLst/>
          </a:prstGeom>
          <a:noFill/>
        </p:spPr>
        <p:txBody>
          <a:bodyPr wrap="square" rtlCol="0">
            <a:spAutoFit/>
          </a:bodyPr>
          <a:lstStyle/>
          <a:p>
            <a:r>
              <a:rPr lang="en-IN" dirty="0"/>
              <a:t>c2’s data</a:t>
            </a:r>
          </a:p>
        </p:txBody>
      </p:sp>
      <p:sp>
        <p:nvSpPr>
          <p:cNvPr id="59" name="TextBox 58">
            <a:extLst>
              <a:ext uri="{FF2B5EF4-FFF2-40B4-BE49-F238E27FC236}">
                <a16:creationId xmlns:a16="http://schemas.microsoft.com/office/drawing/2014/main" id="{136427A3-4C4C-0229-E131-4632A40D3E63}"/>
              </a:ext>
            </a:extLst>
          </p:cNvPr>
          <p:cNvSpPr txBox="1"/>
          <p:nvPr/>
        </p:nvSpPr>
        <p:spPr>
          <a:xfrm rot="578575">
            <a:off x="4609846" y="4367050"/>
            <a:ext cx="1405563" cy="369332"/>
          </a:xfrm>
          <a:prstGeom prst="rect">
            <a:avLst/>
          </a:prstGeom>
          <a:noFill/>
        </p:spPr>
        <p:txBody>
          <a:bodyPr wrap="square" rtlCol="0">
            <a:spAutoFit/>
          </a:bodyPr>
          <a:lstStyle/>
          <a:p>
            <a:r>
              <a:rPr lang="en-IN" dirty="0"/>
              <a:t>c2’s data</a:t>
            </a:r>
          </a:p>
        </p:txBody>
      </p:sp>
      <p:sp>
        <p:nvSpPr>
          <p:cNvPr id="60" name="TextBox 59">
            <a:extLst>
              <a:ext uri="{FF2B5EF4-FFF2-40B4-BE49-F238E27FC236}">
                <a16:creationId xmlns:a16="http://schemas.microsoft.com/office/drawing/2014/main" id="{4D655554-8795-FC71-8044-545FD12EA20A}"/>
              </a:ext>
            </a:extLst>
          </p:cNvPr>
          <p:cNvSpPr txBox="1"/>
          <p:nvPr/>
        </p:nvSpPr>
        <p:spPr>
          <a:xfrm>
            <a:off x="11274783" y="4801086"/>
            <a:ext cx="827235" cy="400110"/>
          </a:xfrm>
          <a:prstGeom prst="rect">
            <a:avLst/>
          </a:prstGeom>
          <a:noFill/>
        </p:spPr>
        <p:txBody>
          <a:bodyPr wrap="square">
            <a:spAutoFit/>
          </a:bodyPr>
          <a:lstStyle/>
          <a:p>
            <a:r>
              <a:rPr lang="en-IN" sz="2000" b="1" dirty="0">
                <a:latin typeface="Times New Roman" panose="02020603050405020304" pitchFamily="18" charset="0"/>
                <a:cs typeface="Times New Roman" panose="02020603050405020304" pitchFamily="18" charset="0"/>
              </a:rPr>
              <a:t>c2.r </a:t>
            </a:r>
          </a:p>
        </p:txBody>
      </p:sp>
      <p:sp>
        <p:nvSpPr>
          <p:cNvPr id="63" name="TextBox 62">
            <a:extLst>
              <a:ext uri="{FF2B5EF4-FFF2-40B4-BE49-F238E27FC236}">
                <a16:creationId xmlns:a16="http://schemas.microsoft.com/office/drawing/2014/main" id="{B93C8F3D-F58A-2A42-1B19-489FAEE78774}"/>
              </a:ext>
            </a:extLst>
          </p:cNvPr>
          <p:cNvSpPr txBox="1"/>
          <p:nvPr/>
        </p:nvSpPr>
        <p:spPr>
          <a:xfrm>
            <a:off x="10717282" y="5164297"/>
            <a:ext cx="827235" cy="400110"/>
          </a:xfrm>
          <a:prstGeom prst="rect">
            <a:avLst/>
          </a:prstGeom>
          <a:noFill/>
        </p:spPr>
        <p:txBody>
          <a:bodyPr wrap="square">
            <a:spAutoFit/>
          </a:bodyPr>
          <a:lstStyle/>
          <a:p>
            <a:r>
              <a:rPr lang="en-IN" sz="2000" b="1" dirty="0" err="1">
                <a:highlight>
                  <a:srgbClr val="FFFF00"/>
                </a:highlight>
                <a:latin typeface="Times New Roman" panose="02020603050405020304" pitchFamily="18" charset="0"/>
                <a:cs typeface="Times New Roman" panose="02020603050405020304" pitchFamily="18" charset="0"/>
              </a:rPr>
              <a:t>this.r</a:t>
            </a:r>
            <a:r>
              <a:rPr lang="en-IN" sz="2000" b="1" dirty="0">
                <a:highlight>
                  <a:srgbClr val="FFFF00"/>
                </a:highlight>
                <a:latin typeface="Times New Roman" panose="02020603050405020304" pitchFamily="18" charset="0"/>
                <a:cs typeface="Times New Roman" panose="02020603050405020304" pitchFamily="18" charset="0"/>
              </a:rPr>
              <a:t> </a:t>
            </a:r>
          </a:p>
        </p:txBody>
      </p:sp>
      <p:sp>
        <p:nvSpPr>
          <p:cNvPr id="66" name="TextBox 65">
            <a:extLst>
              <a:ext uri="{FF2B5EF4-FFF2-40B4-BE49-F238E27FC236}">
                <a16:creationId xmlns:a16="http://schemas.microsoft.com/office/drawing/2014/main" id="{E555D54C-B2E4-0BFD-6081-F7D618D8FF19}"/>
              </a:ext>
            </a:extLst>
          </p:cNvPr>
          <p:cNvSpPr txBox="1"/>
          <p:nvPr/>
        </p:nvSpPr>
        <p:spPr>
          <a:xfrm>
            <a:off x="10404779" y="6124445"/>
            <a:ext cx="1598148" cy="400110"/>
          </a:xfrm>
          <a:prstGeom prst="rect">
            <a:avLst/>
          </a:prstGeom>
          <a:noFill/>
        </p:spPr>
        <p:txBody>
          <a:bodyPr wrap="square">
            <a:spAutoFit/>
          </a:bodyPr>
          <a:lstStyle/>
          <a:p>
            <a:r>
              <a:rPr lang="en-IN" sz="2000" b="1" dirty="0">
                <a:latin typeface="Times New Roman" panose="02020603050405020304" pitchFamily="18" charset="0"/>
                <a:cs typeface="Times New Roman" panose="02020603050405020304" pitchFamily="18" charset="0"/>
              </a:rPr>
              <a:t>c2.r * c2.r </a:t>
            </a:r>
          </a:p>
        </p:txBody>
      </p:sp>
      <p:sp>
        <p:nvSpPr>
          <p:cNvPr id="67" name="TextBox 66">
            <a:extLst>
              <a:ext uri="{FF2B5EF4-FFF2-40B4-BE49-F238E27FC236}">
                <a16:creationId xmlns:a16="http://schemas.microsoft.com/office/drawing/2014/main" id="{2CC2822F-B5D8-E58F-719F-D6B7457C0DCB}"/>
              </a:ext>
            </a:extLst>
          </p:cNvPr>
          <p:cNvSpPr txBox="1"/>
          <p:nvPr/>
        </p:nvSpPr>
        <p:spPr>
          <a:xfrm>
            <a:off x="10257864" y="6492174"/>
            <a:ext cx="1598148" cy="400110"/>
          </a:xfrm>
          <a:prstGeom prst="rect">
            <a:avLst/>
          </a:prstGeom>
          <a:noFill/>
        </p:spPr>
        <p:txBody>
          <a:bodyPr wrap="square">
            <a:spAutoFit/>
          </a:bodyPr>
          <a:lstStyle/>
          <a:p>
            <a:r>
              <a:rPr lang="en-IN" sz="2000" b="1" dirty="0" err="1">
                <a:highlight>
                  <a:srgbClr val="FFFF00"/>
                </a:highlight>
                <a:latin typeface="Times New Roman" panose="02020603050405020304" pitchFamily="18" charset="0"/>
                <a:cs typeface="Times New Roman" panose="02020603050405020304" pitchFamily="18" charset="0"/>
              </a:rPr>
              <a:t>this.r</a:t>
            </a:r>
            <a:r>
              <a:rPr lang="en-IN" sz="2000" b="1" dirty="0">
                <a:highlight>
                  <a:srgbClr val="FFFF00"/>
                </a:highlight>
                <a:latin typeface="Times New Roman" panose="02020603050405020304" pitchFamily="18" charset="0"/>
                <a:cs typeface="Times New Roman" panose="02020603050405020304" pitchFamily="18" charset="0"/>
              </a:rPr>
              <a:t> * </a:t>
            </a:r>
            <a:r>
              <a:rPr lang="en-IN" sz="2000" b="1" dirty="0" err="1">
                <a:highlight>
                  <a:srgbClr val="FFFF00"/>
                </a:highlight>
                <a:latin typeface="Times New Roman" panose="02020603050405020304" pitchFamily="18" charset="0"/>
                <a:cs typeface="Times New Roman" panose="02020603050405020304" pitchFamily="18" charset="0"/>
              </a:rPr>
              <a:t>this.r</a:t>
            </a:r>
            <a:r>
              <a:rPr lang="en-IN" sz="2000" b="1" dirty="0">
                <a:highlight>
                  <a:srgbClr val="FFFF00"/>
                </a:highligh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141469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3"/>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32" grpId="0"/>
      <p:bldP spid="42" grpId="0"/>
      <p:bldP spid="46" grpId="0"/>
      <p:bldP spid="47" grpId="0"/>
      <p:bldP spid="51" grpId="0"/>
      <p:bldP spid="53" grpId="0"/>
      <p:bldP spid="55" grpId="0"/>
      <p:bldP spid="58" grpId="0"/>
      <p:bldP spid="59" grpId="0"/>
      <p:bldP spid="60" grpId="0"/>
      <p:bldP spid="63" grpId="0"/>
      <p:bldP spid="66" grpId="0"/>
      <p:bldP spid="6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1E9106-19B5-E07B-93AA-3443CB606493}"/>
              </a:ext>
            </a:extLst>
          </p:cNvPr>
          <p:cNvSpPr txBox="1"/>
          <p:nvPr/>
        </p:nvSpPr>
        <p:spPr>
          <a:xfrm>
            <a:off x="412956" y="9835"/>
            <a:ext cx="1826334" cy="461665"/>
          </a:xfrm>
          <a:prstGeom prst="rect">
            <a:avLst/>
          </a:prstGeom>
          <a:noFill/>
        </p:spPr>
        <p:txBody>
          <a:bodyPr wrap="none" rtlCol="0">
            <a:spAutoFit/>
          </a:bodyPr>
          <a:lstStyle/>
          <a:p>
            <a:r>
              <a:rPr lang="en-IN" sz="2400" b="1" u="sng" dirty="0"/>
              <a:t>this keyword</a:t>
            </a:r>
          </a:p>
        </p:txBody>
      </p:sp>
      <p:sp>
        <p:nvSpPr>
          <p:cNvPr id="5" name="Rectangle 1">
            <a:extLst>
              <a:ext uri="{FF2B5EF4-FFF2-40B4-BE49-F238E27FC236}">
                <a16:creationId xmlns:a16="http://schemas.microsoft.com/office/drawing/2014/main" id="{C9F4AA15-F7E2-5BA7-0FEE-7FAC051F3DE0}"/>
              </a:ext>
            </a:extLst>
          </p:cNvPr>
          <p:cNvSpPr>
            <a:spLocks noChangeArrowheads="1"/>
          </p:cNvSpPr>
          <p:nvPr/>
        </p:nvSpPr>
        <p:spPr bwMode="auto">
          <a:xfrm>
            <a:off x="521109" y="476075"/>
            <a:ext cx="1027946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400" dirty="0">
                <a:latin typeface="Times New Roman" panose="02020603050405020304" pitchFamily="18" charset="0"/>
                <a:cs typeface="Times New Roman" panose="02020603050405020304" pitchFamily="18" charset="0"/>
              </a:rPr>
              <a:t>Within an instance method or a constructor, this is a reference to the current object — the object whose method or constructor is being called. </a:t>
            </a:r>
          </a:p>
        </p:txBody>
      </p:sp>
      <p:sp>
        <p:nvSpPr>
          <p:cNvPr id="6" name="TextBox 5">
            <a:extLst>
              <a:ext uri="{FF2B5EF4-FFF2-40B4-BE49-F238E27FC236}">
                <a16:creationId xmlns:a16="http://schemas.microsoft.com/office/drawing/2014/main" id="{790BD005-F15C-D9EF-156D-10EB2A6BC9D9}"/>
              </a:ext>
            </a:extLst>
          </p:cNvPr>
          <p:cNvSpPr txBox="1"/>
          <p:nvPr/>
        </p:nvSpPr>
        <p:spPr>
          <a:xfrm>
            <a:off x="629270" y="1525201"/>
            <a:ext cx="4503174" cy="4401205"/>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x, double y , double r){</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this.x</a:t>
            </a:r>
            <a:r>
              <a:rPr lang="en-IN" sz="2000" dirty="0">
                <a:latin typeface="Times New Roman" panose="02020603050405020304" pitchFamily="18" charset="0"/>
                <a:cs typeface="Times New Roman" panose="02020603050405020304" pitchFamily="18" charset="0"/>
              </a:rPr>
              <a:t>=x;</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this.y</a:t>
            </a:r>
            <a:r>
              <a:rPr lang="en-IN" sz="2000" dirty="0">
                <a:latin typeface="Times New Roman" panose="02020603050405020304" pitchFamily="18" charset="0"/>
                <a:cs typeface="Times New Roman" panose="02020603050405020304" pitchFamily="18" charset="0"/>
              </a:rPr>
              <a:t>=y;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this.r</a:t>
            </a:r>
            <a:r>
              <a:rPr lang="en-IN" sz="2000" dirty="0">
                <a:latin typeface="Times New Roman" panose="02020603050405020304" pitchFamily="18" charset="0"/>
                <a:cs typeface="Times New Roman" panose="02020603050405020304" pitchFamily="18" charset="0"/>
              </a:rPr>
              <a:t>=r;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area() {</a:t>
            </a:r>
          </a:p>
          <a:p>
            <a:r>
              <a:rPr lang="en-IN" sz="2000" dirty="0">
                <a:latin typeface="Times New Roman" panose="02020603050405020304" pitchFamily="18" charset="0"/>
                <a:cs typeface="Times New Roman" panose="02020603050405020304" pitchFamily="18" charset="0"/>
              </a:rPr>
              <a:t>            return 3.14159 * r * 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0F249F86-709F-D700-A358-8C84C80A3B22}"/>
              </a:ext>
            </a:extLst>
          </p:cNvPr>
          <p:cNvSpPr txBox="1"/>
          <p:nvPr/>
        </p:nvSpPr>
        <p:spPr>
          <a:xfrm>
            <a:off x="816077" y="6671186"/>
            <a:ext cx="4503174" cy="2554545"/>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 */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 </a:t>
            </a:r>
            <a:r>
              <a:rPr lang="en-IN" sz="2000" dirty="0" err="1">
                <a:latin typeface="Times New Roman" panose="02020603050405020304" pitchFamily="18" charset="0"/>
                <a:cs typeface="Times New Roman" panose="02020603050405020304" pitchFamily="18" charset="0"/>
              </a:rPr>
              <a:t>this.</a:t>
            </a:r>
            <a:r>
              <a:rPr lang="en-IN" sz="2000" b="1" dirty="0" err="1">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 */</a:t>
            </a:r>
          </a:p>
          <a:p>
            <a:r>
              <a:rPr lang="en-IN" sz="2000" dirty="0">
                <a:latin typeface="Times New Roman" panose="02020603050405020304" pitchFamily="18" charset="0"/>
                <a:cs typeface="Times New Roman" panose="02020603050405020304" pitchFamily="18" charset="0"/>
              </a:rPr>
              <a:t>}</a:t>
            </a:r>
          </a:p>
        </p:txBody>
      </p:sp>
      <p:grpSp>
        <p:nvGrpSpPr>
          <p:cNvPr id="10" name="Group 9">
            <a:extLst>
              <a:ext uri="{FF2B5EF4-FFF2-40B4-BE49-F238E27FC236}">
                <a16:creationId xmlns:a16="http://schemas.microsoft.com/office/drawing/2014/main" id="{08D1B737-0759-2760-D709-B42D607AC7E8}"/>
              </a:ext>
            </a:extLst>
          </p:cNvPr>
          <p:cNvGrpSpPr/>
          <p:nvPr/>
        </p:nvGrpSpPr>
        <p:grpSpPr>
          <a:xfrm>
            <a:off x="8072285" y="1602663"/>
            <a:ext cx="1101213" cy="1052634"/>
            <a:chOff x="6744929" y="2143434"/>
            <a:chExt cx="1101213" cy="1052634"/>
          </a:xfrm>
        </p:grpSpPr>
        <p:sp>
          <p:nvSpPr>
            <p:cNvPr id="8" name="Oval 7">
              <a:extLst>
                <a:ext uri="{FF2B5EF4-FFF2-40B4-BE49-F238E27FC236}">
                  <a16:creationId xmlns:a16="http://schemas.microsoft.com/office/drawing/2014/main" id="{DD8735F9-23FE-1DC4-3422-AFE67B2854E3}"/>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extBox 8">
              <a:extLst>
                <a:ext uri="{FF2B5EF4-FFF2-40B4-BE49-F238E27FC236}">
                  <a16:creationId xmlns:a16="http://schemas.microsoft.com/office/drawing/2014/main" id="{F514FC90-6F87-39B3-E87D-525688D803D4}"/>
                </a:ext>
              </a:extLst>
            </p:cNvPr>
            <p:cNvSpPr txBox="1"/>
            <p:nvPr/>
          </p:nvSpPr>
          <p:spPr>
            <a:xfrm>
              <a:off x="6921911" y="2164000"/>
              <a:ext cx="835741" cy="923330"/>
            </a:xfrm>
            <a:prstGeom prst="rect">
              <a:avLst/>
            </a:prstGeom>
            <a:noFill/>
          </p:spPr>
          <p:txBody>
            <a:bodyPr wrap="square" rtlCol="0">
              <a:spAutoFit/>
            </a:bodyPr>
            <a:lstStyle/>
            <a:p>
              <a:r>
                <a:rPr lang="en-IN" dirty="0"/>
                <a:t>x=1.0</a:t>
              </a:r>
            </a:p>
            <a:p>
              <a:r>
                <a:rPr lang="en-IN" dirty="0"/>
                <a:t>y=1.0</a:t>
              </a:r>
            </a:p>
            <a:p>
              <a:r>
                <a:rPr lang="en-IN" dirty="0"/>
                <a:t>r= 2.0</a:t>
              </a:r>
            </a:p>
          </p:txBody>
        </p:sp>
      </p:grpSp>
      <p:sp>
        <p:nvSpPr>
          <p:cNvPr id="11" name="TextBox 10">
            <a:extLst>
              <a:ext uri="{FF2B5EF4-FFF2-40B4-BE49-F238E27FC236}">
                <a16:creationId xmlns:a16="http://schemas.microsoft.com/office/drawing/2014/main" id="{5FDB1D86-53F4-F1D4-5FE3-FC26CA887281}"/>
              </a:ext>
            </a:extLst>
          </p:cNvPr>
          <p:cNvSpPr txBox="1"/>
          <p:nvPr/>
        </p:nvSpPr>
        <p:spPr>
          <a:xfrm>
            <a:off x="6179572" y="1946794"/>
            <a:ext cx="565357" cy="461665"/>
          </a:xfrm>
          <a:prstGeom prst="rect">
            <a:avLst/>
          </a:prstGeom>
          <a:noFill/>
          <a:ln w="28575">
            <a:solidFill>
              <a:schemeClr val="tx1"/>
            </a:solidFill>
          </a:ln>
        </p:spPr>
        <p:txBody>
          <a:bodyPr wrap="square" rtlCol="0">
            <a:spAutoFit/>
          </a:bodyPr>
          <a:lstStyle/>
          <a:p>
            <a:r>
              <a:rPr lang="en-IN" sz="2400" dirty="0"/>
              <a:t>c1</a:t>
            </a:r>
          </a:p>
        </p:txBody>
      </p:sp>
      <p:cxnSp>
        <p:nvCxnSpPr>
          <p:cNvPr id="13" name="Straight Arrow Connector 12">
            <a:extLst>
              <a:ext uri="{FF2B5EF4-FFF2-40B4-BE49-F238E27FC236}">
                <a16:creationId xmlns:a16="http://schemas.microsoft.com/office/drawing/2014/main" id="{8D32D15A-79E2-F48E-2EDF-087C459C5263}"/>
              </a:ext>
            </a:extLst>
          </p:cNvPr>
          <p:cNvCxnSpPr>
            <a:cxnSpLocks/>
            <a:stCxn id="11" idx="3"/>
          </p:cNvCxnSpPr>
          <p:nvPr/>
        </p:nvCxnSpPr>
        <p:spPr>
          <a:xfrm flipV="1">
            <a:off x="6744929" y="2010996"/>
            <a:ext cx="1523999" cy="166631"/>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4" name="Cloud 13">
            <a:extLst>
              <a:ext uri="{FF2B5EF4-FFF2-40B4-BE49-F238E27FC236}">
                <a16:creationId xmlns:a16="http://schemas.microsoft.com/office/drawing/2014/main" id="{A28A6603-DF5A-3AF7-29B9-0B0AF45DC383}"/>
              </a:ext>
            </a:extLst>
          </p:cNvPr>
          <p:cNvSpPr/>
          <p:nvPr/>
        </p:nvSpPr>
        <p:spPr>
          <a:xfrm>
            <a:off x="7590501" y="943903"/>
            <a:ext cx="4168877" cy="264487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TextBox 14">
            <a:extLst>
              <a:ext uri="{FF2B5EF4-FFF2-40B4-BE49-F238E27FC236}">
                <a16:creationId xmlns:a16="http://schemas.microsoft.com/office/drawing/2014/main" id="{D47D7E34-ECA7-6D52-763B-EE85D56918DB}"/>
              </a:ext>
            </a:extLst>
          </p:cNvPr>
          <p:cNvSpPr txBox="1"/>
          <p:nvPr/>
        </p:nvSpPr>
        <p:spPr>
          <a:xfrm>
            <a:off x="10599177" y="1071570"/>
            <a:ext cx="732340" cy="369332"/>
          </a:xfrm>
          <a:prstGeom prst="rect">
            <a:avLst/>
          </a:prstGeom>
          <a:solidFill>
            <a:srgbClr val="FFFF00"/>
          </a:solidFill>
        </p:spPr>
        <p:txBody>
          <a:bodyPr wrap="square" rtlCol="0">
            <a:spAutoFit/>
          </a:bodyPr>
          <a:lstStyle/>
          <a:p>
            <a:r>
              <a:rPr lang="en-IN" dirty="0"/>
              <a:t>heap</a:t>
            </a:r>
          </a:p>
        </p:txBody>
      </p:sp>
      <p:grpSp>
        <p:nvGrpSpPr>
          <p:cNvPr id="16" name="Group 15">
            <a:extLst>
              <a:ext uri="{FF2B5EF4-FFF2-40B4-BE49-F238E27FC236}">
                <a16:creationId xmlns:a16="http://schemas.microsoft.com/office/drawing/2014/main" id="{D3E09F7C-BFF5-64D2-07F0-CBBCFAE4824A}"/>
              </a:ext>
            </a:extLst>
          </p:cNvPr>
          <p:cNvGrpSpPr/>
          <p:nvPr/>
        </p:nvGrpSpPr>
        <p:grpSpPr>
          <a:xfrm>
            <a:off x="9512711" y="1705903"/>
            <a:ext cx="1101213" cy="1052634"/>
            <a:chOff x="6744929" y="2143434"/>
            <a:chExt cx="1101213" cy="1052634"/>
          </a:xfrm>
        </p:grpSpPr>
        <p:sp>
          <p:nvSpPr>
            <p:cNvPr id="17" name="Oval 16">
              <a:extLst>
                <a:ext uri="{FF2B5EF4-FFF2-40B4-BE49-F238E27FC236}">
                  <a16:creationId xmlns:a16="http://schemas.microsoft.com/office/drawing/2014/main" id="{BDCADA9D-DDB1-72FC-5E0C-B094467BA126}"/>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TextBox 17">
              <a:extLst>
                <a:ext uri="{FF2B5EF4-FFF2-40B4-BE49-F238E27FC236}">
                  <a16:creationId xmlns:a16="http://schemas.microsoft.com/office/drawing/2014/main" id="{6F1785BA-5B2B-E4D6-CA15-E91CB87DBDBF}"/>
                </a:ext>
              </a:extLst>
            </p:cNvPr>
            <p:cNvSpPr txBox="1"/>
            <p:nvPr/>
          </p:nvSpPr>
          <p:spPr>
            <a:xfrm>
              <a:off x="6921911" y="2164000"/>
              <a:ext cx="835741" cy="923330"/>
            </a:xfrm>
            <a:prstGeom prst="rect">
              <a:avLst/>
            </a:prstGeom>
            <a:noFill/>
          </p:spPr>
          <p:txBody>
            <a:bodyPr wrap="square" rtlCol="0">
              <a:spAutoFit/>
            </a:bodyPr>
            <a:lstStyle/>
            <a:p>
              <a:r>
                <a:rPr lang="en-IN" dirty="0"/>
                <a:t>x=-3.0</a:t>
              </a:r>
            </a:p>
            <a:p>
              <a:r>
                <a:rPr lang="en-IN" dirty="0"/>
                <a:t>y=4.0</a:t>
              </a:r>
            </a:p>
            <a:p>
              <a:r>
                <a:rPr lang="en-IN" dirty="0"/>
                <a:t>r= 8.0</a:t>
              </a:r>
            </a:p>
          </p:txBody>
        </p:sp>
      </p:grpSp>
      <p:sp>
        <p:nvSpPr>
          <p:cNvPr id="19" name="TextBox 18">
            <a:extLst>
              <a:ext uri="{FF2B5EF4-FFF2-40B4-BE49-F238E27FC236}">
                <a16:creationId xmlns:a16="http://schemas.microsoft.com/office/drawing/2014/main" id="{756B1AEC-7AEA-700F-DCAD-76CB5497B3AD}"/>
              </a:ext>
            </a:extLst>
          </p:cNvPr>
          <p:cNvSpPr txBox="1"/>
          <p:nvPr/>
        </p:nvSpPr>
        <p:spPr>
          <a:xfrm>
            <a:off x="6794089" y="3184383"/>
            <a:ext cx="565357" cy="461665"/>
          </a:xfrm>
          <a:prstGeom prst="rect">
            <a:avLst/>
          </a:prstGeom>
          <a:noFill/>
          <a:ln w="28575">
            <a:solidFill>
              <a:schemeClr val="tx1"/>
            </a:solidFill>
          </a:ln>
        </p:spPr>
        <p:txBody>
          <a:bodyPr wrap="square" rtlCol="0">
            <a:spAutoFit/>
          </a:bodyPr>
          <a:lstStyle/>
          <a:p>
            <a:r>
              <a:rPr lang="en-IN" sz="2400" dirty="0"/>
              <a:t>c2</a:t>
            </a:r>
          </a:p>
        </p:txBody>
      </p:sp>
      <p:cxnSp>
        <p:nvCxnSpPr>
          <p:cNvPr id="20" name="Straight Arrow Connector 19">
            <a:extLst>
              <a:ext uri="{FF2B5EF4-FFF2-40B4-BE49-F238E27FC236}">
                <a16:creationId xmlns:a16="http://schemas.microsoft.com/office/drawing/2014/main" id="{19280862-4E75-5CBE-C3E1-AA869619F3CF}"/>
              </a:ext>
            </a:extLst>
          </p:cNvPr>
          <p:cNvCxnSpPr>
            <a:cxnSpLocks/>
            <a:stCxn id="19" idx="3"/>
          </p:cNvCxnSpPr>
          <p:nvPr/>
        </p:nvCxnSpPr>
        <p:spPr>
          <a:xfrm flipV="1">
            <a:off x="7359446" y="2486398"/>
            <a:ext cx="2511177" cy="92881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E585BF80-5653-B15B-71D8-D97C2419B55F}"/>
              </a:ext>
            </a:extLst>
          </p:cNvPr>
          <p:cNvSpPr txBox="1"/>
          <p:nvPr/>
        </p:nvSpPr>
        <p:spPr>
          <a:xfrm>
            <a:off x="4857138" y="4230815"/>
            <a:ext cx="6096000" cy="369332"/>
          </a:xfrm>
          <a:prstGeom prst="rect">
            <a:avLst/>
          </a:prstGeom>
          <a:noFill/>
        </p:spPr>
        <p:txBody>
          <a:bodyPr wrap="square">
            <a:spAutoFit/>
          </a:bodyPr>
          <a:lstStyle/>
          <a:p>
            <a:r>
              <a:rPr lang="en-IN" sz="1800" dirty="0">
                <a:latin typeface="Times New Roman" panose="02020603050405020304" pitchFamily="18" charset="0"/>
                <a:cs typeface="Times New Roman" panose="02020603050405020304" pitchFamily="18" charset="0"/>
              </a:rPr>
              <a:t>Circle c1= new Circle(1.0,1.0,2.0)</a:t>
            </a:r>
            <a:endParaRPr lang="en-IN" dirty="0"/>
          </a:p>
        </p:txBody>
      </p:sp>
      <p:sp>
        <p:nvSpPr>
          <p:cNvPr id="25" name="TextBox 24">
            <a:extLst>
              <a:ext uri="{FF2B5EF4-FFF2-40B4-BE49-F238E27FC236}">
                <a16:creationId xmlns:a16="http://schemas.microsoft.com/office/drawing/2014/main" id="{5280B2A1-40E4-2B4E-4CF8-F9A1BF0ECB89}"/>
              </a:ext>
            </a:extLst>
          </p:cNvPr>
          <p:cNvSpPr txBox="1"/>
          <p:nvPr/>
        </p:nvSpPr>
        <p:spPr>
          <a:xfrm>
            <a:off x="4857138" y="4660809"/>
            <a:ext cx="6096000" cy="369332"/>
          </a:xfrm>
          <a:prstGeom prst="rect">
            <a:avLst/>
          </a:prstGeom>
          <a:noFill/>
        </p:spPr>
        <p:txBody>
          <a:bodyPr wrap="square">
            <a:spAutoFit/>
          </a:bodyPr>
          <a:lstStyle/>
          <a:p>
            <a:r>
              <a:rPr lang="en-IN" sz="1800" dirty="0">
                <a:latin typeface="Times New Roman" panose="02020603050405020304" pitchFamily="18" charset="0"/>
                <a:cs typeface="Times New Roman" panose="02020603050405020304" pitchFamily="18" charset="0"/>
              </a:rPr>
              <a:t>Circle c2= new Circle(-3.0,4.0,8.0)</a:t>
            </a:r>
            <a:endParaRPr lang="en-IN" dirty="0"/>
          </a:p>
        </p:txBody>
      </p:sp>
      <p:sp>
        <p:nvSpPr>
          <p:cNvPr id="28" name="TextBox 27">
            <a:extLst>
              <a:ext uri="{FF2B5EF4-FFF2-40B4-BE49-F238E27FC236}">
                <a16:creationId xmlns:a16="http://schemas.microsoft.com/office/drawing/2014/main" id="{8D0B47EC-4CD1-4F94-DED8-9E204C508C1F}"/>
              </a:ext>
            </a:extLst>
          </p:cNvPr>
          <p:cNvSpPr txBox="1"/>
          <p:nvPr/>
        </p:nvSpPr>
        <p:spPr>
          <a:xfrm>
            <a:off x="4852220" y="5078681"/>
            <a:ext cx="3495370" cy="369332"/>
          </a:xfrm>
          <a:prstGeom prst="rect">
            <a:avLst/>
          </a:prstGeom>
          <a:noFill/>
        </p:spPr>
        <p:txBody>
          <a:bodyPr wrap="square">
            <a:spAutoFit/>
          </a:bodyPr>
          <a:lstStyle/>
          <a:p>
            <a:r>
              <a:rPr lang="en-IN" dirty="0">
                <a:latin typeface="Times New Roman" panose="02020603050405020304" pitchFamily="18" charset="0"/>
                <a:cs typeface="Times New Roman" panose="02020603050405020304" pitchFamily="18" charset="0"/>
              </a:rPr>
              <a:t>d</a:t>
            </a:r>
            <a:r>
              <a:rPr lang="en-IN" sz="1800" dirty="0">
                <a:latin typeface="Times New Roman" panose="02020603050405020304" pitchFamily="18" charset="0"/>
                <a:cs typeface="Times New Roman" panose="02020603050405020304" pitchFamily="18" charset="0"/>
              </a:rPr>
              <a:t>ouble result = c1. circumference()</a:t>
            </a:r>
            <a:endParaRPr lang="en-IN" dirty="0"/>
          </a:p>
        </p:txBody>
      </p:sp>
      <p:sp>
        <p:nvSpPr>
          <p:cNvPr id="30" name="TextBox 29">
            <a:extLst>
              <a:ext uri="{FF2B5EF4-FFF2-40B4-BE49-F238E27FC236}">
                <a16:creationId xmlns:a16="http://schemas.microsoft.com/office/drawing/2014/main" id="{8704A3F5-5FA5-19B2-E6EB-39908DF467D0}"/>
              </a:ext>
            </a:extLst>
          </p:cNvPr>
          <p:cNvSpPr txBox="1"/>
          <p:nvPr/>
        </p:nvSpPr>
        <p:spPr>
          <a:xfrm>
            <a:off x="8411337" y="4687546"/>
            <a:ext cx="4503174" cy="1015663"/>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highlight>
                  <a:srgbClr val="FFFF00"/>
                </a:highlight>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p:txBody>
      </p:sp>
      <p:cxnSp>
        <p:nvCxnSpPr>
          <p:cNvPr id="32" name="Straight Arrow Connector 31">
            <a:extLst>
              <a:ext uri="{FF2B5EF4-FFF2-40B4-BE49-F238E27FC236}">
                <a16:creationId xmlns:a16="http://schemas.microsoft.com/office/drawing/2014/main" id="{D7D9E971-AAA5-5DA9-2777-AF3633BD6540}"/>
              </a:ext>
            </a:extLst>
          </p:cNvPr>
          <p:cNvCxnSpPr>
            <a:cxnSpLocks/>
            <a:stCxn id="9" idx="2"/>
          </p:cNvCxnSpPr>
          <p:nvPr/>
        </p:nvCxnSpPr>
        <p:spPr>
          <a:xfrm>
            <a:off x="8667138" y="2546559"/>
            <a:ext cx="3092240" cy="248358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95BF27B1-DA0C-5114-4305-9508CB0DD663}"/>
              </a:ext>
            </a:extLst>
          </p:cNvPr>
          <p:cNvSpPr txBox="1"/>
          <p:nvPr/>
        </p:nvSpPr>
        <p:spPr>
          <a:xfrm rot="2368551">
            <a:off x="9350481" y="3803367"/>
            <a:ext cx="2993918" cy="369332"/>
          </a:xfrm>
          <a:prstGeom prst="rect">
            <a:avLst/>
          </a:prstGeom>
          <a:noFill/>
        </p:spPr>
        <p:txBody>
          <a:bodyPr wrap="square" rtlCol="0">
            <a:spAutoFit/>
          </a:bodyPr>
          <a:lstStyle/>
          <a:p>
            <a:r>
              <a:rPr lang="en-IN" dirty="0"/>
              <a:t>gets the value of r from c1</a:t>
            </a:r>
          </a:p>
        </p:txBody>
      </p:sp>
      <p:sp>
        <p:nvSpPr>
          <p:cNvPr id="36" name="TextBox 35">
            <a:extLst>
              <a:ext uri="{FF2B5EF4-FFF2-40B4-BE49-F238E27FC236}">
                <a16:creationId xmlns:a16="http://schemas.microsoft.com/office/drawing/2014/main" id="{AFCA9E03-9EE4-9347-801E-538BC394B5C5}"/>
              </a:ext>
            </a:extLst>
          </p:cNvPr>
          <p:cNvSpPr txBox="1"/>
          <p:nvPr/>
        </p:nvSpPr>
        <p:spPr>
          <a:xfrm>
            <a:off x="4911047" y="5961735"/>
            <a:ext cx="3495370" cy="369332"/>
          </a:xfrm>
          <a:prstGeom prst="rect">
            <a:avLst/>
          </a:prstGeom>
          <a:noFill/>
        </p:spPr>
        <p:txBody>
          <a:bodyPr wrap="square">
            <a:spAutoFit/>
          </a:bodyPr>
          <a:lstStyle/>
          <a:p>
            <a:r>
              <a:rPr lang="en-IN" dirty="0">
                <a:latin typeface="Times New Roman" panose="02020603050405020304" pitchFamily="18" charset="0"/>
                <a:cs typeface="Times New Roman" panose="02020603050405020304" pitchFamily="18" charset="0"/>
              </a:rPr>
              <a:t>d</a:t>
            </a:r>
            <a:r>
              <a:rPr lang="en-IN" sz="1800" dirty="0">
                <a:latin typeface="Times New Roman" panose="02020603050405020304" pitchFamily="18" charset="0"/>
                <a:cs typeface="Times New Roman" panose="02020603050405020304" pitchFamily="18" charset="0"/>
              </a:rPr>
              <a:t>ouble result = c2. circumference()</a:t>
            </a:r>
            <a:endParaRPr lang="en-IN" dirty="0"/>
          </a:p>
        </p:txBody>
      </p:sp>
      <p:sp>
        <p:nvSpPr>
          <p:cNvPr id="37" name="TextBox 36">
            <a:extLst>
              <a:ext uri="{FF2B5EF4-FFF2-40B4-BE49-F238E27FC236}">
                <a16:creationId xmlns:a16="http://schemas.microsoft.com/office/drawing/2014/main" id="{1D6DAEF3-89B5-07B7-B894-365074165F4B}"/>
              </a:ext>
            </a:extLst>
          </p:cNvPr>
          <p:cNvSpPr txBox="1"/>
          <p:nvPr/>
        </p:nvSpPr>
        <p:spPr>
          <a:xfrm>
            <a:off x="8406420" y="5793676"/>
            <a:ext cx="4503174" cy="1015663"/>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highlight>
                  <a:srgbClr val="FFFF00"/>
                </a:highlight>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p:txBody>
      </p:sp>
      <p:cxnSp>
        <p:nvCxnSpPr>
          <p:cNvPr id="38" name="Straight Arrow Connector 37">
            <a:extLst>
              <a:ext uri="{FF2B5EF4-FFF2-40B4-BE49-F238E27FC236}">
                <a16:creationId xmlns:a16="http://schemas.microsoft.com/office/drawing/2014/main" id="{29EC8438-561A-9F21-0B9C-C92E27638A02}"/>
              </a:ext>
            </a:extLst>
          </p:cNvPr>
          <p:cNvCxnSpPr>
            <a:cxnSpLocks/>
          </p:cNvCxnSpPr>
          <p:nvPr/>
        </p:nvCxnSpPr>
        <p:spPr>
          <a:xfrm>
            <a:off x="10351396" y="2675330"/>
            <a:ext cx="1425737" cy="347107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192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83CBD4B5-5B29-8BC4-878D-46DD16F14443}"/>
              </a:ext>
            </a:extLst>
          </p:cNvPr>
          <p:cNvSpPr txBox="1"/>
          <p:nvPr/>
        </p:nvSpPr>
        <p:spPr>
          <a:xfrm>
            <a:off x="737420" y="1932495"/>
            <a:ext cx="7767483" cy="1569660"/>
          </a:xfrm>
          <a:prstGeom prst="rect">
            <a:avLst/>
          </a:prstGeom>
          <a:noFill/>
        </p:spPr>
        <p:txBody>
          <a:bodyPr wrap="square" rtlCol="0">
            <a:spAutoFit/>
          </a:bodyPr>
          <a:lstStyle/>
          <a:p>
            <a:pPr marL="285750" indent="-285750">
              <a:buFont typeface="Arial" panose="020B0604020202020204" pitchFamily="34" charset="0"/>
              <a:buChar char="•"/>
            </a:pPr>
            <a:r>
              <a:rPr lang="en-US" sz="2400" dirty="0">
                <a:latin typeface="Times New Roman" panose="02020603050405020304" pitchFamily="18" charset="0"/>
                <a:cs typeface="Times New Roman" panose="02020603050405020304" pitchFamily="18" charset="0"/>
              </a:rPr>
              <a:t>this keyword is used to </a:t>
            </a:r>
          </a:p>
          <a:p>
            <a:pPr marL="800100" lvl="1" indent="-342900">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resolve the name collision</a:t>
            </a:r>
          </a:p>
          <a:p>
            <a:pPr marL="800100" lvl="1" indent="-342900">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refer to current class object</a:t>
            </a:r>
          </a:p>
          <a:p>
            <a:pPr marL="800100" lvl="1" indent="-342900">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call another constructor of the same class</a:t>
            </a:r>
            <a:endParaRPr lang="en-IN" sz="2400" dirty="0">
              <a:latin typeface="Times New Roman" panose="02020603050405020304" pitchFamily="18" charset="0"/>
              <a:cs typeface="Times New Roman" panose="02020603050405020304" pitchFamily="18" charset="0"/>
            </a:endParaRPr>
          </a:p>
        </p:txBody>
      </p:sp>
      <p:sp>
        <p:nvSpPr>
          <p:cNvPr id="5" name="TextBox 4">
            <a:extLst>
              <a:ext uri="{FF2B5EF4-FFF2-40B4-BE49-F238E27FC236}">
                <a16:creationId xmlns:a16="http://schemas.microsoft.com/office/drawing/2014/main" id="{0C75C038-BE68-21FB-1E34-B73D65D82579}"/>
              </a:ext>
            </a:extLst>
          </p:cNvPr>
          <p:cNvSpPr txBox="1"/>
          <p:nvPr/>
        </p:nvSpPr>
        <p:spPr>
          <a:xfrm>
            <a:off x="1002891" y="3897356"/>
            <a:ext cx="4975122" cy="2862322"/>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a:t>
            </a:r>
          </a:p>
          <a:p>
            <a:r>
              <a:rPr lang="en-IN" sz="2000" dirty="0">
                <a:latin typeface="Times New Roman" panose="02020603050405020304" pitchFamily="18" charset="0"/>
                <a:cs typeface="Times New Roman" panose="02020603050405020304" pitchFamily="18" charset="0"/>
              </a:rPr>
              <a:t>     double </a:t>
            </a:r>
            <a:r>
              <a:rPr lang="en-IN" sz="2000" dirty="0" err="1">
                <a:latin typeface="Times New Roman" panose="02020603050405020304" pitchFamily="18" charset="0"/>
                <a:cs typeface="Times New Roman" panose="02020603050405020304" pitchFamily="18" charset="0"/>
              </a:rPr>
              <a:t>x,y</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double r;</a:t>
            </a:r>
          </a:p>
          <a:p>
            <a:r>
              <a:rPr lang="en-IN" sz="2000" dirty="0">
                <a:latin typeface="Times New Roman" panose="02020603050405020304" pitchFamily="18" charset="0"/>
                <a:cs typeface="Times New Roman" panose="02020603050405020304" pitchFamily="18" charset="0"/>
              </a:rPr>
              <a:t>     Circle(double x, double y , double r){</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this.x</a:t>
            </a:r>
            <a:r>
              <a:rPr lang="en-IN" sz="2000" dirty="0">
                <a:latin typeface="Times New Roman" panose="02020603050405020304" pitchFamily="18" charset="0"/>
                <a:cs typeface="Times New Roman" panose="02020603050405020304" pitchFamily="18" charset="0"/>
              </a:rPr>
              <a:t>=x;</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this.y</a:t>
            </a:r>
            <a:r>
              <a:rPr lang="en-IN" sz="2000" dirty="0">
                <a:latin typeface="Times New Roman" panose="02020603050405020304" pitchFamily="18" charset="0"/>
                <a:cs typeface="Times New Roman" panose="02020603050405020304" pitchFamily="18" charset="0"/>
              </a:rPr>
              <a:t>=y;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this.r</a:t>
            </a:r>
            <a:r>
              <a:rPr lang="en-IN" sz="2000" dirty="0">
                <a:latin typeface="Times New Roman" panose="02020603050405020304" pitchFamily="18" charset="0"/>
                <a:cs typeface="Times New Roman" panose="02020603050405020304" pitchFamily="18" charset="0"/>
              </a:rPr>
              <a:t>=r;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4432270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E81A5DB-463E-C0A6-2BC2-77508878C391}"/>
              </a:ext>
            </a:extLst>
          </p:cNvPr>
          <p:cNvGrpSpPr/>
          <p:nvPr/>
        </p:nvGrpSpPr>
        <p:grpSpPr>
          <a:xfrm>
            <a:off x="6223821" y="481785"/>
            <a:ext cx="1101213" cy="1052634"/>
            <a:chOff x="6744929" y="2143434"/>
            <a:chExt cx="1101213" cy="1052634"/>
          </a:xfrm>
        </p:grpSpPr>
        <p:sp>
          <p:nvSpPr>
            <p:cNvPr id="5" name="Oval 4">
              <a:extLst>
                <a:ext uri="{FF2B5EF4-FFF2-40B4-BE49-F238E27FC236}">
                  <a16:creationId xmlns:a16="http://schemas.microsoft.com/office/drawing/2014/main" id="{398437AA-C6A0-0E90-4CBF-C33C9713E900}"/>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01020884-2661-3D88-E670-26C0D298FABB}"/>
                </a:ext>
              </a:extLst>
            </p:cNvPr>
            <p:cNvSpPr txBox="1"/>
            <p:nvPr/>
          </p:nvSpPr>
          <p:spPr>
            <a:xfrm>
              <a:off x="6921911" y="2164000"/>
              <a:ext cx="835741" cy="923330"/>
            </a:xfrm>
            <a:prstGeom prst="rect">
              <a:avLst/>
            </a:prstGeom>
            <a:noFill/>
          </p:spPr>
          <p:txBody>
            <a:bodyPr wrap="square" rtlCol="0">
              <a:spAutoFit/>
            </a:bodyPr>
            <a:lstStyle/>
            <a:p>
              <a:r>
                <a:rPr lang="en-IN" dirty="0"/>
                <a:t>x=1.0</a:t>
              </a:r>
            </a:p>
            <a:p>
              <a:r>
                <a:rPr lang="en-IN" dirty="0"/>
                <a:t>y=1.0</a:t>
              </a:r>
            </a:p>
            <a:p>
              <a:r>
                <a:rPr lang="en-IN" dirty="0"/>
                <a:t>r= 2.0</a:t>
              </a:r>
            </a:p>
          </p:txBody>
        </p:sp>
      </p:grpSp>
      <p:sp>
        <p:nvSpPr>
          <p:cNvPr id="7" name="TextBox 6">
            <a:extLst>
              <a:ext uri="{FF2B5EF4-FFF2-40B4-BE49-F238E27FC236}">
                <a16:creationId xmlns:a16="http://schemas.microsoft.com/office/drawing/2014/main" id="{7621BC0F-3B01-1571-112A-32E08B14BB39}"/>
              </a:ext>
            </a:extLst>
          </p:cNvPr>
          <p:cNvSpPr txBox="1"/>
          <p:nvPr/>
        </p:nvSpPr>
        <p:spPr>
          <a:xfrm>
            <a:off x="4299153" y="707587"/>
            <a:ext cx="565357" cy="461665"/>
          </a:xfrm>
          <a:prstGeom prst="rect">
            <a:avLst/>
          </a:prstGeom>
          <a:noFill/>
          <a:ln w="28575">
            <a:solidFill>
              <a:schemeClr val="tx1"/>
            </a:solidFill>
          </a:ln>
        </p:spPr>
        <p:txBody>
          <a:bodyPr wrap="square" rtlCol="0">
            <a:spAutoFit/>
          </a:bodyPr>
          <a:lstStyle/>
          <a:p>
            <a:r>
              <a:rPr lang="en-IN" sz="2400" dirty="0"/>
              <a:t>c1</a:t>
            </a:r>
          </a:p>
        </p:txBody>
      </p:sp>
      <p:sp>
        <p:nvSpPr>
          <p:cNvPr id="8" name="Cloud 7">
            <a:extLst>
              <a:ext uri="{FF2B5EF4-FFF2-40B4-BE49-F238E27FC236}">
                <a16:creationId xmlns:a16="http://schemas.microsoft.com/office/drawing/2014/main" id="{106530E6-0547-44F2-5402-DBD61301AFDB}"/>
              </a:ext>
            </a:extLst>
          </p:cNvPr>
          <p:cNvSpPr/>
          <p:nvPr/>
        </p:nvSpPr>
        <p:spPr>
          <a:xfrm>
            <a:off x="5742037" y="-176975"/>
            <a:ext cx="4168877" cy="264487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extBox 8">
            <a:extLst>
              <a:ext uri="{FF2B5EF4-FFF2-40B4-BE49-F238E27FC236}">
                <a16:creationId xmlns:a16="http://schemas.microsoft.com/office/drawing/2014/main" id="{2688E6E2-2FA8-C5C1-C195-996BBBBE8CD9}"/>
              </a:ext>
            </a:extLst>
          </p:cNvPr>
          <p:cNvSpPr txBox="1"/>
          <p:nvPr/>
        </p:nvSpPr>
        <p:spPr>
          <a:xfrm>
            <a:off x="8782582" y="908"/>
            <a:ext cx="2819482" cy="369332"/>
          </a:xfrm>
          <a:prstGeom prst="rect">
            <a:avLst/>
          </a:prstGeom>
          <a:solidFill>
            <a:srgbClr val="FFFF00"/>
          </a:solidFill>
        </p:spPr>
        <p:txBody>
          <a:bodyPr wrap="square" rtlCol="0">
            <a:spAutoFit/>
          </a:bodyPr>
          <a:lstStyle/>
          <a:p>
            <a:r>
              <a:rPr lang="en-IN" dirty="0"/>
              <a:t>Heap (run-time memory)</a:t>
            </a:r>
          </a:p>
        </p:txBody>
      </p:sp>
      <p:grpSp>
        <p:nvGrpSpPr>
          <p:cNvPr id="10" name="Group 9">
            <a:extLst>
              <a:ext uri="{FF2B5EF4-FFF2-40B4-BE49-F238E27FC236}">
                <a16:creationId xmlns:a16="http://schemas.microsoft.com/office/drawing/2014/main" id="{DA001A21-5D25-2111-0EA8-D1E2F10DE52F}"/>
              </a:ext>
            </a:extLst>
          </p:cNvPr>
          <p:cNvGrpSpPr/>
          <p:nvPr/>
        </p:nvGrpSpPr>
        <p:grpSpPr>
          <a:xfrm>
            <a:off x="7664247" y="585025"/>
            <a:ext cx="1101213" cy="1052634"/>
            <a:chOff x="6744929" y="2143434"/>
            <a:chExt cx="1101213" cy="1052634"/>
          </a:xfrm>
        </p:grpSpPr>
        <p:sp>
          <p:nvSpPr>
            <p:cNvPr id="11" name="Oval 10">
              <a:extLst>
                <a:ext uri="{FF2B5EF4-FFF2-40B4-BE49-F238E27FC236}">
                  <a16:creationId xmlns:a16="http://schemas.microsoft.com/office/drawing/2014/main" id="{24F5624E-0A6D-4CBB-BBA4-E7A6B81C0AAD}"/>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TextBox 11">
              <a:extLst>
                <a:ext uri="{FF2B5EF4-FFF2-40B4-BE49-F238E27FC236}">
                  <a16:creationId xmlns:a16="http://schemas.microsoft.com/office/drawing/2014/main" id="{4F002829-3794-1825-3133-DAFBE19A5FAD}"/>
                </a:ext>
              </a:extLst>
            </p:cNvPr>
            <p:cNvSpPr txBox="1"/>
            <p:nvPr/>
          </p:nvSpPr>
          <p:spPr>
            <a:xfrm>
              <a:off x="6921911" y="2164000"/>
              <a:ext cx="835741" cy="923330"/>
            </a:xfrm>
            <a:prstGeom prst="rect">
              <a:avLst/>
            </a:prstGeom>
            <a:noFill/>
          </p:spPr>
          <p:txBody>
            <a:bodyPr wrap="square" rtlCol="0">
              <a:spAutoFit/>
            </a:bodyPr>
            <a:lstStyle/>
            <a:p>
              <a:r>
                <a:rPr lang="en-IN" dirty="0"/>
                <a:t>x=-3.0</a:t>
              </a:r>
            </a:p>
            <a:p>
              <a:r>
                <a:rPr lang="en-IN" dirty="0"/>
                <a:t>y=4.0</a:t>
              </a:r>
            </a:p>
            <a:p>
              <a:r>
                <a:rPr lang="en-IN" dirty="0"/>
                <a:t>r= 8.0</a:t>
              </a:r>
            </a:p>
          </p:txBody>
        </p:sp>
      </p:grpSp>
      <p:sp>
        <p:nvSpPr>
          <p:cNvPr id="13" name="TextBox 12">
            <a:extLst>
              <a:ext uri="{FF2B5EF4-FFF2-40B4-BE49-F238E27FC236}">
                <a16:creationId xmlns:a16="http://schemas.microsoft.com/office/drawing/2014/main" id="{27AED83C-7E10-D40F-CAE0-DDB68CFB43EA}"/>
              </a:ext>
            </a:extLst>
          </p:cNvPr>
          <p:cNvSpPr txBox="1"/>
          <p:nvPr/>
        </p:nvSpPr>
        <p:spPr>
          <a:xfrm>
            <a:off x="4945625" y="2063505"/>
            <a:ext cx="565357" cy="461665"/>
          </a:xfrm>
          <a:prstGeom prst="rect">
            <a:avLst/>
          </a:prstGeom>
          <a:noFill/>
          <a:ln w="28575">
            <a:solidFill>
              <a:schemeClr val="tx1"/>
            </a:solidFill>
          </a:ln>
        </p:spPr>
        <p:txBody>
          <a:bodyPr wrap="square" rtlCol="0">
            <a:spAutoFit/>
          </a:bodyPr>
          <a:lstStyle/>
          <a:p>
            <a:r>
              <a:rPr lang="en-IN" sz="2400" dirty="0"/>
              <a:t>c2</a:t>
            </a:r>
          </a:p>
        </p:txBody>
      </p:sp>
      <p:cxnSp>
        <p:nvCxnSpPr>
          <p:cNvPr id="14" name="Straight Arrow Connector 13">
            <a:extLst>
              <a:ext uri="{FF2B5EF4-FFF2-40B4-BE49-F238E27FC236}">
                <a16:creationId xmlns:a16="http://schemas.microsoft.com/office/drawing/2014/main" id="{BC9AD6E1-9816-46B9-9632-E3136B719449}"/>
              </a:ext>
            </a:extLst>
          </p:cNvPr>
          <p:cNvCxnSpPr>
            <a:cxnSpLocks/>
            <a:stCxn id="13" idx="3"/>
          </p:cNvCxnSpPr>
          <p:nvPr/>
        </p:nvCxnSpPr>
        <p:spPr>
          <a:xfrm flipV="1">
            <a:off x="5510982" y="1365520"/>
            <a:ext cx="2511177" cy="92881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AA8DEBB5-F99A-70DB-26EC-57B881CE2F04}"/>
              </a:ext>
            </a:extLst>
          </p:cNvPr>
          <p:cNvCxnSpPr>
            <a:cxnSpLocks/>
            <a:endCxn id="5" idx="2"/>
          </p:cNvCxnSpPr>
          <p:nvPr/>
        </p:nvCxnSpPr>
        <p:spPr>
          <a:xfrm>
            <a:off x="4864510" y="992547"/>
            <a:ext cx="1359311" cy="1555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5ED405E-AA45-4476-8E6B-E8F8728DA715}"/>
              </a:ext>
            </a:extLst>
          </p:cNvPr>
          <p:cNvSpPr txBox="1"/>
          <p:nvPr/>
        </p:nvSpPr>
        <p:spPr>
          <a:xfrm>
            <a:off x="8057537" y="2367969"/>
            <a:ext cx="4517921" cy="4401205"/>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x, double y , double r){</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this.x</a:t>
            </a:r>
            <a:r>
              <a:rPr lang="en-IN" sz="2000" dirty="0">
                <a:latin typeface="Times New Roman" panose="02020603050405020304" pitchFamily="18" charset="0"/>
                <a:cs typeface="Times New Roman" panose="02020603050405020304" pitchFamily="18" charset="0"/>
              </a:rPr>
              <a:t>=x;</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this.y</a:t>
            </a:r>
            <a:r>
              <a:rPr lang="en-IN" sz="2000" dirty="0">
                <a:latin typeface="Times New Roman" panose="02020603050405020304" pitchFamily="18" charset="0"/>
                <a:cs typeface="Times New Roman" panose="02020603050405020304" pitchFamily="18" charset="0"/>
              </a:rPr>
              <a:t>=y;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this.r</a:t>
            </a:r>
            <a:r>
              <a:rPr lang="en-IN" sz="2000" dirty="0">
                <a:latin typeface="Times New Roman" panose="02020603050405020304" pitchFamily="18" charset="0"/>
                <a:cs typeface="Times New Roman" panose="02020603050405020304" pitchFamily="18" charset="0"/>
              </a:rPr>
              <a:t>=r;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area() {</a:t>
            </a:r>
          </a:p>
          <a:p>
            <a:r>
              <a:rPr lang="en-IN" sz="2000" dirty="0">
                <a:latin typeface="Times New Roman" panose="02020603050405020304" pitchFamily="18" charset="0"/>
                <a:cs typeface="Times New Roman" panose="02020603050405020304" pitchFamily="18" charset="0"/>
              </a:rPr>
              <a:t>            return 3.14159 * r * 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18" name="TextBox 17">
            <a:extLst>
              <a:ext uri="{FF2B5EF4-FFF2-40B4-BE49-F238E27FC236}">
                <a16:creationId xmlns:a16="http://schemas.microsoft.com/office/drawing/2014/main" id="{51CBABC2-E7C4-B42A-7EB9-52B54B66A31E}"/>
              </a:ext>
            </a:extLst>
          </p:cNvPr>
          <p:cNvSpPr txBox="1"/>
          <p:nvPr/>
        </p:nvSpPr>
        <p:spPr>
          <a:xfrm>
            <a:off x="803863" y="2173591"/>
            <a:ext cx="6096000"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Circle c1= new Circle(1.0,1.0,2.0)</a:t>
            </a:r>
            <a:endParaRPr lang="en-IN" sz="2000" dirty="0"/>
          </a:p>
        </p:txBody>
      </p:sp>
      <p:sp>
        <p:nvSpPr>
          <p:cNvPr id="19" name="TextBox 18">
            <a:extLst>
              <a:ext uri="{FF2B5EF4-FFF2-40B4-BE49-F238E27FC236}">
                <a16:creationId xmlns:a16="http://schemas.microsoft.com/office/drawing/2014/main" id="{9EDE1056-6BCE-F619-BFFC-D8040B7A3EBC}"/>
              </a:ext>
            </a:extLst>
          </p:cNvPr>
          <p:cNvSpPr txBox="1"/>
          <p:nvPr/>
        </p:nvSpPr>
        <p:spPr>
          <a:xfrm>
            <a:off x="794031" y="2544597"/>
            <a:ext cx="6096000"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Circle c2= new Circle(-3.0,4.0,8.0)</a:t>
            </a:r>
            <a:endParaRPr lang="en-IN" sz="2000" dirty="0"/>
          </a:p>
        </p:txBody>
      </p:sp>
      <p:sp>
        <p:nvSpPr>
          <p:cNvPr id="20" name="TextBox 19">
            <a:extLst>
              <a:ext uri="{FF2B5EF4-FFF2-40B4-BE49-F238E27FC236}">
                <a16:creationId xmlns:a16="http://schemas.microsoft.com/office/drawing/2014/main" id="{BE206D84-969E-AB89-DB21-58F2BD4E04DC}"/>
              </a:ext>
            </a:extLst>
          </p:cNvPr>
          <p:cNvSpPr txBox="1"/>
          <p:nvPr/>
        </p:nvSpPr>
        <p:spPr>
          <a:xfrm>
            <a:off x="778899" y="2932455"/>
            <a:ext cx="4392485" cy="707886"/>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result = c1. circumference();</a:t>
            </a:r>
          </a:p>
          <a:p>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circumference= ” + result);</a:t>
            </a:r>
            <a:endParaRPr lang="en-IN" sz="2000" dirty="0"/>
          </a:p>
        </p:txBody>
      </p:sp>
      <p:sp>
        <p:nvSpPr>
          <p:cNvPr id="21" name="TextBox 20">
            <a:extLst>
              <a:ext uri="{FF2B5EF4-FFF2-40B4-BE49-F238E27FC236}">
                <a16:creationId xmlns:a16="http://schemas.microsoft.com/office/drawing/2014/main" id="{F8158EE5-06AC-12BC-8A36-2793A46B0FF9}"/>
              </a:ext>
            </a:extLst>
          </p:cNvPr>
          <p:cNvSpPr txBox="1"/>
          <p:nvPr/>
        </p:nvSpPr>
        <p:spPr>
          <a:xfrm>
            <a:off x="4623537" y="3220264"/>
            <a:ext cx="2960240" cy="1015663"/>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highlight>
                  <a:srgbClr val="FFFF00"/>
                </a:highlight>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p:txBody>
      </p:sp>
      <p:sp>
        <p:nvSpPr>
          <p:cNvPr id="22" name="TextBox 21">
            <a:extLst>
              <a:ext uri="{FF2B5EF4-FFF2-40B4-BE49-F238E27FC236}">
                <a16:creationId xmlns:a16="http://schemas.microsoft.com/office/drawing/2014/main" id="{90594E9E-DCF9-A401-A9BE-7986C4A3B753}"/>
              </a:ext>
            </a:extLst>
          </p:cNvPr>
          <p:cNvSpPr txBox="1"/>
          <p:nvPr/>
        </p:nvSpPr>
        <p:spPr>
          <a:xfrm>
            <a:off x="692168" y="4261039"/>
            <a:ext cx="3850336"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result = c2. circumference()</a:t>
            </a:r>
            <a:endParaRPr lang="en-IN" sz="2000" dirty="0"/>
          </a:p>
        </p:txBody>
      </p:sp>
      <p:sp>
        <p:nvSpPr>
          <p:cNvPr id="23" name="TextBox 22">
            <a:extLst>
              <a:ext uri="{FF2B5EF4-FFF2-40B4-BE49-F238E27FC236}">
                <a16:creationId xmlns:a16="http://schemas.microsoft.com/office/drawing/2014/main" id="{2EEB29D7-524D-4B7E-E390-C6CEB78F9F4A}"/>
              </a:ext>
            </a:extLst>
          </p:cNvPr>
          <p:cNvSpPr txBox="1"/>
          <p:nvPr/>
        </p:nvSpPr>
        <p:spPr>
          <a:xfrm>
            <a:off x="4552334" y="4218227"/>
            <a:ext cx="4503174" cy="1015663"/>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highlight>
                  <a:srgbClr val="FFFF00"/>
                </a:highlight>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p:txBody>
      </p:sp>
      <p:sp>
        <p:nvSpPr>
          <p:cNvPr id="24" name="TextBox 23">
            <a:extLst>
              <a:ext uri="{FF2B5EF4-FFF2-40B4-BE49-F238E27FC236}">
                <a16:creationId xmlns:a16="http://schemas.microsoft.com/office/drawing/2014/main" id="{29834307-4D44-A347-D413-DAB3867C5E31}"/>
              </a:ext>
            </a:extLst>
          </p:cNvPr>
          <p:cNvSpPr txBox="1"/>
          <p:nvPr/>
        </p:nvSpPr>
        <p:spPr>
          <a:xfrm>
            <a:off x="275303" y="703014"/>
            <a:ext cx="5755821" cy="1323439"/>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a:t>
            </a:r>
            <a:r>
              <a:rPr lang="en-IN" sz="2000" dirty="0" err="1">
                <a:latin typeface="Times New Roman" panose="02020603050405020304" pitchFamily="18" charset="0"/>
                <a:cs typeface="Times New Roman" panose="02020603050405020304" pitchFamily="18" charset="0"/>
              </a:rPr>
              <a:t>CircleDemo</a:t>
            </a:r>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public static void main(String[] </a:t>
            </a:r>
            <a:r>
              <a:rPr lang="en-IN" sz="2000" dirty="0" err="1">
                <a:latin typeface="Times New Roman" panose="02020603050405020304" pitchFamily="18" charset="0"/>
                <a:cs typeface="Times New Roman" panose="02020603050405020304" pitchFamily="18" charset="0"/>
              </a:rPr>
              <a:t>args</a:t>
            </a:r>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a:t>
            </a:r>
          </a:p>
        </p:txBody>
      </p:sp>
      <p:cxnSp>
        <p:nvCxnSpPr>
          <p:cNvPr id="25" name="Straight Arrow Connector 24">
            <a:extLst>
              <a:ext uri="{FF2B5EF4-FFF2-40B4-BE49-F238E27FC236}">
                <a16:creationId xmlns:a16="http://schemas.microsoft.com/office/drawing/2014/main" id="{4C90B007-B412-ACE2-DB93-2D27D1278286}"/>
              </a:ext>
            </a:extLst>
          </p:cNvPr>
          <p:cNvCxnSpPr>
            <a:cxnSpLocks/>
          </p:cNvCxnSpPr>
          <p:nvPr/>
        </p:nvCxnSpPr>
        <p:spPr>
          <a:xfrm>
            <a:off x="6735101" y="1492444"/>
            <a:ext cx="569941" cy="2147897"/>
          </a:xfrm>
          <a:prstGeom prst="straightConnector1">
            <a:avLst/>
          </a:prstGeom>
          <a:ln w="28575">
            <a:prstDash val="dash"/>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5F90D93E-B11D-0CF1-5A29-F8C0D05D7EB4}"/>
              </a:ext>
            </a:extLst>
          </p:cNvPr>
          <p:cNvSpPr txBox="1"/>
          <p:nvPr/>
        </p:nvSpPr>
        <p:spPr>
          <a:xfrm rot="4524410">
            <a:off x="6228263" y="2240370"/>
            <a:ext cx="1634420" cy="646331"/>
          </a:xfrm>
          <a:prstGeom prst="rect">
            <a:avLst/>
          </a:prstGeom>
          <a:noFill/>
        </p:spPr>
        <p:txBody>
          <a:bodyPr wrap="square" rtlCol="0">
            <a:spAutoFit/>
          </a:bodyPr>
          <a:lstStyle/>
          <a:p>
            <a:r>
              <a:rPr lang="en-IN" b="1" i="1" dirty="0"/>
              <a:t>gets the value  from c1</a:t>
            </a:r>
          </a:p>
        </p:txBody>
      </p:sp>
      <p:cxnSp>
        <p:nvCxnSpPr>
          <p:cNvPr id="31" name="Straight Arrow Connector 30">
            <a:extLst>
              <a:ext uri="{FF2B5EF4-FFF2-40B4-BE49-F238E27FC236}">
                <a16:creationId xmlns:a16="http://schemas.microsoft.com/office/drawing/2014/main" id="{8D35B0D3-D3E3-203D-AFAC-C547DEA4DA60}"/>
              </a:ext>
            </a:extLst>
          </p:cNvPr>
          <p:cNvCxnSpPr>
            <a:cxnSpLocks/>
            <a:stCxn id="12" idx="2"/>
          </p:cNvCxnSpPr>
          <p:nvPr/>
        </p:nvCxnSpPr>
        <p:spPr>
          <a:xfrm flipH="1">
            <a:off x="7903326" y="1528921"/>
            <a:ext cx="355774" cy="3103858"/>
          </a:xfrm>
          <a:prstGeom prst="straightConnector1">
            <a:avLst/>
          </a:prstGeom>
          <a:ln w="28575">
            <a:prstDash val="dash"/>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095C27C5-BBB3-16EB-C9B1-712CD5F43EB9}"/>
              </a:ext>
            </a:extLst>
          </p:cNvPr>
          <p:cNvSpPr txBox="1"/>
          <p:nvPr/>
        </p:nvSpPr>
        <p:spPr>
          <a:xfrm rot="5857322">
            <a:off x="7222956" y="3415574"/>
            <a:ext cx="1634420" cy="646331"/>
          </a:xfrm>
          <a:prstGeom prst="rect">
            <a:avLst/>
          </a:prstGeom>
          <a:noFill/>
        </p:spPr>
        <p:txBody>
          <a:bodyPr wrap="square" rtlCol="0">
            <a:spAutoFit/>
          </a:bodyPr>
          <a:lstStyle/>
          <a:p>
            <a:r>
              <a:rPr lang="en-IN" b="1" i="1" dirty="0"/>
              <a:t>gets the value  from c2</a:t>
            </a:r>
          </a:p>
        </p:txBody>
      </p:sp>
    </p:spTree>
    <p:extLst>
      <p:ext uri="{BB962C8B-B14F-4D97-AF65-F5344CB8AC3E}">
        <p14:creationId xmlns:p14="http://schemas.microsoft.com/office/powerpoint/2010/main" val="3099352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FFED5-8459-AD7C-3E1B-A7D34F0FA549}"/>
              </a:ext>
            </a:extLst>
          </p:cNvPr>
          <p:cNvSpPr>
            <a:spLocks noGrp="1"/>
          </p:cNvSpPr>
          <p:nvPr>
            <p:ph type="title"/>
          </p:nvPr>
        </p:nvSpPr>
        <p:spPr>
          <a:xfrm>
            <a:off x="454742" y="207810"/>
            <a:ext cx="10515600" cy="657430"/>
          </a:xfrm>
        </p:spPr>
        <p:txBody>
          <a:bodyPr>
            <a:normAutofit fontScale="90000"/>
          </a:bodyPr>
          <a:lstStyle/>
          <a:p>
            <a:r>
              <a:rPr lang="en-US" u="sng" dirty="0"/>
              <a:t>Parameter passing</a:t>
            </a:r>
            <a:endParaRPr lang="en-IN" u="sng" dirty="0"/>
          </a:p>
        </p:txBody>
      </p:sp>
      <p:sp>
        <p:nvSpPr>
          <p:cNvPr id="3" name="Content Placeholder 2">
            <a:extLst>
              <a:ext uri="{FF2B5EF4-FFF2-40B4-BE49-F238E27FC236}">
                <a16:creationId xmlns:a16="http://schemas.microsoft.com/office/drawing/2014/main" id="{A6064A9C-7469-EB24-793E-72D50F5980A1}"/>
              </a:ext>
            </a:extLst>
          </p:cNvPr>
          <p:cNvSpPr>
            <a:spLocks noGrp="1"/>
          </p:cNvSpPr>
          <p:nvPr>
            <p:ph idx="1"/>
          </p:nvPr>
        </p:nvSpPr>
        <p:spPr>
          <a:xfrm>
            <a:off x="838200" y="1168195"/>
            <a:ext cx="10515600" cy="2260805"/>
          </a:xfrm>
        </p:spPr>
        <p:txBody>
          <a:bodyPr>
            <a:normAutofit/>
          </a:bodyPr>
          <a:lstStyle/>
          <a:p>
            <a:r>
              <a:rPr lang="en-US" sz="3200" dirty="0">
                <a:latin typeface="Times New Roman" panose="02020603050405020304" pitchFamily="18" charset="0"/>
                <a:cs typeface="Times New Roman" panose="02020603050405020304" pitchFamily="18" charset="0"/>
              </a:rPr>
              <a:t>Java supports </a:t>
            </a:r>
          </a:p>
          <a:p>
            <a:pPr lvl="1"/>
            <a:r>
              <a:rPr lang="en-US" sz="2800" dirty="0">
                <a:latin typeface="Times New Roman" panose="02020603050405020304" pitchFamily="18" charset="0"/>
                <a:cs typeface="Times New Roman" panose="02020603050405020304" pitchFamily="18" charset="0"/>
              </a:rPr>
              <a:t>Call-by-value/pass-by-value </a:t>
            </a:r>
          </a:p>
          <a:p>
            <a:pPr lvl="2">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passing </a:t>
            </a:r>
            <a:r>
              <a:rPr lang="en-US" sz="2400" dirty="0" err="1">
                <a:latin typeface="Times New Roman" panose="02020603050405020304" pitchFamily="18" charset="0"/>
                <a:cs typeface="Times New Roman" panose="02020603050405020304" pitchFamily="18" charset="0"/>
              </a:rPr>
              <a:t>r-values</a:t>
            </a:r>
            <a:r>
              <a:rPr lang="en-US" sz="2400" dirty="0">
                <a:latin typeface="Times New Roman" panose="02020603050405020304" pitchFamily="18" charset="0"/>
                <a:cs typeface="Times New Roman" panose="02020603050405020304" pitchFamily="18" charset="0"/>
              </a:rPr>
              <a:t> to the called method</a:t>
            </a:r>
          </a:p>
          <a:p>
            <a:pPr lvl="1"/>
            <a:r>
              <a:rPr lang="en-US" sz="2800" dirty="0">
                <a:latin typeface="Times New Roman" panose="02020603050405020304" pitchFamily="18" charset="0"/>
                <a:cs typeface="Times New Roman" panose="02020603050405020304" pitchFamily="18" charset="0"/>
              </a:rPr>
              <a:t>Call-by-reference/pass-by-reference  </a:t>
            </a:r>
          </a:p>
          <a:p>
            <a:pPr lvl="2">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passing l-values to the called method</a:t>
            </a:r>
          </a:p>
        </p:txBody>
      </p:sp>
    </p:spTree>
    <p:extLst>
      <p:ext uri="{BB962C8B-B14F-4D97-AF65-F5344CB8AC3E}">
        <p14:creationId xmlns:p14="http://schemas.microsoft.com/office/powerpoint/2010/main" val="1572169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EE3B63C-D302-4172-D0E6-C64C4826F06A}"/>
              </a:ext>
            </a:extLst>
          </p:cNvPr>
          <p:cNvSpPr txBox="1"/>
          <p:nvPr/>
        </p:nvSpPr>
        <p:spPr>
          <a:xfrm>
            <a:off x="1189704" y="1293224"/>
            <a:ext cx="7108724" cy="2677656"/>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int x=10,y=20;</a:t>
            </a:r>
          </a:p>
          <a:p>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("Pass by Value....");</a:t>
            </a:r>
          </a:p>
          <a:p>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("Before swapping ");</a:t>
            </a:r>
          </a:p>
          <a:p>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"x value = " + x + ", y value = " +y);</a:t>
            </a:r>
          </a:p>
          <a:p>
            <a:r>
              <a:rPr lang="en-IN" sz="2400" dirty="0">
                <a:latin typeface="Times New Roman" panose="02020603050405020304" pitchFamily="18" charset="0"/>
                <a:cs typeface="Times New Roman" panose="02020603050405020304" pitchFamily="18" charset="0"/>
              </a:rPr>
              <a:t>swap(</a:t>
            </a:r>
            <a:r>
              <a:rPr lang="en-IN" sz="2400" dirty="0" err="1">
                <a:latin typeface="Times New Roman" panose="02020603050405020304" pitchFamily="18" charset="0"/>
                <a:cs typeface="Times New Roman" panose="02020603050405020304" pitchFamily="18" charset="0"/>
              </a:rPr>
              <a:t>x,y</a:t>
            </a:r>
            <a:r>
              <a:rPr lang="en-IN" sz="2400" dirty="0">
                <a:latin typeface="Times New Roman" panose="02020603050405020304" pitchFamily="18" charset="0"/>
                <a:cs typeface="Times New Roman" panose="02020603050405020304" pitchFamily="18" charset="0"/>
              </a:rPr>
              <a:t>);</a:t>
            </a:r>
          </a:p>
          <a:p>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("After swapping ");</a:t>
            </a:r>
          </a:p>
          <a:p>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"a value = " + x + ", b value = " +y);</a:t>
            </a:r>
          </a:p>
        </p:txBody>
      </p:sp>
      <p:graphicFrame>
        <p:nvGraphicFramePr>
          <p:cNvPr id="6" name="Table 5">
            <a:extLst>
              <a:ext uri="{FF2B5EF4-FFF2-40B4-BE49-F238E27FC236}">
                <a16:creationId xmlns:a16="http://schemas.microsoft.com/office/drawing/2014/main" id="{A3E7F5AB-4C53-EF49-08C1-133BFB906420}"/>
              </a:ext>
            </a:extLst>
          </p:cNvPr>
          <p:cNvGraphicFramePr>
            <a:graphicFrameLocks noGrp="1"/>
          </p:cNvGraphicFramePr>
          <p:nvPr>
            <p:extLst>
              <p:ext uri="{D42A27DB-BD31-4B8C-83A1-F6EECF244321}">
                <p14:modId xmlns:p14="http://schemas.microsoft.com/office/powerpoint/2010/main" val="3656033374"/>
              </p:ext>
            </p:extLst>
          </p:nvPr>
        </p:nvGraphicFramePr>
        <p:xfrm>
          <a:off x="8652387" y="552516"/>
          <a:ext cx="2054942" cy="5610372"/>
        </p:xfrm>
        <a:graphic>
          <a:graphicData uri="http://schemas.openxmlformats.org/drawingml/2006/table">
            <a:tbl>
              <a:tblPr firstRow="1" bandRow="1">
                <a:tableStyleId>{5C22544A-7EE6-4342-B048-85BDC9FD1C3A}</a:tableStyleId>
              </a:tblPr>
              <a:tblGrid>
                <a:gridCol w="2054942">
                  <a:extLst>
                    <a:ext uri="{9D8B030D-6E8A-4147-A177-3AD203B41FA5}">
                      <a16:colId xmlns:a16="http://schemas.microsoft.com/office/drawing/2014/main" val="1646967967"/>
                    </a:ext>
                  </a:extLst>
                </a:gridCol>
              </a:tblGrid>
              <a:tr h="736942">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30864925"/>
                  </a:ext>
                </a:extLst>
              </a:tr>
              <a:tr h="736942">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53950891"/>
                  </a:ext>
                </a:extLst>
              </a:tr>
              <a:tr h="736942">
                <a:tc>
                  <a:txBody>
                    <a:bodyPr/>
                    <a:lstStyle/>
                    <a:p>
                      <a:endParaRPr lang="en-IN">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75177568"/>
                  </a:ext>
                </a:extLst>
              </a:tr>
              <a:tr h="736942">
                <a:tc>
                  <a:txBody>
                    <a:bodyPr/>
                    <a:lstStyle/>
                    <a:p>
                      <a:endParaRPr lang="en-US" dirty="0">
                        <a:solidFill>
                          <a:schemeClr val="tx1"/>
                        </a:solidFill>
                      </a:endParaRPr>
                    </a:p>
                    <a:p>
                      <a:endParaRPr lang="en-IN" dirty="0">
                        <a:solidFill>
                          <a:schemeClr val="tx1"/>
                        </a:solidFill>
                      </a:endParaRPr>
                    </a:p>
                    <a:p>
                      <a:endParaRPr lang="en-IN" dirty="0">
                        <a:solidFill>
                          <a:schemeClr val="tx1"/>
                        </a:solidFill>
                      </a:endParaRPr>
                    </a:p>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32753605"/>
                  </a:ext>
                </a:extLst>
              </a:tr>
              <a:tr h="736942">
                <a:tc>
                  <a:txBody>
                    <a:bodyPr/>
                    <a:lstStyle/>
                    <a:p>
                      <a:r>
                        <a:rPr lang="en-US" dirty="0">
                          <a:solidFill>
                            <a:schemeClr val="tx1"/>
                          </a:solidFill>
                        </a:rPr>
                        <a:t>Heap</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36777002"/>
                  </a:ext>
                </a:extLst>
              </a:tr>
              <a:tr h="736942">
                <a:tc>
                  <a:txBody>
                    <a:bodyPr/>
                    <a:lstStyle/>
                    <a:p>
                      <a:r>
                        <a:rPr lang="en-US" dirty="0">
                          <a:solidFill>
                            <a:schemeClr val="tx1"/>
                          </a:solidFill>
                        </a:rPr>
                        <a:t>static</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6874644"/>
                  </a:ext>
                </a:extLst>
              </a:tr>
              <a:tr h="736942">
                <a:tc>
                  <a:txBody>
                    <a:bodyPr/>
                    <a:lstStyle/>
                    <a:p>
                      <a:r>
                        <a:rPr lang="en-US" dirty="0">
                          <a:solidFill>
                            <a:schemeClr val="tx1"/>
                          </a:solidFill>
                        </a:rPr>
                        <a:t>Code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1939494"/>
                  </a:ext>
                </a:extLst>
              </a:tr>
            </a:tbl>
          </a:graphicData>
        </a:graphic>
      </p:graphicFrame>
      <p:sp>
        <p:nvSpPr>
          <p:cNvPr id="8" name="TextBox 7">
            <a:extLst>
              <a:ext uri="{FF2B5EF4-FFF2-40B4-BE49-F238E27FC236}">
                <a16:creationId xmlns:a16="http://schemas.microsoft.com/office/drawing/2014/main" id="{CB697010-F289-9E9E-903B-3335D18976DF}"/>
              </a:ext>
            </a:extLst>
          </p:cNvPr>
          <p:cNvSpPr txBox="1"/>
          <p:nvPr/>
        </p:nvSpPr>
        <p:spPr>
          <a:xfrm>
            <a:off x="10648336" y="700001"/>
            <a:ext cx="1769805" cy="369332"/>
          </a:xfrm>
          <a:prstGeom prst="rect">
            <a:avLst/>
          </a:prstGeom>
          <a:noFill/>
        </p:spPr>
        <p:txBody>
          <a:bodyPr wrap="square">
            <a:spAutoFit/>
          </a:bodyPr>
          <a:lstStyle/>
          <a:p>
            <a:r>
              <a:rPr lang="en-US" dirty="0">
                <a:solidFill>
                  <a:schemeClr val="tx1"/>
                </a:solidFill>
              </a:rPr>
              <a:t>Main frame/AR</a:t>
            </a:r>
          </a:p>
        </p:txBody>
      </p:sp>
      <p:sp>
        <p:nvSpPr>
          <p:cNvPr id="10" name="TextBox 9">
            <a:extLst>
              <a:ext uri="{FF2B5EF4-FFF2-40B4-BE49-F238E27FC236}">
                <a16:creationId xmlns:a16="http://schemas.microsoft.com/office/drawing/2014/main" id="{6335CB93-1F69-8CB4-E7C6-1089CA57E2BE}"/>
              </a:ext>
            </a:extLst>
          </p:cNvPr>
          <p:cNvSpPr txBox="1"/>
          <p:nvPr/>
        </p:nvSpPr>
        <p:spPr>
          <a:xfrm>
            <a:off x="8728588" y="700001"/>
            <a:ext cx="1919748" cy="369332"/>
          </a:xfrm>
          <a:prstGeom prst="rect">
            <a:avLst/>
          </a:prstGeom>
          <a:noFill/>
        </p:spPr>
        <p:txBody>
          <a:bodyPr wrap="square">
            <a:spAutoFit/>
          </a:bodyPr>
          <a:lstStyle/>
          <a:p>
            <a:r>
              <a:rPr lang="en-IN" sz="1800" dirty="0">
                <a:latin typeface="Times New Roman" panose="02020603050405020304" pitchFamily="18" charset="0"/>
                <a:cs typeface="Times New Roman" panose="02020603050405020304" pitchFamily="18" charset="0"/>
              </a:rPr>
              <a:t>x=10, y=20</a:t>
            </a:r>
            <a:endParaRPr lang="en-IN" dirty="0"/>
          </a:p>
        </p:txBody>
      </p:sp>
      <p:sp>
        <p:nvSpPr>
          <p:cNvPr id="12" name="TextBox 11">
            <a:extLst>
              <a:ext uri="{FF2B5EF4-FFF2-40B4-BE49-F238E27FC236}">
                <a16:creationId xmlns:a16="http://schemas.microsoft.com/office/drawing/2014/main" id="{FB7B8B21-FE5A-5BCA-F5DF-ADB0DA555242}"/>
              </a:ext>
            </a:extLst>
          </p:cNvPr>
          <p:cNvSpPr txBox="1"/>
          <p:nvPr/>
        </p:nvSpPr>
        <p:spPr>
          <a:xfrm>
            <a:off x="642498" y="4126436"/>
            <a:ext cx="6209070" cy="1938992"/>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static void swap(int </a:t>
            </a:r>
            <a:r>
              <a:rPr lang="en-IN" sz="2400" dirty="0" err="1">
                <a:latin typeface="Times New Roman" panose="02020603050405020304" pitchFamily="18" charset="0"/>
                <a:cs typeface="Times New Roman" panose="02020603050405020304" pitchFamily="18" charset="0"/>
              </a:rPr>
              <a:t>x,int</a:t>
            </a:r>
            <a:r>
              <a:rPr lang="en-IN" sz="2400" dirty="0">
                <a:latin typeface="Times New Roman" panose="02020603050405020304" pitchFamily="18" charset="0"/>
                <a:cs typeface="Times New Roman" panose="02020603050405020304" pitchFamily="18" charset="0"/>
              </a:rPr>
              <a:t> y){</a:t>
            </a:r>
          </a:p>
          <a:p>
            <a:r>
              <a:rPr lang="en-IN" sz="2400" dirty="0">
                <a:latin typeface="Times New Roman" panose="02020603050405020304" pitchFamily="18" charset="0"/>
                <a:cs typeface="Times New Roman" panose="02020603050405020304" pitchFamily="18" charset="0"/>
              </a:rPr>
              <a:t>       int t=x;</a:t>
            </a:r>
          </a:p>
          <a:p>
            <a:r>
              <a:rPr lang="en-IN" sz="2400" dirty="0">
                <a:latin typeface="Times New Roman" panose="02020603050405020304" pitchFamily="18" charset="0"/>
                <a:cs typeface="Times New Roman" panose="02020603050405020304" pitchFamily="18" charset="0"/>
              </a:rPr>
              <a:t>       x=y;</a:t>
            </a:r>
          </a:p>
          <a:p>
            <a:r>
              <a:rPr lang="en-IN" sz="2400" dirty="0">
                <a:latin typeface="Times New Roman" panose="02020603050405020304" pitchFamily="18" charset="0"/>
                <a:cs typeface="Times New Roman" panose="02020603050405020304" pitchFamily="18" charset="0"/>
              </a:rPr>
              <a:t>       y=t;</a:t>
            </a:r>
          </a:p>
          <a:p>
            <a:r>
              <a:rPr lang="en-IN" sz="2400" dirty="0">
                <a:latin typeface="Times New Roman" panose="02020603050405020304" pitchFamily="18" charset="0"/>
                <a:cs typeface="Times New Roman" panose="02020603050405020304" pitchFamily="18" charset="0"/>
              </a:rPr>
              <a:t>}</a:t>
            </a:r>
          </a:p>
        </p:txBody>
      </p:sp>
      <p:sp>
        <p:nvSpPr>
          <p:cNvPr id="13" name="TextBox 12">
            <a:extLst>
              <a:ext uri="{FF2B5EF4-FFF2-40B4-BE49-F238E27FC236}">
                <a16:creationId xmlns:a16="http://schemas.microsoft.com/office/drawing/2014/main" id="{B9D791AF-61BE-6EA0-BF1F-57131890DB5A}"/>
              </a:ext>
            </a:extLst>
          </p:cNvPr>
          <p:cNvSpPr txBox="1"/>
          <p:nvPr/>
        </p:nvSpPr>
        <p:spPr>
          <a:xfrm>
            <a:off x="305769" y="-49855"/>
            <a:ext cx="5755821" cy="1569660"/>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class </a:t>
            </a:r>
            <a:r>
              <a:rPr lang="en-IN" sz="2400" dirty="0" err="1">
                <a:latin typeface="Times New Roman" panose="02020603050405020304" pitchFamily="18" charset="0"/>
                <a:cs typeface="Times New Roman" panose="02020603050405020304" pitchFamily="18" charset="0"/>
              </a:rPr>
              <a:t>ParameterPassDemo</a:t>
            </a:r>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a:t>
            </a:r>
          </a:p>
          <a:p>
            <a:r>
              <a:rPr lang="en-IN" sz="2400" dirty="0">
                <a:latin typeface="Times New Roman" panose="02020603050405020304" pitchFamily="18" charset="0"/>
                <a:cs typeface="Times New Roman" panose="02020603050405020304" pitchFamily="18" charset="0"/>
              </a:rPr>
              <a:t>     public static void main(String[] </a:t>
            </a:r>
            <a:r>
              <a:rPr lang="en-IN" sz="2400" dirty="0" err="1">
                <a:latin typeface="Times New Roman" panose="02020603050405020304" pitchFamily="18" charset="0"/>
                <a:cs typeface="Times New Roman" panose="02020603050405020304" pitchFamily="18" charset="0"/>
              </a:rPr>
              <a:t>args</a:t>
            </a:r>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a:t>
            </a:r>
          </a:p>
        </p:txBody>
      </p:sp>
      <p:sp>
        <p:nvSpPr>
          <p:cNvPr id="14" name="TextBox 13">
            <a:extLst>
              <a:ext uri="{FF2B5EF4-FFF2-40B4-BE49-F238E27FC236}">
                <a16:creationId xmlns:a16="http://schemas.microsoft.com/office/drawing/2014/main" id="{79463709-287E-1BB1-1D00-2F3B25FC09EE}"/>
              </a:ext>
            </a:extLst>
          </p:cNvPr>
          <p:cNvSpPr txBox="1"/>
          <p:nvPr/>
        </p:nvSpPr>
        <p:spPr>
          <a:xfrm>
            <a:off x="262646" y="5999548"/>
            <a:ext cx="6341806"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a:t>
            </a:r>
            <a:endParaRPr lang="en-IN" sz="2400" dirty="0"/>
          </a:p>
        </p:txBody>
      </p:sp>
      <p:sp>
        <p:nvSpPr>
          <p:cNvPr id="15" name="TextBox 14">
            <a:extLst>
              <a:ext uri="{FF2B5EF4-FFF2-40B4-BE49-F238E27FC236}">
                <a16:creationId xmlns:a16="http://schemas.microsoft.com/office/drawing/2014/main" id="{C02C31E9-E9B9-87B7-C6A0-7B5EB7580778}"/>
              </a:ext>
            </a:extLst>
          </p:cNvPr>
          <p:cNvSpPr txBox="1"/>
          <p:nvPr/>
        </p:nvSpPr>
        <p:spPr>
          <a:xfrm>
            <a:off x="642498" y="3863111"/>
            <a:ext cx="360393" cy="461665"/>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a:t>
            </a:r>
          </a:p>
        </p:txBody>
      </p:sp>
      <p:sp>
        <p:nvSpPr>
          <p:cNvPr id="16" name="TextBox 15">
            <a:extLst>
              <a:ext uri="{FF2B5EF4-FFF2-40B4-BE49-F238E27FC236}">
                <a16:creationId xmlns:a16="http://schemas.microsoft.com/office/drawing/2014/main" id="{A7982ED8-5CB0-76B7-495C-FCC66D8AACB3}"/>
              </a:ext>
            </a:extLst>
          </p:cNvPr>
          <p:cNvSpPr txBox="1"/>
          <p:nvPr/>
        </p:nvSpPr>
        <p:spPr>
          <a:xfrm>
            <a:off x="3042799" y="4559156"/>
            <a:ext cx="968764" cy="461665"/>
          </a:xfrm>
          <a:prstGeom prst="rect">
            <a:avLst/>
          </a:prstGeom>
          <a:noFill/>
        </p:spPr>
        <p:txBody>
          <a:bodyPr wrap="square">
            <a:spAutoFit/>
          </a:bodyPr>
          <a:lstStyle/>
          <a:p>
            <a:r>
              <a:rPr lang="en-IN" sz="2400" dirty="0">
                <a:highlight>
                  <a:srgbClr val="FFFF00"/>
                </a:highlight>
                <a:latin typeface="Times New Roman" panose="02020603050405020304" pitchFamily="18" charset="0"/>
                <a:cs typeface="Times New Roman" panose="02020603050405020304" pitchFamily="18" charset="0"/>
              </a:rPr>
              <a:t>t= 10;</a:t>
            </a:r>
            <a:endParaRPr lang="en-IN" sz="2400" dirty="0">
              <a:highlight>
                <a:srgbClr val="FFFF00"/>
              </a:highlight>
            </a:endParaRPr>
          </a:p>
        </p:txBody>
      </p:sp>
      <p:sp>
        <p:nvSpPr>
          <p:cNvPr id="17" name="TextBox 16">
            <a:extLst>
              <a:ext uri="{FF2B5EF4-FFF2-40B4-BE49-F238E27FC236}">
                <a16:creationId xmlns:a16="http://schemas.microsoft.com/office/drawing/2014/main" id="{39F074A3-6373-BAE9-D673-F71C88ACA305}"/>
              </a:ext>
            </a:extLst>
          </p:cNvPr>
          <p:cNvSpPr txBox="1"/>
          <p:nvPr/>
        </p:nvSpPr>
        <p:spPr>
          <a:xfrm>
            <a:off x="3043368" y="4918341"/>
            <a:ext cx="1440142" cy="461665"/>
          </a:xfrm>
          <a:prstGeom prst="rect">
            <a:avLst/>
          </a:prstGeom>
          <a:noFill/>
        </p:spPr>
        <p:txBody>
          <a:bodyPr wrap="square">
            <a:spAutoFit/>
          </a:bodyPr>
          <a:lstStyle/>
          <a:p>
            <a:r>
              <a:rPr lang="en-IN" sz="2400" dirty="0">
                <a:highlight>
                  <a:srgbClr val="FFFF00"/>
                </a:highlight>
                <a:latin typeface="Times New Roman" panose="02020603050405020304" pitchFamily="18" charset="0"/>
                <a:cs typeface="Times New Roman" panose="02020603050405020304" pitchFamily="18" charset="0"/>
              </a:rPr>
              <a:t>x= 20;</a:t>
            </a:r>
            <a:endParaRPr lang="en-IN" sz="2400" dirty="0">
              <a:highlight>
                <a:srgbClr val="FFFF00"/>
              </a:highlight>
            </a:endParaRPr>
          </a:p>
        </p:txBody>
      </p:sp>
      <p:sp>
        <p:nvSpPr>
          <p:cNvPr id="18" name="TextBox 17">
            <a:extLst>
              <a:ext uri="{FF2B5EF4-FFF2-40B4-BE49-F238E27FC236}">
                <a16:creationId xmlns:a16="http://schemas.microsoft.com/office/drawing/2014/main" id="{69AED543-36CD-BCCE-D3EE-EB3A8309DD05}"/>
              </a:ext>
            </a:extLst>
          </p:cNvPr>
          <p:cNvSpPr txBox="1"/>
          <p:nvPr/>
        </p:nvSpPr>
        <p:spPr>
          <a:xfrm>
            <a:off x="3038450" y="5277214"/>
            <a:ext cx="1440142" cy="461665"/>
          </a:xfrm>
          <a:prstGeom prst="rect">
            <a:avLst/>
          </a:prstGeom>
          <a:noFill/>
        </p:spPr>
        <p:txBody>
          <a:bodyPr wrap="square">
            <a:spAutoFit/>
          </a:bodyPr>
          <a:lstStyle/>
          <a:p>
            <a:r>
              <a:rPr lang="en-IN" sz="2400" dirty="0">
                <a:highlight>
                  <a:srgbClr val="FFFF00"/>
                </a:highlight>
                <a:latin typeface="Times New Roman" panose="02020603050405020304" pitchFamily="18" charset="0"/>
                <a:cs typeface="Times New Roman" panose="02020603050405020304" pitchFamily="18" charset="0"/>
              </a:rPr>
              <a:t>y= 10;</a:t>
            </a:r>
            <a:endParaRPr lang="en-IN" sz="2400" dirty="0">
              <a:highlight>
                <a:srgbClr val="FFFF00"/>
              </a:highlight>
            </a:endParaRPr>
          </a:p>
        </p:txBody>
      </p:sp>
      <p:sp>
        <p:nvSpPr>
          <p:cNvPr id="19" name="TextBox 18">
            <a:extLst>
              <a:ext uri="{FF2B5EF4-FFF2-40B4-BE49-F238E27FC236}">
                <a16:creationId xmlns:a16="http://schemas.microsoft.com/office/drawing/2014/main" id="{324B7199-5604-2159-9980-02F0D2296483}"/>
              </a:ext>
            </a:extLst>
          </p:cNvPr>
          <p:cNvSpPr txBox="1"/>
          <p:nvPr/>
        </p:nvSpPr>
        <p:spPr>
          <a:xfrm>
            <a:off x="10682750" y="1363679"/>
            <a:ext cx="1769805" cy="369332"/>
          </a:xfrm>
          <a:prstGeom prst="rect">
            <a:avLst/>
          </a:prstGeom>
          <a:noFill/>
        </p:spPr>
        <p:txBody>
          <a:bodyPr wrap="square">
            <a:spAutoFit/>
          </a:bodyPr>
          <a:lstStyle/>
          <a:p>
            <a:r>
              <a:rPr lang="en-US" dirty="0"/>
              <a:t>swap</a:t>
            </a:r>
            <a:r>
              <a:rPr lang="en-US" dirty="0">
                <a:solidFill>
                  <a:schemeClr val="tx1"/>
                </a:solidFill>
              </a:rPr>
              <a:t> frame/AR</a:t>
            </a:r>
          </a:p>
        </p:txBody>
      </p:sp>
      <p:sp>
        <p:nvSpPr>
          <p:cNvPr id="21" name="TextBox 20">
            <a:extLst>
              <a:ext uri="{FF2B5EF4-FFF2-40B4-BE49-F238E27FC236}">
                <a16:creationId xmlns:a16="http://schemas.microsoft.com/office/drawing/2014/main" id="{5E544793-35FC-62BA-A7B3-6566AE1F14AE}"/>
              </a:ext>
            </a:extLst>
          </p:cNvPr>
          <p:cNvSpPr txBox="1"/>
          <p:nvPr/>
        </p:nvSpPr>
        <p:spPr>
          <a:xfrm>
            <a:off x="10038735" y="-12945"/>
            <a:ext cx="2431026" cy="369332"/>
          </a:xfrm>
          <a:prstGeom prst="rect">
            <a:avLst/>
          </a:prstGeom>
          <a:noFill/>
        </p:spPr>
        <p:txBody>
          <a:bodyPr wrap="square">
            <a:spAutoFit/>
          </a:bodyPr>
          <a:lstStyle/>
          <a:p>
            <a:r>
              <a:rPr lang="en-US" dirty="0">
                <a:solidFill>
                  <a:schemeClr val="tx1"/>
                </a:solidFill>
              </a:rPr>
              <a:t>AR- Activation Record</a:t>
            </a:r>
            <a:endParaRPr lang="en-IN" dirty="0"/>
          </a:p>
        </p:txBody>
      </p:sp>
      <p:sp>
        <p:nvSpPr>
          <p:cNvPr id="22" name="TextBox 21">
            <a:extLst>
              <a:ext uri="{FF2B5EF4-FFF2-40B4-BE49-F238E27FC236}">
                <a16:creationId xmlns:a16="http://schemas.microsoft.com/office/drawing/2014/main" id="{DF7DF514-1B9E-C522-AC61-F7CFE37A1A06}"/>
              </a:ext>
            </a:extLst>
          </p:cNvPr>
          <p:cNvSpPr txBox="1"/>
          <p:nvPr/>
        </p:nvSpPr>
        <p:spPr>
          <a:xfrm>
            <a:off x="8635184" y="1432505"/>
            <a:ext cx="2116389"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t= 0   x=10    y=20</a:t>
            </a:r>
            <a:endParaRPr lang="en-IN" sz="2000" dirty="0"/>
          </a:p>
        </p:txBody>
      </p:sp>
      <p:sp>
        <p:nvSpPr>
          <p:cNvPr id="23" name="TextBox 22">
            <a:extLst>
              <a:ext uri="{FF2B5EF4-FFF2-40B4-BE49-F238E27FC236}">
                <a16:creationId xmlns:a16="http://schemas.microsoft.com/office/drawing/2014/main" id="{3A928FAA-E5EB-B0B4-77AA-304645A7F403}"/>
              </a:ext>
            </a:extLst>
          </p:cNvPr>
          <p:cNvSpPr txBox="1"/>
          <p:nvPr/>
        </p:nvSpPr>
        <p:spPr>
          <a:xfrm>
            <a:off x="8925232" y="216310"/>
            <a:ext cx="1113503" cy="369332"/>
          </a:xfrm>
          <a:prstGeom prst="rect">
            <a:avLst/>
          </a:prstGeom>
          <a:noFill/>
        </p:spPr>
        <p:txBody>
          <a:bodyPr wrap="square" rtlCol="0">
            <a:spAutoFit/>
          </a:bodyPr>
          <a:lstStyle/>
          <a:p>
            <a:r>
              <a:rPr lang="en-US" dirty="0"/>
              <a:t>Stack</a:t>
            </a:r>
            <a:endParaRPr lang="en-IN" dirty="0"/>
          </a:p>
        </p:txBody>
      </p:sp>
      <p:sp>
        <p:nvSpPr>
          <p:cNvPr id="24" name="Arrow: Up 23">
            <a:extLst>
              <a:ext uri="{FF2B5EF4-FFF2-40B4-BE49-F238E27FC236}">
                <a16:creationId xmlns:a16="http://schemas.microsoft.com/office/drawing/2014/main" id="{8A3AAEA0-A510-2ACD-0A14-681435D01D54}"/>
              </a:ext>
            </a:extLst>
          </p:cNvPr>
          <p:cNvSpPr/>
          <p:nvPr/>
        </p:nvSpPr>
        <p:spPr>
          <a:xfrm>
            <a:off x="9566787" y="3570770"/>
            <a:ext cx="121675" cy="400110"/>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5" name="Arrow: Up 24">
            <a:extLst>
              <a:ext uri="{FF2B5EF4-FFF2-40B4-BE49-F238E27FC236}">
                <a16:creationId xmlns:a16="http://schemas.microsoft.com/office/drawing/2014/main" id="{E58B590D-1D4F-EB33-3550-24E718B384BB}"/>
              </a:ext>
            </a:extLst>
          </p:cNvPr>
          <p:cNvSpPr/>
          <p:nvPr/>
        </p:nvSpPr>
        <p:spPr>
          <a:xfrm rot="10800000">
            <a:off x="9552038" y="2769440"/>
            <a:ext cx="121675" cy="400110"/>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26" name="Straight Connector 25">
            <a:extLst>
              <a:ext uri="{FF2B5EF4-FFF2-40B4-BE49-F238E27FC236}">
                <a16:creationId xmlns:a16="http://schemas.microsoft.com/office/drawing/2014/main" id="{BE1DA78E-9298-D4B0-EBDD-357C253C8BE5}"/>
              </a:ext>
            </a:extLst>
          </p:cNvPr>
          <p:cNvCxnSpPr>
            <a:cxnSpLocks/>
          </p:cNvCxnSpPr>
          <p:nvPr/>
        </p:nvCxnSpPr>
        <p:spPr>
          <a:xfrm flipH="1">
            <a:off x="8957452" y="1435351"/>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9EEB51E5-55E4-7447-0FE4-29C3D644A3BF}"/>
              </a:ext>
            </a:extLst>
          </p:cNvPr>
          <p:cNvSpPr txBox="1"/>
          <p:nvPr/>
        </p:nvSpPr>
        <p:spPr>
          <a:xfrm>
            <a:off x="8777215" y="1203200"/>
            <a:ext cx="503908" cy="400110"/>
          </a:xfrm>
          <a:prstGeom prst="rect">
            <a:avLst/>
          </a:prstGeom>
          <a:noFill/>
        </p:spPr>
        <p:txBody>
          <a:bodyPr wrap="square">
            <a:spAutoFit/>
          </a:bodyPr>
          <a:lstStyle/>
          <a:p>
            <a:r>
              <a:rPr lang="en-IN" sz="2000" b="1" dirty="0"/>
              <a:t>10</a:t>
            </a:r>
            <a:endParaRPr lang="en-IN" b="1" dirty="0"/>
          </a:p>
        </p:txBody>
      </p:sp>
      <p:cxnSp>
        <p:nvCxnSpPr>
          <p:cNvPr id="28" name="Straight Connector 27">
            <a:extLst>
              <a:ext uri="{FF2B5EF4-FFF2-40B4-BE49-F238E27FC236}">
                <a16:creationId xmlns:a16="http://schemas.microsoft.com/office/drawing/2014/main" id="{38DC7353-803B-B549-04E7-2B21447973D9}"/>
              </a:ext>
            </a:extLst>
          </p:cNvPr>
          <p:cNvCxnSpPr>
            <a:cxnSpLocks/>
          </p:cNvCxnSpPr>
          <p:nvPr/>
        </p:nvCxnSpPr>
        <p:spPr>
          <a:xfrm flipH="1">
            <a:off x="9611299" y="1459931"/>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2D9C8D76-F5C0-B76E-1DA9-2B94711DE773}"/>
              </a:ext>
            </a:extLst>
          </p:cNvPr>
          <p:cNvSpPr txBox="1"/>
          <p:nvPr/>
        </p:nvSpPr>
        <p:spPr>
          <a:xfrm>
            <a:off x="9431062" y="1198284"/>
            <a:ext cx="503908" cy="400110"/>
          </a:xfrm>
          <a:prstGeom prst="rect">
            <a:avLst/>
          </a:prstGeom>
          <a:noFill/>
        </p:spPr>
        <p:txBody>
          <a:bodyPr wrap="square">
            <a:spAutoFit/>
          </a:bodyPr>
          <a:lstStyle/>
          <a:p>
            <a:r>
              <a:rPr lang="en-IN" sz="2000" b="1" dirty="0"/>
              <a:t>20</a:t>
            </a:r>
            <a:endParaRPr lang="en-IN" b="1" dirty="0"/>
          </a:p>
        </p:txBody>
      </p:sp>
      <p:cxnSp>
        <p:nvCxnSpPr>
          <p:cNvPr id="30" name="Straight Connector 29">
            <a:extLst>
              <a:ext uri="{FF2B5EF4-FFF2-40B4-BE49-F238E27FC236}">
                <a16:creationId xmlns:a16="http://schemas.microsoft.com/office/drawing/2014/main" id="{4D73088F-1938-FDD3-2245-F810CB20C83C}"/>
              </a:ext>
            </a:extLst>
          </p:cNvPr>
          <p:cNvCxnSpPr>
            <a:cxnSpLocks/>
          </p:cNvCxnSpPr>
          <p:nvPr/>
        </p:nvCxnSpPr>
        <p:spPr>
          <a:xfrm flipH="1">
            <a:off x="10284809" y="1504177"/>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5C2AD987-A220-D8A1-9A38-29CF17AFF747}"/>
              </a:ext>
            </a:extLst>
          </p:cNvPr>
          <p:cNvSpPr txBox="1"/>
          <p:nvPr/>
        </p:nvSpPr>
        <p:spPr>
          <a:xfrm>
            <a:off x="10104572" y="1222866"/>
            <a:ext cx="503908" cy="400110"/>
          </a:xfrm>
          <a:prstGeom prst="rect">
            <a:avLst/>
          </a:prstGeom>
          <a:noFill/>
        </p:spPr>
        <p:txBody>
          <a:bodyPr wrap="square">
            <a:spAutoFit/>
          </a:bodyPr>
          <a:lstStyle/>
          <a:p>
            <a:r>
              <a:rPr lang="en-IN" sz="2000" b="1" dirty="0"/>
              <a:t>10</a:t>
            </a:r>
            <a:endParaRPr lang="en-IN" b="1" dirty="0"/>
          </a:p>
        </p:txBody>
      </p:sp>
      <p:sp>
        <p:nvSpPr>
          <p:cNvPr id="33" name="Arrow: Right 32">
            <a:extLst>
              <a:ext uri="{FF2B5EF4-FFF2-40B4-BE49-F238E27FC236}">
                <a16:creationId xmlns:a16="http://schemas.microsoft.com/office/drawing/2014/main" id="{CA93306F-3734-708D-011F-C524F6377C61}"/>
              </a:ext>
            </a:extLst>
          </p:cNvPr>
          <p:cNvSpPr/>
          <p:nvPr/>
        </p:nvSpPr>
        <p:spPr>
          <a:xfrm>
            <a:off x="58992" y="904568"/>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4" name="Arrow: Right 33">
            <a:extLst>
              <a:ext uri="{FF2B5EF4-FFF2-40B4-BE49-F238E27FC236}">
                <a16:creationId xmlns:a16="http://schemas.microsoft.com/office/drawing/2014/main" id="{C3072E08-C6BF-2631-D77E-A8A93C15D1B7}"/>
              </a:ext>
            </a:extLst>
          </p:cNvPr>
          <p:cNvSpPr/>
          <p:nvPr/>
        </p:nvSpPr>
        <p:spPr>
          <a:xfrm>
            <a:off x="83573" y="1755060"/>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5" name="Arrow: Right 34">
            <a:extLst>
              <a:ext uri="{FF2B5EF4-FFF2-40B4-BE49-F238E27FC236}">
                <a16:creationId xmlns:a16="http://schemas.microsoft.com/office/drawing/2014/main" id="{EDD71D79-685A-CBE5-02D2-0596B5F0913D}"/>
              </a:ext>
            </a:extLst>
          </p:cNvPr>
          <p:cNvSpPr/>
          <p:nvPr/>
        </p:nvSpPr>
        <p:spPr>
          <a:xfrm>
            <a:off x="98323" y="2113938"/>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6" name="Arrow: Right 35">
            <a:extLst>
              <a:ext uri="{FF2B5EF4-FFF2-40B4-BE49-F238E27FC236}">
                <a16:creationId xmlns:a16="http://schemas.microsoft.com/office/drawing/2014/main" id="{5A3B15CC-2428-FF34-6590-50A477D88743}"/>
              </a:ext>
            </a:extLst>
          </p:cNvPr>
          <p:cNvSpPr/>
          <p:nvPr/>
        </p:nvSpPr>
        <p:spPr>
          <a:xfrm>
            <a:off x="78656" y="2487564"/>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7" name="Arrow: Right 36">
            <a:extLst>
              <a:ext uri="{FF2B5EF4-FFF2-40B4-BE49-F238E27FC236}">
                <a16:creationId xmlns:a16="http://schemas.microsoft.com/office/drawing/2014/main" id="{91DF60C2-A6DC-0CEA-89CE-98FEE861D606}"/>
              </a:ext>
            </a:extLst>
          </p:cNvPr>
          <p:cNvSpPr/>
          <p:nvPr/>
        </p:nvSpPr>
        <p:spPr>
          <a:xfrm>
            <a:off x="98322" y="2939850"/>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8" name="Arrow: Right 37">
            <a:extLst>
              <a:ext uri="{FF2B5EF4-FFF2-40B4-BE49-F238E27FC236}">
                <a16:creationId xmlns:a16="http://schemas.microsoft.com/office/drawing/2014/main" id="{C1D3A6DD-3C71-1459-C975-15664E3B6515}"/>
              </a:ext>
            </a:extLst>
          </p:cNvPr>
          <p:cNvSpPr/>
          <p:nvPr/>
        </p:nvSpPr>
        <p:spPr>
          <a:xfrm>
            <a:off x="68823" y="4324776"/>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9" name="Arrow: Right 38">
            <a:extLst>
              <a:ext uri="{FF2B5EF4-FFF2-40B4-BE49-F238E27FC236}">
                <a16:creationId xmlns:a16="http://schemas.microsoft.com/office/drawing/2014/main" id="{5DC560AB-CF7B-91E1-A0EC-C25200BD0668}"/>
              </a:ext>
            </a:extLst>
          </p:cNvPr>
          <p:cNvSpPr/>
          <p:nvPr/>
        </p:nvSpPr>
        <p:spPr>
          <a:xfrm>
            <a:off x="63905" y="4663987"/>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0" name="Arrow: Right 39">
            <a:extLst>
              <a:ext uri="{FF2B5EF4-FFF2-40B4-BE49-F238E27FC236}">
                <a16:creationId xmlns:a16="http://schemas.microsoft.com/office/drawing/2014/main" id="{DB82D664-D308-0335-7F2B-18C60E3FD6AD}"/>
              </a:ext>
            </a:extLst>
          </p:cNvPr>
          <p:cNvSpPr/>
          <p:nvPr/>
        </p:nvSpPr>
        <p:spPr>
          <a:xfrm>
            <a:off x="68824" y="5032694"/>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1" name="Arrow: Right 40">
            <a:extLst>
              <a:ext uri="{FF2B5EF4-FFF2-40B4-BE49-F238E27FC236}">
                <a16:creationId xmlns:a16="http://schemas.microsoft.com/office/drawing/2014/main" id="{80F4196D-2BB4-394B-579E-B2390BAA16F3}"/>
              </a:ext>
            </a:extLst>
          </p:cNvPr>
          <p:cNvSpPr/>
          <p:nvPr/>
        </p:nvSpPr>
        <p:spPr>
          <a:xfrm>
            <a:off x="73742" y="5411230"/>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2" name="Arrow: Right 41">
            <a:extLst>
              <a:ext uri="{FF2B5EF4-FFF2-40B4-BE49-F238E27FC236}">
                <a16:creationId xmlns:a16="http://schemas.microsoft.com/office/drawing/2014/main" id="{B7DA8696-391D-E8C6-F7E8-B0D9FB30C059}"/>
              </a:ext>
            </a:extLst>
          </p:cNvPr>
          <p:cNvSpPr/>
          <p:nvPr/>
        </p:nvSpPr>
        <p:spPr>
          <a:xfrm>
            <a:off x="98322" y="3301573"/>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3" name="TextBox 42">
            <a:extLst>
              <a:ext uri="{FF2B5EF4-FFF2-40B4-BE49-F238E27FC236}">
                <a16:creationId xmlns:a16="http://schemas.microsoft.com/office/drawing/2014/main" id="{035109CF-1CFB-2B18-CD76-9CE44328F4C9}"/>
              </a:ext>
            </a:extLst>
          </p:cNvPr>
          <p:cNvSpPr txBox="1"/>
          <p:nvPr/>
        </p:nvSpPr>
        <p:spPr>
          <a:xfrm>
            <a:off x="8720930" y="1318363"/>
            <a:ext cx="1927406" cy="505223"/>
          </a:xfrm>
          <a:prstGeom prst="rect">
            <a:avLst/>
          </a:prstGeom>
          <a:solidFill>
            <a:schemeClr val="bg1"/>
          </a:solidFill>
        </p:spPr>
        <p:txBody>
          <a:bodyPr wrap="square">
            <a:spAutoFit/>
          </a:bodyPr>
          <a:lstStyle/>
          <a:p>
            <a:endParaRPr lang="en-IN" sz="2000" dirty="0"/>
          </a:p>
        </p:txBody>
      </p:sp>
      <p:sp>
        <p:nvSpPr>
          <p:cNvPr id="44" name="TextBox 43">
            <a:extLst>
              <a:ext uri="{FF2B5EF4-FFF2-40B4-BE49-F238E27FC236}">
                <a16:creationId xmlns:a16="http://schemas.microsoft.com/office/drawing/2014/main" id="{E06B11C2-805B-0E2E-43E3-1871B03855BD}"/>
              </a:ext>
            </a:extLst>
          </p:cNvPr>
          <p:cNvSpPr txBox="1"/>
          <p:nvPr/>
        </p:nvSpPr>
        <p:spPr>
          <a:xfrm>
            <a:off x="10763614" y="1450999"/>
            <a:ext cx="1404000" cy="252000"/>
          </a:xfrm>
          <a:prstGeom prst="rect">
            <a:avLst/>
          </a:prstGeom>
          <a:solidFill>
            <a:schemeClr val="bg1"/>
          </a:solidFill>
        </p:spPr>
        <p:txBody>
          <a:bodyPr wrap="square">
            <a:spAutoFit/>
          </a:bodyPr>
          <a:lstStyle/>
          <a:p>
            <a:endParaRPr lang="en-IN" sz="2000" dirty="0"/>
          </a:p>
        </p:txBody>
      </p:sp>
      <p:sp>
        <p:nvSpPr>
          <p:cNvPr id="45" name="Arrow: Right 44">
            <a:extLst>
              <a:ext uri="{FF2B5EF4-FFF2-40B4-BE49-F238E27FC236}">
                <a16:creationId xmlns:a16="http://schemas.microsoft.com/office/drawing/2014/main" id="{264CE95F-7C96-52C0-C03D-063272FAE3A8}"/>
              </a:ext>
            </a:extLst>
          </p:cNvPr>
          <p:cNvSpPr/>
          <p:nvPr/>
        </p:nvSpPr>
        <p:spPr>
          <a:xfrm>
            <a:off x="113072" y="3660450"/>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8" name="TextBox 47">
            <a:extLst>
              <a:ext uri="{FF2B5EF4-FFF2-40B4-BE49-F238E27FC236}">
                <a16:creationId xmlns:a16="http://schemas.microsoft.com/office/drawing/2014/main" id="{8DECAA2C-C407-8142-3CB3-7DF18E133110}"/>
              </a:ext>
            </a:extLst>
          </p:cNvPr>
          <p:cNvSpPr txBox="1"/>
          <p:nvPr/>
        </p:nvSpPr>
        <p:spPr>
          <a:xfrm>
            <a:off x="8716018" y="644854"/>
            <a:ext cx="1927406" cy="505223"/>
          </a:xfrm>
          <a:prstGeom prst="rect">
            <a:avLst/>
          </a:prstGeom>
          <a:solidFill>
            <a:schemeClr val="bg1"/>
          </a:solidFill>
        </p:spPr>
        <p:txBody>
          <a:bodyPr wrap="square">
            <a:spAutoFit/>
          </a:bodyPr>
          <a:lstStyle/>
          <a:p>
            <a:endParaRPr lang="en-IN" sz="2000" dirty="0"/>
          </a:p>
        </p:txBody>
      </p:sp>
      <p:sp>
        <p:nvSpPr>
          <p:cNvPr id="49" name="TextBox 48">
            <a:extLst>
              <a:ext uri="{FF2B5EF4-FFF2-40B4-BE49-F238E27FC236}">
                <a16:creationId xmlns:a16="http://schemas.microsoft.com/office/drawing/2014/main" id="{9FDB52AB-A6A0-F8F2-45FC-ECBDCDE8B194}"/>
              </a:ext>
            </a:extLst>
          </p:cNvPr>
          <p:cNvSpPr txBox="1"/>
          <p:nvPr/>
        </p:nvSpPr>
        <p:spPr>
          <a:xfrm>
            <a:off x="10758702" y="777490"/>
            <a:ext cx="1404000" cy="252000"/>
          </a:xfrm>
          <a:prstGeom prst="rect">
            <a:avLst/>
          </a:prstGeom>
          <a:solidFill>
            <a:schemeClr val="bg1"/>
          </a:solidFill>
        </p:spPr>
        <p:txBody>
          <a:bodyPr wrap="square">
            <a:spAutoFit/>
          </a:bodyPr>
          <a:lstStyle/>
          <a:p>
            <a:endParaRPr lang="en-IN" sz="2000" dirty="0"/>
          </a:p>
        </p:txBody>
      </p:sp>
      <p:sp>
        <p:nvSpPr>
          <p:cNvPr id="51" name="TextBox 50">
            <a:extLst>
              <a:ext uri="{FF2B5EF4-FFF2-40B4-BE49-F238E27FC236}">
                <a16:creationId xmlns:a16="http://schemas.microsoft.com/office/drawing/2014/main" id="{873FB20E-822D-F0E1-FDB1-B6D25C30AC8C}"/>
              </a:ext>
            </a:extLst>
          </p:cNvPr>
          <p:cNvSpPr txBox="1"/>
          <p:nvPr/>
        </p:nvSpPr>
        <p:spPr>
          <a:xfrm>
            <a:off x="5248666" y="-2905"/>
            <a:ext cx="3780503" cy="461665"/>
          </a:xfrm>
          <a:prstGeom prst="rect">
            <a:avLst/>
          </a:prstGeom>
          <a:noFill/>
        </p:spPr>
        <p:txBody>
          <a:bodyPr wrap="square">
            <a:spAutoFit/>
          </a:bodyPr>
          <a:lstStyle/>
          <a:p>
            <a:r>
              <a:rPr lang="en-US" sz="2400" b="1" u="sng" dirty="0"/>
              <a:t>call-by-value</a:t>
            </a:r>
            <a:endParaRPr lang="en-IN" sz="2400" dirty="0"/>
          </a:p>
        </p:txBody>
      </p:sp>
    </p:spTree>
    <p:extLst>
      <p:ext uri="{BB962C8B-B14F-4D97-AF65-F5344CB8AC3E}">
        <p14:creationId xmlns:p14="http://schemas.microsoft.com/office/powerpoint/2010/main" val="42402123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7"/>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4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2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41"/>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3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2"/>
                                        </p:tgtEl>
                                        <p:attrNameLst>
                                          <p:attrName>style.visibility</p:attrName>
                                        </p:attrNameLst>
                                      </p:cBhvr>
                                      <p:to>
                                        <p:strVal val="visible"/>
                                      </p:to>
                                    </p:set>
                                  </p:childTnLst>
                                </p:cTn>
                              </p:par>
                              <p:par>
                                <p:cTn id="75" presetID="1" presetClass="entr" presetSubtype="0" fill="hold" grpId="0" nodeType="withEffect" nodePh="1">
                                  <p:stCondLst>
                                    <p:cond delay="0"/>
                                  </p:stCondLst>
                                  <p:endCondLst>
                                    <p:cond evt="begin" delay="0">
                                      <p:tn val="75"/>
                                    </p:cond>
                                  </p:endCondLst>
                                  <p:childTnLst>
                                    <p:set>
                                      <p:cBhvr>
                                        <p:cTn id="76" dur="1" fill="hold">
                                          <p:stCondLst>
                                            <p:cond delay="0"/>
                                          </p:stCondLst>
                                        </p:cTn>
                                        <p:tgtEl>
                                          <p:spTgt spid="43"/>
                                        </p:tgtEl>
                                        <p:attrNameLst>
                                          <p:attrName>style.visibility</p:attrName>
                                        </p:attrNameLst>
                                      </p:cBhvr>
                                      <p:to>
                                        <p:strVal val="visible"/>
                                      </p:to>
                                    </p:set>
                                  </p:childTnLst>
                                </p:cTn>
                              </p:par>
                              <p:par>
                                <p:cTn id="77" presetID="1" presetClass="entr" presetSubtype="0" fill="hold" grpId="0" nodeType="withEffect" nodePh="1">
                                  <p:stCondLst>
                                    <p:cond delay="0"/>
                                  </p:stCondLst>
                                  <p:endCondLst>
                                    <p:cond evt="begin" delay="0">
                                      <p:tn val="77"/>
                                    </p:cond>
                                  </p:endCondLst>
                                  <p:childTnLst>
                                    <p:set>
                                      <p:cBhvr>
                                        <p:cTn id="78" dur="1" fill="hold">
                                          <p:stCondLst>
                                            <p:cond delay="0"/>
                                          </p:stCondLst>
                                        </p:cTn>
                                        <p:tgtEl>
                                          <p:spTgt spid="44"/>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5"/>
                                        </p:tgtEl>
                                        <p:attrNameLst>
                                          <p:attrName>style.visibility</p:attrName>
                                        </p:attrNameLst>
                                      </p:cBhvr>
                                      <p:to>
                                        <p:strVal val="visible"/>
                                      </p:to>
                                    </p:set>
                                  </p:childTnLst>
                                </p:cTn>
                              </p:par>
                              <p:par>
                                <p:cTn id="83" presetID="1" presetClass="entr" presetSubtype="0" fill="hold" grpId="0" nodeType="withEffect" nodePh="1">
                                  <p:stCondLst>
                                    <p:cond delay="0"/>
                                  </p:stCondLst>
                                  <p:endCondLst>
                                    <p:cond evt="begin" delay="0">
                                      <p:tn val="83"/>
                                    </p:cond>
                                  </p:endCondLst>
                                  <p:childTnLst>
                                    <p:set>
                                      <p:cBhvr>
                                        <p:cTn id="84" dur="1" fill="hold">
                                          <p:stCondLst>
                                            <p:cond delay="0"/>
                                          </p:stCondLst>
                                        </p:cTn>
                                        <p:tgtEl>
                                          <p:spTgt spid="48"/>
                                        </p:tgtEl>
                                        <p:attrNameLst>
                                          <p:attrName>style.visibility</p:attrName>
                                        </p:attrNameLst>
                                      </p:cBhvr>
                                      <p:to>
                                        <p:strVal val="visible"/>
                                      </p:to>
                                    </p:set>
                                  </p:childTnLst>
                                </p:cTn>
                              </p:par>
                              <p:par>
                                <p:cTn id="85" presetID="1" presetClass="entr" presetSubtype="0" fill="hold" grpId="0" nodeType="withEffect" nodePh="1">
                                  <p:stCondLst>
                                    <p:cond delay="0"/>
                                  </p:stCondLst>
                                  <p:endCondLst>
                                    <p:cond evt="begin" delay="0">
                                      <p:tn val="85"/>
                                    </p:cond>
                                  </p:endCondLst>
                                  <p:childTnLst>
                                    <p:set>
                                      <p:cBhvr>
                                        <p:cTn id="86"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6" grpId="0"/>
      <p:bldP spid="17" grpId="0"/>
      <p:bldP spid="18" grpId="0"/>
      <p:bldP spid="19" grpId="0"/>
      <p:bldP spid="22" grpId="0"/>
      <p:bldP spid="27" grpId="0"/>
      <p:bldP spid="29" grpId="0"/>
      <p:bldP spid="31" grpId="0"/>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8" grpId="0" animBg="1"/>
      <p:bldP spid="4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8D3E2-1355-316F-C6BD-A50EF9A87042}"/>
            </a:ext>
          </a:extLst>
        </p:cNvPr>
        <p:cNvGrpSpPr/>
        <p:nvPr/>
      </p:nvGrpSpPr>
      <p:grpSpPr>
        <a:xfrm>
          <a:off x="0" y="0"/>
          <a:ext cx="0" cy="0"/>
          <a:chOff x="0" y="0"/>
          <a:chExt cx="0" cy="0"/>
        </a:xfrm>
      </p:grpSpPr>
      <p:sp>
        <p:nvSpPr>
          <p:cNvPr id="35" name="TextBox 34">
            <a:extLst>
              <a:ext uri="{FF2B5EF4-FFF2-40B4-BE49-F238E27FC236}">
                <a16:creationId xmlns:a16="http://schemas.microsoft.com/office/drawing/2014/main" id="{5C76BAB5-CD1B-0064-9EF1-61BC3FC4207C}"/>
              </a:ext>
            </a:extLst>
          </p:cNvPr>
          <p:cNvSpPr txBox="1"/>
          <p:nvPr/>
        </p:nvSpPr>
        <p:spPr>
          <a:xfrm>
            <a:off x="10969243" y="3072307"/>
            <a:ext cx="503908" cy="400110"/>
          </a:xfrm>
          <a:prstGeom prst="rect">
            <a:avLst/>
          </a:prstGeom>
          <a:noFill/>
        </p:spPr>
        <p:txBody>
          <a:bodyPr wrap="square">
            <a:spAutoFit/>
          </a:bodyPr>
          <a:lstStyle/>
          <a:p>
            <a:r>
              <a:rPr lang="en-IN" sz="2000" b="1" dirty="0"/>
              <a:t>10</a:t>
            </a:r>
            <a:endParaRPr lang="en-IN" b="1" dirty="0"/>
          </a:p>
        </p:txBody>
      </p:sp>
      <p:sp>
        <p:nvSpPr>
          <p:cNvPr id="4" name="Cloud 3">
            <a:extLst>
              <a:ext uri="{FF2B5EF4-FFF2-40B4-BE49-F238E27FC236}">
                <a16:creationId xmlns:a16="http://schemas.microsoft.com/office/drawing/2014/main" id="{D8BBB735-535B-F72C-AAE0-D57E494F1F3B}"/>
              </a:ext>
            </a:extLst>
          </p:cNvPr>
          <p:cNvSpPr/>
          <p:nvPr/>
        </p:nvSpPr>
        <p:spPr>
          <a:xfrm>
            <a:off x="7698656" y="314634"/>
            <a:ext cx="3038169" cy="1740304"/>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5" name="Group 4">
            <a:extLst>
              <a:ext uri="{FF2B5EF4-FFF2-40B4-BE49-F238E27FC236}">
                <a16:creationId xmlns:a16="http://schemas.microsoft.com/office/drawing/2014/main" id="{76367937-EE4D-0204-4F4C-093C2438F2E2}"/>
              </a:ext>
            </a:extLst>
          </p:cNvPr>
          <p:cNvGrpSpPr/>
          <p:nvPr/>
        </p:nvGrpSpPr>
        <p:grpSpPr>
          <a:xfrm>
            <a:off x="8079659" y="633349"/>
            <a:ext cx="924231" cy="963557"/>
            <a:chOff x="6744929" y="2143434"/>
            <a:chExt cx="1101213" cy="1052634"/>
          </a:xfrm>
        </p:grpSpPr>
        <p:sp>
          <p:nvSpPr>
            <p:cNvPr id="6" name="Oval 5">
              <a:extLst>
                <a:ext uri="{FF2B5EF4-FFF2-40B4-BE49-F238E27FC236}">
                  <a16:creationId xmlns:a16="http://schemas.microsoft.com/office/drawing/2014/main" id="{54DE25CF-A2EB-5406-9E01-43F1F47FCC92}"/>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72E90E14-C820-993A-18E7-A67D1617B02D}"/>
                </a:ext>
              </a:extLst>
            </p:cNvPr>
            <p:cNvSpPr txBox="1"/>
            <p:nvPr/>
          </p:nvSpPr>
          <p:spPr>
            <a:xfrm>
              <a:off x="6921911" y="2262322"/>
              <a:ext cx="835741" cy="646331"/>
            </a:xfrm>
            <a:prstGeom prst="rect">
              <a:avLst/>
            </a:prstGeom>
            <a:noFill/>
          </p:spPr>
          <p:txBody>
            <a:bodyPr wrap="square" rtlCol="0">
              <a:spAutoFit/>
            </a:bodyPr>
            <a:lstStyle/>
            <a:p>
              <a:r>
                <a:rPr lang="en-IN" dirty="0"/>
                <a:t>a=10</a:t>
              </a:r>
            </a:p>
            <a:p>
              <a:r>
                <a:rPr lang="en-IN" dirty="0"/>
                <a:t>b=20</a:t>
              </a:r>
            </a:p>
          </p:txBody>
        </p:sp>
      </p:grpSp>
      <p:grpSp>
        <p:nvGrpSpPr>
          <p:cNvPr id="8" name="Group 7">
            <a:extLst>
              <a:ext uri="{FF2B5EF4-FFF2-40B4-BE49-F238E27FC236}">
                <a16:creationId xmlns:a16="http://schemas.microsoft.com/office/drawing/2014/main" id="{8B6C15A0-BF9B-33D5-016C-5F4149EEBCA7}"/>
              </a:ext>
            </a:extLst>
          </p:cNvPr>
          <p:cNvGrpSpPr/>
          <p:nvPr/>
        </p:nvGrpSpPr>
        <p:grpSpPr>
          <a:xfrm>
            <a:off x="9384892" y="532467"/>
            <a:ext cx="879985" cy="893207"/>
            <a:chOff x="6744929" y="2143434"/>
            <a:chExt cx="1101213" cy="1052634"/>
          </a:xfrm>
        </p:grpSpPr>
        <p:sp>
          <p:nvSpPr>
            <p:cNvPr id="9" name="Oval 8">
              <a:extLst>
                <a:ext uri="{FF2B5EF4-FFF2-40B4-BE49-F238E27FC236}">
                  <a16:creationId xmlns:a16="http://schemas.microsoft.com/office/drawing/2014/main" id="{6BC952E0-338A-96A4-52F0-13EADF5BB8C5}"/>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TextBox 9">
              <a:extLst>
                <a:ext uri="{FF2B5EF4-FFF2-40B4-BE49-F238E27FC236}">
                  <a16:creationId xmlns:a16="http://schemas.microsoft.com/office/drawing/2014/main" id="{C95114A8-EF7A-0CA8-7D62-02FB1CD43368}"/>
                </a:ext>
              </a:extLst>
            </p:cNvPr>
            <p:cNvSpPr txBox="1"/>
            <p:nvPr/>
          </p:nvSpPr>
          <p:spPr>
            <a:xfrm>
              <a:off x="6921911" y="2262322"/>
              <a:ext cx="835741" cy="761694"/>
            </a:xfrm>
            <a:prstGeom prst="rect">
              <a:avLst/>
            </a:prstGeom>
            <a:noFill/>
          </p:spPr>
          <p:txBody>
            <a:bodyPr wrap="square" rtlCol="0">
              <a:spAutoFit/>
            </a:bodyPr>
            <a:lstStyle/>
            <a:p>
              <a:r>
                <a:rPr lang="en-IN" dirty="0"/>
                <a:t>a=30</a:t>
              </a:r>
            </a:p>
            <a:p>
              <a:r>
                <a:rPr lang="en-IN" dirty="0"/>
                <a:t>b=40</a:t>
              </a:r>
            </a:p>
          </p:txBody>
        </p:sp>
      </p:grpSp>
      <p:sp>
        <p:nvSpPr>
          <p:cNvPr id="11" name="TextBox 10">
            <a:extLst>
              <a:ext uri="{FF2B5EF4-FFF2-40B4-BE49-F238E27FC236}">
                <a16:creationId xmlns:a16="http://schemas.microsoft.com/office/drawing/2014/main" id="{B2DA4040-9F92-D695-62D2-81BB70CDDB9C}"/>
              </a:ext>
            </a:extLst>
          </p:cNvPr>
          <p:cNvSpPr txBox="1"/>
          <p:nvPr/>
        </p:nvSpPr>
        <p:spPr>
          <a:xfrm>
            <a:off x="6105834" y="485232"/>
            <a:ext cx="766916" cy="461665"/>
          </a:xfrm>
          <a:prstGeom prst="rect">
            <a:avLst/>
          </a:prstGeom>
          <a:noFill/>
          <a:ln w="28575">
            <a:solidFill>
              <a:schemeClr val="tx1"/>
            </a:solidFill>
          </a:ln>
        </p:spPr>
        <p:txBody>
          <a:bodyPr wrap="square" rtlCol="0">
            <a:spAutoFit/>
          </a:bodyPr>
          <a:lstStyle/>
          <a:p>
            <a:r>
              <a:rPr lang="en-US" sz="2400" dirty="0"/>
              <a:t>a</a:t>
            </a:r>
            <a:r>
              <a:rPr lang="en-IN" sz="2400" dirty="0"/>
              <a:t>1</a:t>
            </a:r>
          </a:p>
        </p:txBody>
      </p:sp>
      <p:cxnSp>
        <p:nvCxnSpPr>
          <p:cNvPr id="12" name="Straight Arrow Connector 11">
            <a:extLst>
              <a:ext uri="{FF2B5EF4-FFF2-40B4-BE49-F238E27FC236}">
                <a16:creationId xmlns:a16="http://schemas.microsoft.com/office/drawing/2014/main" id="{DD5BBF74-E3BF-3A3B-D213-F23208EC59C7}"/>
              </a:ext>
            </a:extLst>
          </p:cNvPr>
          <p:cNvCxnSpPr>
            <a:cxnSpLocks/>
          </p:cNvCxnSpPr>
          <p:nvPr/>
        </p:nvCxnSpPr>
        <p:spPr>
          <a:xfrm>
            <a:off x="6843250" y="742176"/>
            <a:ext cx="1200107" cy="29312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4AABF86E-DE4D-279F-876C-74D309A8EB1C}"/>
              </a:ext>
            </a:extLst>
          </p:cNvPr>
          <p:cNvSpPr txBox="1"/>
          <p:nvPr/>
        </p:nvSpPr>
        <p:spPr>
          <a:xfrm>
            <a:off x="11184197" y="1194841"/>
            <a:ext cx="766916" cy="461665"/>
          </a:xfrm>
          <a:prstGeom prst="rect">
            <a:avLst/>
          </a:prstGeom>
          <a:noFill/>
          <a:ln w="28575">
            <a:solidFill>
              <a:schemeClr val="tx1"/>
            </a:solidFill>
          </a:ln>
        </p:spPr>
        <p:txBody>
          <a:bodyPr wrap="square" rtlCol="0">
            <a:spAutoFit/>
          </a:bodyPr>
          <a:lstStyle/>
          <a:p>
            <a:r>
              <a:rPr lang="en-US" sz="2400" dirty="0"/>
              <a:t>a</a:t>
            </a:r>
            <a:r>
              <a:rPr lang="en-IN" sz="2400" dirty="0"/>
              <a:t>2</a:t>
            </a:r>
          </a:p>
        </p:txBody>
      </p:sp>
      <p:cxnSp>
        <p:nvCxnSpPr>
          <p:cNvPr id="17" name="Straight Arrow Connector 16">
            <a:extLst>
              <a:ext uri="{FF2B5EF4-FFF2-40B4-BE49-F238E27FC236}">
                <a16:creationId xmlns:a16="http://schemas.microsoft.com/office/drawing/2014/main" id="{FB3D767C-45A0-BF34-5DC4-68495A81663F}"/>
              </a:ext>
            </a:extLst>
          </p:cNvPr>
          <p:cNvCxnSpPr>
            <a:cxnSpLocks/>
            <a:stCxn id="16" idx="1"/>
            <a:endCxn id="9" idx="6"/>
          </p:cNvCxnSpPr>
          <p:nvPr/>
        </p:nvCxnSpPr>
        <p:spPr>
          <a:xfrm flipH="1" flipV="1">
            <a:off x="10264877" y="979071"/>
            <a:ext cx="919320" cy="44660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E3320B89-F4ED-A0BB-711D-F9A0AF81B0F4}"/>
              </a:ext>
            </a:extLst>
          </p:cNvPr>
          <p:cNvSpPr txBox="1"/>
          <p:nvPr/>
        </p:nvSpPr>
        <p:spPr>
          <a:xfrm>
            <a:off x="6150078" y="3362090"/>
            <a:ext cx="6096000" cy="3477875"/>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class A{</a:t>
            </a:r>
          </a:p>
          <a:p>
            <a:r>
              <a:rPr lang="en-IN" sz="2000" dirty="0">
                <a:latin typeface="Times New Roman" panose="02020603050405020304" pitchFamily="18" charset="0"/>
                <a:cs typeface="Times New Roman" panose="02020603050405020304" pitchFamily="18" charset="0"/>
              </a:rPr>
              <a:t>	int a,b;</a:t>
            </a:r>
          </a:p>
          <a:p>
            <a:r>
              <a:rPr lang="en-IN" sz="2000" dirty="0">
                <a:latin typeface="Times New Roman" panose="02020603050405020304" pitchFamily="18" charset="0"/>
                <a:cs typeface="Times New Roman" panose="02020603050405020304" pitchFamily="18" charset="0"/>
              </a:rPr>
              <a:t>	A(int </a:t>
            </a:r>
            <a:r>
              <a:rPr lang="en-IN" sz="2000" dirty="0" err="1">
                <a:latin typeface="Times New Roman" panose="02020603050405020304" pitchFamily="18" charset="0"/>
                <a:cs typeface="Times New Roman" panose="02020603050405020304" pitchFamily="18" charset="0"/>
              </a:rPr>
              <a:t>a,int</a:t>
            </a:r>
            <a:r>
              <a:rPr lang="en-IN" sz="2000" dirty="0">
                <a:latin typeface="Times New Roman" panose="02020603050405020304" pitchFamily="18" charset="0"/>
                <a:cs typeface="Times New Roman" panose="02020603050405020304" pitchFamily="18" charset="0"/>
              </a:rPr>
              <a:t> b){</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this.a</a:t>
            </a:r>
            <a:r>
              <a:rPr lang="en-IN" sz="2000" dirty="0">
                <a:latin typeface="Times New Roman" panose="02020603050405020304" pitchFamily="18" charset="0"/>
                <a:cs typeface="Times New Roman" panose="02020603050405020304" pitchFamily="18" charset="0"/>
              </a:rPr>
              <a:t>=a;</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this.b</a:t>
            </a:r>
            <a:r>
              <a:rPr lang="en-IN" sz="2000" dirty="0">
                <a:latin typeface="Times New Roman" panose="02020603050405020304" pitchFamily="18" charset="0"/>
                <a:cs typeface="Times New Roman" panose="02020603050405020304" pitchFamily="18" charset="0"/>
              </a:rPr>
              <a:t>=b;</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void display(){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System.out.println</a:t>
            </a:r>
            <a:r>
              <a:rPr lang="en-IN" sz="2000" dirty="0">
                <a:latin typeface="Times New Roman" panose="02020603050405020304" pitchFamily="18" charset="0"/>
                <a:cs typeface="Times New Roman" panose="02020603050405020304" pitchFamily="18" charset="0"/>
              </a:rPr>
              <a:t>( this + ": a value = "   </a:t>
            </a:r>
          </a:p>
          <a:p>
            <a:r>
              <a:rPr lang="en-IN" sz="2000" dirty="0">
                <a:latin typeface="Times New Roman" panose="02020603050405020304" pitchFamily="18" charset="0"/>
                <a:cs typeface="Times New Roman" panose="02020603050405020304" pitchFamily="18" charset="0"/>
              </a:rPr>
              <a:t>                                                    + a + ", b value = " +b);</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23" name="TextBox 22">
            <a:extLst>
              <a:ext uri="{FF2B5EF4-FFF2-40B4-BE49-F238E27FC236}">
                <a16:creationId xmlns:a16="http://schemas.microsoft.com/office/drawing/2014/main" id="{3373E92D-8B48-ADFA-6A41-42BB8F11CBE2}"/>
              </a:ext>
            </a:extLst>
          </p:cNvPr>
          <p:cNvSpPr txBox="1"/>
          <p:nvPr/>
        </p:nvSpPr>
        <p:spPr>
          <a:xfrm>
            <a:off x="814188" y="723973"/>
            <a:ext cx="3030029"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A a1=new A(10,20);</a:t>
            </a:r>
          </a:p>
          <a:p>
            <a:r>
              <a:rPr lang="en-IN" sz="2400" dirty="0">
                <a:latin typeface="Times New Roman" panose="02020603050405020304" pitchFamily="18" charset="0"/>
                <a:cs typeface="Times New Roman" panose="02020603050405020304" pitchFamily="18" charset="0"/>
              </a:rPr>
              <a:t>A a2=new A(30,40);</a:t>
            </a:r>
          </a:p>
        </p:txBody>
      </p:sp>
      <p:sp>
        <p:nvSpPr>
          <p:cNvPr id="24" name="TextBox 23">
            <a:extLst>
              <a:ext uri="{FF2B5EF4-FFF2-40B4-BE49-F238E27FC236}">
                <a16:creationId xmlns:a16="http://schemas.microsoft.com/office/drawing/2014/main" id="{E640451A-8F03-9B92-BA96-9C46E625FEFF}"/>
              </a:ext>
            </a:extLst>
          </p:cNvPr>
          <p:cNvSpPr txBox="1"/>
          <p:nvPr/>
        </p:nvSpPr>
        <p:spPr>
          <a:xfrm>
            <a:off x="6120296" y="1207929"/>
            <a:ext cx="766916" cy="461665"/>
          </a:xfrm>
          <a:prstGeom prst="rect">
            <a:avLst/>
          </a:prstGeom>
          <a:noFill/>
          <a:ln w="28575">
            <a:solidFill>
              <a:schemeClr val="tx1"/>
            </a:solidFill>
          </a:ln>
        </p:spPr>
        <p:txBody>
          <a:bodyPr wrap="square" rtlCol="0">
            <a:spAutoFit/>
          </a:bodyPr>
          <a:lstStyle/>
          <a:p>
            <a:r>
              <a:rPr lang="en-US" sz="2400" dirty="0"/>
              <a:t>o</a:t>
            </a:r>
            <a:r>
              <a:rPr lang="en-IN" sz="2400" dirty="0"/>
              <a:t>bj1</a:t>
            </a:r>
          </a:p>
        </p:txBody>
      </p:sp>
      <p:cxnSp>
        <p:nvCxnSpPr>
          <p:cNvPr id="25" name="Straight Arrow Connector 24">
            <a:extLst>
              <a:ext uri="{FF2B5EF4-FFF2-40B4-BE49-F238E27FC236}">
                <a16:creationId xmlns:a16="http://schemas.microsoft.com/office/drawing/2014/main" id="{B958F19E-0D74-0B17-30E6-6F245633A727}"/>
              </a:ext>
            </a:extLst>
          </p:cNvPr>
          <p:cNvCxnSpPr>
            <a:cxnSpLocks/>
            <a:endCxn id="6" idx="2"/>
          </p:cNvCxnSpPr>
          <p:nvPr/>
        </p:nvCxnSpPr>
        <p:spPr>
          <a:xfrm flipV="1">
            <a:off x="6857712" y="1115128"/>
            <a:ext cx="1221947" cy="34974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9A42FE3E-E1CD-7F33-0541-098D83FF160A}"/>
              </a:ext>
            </a:extLst>
          </p:cNvPr>
          <p:cNvSpPr txBox="1"/>
          <p:nvPr/>
        </p:nvSpPr>
        <p:spPr>
          <a:xfrm>
            <a:off x="10353367" y="1951874"/>
            <a:ext cx="766916" cy="461665"/>
          </a:xfrm>
          <a:prstGeom prst="rect">
            <a:avLst/>
          </a:prstGeom>
          <a:noFill/>
          <a:ln w="28575">
            <a:solidFill>
              <a:schemeClr val="tx1"/>
            </a:solidFill>
          </a:ln>
        </p:spPr>
        <p:txBody>
          <a:bodyPr wrap="square" rtlCol="0">
            <a:spAutoFit/>
          </a:bodyPr>
          <a:lstStyle/>
          <a:p>
            <a:r>
              <a:rPr lang="en-US" sz="2400" dirty="0"/>
              <a:t>o</a:t>
            </a:r>
            <a:r>
              <a:rPr lang="en-IN" sz="2400" dirty="0"/>
              <a:t>bj2</a:t>
            </a:r>
          </a:p>
        </p:txBody>
      </p:sp>
      <p:cxnSp>
        <p:nvCxnSpPr>
          <p:cNvPr id="28" name="Straight Arrow Connector 27">
            <a:extLst>
              <a:ext uri="{FF2B5EF4-FFF2-40B4-BE49-F238E27FC236}">
                <a16:creationId xmlns:a16="http://schemas.microsoft.com/office/drawing/2014/main" id="{80518F63-8A19-3C35-B077-11B486561EA4}"/>
              </a:ext>
            </a:extLst>
          </p:cNvPr>
          <p:cNvCxnSpPr>
            <a:cxnSpLocks/>
            <a:endCxn id="9" idx="5"/>
          </p:cNvCxnSpPr>
          <p:nvPr/>
        </p:nvCxnSpPr>
        <p:spPr>
          <a:xfrm flipH="1" flipV="1">
            <a:off x="10136006" y="1294867"/>
            <a:ext cx="600819" cy="6492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73269643-5FD5-9282-BE9D-907AE9D835B4}"/>
              </a:ext>
            </a:extLst>
          </p:cNvPr>
          <p:cNvSpPr txBox="1"/>
          <p:nvPr/>
        </p:nvSpPr>
        <p:spPr>
          <a:xfrm>
            <a:off x="459657" y="3371485"/>
            <a:ext cx="4336309" cy="3046988"/>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static void swap(A obj1,A obj2){</a:t>
            </a:r>
          </a:p>
          <a:p>
            <a:r>
              <a:rPr lang="en-IN" sz="2400" dirty="0">
                <a:latin typeface="Times New Roman" panose="02020603050405020304" pitchFamily="18" charset="0"/>
                <a:cs typeface="Times New Roman" panose="02020603050405020304" pitchFamily="18" charset="0"/>
              </a:rPr>
              <a:t>	int t=obj1.a;</a:t>
            </a:r>
          </a:p>
          <a:p>
            <a:r>
              <a:rPr lang="en-IN" sz="2400" dirty="0">
                <a:latin typeface="Times New Roman" panose="02020603050405020304" pitchFamily="18" charset="0"/>
                <a:cs typeface="Times New Roman" panose="02020603050405020304" pitchFamily="18" charset="0"/>
              </a:rPr>
              <a:t>	obj1.a=obj2.a;</a:t>
            </a:r>
          </a:p>
          <a:p>
            <a:r>
              <a:rPr lang="en-IN" sz="2400" dirty="0">
                <a:latin typeface="Times New Roman" panose="02020603050405020304" pitchFamily="18" charset="0"/>
                <a:cs typeface="Times New Roman" panose="02020603050405020304" pitchFamily="18" charset="0"/>
              </a:rPr>
              <a:t>	obj2.a=t;</a:t>
            </a:r>
          </a:p>
          <a:p>
            <a:r>
              <a:rPr lang="en-IN" sz="2400" dirty="0">
                <a:latin typeface="Times New Roman" panose="02020603050405020304" pitchFamily="18" charset="0"/>
                <a:cs typeface="Times New Roman" panose="02020603050405020304" pitchFamily="18" charset="0"/>
              </a:rPr>
              <a:t>	t=obj1.b;</a:t>
            </a:r>
          </a:p>
          <a:p>
            <a:r>
              <a:rPr lang="en-IN" sz="2400" dirty="0">
                <a:latin typeface="Times New Roman" panose="02020603050405020304" pitchFamily="18" charset="0"/>
                <a:cs typeface="Times New Roman" panose="02020603050405020304" pitchFamily="18" charset="0"/>
              </a:rPr>
              <a:t>	obj1.b=obj2.b;</a:t>
            </a:r>
          </a:p>
          <a:p>
            <a:r>
              <a:rPr lang="en-IN" sz="2400" dirty="0">
                <a:latin typeface="Times New Roman" panose="02020603050405020304" pitchFamily="18" charset="0"/>
                <a:cs typeface="Times New Roman" panose="02020603050405020304" pitchFamily="18" charset="0"/>
              </a:rPr>
              <a:t>	obj2.b=t;</a:t>
            </a:r>
          </a:p>
          <a:p>
            <a:r>
              <a:rPr lang="en-IN" sz="2400" dirty="0">
                <a:latin typeface="Times New Roman" panose="02020603050405020304" pitchFamily="18" charset="0"/>
                <a:cs typeface="Times New Roman" panose="02020603050405020304" pitchFamily="18" charset="0"/>
              </a:rPr>
              <a:t>}</a:t>
            </a:r>
          </a:p>
        </p:txBody>
      </p:sp>
      <p:sp>
        <p:nvSpPr>
          <p:cNvPr id="34" name="TextBox 33">
            <a:extLst>
              <a:ext uri="{FF2B5EF4-FFF2-40B4-BE49-F238E27FC236}">
                <a16:creationId xmlns:a16="http://schemas.microsoft.com/office/drawing/2014/main" id="{91DACAE0-659C-861D-6304-F677CA5832A9}"/>
              </a:ext>
            </a:extLst>
          </p:cNvPr>
          <p:cNvSpPr txBox="1"/>
          <p:nvPr/>
        </p:nvSpPr>
        <p:spPr>
          <a:xfrm>
            <a:off x="814189" y="2153263"/>
            <a:ext cx="2174819" cy="461665"/>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swap(a1,a2);</a:t>
            </a:r>
          </a:p>
        </p:txBody>
      </p:sp>
      <p:sp>
        <p:nvSpPr>
          <p:cNvPr id="36" name="TextBox 35">
            <a:extLst>
              <a:ext uri="{FF2B5EF4-FFF2-40B4-BE49-F238E27FC236}">
                <a16:creationId xmlns:a16="http://schemas.microsoft.com/office/drawing/2014/main" id="{344A39CE-6B62-B8CE-1D16-4297E35CCCC6}"/>
              </a:ext>
            </a:extLst>
          </p:cNvPr>
          <p:cNvSpPr txBox="1"/>
          <p:nvPr/>
        </p:nvSpPr>
        <p:spPr>
          <a:xfrm>
            <a:off x="810218" y="1448452"/>
            <a:ext cx="2591743"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a1.display();</a:t>
            </a:r>
          </a:p>
          <a:p>
            <a:r>
              <a:rPr lang="en-IN" sz="2400" dirty="0">
                <a:latin typeface="Times New Roman" panose="02020603050405020304" pitchFamily="18" charset="0"/>
                <a:cs typeface="Times New Roman" panose="02020603050405020304" pitchFamily="18" charset="0"/>
              </a:rPr>
              <a:t>a2.display();</a:t>
            </a:r>
          </a:p>
        </p:txBody>
      </p:sp>
      <p:sp>
        <p:nvSpPr>
          <p:cNvPr id="37" name="TextBox 36">
            <a:extLst>
              <a:ext uri="{FF2B5EF4-FFF2-40B4-BE49-F238E27FC236}">
                <a16:creationId xmlns:a16="http://schemas.microsoft.com/office/drawing/2014/main" id="{91D1ED79-FE6E-75B7-2D65-999C2A094DD9}"/>
              </a:ext>
            </a:extLst>
          </p:cNvPr>
          <p:cNvSpPr txBox="1"/>
          <p:nvPr/>
        </p:nvSpPr>
        <p:spPr>
          <a:xfrm>
            <a:off x="823933" y="2516397"/>
            <a:ext cx="2922157"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a1.display();</a:t>
            </a:r>
          </a:p>
          <a:p>
            <a:r>
              <a:rPr lang="en-IN" sz="2400" dirty="0">
                <a:latin typeface="Times New Roman" panose="02020603050405020304" pitchFamily="18" charset="0"/>
                <a:cs typeface="Times New Roman" panose="02020603050405020304" pitchFamily="18" charset="0"/>
              </a:rPr>
              <a:t>a2.display();</a:t>
            </a:r>
          </a:p>
        </p:txBody>
      </p:sp>
      <p:sp>
        <p:nvSpPr>
          <p:cNvPr id="38" name="TextBox 37">
            <a:extLst>
              <a:ext uri="{FF2B5EF4-FFF2-40B4-BE49-F238E27FC236}">
                <a16:creationId xmlns:a16="http://schemas.microsoft.com/office/drawing/2014/main" id="{D74C0CA3-1237-CFA1-B002-BEBC1005E9BA}"/>
              </a:ext>
            </a:extLst>
          </p:cNvPr>
          <p:cNvSpPr txBox="1"/>
          <p:nvPr/>
        </p:nvSpPr>
        <p:spPr>
          <a:xfrm>
            <a:off x="40297" y="-20359"/>
            <a:ext cx="5755821" cy="830997"/>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class </a:t>
            </a:r>
            <a:r>
              <a:rPr lang="en-IN" sz="2400" dirty="0" err="1">
                <a:latin typeface="Times New Roman" panose="02020603050405020304" pitchFamily="18" charset="0"/>
                <a:cs typeface="Times New Roman" panose="02020603050405020304" pitchFamily="18" charset="0"/>
              </a:rPr>
              <a:t>ParameterPassDemo</a:t>
            </a:r>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public static void main(String[] </a:t>
            </a:r>
            <a:r>
              <a:rPr lang="en-IN" sz="2400" dirty="0" err="1">
                <a:latin typeface="Times New Roman" panose="02020603050405020304" pitchFamily="18" charset="0"/>
                <a:cs typeface="Times New Roman" panose="02020603050405020304" pitchFamily="18" charset="0"/>
              </a:rPr>
              <a:t>args</a:t>
            </a:r>
            <a:r>
              <a:rPr lang="en-IN" sz="2400" dirty="0">
                <a:latin typeface="Times New Roman" panose="02020603050405020304" pitchFamily="18" charset="0"/>
                <a:cs typeface="Times New Roman" panose="02020603050405020304" pitchFamily="18" charset="0"/>
              </a:rPr>
              <a:t>)  {</a:t>
            </a:r>
          </a:p>
        </p:txBody>
      </p:sp>
      <p:sp>
        <p:nvSpPr>
          <p:cNvPr id="39" name="TextBox 38">
            <a:extLst>
              <a:ext uri="{FF2B5EF4-FFF2-40B4-BE49-F238E27FC236}">
                <a16:creationId xmlns:a16="http://schemas.microsoft.com/office/drawing/2014/main" id="{16663DA8-FD90-21C3-A1E8-631073E1BD92}"/>
              </a:ext>
            </a:extLst>
          </p:cNvPr>
          <p:cNvSpPr txBox="1"/>
          <p:nvPr/>
        </p:nvSpPr>
        <p:spPr>
          <a:xfrm>
            <a:off x="124993" y="6147032"/>
            <a:ext cx="6341806"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a:t>
            </a:r>
            <a:endParaRPr lang="en-IN" sz="2400" dirty="0"/>
          </a:p>
        </p:txBody>
      </p:sp>
      <p:cxnSp>
        <p:nvCxnSpPr>
          <p:cNvPr id="45" name="Straight Connector 44">
            <a:extLst>
              <a:ext uri="{FF2B5EF4-FFF2-40B4-BE49-F238E27FC236}">
                <a16:creationId xmlns:a16="http://schemas.microsoft.com/office/drawing/2014/main" id="{F4F81E71-1236-A541-FC64-BC8C35B9320F}"/>
              </a:ext>
            </a:extLst>
          </p:cNvPr>
          <p:cNvCxnSpPr>
            <a:cxnSpLocks/>
          </p:cNvCxnSpPr>
          <p:nvPr/>
        </p:nvCxnSpPr>
        <p:spPr>
          <a:xfrm flipH="1">
            <a:off x="8519916" y="781504"/>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025926FE-C248-8E6A-3773-FBB073B38653}"/>
              </a:ext>
            </a:extLst>
          </p:cNvPr>
          <p:cNvCxnSpPr>
            <a:cxnSpLocks/>
          </p:cNvCxnSpPr>
          <p:nvPr/>
        </p:nvCxnSpPr>
        <p:spPr>
          <a:xfrm flipH="1">
            <a:off x="9835572" y="669197"/>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A465B07C-854E-BAC7-1584-89A61F5FDA15}"/>
              </a:ext>
            </a:extLst>
          </p:cNvPr>
          <p:cNvCxnSpPr>
            <a:cxnSpLocks/>
          </p:cNvCxnSpPr>
          <p:nvPr/>
        </p:nvCxnSpPr>
        <p:spPr>
          <a:xfrm flipH="1">
            <a:off x="8544497" y="1042058"/>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7861D13-099C-D995-47D3-9A9EC9F1A320}"/>
              </a:ext>
            </a:extLst>
          </p:cNvPr>
          <p:cNvCxnSpPr>
            <a:cxnSpLocks/>
          </p:cNvCxnSpPr>
          <p:nvPr/>
        </p:nvCxnSpPr>
        <p:spPr>
          <a:xfrm flipH="1">
            <a:off x="9860152" y="929750"/>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DC534291-718A-3A2F-1332-295B44BD2F48}"/>
              </a:ext>
            </a:extLst>
          </p:cNvPr>
          <p:cNvSpPr txBox="1"/>
          <p:nvPr/>
        </p:nvSpPr>
        <p:spPr>
          <a:xfrm>
            <a:off x="8364260" y="544436"/>
            <a:ext cx="503908" cy="400110"/>
          </a:xfrm>
          <a:prstGeom prst="rect">
            <a:avLst/>
          </a:prstGeom>
          <a:noFill/>
        </p:spPr>
        <p:txBody>
          <a:bodyPr wrap="square">
            <a:spAutoFit/>
          </a:bodyPr>
          <a:lstStyle/>
          <a:p>
            <a:r>
              <a:rPr lang="en-IN" sz="2000" b="1" dirty="0"/>
              <a:t>30</a:t>
            </a:r>
            <a:endParaRPr lang="en-IN" b="1" dirty="0"/>
          </a:p>
        </p:txBody>
      </p:sp>
      <p:sp>
        <p:nvSpPr>
          <p:cNvPr id="53" name="TextBox 52">
            <a:extLst>
              <a:ext uri="{FF2B5EF4-FFF2-40B4-BE49-F238E27FC236}">
                <a16:creationId xmlns:a16="http://schemas.microsoft.com/office/drawing/2014/main" id="{056C6F82-42FF-16BD-6EAE-E2E4C439B9C3}"/>
              </a:ext>
            </a:extLst>
          </p:cNvPr>
          <p:cNvSpPr txBox="1"/>
          <p:nvPr/>
        </p:nvSpPr>
        <p:spPr>
          <a:xfrm>
            <a:off x="9637340" y="443678"/>
            <a:ext cx="503908" cy="400110"/>
          </a:xfrm>
          <a:prstGeom prst="rect">
            <a:avLst/>
          </a:prstGeom>
          <a:noFill/>
        </p:spPr>
        <p:txBody>
          <a:bodyPr wrap="square">
            <a:spAutoFit/>
          </a:bodyPr>
          <a:lstStyle/>
          <a:p>
            <a:r>
              <a:rPr lang="en-IN" sz="2000" b="1" dirty="0"/>
              <a:t>10</a:t>
            </a:r>
            <a:endParaRPr lang="en-IN" b="1" dirty="0"/>
          </a:p>
        </p:txBody>
      </p:sp>
      <p:sp>
        <p:nvSpPr>
          <p:cNvPr id="54" name="TextBox 53">
            <a:extLst>
              <a:ext uri="{FF2B5EF4-FFF2-40B4-BE49-F238E27FC236}">
                <a16:creationId xmlns:a16="http://schemas.microsoft.com/office/drawing/2014/main" id="{27231CEE-DEE5-1F43-131F-4608506DBF11}"/>
              </a:ext>
            </a:extLst>
          </p:cNvPr>
          <p:cNvSpPr txBox="1"/>
          <p:nvPr/>
        </p:nvSpPr>
        <p:spPr>
          <a:xfrm>
            <a:off x="8433612" y="1225618"/>
            <a:ext cx="503908" cy="400110"/>
          </a:xfrm>
          <a:prstGeom prst="rect">
            <a:avLst/>
          </a:prstGeom>
          <a:noFill/>
        </p:spPr>
        <p:txBody>
          <a:bodyPr wrap="square">
            <a:spAutoFit/>
          </a:bodyPr>
          <a:lstStyle/>
          <a:p>
            <a:r>
              <a:rPr lang="en-IN" sz="2000" b="1" dirty="0"/>
              <a:t>40</a:t>
            </a:r>
            <a:endParaRPr lang="en-IN" b="1" dirty="0"/>
          </a:p>
        </p:txBody>
      </p:sp>
      <p:sp>
        <p:nvSpPr>
          <p:cNvPr id="55" name="TextBox 54">
            <a:extLst>
              <a:ext uri="{FF2B5EF4-FFF2-40B4-BE49-F238E27FC236}">
                <a16:creationId xmlns:a16="http://schemas.microsoft.com/office/drawing/2014/main" id="{9A15DEB1-7405-F816-34BA-73E061CA4C0E}"/>
              </a:ext>
            </a:extLst>
          </p:cNvPr>
          <p:cNvSpPr txBox="1"/>
          <p:nvPr/>
        </p:nvSpPr>
        <p:spPr>
          <a:xfrm>
            <a:off x="9647830" y="1111526"/>
            <a:ext cx="503908" cy="400110"/>
          </a:xfrm>
          <a:prstGeom prst="rect">
            <a:avLst/>
          </a:prstGeom>
          <a:noFill/>
        </p:spPr>
        <p:txBody>
          <a:bodyPr wrap="square">
            <a:spAutoFit/>
          </a:bodyPr>
          <a:lstStyle/>
          <a:p>
            <a:r>
              <a:rPr lang="en-IN" sz="2000" b="1" dirty="0"/>
              <a:t>20</a:t>
            </a:r>
            <a:endParaRPr lang="en-IN" b="1" dirty="0"/>
          </a:p>
        </p:txBody>
      </p:sp>
      <p:sp>
        <p:nvSpPr>
          <p:cNvPr id="62" name="TextBox 61">
            <a:extLst>
              <a:ext uri="{FF2B5EF4-FFF2-40B4-BE49-F238E27FC236}">
                <a16:creationId xmlns:a16="http://schemas.microsoft.com/office/drawing/2014/main" id="{2346BCF8-F5D8-F66E-F00F-6526DFF62C44}"/>
              </a:ext>
            </a:extLst>
          </p:cNvPr>
          <p:cNvSpPr txBox="1"/>
          <p:nvPr/>
        </p:nvSpPr>
        <p:spPr>
          <a:xfrm>
            <a:off x="449825" y="3163260"/>
            <a:ext cx="360393"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a:t>
            </a:r>
          </a:p>
        </p:txBody>
      </p:sp>
      <p:sp>
        <p:nvSpPr>
          <p:cNvPr id="63" name="TextBox 62">
            <a:extLst>
              <a:ext uri="{FF2B5EF4-FFF2-40B4-BE49-F238E27FC236}">
                <a16:creationId xmlns:a16="http://schemas.microsoft.com/office/drawing/2014/main" id="{85CDD490-B313-EDA2-F6EA-2CC6CFBAC139}"/>
              </a:ext>
            </a:extLst>
          </p:cNvPr>
          <p:cNvSpPr txBox="1"/>
          <p:nvPr/>
        </p:nvSpPr>
        <p:spPr>
          <a:xfrm>
            <a:off x="7443303" y="6331209"/>
            <a:ext cx="4168877" cy="400110"/>
          </a:xfrm>
          <a:prstGeom prst="rect">
            <a:avLst/>
          </a:prstGeom>
          <a:noFill/>
        </p:spPr>
        <p:txBody>
          <a:bodyPr wrap="square" rtlCol="0">
            <a:spAutoFit/>
          </a:bodyPr>
          <a:lstStyle/>
          <a:p>
            <a:r>
              <a:rPr lang="en-US" sz="2000" b="1" u="sng" dirty="0"/>
              <a:t>Demonstration of call-by-reference</a:t>
            </a:r>
            <a:endParaRPr lang="en-IN" sz="2000" b="1" u="sng" dirty="0"/>
          </a:p>
        </p:txBody>
      </p:sp>
      <p:graphicFrame>
        <p:nvGraphicFramePr>
          <p:cNvPr id="64" name="Table 63">
            <a:extLst>
              <a:ext uri="{FF2B5EF4-FFF2-40B4-BE49-F238E27FC236}">
                <a16:creationId xmlns:a16="http://schemas.microsoft.com/office/drawing/2014/main" id="{1CCECF0D-099F-D764-BB3F-B1279676838A}"/>
              </a:ext>
            </a:extLst>
          </p:cNvPr>
          <p:cNvGraphicFramePr>
            <a:graphicFrameLocks noGrp="1"/>
          </p:cNvGraphicFramePr>
          <p:nvPr/>
        </p:nvGraphicFramePr>
        <p:xfrm>
          <a:off x="10655427" y="2467044"/>
          <a:ext cx="1452716" cy="3017520"/>
        </p:xfrm>
        <a:graphic>
          <a:graphicData uri="http://schemas.openxmlformats.org/drawingml/2006/table">
            <a:tbl>
              <a:tblPr firstRow="1" bandRow="1">
                <a:tableStyleId>{5C22544A-7EE6-4342-B048-85BDC9FD1C3A}</a:tableStyleId>
              </a:tblPr>
              <a:tblGrid>
                <a:gridCol w="1452716">
                  <a:extLst>
                    <a:ext uri="{9D8B030D-6E8A-4147-A177-3AD203B41FA5}">
                      <a16:colId xmlns:a16="http://schemas.microsoft.com/office/drawing/2014/main" val="4255391330"/>
                    </a:ext>
                  </a:extLst>
                </a:gridCol>
              </a:tblGrid>
              <a:tr h="460582">
                <a:tc>
                  <a:txBody>
                    <a:bodyPr/>
                    <a:lstStyle/>
                    <a:p>
                      <a:endParaRPr lang="en-US" dirty="0">
                        <a:solidFill>
                          <a:schemeClr val="tx1"/>
                        </a:solidFill>
                      </a:endParaRPr>
                    </a:p>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7800850"/>
                  </a:ext>
                </a:extLst>
              </a:tr>
              <a:tr h="460582">
                <a:tc>
                  <a:txBody>
                    <a:bodyPr/>
                    <a:lstStyle/>
                    <a:p>
                      <a:endParaRPr lang="en-US" dirty="0">
                        <a:solidFill>
                          <a:schemeClr val="tx1"/>
                        </a:solidFill>
                      </a:endParaRPr>
                    </a:p>
                    <a:p>
                      <a:endParaRPr lang="en-IN" dirty="0">
                        <a:solidFill>
                          <a:schemeClr val="tx1"/>
                        </a:solidFill>
                      </a:endParaRPr>
                    </a:p>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4714392"/>
                  </a:ext>
                </a:extLst>
              </a:tr>
              <a:tr h="125592">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3490189"/>
                  </a:ext>
                </a:extLst>
              </a:tr>
              <a:tr h="236395">
                <a:tc>
                  <a:txBody>
                    <a:bodyPr/>
                    <a:lstStyle/>
                    <a:p>
                      <a:r>
                        <a:rPr lang="en-US" dirty="0">
                          <a:solidFill>
                            <a:schemeClr val="tx1"/>
                          </a:solidFill>
                        </a:rPr>
                        <a:t>Heap</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077943"/>
                  </a:ext>
                </a:extLst>
              </a:tr>
              <a:tr h="306755">
                <a:tc>
                  <a:txBody>
                    <a:bodyPr/>
                    <a:lstStyle/>
                    <a:p>
                      <a:r>
                        <a:rPr lang="en-US" dirty="0">
                          <a:solidFill>
                            <a:schemeClr val="tx1"/>
                          </a:solidFill>
                        </a:rPr>
                        <a:t>static</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664975"/>
                  </a:ext>
                </a:extLst>
              </a:tr>
              <a:tr h="242294">
                <a:tc>
                  <a:txBody>
                    <a:bodyPr/>
                    <a:lstStyle/>
                    <a:p>
                      <a:r>
                        <a:rPr lang="en-US" dirty="0">
                          <a:solidFill>
                            <a:schemeClr val="tx1"/>
                          </a:solidFill>
                        </a:rPr>
                        <a:t>Code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8022031"/>
                  </a:ext>
                </a:extLst>
              </a:tr>
            </a:tbl>
          </a:graphicData>
        </a:graphic>
      </p:graphicFrame>
      <p:sp>
        <p:nvSpPr>
          <p:cNvPr id="66" name="TextBox 65">
            <a:extLst>
              <a:ext uri="{FF2B5EF4-FFF2-40B4-BE49-F238E27FC236}">
                <a16:creationId xmlns:a16="http://schemas.microsoft.com/office/drawing/2014/main" id="{E2660705-5FB1-81D6-597F-64501A814403}"/>
              </a:ext>
            </a:extLst>
          </p:cNvPr>
          <p:cNvSpPr txBox="1"/>
          <p:nvPr/>
        </p:nvSpPr>
        <p:spPr>
          <a:xfrm>
            <a:off x="10717160" y="2468875"/>
            <a:ext cx="1130711" cy="584775"/>
          </a:xfrm>
          <a:prstGeom prst="rect">
            <a:avLst/>
          </a:prstGeom>
          <a:noFill/>
        </p:spPr>
        <p:txBody>
          <a:bodyPr wrap="square">
            <a:spAutoFit/>
          </a:bodyPr>
          <a:lstStyle/>
          <a:p>
            <a:r>
              <a:rPr lang="en-IN" sz="1600" b="1" dirty="0">
                <a:latin typeface="Times New Roman" panose="02020603050405020304" pitchFamily="18" charset="0"/>
                <a:cs typeface="Times New Roman" panose="02020603050405020304" pitchFamily="18" charset="0"/>
              </a:rPr>
              <a:t>a1 = ref,  </a:t>
            </a:r>
          </a:p>
          <a:p>
            <a:r>
              <a:rPr lang="en-IN" sz="1600" b="1" dirty="0">
                <a:latin typeface="Times New Roman" panose="02020603050405020304" pitchFamily="18" charset="0"/>
                <a:cs typeface="Times New Roman" panose="02020603050405020304" pitchFamily="18" charset="0"/>
              </a:rPr>
              <a:t>a2 = ref</a:t>
            </a:r>
            <a:endParaRPr lang="en-IN" sz="1600" b="1" dirty="0"/>
          </a:p>
        </p:txBody>
      </p:sp>
      <p:sp>
        <p:nvSpPr>
          <p:cNvPr id="67" name="TextBox 66">
            <a:extLst>
              <a:ext uri="{FF2B5EF4-FFF2-40B4-BE49-F238E27FC236}">
                <a16:creationId xmlns:a16="http://schemas.microsoft.com/office/drawing/2014/main" id="{94CBF42F-E39F-C267-714E-F9213E416CD6}"/>
              </a:ext>
            </a:extLst>
          </p:cNvPr>
          <p:cNvSpPr txBox="1"/>
          <p:nvPr/>
        </p:nvSpPr>
        <p:spPr>
          <a:xfrm>
            <a:off x="10722078" y="3112894"/>
            <a:ext cx="1130711" cy="830997"/>
          </a:xfrm>
          <a:prstGeom prst="rect">
            <a:avLst/>
          </a:prstGeom>
          <a:noFill/>
        </p:spPr>
        <p:txBody>
          <a:bodyPr wrap="square">
            <a:spAutoFit/>
          </a:bodyPr>
          <a:lstStyle/>
          <a:p>
            <a:r>
              <a:rPr lang="en-IN" sz="1600" b="1" dirty="0">
                <a:latin typeface="Times New Roman" panose="02020603050405020304" pitchFamily="18" charset="0"/>
                <a:cs typeface="Times New Roman" panose="02020603050405020304" pitchFamily="18" charset="0"/>
              </a:rPr>
              <a:t>t=</a:t>
            </a:r>
          </a:p>
          <a:p>
            <a:r>
              <a:rPr lang="en-IN" sz="1600" b="1" dirty="0">
                <a:latin typeface="Times New Roman" panose="02020603050405020304" pitchFamily="18" charset="0"/>
                <a:cs typeface="Times New Roman" panose="02020603050405020304" pitchFamily="18" charset="0"/>
              </a:rPr>
              <a:t>obj1 = ref,  </a:t>
            </a:r>
          </a:p>
          <a:p>
            <a:r>
              <a:rPr lang="en-IN" sz="1600" b="1" dirty="0">
                <a:latin typeface="Times New Roman" panose="02020603050405020304" pitchFamily="18" charset="0"/>
                <a:cs typeface="Times New Roman" panose="02020603050405020304" pitchFamily="18" charset="0"/>
              </a:rPr>
              <a:t>obj2 = ref</a:t>
            </a:r>
            <a:endParaRPr lang="en-IN" sz="1600" b="1" dirty="0"/>
          </a:p>
        </p:txBody>
      </p:sp>
      <p:sp>
        <p:nvSpPr>
          <p:cNvPr id="68" name="TextBox 67">
            <a:extLst>
              <a:ext uri="{FF2B5EF4-FFF2-40B4-BE49-F238E27FC236}">
                <a16:creationId xmlns:a16="http://schemas.microsoft.com/office/drawing/2014/main" id="{DC336157-09D5-EE10-E23B-93D81F5BCB8A}"/>
              </a:ext>
            </a:extLst>
          </p:cNvPr>
          <p:cNvSpPr txBox="1"/>
          <p:nvPr/>
        </p:nvSpPr>
        <p:spPr>
          <a:xfrm>
            <a:off x="10752942" y="3153442"/>
            <a:ext cx="1059146" cy="684000"/>
          </a:xfrm>
          <a:prstGeom prst="rect">
            <a:avLst/>
          </a:prstGeom>
          <a:solidFill>
            <a:schemeClr val="bg1"/>
          </a:solidFill>
        </p:spPr>
        <p:txBody>
          <a:bodyPr wrap="square">
            <a:spAutoFit/>
          </a:bodyPr>
          <a:lstStyle/>
          <a:p>
            <a:endParaRPr lang="en-IN" sz="1600" b="1" dirty="0"/>
          </a:p>
        </p:txBody>
      </p:sp>
      <p:sp>
        <p:nvSpPr>
          <p:cNvPr id="69" name="TextBox 68">
            <a:extLst>
              <a:ext uri="{FF2B5EF4-FFF2-40B4-BE49-F238E27FC236}">
                <a16:creationId xmlns:a16="http://schemas.microsoft.com/office/drawing/2014/main" id="{1DCAAB4B-A6A2-1E0F-8E0C-9AB3E598A6DB}"/>
              </a:ext>
            </a:extLst>
          </p:cNvPr>
          <p:cNvSpPr txBox="1"/>
          <p:nvPr/>
        </p:nvSpPr>
        <p:spPr>
          <a:xfrm>
            <a:off x="8895085" y="3071538"/>
            <a:ext cx="972000" cy="396000"/>
          </a:xfrm>
          <a:prstGeom prst="rect">
            <a:avLst/>
          </a:prstGeom>
          <a:solidFill>
            <a:schemeClr val="bg1"/>
          </a:solidFill>
        </p:spPr>
        <p:txBody>
          <a:bodyPr wrap="square">
            <a:spAutoFit/>
          </a:bodyPr>
          <a:lstStyle/>
          <a:p>
            <a:endParaRPr lang="en-IN" sz="1600" b="1" dirty="0"/>
          </a:p>
        </p:txBody>
      </p:sp>
      <p:sp>
        <p:nvSpPr>
          <p:cNvPr id="70" name="Arrow: Right 69">
            <a:extLst>
              <a:ext uri="{FF2B5EF4-FFF2-40B4-BE49-F238E27FC236}">
                <a16:creationId xmlns:a16="http://schemas.microsoft.com/office/drawing/2014/main" id="{BB86B3E6-8CE3-9676-E0BE-9DC536022034}"/>
              </a:ext>
            </a:extLst>
          </p:cNvPr>
          <p:cNvSpPr/>
          <p:nvPr/>
        </p:nvSpPr>
        <p:spPr>
          <a:xfrm>
            <a:off x="-117986" y="540773"/>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Arrow: Right 1">
            <a:extLst>
              <a:ext uri="{FF2B5EF4-FFF2-40B4-BE49-F238E27FC236}">
                <a16:creationId xmlns:a16="http://schemas.microsoft.com/office/drawing/2014/main" id="{E6927FC7-DB10-1748-F4FA-68CE3C878C4C}"/>
              </a:ext>
            </a:extLst>
          </p:cNvPr>
          <p:cNvSpPr/>
          <p:nvPr/>
        </p:nvSpPr>
        <p:spPr>
          <a:xfrm>
            <a:off x="83575" y="879987"/>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Arrow: Right 2">
            <a:extLst>
              <a:ext uri="{FF2B5EF4-FFF2-40B4-BE49-F238E27FC236}">
                <a16:creationId xmlns:a16="http://schemas.microsoft.com/office/drawing/2014/main" id="{3E15528B-A517-260F-3704-F72A68794AB9}"/>
              </a:ext>
            </a:extLst>
          </p:cNvPr>
          <p:cNvSpPr/>
          <p:nvPr/>
        </p:nvSpPr>
        <p:spPr>
          <a:xfrm>
            <a:off x="117990" y="1258530"/>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3" name="Arrow: Right 12">
            <a:extLst>
              <a:ext uri="{FF2B5EF4-FFF2-40B4-BE49-F238E27FC236}">
                <a16:creationId xmlns:a16="http://schemas.microsoft.com/office/drawing/2014/main" id="{16D1C8F8-DF5A-E7A4-52AC-8AC551A8690E}"/>
              </a:ext>
            </a:extLst>
          </p:cNvPr>
          <p:cNvSpPr/>
          <p:nvPr/>
        </p:nvSpPr>
        <p:spPr>
          <a:xfrm>
            <a:off x="93410" y="1617402"/>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4" name="Arrow: Right 13">
            <a:extLst>
              <a:ext uri="{FF2B5EF4-FFF2-40B4-BE49-F238E27FC236}">
                <a16:creationId xmlns:a16="http://schemas.microsoft.com/office/drawing/2014/main" id="{1A06009F-8252-D7BD-1031-4C6E23CD314B}"/>
              </a:ext>
            </a:extLst>
          </p:cNvPr>
          <p:cNvSpPr/>
          <p:nvPr/>
        </p:nvSpPr>
        <p:spPr>
          <a:xfrm>
            <a:off x="88496" y="1976280"/>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5" name="Arrow: Right 14">
            <a:extLst>
              <a:ext uri="{FF2B5EF4-FFF2-40B4-BE49-F238E27FC236}">
                <a16:creationId xmlns:a16="http://schemas.microsoft.com/office/drawing/2014/main" id="{A0AA1B47-8438-B93D-8A38-5B157F4DB410}"/>
              </a:ext>
            </a:extLst>
          </p:cNvPr>
          <p:cNvSpPr/>
          <p:nvPr/>
        </p:nvSpPr>
        <p:spPr>
          <a:xfrm>
            <a:off x="54082" y="2325325"/>
            <a:ext cx="540774" cy="154933"/>
          </a:xfrm>
          <a:prstGeom prst="rightArrow">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Arrow: Right 17">
            <a:extLst>
              <a:ext uri="{FF2B5EF4-FFF2-40B4-BE49-F238E27FC236}">
                <a16:creationId xmlns:a16="http://schemas.microsoft.com/office/drawing/2014/main" id="{5544C763-0491-CA08-C6CE-C9FA2E6FB989}"/>
              </a:ext>
            </a:extLst>
          </p:cNvPr>
          <p:cNvSpPr/>
          <p:nvPr/>
        </p:nvSpPr>
        <p:spPr>
          <a:xfrm>
            <a:off x="-33180" y="3563370"/>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Arrow: Right 18">
            <a:extLst>
              <a:ext uri="{FF2B5EF4-FFF2-40B4-BE49-F238E27FC236}">
                <a16:creationId xmlns:a16="http://schemas.microsoft.com/office/drawing/2014/main" id="{CF7C459C-7489-4D84-B2EB-CBD509926D38}"/>
              </a:ext>
            </a:extLst>
          </p:cNvPr>
          <p:cNvSpPr/>
          <p:nvPr/>
        </p:nvSpPr>
        <p:spPr>
          <a:xfrm>
            <a:off x="-2459" y="3909271"/>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0" name="Arrow: Right 19">
            <a:extLst>
              <a:ext uri="{FF2B5EF4-FFF2-40B4-BE49-F238E27FC236}">
                <a16:creationId xmlns:a16="http://schemas.microsoft.com/office/drawing/2014/main" id="{454C53A7-E694-928E-3E85-63C1D45FB688}"/>
              </a:ext>
            </a:extLst>
          </p:cNvPr>
          <p:cNvSpPr/>
          <p:nvPr/>
        </p:nvSpPr>
        <p:spPr>
          <a:xfrm>
            <a:off x="-7373" y="4268152"/>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Arrow: Right 21">
            <a:extLst>
              <a:ext uri="{FF2B5EF4-FFF2-40B4-BE49-F238E27FC236}">
                <a16:creationId xmlns:a16="http://schemas.microsoft.com/office/drawing/2014/main" id="{4F5EB1EE-E546-86B6-6F55-79653961AC97}"/>
              </a:ext>
            </a:extLst>
          </p:cNvPr>
          <p:cNvSpPr/>
          <p:nvPr/>
        </p:nvSpPr>
        <p:spPr>
          <a:xfrm>
            <a:off x="-2454" y="4636863"/>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6" name="Arrow: Right 25">
            <a:extLst>
              <a:ext uri="{FF2B5EF4-FFF2-40B4-BE49-F238E27FC236}">
                <a16:creationId xmlns:a16="http://schemas.microsoft.com/office/drawing/2014/main" id="{C4E5681D-756C-7B86-5634-B9133ABF57E0}"/>
              </a:ext>
            </a:extLst>
          </p:cNvPr>
          <p:cNvSpPr/>
          <p:nvPr/>
        </p:nvSpPr>
        <p:spPr>
          <a:xfrm>
            <a:off x="12298" y="5015406"/>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9" name="Arrow: Right 28">
            <a:extLst>
              <a:ext uri="{FF2B5EF4-FFF2-40B4-BE49-F238E27FC236}">
                <a16:creationId xmlns:a16="http://schemas.microsoft.com/office/drawing/2014/main" id="{B59B1736-12D2-4B18-0ECF-559A97138202}"/>
              </a:ext>
            </a:extLst>
          </p:cNvPr>
          <p:cNvSpPr/>
          <p:nvPr/>
        </p:nvSpPr>
        <p:spPr>
          <a:xfrm>
            <a:off x="2463" y="5369365"/>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0" name="Arrow: Right 29">
            <a:extLst>
              <a:ext uri="{FF2B5EF4-FFF2-40B4-BE49-F238E27FC236}">
                <a16:creationId xmlns:a16="http://schemas.microsoft.com/office/drawing/2014/main" id="{D296E959-16D7-BE0F-5A86-4E86EABE0BA1}"/>
              </a:ext>
            </a:extLst>
          </p:cNvPr>
          <p:cNvSpPr/>
          <p:nvPr/>
        </p:nvSpPr>
        <p:spPr>
          <a:xfrm>
            <a:off x="7382" y="5728244"/>
            <a:ext cx="540774" cy="154933"/>
          </a:xfrm>
          <a:prstGeom prst="rightArrow">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1" name="Arrow: Right 30">
            <a:extLst>
              <a:ext uri="{FF2B5EF4-FFF2-40B4-BE49-F238E27FC236}">
                <a16:creationId xmlns:a16="http://schemas.microsoft.com/office/drawing/2014/main" id="{0706A1EE-5F25-B4AA-3BC1-C0B83296F9F7}"/>
              </a:ext>
            </a:extLst>
          </p:cNvPr>
          <p:cNvSpPr/>
          <p:nvPr/>
        </p:nvSpPr>
        <p:spPr>
          <a:xfrm>
            <a:off x="54082" y="2724344"/>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3" name="Arrow: Right 32">
            <a:extLst>
              <a:ext uri="{FF2B5EF4-FFF2-40B4-BE49-F238E27FC236}">
                <a16:creationId xmlns:a16="http://schemas.microsoft.com/office/drawing/2014/main" id="{C567D377-6279-FD7A-1E3F-D32474B20CDD}"/>
              </a:ext>
            </a:extLst>
          </p:cNvPr>
          <p:cNvSpPr/>
          <p:nvPr/>
        </p:nvSpPr>
        <p:spPr>
          <a:xfrm>
            <a:off x="88498" y="3083223"/>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cxnSp>
        <p:nvCxnSpPr>
          <p:cNvPr id="44" name="Connector: Curved 43">
            <a:extLst>
              <a:ext uri="{FF2B5EF4-FFF2-40B4-BE49-F238E27FC236}">
                <a16:creationId xmlns:a16="http://schemas.microsoft.com/office/drawing/2014/main" id="{9A84CA02-73C4-C5BA-5AAE-CC80C5A95A79}"/>
              </a:ext>
            </a:extLst>
          </p:cNvPr>
          <p:cNvCxnSpPr/>
          <p:nvPr/>
        </p:nvCxnSpPr>
        <p:spPr>
          <a:xfrm rot="16200000" flipV="1">
            <a:off x="8364975" y="2346411"/>
            <a:ext cx="2820562" cy="1760342"/>
          </a:xfrm>
          <a:prstGeom prst="curvedConnector3">
            <a:avLst>
              <a:gd name="adj1" fmla="val 259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55881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5"/>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4"/>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5"/>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52"/>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4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53"/>
                                        </p:tgtEl>
                                        <p:attrNameLst>
                                          <p:attrName>style.visibility</p:attrName>
                                        </p:attrNameLst>
                                      </p:cBhvr>
                                      <p:to>
                                        <p:strVal val="visible"/>
                                      </p:to>
                                    </p:set>
                                  </p:childTnLst>
                                </p:cTn>
                              </p:par>
                              <p:par>
                                <p:cTn id="91" presetID="1" presetClass="entr" presetSubtype="0" fill="hold" nodeType="withEffect">
                                  <p:stCondLst>
                                    <p:cond delay="0"/>
                                  </p:stCondLst>
                                  <p:childTnLst>
                                    <p:set>
                                      <p:cBhvr>
                                        <p:cTn id="92" dur="1" fill="hold">
                                          <p:stCondLst>
                                            <p:cond delay="0"/>
                                          </p:stCondLst>
                                        </p:cTn>
                                        <p:tgtEl>
                                          <p:spTgt spid="48"/>
                                        </p:tgtEl>
                                        <p:attrNameLst>
                                          <p:attrName>style.visibility</p:attrName>
                                        </p:attrNameLst>
                                      </p:cBhvr>
                                      <p:to>
                                        <p:strVal val="visible"/>
                                      </p:to>
                                    </p:set>
                                  </p:childTnLst>
                                </p:cTn>
                              </p:par>
                            </p:childTnLst>
                          </p:cTn>
                        </p:par>
                      </p:childTnLst>
                    </p:cTn>
                  </p:par>
                  <p:par>
                    <p:cTn id="93" fill="hold">
                      <p:stCondLst>
                        <p:cond delay="indefinite"/>
                      </p:stCondLst>
                      <p:childTnLst>
                        <p:par>
                          <p:cTn id="94" fill="hold">
                            <p:stCondLst>
                              <p:cond delay="0"/>
                            </p:stCondLst>
                            <p:childTnLst>
                              <p:par>
                                <p:cTn id="95" presetID="1" presetClass="entr" presetSubtype="0" fill="hold" grpId="0" nodeType="clickEffect">
                                  <p:stCondLst>
                                    <p:cond delay="0"/>
                                  </p:stCondLst>
                                  <p:childTnLst>
                                    <p:set>
                                      <p:cBhvr>
                                        <p:cTn id="96" dur="1" fill="hold">
                                          <p:stCondLst>
                                            <p:cond delay="0"/>
                                          </p:stCondLst>
                                        </p:cTn>
                                        <p:tgtEl>
                                          <p:spTgt spid="26"/>
                                        </p:tgtEl>
                                        <p:attrNameLst>
                                          <p:attrName>style.visibility</p:attrName>
                                        </p:attrNameLst>
                                      </p:cBhvr>
                                      <p:to>
                                        <p:strVal val="visible"/>
                                      </p:to>
                                    </p:set>
                                  </p:childTnLst>
                                </p:cTn>
                              </p:par>
                            </p:childTnLst>
                          </p:cTn>
                        </p:par>
                      </p:childTnLst>
                    </p:cTn>
                  </p:par>
                  <p:par>
                    <p:cTn id="97" fill="hold">
                      <p:stCondLst>
                        <p:cond delay="indefinite"/>
                      </p:stCondLst>
                      <p:childTnLst>
                        <p:par>
                          <p:cTn id="98" fill="hold">
                            <p:stCondLst>
                              <p:cond delay="0"/>
                            </p:stCondLst>
                            <p:childTnLst>
                              <p:par>
                                <p:cTn id="99" presetID="1" presetClass="entr" presetSubtype="0" fill="hold" grpId="0" nodeType="clickEffect">
                                  <p:stCondLst>
                                    <p:cond delay="0"/>
                                  </p:stCondLst>
                                  <p:childTnLst>
                                    <p:set>
                                      <p:cBhvr>
                                        <p:cTn id="100" dur="1" fill="hold">
                                          <p:stCondLst>
                                            <p:cond delay="0"/>
                                          </p:stCondLst>
                                        </p:cTn>
                                        <p:tgtEl>
                                          <p:spTgt spid="29"/>
                                        </p:tgtEl>
                                        <p:attrNameLst>
                                          <p:attrName>style.visibility</p:attrName>
                                        </p:attrNameLst>
                                      </p:cBhvr>
                                      <p:to>
                                        <p:strVal val="visible"/>
                                      </p:to>
                                    </p:set>
                                  </p:childTnLst>
                                </p:cTn>
                              </p:par>
                            </p:childTnLst>
                          </p:cTn>
                        </p:par>
                      </p:childTnLst>
                    </p:cTn>
                  </p:par>
                  <p:par>
                    <p:cTn id="101" fill="hold">
                      <p:stCondLst>
                        <p:cond delay="indefinite"/>
                      </p:stCondLst>
                      <p:childTnLst>
                        <p:par>
                          <p:cTn id="102" fill="hold">
                            <p:stCondLst>
                              <p:cond delay="0"/>
                            </p:stCondLst>
                            <p:childTnLst>
                              <p:par>
                                <p:cTn id="103" presetID="1" presetClass="entr" presetSubtype="0" fill="hold" nodeType="clickEffect">
                                  <p:stCondLst>
                                    <p:cond delay="0"/>
                                  </p:stCondLst>
                                  <p:childTnLst>
                                    <p:set>
                                      <p:cBhvr>
                                        <p:cTn id="104" dur="1" fill="hold">
                                          <p:stCondLst>
                                            <p:cond delay="0"/>
                                          </p:stCondLst>
                                        </p:cTn>
                                        <p:tgtEl>
                                          <p:spTgt spid="49"/>
                                        </p:tgtEl>
                                        <p:attrNameLst>
                                          <p:attrName>style.visibility</p:attrName>
                                        </p:attrNameLst>
                                      </p:cBhvr>
                                      <p:to>
                                        <p:strVal val="visible"/>
                                      </p:to>
                                    </p:set>
                                  </p:childTnLst>
                                </p:cTn>
                              </p:par>
                              <p:par>
                                <p:cTn id="105" presetID="1" presetClass="entr" presetSubtype="0" fill="hold" grpId="0" nodeType="withEffect">
                                  <p:stCondLst>
                                    <p:cond delay="0"/>
                                  </p:stCondLst>
                                  <p:childTnLst>
                                    <p:set>
                                      <p:cBhvr>
                                        <p:cTn id="106" dur="1" fill="hold">
                                          <p:stCondLst>
                                            <p:cond delay="0"/>
                                          </p:stCondLst>
                                        </p:cTn>
                                        <p:tgtEl>
                                          <p:spTgt spid="54"/>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30"/>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50"/>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55"/>
                                        </p:tgtEl>
                                        <p:attrNameLst>
                                          <p:attrName>style.visibility</p:attrName>
                                        </p:attrNameLst>
                                      </p:cBhvr>
                                      <p:to>
                                        <p:strVal val="visible"/>
                                      </p:to>
                                    </p:set>
                                  </p:childTnLst>
                                </p:cTn>
                              </p:par>
                            </p:childTnLst>
                          </p:cTn>
                        </p:par>
                      </p:childTnLst>
                    </p:cTn>
                  </p:par>
                  <p:par>
                    <p:cTn id="117" fill="hold">
                      <p:stCondLst>
                        <p:cond delay="indefinite"/>
                      </p:stCondLst>
                      <p:childTnLst>
                        <p:par>
                          <p:cTn id="118" fill="hold">
                            <p:stCondLst>
                              <p:cond delay="0"/>
                            </p:stCondLst>
                            <p:childTnLst>
                              <p:par>
                                <p:cTn id="119" presetID="1" presetClass="entr" presetSubtype="0" fill="hold" grpId="0" nodeType="clickEffect">
                                  <p:stCondLst>
                                    <p:cond delay="0"/>
                                  </p:stCondLst>
                                  <p:childTnLst>
                                    <p:set>
                                      <p:cBhvr>
                                        <p:cTn id="120" dur="1" fill="hold">
                                          <p:stCondLst>
                                            <p:cond delay="0"/>
                                          </p:stCondLst>
                                        </p:cTn>
                                        <p:tgtEl>
                                          <p:spTgt spid="31"/>
                                        </p:tgtEl>
                                        <p:attrNameLst>
                                          <p:attrName>style.visibility</p:attrName>
                                        </p:attrNameLst>
                                      </p:cBhvr>
                                      <p:to>
                                        <p:strVal val="visible"/>
                                      </p:to>
                                    </p:set>
                                  </p:childTnLst>
                                </p:cTn>
                              </p:par>
                            </p:childTnLst>
                          </p:cTn>
                        </p:par>
                      </p:childTnLst>
                    </p:cTn>
                  </p:par>
                  <p:par>
                    <p:cTn id="121" fill="hold">
                      <p:stCondLst>
                        <p:cond delay="indefinite"/>
                      </p:stCondLst>
                      <p:childTnLst>
                        <p:par>
                          <p:cTn id="122" fill="hold">
                            <p:stCondLst>
                              <p:cond delay="0"/>
                            </p:stCondLst>
                            <p:childTnLst>
                              <p:par>
                                <p:cTn id="123" presetID="1" presetClass="entr" presetSubtype="0" fill="hold" grpId="0" nodeType="clickEffect">
                                  <p:stCondLst>
                                    <p:cond delay="0"/>
                                  </p:stCondLst>
                                  <p:childTnLst>
                                    <p:set>
                                      <p:cBhvr>
                                        <p:cTn id="124" dur="1" fill="hold">
                                          <p:stCondLst>
                                            <p:cond delay="0"/>
                                          </p:stCondLst>
                                        </p:cTn>
                                        <p:tgtEl>
                                          <p:spTgt spid="68"/>
                                        </p:tgtEl>
                                        <p:attrNameLst>
                                          <p:attrName>style.visibility</p:attrName>
                                        </p:attrNameLst>
                                      </p:cBhvr>
                                      <p:to>
                                        <p:strVal val="visible"/>
                                      </p:to>
                                    </p:set>
                                  </p:childTnLst>
                                </p:cTn>
                              </p:par>
                            </p:childTnLst>
                          </p:cTn>
                        </p:par>
                      </p:childTnLst>
                    </p:cTn>
                  </p:par>
                  <p:par>
                    <p:cTn id="125" fill="hold">
                      <p:stCondLst>
                        <p:cond delay="indefinite"/>
                      </p:stCondLst>
                      <p:childTnLst>
                        <p:par>
                          <p:cTn id="126" fill="hold">
                            <p:stCondLst>
                              <p:cond delay="0"/>
                            </p:stCondLst>
                            <p:childTnLst>
                              <p:par>
                                <p:cTn id="127" presetID="1" presetClass="entr" presetSubtype="0" fill="hold" grpId="0" nodeType="clickEffect">
                                  <p:stCondLst>
                                    <p:cond delay="0"/>
                                  </p:stCondLst>
                                  <p:childTnLst>
                                    <p:set>
                                      <p:cBhvr>
                                        <p:cTn id="12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11" grpId="0" animBg="1"/>
      <p:bldP spid="16" grpId="0" animBg="1"/>
      <p:bldP spid="24" grpId="0" animBg="1"/>
      <p:bldP spid="27" grpId="0" animBg="1"/>
      <p:bldP spid="52" grpId="0"/>
      <p:bldP spid="53" grpId="0"/>
      <p:bldP spid="54" grpId="0"/>
      <p:bldP spid="55" grpId="0"/>
      <p:bldP spid="66" grpId="0"/>
      <p:bldP spid="67" grpId="0"/>
      <p:bldP spid="68" grpId="0" animBg="1"/>
      <p:bldP spid="70" grpId="0" animBg="1"/>
      <p:bldP spid="2" grpId="0" animBg="1"/>
      <p:bldP spid="3" grpId="0" animBg="1"/>
      <p:bldP spid="13" grpId="0" animBg="1"/>
      <p:bldP spid="14" grpId="0" animBg="1"/>
      <p:bldP spid="15" grpId="0" animBg="1"/>
      <p:bldP spid="18" grpId="0" animBg="1"/>
      <p:bldP spid="19" grpId="0" animBg="1"/>
      <p:bldP spid="20" grpId="0" animBg="1"/>
      <p:bldP spid="22" grpId="0" animBg="1"/>
      <p:bldP spid="26" grpId="0" animBg="1"/>
      <p:bldP spid="29" grpId="0" animBg="1"/>
      <p:bldP spid="30" grpId="0" animBg="1"/>
      <p:bldP spid="31" grpId="0" animBg="1"/>
      <p:bldP spid="3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CAEF0-0726-CF2C-D79F-EAAC53501955}"/>
              </a:ext>
            </a:extLst>
          </p:cNvPr>
          <p:cNvSpPr>
            <a:spLocks noGrp="1"/>
          </p:cNvSpPr>
          <p:nvPr>
            <p:ph type="title"/>
          </p:nvPr>
        </p:nvSpPr>
        <p:spPr>
          <a:xfrm>
            <a:off x="543234" y="60326"/>
            <a:ext cx="6860458" cy="657430"/>
          </a:xfrm>
        </p:spPr>
        <p:txBody>
          <a:bodyPr>
            <a:normAutofit fontScale="90000"/>
          </a:bodyPr>
          <a:lstStyle/>
          <a:p>
            <a:r>
              <a:rPr lang="en-IN" u="sng" dirty="0"/>
              <a:t>Assigning objects to references</a:t>
            </a:r>
          </a:p>
        </p:txBody>
      </p:sp>
      <p:sp>
        <p:nvSpPr>
          <p:cNvPr id="4" name="TextBox 3">
            <a:extLst>
              <a:ext uri="{FF2B5EF4-FFF2-40B4-BE49-F238E27FC236}">
                <a16:creationId xmlns:a16="http://schemas.microsoft.com/office/drawing/2014/main" id="{61C1C074-B46B-7039-919F-5EC42CDD9721}"/>
              </a:ext>
            </a:extLst>
          </p:cNvPr>
          <p:cNvSpPr txBox="1"/>
          <p:nvPr/>
        </p:nvSpPr>
        <p:spPr>
          <a:xfrm>
            <a:off x="934064" y="1216240"/>
            <a:ext cx="4548344" cy="461665"/>
          </a:xfrm>
          <a:prstGeom prst="rect">
            <a:avLst/>
          </a:prstGeom>
          <a:noFill/>
        </p:spPr>
        <p:txBody>
          <a:bodyPr wrap="square" rtlCol="0">
            <a:spAutoFit/>
          </a:bodyPr>
          <a:lstStyle/>
          <a:p>
            <a:r>
              <a:rPr lang="en-IN" sz="2400" dirty="0"/>
              <a:t>Circle c1 = new Circle(3.0,4.0,2.0)</a:t>
            </a:r>
          </a:p>
        </p:txBody>
      </p:sp>
      <p:sp>
        <p:nvSpPr>
          <p:cNvPr id="5" name="Cloud 4">
            <a:extLst>
              <a:ext uri="{FF2B5EF4-FFF2-40B4-BE49-F238E27FC236}">
                <a16:creationId xmlns:a16="http://schemas.microsoft.com/office/drawing/2014/main" id="{844CE620-D804-4945-D385-6E61B01F0557}"/>
              </a:ext>
            </a:extLst>
          </p:cNvPr>
          <p:cNvSpPr/>
          <p:nvPr/>
        </p:nvSpPr>
        <p:spPr>
          <a:xfrm>
            <a:off x="7995472" y="186818"/>
            <a:ext cx="3685252" cy="2389234"/>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6" name="Group 5">
            <a:extLst>
              <a:ext uri="{FF2B5EF4-FFF2-40B4-BE49-F238E27FC236}">
                <a16:creationId xmlns:a16="http://schemas.microsoft.com/office/drawing/2014/main" id="{E5F03D3C-473F-3801-EC32-138B6523ACC9}"/>
              </a:ext>
            </a:extLst>
          </p:cNvPr>
          <p:cNvGrpSpPr/>
          <p:nvPr/>
        </p:nvGrpSpPr>
        <p:grpSpPr>
          <a:xfrm>
            <a:off x="8453285" y="550607"/>
            <a:ext cx="1015180" cy="973394"/>
            <a:chOff x="6744929" y="2143434"/>
            <a:chExt cx="1101213" cy="1052634"/>
          </a:xfrm>
        </p:grpSpPr>
        <p:sp>
          <p:nvSpPr>
            <p:cNvPr id="7" name="Oval 6">
              <a:extLst>
                <a:ext uri="{FF2B5EF4-FFF2-40B4-BE49-F238E27FC236}">
                  <a16:creationId xmlns:a16="http://schemas.microsoft.com/office/drawing/2014/main" id="{3A440714-A1C2-6888-0CCA-F5FA12E21CE2}"/>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sz="1600" b="1"/>
            </a:p>
          </p:txBody>
        </p:sp>
        <p:sp>
          <p:nvSpPr>
            <p:cNvPr id="8" name="TextBox 7">
              <a:extLst>
                <a:ext uri="{FF2B5EF4-FFF2-40B4-BE49-F238E27FC236}">
                  <a16:creationId xmlns:a16="http://schemas.microsoft.com/office/drawing/2014/main" id="{A77B32DF-6DC5-B334-EC39-1816A1F6A53E}"/>
                </a:ext>
              </a:extLst>
            </p:cNvPr>
            <p:cNvSpPr txBox="1"/>
            <p:nvPr/>
          </p:nvSpPr>
          <p:spPr>
            <a:xfrm>
              <a:off x="6921911" y="2262322"/>
              <a:ext cx="835740" cy="898645"/>
            </a:xfrm>
            <a:prstGeom prst="rect">
              <a:avLst/>
            </a:prstGeom>
            <a:noFill/>
          </p:spPr>
          <p:txBody>
            <a:bodyPr wrap="square" rtlCol="0">
              <a:spAutoFit/>
            </a:bodyPr>
            <a:lstStyle/>
            <a:p>
              <a:r>
                <a:rPr lang="en-IN" sz="1600" b="1" dirty="0"/>
                <a:t>x=3.0</a:t>
              </a:r>
            </a:p>
            <a:p>
              <a:r>
                <a:rPr lang="en-IN" sz="1600" b="1" dirty="0"/>
                <a:t>y=4.0</a:t>
              </a:r>
            </a:p>
            <a:p>
              <a:r>
                <a:rPr lang="en-IN" sz="1600" b="1" dirty="0"/>
                <a:t>r= 2.0</a:t>
              </a:r>
            </a:p>
          </p:txBody>
        </p:sp>
      </p:grpSp>
      <p:cxnSp>
        <p:nvCxnSpPr>
          <p:cNvPr id="10" name="Straight Arrow Connector 9">
            <a:extLst>
              <a:ext uri="{FF2B5EF4-FFF2-40B4-BE49-F238E27FC236}">
                <a16:creationId xmlns:a16="http://schemas.microsoft.com/office/drawing/2014/main" id="{7C3EBCF9-9A1B-4ECC-4D13-363A02FAA8DB}"/>
              </a:ext>
            </a:extLst>
          </p:cNvPr>
          <p:cNvCxnSpPr/>
          <p:nvPr/>
        </p:nvCxnSpPr>
        <p:spPr>
          <a:xfrm>
            <a:off x="7580669" y="894739"/>
            <a:ext cx="882448"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23DCF4B-6948-902B-29FE-35BAFF7DFFB4}"/>
              </a:ext>
            </a:extLst>
          </p:cNvPr>
          <p:cNvSpPr txBox="1"/>
          <p:nvPr/>
        </p:nvSpPr>
        <p:spPr>
          <a:xfrm>
            <a:off x="7172631" y="666101"/>
            <a:ext cx="627269" cy="461665"/>
          </a:xfrm>
          <a:prstGeom prst="rect">
            <a:avLst/>
          </a:prstGeom>
          <a:noFill/>
        </p:spPr>
        <p:txBody>
          <a:bodyPr wrap="square">
            <a:spAutoFit/>
          </a:bodyPr>
          <a:lstStyle/>
          <a:p>
            <a:r>
              <a:rPr lang="en-IN" sz="2400" dirty="0"/>
              <a:t>c1</a:t>
            </a:r>
          </a:p>
        </p:txBody>
      </p:sp>
      <p:sp>
        <p:nvSpPr>
          <p:cNvPr id="14" name="TextBox 13">
            <a:extLst>
              <a:ext uri="{FF2B5EF4-FFF2-40B4-BE49-F238E27FC236}">
                <a16:creationId xmlns:a16="http://schemas.microsoft.com/office/drawing/2014/main" id="{1CEC1E77-AD74-C427-1205-41EB7EBF3864}"/>
              </a:ext>
            </a:extLst>
          </p:cNvPr>
          <p:cNvSpPr txBox="1"/>
          <p:nvPr/>
        </p:nvSpPr>
        <p:spPr>
          <a:xfrm>
            <a:off x="1130707" y="3576492"/>
            <a:ext cx="1429674" cy="461665"/>
          </a:xfrm>
          <a:prstGeom prst="rect">
            <a:avLst/>
          </a:prstGeom>
          <a:noFill/>
        </p:spPr>
        <p:txBody>
          <a:bodyPr wrap="square" rtlCol="0">
            <a:spAutoFit/>
          </a:bodyPr>
          <a:lstStyle/>
          <a:p>
            <a:r>
              <a:rPr lang="en-IN" sz="2400" dirty="0"/>
              <a:t>Circle c3;</a:t>
            </a:r>
          </a:p>
        </p:txBody>
      </p:sp>
      <p:sp>
        <p:nvSpPr>
          <p:cNvPr id="15" name="Right Brace 14">
            <a:extLst>
              <a:ext uri="{FF2B5EF4-FFF2-40B4-BE49-F238E27FC236}">
                <a16:creationId xmlns:a16="http://schemas.microsoft.com/office/drawing/2014/main" id="{9257380F-C77F-FC6C-A995-D38167BE3657}"/>
              </a:ext>
            </a:extLst>
          </p:cNvPr>
          <p:cNvSpPr/>
          <p:nvPr/>
        </p:nvSpPr>
        <p:spPr>
          <a:xfrm rot="5400000">
            <a:off x="3575264" y="404599"/>
            <a:ext cx="291681" cy="2710436"/>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a:p>
        </p:txBody>
      </p:sp>
      <p:sp>
        <p:nvSpPr>
          <p:cNvPr id="16" name="TextBox 15">
            <a:extLst>
              <a:ext uri="{FF2B5EF4-FFF2-40B4-BE49-F238E27FC236}">
                <a16:creationId xmlns:a16="http://schemas.microsoft.com/office/drawing/2014/main" id="{33AB59D8-138F-31DB-E219-31F5570FE59C}"/>
              </a:ext>
            </a:extLst>
          </p:cNvPr>
          <p:cNvSpPr txBox="1"/>
          <p:nvPr/>
        </p:nvSpPr>
        <p:spPr>
          <a:xfrm>
            <a:off x="3313472" y="1881232"/>
            <a:ext cx="1759974" cy="400110"/>
          </a:xfrm>
          <a:prstGeom prst="rect">
            <a:avLst/>
          </a:prstGeom>
          <a:noFill/>
        </p:spPr>
        <p:txBody>
          <a:bodyPr wrap="square" rtlCol="0">
            <a:spAutoFit/>
          </a:bodyPr>
          <a:lstStyle/>
          <a:p>
            <a:r>
              <a:rPr lang="en-IN" sz="2000" b="1" dirty="0"/>
              <a:t>object</a:t>
            </a:r>
          </a:p>
        </p:txBody>
      </p:sp>
      <p:sp>
        <p:nvSpPr>
          <p:cNvPr id="17" name="TextBox 16">
            <a:extLst>
              <a:ext uri="{FF2B5EF4-FFF2-40B4-BE49-F238E27FC236}">
                <a16:creationId xmlns:a16="http://schemas.microsoft.com/office/drawing/2014/main" id="{2830BB04-D486-114C-D6E2-23950157786D}"/>
              </a:ext>
            </a:extLst>
          </p:cNvPr>
          <p:cNvSpPr txBox="1"/>
          <p:nvPr/>
        </p:nvSpPr>
        <p:spPr>
          <a:xfrm>
            <a:off x="800407" y="1938470"/>
            <a:ext cx="1759974" cy="400110"/>
          </a:xfrm>
          <a:prstGeom prst="rect">
            <a:avLst/>
          </a:prstGeom>
          <a:noFill/>
        </p:spPr>
        <p:txBody>
          <a:bodyPr wrap="square" rtlCol="0">
            <a:spAutoFit/>
          </a:bodyPr>
          <a:lstStyle/>
          <a:p>
            <a:r>
              <a:rPr lang="en-IN" sz="2000" b="1" dirty="0"/>
              <a:t>reference</a:t>
            </a:r>
          </a:p>
        </p:txBody>
      </p:sp>
      <p:cxnSp>
        <p:nvCxnSpPr>
          <p:cNvPr id="19" name="Straight Arrow Connector 18">
            <a:extLst>
              <a:ext uri="{FF2B5EF4-FFF2-40B4-BE49-F238E27FC236}">
                <a16:creationId xmlns:a16="http://schemas.microsoft.com/office/drawing/2014/main" id="{9C42A75F-EF75-AB14-8078-3D3A1C621176}"/>
              </a:ext>
            </a:extLst>
          </p:cNvPr>
          <p:cNvCxnSpPr>
            <a:cxnSpLocks/>
          </p:cNvCxnSpPr>
          <p:nvPr/>
        </p:nvCxnSpPr>
        <p:spPr>
          <a:xfrm flipV="1">
            <a:off x="1742795" y="1587293"/>
            <a:ext cx="185360" cy="45889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381BF3A4-A766-8C56-DF1D-9DA9F5269AA9}"/>
              </a:ext>
            </a:extLst>
          </p:cNvPr>
          <p:cNvGrpSpPr/>
          <p:nvPr/>
        </p:nvGrpSpPr>
        <p:grpSpPr>
          <a:xfrm>
            <a:off x="10021533" y="476863"/>
            <a:ext cx="1015180" cy="973394"/>
            <a:chOff x="6744929" y="2143434"/>
            <a:chExt cx="1101213" cy="1052634"/>
          </a:xfrm>
        </p:grpSpPr>
        <p:sp>
          <p:nvSpPr>
            <p:cNvPr id="22" name="Oval 21">
              <a:extLst>
                <a:ext uri="{FF2B5EF4-FFF2-40B4-BE49-F238E27FC236}">
                  <a16:creationId xmlns:a16="http://schemas.microsoft.com/office/drawing/2014/main" id="{D978AE70-F770-0C20-04A4-4363B9F41563}"/>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sz="1600" b="1"/>
            </a:p>
          </p:txBody>
        </p:sp>
        <p:sp>
          <p:nvSpPr>
            <p:cNvPr id="23" name="TextBox 22">
              <a:extLst>
                <a:ext uri="{FF2B5EF4-FFF2-40B4-BE49-F238E27FC236}">
                  <a16:creationId xmlns:a16="http://schemas.microsoft.com/office/drawing/2014/main" id="{63B4D593-90AD-99CA-4712-7CA76489D167}"/>
                </a:ext>
              </a:extLst>
            </p:cNvPr>
            <p:cNvSpPr txBox="1"/>
            <p:nvPr/>
          </p:nvSpPr>
          <p:spPr>
            <a:xfrm>
              <a:off x="6921911" y="2262322"/>
              <a:ext cx="835740" cy="898645"/>
            </a:xfrm>
            <a:prstGeom prst="rect">
              <a:avLst/>
            </a:prstGeom>
            <a:noFill/>
          </p:spPr>
          <p:txBody>
            <a:bodyPr wrap="square" rtlCol="0">
              <a:spAutoFit/>
            </a:bodyPr>
            <a:lstStyle/>
            <a:p>
              <a:r>
                <a:rPr lang="en-IN" sz="1600" b="1" dirty="0"/>
                <a:t>x=1.0</a:t>
              </a:r>
            </a:p>
            <a:p>
              <a:r>
                <a:rPr lang="en-IN" sz="1600" b="1" dirty="0"/>
                <a:t>y=1.0</a:t>
              </a:r>
            </a:p>
            <a:p>
              <a:r>
                <a:rPr lang="en-IN" sz="1600" b="1" dirty="0"/>
                <a:t>r= 1.0</a:t>
              </a:r>
            </a:p>
          </p:txBody>
        </p:sp>
      </p:grpSp>
      <p:sp>
        <p:nvSpPr>
          <p:cNvPr id="24" name="TextBox 23">
            <a:extLst>
              <a:ext uri="{FF2B5EF4-FFF2-40B4-BE49-F238E27FC236}">
                <a16:creationId xmlns:a16="http://schemas.microsoft.com/office/drawing/2014/main" id="{BC6E34FC-F3EB-09CA-5505-551F3A949DE3}"/>
              </a:ext>
            </a:extLst>
          </p:cNvPr>
          <p:cNvSpPr txBox="1"/>
          <p:nvPr/>
        </p:nvSpPr>
        <p:spPr>
          <a:xfrm>
            <a:off x="1091376" y="3148686"/>
            <a:ext cx="3765755" cy="461665"/>
          </a:xfrm>
          <a:prstGeom prst="rect">
            <a:avLst/>
          </a:prstGeom>
          <a:noFill/>
        </p:spPr>
        <p:txBody>
          <a:bodyPr wrap="square" rtlCol="0">
            <a:spAutoFit/>
          </a:bodyPr>
          <a:lstStyle/>
          <a:p>
            <a:r>
              <a:rPr lang="en-IN" sz="2400" dirty="0"/>
              <a:t>Circle c2= new Circle(1.0) ;</a:t>
            </a:r>
          </a:p>
        </p:txBody>
      </p:sp>
      <p:sp>
        <p:nvSpPr>
          <p:cNvPr id="25" name="TextBox 24">
            <a:extLst>
              <a:ext uri="{FF2B5EF4-FFF2-40B4-BE49-F238E27FC236}">
                <a16:creationId xmlns:a16="http://schemas.microsoft.com/office/drawing/2014/main" id="{2DBD1CF3-B47D-4893-EF43-556471277EF2}"/>
              </a:ext>
            </a:extLst>
          </p:cNvPr>
          <p:cNvSpPr txBox="1"/>
          <p:nvPr/>
        </p:nvSpPr>
        <p:spPr>
          <a:xfrm>
            <a:off x="1137628" y="2341133"/>
            <a:ext cx="7204461" cy="830997"/>
          </a:xfrm>
          <a:prstGeom prst="rect">
            <a:avLst/>
          </a:prstGeom>
          <a:noFill/>
        </p:spPr>
        <p:txBody>
          <a:bodyPr wrap="square" rtlCol="0">
            <a:spAutoFit/>
          </a:bodyPr>
          <a:lstStyle/>
          <a:p>
            <a:pPr marL="342900" indent="-34290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c1 is a reference to the object created in heap by JVM.</a:t>
            </a:r>
          </a:p>
          <a:p>
            <a:pPr marL="342900" indent="-34290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c1 contains a bit pattern that points to object </a:t>
            </a:r>
          </a:p>
        </p:txBody>
      </p:sp>
      <p:sp>
        <p:nvSpPr>
          <p:cNvPr id="27" name="TextBox 26">
            <a:extLst>
              <a:ext uri="{FF2B5EF4-FFF2-40B4-BE49-F238E27FC236}">
                <a16:creationId xmlns:a16="http://schemas.microsoft.com/office/drawing/2014/main" id="{E1553EF0-80C7-E742-4B11-1D152D09E4B7}"/>
              </a:ext>
            </a:extLst>
          </p:cNvPr>
          <p:cNvSpPr txBox="1"/>
          <p:nvPr/>
        </p:nvSpPr>
        <p:spPr>
          <a:xfrm>
            <a:off x="3136485" y="3527854"/>
            <a:ext cx="8298429"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c3 is a reference variable, that doesn’t point to any object, but specifies c2 must point to objects of type Circle.</a:t>
            </a:r>
          </a:p>
        </p:txBody>
      </p:sp>
      <p:cxnSp>
        <p:nvCxnSpPr>
          <p:cNvPr id="28" name="Straight Arrow Connector 27">
            <a:extLst>
              <a:ext uri="{FF2B5EF4-FFF2-40B4-BE49-F238E27FC236}">
                <a16:creationId xmlns:a16="http://schemas.microsoft.com/office/drawing/2014/main" id="{F834B401-4A24-F299-CEB8-FC1DF3CD0328}"/>
              </a:ext>
            </a:extLst>
          </p:cNvPr>
          <p:cNvCxnSpPr>
            <a:cxnSpLocks/>
            <a:endCxn id="23" idx="2"/>
          </p:cNvCxnSpPr>
          <p:nvPr/>
        </p:nvCxnSpPr>
        <p:spPr>
          <a:xfrm flipH="1" flipV="1">
            <a:off x="10569912" y="1417798"/>
            <a:ext cx="616742" cy="83440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8A331892-1F35-632C-BC66-DB170A9D9307}"/>
              </a:ext>
            </a:extLst>
          </p:cNvPr>
          <p:cNvSpPr txBox="1"/>
          <p:nvPr/>
        </p:nvSpPr>
        <p:spPr>
          <a:xfrm>
            <a:off x="11120055" y="2174919"/>
            <a:ext cx="627269" cy="461665"/>
          </a:xfrm>
          <a:prstGeom prst="rect">
            <a:avLst/>
          </a:prstGeom>
          <a:noFill/>
        </p:spPr>
        <p:txBody>
          <a:bodyPr wrap="square">
            <a:spAutoFit/>
          </a:bodyPr>
          <a:lstStyle/>
          <a:p>
            <a:r>
              <a:rPr lang="en-IN" sz="2400" dirty="0"/>
              <a:t>c2</a:t>
            </a:r>
          </a:p>
        </p:txBody>
      </p:sp>
      <p:sp>
        <p:nvSpPr>
          <p:cNvPr id="32" name="TextBox 31">
            <a:extLst>
              <a:ext uri="{FF2B5EF4-FFF2-40B4-BE49-F238E27FC236}">
                <a16:creationId xmlns:a16="http://schemas.microsoft.com/office/drawing/2014/main" id="{ED8BDD5B-A8F2-C8CB-AB45-734007BCD72E}"/>
              </a:ext>
            </a:extLst>
          </p:cNvPr>
          <p:cNvSpPr txBox="1"/>
          <p:nvPr/>
        </p:nvSpPr>
        <p:spPr>
          <a:xfrm>
            <a:off x="8546536" y="2607707"/>
            <a:ext cx="627269" cy="461665"/>
          </a:xfrm>
          <a:prstGeom prst="rect">
            <a:avLst/>
          </a:prstGeom>
          <a:noFill/>
        </p:spPr>
        <p:txBody>
          <a:bodyPr wrap="square">
            <a:spAutoFit/>
          </a:bodyPr>
          <a:lstStyle/>
          <a:p>
            <a:r>
              <a:rPr lang="en-IN" sz="2400" dirty="0"/>
              <a:t>c3</a:t>
            </a:r>
          </a:p>
        </p:txBody>
      </p:sp>
      <p:cxnSp>
        <p:nvCxnSpPr>
          <p:cNvPr id="33" name="Straight Arrow Connector 32">
            <a:extLst>
              <a:ext uri="{FF2B5EF4-FFF2-40B4-BE49-F238E27FC236}">
                <a16:creationId xmlns:a16="http://schemas.microsoft.com/office/drawing/2014/main" id="{E8E90C07-F60E-42AF-5386-A9F6CBE9193D}"/>
              </a:ext>
            </a:extLst>
          </p:cNvPr>
          <p:cNvCxnSpPr>
            <a:cxnSpLocks/>
            <a:stCxn id="32" idx="0"/>
          </p:cNvCxnSpPr>
          <p:nvPr/>
        </p:nvCxnSpPr>
        <p:spPr>
          <a:xfrm flipV="1">
            <a:off x="8860171" y="1570200"/>
            <a:ext cx="109765" cy="103750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6FD457C4-1C23-706D-24B9-E120B98C8D6A}"/>
              </a:ext>
            </a:extLst>
          </p:cNvPr>
          <p:cNvSpPr txBox="1"/>
          <p:nvPr/>
        </p:nvSpPr>
        <p:spPr>
          <a:xfrm>
            <a:off x="1125793" y="4250000"/>
            <a:ext cx="1784556" cy="461665"/>
          </a:xfrm>
          <a:prstGeom prst="rect">
            <a:avLst/>
          </a:prstGeom>
          <a:noFill/>
        </p:spPr>
        <p:txBody>
          <a:bodyPr wrap="square" rtlCol="0">
            <a:spAutoFit/>
          </a:bodyPr>
          <a:lstStyle/>
          <a:p>
            <a:r>
              <a:rPr lang="en-IN" sz="2400" dirty="0"/>
              <a:t>c3=c1;</a:t>
            </a:r>
          </a:p>
        </p:txBody>
      </p:sp>
      <p:sp>
        <p:nvSpPr>
          <p:cNvPr id="40" name="TextBox 39">
            <a:extLst>
              <a:ext uri="{FF2B5EF4-FFF2-40B4-BE49-F238E27FC236}">
                <a16:creationId xmlns:a16="http://schemas.microsoft.com/office/drawing/2014/main" id="{CC7616EC-4A3F-03A3-6D3F-3B00E4BB40EB}"/>
              </a:ext>
            </a:extLst>
          </p:cNvPr>
          <p:cNvSpPr txBox="1"/>
          <p:nvPr/>
        </p:nvSpPr>
        <p:spPr>
          <a:xfrm>
            <a:off x="3141398" y="4288744"/>
            <a:ext cx="6794096" cy="461665"/>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c3 points to object pointed by c1</a:t>
            </a:r>
          </a:p>
        </p:txBody>
      </p:sp>
      <p:sp>
        <p:nvSpPr>
          <p:cNvPr id="41" name="TextBox 40">
            <a:extLst>
              <a:ext uri="{FF2B5EF4-FFF2-40B4-BE49-F238E27FC236}">
                <a16:creationId xmlns:a16="http://schemas.microsoft.com/office/drawing/2014/main" id="{B32AD703-476D-BD66-200B-54661377BF5D}"/>
              </a:ext>
            </a:extLst>
          </p:cNvPr>
          <p:cNvSpPr txBox="1"/>
          <p:nvPr/>
        </p:nvSpPr>
        <p:spPr>
          <a:xfrm>
            <a:off x="1120876" y="4884184"/>
            <a:ext cx="2762865" cy="461665"/>
          </a:xfrm>
          <a:prstGeom prst="rect">
            <a:avLst/>
          </a:prstGeom>
          <a:noFill/>
        </p:spPr>
        <p:txBody>
          <a:bodyPr wrap="square" rtlCol="0">
            <a:spAutoFit/>
          </a:bodyPr>
          <a:lstStyle/>
          <a:p>
            <a:r>
              <a:rPr lang="en-IN" sz="2400" dirty="0"/>
              <a:t>c3. x= 5.0; c3.y= 6.0;</a:t>
            </a:r>
          </a:p>
        </p:txBody>
      </p:sp>
      <p:cxnSp>
        <p:nvCxnSpPr>
          <p:cNvPr id="42" name="Straight Connector 41">
            <a:extLst>
              <a:ext uri="{FF2B5EF4-FFF2-40B4-BE49-F238E27FC236}">
                <a16:creationId xmlns:a16="http://schemas.microsoft.com/office/drawing/2014/main" id="{7C2F5C59-E733-C979-FA47-6B9CD518B138}"/>
              </a:ext>
            </a:extLst>
          </p:cNvPr>
          <p:cNvCxnSpPr>
            <a:cxnSpLocks/>
          </p:cNvCxnSpPr>
          <p:nvPr/>
        </p:nvCxnSpPr>
        <p:spPr>
          <a:xfrm flipH="1">
            <a:off x="8859131" y="668436"/>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39D5FEDB-0BA1-C561-E1C6-B77A64E288C6}"/>
              </a:ext>
            </a:extLst>
          </p:cNvPr>
          <p:cNvSpPr txBox="1"/>
          <p:nvPr/>
        </p:nvSpPr>
        <p:spPr>
          <a:xfrm>
            <a:off x="8715218" y="466473"/>
            <a:ext cx="534013" cy="369332"/>
          </a:xfrm>
          <a:prstGeom prst="rect">
            <a:avLst/>
          </a:prstGeom>
          <a:noFill/>
        </p:spPr>
        <p:txBody>
          <a:bodyPr wrap="square">
            <a:spAutoFit/>
          </a:bodyPr>
          <a:lstStyle/>
          <a:p>
            <a:r>
              <a:rPr lang="en-IN" b="1" dirty="0"/>
              <a:t>5.0</a:t>
            </a:r>
            <a:endParaRPr lang="en-IN" sz="1600" b="1" dirty="0"/>
          </a:p>
        </p:txBody>
      </p:sp>
      <p:cxnSp>
        <p:nvCxnSpPr>
          <p:cNvPr id="44" name="Straight Connector 43">
            <a:extLst>
              <a:ext uri="{FF2B5EF4-FFF2-40B4-BE49-F238E27FC236}">
                <a16:creationId xmlns:a16="http://schemas.microsoft.com/office/drawing/2014/main" id="{458C16D5-783B-08DB-AD8D-5C8AA3DB631D}"/>
              </a:ext>
            </a:extLst>
          </p:cNvPr>
          <p:cNvCxnSpPr>
            <a:cxnSpLocks/>
          </p:cNvCxnSpPr>
          <p:nvPr/>
        </p:nvCxnSpPr>
        <p:spPr>
          <a:xfrm flipH="1">
            <a:off x="8873879" y="948656"/>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DA5D0612-6962-F99B-B02A-FE669CCADE4F}"/>
              </a:ext>
            </a:extLst>
          </p:cNvPr>
          <p:cNvSpPr txBox="1"/>
          <p:nvPr/>
        </p:nvSpPr>
        <p:spPr>
          <a:xfrm>
            <a:off x="9133089" y="805686"/>
            <a:ext cx="534013" cy="369332"/>
          </a:xfrm>
          <a:prstGeom prst="rect">
            <a:avLst/>
          </a:prstGeom>
          <a:noFill/>
        </p:spPr>
        <p:txBody>
          <a:bodyPr wrap="square">
            <a:spAutoFit/>
          </a:bodyPr>
          <a:lstStyle/>
          <a:p>
            <a:r>
              <a:rPr lang="en-IN" b="1" dirty="0"/>
              <a:t>6.0</a:t>
            </a:r>
            <a:endParaRPr lang="en-IN" sz="1600" b="1" dirty="0"/>
          </a:p>
        </p:txBody>
      </p:sp>
      <p:sp>
        <p:nvSpPr>
          <p:cNvPr id="47" name="TextBox 46">
            <a:extLst>
              <a:ext uri="{FF2B5EF4-FFF2-40B4-BE49-F238E27FC236}">
                <a16:creationId xmlns:a16="http://schemas.microsoft.com/office/drawing/2014/main" id="{DAE83ABE-C408-D847-A280-90A0A6B4A037}"/>
              </a:ext>
            </a:extLst>
          </p:cNvPr>
          <p:cNvSpPr txBox="1"/>
          <p:nvPr/>
        </p:nvSpPr>
        <p:spPr>
          <a:xfrm>
            <a:off x="1179870" y="6100713"/>
            <a:ext cx="1052053" cy="461665"/>
          </a:xfrm>
          <a:prstGeom prst="rect">
            <a:avLst/>
          </a:prstGeom>
          <a:noFill/>
        </p:spPr>
        <p:txBody>
          <a:bodyPr wrap="square">
            <a:spAutoFit/>
          </a:bodyPr>
          <a:lstStyle/>
          <a:p>
            <a:r>
              <a:rPr lang="en-IN" sz="2400" dirty="0"/>
              <a:t>c3=c2;</a:t>
            </a:r>
          </a:p>
        </p:txBody>
      </p:sp>
      <p:cxnSp>
        <p:nvCxnSpPr>
          <p:cNvPr id="51" name="Straight Arrow Connector 50">
            <a:extLst>
              <a:ext uri="{FF2B5EF4-FFF2-40B4-BE49-F238E27FC236}">
                <a16:creationId xmlns:a16="http://schemas.microsoft.com/office/drawing/2014/main" id="{B10340F5-8957-DE73-3B02-EF93B83EC7EA}"/>
              </a:ext>
            </a:extLst>
          </p:cNvPr>
          <p:cNvCxnSpPr>
            <a:cxnSpLocks/>
          </p:cNvCxnSpPr>
          <p:nvPr/>
        </p:nvCxnSpPr>
        <p:spPr>
          <a:xfrm flipV="1">
            <a:off x="9090076" y="1417798"/>
            <a:ext cx="1232342" cy="125438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5" name="Straight Arrow Connector 54">
            <a:extLst>
              <a:ext uri="{FF2B5EF4-FFF2-40B4-BE49-F238E27FC236}">
                <a16:creationId xmlns:a16="http://schemas.microsoft.com/office/drawing/2014/main" id="{2D3676F5-E2E2-A9A1-B09F-3A2A0655CB31}"/>
              </a:ext>
            </a:extLst>
          </p:cNvPr>
          <p:cNvCxnSpPr>
            <a:cxnSpLocks/>
            <a:stCxn id="14" idx="3"/>
          </p:cNvCxnSpPr>
          <p:nvPr/>
        </p:nvCxnSpPr>
        <p:spPr>
          <a:xfrm>
            <a:off x="2560381" y="3807325"/>
            <a:ext cx="458121"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6" name="Straight Arrow Connector 55">
            <a:extLst>
              <a:ext uri="{FF2B5EF4-FFF2-40B4-BE49-F238E27FC236}">
                <a16:creationId xmlns:a16="http://schemas.microsoft.com/office/drawing/2014/main" id="{D6C5CC74-EF91-6DB9-DE03-27F606ACAD68}"/>
              </a:ext>
            </a:extLst>
          </p:cNvPr>
          <p:cNvCxnSpPr/>
          <p:nvPr/>
        </p:nvCxnSpPr>
        <p:spPr>
          <a:xfrm>
            <a:off x="2403988" y="4499218"/>
            <a:ext cx="61451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534AA224-C28B-0BD2-422C-85A0FAAA1FCC}"/>
              </a:ext>
            </a:extLst>
          </p:cNvPr>
          <p:cNvCxnSpPr/>
          <p:nvPr/>
        </p:nvCxnSpPr>
        <p:spPr>
          <a:xfrm>
            <a:off x="3755924" y="5104862"/>
            <a:ext cx="61451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58" name="TextBox 57">
            <a:extLst>
              <a:ext uri="{FF2B5EF4-FFF2-40B4-BE49-F238E27FC236}">
                <a16:creationId xmlns:a16="http://schemas.microsoft.com/office/drawing/2014/main" id="{2837B21A-884D-F593-EE03-B5634F4B09F4}"/>
              </a:ext>
            </a:extLst>
          </p:cNvPr>
          <p:cNvSpPr txBox="1"/>
          <p:nvPr/>
        </p:nvSpPr>
        <p:spPr>
          <a:xfrm>
            <a:off x="4316362" y="4825192"/>
            <a:ext cx="4230174" cy="461665"/>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object’s state modified using c3</a:t>
            </a:r>
          </a:p>
        </p:txBody>
      </p:sp>
      <p:sp>
        <p:nvSpPr>
          <p:cNvPr id="59" name="TextBox 58">
            <a:extLst>
              <a:ext uri="{FF2B5EF4-FFF2-40B4-BE49-F238E27FC236}">
                <a16:creationId xmlns:a16="http://schemas.microsoft.com/office/drawing/2014/main" id="{BDC431C9-EF8E-0670-041C-6CCFDE1E1FF8}"/>
              </a:ext>
            </a:extLst>
          </p:cNvPr>
          <p:cNvSpPr txBox="1"/>
          <p:nvPr/>
        </p:nvSpPr>
        <p:spPr>
          <a:xfrm>
            <a:off x="1091375" y="5589093"/>
            <a:ext cx="4230173" cy="461665"/>
          </a:xfrm>
          <a:prstGeom prst="rect">
            <a:avLst/>
          </a:prstGeom>
          <a:noFill/>
        </p:spPr>
        <p:txBody>
          <a:bodyPr wrap="square" rtlCol="0">
            <a:spAutoFit/>
          </a:bodyPr>
          <a:lstStyle/>
          <a:p>
            <a:r>
              <a:rPr lang="en-IN" sz="2400" dirty="0" err="1"/>
              <a:t>System.out.println</a:t>
            </a:r>
            <a:r>
              <a:rPr lang="en-IN" sz="2400" dirty="0"/>
              <a:t>(c1.display());</a:t>
            </a:r>
          </a:p>
        </p:txBody>
      </p:sp>
      <p:cxnSp>
        <p:nvCxnSpPr>
          <p:cNvPr id="60" name="Straight Arrow Connector 59">
            <a:extLst>
              <a:ext uri="{FF2B5EF4-FFF2-40B4-BE49-F238E27FC236}">
                <a16:creationId xmlns:a16="http://schemas.microsoft.com/office/drawing/2014/main" id="{ABE07B8A-7924-08B8-4A3C-D3E9B9B0C406}"/>
              </a:ext>
            </a:extLst>
          </p:cNvPr>
          <p:cNvCxnSpPr/>
          <p:nvPr/>
        </p:nvCxnSpPr>
        <p:spPr>
          <a:xfrm>
            <a:off x="5321548" y="5899454"/>
            <a:ext cx="614514" cy="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11C572CD-91C3-17E4-FBCA-616C75B7BC41}"/>
              </a:ext>
            </a:extLst>
          </p:cNvPr>
          <p:cNvSpPr txBox="1"/>
          <p:nvPr/>
        </p:nvSpPr>
        <p:spPr>
          <a:xfrm>
            <a:off x="6096000" y="5607499"/>
            <a:ext cx="6037008" cy="707886"/>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It displays 5.0, 6.0, 2.0 , because c1 and c3 point to same object </a:t>
            </a:r>
          </a:p>
        </p:txBody>
      </p:sp>
      <p:sp>
        <p:nvSpPr>
          <p:cNvPr id="62" name="TextBox 61">
            <a:extLst>
              <a:ext uri="{FF2B5EF4-FFF2-40B4-BE49-F238E27FC236}">
                <a16:creationId xmlns:a16="http://schemas.microsoft.com/office/drawing/2014/main" id="{7C54002C-F1D0-1C90-5C2F-A474E61983AD}"/>
              </a:ext>
            </a:extLst>
          </p:cNvPr>
          <p:cNvSpPr txBox="1"/>
          <p:nvPr/>
        </p:nvSpPr>
        <p:spPr>
          <a:xfrm rot="758869">
            <a:off x="8716562" y="1800791"/>
            <a:ext cx="353961" cy="584775"/>
          </a:xfrm>
          <a:prstGeom prst="rect">
            <a:avLst/>
          </a:prstGeom>
          <a:noFill/>
        </p:spPr>
        <p:txBody>
          <a:bodyPr wrap="square" rtlCol="0">
            <a:spAutoFit/>
          </a:bodyPr>
          <a:lstStyle/>
          <a:p>
            <a:r>
              <a:rPr lang="en-IN" sz="3200" dirty="0"/>
              <a:t>X</a:t>
            </a:r>
            <a:endParaRPr lang="en-IN" sz="2400" dirty="0"/>
          </a:p>
        </p:txBody>
      </p:sp>
      <p:sp>
        <p:nvSpPr>
          <p:cNvPr id="64" name="TextBox 63">
            <a:extLst>
              <a:ext uri="{FF2B5EF4-FFF2-40B4-BE49-F238E27FC236}">
                <a16:creationId xmlns:a16="http://schemas.microsoft.com/office/drawing/2014/main" id="{B05ED750-7860-4CC5-0F70-7B3944113411}"/>
              </a:ext>
            </a:extLst>
          </p:cNvPr>
          <p:cNvSpPr txBox="1"/>
          <p:nvPr/>
        </p:nvSpPr>
        <p:spPr>
          <a:xfrm>
            <a:off x="9944597" y="177952"/>
            <a:ext cx="2484114" cy="307777"/>
          </a:xfrm>
          <a:prstGeom prst="rect">
            <a:avLst/>
          </a:prstGeom>
          <a:solidFill>
            <a:srgbClr val="FFFF00"/>
          </a:solidFill>
        </p:spPr>
        <p:txBody>
          <a:bodyPr wrap="square" rtlCol="0">
            <a:spAutoFit/>
          </a:bodyPr>
          <a:lstStyle/>
          <a:p>
            <a:r>
              <a:rPr lang="en-IN" sz="1400" dirty="0"/>
              <a:t>Heap (run-time memory)</a:t>
            </a:r>
          </a:p>
        </p:txBody>
      </p:sp>
    </p:spTree>
    <p:extLst>
      <p:ext uri="{BB962C8B-B14F-4D97-AF65-F5344CB8AC3E}">
        <p14:creationId xmlns:p14="http://schemas.microsoft.com/office/powerpoint/2010/main" val="608017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2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5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4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4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43"/>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44"/>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45"/>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57"/>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58"/>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59"/>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60"/>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61"/>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47"/>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62"/>
                                        </p:tgtEl>
                                        <p:attrNameLst>
                                          <p:attrName>style.visibility</p:attrName>
                                        </p:attrNameLst>
                                      </p:cBhvr>
                                      <p:to>
                                        <p:strVal val="visible"/>
                                      </p:to>
                                    </p:set>
                                  </p:childTnLst>
                                </p:cTn>
                              </p:par>
                              <p:par>
                                <p:cTn id="89" presetID="1" presetClass="entr" presetSubtype="0" fill="hold" nodeType="withEffect">
                                  <p:stCondLst>
                                    <p:cond delay="0"/>
                                  </p:stCondLst>
                                  <p:childTnLst>
                                    <p:set>
                                      <p:cBhvr>
                                        <p:cTn id="90"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24" grpId="0"/>
      <p:bldP spid="27" grpId="0"/>
      <p:bldP spid="29" grpId="0"/>
      <p:bldP spid="32" grpId="0"/>
      <p:bldP spid="35" grpId="0"/>
      <p:bldP spid="40" grpId="0"/>
      <p:bldP spid="41" grpId="0"/>
      <p:bldP spid="43" grpId="0"/>
      <p:bldP spid="45" grpId="0"/>
      <p:bldP spid="47" grpId="0"/>
      <p:bldP spid="58" grpId="0"/>
      <p:bldP spid="59" grpId="0"/>
      <p:bldP spid="61" grpId="0"/>
      <p:bldP spid="6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794CF-ECBB-BE71-4C6B-5F0D1BF17F12}"/>
              </a:ext>
            </a:extLst>
          </p:cNvPr>
          <p:cNvSpPr>
            <a:spLocks noGrp="1"/>
          </p:cNvSpPr>
          <p:nvPr>
            <p:ph type="title"/>
          </p:nvPr>
        </p:nvSpPr>
        <p:spPr>
          <a:xfrm>
            <a:off x="572729" y="217642"/>
            <a:ext cx="10515600" cy="647598"/>
          </a:xfrm>
        </p:spPr>
        <p:txBody>
          <a:bodyPr>
            <a:normAutofit fontScale="90000"/>
          </a:bodyPr>
          <a:lstStyle/>
          <a:p>
            <a:r>
              <a:rPr lang="en-IN" dirty="0"/>
              <a:t>Comparison operator</a:t>
            </a:r>
          </a:p>
        </p:txBody>
      </p:sp>
      <p:sp>
        <p:nvSpPr>
          <p:cNvPr id="3" name="Content Placeholder 2">
            <a:extLst>
              <a:ext uri="{FF2B5EF4-FFF2-40B4-BE49-F238E27FC236}">
                <a16:creationId xmlns:a16="http://schemas.microsoft.com/office/drawing/2014/main" id="{73A96F17-2095-CB85-BDBA-85D400C9D181}"/>
              </a:ext>
            </a:extLst>
          </p:cNvPr>
          <p:cNvSpPr>
            <a:spLocks noGrp="1"/>
          </p:cNvSpPr>
          <p:nvPr>
            <p:ph idx="1"/>
          </p:nvPr>
        </p:nvSpPr>
        <p:spPr>
          <a:xfrm>
            <a:off x="838199" y="979616"/>
            <a:ext cx="11078497" cy="1576772"/>
          </a:xfrm>
        </p:spPr>
        <p:txBody>
          <a:bodyPr/>
          <a:lstStyle/>
          <a:p>
            <a:r>
              <a:rPr lang="en-IN" dirty="0"/>
              <a:t>Use == to compare two primitives, </a:t>
            </a:r>
            <a:r>
              <a:rPr lang="en-US" dirty="0"/>
              <a:t>or to see if two </a:t>
            </a:r>
            <a:r>
              <a:rPr lang="en-IN" dirty="0"/>
              <a:t>references refer to</a:t>
            </a:r>
          </a:p>
          <a:p>
            <a:pPr marL="0" indent="0">
              <a:buNone/>
            </a:pPr>
            <a:r>
              <a:rPr lang="en-IN" dirty="0"/>
              <a:t>   the same object.</a:t>
            </a:r>
          </a:p>
          <a:p>
            <a:r>
              <a:rPr lang="en-IN" dirty="0"/>
              <a:t>Use the equals() method to see if two different objects are equal.</a:t>
            </a:r>
          </a:p>
        </p:txBody>
      </p:sp>
      <p:grpSp>
        <p:nvGrpSpPr>
          <p:cNvPr id="5" name="Group 4">
            <a:extLst>
              <a:ext uri="{FF2B5EF4-FFF2-40B4-BE49-F238E27FC236}">
                <a16:creationId xmlns:a16="http://schemas.microsoft.com/office/drawing/2014/main" id="{50616826-F8A3-27B2-A9E1-CF121F9ABB6E}"/>
              </a:ext>
            </a:extLst>
          </p:cNvPr>
          <p:cNvGrpSpPr/>
          <p:nvPr/>
        </p:nvGrpSpPr>
        <p:grpSpPr>
          <a:xfrm>
            <a:off x="1022555" y="4176252"/>
            <a:ext cx="8013290" cy="1390501"/>
            <a:chOff x="1022555" y="4176252"/>
            <a:chExt cx="8013290" cy="1390501"/>
          </a:xfrm>
        </p:grpSpPr>
        <p:sp>
          <p:nvSpPr>
            <p:cNvPr id="4" name="TextBox 3">
              <a:extLst>
                <a:ext uri="{FF2B5EF4-FFF2-40B4-BE49-F238E27FC236}">
                  <a16:creationId xmlns:a16="http://schemas.microsoft.com/office/drawing/2014/main" id="{9FB2BD10-F433-597A-9FCA-3D3CBE02E454}"/>
                </a:ext>
              </a:extLst>
            </p:cNvPr>
            <p:cNvSpPr txBox="1"/>
            <p:nvPr/>
          </p:nvSpPr>
          <p:spPr>
            <a:xfrm>
              <a:off x="1022555" y="4176252"/>
              <a:ext cx="8013290" cy="461665"/>
            </a:xfrm>
            <a:prstGeom prst="rect">
              <a:avLst/>
            </a:prstGeom>
            <a:noFill/>
          </p:spPr>
          <p:txBody>
            <a:bodyPr wrap="square" rtlCol="0">
              <a:spAutoFit/>
            </a:bodyPr>
            <a:lstStyle/>
            <a:p>
              <a:r>
                <a:rPr lang="en-US" sz="2400" dirty="0"/>
                <a:t>byte ---&gt;    short   ----&gt;   int----&gt;   long ----&gt; float ----&gt; double </a:t>
              </a:r>
              <a:endParaRPr lang="en-IN" sz="2400" dirty="0"/>
            </a:p>
          </p:txBody>
        </p:sp>
        <p:sp>
          <p:nvSpPr>
            <p:cNvPr id="6" name="TextBox 5">
              <a:extLst>
                <a:ext uri="{FF2B5EF4-FFF2-40B4-BE49-F238E27FC236}">
                  <a16:creationId xmlns:a16="http://schemas.microsoft.com/office/drawing/2014/main" id="{89888CE3-D0BC-17BC-6DE8-2BE2805C928B}"/>
                </a:ext>
              </a:extLst>
            </p:cNvPr>
            <p:cNvSpPr txBox="1"/>
            <p:nvPr/>
          </p:nvSpPr>
          <p:spPr>
            <a:xfrm>
              <a:off x="2438400" y="5105088"/>
              <a:ext cx="796413" cy="461665"/>
            </a:xfrm>
            <a:prstGeom prst="rect">
              <a:avLst/>
            </a:prstGeom>
            <a:noFill/>
          </p:spPr>
          <p:txBody>
            <a:bodyPr wrap="square">
              <a:spAutoFit/>
            </a:bodyPr>
            <a:lstStyle/>
            <a:p>
              <a:r>
                <a:rPr lang="en-US" sz="2400" dirty="0"/>
                <a:t>byte</a:t>
              </a:r>
              <a:endParaRPr lang="en-IN" sz="2400" dirty="0"/>
            </a:p>
          </p:txBody>
        </p:sp>
        <p:cxnSp>
          <p:nvCxnSpPr>
            <p:cNvPr id="8" name="Straight Arrow Connector 7">
              <a:extLst>
                <a:ext uri="{FF2B5EF4-FFF2-40B4-BE49-F238E27FC236}">
                  <a16:creationId xmlns:a16="http://schemas.microsoft.com/office/drawing/2014/main" id="{C33A621B-3B96-95E6-314D-80850191FA99}"/>
                </a:ext>
              </a:extLst>
            </p:cNvPr>
            <p:cNvCxnSpPr>
              <a:cxnSpLocks/>
            </p:cNvCxnSpPr>
            <p:nvPr/>
          </p:nvCxnSpPr>
          <p:spPr>
            <a:xfrm flipV="1">
              <a:off x="3234813" y="4637917"/>
              <a:ext cx="688258" cy="629180"/>
            </a:xfrm>
            <a:prstGeom prst="straightConnector1">
              <a:avLst/>
            </a:prstGeom>
            <a:ln w="28575">
              <a:prstDash val="dash"/>
              <a:tailEnd type="triangle"/>
            </a:ln>
          </p:spPr>
          <p:style>
            <a:lnRef idx="1">
              <a:schemeClr val="accent1"/>
            </a:lnRef>
            <a:fillRef idx="0">
              <a:schemeClr val="accent1"/>
            </a:fillRef>
            <a:effectRef idx="0">
              <a:schemeClr val="accent1"/>
            </a:effectRef>
            <a:fontRef idx="minor">
              <a:schemeClr val="tx1"/>
            </a:fontRef>
          </p:style>
        </p:cxnSp>
      </p:grpSp>
      <p:sp>
        <p:nvSpPr>
          <p:cNvPr id="10" name="TextBox 9">
            <a:extLst>
              <a:ext uri="{FF2B5EF4-FFF2-40B4-BE49-F238E27FC236}">
                <a16:creationId xmlns:a16="http://schemas.microsoft.com/office/drawing/2014/main" id="{084E09FE-A0EF-CC4E-08CA-214B44F35326}"/>
              </a:ext>
            </a:extLst>
          </p:cNvPr>
          <p:cNvSpPr txBox="1"/>
          <p:nvPr/>
        </p:nvSpPr>
        <p:spPr>
          <a:xfrm>
            <a:off x="766916" y="3209365"/>
            <a:ext cx="6096000" cy="523220"/>
          </a:xfrm>
          <a:prstGeom prst="rect">
            <a:avLst/>
          </a:prstGeom>
          <a:noFill/>
        </p:spPr>
        <p:txBody>
          <a:bodyPr wrap="square">
            <a:spAutoFit/>
          </a:bodyPr>
          <a:lstStyle/>
          <a:p>
            <a:r>
              <a:rPr lang="en-US" sz="2800" u="sng" dirty="0"/>
              <a:t>W</a:t>
            </a:r>
            <a:r>
              <a:rPr lang="en-IN" sz="2800" u="sng" dirty="0"/>
              <a:t>idenening data types</a:t>
            </a:r>
          </a:p>
        </p:txBody>
      </p:sp>
    </p:spTree>
    <p:extLst>
      <p:ext uri="{BB962C8B-B14F-4D97-AF65-F5344CB8AC3E}">
        <p14:creationId xmlns:p14="http://schemas.microsoft.com/office/powerpoint/2010/main" val="960931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F9F050-98E8-DB1D-1480-0675C8ECDDFF}"/>
              </a:ext>
            </a:extLst>
          </p:cNvPr>
          <p:cNvSpPr>
            <a:spLocks noGrp="1"/>
          </p:cNvSpPr>
          <p:nvPr>
            <p:ph type="title"/>
          </p:nvPr>
        </p:nvSpPr>
        <p:spPr>
          <a:xfrm>
            <a:off x="484238" y="237307"/>
            <a:ext cx="10515600" cy="529610"/>
          </a:xfrm>
        </p:spPr>
        <p:txBody>
          <a:bodyPr>
            <a:normAutofit fontScale="90000"/>
          </a:bodyPr>
          <a:lstStyle/>
          <a:p>
            <a:r>
              <a:rPr lang="en-IN" dirty="0"/>
              <a:t>Non-access Modifiers</a:t>
            </a:r>
          </a:p>
        </p:txBody>
      </p:sp>
      <p:sp>
        <p:nvSpPr>
          <p:cNvPr id="3" name="Content Placeholder 2">
            <a:extLst>
              <a:ext uri="{FF2B5EF4-FFF2-40B4-BE49-F238E27FC236}">
                <a16:creationId xmlns:a16="http://schemas.microsoft.com/office/drawing/2014/main" id="{27A8BD08-79D8-0F54-A6F1-934911B3CC83}"/>
              </a:ext>
            </a:extLst>
          </p:cNvPr>
          <p:cNvSpPr>
            <a:spLocks noGrp="1"/>
          </p:cNvSpPr>
          <p:nvPr>
            <p:ph idx="1"/>
          </p:nvPr>
        </p:nvSpPr>
        <p:spPr>
          <a:xfrm>
            <a:off x="838200" y="901394"/>
            <a:ext cx="10515600" cy="4351338"/>
          </a:xfrm>
        </p:spPr>
        <p:txBody>
          <a:bodyPr/>
          <a:lstStyle/>
          <a:p>
            <a:r>
              <a:rPr lang="en-IN" dirty="0"/>
              <a:t>The modifier </a:t>
            </a:r>
            <a:r>
              <a:rPr lang="en-IN" b="1" dirty="0"/>
              <a:t>static</a:t>
            </a:r>
            <a:r>
              <a:rPr lang="en-IN" dirty="0"/>
              <a:t> is used to create methods and variables (fields) belonging to a class and not to an object.</a:t>
            </a:r>
          </a:p>
          <a:p>
            <a:r>
              <a:rPr lang="en-IN" dirty="0"/>
              <a:t>The modifier </a:t>
            </a:r>
            <a:r>
              <a:rPr lang="en-IN" b="1" dirty="0"/>
              <a:t>final</a:t>
            </a:r>
            <a:r>
              <a:rPr lang="en-IN" dirty="0"/>
              <a:t> is used to define a final implementation of classes and methods, as well as invariability of variables and fields.</a:t>
            </a:r>
          </a:p>
          <a:p>
            <a:endParaRPr lang="en-IN" dirty="0"/>
          </a:p>
        </p:txBody>
      </p:sp>
    </p:spTree>
    <p:extLst>
      <p:ext uri="{BB962C8B-B14F-4D97-AF65-F5344CB8AC3E}">
        <p14:creationId xmlns:p14="http://schemas.microsoft.com/office/powerpoint/2010/main" val="467290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3ED00-0E3D-A04C-1819-891665BEBD4B}"/>
              </a:ext>
            </a:extLst>
          </p:cNvPr>
          <p:cNvSpPr>
            <a:spLocks noGrp="1"/>
          </p:cNvSpPr>
          <p:nvPr>
            <p:ph type="title"/>
          </p:nvPr>
        </p:nvSpPr>
        <p:spPr>
          <a:xfrm>
            <a:off x="838200" y="365125"/>
            <a:ext cx="10515600" cy="618101"/>
          </a:xfrm>
        </p:spPr>
        <p:txBody>
          <a:bodyPr>
            <a:normAutofit fontScale="90000"/>
          </a:bodyPr>
          <a:lstStyle/>
          <a:p>
            <a:r>
              <a:rPr lang="en-IN" dirty="0"/>
              <a:t>Syllabus</a:t>
            </a:r>
          </a:p>
        </p:txBody>
      </p:sp>
      <p:sp>
        <p:nvSpPr>
          <p:cNvPr id="3" name="Content Placeholder 2">
            <a:extLst>
              <a:ext uri="{FF2B5EF4-FFF2-40B4-BE49-F238E27FC236}">
                <a16:creationId xmlns:a16="http://schemas.microsoft.com/office/drawing/2014/main" id="{9EA65C59-DFDC-A32C-580D-FF0B1749446C}"/>
              </a:ext>
            </a:extLst>
          </p:cNvPr>
          <p:cNvSpPr>
            <a:spLocks noGrp="1"/>
          </p:cNvSpPr>
          <p:nvPr>
            <p:ph idx="1"/>
          </p:nvPr>
        </p:nvSpPr>
        <p:spPr>
          <a:xfrm>
            <a:off x="838200" y="1253331"/>
            <a:ext cx="10515600" cy="4351338"/>
          </a:xfrm>
        </p:spPr>
        <p:txBody>
          <a:bodyPr>
            <a:normAutofit fontScale="92500"/>
          </a:bodyPr>
          <a:lstStyle/>
          <a:p>
            <a:r>
              <a:rPr lang="en-US" b="1" dirty="0"/>
              <a:t>Classes and Objects: </a:t>
            </a:r>
            <a:r>
              <a:rPr lang="en-US" dirty="0"/>
              <a:t>Introduction, Class Declaration and Modifiers, Class Members, Declaration of Class Objects, Assigning One Object to Another. </a:t>
            </a:r>
          </a:p>
          <a:p>
            <a:r>
              <a:rPr lang="en-US" b="1" dirty="0"/>
              <a:t>Constructor and Methods: </a:t>
            </a:r>
            <a:r>
              <a:rPr lang="en-US" dirty="0"/>
              <a:t>Introduction, Defining Methods, Overloaded Methods, Constructors, Overloaded Constructor Methods, Class Objects as Parameters in Methods, Access Control, Accessing Private Members of Class, Recursive Methods, final method, Passing Arguments by Value and by Reference, Keyword this, final and static, Nested classes. </a:t>
            </a:r>
          </a:p>
          <a:p>
            <a:r>
              <a:rPr lang="en-US" b="1" dirty="0"/>
              <a:t>String Handling in JAVA: </a:t>
            </a:r>
            <a:r>
              <a:rPr lang="en-US" dirty="0"/>
              <a:t>Introduction, Interface Char Sequence, Class String, Methods for Extracting Characters from Strings, Comparison, Modifying, Searching; Class String Buffer. 	</a:t>
            </a:r>
          </a:p>
        </p:txBody>
      </p:sp>
    </p:spTree>
    <p:extLst>
      <p:ext uri="{BB962C8B-B14F-4D97-AF65-F5344CB8AC3E}">
        <p14:creationId xmlns:p14="http://schemas.microsoft.com/office/powerpoint/2010/main" val="1886311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61E12F8-4E67-EC4C-7888-5651FFC5601A}"/>
              </a:ext>
            </a:extLst>
          </p:cNvPr>
          <p:cNvSpPr txBox="1"/>
          <p:nvPr/>
        </p:nvSpPr>
        <p:spPr>
          <a:xfrm>
            <a:off x="1002889" y="763001"/>
            <a:ext cx="10638503" cy="1328569"/>
          </a:xfrm>
          <a:prstGeom prst="rect">
            <a:avLst/>
          </a:prstGeom>
          <a:noFill/>
        </p:spPr>
        <p:txBody>
          <a:bodyPr wrap="square">
            <a:spAutoFit/>
          </a:bodyPr>
          <a:lstStyle>
            <a:defPPr>
              <a:defRPr lang="en-US"/>
            </a:defPPr>
            <a:lvl1pPr>
              <a:spcAft>
                <a:spcPts val="975"/>
              </a:spcAft>
              <a:defRPr sz="240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defRPr>
            </a:lvl1pPr>
          </a:lstStyle>
          <a:p>
            <a:r>
              <a:rPr lang="en-IN" u="sng" dirty="0"/>
              <a:t>Static fields </a:t>
            </a:r>
            <a:r>
              <a:rPr lang="en-IN" dirty="0"/>
              <a:t>(class fields) have a number of features compared to instance fields:</a:t>
            </a:r>
          </a:p>
          <a:p>
            <a:pPr marL="800100" lvl="1" indent="-342900">
              <a:buFont typeface="Arial" panose="020B0604020202020204" pitchFamily="34" charset="0"/>
              <a:buChar char="•"/>
            </a:pPr>
            <a:r>
              <a:rPr lang="en-IN" sz="2400" dirty="0"/>
              <a:t>Static fields should be used without creating a class instance.</a:t>
            </a:r>
          </a:p>
          <a:p>
            <a:pPr marL="800100" lvl="1" indent="-342900">
              <a:buFont typeface="Arial" panose="020B0604020202020204" pitchFamily="34" charset="0"/>
              <a:buChar char="•"/>
            </a:pPr>
            <a:r>
              <a:rPr lang="en-IN" sz="2400" dirty="0"/>
              <a:t>If one object changes the value of such a field, all objects will see this change.</a:t>
            </a:r>
          </a:p>
        </p:txBody>
      </p:sp>
      <p:sp>
        <p:nvSpPr>
          <p:cNvPr id="6" name="TextBox 5">
            <a:extLst>
              <a:ext uri="{FF2B5EF4-FFF2-40B4-BE49-F238E27FC236}">
                <a16:creationId xmlns:a16="http://schemas.microsoft.com/office/drawing/2014/main" id="{69E31FA5-71C1-EA62-C06D-9EDC82F3C205}"/>
              </a:ext>
            </a:extLst>
          </p:cNvPr>
          <p:cNvSpPr txBox="1"/>
          <p:nvPr/>
        </p:nvSpPr>
        <p:spPr>
          <a:xfrm>
            <a:off x="1027470" y="2140730"/>
            <a:ext cx="10137060" cy="4298613"/>
          </a:xfrm>
          <a:prstGeom prst="rect">
            <a:avLst/>
          </a:prstGeom>
          <a:noFill/>
        </p:spPr>
        <p:txBody>
          <a:bodyPr wrap="square">
            <a:spAutoFit/>
          </a:bodyPr>
          <a:lstStyle/>
          <a:p>
            <a:pPr>
              <a:spcAft>
                <a:spcPts val="975"/>
              </a:spcAft>
            </a:pPr>
            <a:r>
              <a:rPr lang="en-IN" sz="2400" u="sng"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Static methods </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(class methods) are used to work with static class fields or only with data specified in their parameters. The features of  </a:t>
            </a:r>
            <a:r>
              <a:rPr lang="en-IN" sz="24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static methods are</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4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endParaRPr>
          </a:p>
          <a:p>
            <a:pPr marL="800100" lvl="1" indent="-342900">
              <a:spcAft>
                <a:spcPts val="975"/>
              </a:spcAft>
              <a:buFont typeface="Arial" panose="020B0604020202020204" pitchFamily="34" charset="0"/>
              <a:buChar char="•"/>
            </a:pPr>
            <a:r>
              <a:rPr lang="en-IN" sz="24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Static methods are not polymorphic(run-time); that is, the method version to be executed is determined at compile time.</a:t>
            </a:r>
            <a:endParaRPr lang="en-IN" sz="2400" dirty="0">
              <a:solidFill>
                <a:srgbClr val="313131"/>
              </a:solidFill>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spcAft>
                <a:spcPts val="975"/>
              </a:spcAft>
              <a:buFont typeface="Arial" panose="020B0604020202020204" pitchFamily="34" charset="0"/>
              <a:buChar char="•"/>
            </a:pPr>
            <a:r>
              <a:rPr lang="en-IN" sz="24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Static methods can be called from instance methods directly, just like static class fields.</a:t>
            </a:r>
            <a:endParaRPr lang="en-IN" sz="2400" dirty="0">
              <a:solidFill>
                <a:srgbClr val="313131"/>
              </a:solidFill>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spcAft>
                <a:spcPts val="975"/>
              </a:spcAft>
              <a:buFont typeface="Arial" panose="020B0604020202020204" pitchFamily="34" charset="0"/>
              <a:buChar char="•"/>
            </a:pPr>
            <a:r>
              <a:rPr lang="en-IN" sz="24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Static methods are not linked to a class instance and thus cannot use the keywords </a:t>
            </a:r>
            <a:r>
              <a:rPr lang="en-IN" sz="2400" b="1"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this</a:t>
            </a:r>
            <a:r>
              <a:rPr lang="en-IN" sz="24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 or </a:t>
            </a:r>
            <a:r>
              <a:rPr lang="en-IN" sz="2400" b="1"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super</a:t>
            </a:r>
            <a:r>
              <a:rPr lang="en-IN" sz="24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 to access a specific object.</a:t>
            </a:r>
            <a:endParaRPr lang="en-IN" sz="2400" dirty="0">
              <a:solidFill>
                <a:srgbClr val="313131"/>
              </a:solidFill>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spcAft>
                <a:spcPts val="975"/>
              </a:spcAft>
              <a:buFont typeface="Arial" panose="020B0604020202020204" pitchFamily="34" charset="0"/>
              <a:buChar char="•"/>
            </a:pPr>
            <a:r>
              <a:rPr lang="en-IN" sz="24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Static methods cannot access instance fields and methods directly. To access these, you need to create or receive a reference to the object.</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7" name="Title 1">
            <a:extLst>
              <a:ext uri="{FF2B5EF4-FFF2-40B4-BE49-F238E27FC236}">
                <a16:creationId xmlns:a16="http://schemas.microsoft.com/office/drawing/2014/main" id="{116FC2DC-7848-3FEA-018A-F880F7D5606A}"/>
              </a:ext>
            </a:extLst>
          </p:cNvPr>
          <p:cNvSpPr>
            <a:spLocks noGrp="1"/>
          </p:cNvSpPr>
          <p:nvPr>
            <p:ph type="title"/>
          </p:nvPr>
        </p:nvSpPr>
        <p:spPr>
          <a:xfrm>
            <a:off x="484238" y="70158"/>
            <a:ext cx="10515600" cy="593034"/>
          </a:xfrm>
        </p:spPr>
        <p:txBody>
          <a:bodyPr>
            <a:normAutofit fontScale="90000"/>
          </a:bodyPr>
          <a:lstStyle/>
          <a:p>
            <a:r>
              <a:rPr lang="en-IN" u="sng" dirty="0"/>
              <a:t>Static Keyword</a:t>
            </a:r>
          </a:p>
        </p:txBody>
      </p:sp>
    </p:spTree>
    <p:extLst>
      <p:ext uri="{BB962C8B-B14F-4D97-AF65-F5344CB8AC3E}">
        <p14:creationId xmlns:p14="http://schemas.microsoft.com/office/powerpoint/2010/main" val="15642105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605A3EC1-178E-1D44-A758-DCBA39CECCA2}"/>
              </a:ext>
            </a:extLst>
          </p:cNvPr>
          <p:cNvSpPr>
            <a:spLocks noChangeArrowheads="1"/>
          </p:cNvSpPr>
          <p:nvPr/>
        </p:nvSpPr>
        <p:spPr bwMode="auto">
          <a:xfrm>
            <a:off x="1195755" y="102238"/>
            <a:ext cx="8812403" cy="6863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r>
              <a:rPr lang="en-US" altLang="en-US" sz="2200" dirty="0">
                <a:latin typeface="Times New Roman" panose="02020603050405020304" pitchFamily="18" charset="0"/>
                <a:cs typeface="Times New Roman" panose="02020603050405020304" pitchFamily="18" charset="0"/>
              </a:rPr>
              <a:t>Consider the following class:</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public class </a:t>
            </a:r>
            <a:r>
              <a:rPr lang="en-US" altLang="en-US" sz="2200" dirty="0" err="1">
                <a:latin typeface="Times New Roman" panose="02020603050405020304" pitchFamily="18" charset="0"/>
                <a:cs typeface="Times New Roman" panose="02020603050405020304" pitchFamily="18" charset="0"/>
              </a:rPr>
              <a:t>IdentifyMyParts</a:t>
            </a:r>
            <a:r>
              <a:rPr lang="en-US" altLang="en-US" sz="2200" dirty="0">
                <a:latin typeface="Times New Roman" panose="02020603050405020304" pitchFamily="18" charset="0"/>
                <a:cs typeface="Times New Roman" panose="02020603050405020304" pitchFamily="18" charset="0"/>
              </a:rPr>
              <a:t> {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public static int x = 7;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public int y = 3;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 </a:t>
            </a:r>
          </a:p>
          <a:p>
            <a:pPr marL="457200" marR="0" lvl="1" indent="0" algn="l" defTabSz="914400" rtl="0" eaLnBrk="0" fontAlgn="base" latinLnBrk="0" hangingPunct="0">
              <a:lnSpc>
                <a:spcPct val="100000"/>
              </a:lnSpc>
              <a:spcBef>
                <a:spcPct val="0"/>
              </a:spcBef>
              <a:spcAft>
                <a:spcPct val="0"/>
              </a:spcAft>
              <a:buClrTx/>
              <a:buSzTx/>
              <a:buFontTx/>
              <a:buAutoNum type="alphaLcPeriod"/>
              <a:tabLst/>
            </a:pPr>
            <a:r>
              <a:rPr lang="en-US" altLang="en-US" sz="2200" dirty="0">
                <a:latin typeface="Times New Roman" panose="02020603050405020304" pitchFamily="18" charset="0"/>
                <a:cs typeface="Times New Roman" panose="02020603050405020304" pitchFamily="18" charset="0"/>
              </a:rPr>
              <a:t>What are the class variables?</a:t>
            </a:r>
          </a:p>
          <a:p>
            <a:pPr marL="457200" marR="0" lvl="1" indent="0" algn="l" defTabSz="914400" rtl="0" eaLnBrk="0" fontAlgn="base" latinLnBrk="0" hangingPunct="0">
              <a:lnSpc>
                <a:spcPct val="100000"/>
              </a:lnSpc>
              <a:spcBef>
                <a:spcPct val="0"/>
              </a:spcBef>
              <a:spcAft>
                <a:spcPct val="0"/>
              </a:spcAft>
              <a:buClrTx/>
              <a:buSzTx/>
              <a:buFontTx/>
              <a:buAutoNum type="alphaLcPeriod" startAt="2"/>
              <a:tabLst/>
            </a:pPr>
            <a:r>
              <a:rPr lang="en-US" altLang="en-US" sz="2200" dirty="0">
                <a:latin typeface="Times New Roman" panose="02020603050405020304" pitchFamily="18" charset="0"/>
                <a:cs typeface="Times New Roman" panose="02020603050405020304" pitchFamily="18" charset="0"/>
              </a:rPr>
              <a:t>What are the instance variables?</a:t>
            </a:r>
          </a:p>
          <a:p>
            <a:pPr marL="457200" marR="0" lvl="1" indent="0" algn="l" defTabSz="914400" rtl="0" eaLnBrk="0" fontAlgn="base" latinLnBrk="0" hangingPunct="0">
              <a:lnSpc>
                <a:spcPct val="100000"/>
              </a:lnSpc>
              <a:spcBef>
                <a:spcPct val="0"/>
              </a:spcBef>
              <a:spcAft>
                <a:spcPct val="0"/>
              </a:spcAft>
              <a:buClrTx/>
              <a:buSzTx/>
              <a:buFontTx/>
              <a:buAutoNum type="alphaLcPeriod" startAt="3"/>
              <a:tabLst/>
            </a:pPr>
            <a:r>
              <a:rPr lang="en-US" altLang="en-US" sz="2200" dirty="0">
                <a:latin typeface="Times New Roman" panose="02020603050405020304" pitchFamily="18" charset="0"/>
                <a:cs typeface="Times New Roman" panose="02020603050405020304" pitchFamily="18" charset="0"/>
              </a:rPr>
              <a:t>What is the output from the following code:</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IdentifyMyParts</a:t>
            </a:r>
            <a:r>
              <a:rPr lang="en-US" altLang="en-US" sz="2200" dirty="0">
                <a:latin typeface="Times New Roman" panose="02020603050405020304" pitchFamily="18" charset="0"/>
                <a:cs typeface="Times New Roman" panose="02020603050405020304" pitchFamily="18" charset="0"/>
              </a:rPr>
              <a:t> a = new </a:t>
            </a:r>
            <a:r>
              <a:rPr lang="en-US" altLang="en-US" sz="2200" dirty="0" err="1">
                <a:latin typeface="Times New Roman" panose="02020603050405020304" pitchFamily="18" charset="0"/>
                <a:cs typeface="Times New Roman" panose="02020603050405020304" pitchFamily="18" charset="0"/>
              </a:rPr>
              <a:t>IdentifyMyParts</a:t>
            </a:r>
            <a:r>
              <a:rPr lang="en-US" altLang="en-US" sz="2200" dirty="0">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IdentifyMyParts</a:t>
            </a:r>
            <a:r>
              <a:rPr lang="en-US" altLang="en-US" sz="2200" dirty="0">
                <a:latin typeface="Times New Roman" panose="02020603050405020304" pitchFamily="18" charset="0"/>
                <a:cs typeface="Times New Roman" panose="02020603050405020304" pitchFamily="18" charset="0"/>
              </a:rPr>
              <a:t> b = new </a:t>
            </a:r>
            <a:r>
              <a:rPr lang="en-US" altLang="en-US" sz="2200" dirty="0" err="1">
                <a:latin typeface="Times New Roman" panose="02020603050405020304" pitchFamily="18" charset="0"/>
                <a:cs typeface="Times New Roman" panose="02020603050405020304" pitchFamily="18" charset="0"/>
              </a:rPr>
              <a:t>IdentifyMyParts</a:t>
            </a:r>
            <a:r>
              <a:rPr lang="en-US" altLang="en-US" sz="2200" dirty="0">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a.y</a:t>
            </a:r>
            <a:r>
              <a:rPr lang="en-US" altLang="en-US" sz="2200" dirty="0">
                <a:latin typeface="Times New Roman" panose="02020603050405020304" pitchFamily="18" charset="0"/>
                <a:cs typeface="Times New Roman" panose="02020603050405020304" pitchFamily="18" charset="0"/>
              </a:rPr>
              <a:t> = 5;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b.y</a:t>
            </a:r>
            <a:r>
              <a:rPr lang="en-US" altLang="en-US" sz="2200" dirty="0">
                <a:latin typeface="Times New Roman" panose="02020603050405020304" pitchFamily="18" charset="0"/>
                <a:cs typeface="Times New Roman" panose="02020603050405020304" pitchFamily="18" charset="0"/>
              </a:rPr>
              <a:t> = 6;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a.x</a:t>
            </a:r>
            <a:r>
              <a:rPr lang="en-US" altLang="en-US" sz="2200" dirty="0">
                <a:latin typeface="Times New Roman" panose="02020603050405020304" pitchFamily="18" charset="0"/>
                <a:cs typeface="Times New Roman" panose="02020603050405020304" pitchFamily="18" charset="0"/>
              </a:rPr>
              <a:t> = 1;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b.x</a:t>
            </a:r>
            <a:r>
              <a:rPr lang="en-US" altLang="en-US" sz="2200" dirty="0">
                <a:latin typeface="Times New Roman" panose="02020603050405020304" pitchFamily="18" charset="0"/>
                <a:cs typeface="Times New Roman" panose="02020603050405020304" pitchFamily="18" charset="0"/>
              </a:rPr>
              <a:t> = 2;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System.out.println</a:t>
            </a:r>
            <a:r>
              <a:rPr lang="en-US" altLang="en-US" sz="2200" dirty="0">
                <a:latin typeface="Times New Roman" panose="02020603050405020304" pitchFamily="18" charset="0"/>
                <a:cs typeface="Times New Roman" panose="02020603050405020304" pitchFamily="18" charset="0"/>
              </a:rPr>
              <a:t>("</a:t>
            </a:r>
            <a:r>
              <a:rPr lang="en-US" altLang="en-US" sz="2200" dirty="0" err="1">
                <a:latin typeface="Times New Roman" panose="02020603050405020304" pitchFamily="18" charset="0"/>
                <a:cs typeface="Times New Roman" panose="02020603050405020304" pitchFamily="18" charset="0"/>
              </a:rPr>
              <a:t>a.y</a:t>
            </a:r>
            <a:r>
              <a:rPr lang="en-US" altLang="en-US" sz="2200" dirty="0">
                <a:latin typeface="Times New Roman" panose="02020603050405020304" pitchFamily="18" charset="0"/>
                <a:cs typeface="Times New Roman" panose="02020603050405020304" pitchFamily="18" charset="0"/>
              </a:rPr>
              <a:t> = " + </a:t>
            </a:r>
            <a:r>
              <a:rPr lang="en-US" altLang="en-US" sz="2200" dirty="0" err="1">
                <a:latin typeface="Times New Roman" panose="02020603050405020304" pitchFamily="18" charset="0"/>
                <a:cs typeface="Times New Roman" panose="02020603050405020304" pitchFamily="18" charset="0"/>
              </a:rPr>
              <a:t>a.y</a:t>
            </a:r>
            <a:r>
              <a:rPr lang="en-US" altLang="en-US" sz="2200" dirty="0">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System.out.println</a:t>
            </a:r>
            <a:r>
              <a:rPr lang="en-US" altLang="en-US" sz="2200" dirty="0">
                <a:latin typeface="Times New Roman" panose="02020603050405020304" pitchFamily="18" charset="0"/>
                <a:cs typeface="Times New Roman" panose="02020603050405020304" pitchFamily="18" charset="0"/>
              </a:rPr>
              <a:t>("</a:t>
            </a:r>
            <a:r>
              <a:rPr lang="en-US" altLang="en-US" sz="2200" dirty="0" err="1">
                <a:latin typeface="Times New Roman" panose="02020603050405020304" pitchFamily="18" charset="0"/>
                <a:cs typeface="Times New Roman" panose="02020603050405020304" pitchFamily="18" charset="0"/>
              </a:rPr>
              <a:t>b.y</a:t>
            </a:r>
            <a:r>
              <a:rPr lang="en-US" altLang="en-US" sz="2200" dirty="0">
                <a:latin typeface="Times New Roman" panose="02020603050405020304" pitchFamily="18" charset="0"/>
                <a:cs typeface="Times New Roman" panose="02020603050405020304" pitchFamily="18" charset="0"/>
              </a:rPr>
              <a:t> = " + </a:t>
            </a:r>
            <a:r>
              <a:rPr lang="en-US" altLang="en-US" sz="2200" dirty="0" err="1">
                <a:latin typeface="Times New Roman" panose="02020603050405020304" pitchFamily="18" charset="0"/>
                <a:cs typeface="Times New Roman" panose="02020603050405020304" pitchFamily="18" charset="0"/>
              </a:rPr>
              <a:t>b.y</a:t>
            </a:r>
            <a:r>
              <a:rPr lang="en-US" altLang="en-US" sz="2200" dirty="0">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System.out.println</a:t>
            </a:r>
            <a:r>
              <a:rPr lang="en-US" altLang="en-US" sz="2200" dirty="0">
                <a:latin typeface="Times New Roman" panose="02020603050405020304" pitchFamily="18" charset="0"/>
                <a:cs typeface="Times New Roman" panose="02020603050405020304" pitchFamily="18" charset="0"/>
              </a:rPr>
              <a:t>("</a:t>
            </a:r>
            <a:r>
              <a:rPr lang="en-US" altLang="en-US" sz="2200" dirty="0" err="1">
                <a:latin typeface="Times New Roman" panose="02020603050405020304" pitchFamily="18" charset="0"/>
                <a:cs typeface="Times New Roman" panose="02020603050405020304" pitchFamily="18" charset="0"/>
              </a:rPr>
              <a:t>a.x</a:t>
            </a:r>
            <a:r>
              <a:rPr lang="en-US" altLang="en-US" sz="2200" dirty="0">
                <a:latin typeface="Times New Roman" panose="02020603050405020304" pitchFamily="18" charset="0"/>
                <a:cs typeface="Times New Roman" panose="02020603050405020304" pitchFamily="18" charset="0"/>
              </a:rPr>
              <a:t> = " + </a:t>
            </a:r>
            <a:r>
              <a:rPr lang="en-US" altLang="en-US" sz="2200" dirty="0" err="1">
                <a:latin typeface="Times New Roman" panose="02020603050405020304" pitchFamily="18" charset="0"/>
                <a:cs typeface="Times New Roman" panose="02020603050405020304" pitchFamily="18" charset="0"/>
              </a:rPr>
              <a:t>a.x</a:t>
            </a:r>
            <a:r>
              <a:rPr lang="en-US" altLang="en-US" sz="2200" dirty="0">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System.out.println</a:t>
            </a:r>
            <a:r>
              <a:rPr lang="en-US" altLang="en-US" sz="2200" dirty="0">
                <a:latin typeface="Times New Roman" panose="02020603050405020304" pitchFamily="18" charset="0"/>
                <a:cs typeface="Times New Roman" panose="02020603050405020304" pitchFamily="18" charset="0"/>
              </a:rPr>
              <a:t>("</a:t>
            </a:r>
            <a:r>
              <a:rPr lang="en-US" altLang="en-US" sz="2200" dirty="0" err="1">
                <a:latin typeface="Times New Roman" panose="02020603050405020304" pitchFamily="18" charset="0"/>
                <a:cs typeface="Times New Roman" panose="02020603050405020304" pitchFamily="18" charset="0"/>
              </a:rPr>
              <a:t>b.x</a:t>
            </a:r>
            <a:r>
              <a:rPr lang="en-US" altLang="en-US" sz="2200" dirty="0">
                <a:latin typeface="Times New Roman" panose="02020603050405020304" pitchFamily="18" charset="0"/>
                <a:cs typeface="Times New Roman" panose="02020603050405020304" pitchFamily="18" charset="0"/>
              </a:rPr>
              <a:t> = " + </a:t>
            </a:r>
            <a:r>
              <a:rPr lang="en-US" altLang="en-US" sz="2200" dirty="0" err="1">
                <a:latin typeface="Times New Roman" panose="02020603050405020304" pitchFamily="18" charset="0"/>
                <a:cs typeface="Times New Roman" panose="02020603050405020304" pitchFamily="18" charset="0"/>
              </a:rPr>
              <a:t>b.x</a:t>
            </a:r>
            <a:r>
              <a:rPr lang="en-US" altLang="en-US" sz="2200" dirty="0">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200" dirty="0">
                <a:latin typeface="Times New Roman" panose="02020603050405020304" pitchFamily="18" charset="0"/>
                <a:cs typeface="Times New Roman" panose="02020603050405020304" pitchFamily="18" charset="0"/>
              </a:rPr>
              <a:t>	</a:t>
            </a:r>
            <a:r>
              <a:rPr lang="en-US" altLang="en-US" sz="2200" dirty="0" err="1">
                <a:latin typeface="Times New Roman" panose="02020603050405020304" pitchFamily="18" charset="0"/>
                <a:cs typeface="Times New Roman" panose="02020603050405020304" pitchFamily="18" charset="0"/>
              </a:rPr>
              <a:t>System.out.println</a:t>
            </a:r>
            <a:r>
              <a:rPr lang="en-US" altLang="en-US" sz="2200" dirty="0">
                <a:latin typeface="Times New Roman" panose="02020603050405020304" pitchFamily="18" charset="0"/>
                <a:cs typeface="Times New Roman" panose="02020603050405020304" pitchFamily="18" charset="0"/>
              </a:rPr>
              <a:t>("</a:t>
            </a:r>
            <a:r>
              <a:rPr lang="en-US" altLang="en-US" sz="2200" dirty="0" err="1">
                <a:latin typeface="Times New Roman" panose="02020603050405020304" pitchFamily="18" charset="0"/>
                <a:cs typeface="Times New Roman" panose="02020603050405020304" pitchFamily="18" charset="0"/>
              </a:rPr>
              <a:t>IdentifyMyParts.x</a:t>
            </a:r>
            <a:r>
              <a:rPr lang="en-US" altLang="en-US" sz="2200" dirty="0">
                <a:latin typeface="Times New Roman" panose="02020603050405020304" pitchFamily="18" charset="0"/>
                <a:cs typeface="Times New Roman" panose="02020603050405020304" pitchFamily="18" charset="0"/>
              </a:rPr>
              <a:t> = " + </a:t>
            </a:r>
            <a:r>
              <a:rPr lang="en-US" altLang="en-US" sz="2200" dirty="0" err="1">
                <a:latin typeface="Times New Roman" panose="02020603050405020304" pitchFamily="18" charset="0"/>
                <a:cs typeface="Times New Roman" panose="02020603050405020304" pitchFamily="18" charset="0"/>
              </a:rPr>
              <a:t>IdentifyMyParts.x</a:t>
            </a:r>
            <a:r>
              <a:rPr lang="en-US" altLang="en-US" sz="2200" dirty="0">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200"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9A5B4E03-D051-836E-0B2C-61271029E5B5}"/>
              </a:ext>
            </a:extLst>
          </p:cNvPr>
          <p:cNvSpPr txBox="1"/>
          <p:nvPr/>
        </p:nvSpPr>
        <p:spPr>
          <a:xfrm>
            <a:off x="6169740" y="1725558"/>
            <a:ext cx="1887793" cy="400110"/>
          </a:xfrm>
          <a:prstGeom prst="rect">
            <a:avLst/>
          </a:prstGeom>
          <a:noFill/>
        </p:spPr>
        <p:txBody>
          <a:bodyPr wrap="square" rtlCol="0">
            <a:spAutoFit/>
          </a:bodyPr>
          <a:lstStyle/>
          <a:p>
            <a:r>
              <a:rPr lang="en-US" sz="2000" dirty="0"/>
              <a:t>Answer : x</a:t>
            </a:r>
            <a:endParaRPr lang="en-IN" sz="1600" dirty="0"/>
          </a:p>
        </p:txBody>
      </p:sp>
      <p:sp>
        <p:nvSpPr>
          <p:cNvPr id="5" name="TextBox 4">
            <a:extLst>
              <a:ext uri="{FF2B5EF4-FFF2-40B4-BE49-F238E27FC236}">
                <a16:creationId xmlns:a16="http://schemas.microsoft.com/office/drawing/2014/main" id="{2C6AC769-9730-1BC0-456E-D60F72F49F9C}"/>
              </a:ext>
            </a:extLst>
          </p:cNvPr>
          <p:cNvSpPr txBox="1"/>
          <p:nvPr/>
        </p:nvSpPr>
        <p:spPr>
          <a:xfrm>
            <a:off x="6164824" y="2123767"/>
            <a:ext cx="1887793" cy="400110"/>
          </a:xfrm>
          <a:prstGeom prst="rect">
            <a:avLst/>
          </a:prstGeom>
          <a:noFill/>
        </p:spPr>
        <p:txBody>
          <a:bodyPr wrap="square" rtlCol="0">
            <a:spAutoFit/>
          </a:bodyPr>
          <a:lstStyle/>
          <a:p>
            <a:r>
              <a:rPr lang="en-US" sz="2000" dirty="0"/>
              <a:t>Answer : y</a:t>
            </a:r>
            <a:endParaRPr lang="en-IN" sz="1600" dirty="0"/>
          </a:p>
        </p:txBody>
      </p:sp>
      <p:sp>
        <p:nvSpPr>
          <p:cNvPr id="6" name="TextBox 5">
            <a:extLst>
              <a:ext uri="{FF2B5EF4-FFF2-40B4-BE49-F238E27FC236}">
                <a16:creationId xmlns:a16="http://schemas.microsoft.com/office/drawing/2014/main" id="{11D2B65C-0602-2A73-1358-BA3FE24E26D7}"/>
              </a:ext>
            </a:extLst>
          </p:cNvPr>
          <p:cNvSpPr txBox="1"/>
          <p:nvPr/>
        </p:nvSpPr>
        <p:spPr>
          <a:xfrm>
            <a:off x="6464707" y="4842934"/>
            <a:ext cx="1887793" cy="400110"/>
          </a:xfrm>
          <a:prstGeom prst="rect">
            <a:avLst/>
          </a:prstGeom>
          <a:noFill/>
        </p:spPr>
        <p:txBody>
          <a:bodyPr wrap="square" rtlCol="0">
            <a:spAutoFit/>
          </a:bodyPr>
          <a:lstStyle/>
          <a:p>
            <a:r>
              <a:rPr lang="en-US" sz="2000" dirty="0"/>
              <a:t>Answer : 5</a:t>
            </a:r>
            <a:endParaRPr lang="en-IN" sz="1600" dirty="0"/>
          </a:p>
        </p:txBody>
      </p:sp>
      <p:sp>
        <p:nvSpPr>
          <p:cNvPr id="7" name="TextBox 6">
            <a:extLst>
              <a:ext uri="{FF2B5EF4-FFF2-40B4-BE49-F238E27FC236}">
                <a16:creationId xmlns:a16="http://schemas.microsoft.com/office/drawing/2014/main" id="{48680219-16A9-FBFD-2AE0-27D6C180C46E}"/>
              </a:ext>
            </a:extLst>
          </p:cNvPr>
          <p:cNvSpPr txBox="1"/>
          <p:nvPr/>
        </p:nvSpPr>
        <p:spPr>
          <a:xfrm>
            <a:off x="6449957" y="5191980"/>
            <a:ext cx="1887793" cy="400110"/>
          </a:xfrm>
          <a:prstGeom prst="rect">
            <a:avLst/>
          </a:prstGeom>
          <a:noFill/>
        </p:spPr>
        <p:txBody>
          <a:bodyPr wrap="square" rtlCol="0">
            <a:spAutoFit/>
          </a:bodyPr>
          <a:lstStyle/>
          <a:p>
            <a:r>
              <a:rPr lang="en-US" sz="2000" dirty="0"/>
              <a:t>Answer : 6</a:t>
            </a:r>
            <a:endParaRPr lang="en-IN" sz="1600" dirty="0"/>
          </a:p>
        </p:txBody>
      </p:sp>
      <p:sp>
        <p:nvSpPr>
          <p:cNvPr id="8" name="TextBox 7">
            <a:extLst>
              <a:ext uri="{FF2B5EF4-FFF2-40B4-BE49-F238E27FC236}">
                <a16:creationId xmlns:a16="http://schemas.microsoft.com/office/drawing/2014/main" id="{270D51D4-6777-12C6-BF67-49FC29CF9394}"/>
              </a:ext>
            </a:extLst>
          </p:cNvPr>
          <p:cNvSpPr txBox="1"/>
          <p:nvPr/>
        </p:nvSpPr>
        <p:spPr>
          <a:xfrm>
            <a:off x="6445040" y="5541025"/>
            <a:ext cx="1887793" cy="400110"/>
          </a:xfrm>
          <a:prstGeom prst="rect">
            <a:avLst/>
          </a:prstGeom>
          <a:noFill/>
        </p:spPr>
        <p:txBody>
          <a:bodyPr wrap="square" rtlCol="0">
            <a:spAutoFit/>
          </a:bodyPr>
          <a:lstStyle/>
          <a:p>
            <a:r>
              <a:rPr lang="en-US" sz="2000" dirty="0"/>
              <a:t>Answer : 2</a:t>
            </a:r>
            <a:endParaRPr lang="en-IN" sz="1600" dirty="0"/>
          </a:p>
        </p:txBody>
      </p:sp>
      <p:sp>
        <p:nvSpPr>
          <p:cNvPr id="9" name="TextBox 8">
            <a:extLst>
              <a:ext uri="{FF2B5EF4-FFF2-40B4-BE49-F238E27FC236}">
                <a16:creationId xmlns:a16="http://schemas.microsoft.com/office/drawing/2014/main" id="{0AE3F0D5-8DE7-BEBF-E8B0-5A4A11B4C711}"/>
              </a:ext>
            </a:extLst>
          </p:cNvPr>
          <p:cNvSpPr txBox="1"/>
          <p:nvPr/>
        </p:nvSpPr>
        <p:spPr>
          <a:xfrm>
            <a:off x="6459789" y="5880238"/>
            <a:ext cx="1887793" cy="400110"/>
          </a:xfrm>
          <a:prstGeom prst="rect">
            <a:avLst/>
          </a:prstGeom>
          <a:noFill/>
        </p:spPr>
        <p:txBody>
          <a:bodyPr wrap="square" rtlCol="0">
            <a:spAutoFit/>
          </a:bodyPr>
          <a:lstStyle/>
          <a:p>
            <a:r>
              <a:rPr lang="en-US" sz="2000" dirty="0"/>
              <a:t>Answer : 2</a:t>
            </a:r>
            <a:endParaRPr lang="en-IN" sz="1600" dirty="0"/>
          </a:p>
        </p:txBody>
      </p:sp>
      <p:sp>
        <p:nvSpPr>
          <p:cNvPr id="10" name="TextBox 9">
            <a:extLst>
              <a:ext uri="{FF2B5EF4-FFF2-40B4-BE49-F238E27FC236}">
                <a16:creationId xmlns:a16="http://schemas.microsoft.com/office/drawing/2014/main" id="{B80C2988-99CF-8D3F-F745-0824E609D32F}"/>
              </a:ext>
            </a:extLst>
          </p:cNvPr>
          <p:cNvSpPr txBox="1"/>
          <p:nvPr/>
        </p:nvSpPr>
        <p:spPr>
          <a:xfrm>
            <a:off x="9874883" y="6199787"/>
            <a:ext cx="1887793" cy="400110"/>
          </a:xfrm>
          <a:prstGeom prst="rect">
            <a:avLst/>
          </a:prstGeom>
          <a:noFill/>
        </p:spPr>
        <p:txBody>
          <a:bodyPr wrap="square" rtlCol="0">
            <a:spAutoFit/>
          </a:bodyPr>
          <a:lstStyle/>
          <a:p>
            <a:r>
              <a:rPr lang="en-US" sz="2000" dirty="0"/>
              <a:t>Answer : 2</a:t>
            </a:r>
            <a:endParaRPr lang="en-IN" sz="1600" dirty="0"/>
          </a:p>
        </p:txBody>
      </p:sp>
    </p:spTree>
    <p:extLst>
      <p:ext uri="{BB962C8B-B14F-4D97-AF65-F5344CB8AC3E}">
        <p14:creationId xmlns:p14="http://schemas.microsoft.com/office/powerpoint/2010/main" val="819790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P spid="7" grpId="0"/>
      <p:bldP spid="8" grpId="0"/>
      <p:bldP spid="9" grpId="0"/>
      <p:bldP spid="1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56518CF-D932-B841-0633-F331161B6AB0}"/>
              </a:ext>
            </a:extLst>
          </p:cNvPr>
          <p:cNvSpPr txBox="1"/>
          <p:nvPr/>
        </p:nvSpPr>
        <p:spPr>
          <a:xfrm>
            <a:off x="658762" y="511728"/>
            <a:ext cx="9625780" cy="830997"/>
          </a:xfrm>
          <a:prstGeom prst="rect">
            <a:avLst/>
          </a:prstGeom>
          <a:noFill/>
        </p:spPr>
        <p:txBody>
          <a:bodyPr wrap="square">
            <a:spAutoFit/>
          </a:bodyPr>
          <a:lstStyle/>
          <a:p>
            <a:r>
              <a:rPr lang="en-US" sz="2400" b="0" i="0" dirty="0">
                <a:solidFill>
                  <a:srgbClr val="000000"/>
                </a:solidFill>
                <a:effectLst/>
                <a:latin typeface="Times New Roman" panose="02020603050405020304" pitchFamily="18" charset="0"/>
                <a:cs typeface="Times New Roman" panose="02020603050405020304" pitchFamily="18" charset="0"/>
              </a:rPr>
              <a:t>In Java, </a:t>
            </a:r>
            <a:r>
              <a:rPr lang="en-US" sz="2400" b="1" i="0" dirty="0">
                <a:solidFill>
                  <a:srgbClr val="000000"/>
                </a:solidFill>
                <a:effectLst/>
                <a:latin typeface="Times New Roman" panose="02020603050405020304" pitchFamily="18" charset="0"/>
                <a:cs typeface="Times New Roman" panose="02020603050405020304" pitchFamily="18" charset="0"/>
              </a:rPr>
              <a:t>a static block executes code before the object initialization</a:t>
            </a:r>
            <a:r>
              <a:rPr lang="en-US" sz="2400" b="0" i="0" dirty="0">
                <a:solidFill>
                  <a:srgbClr val="000000"/>
                </a:solidFill>
                <a:effectLst/>
                <a:latin typeface="Times New Roman" panose="02020603050405020304" pitchFamily="18" charset="0"/>
                <a:cs typeface="Times New Roman" panose="02020603050405020304" pitchFamily="18" charset="0"/>
              </a:rPr>
              <a:t>. A static block is a block of code with a </a:t>
            </a:r>
            <a:r>
              <a:rPr lang="en-US" sz="2400" b="0" i="1" u="none" strike="noStrike" dirty="0">
                <a:solidFill>
                  <a:srgbClr val="267438"/>
                </a:solidFill>
                <a:effectLst/>
                <a:latin typeface="Times New Roman" panose="02020603050405020304" pitchFamily="18" charset="0"/>
                <a:cs typeface="Times New Roman" panose="02020603050405020304" pitchFamily="18" charset="0"/>
                <a:hlinkClick r:id="rId2"/>
              </a:rPr>
              <a:t>static</a:t>
            </a:r>
            <a:r>
              <a:rPr lang="en-US" sz="2400" b="0" i="0" dirty="0">
                <a:solidFill>
                  <a:srgbClr val="000000"/>
                </a:solidFill>
                <a:effectLst/>
                <a:latin typeface="Times New Roman" panose="02020603050405020304" pitchFamily="18" charset="0"/>
                <a:cs typeface="Times New Roman" panose="02020603050405020304" pitchFamily="18" charset="0"/>
              </a:rPr>
              <a:t> keyword:</a:t>
            </a:r>
            <a:endParaRPr lang="en-IN"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AC3EF30F-0794-9E95-DFA3-A63882752FC1}"/>
              </a:ext>
            </a:extLst>
          </p:cNvPr>
          <p:cNvSpPr txBox="1"/>
          <p:nvPr/>
        </p:nvSpPr>
        <p:spPr>
          <a:xfrm>
            <a:off x="806245" y="1779382"/>
            <a:ext cx="6096000" cy="1200329"/>
          </a:xfrm>
          <a:prstGeom prst="rect">
            <a:avLst/>
          </a:prstGeom>
          <a:noFill/>
        </p:spPr>
        <p:txBody>
          <a:bodyPr wrap="square">
            <a:spAutoFit/>
          </a:bodyPr>
          <a:lstStyle/>
          <a:p>
            <a:r>
              <a:rPr lang="en-US" sz="2400" b="1" i="0" dirty="0">
                <a:effectLst/>
                <a:latin typeface="Times New Roman" panose="02020603050405020304" pitchFamily="18" charset="0"/>
                <a:cs typeface="Times New Roman" panose="02020603050405020304" pitchFamily="18" charset="0"/>
              </a:rPr>
              <a:t>static</a:t>
            </a:r>
            <a:r>
              <a:rPr lang="en-US" sz="2400" b="0" i="0" dirty="0">
                <a:effectLst/>
                <a:latin typeface="Times New Roman" panose="02020603050405020304" pitchFamily="18" charset="0"/>
                <a:cs typeface="Times New Roman" panose="02020603050405020304" pitchFamily="18" charset="0"/>
              </a:rPr>
              <a:t> { </a:t>
            </a:r>
          </a:p>
          <a:p>
            <a:r>
              <a:rPr lang="en-US" sz="2400" dirty="0">
                <a:latin typeface="Times New Roman" panose="02020603050405020304" pitchFamily="18" charset="0"/>
                <a:cs typeface="Times New Roman" panose="02020603050405020304" pitchFamily="18" charset="0"/>
              </a:rPr>
              <a:t>       </a:t>
            </a:r>
            <a:r>
              <a:rPr lang="en-US" sz="2400" b="0" i="0" dirty="0">
                <a:effectLst/>
                <a:latin typeface="Times New Roman" panose="02020603050405020304" pitchFamily="18" charset="0"/>
                <a:cs typeface="Times New Roman" panose="02020603050405020304" pitchFamily="18" charset="0"/>
              </a:rPr>
              <a:t>// definition of the static block </a:t>
            </a:r>
          </a:p>
          <a:p>
            <a:r>
              <a:rPr lang="en-US" sz="2400" b="0" i="0" dirty="0">
                <a:effectLst/>
                <a:latin typeface="Times New Roman" panose="02020603050405020304" pitchFamily="18" charset="0"/>
                <a:cs typeface="Times New Roman" panose="02020603050405020304" pitchFamily="18" charset="0"/>
              </a:rPr>
              <a:t>}</a:t>
            </a:r>
            <a:endParaRPr lang="en-IN" sz="2400" dirty="0">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9E71EC07-B010-5A9B-8EDE-140CC5A20019}"/>
              </a:ext>
            </a:extLst>
          </p:cNvPr>
          <p:cNvSpPr txBox="1"/>
          <p:nvPr/>
        </p:nvSpPr>
        <p:spPr>
          <a:xfrm>
            <a:off x="806245" y="3416369"/>
            <a:ext cx="10127226" cy="1569660"/>
          </a:xfrm>
          <a:prstGeom prst="rect">
            <a:avLst/>
          </a:prstGeom>
          <a:noFill/>
        </p:spPr>
        <p:txBody>
          <a:bodyPr wrap="square">
            <a:spAutoFit/>
          </a:bodyPr>
          <a:lstStyle/>
          <a:p>
            <a:r>
              <a:rPr lang="en-US" sz="2400" b="1" i="0" dirty="0">
                <a:solidFill>
                  <a:srgbClr val="000000"/>
                </a:solidFill>
                <a:effectLst/>
                <a:latin typeface="Times New Roman" panose="02020603050405020304" pitchFamily="18" charset="0"/>
                <a:cs typeface="Times New Roman" panose="02020603050405020304" pitchFamily="18" charset="0"/>
              </a:rPr>
              <a:t>Static block code executes only once during the class loading</a:t>
            </a:r>
            <a:r>
              <a:rPr lang="en-US" sz="2400" b="0" i="0" dirty="0">
                <a:solidFill>
                  <a:srgbClr val="000000"/>
                </a:solidFill>
                <a:effectLst/>
                <a:latin typeface="Times New Roman" panose="02020603050405020304" pitchFamily="18" charset="0"/>
                <a:cs typeface="Times New Roman" panose="02020603050405020304" pitchFamily="18" charset="0"/>
              </a:rPr>
              <a:t>. The static blocks always execute first before the </a:t>
            </a:r>
            <a:r>
              <a:rPr lang="en-US" sz="2400" b="0" i="1" dirty="0">
                <a:solidFill>
                  <a:srgbClr val="000000"/>
                </a:solidFill>
                <a:effectLst/>
                <a:latin typeface="Times New Roman" panose="02020603050405020304" pitchFamily="18" charset="0"/>
                <a:cs typeface="Times New Roman" panose="02020603050405020304" pitchFamily="18" charset="0"/>
              </a:rPr>
              <a:t>main()</a:t>
            </a:r>
            <a:r>
              <a:rPr lang="en-US" sz="2400" b="0" i="0" dirty="0">
                <a:solidFill>
                  <a:srgbClr val="000000"/>
                </a:solidFill>
                <a:effectLst/>
                <a:latin typeface="Times New Roman" panose="02020603050405020304" pitchFamily="18" charset="0"/>
                <a:cs typeface="Times New Roman" panose="02020603050405020304" pitchFamily="18" charset="0"/>
              </a:rPr>
              <a:t> method in Java because the compiler stores them in memory at the time of class loading and before the object creation.</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68998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CADA369-D9B1-B052-7ABA-4546502827AA}"/>
              </a:ext>
            </a:extLst>
          </p:cNvPr>
          <p:cNvSpPr txBox="1"/>
          <p:nvPr/>
        </p:nvSpPr>
        <p:spPr>
          <a:xfrm>
            <a:off x="816076" y="650905"/>
            <a:ext cx="9065343" cy="3477875"/>
          </a:xfrm>
          <a:prstGeom prst="rect">
            <a:avLst/>
          </a:prstGeom>
          <a:noFill/>
        </p:spPr>
        <p:txBody>
          <a:bodyPr wrap="square">
            <a:spAutoFit/>
          </a:bodyPr>
          <a:lstStyle/>
          <a:p>
            <a:r>
              <a:rPr lang="en-IN" sz="2000" b="1" i="0" dirty="0">
                <a:effectLst/>
                <a:latin typeface="Times New Roman" panose="02020603050405020304" pitchFamily="18" charset="0"/>
                <a:cs typeface="Times New Roman" panose="02020603050405020304" pitchFamily="18" charset="0"/>
              </a:rPr>
              <a:t>public</a:t>
            </a:r>
            <a:r>
              <a:rPr lang="en-IN" sz="2000" b="0" i="0" dirty="0">
                <a:effectLst/>
                <a:latin typeface="Times New Roman" panose="02020603050405020304" pitchFamily="18" charset="0"/>
                <a:cs typeface="Times New Roman" panose="02020603050405020304" pitchFamily="18" charset="0"/>
              </a:rPr>
              <a:t> </a:t>
            </a:r>
            <a:r>
              <a:rPr lang="en-IN" sz="2000" b="1" i="0" dirty="0">
                <a:effectLst/>
                <a:latin typeface="Times New Roman" panose="02020603050405020304" pitchFamily="18" charset="0"/>
                <a:cs typeface="Times New Roman" panose="02020603050405020304" pitchFamily="18" charset="0"/>
              </a:rPr>
              <a:t>class</a:t>
            </a:r>
            <a:r>
              <a:rPr lang="en-IN" sz="2000" b="0" i="0" dirty="0">
                <a:effectLst/>
                <a:latin typeface="Times New Roman" panose="02020603050405020304" pitchFamily="18" charset="0"/>
                <a:cs typeface="Times New Roman" panose="02020603050405020304" pitchFamily="18" charset="0"/>
              </a:rPr>
              <a:t> </a:t>
            </a:r>
            <a:r>
              <a:rPr lang="en-IN" sz="2000" b="1" i="0" dirty="0" err="1">
                <a:effectLst/>
                <a:latin typeface="Times New Roman" panose="02020603050405020304" pitchFamily="18" charset="0"/>
                <a:cs typeface="Times New Roman" panose="02020603050405020304" pitchFamily="18" charset="0"/>
              </a:rPr>
              <a:t>StaticBlockExample</a:t>
            </a:r>
            <a:r>
              <a:rPr lang="en-IN" sz="2000" b="0" i="0" dirty="0">
                <a:effectLst/>
                <a:latin typeface="Times New Roman" panose="02020603050405020304" pitchFamily="18" charset="0"/>
                <a:cs typeface="Times New Roman" panose="02020603050405020304" pitchFamily="18" charset="0"/>
              </a:rPr>
              <a:t> { </a:t>
            </a:r>
          </a:p>
          <a:p>
            <a:r>
              <a:rPr lang="en-IN" sz="2000" dirty="0">
                <a:latin typeface="Times New Roman" panose="02020603050405020304" pitchFamily="18" charset="0"/>
                <a:cs typeface="Times New Roman" panose="02020603050405020304" pitchFamily="18" charset="0"/>
              </a:rPr>
              <a:t>	</a:t>
            </a:r>
            <a:r>
              <a:rPr lang="en-IN" sz="2000" b="1" i="0" dirty="0">
                <a:effectLst/>
                <a:latin typeface="Times New Roman" panose="02020603050405020304" pitchFamily="18" charset="0"/>
                <a:cs typeface="Times New Roman" panose="02020603050405020304" pitchFamily="18" charset="0"/>
              </a:rPr>
              <a:t>static</a:t>
            </a:r>
            <a:r>
              <a:rPr lang="en-IN" sz="2000" b="0" i="0" dirty="0">
                <a:effectLst/>
                <a:latin typeface="Times New Roman" panose="02020603050405020304" pitchFamily="18" charset="0"/>
                <a:cs typeface="Times New Roman" panose="02020603050405020304" pitchFamily="18" charset="0"/>
              </a:rPr>
              <a:t> { </a:t>
            </a:r>
          </a:p>
          <a:p>
            <a:r>
              <a:rPr lang="en-IN" sz="2000" dirty="0">
                <a:latin typeface="Times New Roman" panose="02020603050405020304" pitchFamily="18" charset="0"/>
                <a:cs typeface="Times New Roman" panose="02020603050405020304" pitchFamily="18" charset="0"/>
              </a:rPr>
              <a:t>		</a:t>
            </a:r>
            <a:r>
              <a:rPr lang="en-IN" sz="2000" b="0" i="0" dirty="0" err="1">
                <a:effectLst/>
                <a:latin typeface="Times New Roman" panose="02020603050405020304" pitchFamily="18" charset="0"/>
                <a:cs typeface="Times New Roman" panose="02020603050405020304" pitchFamily="18" charset="0"/>
              </a:rPr>
              <a:t>System.out.println</a:t>
            </a:r>
            <a:r>
              <a:rPr lang="en-IN" sz="2000" b="0" i="0" dirty="0">
                <a:effectLst/>
                <a:latin typeface="Times New Roman" panose="02020603050405020304" pitchFamily="18" charset="0"/>
                <a:cs typeface="Times New Roman" panose="02020603050405020304" pitchFamily="18" charset="0"/>
              </a:rPr>
              <a:t>("static block 1"); </a:t>
            </a:r>
          </a:p>
          <a:p>
            <a:r>
              <a:rPr lang="en-IN" sz="2000" dirty="0">
                <a:latin typeface="Times New Roman" panose="02020603050405020304" pitchFamily="18" charset="0"/>
                <a:cs typeface="Times New Roman" panose="02020603050405020304" pitchFamily="18" charset="0"/>
              </a:rPr>
              <a:t>	</a:t>
            </a:r>
            <a:r>
              <a:rPr lang="en-IN" sz="2000" b="0" i="0" dirty="0">
                <a:effectLst/>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a:t>
            </a:r>
            <a:r>
              <a:rPr lang="en-IN" sz="2000" b="1" i="0" dirty="0">
                <a:effectLst/>
                <a:latin typeface="Times New Roman" panose="02020603050405020304" pitchFamily="18" charset="0"/>
                <a:cs typeface="Times New Roman" panose="02020603050405020304" pitchFamily="18" charset="0"/>
              </a:rPr>
              <a:t>static</a:t>
            </a:r>
            <a:r>
              <a:rPr lang="en-IN" sz="2000" b="0" i="0" dirty="0">
                <a:effectLst/>
                <a:latin typeface="Times New Roman" panose="02020603050405020304" pitchFamily="18" charset="0"/>
                <a:cs typeface="Times New Roman" panose="02020603050405020304" pitchFamily="18" charset="0"/>
              </a:rPr>
              <a:t> { </a:t>
            </a:r>
          </a:p>
          <a:p>
            <a:r>
              <a:rPr lang="en-IN" sz="2000" dirty="0">
                <a:latin typeface="Times New Roman" panose="02020603050405020304" pitchFamily="18" charset="0"/>
                <a:cs typeface="Times New Roman" panose="02020603050405020304" pitchFamily="18" charset="0"/>
              </a:rPr>
              <a:t>		</a:t>
            </a:r>
            <a:r>
              <a:rPr lang="en-IN" sz="2000" b="0" i="0" dirty="0" err="1">
                <a:effectLst/>
                <a:latin typeface="Times New Roman" panose="02020603050405020304" pitchFamily="18" charset="0"/>
                <a:cs typeface="Times New Roman" panose="02020603050405020304" pitchFamily="18" charset="0"/>
              </a:rPr>
              <a:t>System.out.println</a:t>
            </a:r>
            <a:r>
              <a:rPr lang="en-IN" sz="2000" b="0" i="0" dirty="0">
                <a:effectLst/>
                <a:latin typeface="Times New Roman" panose="02020603050405020304" pitchFamily="18" charset="0"/>
                <a:cs typeface="Times New Roman" panose="02020603050405020304" pitchFamily="18" charset="0"/>
              </a:rPr>
              <a:t>("static block 2"); </a:t>
            </a:r>
          </a:p>
          <a:p>
            <a:r>
              <a:rPr lang="en-IN" sz="2000" dirty="0">
                <a:latin typeface="Times New Roman" panose="02020603050405020304" pitchFamily="18" charset="0"/>
                <a:cs typeface="Times New Roman" panose="02020603050405020304" pitchFamily="18" charset="0"/>
              </a:rPr>
              <a:t>	</a:t>
            </a:r>
            <a:r>
              <a:rPr lang="en-IN" sz="2000" b="0" i="0" dirty="0">
                <a:effectLst/>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a:t>
            </a:r>
            <a:r>
              <a:rPr lang="en-IN" sz="2000" b="1" i="0" dirty="0">
                <a:effectLst/>
                <a:latin typeface="Times New Roman" panose="02020603050405020304" pitchFamily="18" charset="0"/>
                <a:cs typeface="Times New Roman" panose="02020603050405020304" pitchFamily="18" charset="0"/>
              </a:rPr>
              <a:t>public</a:t>
            </a:r>
            <a:r>
              <a:rPr lang="en-IN" sz="2000" b="0" i="0" dirty="0">
                <a:effectLst/>
                <a:latin typeface="Times New Roman" panose="02020603050405020304" pitchFamily="18" charset="0"/>
                <a:cs typeface="Times New Roman" panose="02020603050405020304" pitchFamily="18" charset="0"/>
              </a:rPr>
              <a:t> </a:t>
            </a:r>
            <a:r>
              <a:rPr lang="en-IN" sz="2000" b="1" i="0" dirty="0">
                <a:effectLst/>
                <a:latin typeface="Times New Roman" panose="02020603050405020304" pitchFamily="18" charset="0"/>
                <a:cs typeface="Times New Roman" panose="02020603050405020304" pitchFamily="18" charset="0"/>
              </a:rPr>
              <a:t>static</a:t>
            </a:r>
            <a:r>
              <a:rPr lang="en-IN" sz="2000" b="0" i="0" dirty="0">
                <a:effectLst/>
                <a:latin typeface="Times New Roman" panose="02020603050405020304" pitchFamily="18" charset="0"/>
                <a:cs typeface="Times New Roman" panose="02020603050405020304" pitchFamily="18" charset="0"/>
              </a:rPr>
              <a:t> </a:t>
            </a:r>
            <a:r>
              <a:rPr lang="en-IN" sz="2000" b="1" i="0" dirty="0">
                <a:effectLst/>
                <a:latin typeface="Times New Roman" panose="02020603050405020304" pitchFamily="18" charset="0"/>
                <a:cs typeface="Times New Roman" panose="02020603050405020304" pitchFamily="18" charset="0"/>
              </a:rPr>
              <a:t>void</a:t>
            </a:r>
            <a:r>
              <a:rPr lang="en-IN" sz="2000" b="0" i="0" dirty="0">
                <a:effectLst/>
                <a:latin typeface="Times New Roman" panose="02020603050405020304" pitchFamily="18" charset="0"/>
                <a:cs typeface="Times New Roman" panose="02020603050405020304" pitchFamily="18" charset="0"/>
              </a:rPr>
              <a:t> </a:t>
            </a:r>
            <a:r>
              <a:rPr lang="en-IN" sz="2000" b="1" i="0" dirty="0">
                <a:effectLst/>
                <a:latin typeface="Times New Roman" panose="02020603050405020304" pitchFamily="18" charset="0"/>
                <a:cs typeface="Times New Roman" panose="02020603050405020304" pitchFamily="18" charset="0"/>
              </a:rPr>
              <a:t>main</a:t>
            </a:r>
            <a:r>
              <a:rPr lang="en-IN" sz="2000" b="0" i="0" dirty="0">
                <a:effectLst/>
                <a:latin typeface="Times New Roman" panose="02020603050405020304" pitchFamily="18" charset="0"/>
                <a:cs typeface="Times New Roman" panose="02020603050405020304" pitchFamily="18" charset="0"/>
              </a:rPr>
              <a:t>(String[] </a:t>
            </a:r>
            <a:r>
              <a:rPr lang="en-IN" sz="2000" b="0" i="0" dirty="0" err="1">
                <a:effectLst/>
                <a:latin typeface="Times New Roman" panose="02020603050405020304" pitchFamily="18" charset="0"/>
                <a:cs typeface="Times New Roman" panose="02020603050405020304" pitchFamily="18" charset="0"/>
              </a:rPr>
              <a:t>args</a:t>
            </a:r>
            <a:r>
              <a:rPr lang="en-IN" sz="2000" b="0" i="0" dirty="0">
                <a:effectLst/>
                <a:latin typeface="Times New Roman" panose="02020603050405020304" pitchFamily="18" charset="0"/>
                <a:cs typeface="Times New Roman" panose="02020603050405020304" pitchFamily="18" charset="0"/>
              </a:rPr>
              <a:t>) { 						</a:t>
            </a:r>
            <a:r>
              <a:rPr lang="en-IN" sz="2000" b="0" i="0" dirty="0" err="1">
                <a:effectLst/>
                <a:latin typeface="Times New Roman" panose="02020603050405020304" pitchFamily="18" charset="0"/>
                <a:cs typeface="Times New Roman" panose="02020603050405020304" pitchFamily="18" charset="0"/>
              </a:rPr>
              <a:t>System.out.println</a:t>
            </a:r>
            <a:r>
              <a:rPr lang="en-IN" sz="2000" b="0" i="0" dirty="0">
                <a:effectLst/>
                <a:latin typeface="Times New Roman" panose="02020603050405020304" pitchFamily="18" charset="0"/>
                <a:cs typeface="Times New Roman" panose="02020603050405020304" pitchFamily="18" charset="0"/>
              </a:rPr>
              <a:t>("Main Method"); </a:t>
            </a:r>
          </a:p>
          <a:p>
            <a:r>
              <a:rPr lang="en-IN" sz="2000" dirty="0">
                <a:latin typeface="Times New Roman" panose="02020603050405020304" pitchFamily="18" charset="0"/>
                <a:cs typeface="Times New Roman" panose="02020603050405020304" pitchFamily="18" charset="0"/>
              </a:rPr>
              <a:t>	</a:t>
            </a:r>
            <a:r>
              <a:rPr lang="en-IN" sz="2000" b="0" i="0" dirty="0">
                <a:effectLst/>
                <a:latin typeface="Times New Roman" panose="02020603050405020304" pitchFamily="18" charset="0"/>
                <a:cs typeface="Times New Roman" panose="02020603050405020304" pitchFamily="18" charset="0"/>
              </a:rPr>
              <a:t>} </a:t>
            </a:r>
          </a:p>
          <a:p>
            <a:r>
              <a:rPr lang="en-IN" sz="2000" b="0" i="0" dirty="0">
                <a:effectLst/>
                <a:latin typeface="Times New Roman" panose="02020603050405020304" pitchFamily="18" charset="0"/>
                <a:cs typeface="Times New Roman" panose="02020603050405020304" pitchFamily="18" charset="0"/>
              </a:rPr>
              <a:t>}</a:t>
            </a:r>
            <a:endParaRPr lang="en-IN" sz="20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9A518D21-E05A-7445-F64B-A5C69DBE86FC}"/>
              </a:ext>
            </a:extLst>
          </p:cNvPr>
          <p:cNvSpPr txBox="1"/>
          <p:nvPr/>
        </p:nvSpPr>
        <p:spPr>
          <a:xfrm>
            <a:off x="953728" y="5006766"/>
            <a:ext cx="6096000" cy="1200329"/>
          </a:xfrm>
          <a:prstGeom prst="rect">
            <a:avLst/>
          </a:prstGeom>
          <a:noFill/>
        </p:spPr>
        <p:txBody>
          <a:bodyPr wrap="square">
            <a:spAutoFit/>
          </a:bodyPr>
          <a:lstStyle/>
          <a:p>
            <a:r>
              <a:rPr lang="en-US" b="1" i="0" u="sng" dirty="0" err="1">
                <a:solidFill>
                  <a:srgbClr val="0A0A0A"/>
                </a:solidFill>
                <a:effectLst/>
                <a:latin typeface="Source Code Pro" panose="020B0509030403020204" pitchFamily="49" charset="0"/>
              </a:rPr>
              <a:t>Ouput</a:t>
            </a:r>
            <a:r>
              <a:rPr lang="en-US" b="1" i="0" u="sng" dirty="0">
                <a:solidFill>
                  <a:srgbClr val="0A0A0A"/>
                </a:solidFill>
                <a:effectLst/>
                <a:latin typeface="Source Code Pro" panose="020B0509030403020204" pitchFamily="49" charset="0"/>
              </a:rPr>
              <a:t>:</a:t>
            </a:r>
          </a:p>
          <a:p>
            <a:r>
              <a:rPr lang="en-US" b="0" i="0" dirty="0">
                <a:solidFill>
                  <a:srgbClr val="0A0A0A"/>
                </a:solidFill>
                <a:effectLst/>
                <a:latin typeface="Source Code Pro" panose="020B0509030403020204" pitchFamily="49" charset="0"/>
              </a:rPr>
              <a:t>static block 1 </a:t>
            </a:r>
          </a:p>
          <a:p>
            <a:r>
              <a:rPr lang="en-US" b="0" i="0" dirty="0">
                <a:solidFill>
                  <a:srgbClr val="0A0A0A"/>
                </a:solidFill>
                <a:effectLst/>
                <a:latin typeface="Source Code Pro" panose="020B0509030403020204" pitchFamily="49" charset="0"/>
              </a:rPr>
              <a:t>static block 2 </a:t>
            </a:r>
          </a:p>
          <a:p>
            <a:r>
              <a:rPr lang="en-US" b="0" i="0" dirty="0">
                <a:solidFill>
                  <a:srgbClr val="0A0A0A"/>
                </a:solidFill>
                <a:effectLst/>
                <a:latin typeface="Source Code Pro" panose="020B0509030403020204" pitchFamily="49" charset="0"/>
              </a:rPr>
              <a:t>Main Method</a:t>
            </a:r>
            <a:endParaRPr lang="en-IN" dirty="0"/>
          </a:p>
        </p:txBody>
      </p:sp>
    </p:spTree>
    <p:extLst>
      <p:ext uri="{BB962C8B-B14F-4D97-AF65-F5344CB8AC3E}">
        <p14:creationId xmlns:p14="http://schemas.microsoft.com/office/powerpoint/2010/main" val="3153485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BD039F-B31B-76E9-BF91-5E7D269A3600}"/>
              </a:ext>
            </a:extLst>
          </p:cNvPr>
          <p:cNvSpPr>
            <a:spLocks noGrp="1"/>
          </p:cNvSpPr>
          <p:nvPr>
            <p:ph type="title"/>
          </p:nvPr>
        </p:nvSpPr>
        <p:spPr>
          <a:xfrm>
            <a:off x="513736" y="168481"/>
            <a:ext cx="10515600" cy="677094"/>
          </a:xfrm>
        </p:spPr>
        <p:txBody>
          <a:bodyPr>
            <a:normAutofit fontScale="90000"/>
          </a:bodyPr>
          <a:lstStyle/>
          <a:p>
            <a:r>
              <a:rPr lang="en-IN" dirty="0"/>
              <a:t>Dynamic Initializer block</a:t>
            </a:r>
          </a:p>
        </p:txBody>
      </p:sp>
      <p:sp>
        <p:nvSpPr>
          <p:cNvPr id="5" name="TextBox 4">
            <a:extLst>
              <a:ext uri="{FF2B5EF4-FFF2-40B4-BE49-F238E27FC236}">
                <a16:creationId xmlns:a16="http://schemas.microsoft.com/office/drawing/2014/main" id="{9D0EFCEA-E7BA-A1F8-A83B-8B802844443F}"/>
              </a:ext>
            </a:extLst>
          </p:cNvPr>
          <p:cNvSpPr txBox="1"/>
          <p:nvPr/>
        </p:nvSpPr>
        <p:spPr>
          <a:xfrm>
            <a:off x="513736" y="759715"/>
            <a:ext cx="10704872" cy="830997"/>
          </a:xfrm>
          <a:prstGeom prst="rect">
            <a:avLst/>
          </a:prstGeom>
          <a:noFill/>
        </p:spPr>
        <p:txBody>
          <a:bodyPr wrap="square">
            <a:spAutoFit/>
          </a:bodyPr>
          <a:lstStyle/>
          <a:p>
            <a:r>
              <a:rPr lang="en-US" sz="2400" dirty="0">
                <a:solidFill>
                  <a:srgbClr val="000000"/>
                </a:solidFill>
                <a:latin typeface="Times New Roman" panose="02020603050405020304" pitchFamily="18" charset="0"/>
                <a:cs typeface="Times New Roman" panose="02020603050405020304" pitchFamily="18" charset="0"/>
              </a:rPr>
              <a:t>Dynamic initializer/ </a:t>
            </a:r>
            <a:r>
              <a:rPr lang="en-US" sz="2400" i="0" dirty="0">
                <a:solidFill>
                  <a:srgbClr val="000000"/>
                </a:solidFill>
                <a:effectLst/>
                <a:latin typeface="Times New Roman" panose="02020603050405020304" pitchFamily="18" charset="0"/>
                <a:cs typeface="Times New Roman" panose="02020603050405020304" pitchFamily="18" charset="0"/>
              </a:rPr>
              <a:t>instance initializer block is used to initialize the instance data members.</a:t>
            </a:r>
            <a:endParaRPr lang="en-IN"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1E981659-0D39-29E0-CF48-21296F047509}"/>
              </a:ext>
            </a:extLst>
          </p:cNvPr>
          <p:cNvSpPr txBox="1"/>
          <p:nvPr/>
        </p:nvSpPr>
        <p:spPr>
          <a:xfrm>
            <a:off x="513735" y="5793991"/>
            <a:ext cx="11176819" cy="923330"/>
          </a:xfrm>
          <a:prstGeom prst="rect">
            <a:avLst/>
          </a:prstGeom>
          <a:noFill/>
        </p:spPr>
        <p:txBody>
          <a:bodyPr wrap="square">
            <a:spAutoFit/>
          </a:bodyPr>
          <a:lstStyle/>
          <a:p>
            <a:r>
              <a:rPr lang="en-US" b="1" i="0" dirty="0">
                <a:solidFill>
                  <a:srgbClr val="000000"/>
                </a:solidFill>
                <a:effectLst/>
                <a:latin typeface="Raleway" pitchFamily="2" charset="0"/>
              </a:rPr>
              <a:t>Static initializer blocks always execute before the dynamic /instance initialization blocks because static blocks run at the time of class loading</a:t>
            </a:r>
            <a:r>
              <a:rPr lang="en-US" b="1" dirty="0">
                <a:solidFill>
                  <a:srgbClr val="000000"/>
                </a:solidFill>
                <a:latin typeface="Raleway" pitchFamily="2" charset="0"/>
              </a:rPr>
              <a:t> where as, </a:t>
            </a:r>
            <a:r>
              <a:rPr lang="en-US" b="1" i="0" dirty="0">
                <a:solidFill>
                  <a:srgbClr val="000000"/>
                </a:solidFill>
                <a:effectLst/>
                <a:latin typeface="Raleway" pitchFamily="2" charset="0"/>
              </a:rPr>
              <a:t>the instance block runs at the time of instance creation.</a:t>
            </a:r>
            <a:endParaRPr lang="en-IN" dirty="0"/>
          </a:p>
        </p:txBody>
      </p:sp>
      <p:sp>
        <p:nvSpPr>
          <p:cNvPr id="9" name="TextBox 8">
            <a:extLst>
              <a:ext uri="{FF2B5EF4-FFF2-40B4-BE49-F238E27FC236}">
                <a16:creationId xmlns:a16="http://schemas.microsoft.com/office/drawing/2014/main" id="{F5E0202C-D0D2-3B3E-C3A7-3018EE422098}"/>
              </a:ext>
            </a:extLst>
          </p:cNvPr>
          <p:cNvSpPr txBox="1"/>
          <p:nvPr/>
        </p:nvSpPr>
        <p:spPr>
          <a:xfrm>
            <a:off x="658760" y="1498271"/>
            <a:ext cx="10559847" cy="4247317"/>
          </a:xfrm>
          <a:prstGeom prst="rect">
            <a:avLst/>
          </a:prstGeom>
          <a:noFill/>
        </p:spPr>
        <p:txBody>
          <a:bodyPr wrap="square">
            <a:spAutoFit/>
          </a:bodyPr>
          <a:lstStyle/>
          <a:p>
            <a:r>
              <a:rPr lang="en-IN" b="1" i="0" dirty="0">
                <a:effectLst/>
                <a:latin typeface="Times New Roman" panose="02020603050405020304" pitchFamily="18" charset="0"/>
                <a:cs typeface="Times New Roman" panose="02020603050405020304" pitchFamily="18" charset="0"/>
              </a:rPr>
              <a:t>public</a:t>
            </a:r>
            <a:r>
              <a:rPr lang="en-IN" b="0" i="0" dirty="0">
                <a:effectLst/>
                <a:latin typeface="Times New Roman" panose="02020603050405020304" pitchFamily="18" charset="0"/>
                <a:cs typeface="Times New Roman" panose="02020603050405020304" pitchFamily="18" charset="0"/>
              </a:rPr>
              <a:t> </a:t>
            </a:r>
            <a:r>
              <a:rPr lang="en-IN" b="1" i="0" dirty="0">
                <a:effectLst/>
                <a:latin typeface="Times New Roman" panose="02020603050405020304" pitchFamily="18" charset="0"/>
                <a:cs typeface="Times New Roman" panose="02020603050405020304" pitchFamily="18" charset="0"/>
              </a:rPr>
              <a:t>class</a:t>
            </a:r>
            <a:r>
              <a:rPr lang="en-IN" b="0" i="0" dirty="0">
                <a:effectLst/>
                <a:latin typeface="Times New Roman" panose="02020603050405020304" pitchFamily="18" charset="0"/>
                <a:cs typeface="Times New Roman" panose="02020603050405020304" pitchFamily="18" charset="0"/>
              </a:rPr>
              <a:t> </a:t>
            </a:r>
            <a:r>
              <a:rPr lang="en-IN" b="1" i="0" dirty="0" err="1">
                <a:effectLst/>
                <a:latin typeface="Times New Roman" panose="02020603050405020304" pitchFamily="18" charset="0"/>
                <a:cs typeface="Times New Roman" panose="02020603050405020304" pitchFamily="18" charset="0"/>
              </a:rPr>
              <a:t>InstanceBlockExample</a:t>
            </a:r>
            <a:r>
              <a:rPr lang="en-IN" b="0" i="0" dirty="0">
                <a:effectLst/>
                <a:latin typeface="Times New Roman" panose="02020603050405020304" pitchFamily="18" charset="0"/>
                <a:cs typeface="Times New Roman" panose="02020603050405020304" pitchFamily="18" charset="0"/>
              </a:rPr>
              <a:t> { </a:t>
            </a:r>
          </a:p>
          <a:p>
            <a:r>
              <a:rPr lang="en-IN" b="0" i="0" dirty="0">
                <a:effectLst/>
                <a:latin typeface="Times New Roman" panose="02020603050405020304" pitchFamily="18" charset="0"/>
                <a:cs typeface="Times New Roman" panose="02020603050405020304" pitchFamily="18" charset="0"/>
              </a:rPr>
              <a:t>     { </a:t>
            </a:r>
          </a:p>
          <a:p>
            <a:r>
              <a:rPr lang="en-IN" dirty="0">
                <a:latin typeface="Times New Roman" panose="02020603050405020304" pitchFamily="18" charset="0"/>
                <a:cs typeface="Times New Roman" panose="02020603050405020304" pitchFamily="18" charset="0"/>
              </a:rPr>
              <a:t>       </a:t>
            </a:r>
            <a:r>
              <a:rPr lang="en-IN" b="0" i="0" dirty="0" err="1">
                <a:effectLst/>
                <a:latin typeface="Times New Roman" panose="02020603050405020304" pitchFamily="18" charset="0"/>
                <a:cs typeface="Times New Roman" panose="02020603050405020304" pitchFamily="18" charset="0"/>
              </a:rPr>
              <a:t>System.out.println</a:t>
            </a:r>
            <a:r>
              <a:rPr lang="en-IN" b="0" i="0" dirty="0">
                <a:effectLst/>
                <a:latin typeface="Times New Roman" panose="02020603050405020304" pitchFamily="18" charset="0"/>
                <a:cs typeface="Times New Roman" panose="02020603050405020304" pitchFamily="18" charset="0"/>
              </a:rPr>
              <a:t>("Instance initializer block 1"); </a:t>
            </a:r>
          </a:p>
          <a:p>
            <a:r>
              <a:rPr lang="en-IN" dirty="0">
                <a:latin typeface="Times New Roman" panose="02020603050405020304" pitchFamily="18" charset="0"/>
                <a:cs typeface="Times New Roman" panose="02020603050405020304" pitchFamily="18" charset="0"/>
              </a:rPr>
              <a:t>     </a:t>
            </a:r>
            <a:r>
              <a:rPr lang="en-IN" b="0" i="0" dirty="0">
                <a:effectLst/>
                <a:latin typeface="Times New Roman" panose="02020603050405020304" pitchFamily="18" charset="0"/>
                <a:cs typeface="Times New Roman" panose="02020603050405020304" pitchFamily="18" charset="0"/>
              </a:rPr>
              <a:t>} </a:t>
            </a:r>
          </a:p>
          <a:p>
            <a:r>
              <a:rPr lang="en-IN" dirty="0">
                <a:latin typeface="Times New Roman" panose="02020603050405020304" pitchFamily="18" charset="0"/>
                <a:cs typeface="Times New Roman" panose="02020603050405020304" pitchFamily="18" charset="0"/>
              </a:rPr>
              <a:t>     </a:t>
            </a:r>
            <a:r>
              <a:rPr lang="en-IN" b="0" i="0" dirty="0">
                <a:effectLst/>
                <a:latin typeface="Times New Roman" panose="02020603050405020304" pitchFamily="18" charset="0"/>
                <a:cs typeface="Times New Roman" panose="02020603050405020304" pitchFamily="18" charset="0"/>
              </a:rPr>
              <a:t>{ </a:t>
            </a:r>
          </a:p>
          <a:p>
            <a:r>
              <a:rPr lang="en-IN" dirty="0">
                <a:latin typeface="Times New Roman" panose="02020603050405020304" pitchFamily="18" charset="0"/>
                <a:cs typeface="Times New Roman" panose="02020603050405020304" pitchFamily="18" charset="0"/>
              </a:rPr>
              <a:t>       </a:t>
            </a:r>
            <a:r>
              <a:rPr lang="en-IN" b="0" i="0" dirty="0" err="1">
                <a:effectLst/>
                <a:latin typeface="Times New Roman" panose="02020603050405020304" pitchFamily="18" charset="0"/>
                <a:cs typeface="Times New Roman" panose="02020603050405020304" pitchFamily="18" charset="0"/>
              </a:rPr>
              <a:t>System.out.println</a:t>
            </a:r>
            <a:r>
              <a:rPr lang="en-IN" b="0" i="0" dirty="0">
                <a:effectLst/>
                <a:latin typeface="Times New Roman" panose="02020603050405020304" pitchFamily="18" charset="0"/>
                <a:cs typeface="Times New Roman" panose="02020603050405020304" pitchFamily="18" charset="0"/>
              </a:rPr>
              <a:t>("Instance initializer block 2"); </a:t>
            </a:r>
          </a:p>
          <a:p>
            <a:r>
              <a:rPr lang="en-IN" dirty="0">
                <a:latin typeface="Times New Roman" panose="02020603050405020304" pitchFamily="18" charset="0"/>
                <a:cs typeface="Times New Roman" panose="02020603050405020304" pitchFamily="18" charset="0"/>
              </a:rPr>
              <a:t>     </a:t>
            </a:r>
            <a:r>
              <a:rPr lang="en-IN" b="0" i="0" dirty="0">
                <a:effectLst/>
                <a:latin typeface="Times New Roman" panose="02020603050405020304" pitchFamily="18" charset="0"/>
                <a:cs typeface="Times New Roman" panose="02020603050405020304" pitchFamily="18" charset="0"/>
              </a:rPr>
              <a:t>} </a:t>
            </a:r>
          </a:p>
          <a:p>
            <a:r>
              <a:rPr lang="en-IN" dirty="0">
                <a:latin typeface="Times New Roman" panose="02020603050405020304" pitchFamily="18" charset="0"/>
                <a:cs typeface="Times New Roman" panose="02020603050405020304" pitchFamily="18" charset="0"/>
              </a:rPr>
              <a:t>     </a:t>
            </a:r>
            <a:r>
              <a:rPr lang="en-IN" b="1" i="0" dirty="0">
                <a:effectLst/>
                <a:latin typeface="Times New Roman" panose="02020603050405020304" pitchFamily="18" charset="0"/>
                <a:cs typeface="Times New Roman" panose="02020603050405020304" pitchFamily="18" charset="0"/>
              </a:rPr>
              <a:t>public</a:t>
            </a:r>
            <a:r>
              <a:rPr lang="en-IN" b="0" i="0" dirty="0">
                <a:effectLst/>
                <a:latin typeface="Times New Roman" panose="02020603050405020304" pitchFamily="18" charset="0"/>
                <a:cs typeface="Times New Roman" panose="02020603050405020304" pitchFamily="18" charset="0"/>
              </a:rPr>
              <a:t> </a:t>
            </a:r>
            <a:r>
              <a:rPr lang="en-IN" b="1" i="0" dirty="0" err="1">
                <a:effectLst/>
                <a:latin typeface="Times New Roman" panose="02020603050405020304" pitchFamily="18" charset="0"/>
                <a:cs typeface="Times New Roman" panose="02020603050405020304" pitchFamily="18" charset="0"/>
              </a:rPr>
              <a:t>InstanceBlockExample</a:t>
            </a:r>
            <a:r>
              <a:rPr lang="en-IN" b="0" i="0" dirty="0">
                <a:effectLst/>
                <a:latin typeface="Times New Roman" panose="02020603050405020304" pitchFamily="18" charset="0"/>
                <a:cs typeface="Times New Roman" panose="02020603050405020304" pitchFamily="18" charset="0"/>
              </a:rPr>
              <a:t>() { </a:t>
            </a:r>
          </a:p>
          <a:p>
            <a:r>
              <a:rPr lang="en-IN" dirty="0">
                <a:latin typeface="Times New Roman" panose="02020603050405020304" pitchFamily="18" charset="0"/>
                <a:cs typeface="Times New Roman" panose="02020603050405020304" pitchFamily="18" charset="0"/>
              </a:rPr>
              <a:t>       </a:t>
            </a:r>
            <a:r>
              <a:rPr lang="en-IN" b="0" i="0" dirty="0" err="1">
                <a:effectLst/>
                <a:latin typeface="Times New Roman" panose="02020603050405020304" pitchFamily="18" charset="0"/>
                <a:cs typeface="Times New Roman" panose="02020603050405020304" pitchFamily="18" charset="0"/>
              </a:rPr>
              <a:t>System.out.println</a:t>
            </a:r>
            <a:r>
              <a:rPr lang="en-IN" b="0" i="0" dirty="0">
                <a:effectLst/>
                <a:latin typeface="Times New Roman" panose="02020603050405020304" pitchFamily="18" charset="0"/>
                <a:cs typeface="Times New Roman" panose="02020603050405020304" pitchFamily="18" charset="0"/>
              </a:rPr>
              <a:t>("Class constructor"); </a:t>
            </a:r>
          </a:p>
          <a:p>
            <a:r>
              <a:rPr lang="en-IN" dirty="0">
                <a:latin typeface="Times New Roman" panose="02020603050405020304" pitchFamily="18" charset="0"/>
                <a:cs typeface="Times New Roman" panose="02020603050405020304" pitchFamily="18" charset="0"/>
              </a:rPr>
              <a:t>     </a:t>
            </a:r>
            <a:r>
              <a:rPr lang="en-IN" b="0" i="0" dirty="0">
                <a:effectLst/>
                <a:latin typeface="Times New Roman" panose="02020603050405020304" pitchFamily="18" charset="0"/>
                <a:cs typeface="Times New Roman" panose="02020603050405020304" pitchFamily="18" charset="0"/>
              </a:rPr>
              <a:t>} </a:t>
            </a:r>
          </a:p>
          <a:p>
            <a:r>
              <a:rPr lang="en-IN" dirty="0">
                <a:latin typeface="Times New Roman" panose="02020603050405020304" pitchFamily="18" charset="0"/>
                <a:cs typeface="Times New Roman" panose="02020603050405020304" pitchFamily="18" charset="0"/>
              </a:rPr>
              <a:t>     </a:t>
            </a:r>
            <a:r>
              <a:rPr lang="en-IN" b="1" i="0" dirty="0">
                <a:effectLst/>
                <a:latin typeface="Times New Roman" panose="02020603050405020304" pitchFamily="18" charset="0"/>
                <a:cs typeface="Times New Roman" panose="02020603050405020304" pitchFamily="18" charset="0"/>
              </a:rPr>
              <a:t>public</a:t>
            </a:r>
            <a:r>
              <a:rPr lang="en-IN" b="0" i="0" dirty="0">
                <a:effectLst/>
                <a:latin typeface="Times New Roman" panose="02020603050405020304" pitchFamily="18" charset="0"/>
                <a:cs typeface="Times New Roman" panose="02020603050405020304" pitchFamily="18" charset="0"/>
              </a:rPr>
              <a:t> </a:t>
            </a:r>
            <a:r>
              <a:rPr lang="en-IN" b="1" i="0" dirty="0">
                <a:effectLst/>
                <a:latin typeface="Times New Roman" panose="02020603050405020304" pitchFamily="18" charset="0"/>
                <a:cs typeface="Times New Roman" panose="02020603050405020304" pitchFamily="18" charset="0"/>
              </a:rPr>
              <a:t>static</a:t>
            </a:r>
            <a:r>
              <a:rPr lang="en-IN" b="0" i="0" dirty="0">
                <a:effectLst/>
                <a:latin typeface="Times New Roman" panose="02020603050405020304" pitchFamily="18" charset="0"/>
                <a:cs typeface="Times New Roman" panose="02020603050405020304" pitchFamily="18" charset="0"/>
              </a:rPr>
              <a:t> </a:t>
            </a:r>
            <a:r>
              <a:rPr lang="en-IN" b="1" i="0" dirty="0">
                <a:effectLst/>
                <a:latin typeface="Times New Roman" panose="02020603050405020304" pitchFamily="18" charset="0"/>
                <a:cs typeface="Times New Roman" panose="02020603050405020304" pitchFamily="18" charset="0"/>
              </a:rPr>
              <a:t>void</a:t>
            </a:r>
            <a:r>
              <a:rPr lang="en-IN" b="0" i="0" dirty="0">
                <a:effectLst/>
                <a:latin typeface="Times New Roman" panose="02020603050405020304" pitchFamily="18" charset="0"/>
                <a:cs typeface="Times New Roman" panose="02020603050405020304" pitchFamily="18" charset="0"/>
              </a:rPr>
              <a:t> </a:t>
            </a:r>
            <a:r>
              <a:rPr lang="en-IN" b="1" i="0" dirty="0">
                <a:effectLst/>
                <a:latin typeface="Times New Roman" panose="02020603050405020304" pitchFamily="18" charset="0"/>
                <a:cs typeface="Times New Roman" panose="02020603050405020304" pitchFamily="18" charset="0"/>
              </a:rPr>
              <a:t>main</a:t>
            </a:r>
            <a:r>
              <a:rPr lang="en-IN" b="0" i="0" dirty="0">
                <a:effectLst/>
                <a:latin typeface="Times New Roman" panose="02020603050405020304" pitchFamily="18" charset="0"/>
                <a:cs typeface="Times New Roman" panose="02020603050405020304" pitchFamily="18" charset="0"/>
              </a:rPr>
              <a:t>(String[] </a:t>
            </a:r>
            <a:r>
              <a:rPr lang="en-IN" b="0" i="0" dirty="0" err="1">
                <a:effectLst/>
                <a:latin typeface="Times New Roman" panose="02020603050405020304" pitchFamily="18" charset="0"/>
                <a:cs typeface="Times New Roman" panose="02020603050405020304" pitchFamily="18" charset="0"/>
              </a:rPr>
              <a:t>args</a:t>
            </a:r>
            <a:r>
              <a:rPr lang="en-IN" b="0" i="0" dirty="0">
                <a:effectLst/>
                <a:latin typeface="Times New Roman" panose="02020603050405020304" pitchFamily="18" charset="0"/>
                <a:cs typeface="Times New Roman" panose="02020603050405020304" pitchFamily="18" charset="0"/>
              </a:rPr>
              <a:t>) { </a:t>
            </a:r>
          </a:p>
          <a:p>
            <a:r>
              <a:rPr lang="en-IN" dirty="0">
                <a:latin typeface="Times New Roman" panose="02020603050405020304" pitchFamily="18" charset="0"/>
                <a:cs typeface="Times New Roman" panose="02020603050405020304" pitchFamily="18" charset="0"/>
              </a:rPr>
              <a:t>         </a:t>
            </a:r>
            <a:r>
              <a:rPr lang="en-IN" b="1" i="0" dirty="0" err="1">
                <a:effectLst/>
                <a:latin typeface="Times New Roman" panose="02020603050405020304" pitchFamily="18" charset="0"/>
                <a:cs typeface="Times New Roman" panose="02020603050405020304" pitchFamily="18" charset="0"/>
              </a:rPr>
              <a:t>InstanceBlockExample</a:t>
            </a:r>
            <a:r>
              <a:rPr lang="en-IN" b="0" i="0" dirty="0">
                <a:effectLst/>
                <a:latin typeface="Times New Roman" panose="02020603050405020304" pitchFamily="18" charset="0"/>
                <a:cs typeface="Times New Roman" panose="02020603050405020304" pitchFamily="18" charset="0"/>
              </a:rPr>
              <a:t> </a:t>
            </a:r>
            <a:r>
              <a:rPr lang="en-IN" b="0" i="0" dirty="0" err="1">
                <a:effectLst/>
                <a:latin typeface="Times New Roman" panose="02020603050405020304" pitchFamily="18" charset="0"/>
                <a:cs typeface="Times New Roman" panose="02020603050405020304" pitchFamily="18" charset="0"/>
              </a:rPr>
              <a:t>iib</a:t>
            </a:r>
            <a:r>
              <a:rPr lang="en-IN" b="0" i="0" dirty="0">
                <a:effectLst/>
                <a:latin typeface="Times New Roman" panose="02020603050405020304" pitchFamily="18" charset="0"/>
                <a:cs typeface="Times New Roman" panose="02020603050405020304" pitchFamily="18" charset="0"/>
              </a:rPr>
              <a:t> = </a:t>
            </a:r>
            <a:r>
              <a:rPr lang="en-IN" b="1" i="0" dirty="0">
                <a:effectLst/>
                <a:latin typeface="Times New Roman" panose="02020603050405020304" pitchFamily="18" charset="0"/>
                <a:cs typeface="Times New Roman" panose="02020603050405020304" pitchFamily="18" charset="0"/>
              </a:rPr>
              <a:t>new</a:t>
            </a:r>
            <a:r>
              <a:rPr lang="en-IN" b="0" i="0" dirty="0">
                <a:effectLst/>
                <a:latin typeface="Times New Roman" panose="02020603050405020304" pitchFamily="18" charset="0"/>
                <a:cs typeface="Times New Roman" panose="02020603050405020304" pitchFamily="18" charset="0"/>
              </a:rPr>
              <a:t> </a:t>
            </a:r>
            <a:r>
              <a:rPr lang="en-IN" b="1" i="0" dirty="0" err="1">
                <a:effectLst/>
                <a:latin typeface="Times New Roman" panose="02020603050405020304" pitchFamily="18" charset="0"/>
                <a:cs typeface="Times New Roman" panose="02020603050405020304" pitchFamily="18" charset="0"/>
              </a:rPr>
              <a:t>InstanceBlockExample</a:t>
            </a:r>
            <a:r>
              <a:rPr lang="en-IN" b="0" i="0" dirty="0">
                <a:effectLst/>
                <a:latin typeface="Times New Roman" panose="02020603050405020304" pitchFamily="18" charset="0"/>
                <a:cs typeface="Times New Roman" panose="02020603050405020304" pitchFamily="18" charset="0"/>
              </a:rPr>
              <a:t>();   </a:t>
            </a:r>
          </a:p>
          <a:p>
            <a:r>
              <a:rPr lang="en-IN" dirty="0">
                <a:latin typeface="Times New Roman" panose="02020603050405020304" pitchFamily="18" charset="0"/>
                <a:cs typeface="Times New Roman" panose="02020603050405020304" pitchFamily="18" charset="0"/>
              </a:rPr>
              <a:t>	  </a:t>
            </a:r>
            <a:r>
              <a:rPr lang="en-IN" b="0" i="0" dirty="0" err="1">
                <a:effectLst/>
                <a:latin typeface="Times New Roman" panose="02020603050405020304" pitchFamily="18" charset="0"/>
                <a:cs typeface="Times New Roman" panose="02020603050405020304" pitchFamily="18" charset="0"/>
              </a:rPr>
              <a:t>System.out.println</a:t>
            </a:r>
            <a:r>
              <a:rPr lang="en-IN" b="0" i="0" dirty="0">
                <a:effectLst/>
                <a:latin typeface="Times New Roman" panose="02020603050405020304" pitchFamily="18" charset="0"/>
                <a:cs typeface="Times New Roman" panose="02020603050405020304" pitchFamily="18" charset="0"/>
              </a:rPr>
              <a:t>("Main Method"); </a:t>
            </a:r>
          </a:p>
          <a:p>
            <a:r>
              <a:rPr lang="en-IN" dirty="0">
                <a:latin typeface="Times New Roman" panose="02020603050405020304" pitchFamily="18" charset="0"/>
                <a:cs typeface="Times New Roman" panose="02020603050405020304" pitchFamily="18" charset="0"/>
              </a:rPr>
              <a:t>     </a:t>
            </a:r>
            <a:r>
              <a:rPr lang="en-IN" b="0" i="0" dirty="0">
                <a:effectLst/>
                <a:latin typeface="Times New Roman" panose="02020603050405020304" pitchFamily="18" charset="0"/>
                <a:cs typeface="Times New Roman" panose="02020603050405020304" pitchFamily="18" charset="0"/>
              </a:rPr>
              <a:t>} </a:t>
            </a:r>
          </a:p>
          <a:p>
            <a:r>
              <a:rPr lang="en-IN" b="0" i="0" dirty="0">
                <a:effectLst/>
                <a:latin typeface="Times New Roman" panose="02020603050405020304" pitchFamily="18" charset="0"/>
                <a:cs typeface="Times New Roman" panose="02020603050405020304" pitchFamily="18" charset="0"/>
              </a:rPr>
              <a:t>}</a:t>
            </a:r>
            <a:endParaRPr lang="en-IN" dirty="0">
              <a:latin typeface="Times New Roman" panose="02020603050405020304" pitchFamily="18" charset="0"/>
              <a:cs typeface="Times New Roman" panose="02020603050405020304" pitchFamily="18" charset="0"/>
            </a:endParaRPr>
          </a:p>
        </p:txBody>
      </p:sp>
      <p:sp>
        <p:nvSpPr>
          <p:cNvPr id="11" name="TextBox 10">
            <a:extLst>
              <a:ext uri="{FF2B5EF4-FFF2-40B4-BE49-F238E27FC236}">
                <a16:creationId xmlns:a16="http://schemas.microsoft.com/office/drawing/2014/main" id="{43CB7391-FAD9-2ECA-E8E1-7055CB0D9DE0}"/>
              </a:ext>
            </a:extLst>
          </p:cNvPr>
          <p:cNvSpPr txBox="1"/>
          <p:nvPr/>
        </p:nvSpPr>
        <p:spPr>
          <a:xfrm>
            <a:off x="7981335" y="2581119"/>
            <a:ext cx="4554793" cy="1477328"/>
          </a:xfrm>
          <a:prstGeom prst="rect">
            <a:avLst/>
          </a:prstGeom>
          <a:noFill/>
        </p:spPr>
        <p:txBody>
          <a:bodyPr wrap="square">
            <a:spAutoFit/>
          </a:bodyPr>
          <a:lstStyle/>
          <a:p>
            <a:r>
              <a:rPr lang="en-US" b="0" i="0" u="sng" dirty="0" err="1">
                <a:solidFill>
                  <a:srgbClr val="0A0A0A"/>
                </a:solidFill>
                <a:effectLst/>
                <a:latin typeface="Source Code Pro" panose="020B0509030403020204" pitchFamily="49" charset="0"/>
              </a:rPr>
              <a:t>Ouput</a:t>
            </a:r>
            <a:endParaRPr lang="en-US" b="0" i="0" u="sng" dirty="0">
              <a:solidFill>
                <a:srgbClr val="0A0A0A"/>
              </a:solidFill>
              <a:effectLst/>
              <a:latin typeface="Source Code Pro" panose="020B0509030403020204" pitchFamily="49" charset="0"/>
            </a:endParaRPr>
          </a:p>
          <a:p>
            <a:r>
              <a:rPr lang="en-US" b="0" i="0" dirty="0">
                <a:solidFill>
                  <a:srgbClr val="0A0A0A"/>
                </a:solidFill>
                <a:effectLst/>
                <a:latin typeface="Source Code Pro" panose="020B0509030403020204" pitchFamily="49" charset="0"/>
              </a:rPr>
              <a:t>Instance initializer block </a:t>
            </a:r>
            <a:r>
              <a:rPr lang="en-US" b="0" i="0" dirty="0">
                <a:solidFill>
                  <a:srgbClr val="63B175"/>
                </a:solidFill>
                <a:effectLst/>
                <a:latin typeface="Source Code Pro" panose="020B0509030403020204" pitchFamily="49" charset="0"/>
              </a:rPr>
              <a:t>1</a:t>
            </a:r>
            <a:r>
              <a:rPr lang="en-US" b="0" i="0" dirty="0">
                <a:solidFill>
                  <a:srgbClr val="0A0A0A"/>
                </a:solidFill>
                <a:effectLst/>
                <a:latin typeface="Source Code Pro" panose="020B0509030403020204" pitchFamily="49" charset="0"/>
              </a:rPr>
              <a:t> Instance initializer block </a:t>
            </a:r>
            <a:r>
              <a:rPr lang="en-US" b="0" i="0" dirty="0">
                <a:solidFill>
                  <a:srgbClr val="63B175"/>
                </a:solidFill>
                <a:effectLst/>
                <a:latin typeface="Source Code Pro" panose="020B0509030403020204" pitchFamily="49" charset="0"/>
              </a:rPr>
              <a:t>2</a:t>
            </a:r>
            <a:r>
              <a:rPr lang="en-US" b="0" i="0" dirty="0">
                <a:solidFill>
                  <a:srgbClr val="0A0A0A"/>
                </a:solidFill>
                <a:effectLst/>
                <a:latin typeface="Source Code Pro" panose="020B0509030403020204" pitchFamily="49" charset="0"/>
              </a:rPr>
              <a:t> Class constructor </a:t>
            </a:r>
          </a:p>
          <a:p>
            <a:r>
              <a:rPr lang="en-US" b="0" i="0" dirty="0">
                <a:solidFill>
                  <a:srgbClr val="0A0A0A"/>
                </a:solidFill>
                <a:effectLst/>
                <a:latin typeface="Source Code Pro" panose="020B0509030403020204" pitchFamily="49" charset="0"/>
              </a:rPr>
              <a:t>Main Method</a:t>
            </a:r>
            <a:endParaRPr lang="en-IN" dirty="0"/>
          </a:p>
        </p:txBody>
      </p:sp>
    </p:spTree>
    <p:extLst>
      <p:ext uri="{BB962C8B-B14F-4D97-AF65-F5344CB8AC3E}">
        <p14:creationId xmlns:p14="http://schemas.microsoft.com/office/powerpoint/2010/main" val="16011360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3CD80-C318-D1D9-A967-09FA4AC631C9}"/>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D4E6347C-6DD7-16D4-CFA6-B0911780743F}"/>
              </a:ext>
            </a:extLst>
          </p:cNvPr>
          <p:cNvSpPr txBox="1"/>
          <p:nvPr/>
        </p:nvSpPr>
        <p:spPr>
          <a:xfrm>
            <a:off x="5378658" y="145467"/>
            <a:ext cx="7089059" cy="7109639"/>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class A{</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(short x){</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datatype: short, x= "+x);</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(long x){</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datatype: double, x= "+x);</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(float x){</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datatype: float, x= "+x);</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(double x){</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datatype: double, x= "+x);</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(String s){</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(“type : String, x = ” + s);</a:t>
            </a:r>
          </a:p>
          <a:p>
            <a:r>
              <a:rPr lang="en-IN" sz="2400" dirty="0">
                <a:latin typeface="Times New Roman" panose="02020603050405020304" pitchFamily="18" charset="0"/>
                <a:cs typeface="Times New Roman" panose="02020603050405020304" pitchFamily="18" charset="0"/>
              </a:rPr>
              <a:t>       }</a:t>
            </a:r>
          </a:p>
          <a:p>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a:t>
            </a:r>
          </a:p>
          <a:p>
            <a:endParaRPr lang="en-IN"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BC7831C9-1965-125E-AB34-625E780106B2}"/>
              </a:ext>
            </a:extLst>
          </p:cNvPr>
          <p:cNvSpPr txBox="1"/>
          <p:nvPr/>
        </p:nvSpPr>
        <p:spPr>
          <a:xfrm>
            <a:off x="167146" y="405012"/>
            <a:ext cx="5024289" cy="3785652"/>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class </a:t>
            </a:r>
            <a:r>
              <a:rPr lang="en-IN" sz="2400" dirty="0" err="1">
                <a:latin typeface="Times New Roman" panose="02020603050405020304" pitchFamily="18" charset="0"/>
                <a:cs typeface="Times New Roman" panose="02020603050405020304" pitchFamily="18" charset="0"/>
              </a:rPr>
              <a:t>OverloadDemo</a:t>
            </a:r>
            <a:r>
              <a:rPr lang="en-IN" sz="2400" dirty="0">
                <a:latin typeface="Times New Roman" panose="02020603050405020304" pitchFamily="18" charset="0"/>
                <a:cs typeface="Times New Roman" panose="02020603050405020304" pitchFamily="18" charset="0"/>
              </a:rPr>
              <a:t>{</a:t>
            </a:r>
          </a:p>
          <a:p>
            <a:r>
              <a:rPr lang="en-IN" sz="2400" dirty="0">
                <a:latin typeface="Times New Roman" panose="02020603050405020304" pitchFamily="18" charset="0"/>
                <a:cs typeface="Times New Roman" panose="02020603050405020304" pitchFamily="18" charset="0"/>
              </a:rPr>
              <a:t>  public static void main(String[] </a:t>
            </a:r>
            <a:r>
              <a:rPr lang="en-IN" sz="2400" dirty="0" err="1">
                <a:latin typeface="Times New Roman" panose="02020603050405020304" pitchFamily="18" charset="0"/>
                <a:cs typeface="Times New Roman" panose="02020603050405020304" pitchFamily="18" charset="0"/>
              </a:rPr>
              <a:t>args</a:t>
            </a:r>
            <a:r>
              <a:rPr lang="en-IN" sz="2400" dirty="0">
                <a:latin typeface="Times New Roman" panose="02020603050405020304" pitchFamily="18" charset="0"/>
                <a:cs typeface="Times New Roman" panose="02020603050405020304" pitchFamily="18" charset="0"/>
              </a:rPr>
              <a:t>){</a:t>
            </a:r>
          </a:p>
          <a:p>
            <a:r>
              <a:rPr lang="en-IN" sz="2400" dirty="0">
                <a:latin typeface="Times New Roman" panose="02020603050405020304" pitchFamily="18" charset="0"/>
                <a:cs typeface="Times New Roman" panose="02020603050405020304" pitchFamily="18" charset="0"/>
              </a:rPr>
              <a:t>	A </a:t>
            </a:r>
            <a:r>
              <a:rPr lang="en-IN" sz="2400" dirty="0" err="1">
                <a:latin typeface="Times New Roman" panose="02020603050405020304" pitchFamily="18" charset="0"/>
                <a:cs typeface="Times New Roman" panose="02020603050405020304" pitchFamily="18" charset="0"/>
              </a:rPr>
              <a:t>obj</a:t>
            </a:r>
            <a:r>
              <a:rPr lang="en-IN" sz="2400" dirty="0">
                <a:latin typeface="Times New Roman" panose="02020603050405020304" pitchFamily="18" charset="0"/>
                <a:cs typeface="Times New Roman" panose="02020603050405020304" pitchFamily="18" charset="0"/>
              </a:rPr>
              <a:t>=new A();</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((int)10);</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((byte)2);</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(2.34);</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(1.84f);</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(“java”);</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a:t>
            </a:r>
          </a:p>
        </p:txBody>
      </p:sp>
      <p:pic>
        <p:nvPicPr>
          <p:cNvPr id="9" name="Picture 8">
            <a:extLst>
              <a:ext uri="{FF2B5EF4-FFF2-40B4-BE49-F238E27FC236}">
                <a16:creationId xmlns:a16="http://schemas.microsoft.com/office/drawing/2014/main" id="{40086B8C-7AB0-8F06-A29A-379272085786}"/>
              </a:ext>
            </a:extLst>
          </p:cNvPr>
          <p:cNvPicPr>
            <a:picLocks noChangeAspect="1"/>
          </p:cNvPicPr>
          <p:nvPr/>
        </p:nvPicPr>
        <p:blipFill>
          <a:blip r:embed="rId2"/>
          <a:srcRect l="44435" t="53190" r="2177" b="15308"/>
          <a:stretch>
            <a:fillRect/>
          </a:stretch>
        </p:blipFill>
        <p:spPr>
          <a:xfrm>
            <a:off x="1" y="4719493"/>
            <a:ext cx="5555633" cy="1844018"/>
          </a:xfrm>
          <a:prstGeom prst="rect">
            <a:avLst/>
          </a:prstGeom>
        </p:spPr>
      </p:pic>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7127106B-9553-0BFE-4AD8-080C9D6AB54B}"/>
                  </a:ext>
                </a:extLst>
              </p14:cNvPr>
              <p14:cNvContentPartPr/>
              <p14:nvPr/>
            </p14:nvContentPartPr>
            <p14:xfrm>
              <a:off x="3273770" y="1769268"/>
              <a:ext cx="2895120" cy="720"/>
            </p14:xfrm>
          </p:contentPart>
        </mc:Choice>
        <mc:Fallback xmlns="">
          <p:pic>
            <p:nvPicPr>
              <p:cNvPr id="4" name="Ink 3">
                <a:extLst>
                  <a:ext uri="{FF2B5EF4-FFF2-40B4-BE49-F238E27FC236}">
                    <a16:creationId xmlns:a16="http://schemas.microsoft.com/office/drawing/2014/main" id="{7127106B-9553-0BFE-4AD8-080C9D6AB54B}"/>
                  </a:ext>
                </a:extLst>
              </p:cNvPr>
              <p:cNvPicPr/>
              <p:nvPr/>
            </p:nvPicPr>
            <p:blipFill>
              <a:blip r:embed="rId4"/>
              <a:stretch>
                <a:fillRect/>
              </a:stretch>
            </p:blipFill>
            <p:spPr>
              <a:xfrm>
                <a:off x="3265130" y="1751988"/>
                <a:ext cx="291276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6" name="Ink 5">
                <a:extLst>
                  <a:ext uri="{FF2B5EF4-FFF2-40B4-BE49-F238E27FC236}">
                    <a16:creationId xmlns:a16="http://schemas.microsoft.com/office/drawing/2014/main" id="{6093D5F4-47D4-9CE0-967C-13130D32C1A9}"/>
                  </a:ext>
                </a:extLst>
              </p14:cNvPr>
              <p14:cNvContentPartPr/>
              <p14:nvPr/>
            </p14:nvContentPartPr>
            <p14:xfrm>
              <a:off x="6027050" y="1671708"/>
              <a:ext cx="155520" cy="230040"/>
            </p14:xfrm>
          </p:contentPart>
        </mc:Choice>
        <mc:Fallback xmlns="">
          <p:pic>
            <p:nvPicPr>
              <p:cNvPr id="6" name="Ink 5">
                <a:extLst>
                  <a:ext uri="{FF2B5EF4-FFF2-40B4-BE49-F238E27FC236}">
                    <a16:creationId xmlns:a16="http://schemas.microsoft.com/office/drawing/2014/main" id="{6093D5F4-47D4-9CE0-967C-13130D32C1A9}"/>
                  </a:ext>
                </a:extLst>
              </p:cNvPr>
              <p:cNvPicPr/>
              <p:nvPr/>
            </p:nvPicPr>
            <p:blipFill>
              <a:blip r:embed="rId6"/>
              <a:stretch>
                <a:fillRect/>
              </a:stretch>
            </p:blipFill>
            <p:spPr>
              <a:xfrm>
                <a:off x="6018410" y="1662708"/>
                <a:ext cx="173160" cy="24768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10" name="Ink 9">
                <a:extLst>
                  <a:ext uri="{FF2B5EF4-FFF2-40B4-BE49-F238E27FC236}">
                    <a16:creationId xmlns:a16="http://schemas.microsoft.com/office/drawing/2014/main" id="{37AFE8A9-D96A-4253-259C-9646A7FEC1BB}"/>
                  </a:ext>
                </a:extLst>
              </p14:cNvPr>
              <p14:cNvContentPartPr/>
              <p14:nvPr/>
            </p14:nvContentPartPr>
            <p14:xfrm>
              <a:off x="3362330" y="865308"/>
              <a:ext cx="2694600" cy="1288440"/>
            </p14:xfrm>
          </p:contentPart>
        </mc:Choice>
        <mc:Fallback xmlns="">
          <p:pic>
            <p:nvPicPr>
              <p:cNvPr id="10" name="Ink 9">
                <a:extLst>
                  <a:ext uri="{FF2B5EF4-FFF2-40B4-BE49-F238E27FC236}">
                    <a16:creationId xmlns:a16="http://schemas.microsoft.com/office/drawing/2014/main" id="{37AFE8A9-D96A-4253-259C-9646A7FEC1BB}"/>
                  </a:ext>
                </a:extLst>
              </p:cNvPr>
              <p:cNvPicPr/>
              <p:nvPr/>
            </p:nvPicPr>
            <p:blipFill>
              <a:blip r:embed="rId8"/>
              <a:stretch>
                <a:fillRect/>
              </a:stretch>
            </p:blipFill>
            <p:spPr>
              <a:xfrm>
                <a:off x="3353330" y="856308"/>
                <a:ext cx="2712240" cy="1306080"/>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12" name="Ink 11">
                <a:extLst>
                  <a:ext uri="{FF2B5EF4-FFF2-40B4-BE49-F238E27FC236}">
                    <a16:creationId xmlns:a16="http://schemas.microsoft.com/office/drawing/2014/main" id="{8AEECDC9-21CB-2B60-DDF9-EA33C8AF4CF6}"/>
                  </a:ext>
                </a:extLst>
              </p14:cNvPr>
              <p14:cNvContentPartPr/>
              <p14:nvPr/>
            </p14:nvContentPartPr>
            <p14:xfrm>
              <a:off x="5909330" y="805908"/>
              <a:ext cx="156240" cy="240480"/>
            </p14:xfrm>
          </p:contentPart>
        </mc:Choice>
        <mc:Fallback xmlns="">
          <p:pic>
            <p:nvPicPr>
              <p:cNvPr id="12" name="Ink 11">
                <a:extLst>
                  <a:ext uri="{FF2B5EF4-FFF2-40B4-BE49-F238E27FC236}">
                    <a16:creationId xmlns:a16="http://schemas.microsoft.com/office/drawing/2014/main" id="{8AEECDC9-21CB-2B60-DDF9-EA33C8AF4CF6}"/>
                  </a:ext>
                </a:extLst>
              </p:cNvPr>
              <p:cNvPicPr/>
              <p:nvPr/>
            </p:nvPicPr>
            <p:blipFill>
              <a:blip r:embed="rId10"/>
              <a:stretch>
                <a:fillRect/>
              </a:stretch>
            </p:blipFill>
            <p:spPr>
              <a:xfrm>
                <a:off x="5900330" y="797268"/>
                <a:ext cx="173880" cy="25812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6" name="Ink 15">
                <a:extLst>
                  <a:ext uri="{FF2B5EF4-FFF2-40B4-BE49-F238E27FC236}">
                    <a16:creationId xmlns:a16="http://schemas.microsoft.com/office/drawing/2014/main" id="{CEBC797C-3B0F-705B-9704-117B4EF4F60C}"/>
                  </a:ext>
                </a:extLst>
              </p14:cNvPr>
              <p14:cNvContentPartPr/>
              <p14:nvPr/>
            </p14:nvContentPartPr>
            <p14:xfrm>
              <a:off x="3421370" y="5211228"/>
              <a:ext cx="360" cy="360"/>
            </p14:xfrm>
          </p:contentPart>
        </mc:Choice>
        <mc:Fallback xmlns="">
          <p:pic>
            <p:nvPicPr>
              <p:cNvPr id="16" name="Ink 15">
                <a:extLst>
                  <a:ext uri="{FF2B5EF4-FFF2-40B4-BE49-F238E27FC236}">
                    <a16:creationId xmlns:a16="http://schemas.microsoft.com/office/drawing/2014/main" id="{CEBC797C-3B0F-705B-9704-117B4EF4F60C}"/>
                  </a:ext>
                </a:extLst>
              </p:cNvPr>
              <p:cNvPicPr/>
              <p:nvPr/>
            </p:nvPicPr>
            <p:blipFill>
              <a:blip r:embed="rId12"/>
              <a:stretch>
                <a:fillRect/>
              </a:stretch>
            </p:blipFill>
            <p:spPr>
              <a:xfrm>
                <a:off x="3412370" y="5202228"/>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8" name="Ink 17">
                <a:extLst>
                  <a:ext uri="{FF2B5EF4-FFF2-40B4-BE49-F238E27FC236}">
                    <a16:creationId xmlns:a16="http://schemas.microsoft.com/office/drawing/2014/main" id="{700540E0-E0FF-2692-1EE2-88A93E98676E}"/>
                  </a:ext>
                </a:extLst>
              </p14:cNvPr>
              <p14:cNvContentPartPr/>
              <p14:nvPr/>
            </p14:nvContentPartPr>
            <p14:xfrm>
              <a:off x="2890370" y="2556590"/>
              <a:ext cx="3078360" cy="1396440"/>
            </p14:xfrm>
          </p:contentPart>
        </mc:Choice>
        <mc:Fallback xmlns="">
          <p:pic>
            <p:nvPicPr>
              <p:cNvPr id="18" name="Ink 17">
                <a:extLst>
                  <a:ext uri="{FF2B5EF4-FFF2-40B4-BE49-F238E27FC236}">
                    <a16:creationId xmlns:a16="http://schemas.microsoft.com/office/drawing/2014/main" id="{700540E0-E0FF-2692-1EE2-88A93E98676E}"/>
                  </a:ext>
                </a:extLst>
              </p:cNvPr>
              <p:cNvPicPr/>
              <p:nvPr/>
            </p:nvPicPr>
            <p:blipFill>
              <a:blip r:embed="rId14"/>
              <a:stretch>
                <a:fillRect/>
              </a:stretch>
            </p:blipFill>
            <p:spPr>
              <a:xfrm>
                <a:off x="2881370" y="2547590"/>
                <a:ext cx="3096000" cy="1414080"/>
              </a:xfrm>
              <a:prstGeom prst="rect">
                <a:avLst/>
              </a:prstGeom>
            </p:spPr>
          </p:pic>
        </mc:Fallback>
      </mc:AlternateContent>
      <mc:AlternateContent xmlns:mc="http://schemas.openxmlformats.org/markup-compatibility/2006" xmlns:p14="http://schemas.microsoft.com/office/powerpoint/2010/main">
        <mc:Choice Requires="p14">
          <p:contentPart p14:bwMode="auto" r:id="rId15">
            <p14:nvContentPartPr>
              <p14:cNvPr id="19" name="Ink 18">
                <a:extLst>
                  <a:ext uri="{FF2B5EF4-FFF2-40B4-BE49-F238E27FC236}">
                    <a16:creationId xmlns:a16="http://schemas.microsoft.com/office/drawing/2014/main" id="{0EFBA9A6-E3F5-7459-479E-AF87471D6F8A}"/>
                  </a:ext>
                </a:extLst>
              </p14:cNvPr>
              <p14:cNvContentPartPr/>
              <p14:nvPr/>
            </p14:nvContentPartPr>
            <p14:xfrm>
              <a:off x="5871170" y="3814902"/>
              <a:ext cx="152640" cy="254520"/>
            </p14:xfrm>
          </p:contentPart>
        </mc:Choice>
        <mc:Fallback xmlns="">
          <p:pic>
            <p:nvPicPr>
              <p:cNvPr id="19" name="Ink 18">
                <a:extLst>
                  <a:ext uri="{FF2B5EF4-FFF2-40B4-BE49-F238E27FC236}">
                    <a16:creationId xmlns:a16="http://schemas.microsoft.com/office/drawing/2014/main" id="{0EFBA9A6-E3F5-7459-479E-AF87471D6F8A}"/>
                  </a:ext>
                </a:extLst>
              </p:cNvPr>
              <p:cNvPicPr/>
              <p:nvPr/>
            </p:nvPicPr>
            <p:blipFill>
              <a:blip r:embed="rId16"/>
              <a:stretch>
                <a:fillRect/>
              </a:stretch>
            </p:blipFill>
            <p:spPr>
              <a:xfrm>
                <a:off x="5862530" y="3805902"/>
                <a:ext cx="170280" cy="27216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7">
            <p14:nvContentPartPr>
              <p14:cNvPr id="21" name="Ink 20">
                <a:extLst>
                  <a:ext uri="{FF2B5EF4-FFF2-40B4-BE49-F238E27FC236}">
                    <a16:creationId xmlns:a16="http://schemas.microsoft.com/office/drawing/2014/main" id="{0F46E670-E12D-2F6C-D27C-CBF99A6DB6C0}"/>
                  </a:ext>
                </a:extLst>
              </p14:cNvPr>
              <p14:cNvContentPartPr/>
              <p14:nvPr/>
            </p14:nvContentPartPr>
            <p14:xfrm>
              <a:off x="2978930" y="2870710"/>
              <a:ext cx="2973240" cy="720"/>
            </p14:xfrm>
          </p:contentPart>
        </mc:Choice>
        <mc:Fallback xmlns="">
          <p:pic>
            <p:nvPicPr>
              <p:cNvPr id="21" name="Ink 20">
                <a:extLst>
                  <a:ext uri="{FF2B5EF4-FFF2-40B4-BE49-F238E27FC236}">
                    <a16:creationId xmlns:a16="http://schemas.microsoft.com/office/drawing/2014/main" id="{0F46E670-E12D-2F6C-D27C-CBF99A6DB6C0}"/>
                  </a:ext>
                </a:extLst>
              </p:cNvPr>
              <p:cNvPicPr/>
              <p:nvPr/>
            </p:nvPicPr>
            <p:blipFill>
              <a:blip r:embed="rId18"/>
              <a:stretch>
                <a:fillRect/>
              </a:stretch>
            </p:blipFill>
            <p:spPr>
              <a:xfrm>
                <a:off x="2970290" y="2852710"/>
                <a:ext cx="2990880" cy="3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9">
            <p14:nvContentPartPr>
              <p14:cNvPr id="23" name="Ink 22">
                <a:extLst>
                  <a:ext uri="{FF2B5EF4-FFF2-40B4-BE49-F238E27FC236}">
                    <a16:creationId xmlns:a16="http://schemas.microsoft.com/office/drawing/2014/main" id="{6A945885-4173-F086-CF45-99903DF5D9CD}"/>
                  </a:ext>
                </a:extLst>
              </p14:cNvPr>
              <p14:cNvContentPartPr/>
              <p14:nvPr/>
            </p14:nvContentPartPr>
            <p14:xfrm>
              <a:off x="5849930" y="2792230"/>
              <a:ext cx="118440" cy="78840"/>
            </p14:xfrm>
          </p:contentPart>
        </mc:Choice>
        <mc:Fallback xmlns="">
          <p:pic>
            <p:nvPicPr>
              <p:cNvPr id="23" name="Ink 22">
                <a:extLst>
                  <a:ext uri="{FF2B5EF4-FFF2-40B4-BE49-F238E27FC236}">
                    <a16:creationId xmlns:a16="http://schemas.microsoft.com/office/drawing/2014/main" id="{6A945885-4173-F086-CF45-99903DF5D9CD}"/>
                  </a:ext>
                </a:extLst>
              </p:cNvPr>
              <p:cNvPicPr/>
              <p:nvPr/>
            </p:nvPicPr>
            <p:blipFill>
              <a:blip r:embed="rId20"/>
              <a:stretch>
                <a:fillRect/>
              </a:stretch>
            </p:blipFill>
            <p:spPr>
              <a:xfrm>
                <a:off x="5840930" y="2783230"/>
                <a:ext cx="136080" cy="9648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21">
            <p14:nvContentPartPr>
              <p14:cNvPr id="24" name="Ink 23">
                <a:extLst>
                  <a:ext uri="{FF2B5EF4-FFF2-40B4-BE49-F238E27FC236}">
                    <a16:creationId xmlns:a16="http://schemas.microsoft.com/office/drawing/2014/main" id="{9772A235-43C2-D108-B5CB-30C96A105AE2}"/>
                  </a:ext>
                </a:extLst>
              </p14:cNvPr>
              <p14:cNvContentPartPr/>
              <p14:nvPr/>
            </p14:nvContentPartPr>
            <p14:xfrm>
              <a:off x="5851370" y="2890510"/>
              <a:ext cx="136800" cy="95040"/>
            </p14:xfrm>
          </p:contentPart>
        </mc:Choice>
        <mc:Fallback xmlns="">
          <p:pic>
            <p:nvPicPr>
              <p:cNvPr id="24" name="Ink 23">
                <a:extLst>
                  <a:ext uri="{FF2B5EF4-FFF2-40B4-BE49-F238E27FC236}">
                    <a16:creationId xmlns:a16="http://schemas.microsoft.com/office/drawing/2014/main" id="{9772A235-43C2-D108-B5CB-30C96A105AE2}"/>
                  </a:ext>
                </a:extLst>
              </p:cNvPr>
              <p:cNvPicPr/>
              <p:nvPr/>
            </p:nvPicPr>
            <p:blipFill>
              <a:blip r:embed="rId22"/>
              <a:stretch>
                <a:fillRect/>
              </a:stretch>
            </p:blipFill>
            <p:spPr>
              <a:xfrm>
                <a:off x="5842730" y="2881510"/>
                <a:ext cx="154440" cy="11268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25" name="Ink 24">
                <a:extLst>
                  <a:ext uri="{FF2B5EF4-FFF2-40B4-BE49-F238E27FC236}">
                    <a16:creationId xmlns:a16="http://schemas.microsoft.com/office/drawing/2014/main" id="{E3C7088D-5774-DBF6-7F74-E503200DEB82}"/>
                  </a:ext>
                </a:extLst>
              </p14:cNvPr>
              <p14:cNvContentPartPr/>
              <p14:nvPr/>
            </p14:nvContentPartPr>
            <p14:xfrm>
              <a:off x="3156050" y="3264190"/>
              <a:ext cx="2840760" cy="1819440"/>
            </p14:xfrm>
          </p:contentPart>
        </mc:Choice>
        <mc:Fallback xmlns="">
          <p:pic>
            <p:nvPicPr>
              <p:cNvPr id="25" name="Ink 24">
                <a:extLst>
                  <a:ext uri="{FF2B5EF4-FFF2-40B4-BE49-F238E27FC236}">
                    <a16:creationId xmlns:a16="http://schemas.microsoft.com/office/drawing/2014/main" id="{E3C7088D-5774-DBF6-7F74-E503200DEB82}"/>
                  </a:ext>
                </a:extLst>
              </p:cNvPr>
              <p:cNvPicPr/>
              <p:nvPr/>
            </p:nvPicPr>
            <p:blipFill>
              <a:blip r:embed="rId24"/>
              <a:stretch>
                <a:fillRect/>
              </a:stretch>
            </p:blipFill>
            <p:spPr>
              <a:xfrm>
                <a:off x="3147410" y="3255550"/>
                <a:ext cx="2858400" cy="183708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26" name="Ink 25">
                <a:extLst>
                  <a:ext uri="{FF2B5EF4-FFF2-40B4-BE49-F238E27FC236}">
                    <a16:creationId xmlns:a16="http://schemas.microsoft.com/office/drawing/2014/main" id="{EA94B47E-739C-D5B0-E0CB-FA7334AC29C7}"/>
                  </a:ext>
                </a:extLst>
              </p14:cNvPr>
              <p14:cNvContentPartPr/>
              <p14:nvPr/>
            </p14:nvContentPartPr>
            <p14:xfrm>
              <a:off x="5811770" y="4945390"/>
              <a:ext cx="223560" cy="197640"/>
            </p14:xfrm>
          </p:contentPart>
        </mc:Choice>
        <mc:Fallback xmlns="">
          <p:pic>
            <p:nvPicPr>
              <p:cNvPr id="26" name="Ink 25">
                <a:extLst>
                  <a:ext uri="{FF2B5EF4-FFF2-40B4-BE49-F238E27FC236}">
                    <a16:creationId xmlns:a16="http://schemas.microsoft.com/office/drawing/2014/main" id="{EA94B47E-739C-D5B0-E0CB-FA7334AC29C7}"/>
                  </a:ext>
                </a:extLst>
              </p:cNvPr>
              <p:cNvPicPr/>
              <p:nvPr/>
            </p:nvPicPr>
            <p:blipFill>
              <a:blip r:embed="rId26"/>
              <a:stretch>
                <a:fillRect/>
              </a:stretch>
            </p:blipFill>
            <p:spPr>
              <a:xfrm>
                <a:off x="5803130" y="4936390"/>
                <a:ext cx="241200" cy="215280"/>
              </a:xfrm>
              <a:prstGeom prst="rect">
                <a:avLst/>
              </a:prstGeom>
            </p:spPr>
          </p:pic>
        </mc:Fallback>
      </mc:AlternateContent>
      <p:grpSp>
        <p:nvGrpSpPr>
          <p:cNvPr id="27" name="Group 26">
            <a:extLst>
              <a:ext uri="{FF2B5EF4-FFF2-40B4-BE49-F238E27FC236}">
                <a16:creationId xmlns:a16="http://schemas.microsoft.com/office/drawing/2014/main" id="{0DEC1451-B3AD-BAAF-F8DF-59FD098789A0}"/>
              </a:ext>
            </a:extLst>
          </p:cNvPr>
          <p:cNvGrpSpPr/>
          <p:nvPr/>
        </p:nvGrpSpPr>
        <p:grpSpPr>
          <a:xfrm>
            <a:off x="5917098" y="6059604"/>
            <a:ext cx="6223923" cy="875756"/>
            <a:chOff x="1022555" y="4176252"/>
            <a:chExt cx="8013290" cy="1323560"/>
          </a:xfrm>
          <a:solidFill>
            <a:srgbClr val="FFFF00"/>
          </a:solidFill>
        </p:grpSpPr>
        <p:sp>
          <p:nvSpPr>
            <p:cNvPr id="28" name="TextBox 27">
              <a:extLst>
                <a:ext uri="{FF2B5EF4-FFF2-40B4-BE49-F238E27FC236}">
                  <a16:creationId xmlns:a16="http://schemas.microsoft.com/office/drawing/2014/main" id="{92F36D33-FBC3-C622-442B-80389DC24F03}"/>
                </a:ext>
              </a:extLst>
            </p:cNvPr>
            <p:cNvSpPr txBox="1"/>
            <p:nvPr/>
          </p:nvSpPr>
          <p:spPr>
            <a:xfrm>
              <a:off x="1022555" y="4176252"/>
              <a:ext cx="8013290" cy="558184"/>
            </a:xfrm>
            <a:prstGeom prst="rect">
              <a:avLst/>
            </a:prstGeom>
            <a:grpFill/>
          </p:spPr>
          <p:txBody>
            <a:bodyPr wrap="square" rtlCol="0">
              <a:spAutoFit/>
            </a:bodyPr>
            <a:lstStyle/>
            <a:p>
              <a:r>
                <a:rPr lang="en-US" b="1" dirty="0"/>
                <a:t>byte ---&gt;    short   ----&gt;   int----&gt;   long ----&gt; float ----&gt; double </a:t>
              </a:r>
              <a:endParaRPr lang="en-IN" b="1" dirty="0"/>
            </a:p>
          </p:txBody>
        </p:sp>
        <p:sp>
          <p:nvSpPr>
            <p:cNvPr id="29" name="TextBox 28">
              <a:extLst>
                <a:ext uri="{FF2B5EF4-FFF2-40B4-BE49-F238E27FC236}">
                  <a16:creationId xmlns:a16="http://schemas.microsoft.com/office/drawing/2014/main" id="{2AE11FD2-77F6-B27B-058C-EAAAB5139AFB}"/>
                </a:ext>
              </a:extLst>
            </p:cNvPr>
            <p:cNvSpPr txBox="1"/>
            <p:nvPr/>
          </p:nvSpPr>
          <p:spPr>
            <a:xfrm>
              <a:off x="2172563" y="4941628"/>
              <a:ext cx="1484671" cy="558184"/>
            </a:xfrm>
            <a:prstGeom prst="rect">
              <a:avLst/>
            </a:prstGeom>
            <a:grpFill/>
          </p:spPr>
          <p:txBody>
            <a:bodyPr wrap="square">
              <a:spAutoFit/>
            </a:bodyPr>
            <a:lstStyle/>
            <a:p>
              <a:r>
                <a:rPr lang="en-US" b="1" dirty="0"/>
                <a:t>character</a:t>
              </a:r>
              <a:endParaRPr lang="en-IN" b="1" dirty="0"/>
            </a:p>
          </p:txBody>
        </p:sp>
        <p:cxnSp>
          <p:nvCxnSpPr>
            <p:cNvPr id="30" name="Straight Arrow Connector 29">
              <a:extLst>
                <a:ext uri="{FF2B5EF4-FFF2-40B4-BE49-F238E27FC236}">
                  <a16:creationId xmlns:a16="http://schemas.microsoft.com/office/drawing/2014/main" id="{19395628-131B-560A-E831-3048BABDD463}"/>
                </a:ext>
              </a:extLst>
            </p:cNvPr>
            <p:cNvCxnSpPr>
              <a:cxnSpLocks/>
            </p:cNvCxnSpPr>
            <p:nvPr/>
          </p:nvCxnSpPr>
          <p:spPr>
            <a:xfrm flipV="1">
              <a:off x="3418775" y="4623058"/>
              <a:ext cx="504296" cy="314766"/>
            </a:xfrm>
            <a:prstGeom prst="straightConnector1">
              <a:avLst/>
            </a:prstGeom>
            <a:grpFill/>
            <a:ln w="28575">
              <a:prstDash val="dash"/>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700156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8EF1AF-2BEC-10B2-6768-CDEE1DB99A71}"/>
            </a:ext>
          </a:extLst>
        </p:cNvPr>
        <p:cNvGrpSpPr/>
        <p:nvPr/>
      </p:nvGrpSpPr>
      <p:grpSpPr>
        <a:xfrm>
          <a:off x="0" y="0"/>
          <a:ext cx="0" cy="0"/>
          <a:chOff x="0" y="0"/>
          <a:chExt cx="0" cy="0"/>
        </a:xfrm>
      </p:grpSpPr>
      <p:sp>
        <p:nvSpPr>
          <p:cNvPr id="5" name="TextBox 4">
            <a:extLst>
              <a:ext uri="{FF2B5EF4-FFF2-40B4-BE49-F238E27FC236}">
                <a16:creationId xmlns:a16="http://schemas.microsoft.com/office/drawing/2014/main" id="{E62961AE-9FA4-0EFD-2355-42E7A066C9DE}"/>
              </a:ext>
            </a:extLst>
          </p:cNvPr>
          <p:cNvSpPr txBox="1"/>
          <p:nvPr/>
        </p:nvSpPr>
        <p:spPr>
          <a:xfrm>
            <a:off x="5378658" y="145467"/>
            <a:ext cx="7089059" cy="4524315"/>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class A{</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(short x){</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datatype: short, x= "+x);</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(long x){</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datatype: double, x= "+x);</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void </a:t>
            </a:r>
            <a:r>
              <a:rPr lang="en-IN" sz="2400" dirty="0" err="1">
                <a:latin typeface="Times New Roman" panose="02020603050405020304" pitchFamily="18" charset="0"/>
                <a:cs typeface="Times New Roman" panose="02020603050405020304" pitchFamily="18" charset="0"/>
              </a:rPr>
              <a:t>init</a:t>
            </a:r>
            <a:r>
              <a:rPr lang="en-IN" sz="2400" dirty="0">
                <a:latin typeface="Times New Roman" panose="02020603050405020304" pitchFamily="18" charset="0"/>
                <a:cs typeface="Times New Roman" panose="02020603050405020304" pitchFamily="18" charset="0"/>
              </a:rPr>
              <a:t>(float x){</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 datatype: float, x= "+x);</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a:t>
            </a:r>
          </a:p>
          <a:p>
            <a:endParaRPr lang="en-IN" sz="2400" dirty="0">
              <a:latin typeface="Times New Roman" panose="02020603050405020304" pitchFamily="18" charset="0"/>
              <a:cs typeface="Times New Roman" panose="02020603050405020304" pitchFamily="18" charset="0"/>
            </a:endParaRPr>
          </a:p>
        </p:txBody>
      </p:sp>
      <p:sp>
        <p:nvSpPr>
          <p:cNvPr id="7" name="TextBox 6">
            <a:extLst>
              <a:ext uri="{FF2B5EF4-FFF2-40B4-BE49-F238E27FC236}">
                <a16:creationId xmlns:a16="http://schemas.microsoft.com/office/drawing/2014/main" id="{01395387-77EF-8A3F-ED1D-486A9E28ADB9}"/>
              </a:ext>
            </a:extLst>
          </p:cNvPr>
          <p:cNvSpPr txBox="1"/>
          <p:nvPr/>
        </p:nvSpPr>
        <p:spPr>
          <a:xfrm>
            <a:off x="167146" y="405012"/>
            <a:ext cx="5024289" cy="3416320"/>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class </a:t>
            </a:r>
            <a:r>
              <a:rPr lang="en-IN" sz="2400" dirty="0" err="1">
                <a:latin typeface="Times New Roman" panose="02020603050405020304" pitchFamily="18" charset="0"/>
                <a:cs typeface="Times New Roman" panose="02020603050405020304" pitchFamily="18" charset="0"/>
              </a:rPr>
              <a:t>OverloadDemo</a:t>
            </a:r>
            <a:r>
              <a:rPr lang="en-IN" sz="2400" dirty="0">
                <a:latin typeface="Times New Roman" panose="02020603050405020304" pitchFamily="18" charset="0"/>
                <a:cs typeface="Times New Roman" panose="02020603050405020304" pitchFamily="18" charset="0"/>
              </a:rPr>
              <a:t>{</a:t>
            </a:r>
          </a:p>
          <a:p>
            <a:r>
              <a:rPr lang="en-IN" sz="2400" dirty="0">
                <a:latin typeface="Times New Roman" panose="02020603050405020304" pitchFamily="18" charset="0"/>
                <a:cs typeface="Times New Roman" panose="02020603050405020304" pitchFamily="18" charset="0"/>
              </a:rPr>
              <a:t>  public static void main(String[] </a:t>
            </a:r>
            <a:r>
              <a:rPr lang="en-IN" sz="2400" dirty="0" err="1">
                <a:latin typeface="Times New Roman" panose="02020603050405020304" pitchFamily="18" charset="0"/>
                <a:cs typeface="Times New Roman" panose="02020603050405020304" pitchFamily="18" charset="0"/>
              </a:rPr>
              <a:t>args</a:t>
            </a:r>
            <a:r>
              <a:rPr lang="en-IN" sz="2400" dirty="0">
                <a:latin typeface="Times New Roman" panose="02020603050405020304" pitchFamily="18" charset="0"/>
                <a:cs typeface="Times New Roman" panose="02020603050405020304" pitchFamily="18" charset="0"/>
              </a:rPr>
              <a:t>){</a:t>
            </a:r>
          </a:p>
          <a:p>
            <a:r>
              <a:rPr lang="en-IN" sz="2400" dirty="0">
                <a:latin typeface="Times New Roman" panose="02020603050405020304" pitchFamily="18" charset="0"/>
                <a:cs typeface="Times New Roman" panose="02020603050405020304" pitchFamily="18" charset="0"/>
              </a:rPr>
              <a:t>	A </a:t>
            </a:r>
            <a:r>
              <a:rPr lang="en-IN" sz="2400" dirty="0" err="1">
                <a:latin typeface="Times New Roman" panose="02020603050405020304" pitchFamily="18" charset="0"/>
                <a:cs typeface="Times New Roman" panose="02020603050405020304" pitchFamily="18" charset="0"/>
              </a:rPr>
              <a:t>obj</a:t>
            </a:r>
            <a:r>
              <a:rPr lang="en-IN" sz="2400" dirty="0">
                <a:latin typeface="Times New Roman" panose="02020603050405020304" pitchFamily="18" charset="0"/>
                <a:cs typeface="Times New Roman" panose="02020603050405020304" pitchFamily="18" charset="0"/>
              </a:rPr>
              <a:t>=new A();</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((int)10);</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((byte)2);</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(2.34);</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obj.init</a:t>
            </a:r>
            <a:r>
              <a:rPr lang="en-IN" sz="2400" dirty="0">
                <a:latin typeface="Times New Roman" panose="02020603050405020304" pitchFamily="18" charset="0"/>
                <a:cs typeface="Times New Roman" panose="02020603050405020304" pitchFamily="18" charset="0"/>
              </a:rPr>
              <a:t>(1.84f);</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a:t>
            </a:r>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A7948E74-056B-DA39-62B1-FE091869C758}"/>
                  </a:ext>
                </a:extLst>
              </p14:cNvPr>
              <p14:cNvContentPartPr/>
              <p14:nvPr/>
            </p14:nvContentPartPr>
            <p14:xfrm>
              <a:off x="3273770" y="1769268"/>
              <a:ext cx="2895120" cy="720"/>
            </p14:xfrm>
          </p:contentPart>
        </mc:Choice>
        <mc:Fallback xmlns="">
          <p:pic>
            <p:nvPicPr>
              <p:cNvPr id="4" name="Ink 3">
                <a:extLst>
                  <a:ext uri="{FF2B5EF4-FFF2-40B4-BE49-F238E27FC236}">
                    <a16:creationId xmlns:a16="http://schemas.microsoft.com/office/drawing/2014/main" id="{A7948E74-056B-DA39-62B1-FE091869C758}"/>
                  </a:ext>
                </a:extLst>
              </p:cNvPr>
              <p:cNvPicPr/>
              <p:nvPr/>
            </p:nvPicPr>
            <p:blipFill>
              <a:blip r:embed="rId3"/>
              <a:stretch>
                <a:fillRect/>
              </a:stretch>
            </p:blipFill>
            <p:spPr>
              <a:xfrm>
                <a:off x="3265130" y="1751988"/>
                <a:ext cx="2912760" cy="360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6" name="Ink 5">
                <a:extLst>
                  <a:ext uri="{FF2B5EF4-FFF2-40B4-BE49-F238E27FC236}">
                    <a16:creationId xmlns:a16="http://schemas.microsoft.com/office/drawing/2014/main" id="{72E6AAE0-79BC-575E-F4E0-07DE09C2BAAF}"/>
                  </a:ext>
                </a:extLst>
              </p14:cNvPr>
              <p14:cNvContentPartPr/>
              <p14:nvPr/>
            </p14:nvContentPartPr>
            <p14:xfrm>
              <a:off x="6027050" y="1671708"/>
              <a:ext cx="155520" cy="230040"/>
            </p14:xfrm>
          </p:contentPart>
        </mc:Choice>
        <mc:Fallback xmlns="">
          <p:pic>
            <p:nvPicPr>
              <p:cNvPr id="6" name="Ink 5">
                <a:extLst>
                  <a:ext uri="{FF2B5EF4-FFF2-40B4-BE49-F238E27FC236}">
                    <a16:creationId xmlns:a16="http://schemas.microsoft.com/office/drawing/2014/main" id="{72E6AAE0-79BC-575E-F4E0-07DE09C2BAAF}"/>
                  </a:ext>
                </a:extLst>
              </p:cNvPr>
              <p:cNvPicPr/>
              <p:nvPr/>
            </p:nvPicPr>
            <p:blipFill>
              <a:blip r:embed="rId5"/>
              <a:stretch>
                <a:fillRect/>
              </a:stretch>
            </p:blipFill>
            <p:spPr>
              <a:xfrm>
                <a:off x="6018410" y="1662708"/>
                <a:ext cx="173160" cy="2476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6ADE2018-77B2-A6BF-F24C-BCE8E7ACEF42}"/>
                  </a:ext>
                </a:extLst>
              </p14:cNvPr>
              <p14:cNvContentPartPr/>
              <p14:nvPr/>
            </p14:nvContentPartPr>
            <p14:xfrm>
              <a:off x="3362330" y="865308"/>
              <a:ext cx="2694600" cy="1288440"/>
            </p14:xfrm>
          </p:contentPart>
        </mc:Choice>
        <mc:Fallback xmlns="">
          <p:pic>
            <p:nvPicPr>
              <p:cNvPr id="10" name="Ink 9">
                <a:extLst>
                  <a:ext uri="{FF2B5EF4-FFF2-40B4-BE49-F238E27FC236}">
                    <a16:creationId xmlns:a16="http://schemas.microsoft.com/office/drawing/2014/main" id="{6ADE2018-77B2-A6BF-F24C-BCE8E7ACEF42}"/>
                  </a:ext>
                </a:extLst>
              </p:cNvPr>
              <p:cNvPicPr/>
              <p:nvPr/>
            </p:nvPicPr>
            <p:blipFill>
              <a:blip r:embed="rId7"/>
              <a:stretch>
                <a:fillRect/>
              </a:stretch>
            </p:blipFill>
            <p:spPr>
              <a:xfrm>
                <a:off x="3353330" y="856308"/>
                <a:ext cx="2712240" cy="130608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2" name="Ink 11">
                <a:extLst>
                  <a:ext uri="{FF2B5EF4-FFF2-40B4-BE49-F238E27FC236}">
                    <a16:creationId xmlns:a16="http://schemas.microsoft.com/office/drawing/2014/main" id="{0D792148-A9DB-3BAE-4724-BACBD0977488}"/>
                  </a:ext>
                </a:extLst>
              </p14:cNvPr>
              <p14:cNvContentPartPr/>
              <p14:nvPr/>
            </p14:nvContentPartPr>
            <p14:xfrm>
              <a:off x="5909330" y="805908"/>
              <a:ext cx="156240" cy="240480"/>
            </p14:xfrm>
          </p:contentPart>
        </mc:Choice>
        <mc:Fallback xmlns="">
          <p:pic>
            <p:nvPicPr>
              <p:cNvPr id="12" name="Ink 11">
                <a:extLst>
                  <a:ext uri="{FF2B5EF4-FFF2-40B4-BE49-F238E27FC236}">
                    <a16:creationId xmlns:a16="http://schemas.microsoft.com/office/drawing/2014/main" id="{0D792148-A9DB-3BAE-4724-BACBD0977488}"/>
                  </a:ext>
                </a:extLst>
              </p:cNvPr>
              <p:cNvPicPr/>
              <p:nvPr/>
            </p:nvPicPr>
            <p:blipFill>
              <a:blip r:embed="rId9"/>
              <a:stretch>
                <a:fillRect/>
              </a:stretch>
            </p:blipFill>
            <p:spPr>
              <a:xfrm>
                <a:off x="5900330" y="797268"/>
                <a:ext cx="173880" cy="25812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6" name="Ink 15">
                <a:extLst>
                  <a:ext uri="{FF2B5EF4-FFF2-40B4-BE49-F238E27FC236}">
                    <a16:creationId xmlns:a16="http://schemas.microsoft.com/office/drawing/2014/main" id="{05A2C71E-3E81-47ED-F6E7-6E2B7E37ECF8}"/>
                  </a:ext>
                </a:extLst>
              </p14:cNvPr>
              <p14:cNvContentPartPr/>
              <p14:nvPr/>
            </p14:nvContentPartPr>
            <p14:xfrm>
              <a:off x="3421370" y="5211228"/>
              <a:ext cx="360" cy="360"/>
            </p14:xfrm>
          </p:contentPart>
        </mc:Choice>
        <mc:Fallback xmlns="">
          <p:pic>
            <p:nvPicPr>
              <p:cNvPr id="16" name="Ink 15">
                <a:extLst>
                  <a:ext uri="{FF2B5EF4-FFF2-40B4-BE49-F238E27FC236}">
                    <a16:creationId xmlns:a16="http://schemas.microsoft.com/office/drawing/2014/main" id="{05A2C71E-3E81-47ED-F6E7-6E2B7E37ECF8}"/>
                  </a:ext>
                </a:extLst>
              </p:cNvPr>
              <p:cNvPicPr/>
              <p:nvPr/>
            </p:nvPicPr>
            <p:blipFill>
              <a:blip r:embed="rId11"/>
              <a:stretch>
                <a:fillRect/>
              </a:stretch>
            </p:blipFill>
            <p:spPr>
              <a:xfrm>
                <a:off x="3412370" y="5202228"/>
                <a:ext cx="18000" cy="18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2">
            <p14:nvContentPartPr>
              <p14:cNvPr id="21" name="Ink 20">
                <a:extLst>
                  <a:ext uri="{FF2B5EF4-FFF2-40B4-BE49-F238E27FC236}">
                    <a16:creationId xmlns:a16="http://schemas.microsoft.com/office/drawing/2014/main" id="{0E8F9916-E479-7C03-303F-EA5A043A7D9E}"/>
                  </a:ext>
                </a:extLst>
              </p14:cNvPr>
              <p14:cNvContentPartPr/>
              <p14:nvPr/>
            </p14:nvContentPartPr>
            <p14:xfrm>
              <a:off x="2978930" y="2870710"/>
              <a:ext cx="2973240" cy="720"/>
            </p14:xfrm>
          </p:contentPart>
        </mc:Choice>
        <mc:Fallback xmlns="">
          <p:pic>
            <p:nvPicPr>
              <p:cNvPr id="21" name="Ink 20">
                <a:extLst>
                  <a:ext uri="{FF2B5EF4-FFF2-40B4-BE49-F238E27FC236}">
                    <a16:creationId xmlns:a16="http://schemas.microsoft.com/office/drawing/2014/main" id="{0E8F9916-E479-7C03-303F-EA5A043A7D9E}"/>
                  </a:ext>
                </a:extLst>
              </p:cNvPr>
              <p:cNvPicPr/>
              <p:nvPr/>
            </p:nvPicPr>
            <p:blipFill>
              <a:blip r:embed="rId13"/>
              <a:stretch>
                <a:fillRect/>
              </a:stretch>
            </p:blipFill>
            <p:spPr>
              <a:xfrm>
                <a:off x="2970290" y="2852710"/>
                <a:ext cx="2990880" cy="3600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4">
            <p14:nvContentPartPr>
              <p14:cNvPr id="23" name="Ink 22">
                <a:extLst>
                  <a:ext uri="{FF2B5EF4-FFF2-40B4-BE49-F238E27FC236}">
                    <a16:creationId xmlns:a16="http://schemas.microsoft.com/office/drawing/2014/main" id="{30A049F2-0598-43CB-FEAB-2115DDEAE4FC}"/>
                  </a:ext>
                </a:extLst>
              </p14:cNvPr>
              <p14:cNvContentPartPr/>
              <p14:nvPr/>
            </p14:nvContentPartPr>
            <p14:xfrm>
              <a:off x="5849930" y="2792230"/>
              <a:ext cx="118440" cy="78840"/>
            </p14:xfrm>
          </p:contentPart>
        </mc:Choice>
        <mc:Fallback xmlns="">
          <p:pic>
            <p:nvPicPr>
              <p:cNvPr id="23" name="Ink 22">
                <a:extLst>
                  <a:ext uri="{FF2B5EF4-FFF2-40B4-BE49-F238E27FC236}">
                    <a16:creationId xmlns:a16="http://schemas.microsoft.com/office/drawing/2014/main" id="{30A049F2-0598-43CB-FEAB-2115DDEAE4FC}"/>
                  </a:ext>
                </a:extLst>
              </p:cNvPr>
              <p:cNvPicPr/>
              <p:nvPr/>
            </p:nvPicPr>
            <p:blipFill>
              <a:blip r:embed="rId15"/>
              <a:stretch>
                <a:fillRect/>
              </a:stretch>
            </p:blipFill>
            <p:spPr>
              <a:xfrm>
                <a:off x="5840930" y="2783230"/>
                <a:ext cx="136080" cy="96480"/>
              </a:xfrm>
              <a:prstGeom prst="rect">
                <a:avLst/>
              </a:prstGeom>
            </p:spPr>
          </p:pic>
        </mc:Fallback>
      </mc:AlternateContent>
      <mc:AlternateContent xmlns:mc="http://schemas.openxmlformats.org/markup-compatibility/2006" xmlns:p14="http://schemas.microsoft.com/office/powerpoint/2010/main" xmlns:aink="http://schemas.microsoft.com/office/drawing/2016/ink">
        <mc:Choice Requires="p14 aink">
          <p:contentPart p14:bwMode="auto" r:id="rId16">
            <p14:nvContentPartPr>
              <p14:cNvPr id="24" name="Ink 23">
                <a:extLst>
                  <a:ext uri="{FF2B5EF4-FFF2-40B4-BE49-F238E27FC236}">
                    <a16:creationId xmlns:a16="http://schemas.microsoft.com/office/drawing/2014/main" id="{5A3B7112-53C3-27E5-EEE0-E7FAED68280B}"/>
                  </a:ext>
                </a:extLst>
              </p14:cNvPr>
              <p14:cNvContentPartPr/>
              <p14:nvPr/>
            </p14:nvContentPartPr>
            <p14:xfrm>
              <a:off x="5851370" y="2890510"/>
              <a:ext cx="136800" cy="95040"/>
            </p14:xfrm>
          </p:contentPart>
        </mc:Choice>
        <mc:Fallback xmlns="">
          <p:pic>
            <p:nvPicPr>
              <p:cNvPr id="24" name="Ink 23">
                <a:extLst>
                  <a:ext uri="{FF2B5EF4-FFF2-40B4-BE49-F238E27FC236}">
                    <a16:creationId xmlns:a16="http://schemas.microsoft.com/office/drawing/2014/main" id="{5A3B7112-53C3-27E5-EEE0-E7FAED68280B}"/>
                  </a:ext>
                </a:extLst>
              </p:cNvPr>
              <p:cNvPicPr/>
              <p:nvPr/>
            </p:nvPicPr>
            <p:blipFill>
              <a:blip r:embed="rId17"/>
              <a:stretch>
                <a:fillRect/>
              </a:stretch>
            </p:blipFill>
            <p:spPr>
              <a:xfrm>
                <a:off x="5842730" y="2881510"/>
                <a:ext cx="154440" cy="112680"/>
              </a:xfrm>
              <a:prstGeom prst="rect">
                <a:avLst/>
              </a:prstGeom>
            </p:spPr>
          </p:pic>
        </mc:Fallback>
      </mc:AlternateContent>
      <p:cxnSp>
        <p:nvCxnSpPr>
          <p:cNvPr id="3" name="Straight Arrow Connector 2">
            <a:extLst>
              <a:ext uri="{FF2B5EF4-FFF2-40B4-BE49-F238E27FC236}">
                <a16:creationId xmlns:a16="http://schemas.microsoft.com/office/drawing/2014/main" id="{B4A561D8-9A9F-71C5-E61D-CB7BC915DFA5}"/>
              </a:ext>
            </a:extLst>
          </p:cNvPr>
          <p:cNvCxnSpPr/>
          <p:nvPr/>
        </p:nvCxnSpPr>
        <p:spPr>
          <a:xfrm>
            <a:off x="2978930" y="2507227"/>
            <a:ext cx="934309" cy="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8BF348E8-0179-EF80-17E7-943950F84FE1}"/>
              </a:ext>
            </a:extLst>
          </p:cNvPr>
          <p:cNvSpPr txBox="1"/>
          <p:nvPr/>
        </p:nvSpPr>
        <p:spPr>
          <a:xfrm>
            <a:off x="3883495" y="2312583"/>
            <a:ext cx="2212505" cy="369332"/>
          </a:xfrm>
          <a:prstGeom prst="rect">
            <a:avLst/>
          </a:prstGeom>
          <a:noFill/>
        </p:spPr>
        <p:txBody>
          <a:bodyPr wrap="square" rtlCol="0">
            <a:spAutoFit/>
          </a:bodyPr>
          <a:lstStyle/>
          <a:p>
            <a:r>
              <a:rPr lang="en-IN" dirty="0"/>
              <a:t>Compile-time error</a:t>
            </a:r>
          </a:p>
        </p:txBody>
      </p:sp>
      <p:pic>
        <p:nvPicPr>
          <p:cNvPr id="13" name="Picture 12">
            <a:extLst>
              <a:ext uri="{FF2B5EF4-FFF2-40B4-BE49-F238E27FC236}">
                <a16:creationId xmlns:a16="http://schemas.microsoft.com/office/drawing/2014/main" id="{00B4FC84-5AEA-C594-A63E-EED8B2CA9AB0}"/>
              </a:ext>
            </a:extLst>
          </p:cNvPr>
          <p:cNvPicPr>
            <a:picLocks noChangeAspect="1"/>
          </p:cNvPicPr>
          <p:nvPr/>
        </p:nvPicPr>
        <p:blipFill>
          <a:blip r:embed="rId18"/>
          <a:srcRect t="27231" r="16777" b="28831"/>
          <a:stretch>
            <a:fillRect/>
          </a:stretch>
        </p:blipFill>
        <p:spPr>
          <a:xfrm>
            <a:off x="0" y="4233440"/>
            <a:ext cx="8347943" cy="2479093"/>
          </a:xfrm>
          <a:prstGeom prst="rect">
            <a:avLst/>
          </a:prstGeom>
        </p:spPr>
      </p:pic>
      <p:grpSp>
        <p:nvGrpSpPr>
          <p:cNvPr id="27" name="Group 26">
            <a:extLst>
              <a:ext uri="{FF2B5EF4-FFF2-40B4-BE49-F238E27FC236}">
                <a16:creationId xmlns:a16="http://schemas.microsoft.com/office/drawing/2014/main" id="{E82D2510-A318-B75D-56B2-71E40C152890}"/>
              </a:ext>
            </a:extLst>
          </p:cNvPr>
          <p:cNvGrpSpPr/>
          <p:nvPr/>
        </p:nvGrpSpPr>
        <p:grpSpPr>
          <a:xfrm>
            <a:off x="5917098" y="5794134"/>
            <a:ext cx="6223923" cy="875756"/>
            <a:chOff x="1022555" y="4176252"/>
            <a:chExt cx="8013290" cy="1323560"/>
          </a:xfrm>
          <a:solidFill>
            <a:srgbClr val="FFFF00"/>
          </a:solidFill>
        </p:grpSpPr>
        <p:sp>
          <p:nvSpPr>
            <p:cNvPr id="29" name="TextBox 28">
              <a:extLst>
                <a:ext uri="{FF2B5EF4-FFF2-40B4-BE49-F238E27FC236}">
                  <a16:creationId xmlns:a16="http://schemas.microsoft.com/office/drawing/2014/main" id="{AEF5A545-B76B-D323-9B29-4434F6C4D5EE}"/>
                </a:ext>
              </a:extLst>
            </p:cNvPr>
            <p:cNvSpPr txBox="1"/>
            <p:nvPr/>
          </p:nvSpPr>
          <p:spPr>
            <a:xfrm>
              <a:off x="2172563" y="4941628"/>
              <a:ext cx="1484671" cy="558184"/>
            </a:xfrm>
            <a:prstGeom prst="rect">
              <a:avLst/>
            </a:prstGeom>
            <a:grpFill/>
          </p:spPr>
          <p:txBody>
            <a:bodyPr wrap="square">
              <a:spAutoFit/>
            </a:bodyPr>
            <a:lstStyle/>
            <a:p>
              <a:r>
                <a:rPr lang="en-US" b="1" dirty="0"/>
                <a:t>character</a:t>
              </a:r>
              <a:endParaRPr lang="en-IN" b="1" dirty="0"/>
            </a:p>
          </p:txBody>
        </p:sp>
        <p:cxnSp>
          <p:nvCxnSpPr>
            <p:cNvPr id="30" name="Straight Arrow Connector 29">
              <a:extLst>
                <a:ext uri="{FF2B5EF4-FFF2-40B4-BE49-F238E27FC236}">
                  <a16:creationId xmlns:a16="http://schemas.microsoft.com/office/drawing/2014/main" id="{758EEE95-528B-93C9-0310-17CFD35F4564}"/>
                </a:ext>
              </a:extLst>
            </p:cNvPr>
            <p:cNvCxnSpPr>
              <a:cxnSpLocks/>
            </p:cNvCxnSpPr>
            <p:nvPr/>
          </p:nvCxnSpPr>
          <p:spPr>
            <a:xfrm flipV="1">
              <a:off x="3418775" y="4623058"/>
              <a:ext cx="504296" cy="314766"/>
            </a:xfrm>
            <a:prstGeom prst="straightConnector1">
              <a:avLst/>
            </a:prstGeom>
            <a:grpFill/>
            <a:ln w="28575">
              <a:prstDash val="dash"/>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BF2C4E67-4FD5-4886-8001-4FCFBB02249C}"/>
                </a:ext>
              </a:extLst>
            </p:cNvPr>
            <p:cNvSpPr txBox="1"/>
            <p:nvPr/>
          </p:nvSpPr>
          <p:spPr>
            <a:xfrm>
              <a:off x="1022555" y="4176252"/>
              <a:ext cx="8013290" cy="558184"/>
            </a:xfrm>
            <a:prstGeom prst="rect">
              <a:avLst/>
            </a:prstGeom>
            <a:grpFill/>
          </p:spPr>
          <p:txBody>
            <a:bodyPr wrap="square" rtlCol="0">
              <a:spAutoFit/>
            </a:bodyPr>
            <a:lstStyle/>
            <a:p>
              <a:r>
                <a:rPr lang="en-US" b="1" dirty="0"/>
                <a:t>byte ---&gt;    short   ----&gt;   int----&gt;   long ----&gt; float ----&gt; double </a:t>
              </a:r>
              <a:endParaRPr lang="en-IN" b="1" dirty="0"/>
            </a:p>
          </p:txBody>
        </p:sp>
      </p:grpSp>
    </p:spTree>
    <p:extLst>
      <p:ext uri="{BB962C8B-B14F-4D97-AF65-F5344CB8AC3E}">
        <p14:creationId xmlns:p14="http://schemas.microsoft.com/office/powerpoint/2010/main" val="26775156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A3F5F-7ADC-C1D3-39BB-577E04AE7127}"/>
              </a:ext>
            </a:extLst>
          </p:cNvPr>
          <p:cNvSpPr>
            <a:spLocks noGrp="1"/>
          </p:cNvSpPr>
          <p:nvPr>
            <p:ph type="title"/>
          </p:nvPr>
        </p:nvSpPr>
        <p:spPr>
          <a:xfrm>
            <a:off x="484238" y="70158"/>
            <a:ext cx="10515600" cy="593034"/>
          </a:xfrm>
        </p:spPr>
        <p:txBody>
          <a:bodyPr>
            <a:normAutofit fontScale="90000"/>
          </a:bodyPr>
          <a:lstStyle/>
          <a:p>
            <a:r>
              <a:rPr lang="en-IN" u="sng" dirty="0"/>
              <a:t>Final Keyword</a:t>
            </a:r>
          </a:p>
        </p:txBody>
      </p:sp>
      <p:sp>
        <p:nvSpPr>
          <p:cNvPr id="3" name="Content Placeholder 2">
            <a:extLst>
              <a:ext uri="{FF2B5EF4-FFF2-40B4-BE49-F238E27FC236}">
                <a16:creationId xmlns:a16="http://schemas.microsoft.com/office/drawing/2014/main" id="{D9796E07-688A-2F51-04BE-546C41F83134}"/>
              </a:ext>
            </a:extLst>
          </p:cNvPr>
          <p:cNvSpPr>
            <a:spLocks noGrp="1"/>
          </p:cNvSpPr>
          <p:nvPr>
            <p:ph idx="1"/>
          </p:nvPr>
        </p:nvSpPr>
        <p:spPr>
          <a:xfrm>
            <a:off x="671051" y="609049"/>
            <a:ext cx="10515600" cy="722953"/>
          </a:xfrm>
        </p:spPr>
        <p:txBody>
          <a:bodyPr/>
          <a:lstStyle/>
          <a:p>
            <a:r>
              <a:rPr lang="en-IN" dirty="0">
                <a:latin typeface="Times New Roman" panose="02020603050405020304" pitchFamily="18" charset="0"/>
                <a:cs typeface="Times New Roman" panose="02020603050405020304" pitchFamily="18" charset="0"/>
              </a:rPr>
              <a:t>The keyword final is a non-access modifier that can be applied to</a:t>
            </a:r>
          </a:p>
          <a:p>
            <a:pPr marL="0" indent="0">
              <a:buNone/>
            </a:pPr>
            <a:endParaRPr lang="en-IN" dirty="0">
              <a:latin typeface="Times New Roman" panose="02020603050405020304" pitchFamily="18"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A5DAD4D5-B088-FA16-FBEF-C2C8FBF4829D}"/>
              </a:ext>
            </a:extLst>
          </p:cNvPr>
          <p:cNvGraphicFramePr>
            <a:graphicFrameLocks noGrp="1"/>
          </p:cNvGraphicFramePr>
          <p:nvPr>
            <p:extLst>
              <p:ext uri="{D42A27DB-BD31-4B8C-83A1-F6EECF244321}">
                <p14:modId xmlns:p14="http://schemas.microsoft.com/office/powerpoint/2010/main" val="2916827680"/>
              </p:ext>
            </p:extLst>
          </p:nvPr>
        </p:nvGraphicFramePr>
        <p:xfrm>
          <a:off x="1126912" y="1060683"/>
          <a:ext cx="10612084" cy="4648974"/>
        </p:xfrm>
        <a:graphic>
          <a:graphicData uri="http://schemas.openxmlformats.org/drawingml/2006/table">
            <a:tbl>
              <a:tblPr firstRow="1" bandRow="1">
                <a:tableStyleId>{5C22544A-7EE6-4342-B048-85BDC9FD1C3A}</a:tableStyleId>
              </a:tblPr>
              <a:tblGrid>
                <a:gridCol w="1829497">
                  <a:extLst>
                    <a:ext uri="{9D8B030D-6E8A-4147-A177-3AD203B41FA5}">
                      <a16:colId xmlns:a16="http://schemas.microsoft.com/office/drawing/2014/main" val="3704190383"/>
                    </a:ext>
                  </a:extLst>
                </a:gridCol>
                <a:gridCol w="3926110">
                  <a:extLst>
                    <a:ext uri="{9D8B030D-6E8A-4147-A177-3AD203B41FA5}">
                      <a16:colId xmlns:a16="http://schemas.microsoft.com/office/drawing/2014/main" val="4248999624"/>
                    </a:ext>
                  </a:extLst>
                </a:gridCol>
                <a:gridCol w="4856477">
                  <a:extLst>
                    <a:ext uri="{9D8B030D-6E8A-4147-A177-3AD203B41FA5}">
                      <a16:colId xmlns:a16="http://schemas.microsoft.com/office/drawing/2014/main" val="438583015"/>
                    </a:ext>
                  </a:extLst>
                </a:gridCol>
              </a:tblGrid>
              <a:tr h="370840">
                <a:tc>
                  <a:txBody>
                    <a:bodyPr/>
                    <a:lstStyle/>
                    <a:p>
                      <a:r>
                        <a:rPr lang="en-IN" sz="2000" dirty="0">
                          <a:solidFill>
                            <a:schemeClr val="tx1"/>
                          </a:solidFill>
                        </a:rPr>
                        <a:t>Applied for</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gridSpan="2">
                  <a:txBody>
                    <a:bodyPr/>
                    <a:lstStyle/>
                    <a:p>
                      <a:r>
                        <a:rPr lang="en-IN" sz="2000" dirty="0">
                          <a:solidFill>
                            <a:schemeClr val="tx1"/>
                          </a:solidFill>
                        </a:rPr>
                        <a:t>Description</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endParaRPr lang="en-IN"/>
                    </a:p>
                  </a:txBody>
                  <a:tcPr/>
                </a:tc>
                <a:extLst>
                  <a:ext uri="{0D108BD9-81ED-4DB2-BD59-A6C34878D82A}">
                    <a16:rowId xmlns:a16="http://schemas.microsoft.com/office/drawing/2014/main" val="184041574"/>
                  </a:ext>
                </a:extLst>
              </a:tr>
              <a:tr h="370840">
                <a:tc>
                  <a:txBody>
                    <a:bodyPr/>
                    <a:lstStyle/>
                    <a:p>
                      <a:r>
                        <a:rPr lang="en-IN" sz="2000" dirty="0">
                          <a:solidFill>
                            <a:schemeClr val="tx1"/>
                          </a:solidFill>
                        </a:rPr>
                        <a:t>Class</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IN" sz="2000" dirty="0">
                          <a:solidFill>
                            <a:schemeClr val="tx1"/>
                          </a:solidFill>
                        </a:rPr>
                        <a:t>Cannot have successors(or subclasses) in the context of inheritance</a:t>
                      </a:r>
                    </a:p>
                    <a:p>
                      <a:r>
                        <a:rPr lang="en-IN" sz="2000" dirty="0">
                          <a:solidFill>
                            <a:schemeClr val="tx1"/>
                          </a:solidFill>
                        </a:rPr>
                        <a:t>final class A {    }</a:t>
                      </a:r>
                    </a:p>
                    <a:p>
                      <a:r>
                        <a:rPr lang="en-IN" sz="2000" b="1" dirty="0">
                          <a:solidFill>
                            <a:schemeClr val="tx1"/>
                          </a:solidFill>
                          <a:highlight>
                            <a:srgbClr val="00FFFF"/>
                          </a:highlight>
                        </a:rPr>
                        <a:t>class B extends A { } </a:t>
                      </a:r>
                      <a:r>
                        <a:rPr lang="en-IN" sz="2000" dirty="0">
                          <a:solidFill>
                            <a:schemeClr val="tx1"/>
                          </a:solidFill>
                          <a:highlight>
                            <a:srgbClr val="00FFFF"/>
                          </a:highlight>
                          <a:sym typeface="Wingdings" panose="05000000000000000000" pitchFamily="2" charset="2"/>
                        </a:rPr>
                        <a:t>-- &gt; Not allowed</a:t>
                      </a:r>
                      <a:endParaRPr lang="en-IN" sz="2000" dirty="0">
                        <a:solidFill>
                          <a:schemeClr val="tx1"/>
                        </a:solidFill>
                        <a:highlight>
                          <a:srgbClr val="00FFFF"/>
                        </a:highlight>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a:p>
                  </a:txBody>
                  <a:tcPr/>
                </a:tc>
                <a:extLst>
                  <a:ext uri="{0D108BD9-81ED-4DB2-BD59-A6C34878D82A}">
                    <a16:rowId xmlns:a16="http://schemas.microsoft.com/office/drawing/2014/main" val="1865218288"/>
                  </a:ext>
                </a:extLst>
              </a:tr>
              <a:tr h="412254">
                <a:tc rowSpan="2">
                  <a:txBody>
                    <a:bodyPr/>
                    <a:lstStyle/>
                    <a:p>
                      <a:r>
                        <a:rPr lang="en-IN" sz="2000" dirty="0">
                          <a:solidFill>
                            <a:schemeClr val="tx1"/>
                          </a:solidFill>
                        </a:rPr>
                        <a:t>method</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IN" sz="2000" dirty="0">
                          <a:solidFill>
                            <a:schemeClr val="tx1"/>
                          </a:solidFill>
                        </a:rPr>
                        <a:t>Cannot be overridden i.e., body cannot be changed in the successor</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a:p>
                  </a:txBody>
                  <a:tcPr/>
                </a:tc>
                <a:extLst>
                  <a:ext uri="{0D108BD9-81ED-4DB2-BD59-A6C34878D82A}">
                    <a16:rowId xmlns:a16="http://schemas.microsoft.com/office/drawing/2014/main" val="1408094349"/>
                  </a:ext>
                </a:extLst>
              </a:tr>
              <a:tr h="1507986">
                <a:tc vMerge="1">
                  <a:txBody>
                    <a:bodyPr/>
                    <a:lstStyle/>
                    <a:p>
                      <a:endParaRPr lang="en-IN"/>
                    </a:p>
                  </a:txBody>
                  <a:tcPr/>
                </a:tc>
                <a:tc>
                  <a:txBody>
                    <a:bodyPr/>
                    <a:lstStyle/>
                    <a:p>
                      <a:r>
                        <a:rPr lang="en-IN" sz="2000" dirty="0">
                          <a:solidFill>
                            <a:schemeClr val="tx1"/>
                          </a:solidFill>
                        </a:rPr>
                        <a:t>class A {  </a:t>
                      </a:r>
                    </a:p>
                    <a:p>
                      <a:endParaRPr lang="en-IN" sz="2000" dirty="0">
                        <a:solidFill>
                          <a:schemeClr val="tx1"/>
                        </a:solidFill>
                      </a:endParaRPr>
                    </a:p>
                    <a:p>
                      <a:r>
                        <a:rPr lang="en-IN" sz="2000" dirty="0">
                          <a:solidFill>
                            <a:schemeClr val="tx1"/>
                          </a:solidFill>
                        </a:rPr>
                        <a:t>       final void display(){</a:t>
                      </a:r>
                    </a:p>
                    <a:p>
                      <a:r>
                        <a:rPr lang="en-IN" sz="2000" dirty="0">
                          <a:solidFill>
                            <a:schemeClr val="tx1"/>
                          </a:solidFill>
                        </a:rPr>
                        <a:t>             // method definition;</a:t>
                      </a:r>
                    </a:p>
                    <a:p>
                      <a:r>
                        <a:rPr lang="en-IN" sz="2000" dirty="0">
                          <a:solidFill>
                            <a:schemeClr val="tx1"/>
                          </a:solidFill>
                        </a:rPr>
                        <a:t>       }</a:t>
                      </a:r>
                    </a:p>
                    <a:p>
                      <a:r>
                        <a:rPr lang="en-IN" sz="2000" dirty="0">
                          <a:solidFill>
                            <a:schemeClr val="tx1"/>
                          </a:solidFill>
                        </a:rPr>
                        <a:t>       void update(){</a:t>
                      </a:r>
                    </a:p>
                    <a:p>
                      <a:r>
                        <a:rPr lang="en-IN" sz="2000" dirty="0">
                          <a:solidFill>
                            <a:schemeClr val="tx1"/>
                          </a:solidFill>
                        </a:rPr>
                        <a:t>            // method definition;</a:t>
                      </a:r>
                    </a:p>
                    <a:p>
                      <a:r>
                        <a:rPr lang="en-IN" sz="2000" dirty="0">
                          <a:solidFill>
                            <a:schemeClr val="tx1"/>
                          </a:solidFill>
                        </a:rPr>
                        <a:t>      }</a:t>
                      </a:r>
                    </a:p>
                    <a:p>
                      <a:r>
                        <a:rPr lang="en-IN" sz="2000" dirty="0">
                          <a:solidFill>
                            <a:schemeClr val="tx1"/>
                          </a:solidFill>
                        </a:rPr>
                        <a:t>}</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solidFill>
                            <a:schemeClr val="tx1"/>
                          </a:solidFill>
                        </a:rPr>
                        <a:t>class B extends A {  </a:t>
                      </a:r>
                    </a:p>
                    <a:p>
                      <a:r>
                        <a:rPr lang="en-IN" sz="2000" dirty="0">
                          <a:solidFill>
                            <a:schemeClr val="tx1"/>
                          </a:solidFill>
                        </a:rPr>
                        <a:t>       </a:t>
                      </a:r>
                      <a:r>
                        <a:rPr lang="en-IN" sz="2000" dirty="0">
                          <a:solidFill>
                            <a:schemeClr val="tx1"/>
                          </a:solidFill>
                          <a:highlight>
                            <a:srgbClr val="00FFFF"/>
                          </a:highlight>
                        </a:rPr>
                        <a:t>// not allowed</a:t>
                      </a:r>
                    </a:p>
                    <a:p>
                      <a:r>
                        <a:rPr lang="en-IN" sz="2000" dirty="0">
                          <a:solidFill>
                            <a:schemeClr val="tx1"/>
                          </a:solidFill>
                        </a:rPr>
                        <a:t>       </a:t>
                      </a:r>
                      <a:r>
                        <a:rPr lang="en-IN" sz="2000" dirty="0">
                          <a:solidFill>
                            <a:schemeClr val="tx1"/>
                          </a:solidFill>
                          <a:highlight>
                            <a:srgbClr val="00FFFF"/>
                          </a:highlight>
                        </a:rPr>
                        <a:t>final void display(){ </a:t>
                      </a:r>
                    </a:p>
                    <a:p>
                      <a:r>
                        <a:rPr lang="en-IN" sz="2000" dirty="0">
                          <a:solidFill>
                            <a:schemeClr val="tx1"/>
                          </a:solidFill>
                          <a:highlight>
                            <a:srgbClr val="00FFFF"/>
                          </a:highlight>
                        </a:rPr>
                        <a:t>             // method definition;</a:t>
                      </a:r>
                    </a:p>
                    <a:p>
                      <a:r>
                        <a:rPr lang="en-IN" sz="2000" dirty="0">
                          <a:solidFill>
                            <a:schemeClr val="tx1"/>
                          </a:solidFill>
                          <a:highlight>
                            <a:srgbClr val="00FFFF"/>
                          </a:highlight>
                        </a:rPr>
                        <a:t>       }</a:t>
                      </a:r>
                    </a:p>
                    <a:p>
                      <a:r>
                        <a:rPr lang="en-IN" sz="2000" dirty="0">
                          <a:solidFill>
                            <a:schemeClr val="tx1"/>
                          </a:solidFill>
                        </a:rPr>
                        <a:t>       void update(){</a:t>
                      </a:r>
                    </a:p>
                    <a:p>
                      <a:r>
                        <a:rPr lang="en-IN" sz="2000" dirty="0">
                          <a:solidFill>
                            <a:schemeClr val="tx1"/>
                          </a:solidFill>
                        </a:rPr>
                        <a:t>            // method definition;</a:t>
                      </a:r>
                    </a:p>
                    <a:p>
                      <a:r>
                        <a:rPr lang="en-IN" sz="2000" dirty="0">
                          <a:solidFill>
                            <a:schemeClr val="tx1"/>
                          </a:solidFill>
                        </a:rPr>
                        <a:t>      }</a:t>
                      </a:r>
                    </a:p>
                    <a:p>
                      <a:r>
                        <a:rPr lang="en-IN" sz="2000" dirty="0">
                          <a:solidFill>
                            <a:schemeClr val="tx1"/>
                          </a:solidFill>
                        </a:rPr>
                        <a:t>}</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73850589"/>
                  </a:ext>
                </a:extLst>
              </a:tr>
            </a:tbl>
          </a:graphicData>
        </a:graphic>
      </p:graphicFrame>
      <mc:AlternateContent xmlns:mc="http://schemas.openxmlformats.org/markup-compatibility/2006" xmlns:p14="http://schemas.microsoft.com/office/powerpoint/2010/main">
        <mc:Choice Requires="p14">
          <p:contentPart p14:bwMode="auto" r:id="rId2">
            <p14:nvContentPartPr>
              <p14:cNvPr id="12" name="Ink 11">
                <a:extLst>
                  <a:ext uri="{FF2B5EF4-FFF2-40B4-BE49-F238E27FC236}">
                    <a16:creationId xmlns:a16="http://schemas.microsoft.com/office/drawing/2014/main" id="{46B0C2B3-7FF1-6AAA-2031-37BFAD5C6157}"/>
                  </a:ext>
                </a:extLst>
              </p14:cNvPr>
              <p14:cNvContentPartPr/>
              <p14:nvPr/>
            </p14:nvContentPartPr>
            <p14:xfrm>
              <a:off x="13460330" y="2920030"/>
              <a:ext cx="360" cy="360"/>
            </p14:xfrm>
          </p:contentPart>
        </mc:Choice>
        <mc:Fallback xmlns="">
          <p:pic>
            <p:nvPicPr>
              <p:cNvPr id="12" name="Ink 11">
                <a:extLst>
                  <a:ext uri="{FF2B5EF4-FFF2-40B4-BE49-F238E27FC236}">
                    <a16:creationId xmlns:a16="http://schemas.microsoft.com/office/drawing/2014/main" id="{46B0C2B3-7FF1-6AAA-2031-37BFAD5C6157}"/>
                  </a:ext>
                </a:extLst>
              </p:cNvPr>
              <p:cNvPicPr/>
              <p:nvPr/>
            </p:nvPicPr>
            <p:blipFill>
              <a:blip r:embed="rId3"/>
              <a:stretch>
                <a:fillRect/>
              </a:stretch>
            </p:blipFill>
            <p:spPr>
              <a:xfrm>
                <a:off x="13451690" y="2911390"/>
                <a:ext cx="18000" cy="18000"/>
              </a:xfrm>
              <a:prstGeom prst="rect">
                <a:avLst/>
              </a:prstGeom>
            </p:spPr>
          </p:pic>
        </mc:Fallback>
      </mc:AlternateContent>
    </p:spTree>
    <p:extLst>
      <p:ext uri="{BB962C8B-B14F-4D97-AF65-F5344CB8AC3E}">
        <p14:creationId xmlns:p14="http://schemas.microsoft.com/office/powerpoint/2010/main" val="274922868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E72A935-9377-322E-5CF5-426D9D406F68}"/>
              </a:ext>
            </a:extLst>
          </p:cNvPr>
          <p:cNvGraphicFramePr>
            <a:graphicFrameLocks noGrp="1"/>
          </p:cNvGraphicFramePr>
          <p:nvPr>
            <p:extLst>
              <p:ext uri="{D42A27DB-BD31-4B8C-83A1-F6EECF244321}">
                <p14:modId xmlns:p14="http://schemas.microsoft.com/office/powerpoint/2010/main" val="1098189438"/>
              </p:ext>
            </p:extLst>
          </p:nvPr>
        </p:nvGraphicFramePr>
        <p:xfrm>
          <a:off x="789958" y="67170"/>
          <a:ext cx="10612084" cy="6675120"/>
        </p:xfrm>
        <a:graphic>
          <a:graphicData uri="http://schemas.openxmlformats.org/drawingml/2006/table">
            <a:tbl>
              <a:tblPr firstRow="1" bandRow="1">
                <a:tableStyleId>{5C22544A-7EE6-4342-B048-85BDC9FD1C3A}</a:tableStyleId>
              </a:tblPr>
              <a:tblGrid>
                <a:gridCol w="1829497">
                  <a:extLst>
                    <a:ext uri="{9D8B030D-6E8A-4147-A177-3AD203B41FA5}">
                      <a16:colId xmlns:a16="http://schemas.microsoft.com/office/drawing/2014/main" val="3203903915"/>
                    </a:ext>
                  </a:extLst>
                </a:gridCol>
                <a:gridCol w="8782587">
                  <a:extLst>
                    <a:ext uri="{9D8B030D-6E8A-4147-A177-3AD203B41FA5}">
                      <a16:colId xmlns:a16="http://schemas.microsoft.com/office/drawing/2014/main" val="1052068088"/>
                    </a:ext>
                  </a:extLst>
                </a:gridCol>
              </a:tblGrid>
              <a:tr h="370840">
                <a:tc>
                  <a:txBody>
                    <a:bodyPr/>
                    <a:lstStyle/>
                    <a:p>
                      <a:r>
                        <a:rPr lang="en-IN" sz="2000" dirty="0">
                          <a:solidFill>
                            <a:schemeClr val="tx1"/>
                          </a:solidFill>
                        </a:rPr>
                        <a:t>Applied for</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a:txBody>
                    <a:bodyPr/>
                    <a:lstStyle/>
                    <a:p>
                      <a:r>
                        <a:rPr lang="en-IN" sz="2000" dirty="0">
                          <a:solidFill>
                            <a:schemeClr val="tx1"/>
                          </a:solidFill>
                        </a:rPr>
                        <a:t>Description</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val="4288777843"/>
                  </a:ext>
                </a:extLst>
              </a:tr>
              <a:tr h="0">
                <a:tc>
                  <a:txBody>
                    <a:bodyPr/>
                    <a:lstStyle/>
                    <a:p>
                      <a:r>
                        <a:rPr lang="en-IN" sz="2000" dirty="0">
                          <a:solidFill>
                            <a:schemeClr val="tx1"/>
                          </a:solidFill>
                        </a:rPr>
                        <a:t>Local variable</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solidFill>
                            <a:schemeClr val="tx1"/>
                          </a:solidFill>
                        </a:rPr>
                        <a:t>Cannot be changed</a:t>
                      </a:r>
                    </a:p>
                    <a:p>
                      <a:r>
                        <a:rPr lang="en-IN" sz="2000" dirty="0">
                          <a:solidFill>
                            <a:schemeClr val="tx1"/>
                          </a:solidFill>
                        </a:rPr>
                        <a:t>Class A {</a:t>
                      </a:r>
                    </a:p>
                    <a:p>
                      <a:r>
                        <a:rPr lang="en-IN" sz="2000" dirty="0">
                          <a:solidFill>
                            <a:schemeClr val="tx1"/>
                          </a:solidFill>
                        </a:rPr>
                        <a:t>        public void set(int y){ </a:t>
                      </a:r>
                    </a:p>
                    <a:p>
                      <a:r>
                        <a:rPr lang="en-IN" sz="2000" dirty="0">
                          <a:solidFill>
                            <a:schemeClr val="tx1"/>
                          </a:solidFill>
                        </a:rPr>
                        <a:t>                    </a:t>
                      </a:r>
                      <a:r>
                        <a:rPr lang="en-IN" sz="2000" b="1" dirty="0">
                          <a:solidFill>
                            <a:schemeClr val="tx1"/>
                          </a:solidFill>
                          <a:highlight>
                            <a:srgbClr val="FFFF00"/>
                          </a:highlight>
                        </a:rPr>
                        <a:t>final int x=10;</a:t>
                      </a:r>
                    </a:p>
                    <a:p>
                      <a:r>
                        <a:rPr lang="en-IN" sz="2000" dirty="0">
                          <a:solidFill>
                            <a:schemeClr val="tx1"/>
                          </a:solidFill>
                        </a:rPr>
                        <a:t>                    x=y;        </a:t>
                      </a:r>
                      <a:r>
                        <a:rPr lang="en-IN" sz="2000" b="1" dirty="0">
                          <a:solidFill>
                            <a:schemeClr val="tx1"/>
                          </a:solidFill>
                        </a:rPr>
                        <a:t>// not allowed</a:t>
                      </a:r>
                    </a:p>
                    <a:p>
                      <a:r>
                        <a:rPr lang="en-IN" sz="2000" dirty="0">
                          <a:solidFill>
                            <a:schemeClr val="tx1"/>
                          </a:solidFill>
                        </a:rPr>
                        <a:t>        }</a:t>
                      </a:r>
                    </a:p>
                    <a:p>
                      <a:r>
                        <a:rPr lang="en-IN" sz="2000" dirty="0">
                          <a:solidFill>
                            <a:schemeClr val="tx1"/>
                          </a:solidFill>
                        </a:rPr>
                        <a:t>}</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8946082"/>
                  </a:ext>
                </a:extLst>
              </a:tr>
              <a:tr h="370840">
                <a:tc>
                  <a:txBody>
                    <a:bodyPr/>
                    <a:lstStyle/>
                    <a:p>
                      <a:r>
                        <a:rPr lang="en-IN" sz="2000" dirty="0">
                          <a:solidFill>
                            <a:schemeClr val="tx1"/>
                          </a:solidFill>
                        </a:rPr>
                        <a:t>Reference variable</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dirty="0">
                          <a:solidFill>
                            <a:schemeClr val="tx1"/>
                          </a:solidFill>
                        </a:rPr>
                        <a:t>Cannot be assigned to another object .But, the data inside the object can be changed.</a:t>
                      </a:r>
                    </a:p>
                    <a:p>
                      <a:r>
                        <a:rPr lang="en-IN" sz="2000" dirty="0">
                          <a:solidFill>
                            <a:schemeClr val="tx1"/>
                          </a:solidFill>
                        </a:rPr>
                        <a:t>class A {</a:t>
                      </a:r>
                    </a:p>
                    <a:p>
                      <a:r>
                        <a:rPr lang="en-IN" sz="2000" dirty="0">
                          <a:solidFill>
                            <a:schemeClr val="tx1"/>
                          </a:solidFill>
                        </a:rPr>
                        <a:t>    </a:t>
                      </a:r>
                      <a:r>
                        <a:rPr lang="en-IN" sz="2000" dirty="0">
                          <a:solidFill>
                            <a:schemeClr val="tx1"/>
                          </a:solidFill>
                          <a:highlight>
                            <a:srgbClr val="FFFF00"/>
                          </a:highlight>
                        </a:rPr>
                        <a:t>private final circle c=new circle(1.0);</a:t>
                      </a:r>
                    </a:p>
                    <a:p>
                      <a:r>
                        <a:rPr lang="en-IN" sz="2000" dirty="0">
                          <a:solidFill>
                            <a:schemeClr val="tx1"/>
                          </a:solidFill>
                        </a:rPr>
                        <a:t>    public void </a:t>
                      </a:r>
                      <a:r>
                        <a:rPr lang="en-IN" sz="2000" dirty="0" err="1">
                          <a:solidFill>
                            <a:schemeClr val="tx1"/>
                          </a:solidFill>
                        </a:rPr>
                        <a:t>setCircle</a:t>
                      </a:r>
                      <a:r>
                        <a:rPr lang="en-IN" sz="2000" dirty="0">
                          <a:solidFill>
                            <a:schemeClr val="tx1"/>
                          </a:solidFill>
                        </a:rPr>
                        <a:t>(Circle c){</a:t>
                      </a:r>
                    </a:p>
                    <a:p>
                      <a:r>
                        <a:rPr lang="en-IN" sz="2000" dirty="0">
                          <a:solidFill>
                            <a:schemeClr val="tx1"/>
                          </a:solidFill>
                        </a:rPr>
                        <a:t>            </a:t>
                      </a:r>
                      <a:r>
                        <a:rPr lang="en-IN" sz="2000" dirty="0" err="1">
                          <a:solidFill>
                            <a:schemeClr val="tx1"/>
                          </a:solidFill>
                        </a:rPr>
                        <a:t>this.c</a:t>
                      </a:r>
                      <a:r>
                        <a:rPr lang="en-IN" sz="2000" dirty="0">
                          <a:solidFill>
                            <a:schemeClr val="tx1"/>
                          </a:solidFill>
                        </a:rPr>
                        <a:t>=c;         // not allowed</a:t>
                      </a:r>
                    </a:p>
                    <a:p>
                      <a:r>
                        <a:rPr lang="en-IN" sz="2000" dirty="0">
                          <a:solidFill>
                            <a:schemeClr val="tx1"/>
                          </a:solidFill>
                        </a:rPr>
                        <a:t>    } </a:t>
                      </a:r>
                    </a:p>
                    <a:p>
                      <a:r>
                        <a:rPr lang="en-IN" sz="2000" dirty="0">
                          <a:solidFill>
                            <a:schemeClr val="tx1"/>
                          </a:solidFill>
                        </a:rPr>
                        <a:t>    public void </a:t>
                      </a:r>
                      <a:r>
                        <a:rPr lang="en-IN" sz="2000" dirty="0" err="1">
                          <a:solidFill>
                            <a:schemeClr val="tx1"/>
                          </a:solidFill>
                        </a:rPr>
                        <a:t>updateCircle</a:t>
                      </a:r>
                      <a:r>
                        <a:rPr lang="en-IN" sz="2000" dirty="0">
                          <a:solidFill>
                            <a:schemeClr val="tx1"/>
                          </a:solidFill>
                        </a:rPr>
                        <a:t>(Circle c){</a:t>
                      </a:r>
                    </a:p>
                    <a:p>
                      <a:r>
                        <a:rPr lang="en-IN" sz="2000" dirty="0">
                          <a:solidFill>
                            <a:schemeClr val="tx1"/>
                          </a:solidFill>
                        </a:rPr>
                        <a:t>            </a:t>
                      </a:r>
                      <a:r>
                        <a:rPr lang="en-IN" sz="2000" dirty="0" err="1">
                          <a:solidFill>
                            <a:schemeClr val="tx1"/>
                          </a:solidFill>
                        </a:rPr>
                        <a:t>this.x</a:t>
                      </a:r>
                      <a:r>
                        <a:rPr lang="en-IN" sz="2000" dirty="0">
                          <a:solidFill>
                            <a:schemeClr val="tx1"/>
                          </a:solidFill>
                        </a:rPr>
                        <a:t>=</a:t>
                      </a:r>
                      <a:r>
                        <a:rPr lang="en-IN" sz="2000" dirty="0" err="1">
                          <a:solidFill>
                            <a:schemeClr val="tx1"/>
                          </a:solidFill>
                        </a:rPr>
                        <a:t>c.x</a:t>
                      </a:r>
                      <a:r>
                        <a:rPr lang="en-IN" sz="2000" dirty="0">
                          <a:solidFill>
                            <a:schemeClr val="tx1"/>
                          </a:solidFill>
                        </a:rPr>
                        <a:t>;</a:t>
                      </a:r>
                    </a:p>
                    <a:p>
                      <a:r>
                        <a:rPr lang="en-IN" sz="2000" dirty="0">
                          <a:solidFill>
                            <a:schemeClr val="tx1"/>
                          </a:solidFill>
                        </a:rPr>
                        <a:t>            </a:t>
                      </a:r>
                      <a:r>
                        <a:rPr lang="en-IN" sz="2000" dirty="0" err="1">
                          <a:solidFill>
                            <a:schemeClr val="tx1"/>
                          </a:solidFill>
                        </a:rPr>
                        <a:t>this.y</a:t>
                      </a:r>
                      <a:r>
                        <a:rPr lang="en-IN" sz="2000" dirty="0">
                          <a:solidFill>
                            <a:schemeClr val="tx1"/>
                          </a:solidFill>
                        </a:rPr>
                        <a:t>=</a:t>
                      </a:r>
                      <a:r>
                        <a:rPr lang="en-IN" sz="2000" dirty="0" err="1">
                          <a:solidFill>
                            <a:schemeClr val="tx1"/>
                          </a:solidFill>
                        </a:rPr>
                        <a:t>c.y</a:t>
                      </a:r>
                      <a:r>
                        <a:rPr lang="en-IN" sz="2000" dirty="0">
                          <a:solidFill>
                            <a:schemeClr val="tx1"/>
                          </a:solidFill>
                        </a:rPr>
                        <a:t>;</a:t>
                      </a:r>
                    </a:p>
                    <a:p>
                      <a:r>
                        <a:rPr lang="en-IN" sz="2000" dirty="0">
                          <a:solidFill>
                            <a:schemeClr val="tx1"/>
                          </a:solidFill>
                        </a:rPr>
                        <a:t>            </a:t>
                      </a:r>
                      <a:r>
                        <a:rPr lang="en-IN" sz="2000" dirty="0" err="1">
                          <a:solidFill>
                            <a:schemeClr val="tx1"/>
                          </a:solidFill>
                        </a:rPr>
                        <a:t>this.r</a:t>
                      </a:r>
                      <a:r>
                        <a:rPr lang="en-IN" sz="2000" dirty="0">
                          <a:solidFill>
                            <a:schemeClr val="tx1"/>
                          </a:solidFill>
                        </a:rPr>
                        <a:t>=</a:t>
                      </a:r>
                      <a:r>
                        <a:rPr lang="en-IN" sz="2000" dirty="0" err="1">
                          <a:solidFill>
                            <a:schemeClr val="tx1"/>
                          </a:solidFill>
                        </a:rPr>
                        <a:t>c.r</a:t>
                      </a:r>
                      <a:r>
                        <a:rPr lang="en-IN" sz="2000" dirty="0">
                          <a:solidFill>
                            <a:schemeClr val="tx1"/>
                          </a:solidFill>
                        </a:rPr>
                        <a:t>;</a:t>
                      </a:r>
                    </a:p>
                    <a:p>
                      <a:r>
                        <a:rPr lang="en-IN" sz="2000" dirty="0">
                          <a:solidFill>
                            <a:schemeClr val="tx1"/>
                          </a:solidFill>
                        </a:rPr>
                        <a:t>    }</a:t>
                      </a:r>
                    </a:p>
                    <a:p>
                      <a:r>
                        <a:rPr lang="en-IN" sz="2000" dirty="0">
                          <a:solidFill>
                            <a:schemeClr val="tx1"/>
                          </a:solidFill>
                        </a:rPr>
                        <a:t>} </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65779599"/>
                  </a:ext>
                </a:extLst>
              </a:tr>
            </a:tbl>
          </a:graphicData>
        </a:graphic>
      </p:graphicFrame>
    </p:spTree>
    <p:extLst>
      <p:ext uri="{BB962C8B-B14F-4D97-AF65-F5344CB8AC3E}">
        <p14:creationId xmlns:p14="http://schemas.microsoft.com/office/powerpoint/2010/main" val="41269093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F9F739E-6208-82A3-A786-A73A05ECC44A}"/>
              </a:ext>
            </a:extLst>
          </p:cNvPr>
          <p:cNvGraphicFramePr>
            <a:graphicFrameLocks noGrp="1"/>
          </p:cNvGraphicFramePr>
          <p:nvPr>
            <p:extLst>
              <p:ext uri="{D42A27DB-BD31-4B8C-83A1-F6EECF244321}">
                <p14:modId xmlns:p14="http://schemas.microsoft.com/office/powerpoint/2010/main" val="3816532965"/>
              </p:ext>
            </p:extLst>
          </p:nvPr>
        </p:nvGraphicFramePr>
        <p:xfrm>
          <a:off x="789958" y="234386"/>
          <a:ext cx="10612085" cy="5242560"/>
        </p:xfrm>
        <a:graphic>
          <a:graphicData uri="http://schemas.openxmlformats.org/drawingml/2006/table">
            <a:tbl>
              <a:tblPr firstRow="1" bandRow="1">
                <a:tableStyleId>{5C22544A-7EE6-4342-B048-85BDC9FD1C3A}</a:tableStyleId>
              </a:tblPr>
              <a:tblGrid>
                <a:gridCol w="1829497">
                  <a:extLst>
                    <a:ext uri="{9D8B030D-6E8A-4147-A177-3AD203B41FA5}">
                      <a16:colId xmlns:a16="http://schemas.microsoft.com/office/drawing/2014/main" val="3809936062"/>
                    </a:ext>
                  </a:extLst>
                </a:gridCol>
                <a:gridCol w="3506042">
                  <a:extLst>
                    <a:ext uri="{9D8B030D-6E8A-4147-A177-3AD203B41FA5}">
                      <a16:colId xmlns:a16="http://schemas.microsoft.com/office/drawing/2014/main" val="1997028637"/>
                    </a:ext>
                  </a:extLst>
                </a:gridCol>
                <a:gridCol w="5276546">
                  <a:extLst>
                    <a:ext uri="{9D8B030D-6E8A-4147-A177-3AD203B41FA5}">
                      <a16:colId xmlns:a16="http://schemas.microsoft.com/office/drawing/2014/main" val="4000897014"/>
                    </a:ext>
                  </a:extLst>
                </a:gridCol>
              </a:tblGrid>
              <a:tr h="370840">
                <a:tc>
                  <a:txBody>
                    <a:bodyPr/>
                    <a:lstStyle/>
                    <a:p>
                      <a:r>
                        <a:rPr lang="en-IN" sz="2000" dirty="0">
                          <a:solidFill>
                            <a:schemeClr val="tx1"/>
                          </a:solidFill>
                        </a:rPr>
                        <a:t>Applied for</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gridSpan="2">
                  <a:txBody>
                    <a:bodyPr/>
                    <a:lstStyle/>
                    <a:p>
                      <a:r>
                        <a:rPr lang="en-IN" sz="2000" dirty="0">
                          <a:solidFill>
                            <a:schemeClr val="tx1"/>
                          </a:solidFill>
                        </a:rPr>
                        <a:t>Description</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40000"/>
                        <a:lumOff val="60000"/>
                      </a:schemeClr>
                    </a:solidFill>
                  </a:tcPr>
                </a:tc>
                <a:tc hMerge="1">
                  <a:txBody>
                    <a:bodyPr/>
                    <a:lstStyle/>
                    <a:p>
                      <a:endParaRPr lang="en-IN"/>
                    </a:p>
                  </a:txBody>
                  <a:tcPr/>
                </a:tc>
                <a:extLst>
                  <a:ext uri="{0D108BD9-81ED-4DB2-BD59-A6C34878D82A}">
                    <a16:rowId xmlns:a16="http://schemas.microsoft.com/office/drawing/2014/main" val="877964718"/>
                  </a:ext>
                </a:extLst>
              </a:tr>
              <a:tr h="0">
                <a:tc rowSpan="2">
                  <a:txBody>
                    <a:bodyPr/>
                    <a:lstStyle/>
                    <a:p>
                      <a:r>
                        <a:rPr lang="en-IN" sz="2000" dirty="0">
                          <a:solidFill>
                            <a:schemeClr val="tx1"/>
                          </a:solidFill>
                          <a:latin typeface="Times New Roman" panose="02020603050405020304" pitchFamily="18" charset="0"/>
                          <a:cs typeface="Times New Roman" panose="02020603050405020304" pitchFamily="18" charset="0"/>
                        </a:rPr>
                        <a:t>Instance field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2000" kern="1200" dirty="0">
                          <a:solidFill>
                            <a:schemeClr val="dk1"/>
                          </a:solidFill>
                          <a:effectLst/>
                          <a:latin typeface="+mn-lt"/>
                          <a:ea typeface="+mn-ea"/>
                          <a:cs typeface="+mn-cs"/>
                        </a:rPr>
                        <a:t>An instance field declared as </a:t>
                      </a:r>
                      <a:r>
                        <a:rPr lang="en-IN" sz="2000" b="1" kern="1200" dirty="0">
                          <a:solidFill>
                            <a:schemeClr val="dk1"/>
                          </a:solidFill>
                          <a:effectLst/>
                          <a:latin typeface="+mn-lt"/>
                          <a:ea typeface="+mn-ea"/>
                          <a:cs typeface="+mn-cs"/>
                        </a:rPr>
                        <a:t>final</a:t>
                      </a:r>
                      <a:r>
                        <a:rPr lang="en-IN" sz="2000" kern="1200" dirty="0">
                          <a:solidFill>
                            <a:schemeClr val="dk1"/>
                          </a:solidFill>
                          <a:effectLst/>
                          <a:latin typeface="+mn-lt"/>
                          <a:ea typeface="+mn-ea"/>
                          <a:cs typeface="+mn-cs"/>
                        </a:rPr>
                        <a:t> is only initialized once: when declaring it, in the constructor, or in the initializer block.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97815517"/>
                  </a:ext>
                </a:extLst>
              </a:tr>
              <a:tr h="0">
                <a:tc v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1800" kern="1200" dirty="0">
                          <a:solidFill>
                            <a:schemeClr val="dk1"/>
                          </a:solidFill>
                          <a:effectLst/>
                          <a:latin typeface="Times New Roman" panose="02020603050405020304" pitchFamily="18" charset="0"/>
                          <a:ea typeface="+mn-ea"/>
                          <a:cs typeface="Times New Roman" panose="02020603050405020304" pitchFamily="18" charset="0"/>
                        </a:rPr>
                        <a:t>class A{</a:t>
                      </a:r>
                      <a:br>
                        <a:rPr lang="en-IN" sz="1800" kern="1200" dirty="0">
                          <a:solidFill>
                            <a:schemeClr val="dk1"/>
                          </a:solidFill>
                          <a:effectLst/>
                          <a:latin typeface="Times New Roman" panose="02020603050405020304" pitchFamily="18" charset="0"/>
                          <a:ea typeface="+mn-ea"/>
                          <a:cs typeface="Times New Roman" panose="02020603050405020304" pitchFamily="18" charset="0"/>
                        </a:rPr>
                      </a:br>
                      <a:r>
                        <a:rPr lang="en-IN" sz="1800" kern="1200" dirty="0">
                          <a:solidFill>
                            <a:schemeClr val="dk1"/>
                          </a:solidFill>
                          <a:effectLst/>
                          <a:latin typeface="Times New Roman" panose="02020603050405020304" pitchFamily="18" charset="0"/>
                          <a:ea typeface="+mn-ea"/>
                          <a:cs typeface="Times New Roman" panose="02020603050405020304" pitchFamily="18" charset="0"/>
                        </a:rPr>
                        <a:t>      private final int a=10;</a:t>
                      </a:r>
                    </a:p>
                    <a:p>
                      <a:r>
                        <a:rPr lang="en-IN" sz="1800" kern="1200" dirty="0">
                          <a:solidFill>
                            <a:schemeClr val="dk1"/>
                          </a:solidFill>
                          <a:effectLst/>
                          <a:latin typeface="Times New Roman" panose="02020603050405020304" pitchFamily="18" charset="0"/>
                          <a:ea typeface="+mn-ea"/>
                          <a:cs typeface="Times New Roman" panose="02020603050405020304" pitchFamily="18" charset="0"/>
                        </a:rPr>
                        <a:t>      private final int b=20;</a:t>
                      </a:r>
                    </a:p>
                    <a:p>
                      <a:r>
                        <a:rPr lang="en-IN" sz="1800" kern="1200" dirty="0">
                          <a:solidFill>
                            <a:schemeClr val="dk1"/>
                          </a:solidFill>
                          <a:effectLst/>
                          <a:latin typeface="Times New Roman" panose="02020603050405020304" pitchFamily="18" charset="0"/>
                          <a:ea typeface="+mn-ea"/>
                          <a:cs typeface="Times New Roman" panose="02020603050405020304" pitchFamily="18" charset="0"/>
                        </a:rPr>
                        <a:t>      </a:t>
                      </a:r>
                    </a:p>
                    <a:p>
                      <a:r>
                        <a:rPr lang="en-IN" sz="1800" kern="1200" dirty="0">
                          <a:solidFill>
                            <a:schemeClr val="dk1"/>
                          </a:solidFill>
                          <a:effectLst/>
                          <a:latin typeface="Times New Roman" panose="02020603050405020304" pitchFamily="18" charset="0"/>
                          <a:ea typeface="+mn-ea"/>
                          <a:cs typeface="Times New Roman" panose="02020603050405020304" pitchFamily="18" charset="0"/>
                        </a:rPr>
                        <a:t>}</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IN" sz="2000" kern="1200" dirty="0">
                          <a:solidFill>
                            <a:schemeClr val="dk1"/>
                          </a:solidFill>
                          <a:effectLst/>
                          <a:latin typeface="Times New Roman" panose="02020603050405020304" pitchFamily="18" charset="0"/>
                          <a:ea typeface="+mn-ea"/>
                          <a:cs typeface="Times New Roman" panose="02020603050405020304" pitchFamily="18" charset="0"/>
                        </a:rPr>
                        <a:t>class A{</a:t>
                      </a:r>
                      <a:br>
                        <a:rPr lang="en-IN" sz="2000" kern="1200" dirty="0">
                          <a:solidFill>
                            <a:schemeClr val="dk1"/>
                          </a:solidFill>
                          <a:effectLst/>
                          <a:latin typeface="Times New Roman" panose="02020603050405020304" pitchFamily="18" charset="0"/>
                          <a:ea typeface="+mn-ea"/>
                          <a:cs typeface="Times New Roman" panose="02020603050405020304" pitchFamily="18" charset="0"/>
                        </a:rPr>
                      </a:br>
                      <a:r>
                        <a:rPr lang="en-IN" sz="2000" kern="1200" dirty="0">
                          <a:solidFill>
                            <a:schemeClr val="dk1"/>
                          </a:solidFill>
                          <a:effectLst/>
                          <a:latin typeface="Times New Roman" panose="02020603050405020304" pitchFamily="18" charset="0"/>
                          <a:ea typeface="+mn-ea"/>
                          <a:cs typeface="Times New Roman" panose="02020603050405020304" pitchFamily="18" charset="0"/>
                        </a:rPr>
                        <a:t>      private final int a;</a:t>
                      </a:r>
                    </a:p>
                    <a:p>
                      <a:r>
                        <a:rPr lang="en-IN" sz="2000" kern="1200" dirty="0">
                          <a:solidFill>
                            <a:schemeClr val="dk1"/>
                          </a:solidFill>
                          <a:effectLst/>
                          <a:latin typeface="Times New Roman" panose="02020603050405020304" pitchFamily="18" charset="0"/>
                          <a:ea typeface="+mn-ea"/>
                          <a:cs typeface="Times New Roman" panose="02020603050405020304" pitchFamily="18" charset="0"/>
                        </a:rPr>
                        <a:t>      private final int b;</a:t>
                      </a:r>
                    </a:p>
                    <a:p>
                      <a:r>
                        <a:rPr lang="en-IN" sz="2000" kern="1200" dirty="0">
                          <a:solidFill>
                            <a:schemeClr val="dk1"/>
                          </a:solidFill>
                          <a:effectLst/>
                          <a:latin typeface="Times New Roman" panose="02020603050405020304" pitchFamily="18" charset="0"/>
                          <a:ea typeface="+mn-ea"/>
                          <a:cs typeface="Times New Roman" panose="02020603050405020304" pitchFamily="18" charset="0"/>
                        </a:rPr>
                        <a:t>      A(int </a:t>
                      </a:r>
                      <a:r>
                        <a:rPr lang="en-IN" sz="2000" kern="1200" dirty="0" err="1">
                          <a:solidFill>
                            <a:schemeClr val="dk1"/>
                          </a:solidFill>
                          <a:effectLst/>
                          <a:latin typeface="Times New Roman" panose="02020603050405020304" pitchFamily="18" charset="0"/>
                          <a:ea typeface="+mn-ea"/>
                          <a:cs typeface="Times New Roman" panose="02020603050405020304" pitchFamily="18" charset="0"/>
                        </a:rPr>
                        <a:t>a,int</a:t>
                      </a:r>
                      <a:r>
                        <a:rPr lang="en-IN" sz="2000" kern="1200" dirty="0">
                          <a:solidFill>
                            <a:schemeClr val="dk1"/>
                          </a:solidFill>
                          <a:effectLst/>
                          <a:latin typeface="Times New Roman" panose="02020603050405020304" pitchFamily="18" charset="0"/>
                          <a:ea typeface="+mn-ea"/>
                          <a:cs typeface="Times New Roman" panose="02020603050405020304" pitchFamily="18" charset="0"/>
                        </a:rPr>
                        <a:t> b){</a:t>
                      </a:r>
                    </a:p>
                    <a:p>
                      <a:r>
                        <a:rPr lang="en-IN" sz="2000" kern="1200" dirty="0">
                          <a:solidFill>
                            <a:schemeClr val="dk1"/>
                          </a:solidFill>
                          <a:effectLst/>
                          <a:latin typeface="Times New Roman" panose="02020603050405020304" pitchFamily="18" charset="0"/>
                          <a:ea typeface="+mn-ea"/>
                          <a:cs typeface="Times New Roman" panose="02020603050405020304" pitchFamily="18" charset="0"/>
                        </a:rPr>
                        <a:t>           </a:t>
                      </a:r>
                      <a:r>
                        <a:rPr lang="en-IN" sz="2000" kern="1200" dirty="0" err="1">
                          <a:solidFill>
                            <a:schemeClr val="dk1"/>
                          </a:solidFill>
                          <a:effectLst/>
                          <a:latin typeface="Times New Roman" panose="02020603050405020304" pitchFamily="18" charset="0"/>
                          <a:ea typeface="+mn-ea"/>
                          <a:cs typeface="Times New Roman" panose="02020603050405020304" pitchFamily="18" charset="0"/>
                        </a:rPr>
                        <a:t>this.a</a:t>
                      </a:r>
                      <a:r>
                        <a:rPr lang="en-IN" sz="2000" kern="1200" dirty="0">
                          <a:solidFill>
                            <a:schemeClr val="dk1"/>
                          </a:solidFill>
                          <a:effectLst/>
                          <a:latin typeface="Times New Roman" panose="02020603050405020304" pitchFamily="18" charset="0"/>
                          <a:ea typeface="+mn-ea"/>
                          <a:cs typeface="Times New Roman" panose="02020603050405020304" pitchFamily="18" charset="0"/>
                        </a:rPr>
                        <a:t>=a;</a:t>
                      </a:r>
                    </a:p>
                    <a:p>
                      <a:r>
                        <a:rPr lang="en-IN" sz="2000" kern="1200" dirty="0">
                          <a:solidFill>
                            <a:schemeClr val="dk1"/>
                          </a:solidFill>
                          <a:effectLst/>
                          <a:latin typeface="Times New Roman" panose="02020603050405020304" pitchFamily="18" charset="0"/>
                          <a:ea typeface="+mn-ea"/>
                          <a:cs typeface="Times New Roman" panose="02020603050405020304" pitchFamily="18" charset="0"/>
                        </a:rPr>
                        <a:t>           </a:t>
                      </a:r>
                      <a:r>
                        <a:rPr lang="en-IN" sz="2000" kern="1200" dirty="0" err="1">
                          <a:solidFill>
                            <a:schemeClr val="dk1"/>
                          </a:solidFill>
                          <a:effectLst/>
                          <a:latin typeface="Times New Roman" panose="02020603050405020304" pitchFamily="18" charset="0"/>
                          <a:ea typeface="+mn-ea"/>
                          <a:cs typeface="Times New Roman" panose="02020603050405020304" pitchFamily="18" charset="0"/>
                        </a:rPr>
                        <a:t>this.b</a:t>
                      </a:r>
                      <a:r>
                        <a:rPr lang="en-IN" sz="2000" kern="1200" dirty="0">
                          <a:solidFill>
                            <a:schemeClr val="dk1"/>
                          </a:solidFill>
                          <a:effectLst/>
                          <a:latin typeface="Times New Roman" panose="02020603050405020304" pitchFamily="18" charset="0"/>
                          <a:ea typeface="+mn-ea"/>
                          <a:cs typeface="Times New Roman" panose="02020603050405020304" pitchFamily="18" charset="0"/>
                        </a:rPr>
                        <a:t>=b;</a:t>
                      </a:r>
                    </a:p>
                    <a:p>
                      <a:r>
                        <a:rPr lang="en-IN" sz="2000" kern="1200" dirty="0">
                          <a:solidFill>
                            <a:schemeClr val="dk1"/>
                          </a:solidFill>
                          <a:effectLst/>
                          <a:latin typeface="Times New Roman" panose="02020603050405020304" pitchFamily="18" charset="0"/>
                          <a:ea typeface="+mn-ea"/>
                          <a:cs typeface="Times New Roman" panose="02020603050405020304" pitchFamily="18" charset="0"/>
                        </a:rPr>
                        <a:t>      }</a:t>
                      </a:r>
                    </a:p>
                    <a:p>
                      <a:r>
                        <a:rPr lang="en-IN" sz="2000" kern="1200" dirty="0">
                          <a:solidFill>
                            <a:schemeClr val="dk1"/>
                          </a:solidFill>
                          <a:effectLst/>
                          <a:latin typeface="Times New Roman" panose="02020603050405020304" pitchFamily="18" charset="0"/>
                          <a:ea typeface="+mn-ea"/>
                          <a:cs typeface="Times New Roman" panose="02020603050405020304" pitchFamily="18" charset="0"/>
                        </a:rPr>
                        <a:t>}</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33449953"/>
                  </a:ext>
                </a:extLst>
              </a:tr>
              <a:tr h="0">
                <a:tc>
                  <a:txBody>
                    <a:bodyPr/>
                    <a:lstStyle/>
                    <a:p>
                      <a:r>
                        <a:rPr lang="en-IN" sz="2000" dirty="0">
                          <a:solidFill>
                            <a:schemeClr val="tx1"/>
                          </a:solidFill>
                        </a:rPr>
                        <a:t>Class field (static )</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2">
                  <a:txBody>
                    <a:bodyPr/>
                    <a:lstStyle/>
                    <a:p>
                      <a:r>
                        <a:rPr lang="en-IN" sz="2000" dirty="0">
                          <a:solidFill>
                            <a:schemeClr val="tx1"/>
                          </a:solidFill>
                          <a:latin typeface="Times New Roman" panose="02020603050405020304" pitchFamily="18" charset="0"/>
                          <a:cs typeface="Times New Roman" panose="02020603050405020304" pitchFamily="18" charset="0"/>
                        </a:rPr>
                        <a:t>To make the field as constant when used with static</a:t>
                      </a:r>
                    </a:p>
                    <a:p>
                      <a:r>
                        <a:rPr lang="en-IN" sz="2000" dirty="0">
                          <a:solidFill>
                            <a:schemeClr val="tx1"/>
                          </a:solidFill>
                          <a:latin typeface="Times New Roman" panose="02020603050405020304" pitchFamily="18" charset="0"/>
                          <a:cs typeface="Times New Roman" panose="02020603050405020304" pitchFamily="18" charset="0"/>
                        </a:rPr>
                        <a:t>class A{</a:t>
                      </a:r>
                    </a:p>
                    <a:p>
                      <a:pPr marL="0" marR="0" lvl="0" indent="0" algn="l" defTabSz="914400" rtl="0" eaLnBrk="1" fontAlgn="auto" latinLnBrk="0" hangingPunct="1">
                        <a:lnSpc>
                          <a:spcPct val="100000"/>
                        </a:lnSpc>
                        <a:spcBef>
                          <a:spcPts val="0"/>
                        </a:spcBef>
                        <a:spcAft>
                          <a:spcPts val="0"/>
                        </a:spcAft>
                        <a:buClrTx/>
                        <a:buSzTx/>
                        <a:buFontTx/>
                        <a:buNone/>
                        <a:tabLst/>
                        <a:defRPr/>
                      </a:pPr>
                      <a:r>
                        <a:rPr lang="en-IN" sz="2000" dirty="0">
                          <a:solidFill>
                            <a:schemeClr val="tx1"/>
                          </a:solidFill>
                          <a:latin typeface="Times New Roman" panose="02020603050405020304" pitchFamily="18" charset="0"/>
                          <a:cs typeface="Times New Roman" panose="02020603050405020304" pitchFamily="18" charset="0"/>
                        </a:rPr>
                        <a:t>    private static final double PI=3.14156;</a:t>
                      </a:r>
                    </a:p>
                    <a:p>
                      <a:r>
                        <a:rPr lang="en-IN" sz="2000" dirty="0">
                          <a:solidFill>
                            <a:schemeClr val="tx1"/>
                          </a:solidFill>
                          <a:latin typeface="Times New Roman" panose="02020603050405020304" pitchFamily="18" charset="0"/>
                          <a:cs typeface="Times New Roman" panose="02020603050405020304" pitchFamily="18" charset="0"/>
                        </a:rPr>
                        <a:t>    …..</a:t>
                      </a:r>
                    </a:p>
                    <a:p>
                      <a:r>
                        <a:rPr lang="en-IN" sz="2000" dirty="0">
                          <a:solidFill>
                            <a:schemeClr val="tx1"/>
                          </a:solidFill>
                          <a:latin typeface="Times New Roman" panose="02020603050405020304" pitchFamily="18" charset="0"/>
                          <a:cs typeface="Times New Roman" panose="02020603050405020304" pitchFamily="18"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a:p>
                  </a:txBody>
                  <a:tcPr/>
                </a:tc>
                <a:extLst>
                  <a:ext uri="{0D108BD9-81ED-4DB2-BD59-A6C34878D82A}">
                    <a16:rowId xmlns:a16="http://schemas.microsoft.com/office/drawing/2014/main" val="3756346363"/>
                  </a:ext>
                </a:extLst>
              </a:tr>
            </a:tbl>
          </a:graphicData>
        </a:graphic>
      </p:graphicFrame>
    </p:spTree>
    <p:extLst>
      <p:ext uri="{BB962C8B-B14F-4D97-AF65-F5344CB8AC3E}">
        <p14:creationId xmlns:p14="http://schemas.microsoft.com/office/powerpoint/2010/main" val="18022370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007C2-A716-0942-92DF-B568776D49E8}"/>
              </a:ext>
            </a:extLst>
          </p:cNvPr>
          <p:cNvSpPr>
            <a:spLocks noGrp="1"/>
          </p:cNvSpPr>
          <p:nvPr>
            <p:ph type="title"/>
          </p:nvPr>
        </p:nvSpPr>
        <p:spPr>
          <a:xfrm>
            <a:off x="523568" y="266802"/>
            <a:ext cx="10515600" cy="500113"/>
          </a:xfrm>
        </p:spPr>
        <p:txBody>
          <a:bodyPr>
            <a:noAutofit/>
          </a:bodyPr>
          <a:lstStyle/>
          <a:p>
            <a:r>
              <a:rPr lang="en-IN" dirty="0"/>
              <a:t>Encapsulation</a:t>
            </a:r>
          </a:p>
        </p:txBody>
      </p:sp>
      <p:sp>
        <p:nvSpPr>
          <p:cNvPr id="3" name="Content Placeholder 2">
            <a:extLst>
              <a:ext uri="{FF2B5EF4-FFF2-40B4-BE49-F238E27FC236}">
                <a16:creationId xmlns:a16="http://schemas.microsoft.com/office/drawing/2014/main" id="{B7477DC3-2278-BC01-CE31-FE70D19EE84E}"/>
              </a:ext>
            </a:extLst>
          </p:cNvPr>
          <p:cNvSpPr>
            <a:spLocks noGrp="1"/>
          </p:cNvSpPr>
          <p:nvPr>
            <p:ph idx="1"/>
          </p:nvPr>
        </p:nvSpPr>
        <p:spPr>
          <a:xfrm>
            <a:off x="737419" y="1111046"/>
            <a:ext cx="10515600" cy="1700980"/>
          </a:xfrm>
        </p:spPr>
        <p:txBody>
          <a:bodyPr>
            <a:normAutofit/>
          </a:bodyPr>
          <a:lstStyle/>
          <a:p>
            <a:r>
              <a:rPr lang="en-IN" b="1" dirty="0">
                <a:latin typeface="Times New Roman" panose="02020603050405020304" pitchFamily="18" charset="0"/>
                <a:cs typeface="Times New Roman" panose="02020603050405020304" pitchFamily="18" charset="0"/>
              </a:rPr>
              <a:t>Encapsulation</a:t>
            </a:r>
            <a:r>
              <a:rPr lang="en-IN" dirty="0">
                <a:latin typeface="Times New Roman" panose="02020603050405020304" pitchFamily="18" charset="0"/>
                <a:cs typeface="Times New Roman" panose="02020603050405020304" pitchFamily="18" charset="0"/>
              </a:rPr>
              <a:t> is the consolidation of data and methods for working with data in one package, or "capsule," with the possibility of concealing it from the external environment (other objects).</a:t>
            </a:r>
          </a:p>
        </p:txBody>
      </p:sp>
      <p:sp>
        <p:nvSpPr>
          <p:cNvPr id="9" name="TextBox 8">
            <a:extLst>
              <a:ext uri="{FF2B5EF4-FFF2-40B4-BE49-F238E27FC236}">
                <a16:creationId xmlns:a16="http://schemas.microsoft.com/office/drawing/2014/main" id="{82DFA35B-B4A5-A7CE-7BDF-9B07EED6F20F}"/>
              </a:ext>
            </a:extLst>
          </p:cNvPr>
          <p:cNvSpPr txBox="1"/>
          <p:nvPr/>
        </p:nvSpPr>
        <p:spPr>
          <a:xfrm>
            <a:off x="857864" y="3059868"/>
            <a:ext cx="10181304" cy="2246769"/>
          </a:xfrm>
          <a:prstGeom prst="rect">
            <a:avLst/>
          </a:prstGeom>
          <a:noFill/>
        </p:spPr>
        <p:txBody>
          <a:bodyPr wrap="square">
            <a:spAutoFit/>
          </a:bodyPr>
          <a:lstStyle/>
          <a:p>
            <a:r>
              <a:rPr lang="en-IN" sz="28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What does encapsulation do?</a:t>
            </a:r>
            <a:r>
              <a:rPr lang="en-IN" sz="28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a:t>
            </a:r>
          </a:p>
          <a:p>
            <a:pPr marL="800100" lvl="1" indent="-342900">
              <a:buFont typeface="Wingdings" panose="05000000000000000000" pitchFamily="2" charset="2"/>
              <a:buChar char="ü"/>
            </a:pPr>
            <a:r>
              <a:rPr lang="en-IN" sz="2800" dirty="0">
                <a:solidFill>
                  <a:srgbClr val="313131"/>
                </a:solidFill>
                <a:latin typeface="Times New Roman" panose="02020603050405020304" pitchFamily="18" charset="0"/>
                <a:ea typeface="Times New Roman" panose="02020603050405020304" pitchFamily="18" charset="0"/>
                <a:cs typeface="Times New Roman" panose="02020603050405020304" pitchFamily="18" charset="0"/>
              </a:rPr>
              <a:t>I</a:t>
            </a:r>
            <a:r>
              <a:rPr lang="en-IN" sz="28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t forbids direct access to the fields of this class instance from other classes.</a:t>
            </a:r>
          </a:p>
          <a:p>
            <a:pPr marL="800100" lvl="1" indent="-342900">
              <a:buFont typeface="Wingdings" panose="05000000000000000000" pitchFamily="2" charset="2"/>
              <a:buChar char="ü"/>
            </a:pPr>
            <a:r>
              <a:rPr lang="en-IN" sz="28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Different parts of the program, as well as external programs, can access the object's data only by using the methods of this object. </a:t>
            </a: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50707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1B945-5E20-4677-85D9-97CF1F2ED9E0}"/>
              </a:ext>
            </a:extLst>
          </p:cNvPr>
          <p:cNvSpPr>
            <a:spLocks noGrp="1"/>
          </p:cNvSpPr>
          <p:nvPr>
            <p:ph type="title"/>
          </p:nvPr>
        </p:nvSpPr>
        <p:spPr>
          <a:xfrm>
            <a:off x="632791" y="129152"/>
            <a:ext cx="10515600" cy="621030"/>
          </a:xfrm>
        </p:spPr>
        <p:txBody>
          <a:bodyPr>
            <a:normAutofit fontScale="90000"/>
          </a:bodyPr>
          <a:lstStyle/>
          <a:p>
            <a:r>
              <a:rPr lang="en-US" u="sng" dirty="0"/>
              <a:t>String class</a:t>
            </a:r>
          </a:p>
        </p:txBody>
      </p:sp>
      <p:sp>
        <p:nvSpPr>
          <p:cNvPr id="6" name="TextBox 5">
            <a:extLst>
              <a:ext uri="{FF2B5EF4-FFF2-40B4-BE49-F238E27FC236}">
                <a16:creationId xmlns:a16="http://schemas.microsoft.com/office/drawing/2014/main" id="{B1307943-DB13-4238-B7DA-0531F3459ED0}"/>
              </a:ext>
            </a:extLst>
          </p:cNvPr>
          <p:cNvSpPr txBox="1"/>
          <p:nvPr/>
        </p:nvSpPr>
        <p:spPr>
          <a:xfrm>
            <a:off x="1020416" y="5585408"/>
            <a:ext cx="10464849" cy="1200329"/>
          </a:xfrm>
          <a:prstGeom prst="rect">
            <a:avLst/>
          </a:prstGeom>
          <a:noFill/>
        </p:spPr>
        <p:txBody>
          <a:bodyPr wrap="square">
            <a:spAutoFit/>
          </a:bodyPr>
          <a:lstStyle>
            <a:defPPr>
              <a:defRPr lang="en-US"/>
            </a:defPPr>
            <a:lvl1pPr marR="0" lvl="0" indent="0" eaLnBrk="0" fontAlgn="base" hangingPunct="0">
              <a:lnSpc>
                <a:spcPct val="100000"/>
              </a:lnSpc>
              <a:spcBef>
                <a:spcPct val="0"/>
              </a:spcBef>
              <a:spcAft>
                <a:spcPct val="0"/>
              </a:spcAft>
              <a:buClrTx/>
              <a:buSzTx/>
              <a:buFontTx/>
              <a:buNone/>
              <a:tabLst/>
              <a:defRPr sz="2400">
                <a:latin typeface="Times New Roman" panose="02020603050405020304" pitchFamily="18" charset="0"/>
                <a:cs typeface="Times New Roman" panose="02020603050405020304" pitchFamily="18" charset="0"/>
              </a:defRPr>
            </a:lvl1pPr>
          </a:lstStyle>
          <a:p>
            <a:pPr marL="342900" indent="-342900">
              <a:buFont typeface="Arial" panose="020B0604020202020204" pitchFamily="34" charset="0"/>
              <a:buChar char="•"/>
            </a:pPr>
            <a:r>
              <a:rPr lang="en-US" dirty="0"/>
              <a:t>String objects are immutable(i.e., they cannot be changed)</a:t>
            </a:r>
          </a:p>
          <a:p>
            <a:pPr marL="342900" indent="-342900">
              <a:buFont typeface="Arial" panose="020B0604020202020204" pitchFamily="34" charset="0"/>
              <a:buChar char="•"/>
            </a:pPr>
            <a:r>
              <a:rPr lang="en-US" dirty="0" err="1"/>
              <a:t>StringBuffer</a:t>
            </a:r>
            <a:r>
              <a:rPr lang="en-US" dirty="0"/>
              <a:t>(StringBuilder) class support mutable strings.(i.e., they can be changed)</a:t>
            </a:r>
          </a:p>
        </p:txBody>
      </p:sp>
      <p:sp>
        <p:nvSpPr>
          <p:cNvPr id="3" name="Rectangle 1">
            <a:extLst>
              <a:ext uri="{FF2B5EF4-FFF2-40B4-BE49-F238E27FC236}">
                <a16:creationId xmlns:a16="http://schemas.microsoft.com/office/drawing/2014/main" id="{91D4685B-1EE5-4805-764D-D076210067C2}"/>
              </a:ext>
            </a:extLst>
          </p:cNvPr>
          <p:cNvSpPr>
            <a:spLocks noChangeArrowheads="1"/>
          </p:cNvSpPr>
          <p:nvPr/>
        </p:nvSpPr>
        <p:spPr bwMode="auto">
          <a:xfrm>
            <a:off x="920010" y="1927827"/>
            <a:ext cx="11085925" cy="784830"/>
          </a:xfrm>
          <a:prstGeom prst="rect">
            <a:avLst/>
          </a:prstGeom>
          <a:noFill/>
          <a:ln>
            <a:noFill/>
          </a:ln>
          <a:effectLst/>
        </p:spPr>
        <p:txBody>
          <a:bodyPr vert="horz" wrap="square" lIns="91440" tIns="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   public final class String extends </a:t>
            </a:r>
            <a:r>
              <a:rPr lang="en-US" altLang="en-US" sz="2400" dirty="0">
                <a:latin typeface="Times New Roman" panose="02020603050405020304" pitchFamily="18" charset="0"/>
                <a:cs typeface="Times New Roman" panose="02020603050405020304" pitchFamily="18" charset="0"/>
                <a:hlinkClick r:id="rId2" tooltip="class in java.lang"/>
              </a:rPr>
              <a:t>Object</a:t>
            </a:r>
            <a:r>
              <a:rPr lang="en-US" altLang="en-US" sz="2400" dirty="0">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                                          implements </a:t>
            </a:r>
            <a:r>
              <a:rPr lang="en-US" altLang="en-US" sz="2400" dirty="0">
                <a:latin typeface="Times New Roman" panose="02020603050405020304" pitchFamily="18" charset="0"/>
                <a:cs typeface="Times New Roman" panose="02020603050405020304" pitchFamily="18" charset="0"/>
                <a:hlinkClick r:id="rId3" tooltip="interface in java.io"/>
              </a:rPr>
              <a:t>Serializable</a:t>
            </a:r>
            <a:r>
              <a:rPr lang="en-US" altLang="en-US" sz="2400" dirty="0">
                <a:latin typeface="Times New Roman" panose="02020603050405020304" pitchFamily="18" charset="0"/>
                <a:cs typeface="Times New Roman" panose="02020603050405020304" pitchFamily="18" charset="0"/>
              </a:rPr>
              <a:t>, </a:t>
            </a:r>
            <a:r>
              <a:rPr lang="en-US" altLang="en-US" sz="2400" dirty="0">
                <a:latin typeface="Times New Roman" panose="02020603050405020304" pitchFamily="18" charset="0"/>
                <a:cs typeface="Times New Roman" panose="02020603050405020304" pitchFamily="18" charset="0"/>
                <a:hlinkClick r:id="rId4" tooltip="interface in java.lang"/>
              </a:rPr>
              <a:t>Comparable</a:t>
            </a:r>
            <a:r>
              <a:rPr lang="en-US" altLang="en-US" sz="2400" dirty="0">
                <a:latin typeface="Times New Roman" panose="02020603050405020304" pitchFamily="18" charset="0"/>
                <a:cs typeface="Times New Roman" panose="02020603050405020304" pitchFamily="18" charset="0"/>
              </a:rPr>
              <a:t>&lt;</a:t>
            </a:r>
            <a:r>
              <a:rPr lang="en-US" altLang="en-US" sz="2400" dirty="0">
                <a:latin typeface="Times New Roman" panose="02020603050405020304" pitchFamily="18" charset="0"/>
                <a:cs typeface="Times New Roman" panose="02020603050405020304" pitchFamily="18" charset="0"/>
                <a:hlinkClick r:id="rId5" tooltip="class in java.lang"/>
              </a:rPr>
              <a:t>String</a:t>
            </a:r>
            <a:r>
              <a:rPr lang="en-US" altLang="en-US" sz="2400" dirty="0">
                <a:latin typeface="Times New Roman" panose="02020603050405020304" pitchFamily="18" charset="0"/>
                <a:cs typeface="Times New Roman" panose="02020603050405020304" pitchFamily="18" charset="0"/>
              </a:rPr>
              <a:t>&gt;,  </a:t>
            </a:r>
            <a:r>
              <a:rPr lang="en-US" altLang="en-US" sz="2400" dirty="0" err="1">
                <a:latin typeface="Times New Roman" panose="02020603050405020304" pitchFamily="18" charset="0"/>
                <a:cs typeface="Times New Roman" panose="02020603050405020304" pitchFamily="18" charset="0"/>
                <a:hlinkClick r:id="rId6" tooltip="interface in java.lang"/>
              </a:rPr>
              <a:t>CharSequence</a:t>
            </a:r>
            <a:r>
              <a:rPr lang="en-US" altLang="en-US" sz="2400" dirty="0">
                <a:latin typeface="Times New Roman" panose="02020603050405020304" pitchFamily="18" charset="0"/>
                <a:cs typeface="Times New Roman" panose="02020603050405020304" pitchFamily="18" charset="0"/>
              </a:rPr>
              <a:t> </a:t>
            </a:r>
          </a:p>
        </p:txBody>
      </p:sp>
      <p:sp>
        <p:nvSpPr>
          <p:cNvPr id="5" name="Rectangle 2">
            <a:extLst>
              <a:ext uri="{FF2B5EF4-FFF2-40B4-BE49-F238E27FC236}">
                <a16:creationId xmlns:a16="http://schemas.microsoft.com/office/drawing/2014/main" id="{2308F1EF-7C0C-5F0B-D9AC-FAF247E32AF8}"/>
              </a:ext>
            </a:extLst>
          </p:cNvPr>
          <p:cNvSpPr>
            <a:spLocks noChangeArrowheads="1"/>
          </p:cNvSpPr>
          <p:nvPr/>
        </p:nvSpPr>
        <p:spPr bwMode="auto">
          <a:xfrm>
            <a:off x="840660" y="925057"/>
            <a:ext cx="10726992" cy="836110"/>
          </a:xfrm>
          <a:prstGeom prst="rect">
            <a:avLst/>
          </a:prstGeom>
          <a:noFill/>
          <a:ln>
            <a:noFill/>
          </a:ln>
          <a:effectLst/>
        </p:spPr>
        <p:txBody>
          <a:bodyPr vert="horz" wrap="square" lIns="91440" tIns="50784"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342900" marR="0" lvl="0" indent="-34290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400" dirty="0">
                <a:latin typeface="Times New Roman" panose="02020603050405020304" pitchFamily="18" charset="0"/>
                <a:cs typeface="Times New Roman" panose="02020603050405020304" pitchFamily="18" charset="0"/>
              </a:rPr>
              <a:t>The String class represents character strings. All string literals in Java programs, such as "</a:t>
            </a:r>
            <a:r>
              <a:rPr lang="en-US" altLang="en-US" sz="2400" dirty="0" err="1">
                <a:latin typeface="Times New Roman" panose="02020603050405020304" pitchFamily="18" charset="0"/>
                <a:cs typeface="Times New Roman" panose="02020603050405020304" pitchFamily="18" charset="0"/>
              </a:rPr>
              <a:t>abc</a:t>
            </a:r>
            <a:r>
              <a:rPr lang="en-US" altLang="en-US" sz="2400" dirty="0">
                <a:latin typeface="Times New Roman" panose="02020603050405020304" pitchFamily="18" charset="0"/>
                <a:cs typeface="Times New Roman" panose="02020603050405020304" pitchFamily="18" charset="0"/>
              </a:rPr>
              <a:t>", are implemented as instances of this class. </a:t>
            </a:r>
          </a:p>
        </p:txBody>
      </p:sp>
      <p:sp>
        <p:nvSpPr>
          <p:cNvPr id="9" name="TextBox 8">
            <a:extLst>
              <a:ext uri="{FF2B5EF4-FFF2-40B4-BE49-F238E27FC236}">
                <a16:creationId xmlns:a16="http://schemas.microsoft.com/office/drawing/2014/main" id="{40E3113D-8AC5-CA6E-26A9-14DD450DCDBA}"/>
              </a:ext>
            </a:extLst>
          </p:cNvPr>
          <p:cNvSpPr txBox="1"/>
          <p:nvPr/>
        </p:nvSpPr>
        <p:spPr>
          <a:xfrm>
            <a:off x="920010" y="3568477"/>
            <a:ext cx="10351979" cy="461665"/>
          </a:xfrm>
          <a:prstGeom prst="rect">
            <a:avLst/>
          </a:prstGeom>
          <a:noFill/>
        </p:spPr>
        <p:txBody>
          <a:bodyPr wrap="square">
            <a:spAutoFit/>
          </a:bodyPr>
          <a:lstStyle/>
          <a:p>
            <a:pPr marL="342900" indent="-342900">
              <a:buFont typeface="Arial" panose="020B0604020202020204" pitchFamily="34" charset="0"/>
              <a:buChar char="•"/>
            </a:pPr>
            <a:r>
              <a:rPr lang="en-US" sz="2400" b="0" i="0" dirty="0">
                <a:effectLst/>
                <a:latin typeface="Times New Roman" panose="02020603050405020304" pitchFamily="18" charset="0"/>
                <a:cs typeface="Times New Roman" panose="02020603050405020304" pitchFamily="18" charset="0"/>
              </a:rPr>
              <a:t>Strings are constant, their values cannot be changed after they are created. </a:t>
            </a:r>
            <a:endParaRPr lang="en-IN" sz="2400" dirty="0">
              <a:latin typeface="Times New Roman" panose="02020603050405020304" pitchFamily="18" charset="0"/>
              <a:cs typeface="Times New Roman" panose="02020603050405020304" pitchFamily="18" charset="0"/>
            </a:endParaRPr>
          </a:p>
        </p:txBody>
      </p:sp>
      <p:sp>
        <p:nvSpPr>
          <p:cNvPr id="10" name="Rectangle 3">
            <a:extLst>
              <a:ext uri="{FF2B5EF4-FFF2-40B4-BE49-F238E27FC236}">
                <a16:creationId xmlns:a16="http://schemas.microsoft.com/office/drawing/2014/main" id="{1584F619-B233-DA99-C521-A20A85991296}"/>
              </a:ext>
            </a:extLst>
          </p:cNvPr>
          <p:cNvSpPr>
            <a:spLocks noChangeArrowheads="1"/>
          </p:cNvSpPr>
          <p:nvPr/>
        </p:nvSpPr>
        <p:spPr bwMode="auto">
          <a:xfrm>
            <a:off x="1508682" y="4508951"/>
            <a:ext cx="2486578" cy="4154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String str = "</a:t>
            </a:r>
            <a:r>
              <a:rPr lang="en-US" altLang="en-US" sz="2400" dirty="0" err="1">
                <a:latin typeface="Times New Roman" panose="02020603050405020304" pitchFamily="18" charset="0"/>
                <a:cs typeface="Times New Roman" panose="02020603050405020304" pitchFamily="18" charset="0"/>
              </a:rPr>
              <a:t>abc</a:t>
            </a:r>
            <a:r>
              <a:rPr lang="en-US" altLang="en-US" sz="2400" dirty="0">
                <a:latin typeface="Times New Roman" panose="02020603050405020304" pitchFamily="18" charset="0"/>
                <a:cs typeface="Times New Roman" panose="02020603050405020304" pitchFamily="18" charset="0"/>
              </a:rPr>
              <a:t>"; </a:t>
            </a:r>
          </a:p>
        </p:txBody>
      </p:sp>
      <p:sp>
        <p:nvSpPr>
          <p:cNvPr id="12" name="TextBox 11">
            <a:extLst>
              <a:ext uri="{FF2B5EF4-FFF2-40B4-BE49-F238E27FC236}">
                <a16:creationId xmlns:a16="http://schemas.microsoft.com/office/drawing/2014/main" id="{E3A1ED34-ED9A-42A7-958A-02E811B36B7D}"/>
              </a:ext>
            </a:extLst>
          </p:cNvPr>
          <p:cNvSpPr txBox="1"/>
          <p:nvPr/>
        </p:nvSpPr>
        <p:spPr>
          <a:xfrm>
            <a:off x="7519714" y="4331344"/>
            <a:ext cx="3965552" cy="830997"/>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char data[] = {'a', 'b', 'c’}; </a:t>
            </a:r>
          </a:p>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String str = new String(data); </a:t>
            </a:r>
          </a:p>
        </p:txBody>
      </p:sp>
      <p:sp>
        <p:nvSpPr>
          <p:cNvPr id="14" name="TextBox 13">
            <a:extLst>
              <a:ext uri="{FF2B5EF4-FFF2-40B4-BE49-F238E27FC236}">
                <a16:creationId xmlns:a16="http://schemas.microsoft.com/office/drawing/2014/main" id="{21752B5D-2E1D-6EB4-1C25-2EA5DBE7D943}"/>
              </a:ext>
            </a:extLst>
          </p:cNvPr>
          <p:cNvSpPr txBox="1"/>
          <p:nvPr/>
        </p:nvSpPr>
        <p:spPr>
          <a:xfrm>
            <a:off x="4665585" y="4508951"/>
            <a:ext cx="2370963" cy="461665"/>
          </a:xfrm>
          <a:prstGeom prst="rect">
            <a:avLst/>
          </a:prstGeom>
          <a:noFill/>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is equivalent to</a:t>
            </a:r>
          </a:p>
        </p:txBody>
      </p:sp>
      <p:sp>
        <p:nvSpPr>
          <p:cNvPr id="16" name="TextBox 15">
            <a:extLst>
              <a:ext uri="{FF2B5EF4-FFF2-40B4-BE49-F238E27FC236}">
                <a16:creationId xmlns:a16="http://schemas.microsoft.com/office/drawing/2014/main" id="{ACF1AB1C-4842-82A7-2177-6FA24AABA83E}"/>
              </a:ext>
            </a:extLst>
          </p:cNvPr>
          <p:cNvSpPr txBox="1"/>
          <p:nvPr/>
        </p:nvSpPr>
        <p:spPr>
          <a:xfrm>
            <a:off x="920010" y="3041052"/>
            <a:ext cx="6150076" cy="466778"/>
          </a:xfrm>
          <a:prstGeom prst="rect">
            <a:avLst/>
          </a:prstGeom>
          <a:noFill/>
          <a:ln>
            <a:noFill/>
          </a:ln>
          <a:effectLst/>
        </p:spPr>
        <p:txBody>
          <a:bodyPr vert="horz" wrap="square" lIns="91440" tIns="50784" rIns="91440" bIns="45720" numCol="1" anchor="ctr" anchorCtr="0" compatLnSpc="1">
            <a:prstTxWarp prst="textNoShape">
              <a:avLst/>
            </a:prstTxWarp>
            <a:spAutoFit/>
          </a:bodyPr>
          <a:lstStyle>
            <a:defPPr>
              <a:defRPr lang="en-US"/>
            </a:defPPr>
            <a:lvl1pPr marR="0" lvl="0" indent="0" eaLnBrk="0" fontAlgn="base" hangingPunct="0">
              <a:lnSpc>
                <a:spcPct val="100000"/>
              </a:lnSpc>
              <a:spcBef>
                <a:spcPct val="0"/>
              </a:spcBef>
              <a:spcAft>
                <a:spcPct val="0"/>
              </a:spcAft>
              <a:buClrTx/>
              <a:buSzTx/>
              <a:buFontTx/>
              <a:buNone/>
              <a:tabLst/>
              <a:defRPr sz="2000">
                <a:latin typeface="Times New Roman" panose="02020603050405020304" pitchFamily="18" charset="0"/>
                <a:cs typeface="Times New Roman" panose="02020603050405020304" pitchFamily="18" charset="0"/>
              </a:defRPr>
            </a:lvl1pPr>
            <a:lvl2pPr eaLnBrk="0" fontAlgn="base" hangingPunct="0">
              <a:spcBef>
                <a:spcPct val="0"/>
              </a:spcBef>
              <a:spcAft>
                <a:spcPct val="0"/>
              </a:spcAft>
              <a:defRPr>
                <a:latin typeface="Arial" panose="020B0604020202020204" pitchFamily="34" charset="0"/>
              </a:defRPr>
            </a:lvl2pPr>
            <a:lvl3pPr eaLnBrk="0" fontAlgn="base" hangingPunct="0">
              <a:spcBef>
                <a:spcPct val="0"/>
              </a:spcBef>
              <a:spcAft>
                <a:spcPct val="0"/>
              </a:spcAft>
              <a:defRPr>
                <a:latin typeface="Arial" panose="020B0604020202020204" pitchFamily="34" charset="0"/>
              </a:defRPr>
            </a:lvl3pPr>
            <a:lvl4pPr eaLnBrk="0" fontAlgn="base" hangingPunct="0">
              <a:spcBef>
                <a:spcPct val="0"/>
              </a:spcBef>
              <a:spcAft>
                <a:spcPct val="0"/>
              </a:spcAft>
              <a:defRPr>
                <a:latin typeface="Arial" panose="020B0604020202020204" pitchFamily="34" charset="0"/>
              </a:defRPr>
            </a:lvl4pPr>
            <a:lvl5pPr eaLnBrk="0" fontAlgn="base" hangingPunct="0">
              <a:spcBef>
                <a:spcPct val="0"/>
              </a:spcBef>
              <a:spcAft>
                <a:spcPct val="0"/>
              </a:spcAft>
              <a:defRPr>
                <a:latin typeface="Arial" panose="020B0604020202020204" pitchFamily="34" charset="0"/>
              </a:defRPr>
            </a:lvl5pPr>
            <a:lvl6pPr eaLnBrk="0" fontAlgn="base" hangingPunct="0">
              <a:spcBef>
                <a:spcPct val="0"/>
              </a:spcBef>
              <a:spcAft>
                <a:spcPct val="0"/>
              </a:spcAft>
              <a:defRPr>
                <a:latin typeface="Arial" panose="020B0604020202020204" pitchFamily="34" charset="0"/>
              </a:defRPr>
            </a:lvl6pPr>
            <a:lvl7pPr eaLnBrk="0" fontAlgn="base" hangingPunct="0">
              <a:spcBef>
                <a:spcPct val="0"/>
              </a:spcBef>
              <a:spcAft>
                <a:spcPct val="0"/>
              </a:spcAft>
              <a:defRPr>
                <a:latin typeface="Arial" panose="020B0604020202020204" pitchFamily="34" charset="0"/>
              </a:defRPr>
            </a:lvl7pPr>
            <a:lvl8pPr eaLnBrk="0" fontAlgn="base" hangingPunct="0">
              <a:spcBef>
                <a:spcPct val="0"/>
              </a:spcBef>
              <a:spcAft>
                <a:spcPct val="0"/>
              </a:spcAft>
              <a:defRPr>
                <a:latin typeface="Arial" panose="020B0604020202020204" pitchFamily="34" charset="0"/>
              </a:defRPr>
            </a:lvl8pPr>
            <a:lvl9pPr eaLnBrk="0" fontAlgn="base" hangingPunct="0">
              <a:spcBef>
                <a:spcPct val="0"/>
              </a:spcBef>
              <a:spcAft>
                <a:spcPct val="0"/>
              </a:spcAft>
              <a:defRPr>
                <a:latin typeface="Arial" panose="020B0604020202020204" pitchFamily="34" charset="0"/>
              </a:defRPr>
            </a:lvl9pPr>
          </a:lstStyle>
          <a:p>
            <a:pPr marL="342900" indent="-342900">
              <a:buFont typeface="Arial" panose="020B0604020202020204" pitchFamily="34" charset="0"/>
              <a:buChar char="•"/>
            </a:pPr>
            <a:r>
              <a:rPr lang="en-IN" sz="2400" dirty="0"/>
              <a:t>Available in </a:t>
            </a:r>
            <a:r>
              <a:rPr lang="en-IN" sz="2400" dirty="0" err="1"/>
              <a:t>java.lang</a:t>
            </a:r>
            <a:r>
              <a:rPr lang="en-IN" sz="2400" dirty="0"/>
              <a:t> package</a:t>
            </a:r>
          </a:p>
        </p:txBody>
      </p:sp>
    </p:spTree>
    <p:extLst>
      <p:ext uri="{BB962C8B-B14F-4D97-AF65-F5344CB8AC3E}">
        <p14:creationId xmlns:p14="http://schemas.microsoft.com/office/powerpoint/2010/main" val="17345958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id="{0C5E0145-98AF-4BEB-9568-0D01FD0646A2}"/>
              </a:ext>
            </a:extLst>
          </p:cNvPr>
          <p:cNvSpPr>
            <a:spLocks noGrp="1" noChangeArrowheads="1"/>
          </p:cNvSpPr>
          <p:nvPr>
            <p:ph idx="1"/>
          </p:nvPr>
        </p:nvSpPr>
        <p:spPr bwMode="auto">
          <a:xfrm>
            <a:off x="778802" y="464360"/>
            <a:ext cx="10373139" cy="3196045"/>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71415"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effectLst/>
                <a:latin typeface="Times New Roman" panose="02020603050405020304" pitchFamily="18" charset="0"/>
                <a:cs typeface="Times New Roman" panose="02020603050405020304" pitchFamily="18" charset="0"/>
              </a:rPr>
              <a:t>The class String includes methods for </a:t>
            </a:r>
          </a:p>
          <a:p>
            <a:pPr lvl="1">
              <a:lnSpc>
                <a:spcPct val="100000"/>
              </a:lnSpc>
            </a:pPr>
            <a:r>
              <a:rPr kumimoji="0" lang="en-US" altLang="en-US" b="0" i="0" u="none" strike="noStrike" cap="none" normalizeH="0" baseline="0" dirty="0">
                <a:ln>
                  <a:noFill/>
                </a:ln>
                <a:effectLst/>
                <a:latin typeface="Times New Roman" panose="02020603050405020304" pitchFamily="18" charset="0"/>
                <a:cs typeface="Times New Roman" panose="02020603050405020304" pitchFamily="18" charset="0"/>
              </a:rPr>
              <a:t>examining individual characters of the sequence, </a:t>
            </a:r>
          </a:p>
          <a:p>
            <a:pPr lvl="1">
              <a:lnSpc>
                <a:spcPct val="100000"/>
              </a:lnSpc>
            </a:pPr>
            <a:r>
              <a:rPr kumimoji="0" lang="en-US" altLang="en-US" b="0" i="0" u="none" strike="noStrike" cap="none" normalizeH="0" baseline="0" dirty="0">
                <a:ln>
                  <a:noFill/>
                </a:ln>
                <a:effectLst/>
                <a:latin typeface="Times New Roman" panose="02020603050405020304" pitchFamily="18" charset="0"/>
                <a:cs typeface="Times New Roman" panose="02020603050405020304" pitchFamily="18" charset="0"/>
              </a:rPr>
              <a:t>comparing strings, </a:t>
            </a:r>
          </a:p>
          <a:p>
            <a:pPr lvl="1">
              <a:lnSpc>
                <a:spcPct val="100000"/>
              </a:lnSpc>
            </a:pPr>
            <a:r>
              <a:rPr kumimoji="0" lang="en-US" altLang="en-US" b="0" i="0" u="none" strike="noStrike" cap="none" normalizeH="0" baseline="0" dirty="0">
                <a:ln>
                  <a:noFill/>
                </a:ln>
                <a:effectLst/>
                <a:latin typeface="Times New Roman" panose="02020603050405020304" pitchFamily="18" charset="0"/>
                <a:cs typeface="Times New Roman" panose="02020603050405020304" pitchFamily="18" charset="0"/>
              </a:rPr>
              <a:t>searching strings, </a:t>
            </a:r>
          </a:p>
          <a:p>
            <a:pPr lvl="1">
              <a:lnSpc>
                <a:spcPct val="100000"/>
              </a:lnSpc>
            </a:pPr>
            <a:r>
              <a:rPr kumimoji="0" lang="en-US" altLang="en-US" b="0" i="0" u="none" strike="noStrike" cap="none" normalizeH="0" baseline="0" dirty="0">
                <a:ln>
                  <a:noFill/>
                </a:ln>
                <a:effectLst/>
                <a:latin typeface="Times New Roman" panose="02020603050405020304" pitchFamily="18" charset="0"/>
                <a:cs typeface="Times New Roman" panose="02020603050405020304" pitchFamily="18" charset="0"/>
              </a:rPr>
              <a:t>extracting substrings, and </a:t>
            </a:r>
          </a:p>
          <a:p>
            <a:pPr lvl="1">
              <a:lnSpc>
                <a:spcPct val="100000"/>
              </a:lnSpc>
            </a:pPr>
            <a:r>
              <a:rPr kumimoji="0" lang="en-US" altLang="en-US" b="0" i="0" u="none" strike="noStrike" cap="none" normalizeH="0" baseline="0" dirty="0">
                <a:ln>
                  <a:noFill/>
                </a:ln>
                <a:effectLst/>
                <a:latin typeface="Times New Roman" panose="02020603050405020304" pitchFamily="18" charset="0"/>
                <a:cs typeface="Times New Roman" panose="02020603050405020304" pitchFamily="18" charset="0"/>
              </a:rPr>
              <a:t>creating a copy of a string with all characters translated to uppercase or to lowercase. </a:t>
            </a:r>
          </a:p>
          <a:p>
            <a:pPr marL="0" indent="0">
              <a:lnSpc>
                <a:spcPct val="100000"/>
              </a:lnSpc>
              <a:buNone/>
            </a:pPr>
            <a:endParaRPr kumimoji="0" lang="en-US" altLang="en-US" b="0" i="0" u="none" strike="noStrike" cap="none" normalizeH="0" baseline="0" dirty="0">
              <a:ln>
                <a:noFill/>
              </a:ln>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09143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F95BC-0CD4-4FA2-9F3F-D3F864CE8817}"/>
              </a:ext>
            </a:extLst>
          </p:cNvPr>
          <p:cNvSpPr>
            <a:spLocks noGrp="1"/>
          </p:cNvSpPr>
          <p:nvPr>
            <p:ph type="title"/>
          </p:nvPr>
        </p:nvSpPr>
        <p:spPr>
          <a:xfrm>
            <a:off x="838200" y="272361"/>
            <a:ext cx="10515600" cy="589030"/>
          </a:xfrm>
        </p:spPr>
        <p:txBody>
          <a:bodyPr>
            <a:normAutofit fontScale="90000"/>
          </a:bodyPr>
          <a:lstStyle/>
          <a:p>
            <a:r>
              <a:rPr lang="en-US" dirty="0"/>
              <a:t>String class Methods</a:t>
            </a:r>
          </a:p>
        </p:txBody>
      </p:sp>
      <p:graphicFrame>
        <p:nvGraphicFramePr>
          <p:cNvPr id="4" name="Table 4">
            <a:extLst>
              <a:ext uri="{FF2B5EF4-FFF2-40B4-BE49-F238E27FC236}">
                <a16:creationId xmlns:a16="http://schemas.microsoft.com/office/drawing/2014/main" id="{F014114D-01AE-4EBB-85B7-304E6D0842C4}"/>
              </a:ext>
            </a:extLst>
          </p:cNvPr>
          <p:cNvGraphicFramePr>
            <a:graphicFrameLocks noGrp="1"/>
          </p:cNvGraphicFramePr>
          <p:nvPr/>
        </p:nvGraphicFramePr>
        <p:xfrm>
          <a:off x="838199" y="1051759"/>
          <a:ext cx="10823713" cy="5296029"/>
        </p:xfrm>
        <a:graphic>
          <a:graphicData uri="http://schemas.openxmlformats.org/drawingml/2006/table">
            <a:tbl>
              <a:tblPr firstRow="1" bandRow="1">
                <a:tableStyleId>{5C22544A-7EE6-4342-B048-85BDC9FD1C3A}</a:tableStyleId>
              </a:tblPr>
              <a:tblGrid>
                <a:gridCol w="1728930">
                  <a:extLst>
                    <a:ext uri="{9D8B030D-6E8A-4147-A177-3AD203B41FA5}">
                      <a16:colId xmlns:a16="http://schemas.microsoft.com/office/drawing/2014/main" val="335567417"/>
                    </a:ext>
                  </a:extLst>
                </a:gridCol>
                <a:gridCol w="9094783">
                  <a:extLst>
                    <a:ext uri="{9D8B030D-6E8A-4147-A177-3AD203B41FA5}">
                      <a16:colId xmlns:a16="http://schemas.microsoft.com/office/drawing/2014/main" val="1420865239"/>
                    </a:ext>
                  </a:extLst>
                </a:gridCol>
              </a:tblGrid>
              <a:tr h="572492">
                <a:tc>
                  <a:txBody>
                    <a:bodyPr/>
                    <a:lstStyle/>
                    <a:p>
                      <a:r>
                        <a:rPr lang="en-US" dirty="0">
                          <a:solidFill>
                            <a:schemeClr val="tx1"/>
                          </a:solidFill>
                        </a:rPr>
                        <a:t>Return type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solidFill>
                            <a:schemeClr val="tx1"/>
                          </a:solidFill>
                        </a:rPr>
                        <a:t>Method </a:t>
                      </a:r>
                      <a:r>
                        <a:rPr lang="en-US">
                          <a:solidFill>
                            <a:schemeClr val="tx1"/>
                          </a:solidFill>
                        </a:rPr>
                        <a:t>signature and Description</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06486511"/>
                  </a:ext>
                </a:extLst>
              </a:tr>
              <a:tr h="674791">
                <a:tc>
                  <a:txBody>
                    <a:bodyPr/>
                    <a:lstStyle/>
                    <a:p>
                      <a:pPr algn="l" fontAlgn="t"/>
                      <a:r>
                        <a:rPr lang="en-US" dirty="0">
                          <a:effectLst/>
                        </a:rPr>
                        <a:t>char</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2"/>
                        </a:rPr>
                        <a:t>charAt</a:t>
                      </a:r>
                      <a:r>
                        <a:rPr lang="en-US" dirty="0">
                          <a:effectLst/>
                        </a:rPr>
                        <a:t>(int index) </a:t>
                      </a:r>
                    </a:p>
                    <a:p>
                      <a:pPr algn="l" fontAlgn="t"/>
                      <a:r>
                        <a:rPr lang="en-US" dirty="0">
                          <a:effectLst/>
                        </a:rPr>
                        <a:t>        Returns the char value at the specified index.</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51983931"/>
                  </a:ext>
                </a:extLst>
              </a:tr>
              <a:tr h="674791">
                <a:tc>
                  <a:txBody>
                    <a:bodyPr/>
                    <a:lstStyle/>
                    <a:p>
                      <a:pPr algn="l" fontAlgn="t"/>
                      <a:r>
                        <a:rPr lang="en-US"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3"/>
                        </a:rPr>
                        <a:t>compareTo</a:t>
                      </a:r>
                      <a:r>
                        <a:rPr lang="en-US" dirty="0">
                          <a:effectLst/>
                        </a:rPr>
                        <a:t>(</a:t>
                      </a:r>
                      <a:r>
                        <a:rPr lang="en-US" b="1" u="none" strike="noStrike" dirty="0">
                          <a:solidFill>
                            <a:srgbClr val="4C6B87"/>
                          </a:solidFill>
                          <a:effectLst/>
                          <a:hlinkClick r:id="rId4" tooltip="class in java.lang"/>
                        </a:rPr>
                        <a:t>String</a:t>
                      </a:r>
                      <a:r>
                        <a:rPr lang="en-US" dirty="0">
                          <a:effectLst/>
                        </a:rPr>
                        <a:t> </a:t>
                      </a:r>
                      <a:r>
                        <a:rPr lang="en-US" dirty="0" err="1">
                          <a:effectLst/>
                        </a:rPr>
                        <a:t>anotherString</a:t>
                      </a:r>
                      <a:r>
                        <a:rPr lang="en-US" dirty="0">
                          <a:effectLst/>
                        </a:rPr>
                        <a:t>)</a:t>
                      </a:r>
                    </a:p>
                    <a:p>
                      <a:pPr algn="l" fontAlgn="t"/>
                      <a:r>
                        <a:rPr lang="en-US" dirty="0">
                          <a:effectLst/>
                        </a:rPr>
                        <a:t>         Compares two strings lexicographically.</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40016303"/>
                  </a:ext>
                </a:extLst>
              </a:tr>
              <a:tr h="674791">
                <a:tc>
                  <a:txBody>
                    <a:bodyPr/>
                    <a:lstStyle/>
                    <a:p>
                      <a:pPr algn="l" fontAlgn="t"/>
                      <a:r>
                        <a:rPr lang="en-US">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5"/>
                        </a:rPr>
                        <a:t>compareToIgnoreCase</a:t>
                      </a:r>
                      <a:r>
                        <a:rPr lang="en-US" dirty="0">
                          <a:effectLst/>
                        </a:rPr>
                        <a:t>(</a:t>
                      </a:r>
                      <a:r>
                        <a:rPr lang="en-US" b="1" u="none" strike="noStrike" dirty="0">
                          <a:solidFill>
                            <a:srgbClr val="4C6B87"/>
                          </a:solidFill>
                          <a:effectLst/>
                          <a:hlinkClick r:id="rId4" tooltip="class in java.lang"/>
                        </a:rPr>
                        <a:t>String</a:t>
                      </a:r>
                      <a:r>
                        <a:rPr lang="en-US" dirty="0">
                          <a:effectLst/>
                        </a:rPr>
                        <a:t> str)</a:t>
                      </a:r>
                    </a:p>
                    <a:p>
                      <a:pPr algn="l" fontAlgn="t"/>
                      <a:r>
                        <a:rPr lang="en-US" dirty="0">
                          <a:effectLst/>
                        </a:rPr>
                        <a:t>         Compares two strings lexicographically, ignoring case differences.</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91119777"/>
                  </a:ext>
                </a:extLst>
              </a:tr>
              <a:tr h="674791">
                <a:tc>
                  <a:txBody>
                    <a:bodyPr/>
                    <a:lstStyle/>
                    <a:p>
                      <a:pPr algn="l" fontAlgn="t"/>
                      <a:r>
                        <a:rPr lang="en-US" b="1" u="none" strike="noStrike" dirty="0">
                          <a:solidFill>
                            <a:srgbClr val="4C6B87"/>
                          </a:solidFill>
                          <a:effectLst/>
                          <a:hlinkClick r:id="rId4" tooltip="class in java.lang"/>
                        </a:rPr>
                        <a:t>String</a:t>
                      </a:r>
                      <a:endParaRPr lang="en-US" dirty="0">
                        <a:effectLst/>
                      </a:endParaRP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6"/>
                        </a:rPr>
                        <a:t>concat</a:t>
                      </a:r>
                      <a:r>
                        <a:rPr lang="en-US" dirty="0">
                          <a:effectLst/>
                        </a:rPr>
                        <a:t>(</a:t>
                      </a:r>
                      <a:r>
                        <a:rPr lang="en-US" b="1" u="none" strike="noStrike" dirty="0">
                          <a:solidFill>
                            <a:srgbClr val="4C6B87"/>
                          </a:solidFill>
                          <a:effectLst/>
                          <a:hlinkClick r:id="rId4" tooltip="class in java.lang"/>
                        </a:rPr>
                        <a:t>String</a:t>
                      </a:r>
                      <a:r>
                        <a:rPr lang="en-US" dirty="0">
                          <a:effectLst/>
                        </a:rPr>
                        <a:t> str)</a:t>
                      </a:r>
                    </a:p>
                    <a:p>
                      <a:pPr algn="l" fontAlgn="t"/>
                      <a:r>
                        <a:rPr lang="en-US" dirty="0">
                          <a:effectLst/>
                        </a:rPr>
                        <a:t>          Concatenates the specified string to the end of this string.</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68257019"/>
                  </a:ext>
                </a:extLst>
              </a:tr>
              <a:tr h="674791">
                <a:tc>
                  <a:txBody>
                    <a:bodyPr/>
                    <a:lstStyle/>
                    <a:p>
                      <a:pPr algn="l" fontAlgn="t"/>
                      <a:r>
                        <a:rPr lang="en-US" dirty="0" err="1">
                          <a:effectLst/>
                        </a:rPr>
                        <a:t>boolean</a:t>
                      </a:r>
                      <a:endParaRPr lang="en-US" dirty="0">
                        <a:effectLst/>
                      </a:endParaRP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a:solidFill>
                            <a:srgbClr val="4C6B87"/>
                          </a:solidFill>
                          <a:effectLst/>
                          <a:hlinkClick r:id="rId7"/>
                        </a:rPr>
                        <a:t>contains</a:t>
                      </a:r>
                      <a:r>
                        <a:rPr lang="en-US" dirty="0">
                          <a:effectLst/>
                        </a:rPr>
                        <a:t>(</a:t>
                      </a:r>
                      <a:r>
                        <a:rPr lang="en-US" b="1" u="none" strike="noStrike" dirty="0" err="1">
                          <a:solidFill>
                            <a:srgbClr val="4C6B87"/>
                          </a:solidFill>
                          <a:effectLst/>
                          <a:hlinkClick r:id="rId8" tooltip="interface in java.lang"/>
                        </a:rPr>
                        <a:t>CharSequence</a:t>
                      </a:r>
                      <a:r>
                        <a:rPr lang="en-US" dirty="0">
                          <a:effectLst/>
                        </a:rPr>
                        <a:t> s)</a:t>
                      </a:r>
                    </a:p>
                    <a:p>
                      <a:pPr algn="l" fontAlgn="t"/>
                      <a:r>
                        <a:rPr lang="en-US" dirty="0">
                          <a:effectLst/>
                        </a:rPr>
                        <a:t>           Returns true if and only if this string contains the specified sequence of char values.</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555681679"/>
                  </a:ext>
                </a:extLst>
              </a:tr>
              <a:tr h="674791">
                <a:tc>
                  <a:txBody>
                    <a:bodyPr/>
                    <a:lstStyle/>
                    <a:p>
                      <a:pPr algn="l" fontAlgn="t"/>
                      <a:r>
                        <a:rPr lang="en-US" dirty="0">
                          <a:effectLst/>
                        </a:rPr>
                        <a:t>static </a:t>
                      </a:r>
                      <a:r>
                        <a:rPr lang="en-US" b="1" u="none" strike="noStrike" dirty="0">
                          <a:solidFill>
                            <a:srgbClr val="4C6B87"/>
                          </a:solidFill>
                          <a:effectLst/>
                          <a:hlinkClick r:id="rId4" tooltip="class in java.lang"/>
                        </a:rPr>
                        <a:t>String</a:t>
                      </a:r>
                      <a:endParaRPr lang="en-US" dirty="0">
                        <a:effectLst/>
                      </a:endParaRP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9"/>
                        </a:rPr>
                        <a:t>copyValueOf</a:t>
                      </a:r>
                      <a:r>
                        <a:rPr lang="en-US" dirty="0">
                          <a:effectLst/>
                        </a:rPr>
                        <a:t>(char[] data)</a:t>
                      </a:r>
                    </a:p>
                    <a:p>
                      <a:pPr algn="l" fontAlgn="t"/>
                      <a:r>
                        <a:rPr lang="en-US" dirty="0">
                          <a:effectLst/>
                        </a:rPr>
                        <a:t>           Returns a String that represents the character sequence in the array specified.</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739291"/>
                  </a:ext>
                </a:extLst>
              </a:tr>
              <a:tr h="674791">
                <a:tc>
                  <a:txBody>
                    <a:bodyPr/>
                    <a:lstStyle/>
                    <a:p>
                      <a:pPr algn="l" fontAlgn="t"/>
                      <a:r>
                        <a:rPr lang="en-US" dirty="0">
                          <a:effectLst/>
                        </a:rPr>
                        <a:t>static </a:t>
                      </a:r>
                      <a:r>
                        <a:rPr lang="en-US" b="1" u="none" strike="noStrike" dirty="0">
                          <a:solidFill>
                            <a:srgbClr val="4C6B87"/>
                          </a:solidFill>
                          <a:effectLst/>
                          <a:hlinkClick r:id="rId4" tooltip="class in java.lang"/>
                        </a:rPr>
                        <a:t>String</a:t>
                      </a:r>
                      <a:endParaRPr lang="en-US" dirty="0">
                        <a:effectLst/>
                      </a:endParaRP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10"/>
                        </a:rPr>
                        <a:t>copyValueOf</a:t>
                      </a:r>
                      <a:r>
                        <a:rPr lang="en-US" dirty="0">
                          <a:effectLst/>
                        </a:rPr>
                        <a:t>(char[] data, int offset, int count)</a:t>
                      </a:r>
                    </a:p>
                    <a:p>
                      <a:pPr algn="l" fontAlgn="t"/>
                      <a:r>
                        <a:rPr lang="en-US" dirty="0">
                          <a:effectLst/>
                        </a:rPr>
                        <a:t>           Returns a String that represents the character sequence in the array specified.</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5884683"/>
                  </a:ext>
                </a:extLst>
              </a:tr>
            </a:tbl>
          </a:graphicData>
        </a:graphic>
      </p:graphicFrame>
    </p:spTree>
    <p:extLst>
      <p:ext uri="{BB962C8B-B14F-4D97-AF65-F5344CB8AC3E}">
        <p14:creationId xmlns:p14="http://schemas.microsoft.com/office/powerpoint/2010/main" val="279198293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5">
            <a:extLst>
              <a:ext uri="{FF2B5EF4-FFF2-40B4-BE49-F238E27FC236}">
                <a16:creationId xmlns:a16="http://schemas.microsoft.com/office/drawing/2014/main" id="{6DC943AC-BBD6-4E26-AA75-E5C72016E729}"/>
              </a:ext>
            </a:extLst>
          </p:cNvPr>
          <p:cNvGraphicFramePr>
            <a:graphicFrameLocks noGrp="1"/>
          </p:cNvGraphicFramePr>
          <p:nvPr>
            <p:extLst>
              <p:ext uri="{D42A27DB-BD31-4B8C-83A1-F6EECF244321}">
                <p14:modId xmlns:p14="http://schemas.microsoft.com/office/powerpoint/2010/main" val="2320822669"/>
              </p:ext>
            </p:extLst>
          </p:nvPr>
        </p:nvGraphicFramePr>
        <p:xfrm>
          <a:off x="773044" y="322099"/>
          <a:ext cx="10332278" cy="6144824"/>
        </p:xfrm>
        <a:graphic>
          <a:graphicData uri="http://schemas.openxmlformats.org/drawingml/2006/table">
            <a:tbl>
              <a:tblPr firstRow="1" bandRow="1">
                <a:tableStyleId>{5C22544A-7EE6-4342-B048-85BDC9FD1C3A}</a:tableStyleId>
              </a:tblPr>
              <a:tblGrid>
                <a:gridCol w="1443702">
                  <a:extLst>
                    <a:ext uri="{9D8B030D-6E8A-4147-A177-3AD203B41FA5}">
                      <a16:colId xmlns:a16="http://schemas.microsoft.com/office/drawing/2014/main" val="3725672792"/>
                    </a:ext>
                  </a:extLst>
                </a:gridCol>
                <a:gridCol w="8888576">
                  <a:extLst>
                    <a:ext uri="{9D8B030D-6E8A-4147-A177-3AD203B41FA5}">
                      <a16:colId xmlns:a16="http://schemas.microsoft.com/office/drawing/2014/main" val="1159497483"/>
                    </a:ext>
                  </a:extLst>
                </a:gridCol>
              </a:tblGrid>
              <a:tr h="658562">
                <a:tc>
                  <a:txBody>
                    <a:bodyPr/>
                    <a:lstStyle/>
                    <a:p>
                      <a:pPr algn="l" fontAlgn="t"/>
                      <a:r>
                        <a:rPr lang="en-US" sz="1800" dirty="0">
                          <a:solidFill>
                            <a:schemeClr val="tx1"/>
                          </a:solidFill>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sz="1800" b="1" u="none" strike="noStrike" dirty="0" err="1">
                          <a:solidFill>
                            <a:schemeClr val="tx1"/>
                          </a:solidFill>
                          <a:effectLst/>
                          <a:hlinkClick r:id="rId2">
                            <a:extLst>
                              <a:ext uri="{A12FA001-AC4F-418D-AE19-62706E023703}">
                                <ahyp:hlinkClr xmlns:ahyp="http://schemas.microsoft.com/office/drawing/2018/hyperlinkcolor" val="tx"/>
                              </a:ext>
                            </a:extLst>
                          </a:hlinkClick>
                        </a:rPr>
                        <a:t>indexOf</a:t>
                      </a:r>
                      <a:r>
                        <a:rPr lang="en-US" sz="1800" dirty="0">
                          <a:solidFill>
                            <a:schemeClr val="tx1"/>
                          </a:solidFill>
                          <a:effectLst/>
                        </a:rPr>
                        <a:t>(int </a:t>
                      </a:r>
                      <a:r>
                        <a:rPr lang="en-US" sz="1800" dirty="0" err="1">
                          <a:solidFill>
                            <a:schemeClr val="tx1"/>
                          </a:solidFill>
                          <a:effectLst/>
                        </a:rPr>
                        <a:t>ch</a:t>
                      </a:r>
                      <a:r>
                        <a:rPr lang="en-US" sz="1800" dirty="0">
                          <a:solidFill>
                            <a:schemeClr val="tx1"/>
                          </a:solidFill>
                          <a:effectLst/>
                        </a:rPr>
                        <a:t>) </a:t>
                      </a:r>
                    </a:p>
                    <a:p>
                      <a:pPr algn="l" fontAlgn="t"/>
                      <a:r>
                        <a:rPr lang="en-US" sz="1800" dirty="0">
                          <a:solidFill>
                            <a:schemeClr val="tx1"/>
                          </a:solidFill>
                          <a:effectLst/>
                        </a:rPr>
                        <a:t>       Returns the index within this string of the first occurrence of the specified character.</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27166643"/>
                  </a:ext>
                </a:extLst>
              </a:tr>
              <a:tr h="900136">
                <a:tc>
                  <a:txBody>
                    <a:bodyPr/>
                    <a:lstStyle/>
                    <a:p>
                      <a:pPr algn="l" fontAlgn="t"/>
                      <a:r>
                        <a:rPr lang="en-US" sz="1800"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sz="1800" b="1" u="none" strike="noStrike" dirty="0" err="1">
                          <a:solidFill>
                            <a:srgbClr val="4C6B87"/>
                          </a:solidFill>
                          <a:effectLst/>
                          <a:hlinkClick r:id="rId3"/>
                        </a:rPr>
                        <a:t>indexOf</a:t>
                      </a:r>
                      <a:r>
                        <a:rPr lang="en-US" sz="1800" dirty="0">
                          <a:effectLst/>
                        </a:rPr>
                        <a:t>(int </a:t>
                      </a:r>
                      <a:r>
                        <a:rPr lang="en-US" sz="1800" dirty="0" err="1">
                          <a:effectLst/>
                        </a:rPr>
                        <a:t>ch</a:t>
                      </a:r>
                      <a:r>
                        <a:rPr lang="en-US" sz="1800" dirty="0">
                          <a:effectLst/>
                        </a:rPr>
                        <a:t>, int </a:t>
                      </a:r>
                      <a:r>
                        <a:rPr lang="en-US" sz="1800" dirty="0" err="1">
                          <a:effectLst/>
                        </a:rPr>
                        <a:t>fromIndex</a:t>
                      </a:r>
                      <a:r>
                        <a:rPr lang="en-US" sz="1800" dirty="0">
                          <a:effectLst/>
                        </a:rPr>
                        <a:t>)</a:t>
                      </a:r>
                    </a:p>
                    <a:p>
                      <a:pPr algn="l" fontAlgn="t"/>
                      <a:r>
                        <a:rPr lang="en-US" sz="1800" dirty="0">
                          <a:effectLst/>
                        </a:rPr>
                        <a:t>        Returns the index within this string of the first occurrence of the specified character, starting the search at the specified index.</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48902790"/>
                  </a:ext>
                </a:extLst>
              </a:tr>
              <a:tr h="597360">
                <a:tc>
                  <a:txBody>
                    <a:bodyPr/>
                    <a:lstStyle/>
                    <a:p>
                      <a:pPr algn="l" fontAlgn="t"/>
                      <a:r>
                        <a:rPr lang="en-US" sz="1800"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sz="1800" b="1" u="none" strike="noStrike" dirty="0" err="1">
                          <a:solidFill>
                            <a:srgbClr val="4C6B87"/>
                          </a:solidFill>
                          <a:effectLst/>
                          <a:hlinkClick r:id="rId4"/>
                        </a:rPr>
                        <a:t>indexOf</a:t>
                      </a:r>
                      <a:r>
                        <a:rPr lang="en-US" sz="1800" dirty="0">
                          <a:effectLst/>
                        </a:rPr>
                        <a:t>(</a:t>
                      </a:r>
                      <a:r>
                        <a:rPr lang="en-US" sz="1800" b="1" u="none" strike="noStrike" dirty="0">
                          <a:solidFill>
                            <a:srgbClr val="4C6B87"/>
                          </a:solidFill>
                          <a:effectLst/>
                          <a:hlinkClick r:id="rId5" tooltip="class in java.lang"/>
                        </a:rPr>
                        <a:t>String</a:t>
                      </a:r>
                      <a:r>
                        <a:rPr lang="en-US" sz="1800" dirty="0">
                          <a:effectLst/>
                        </a:rPr>
                        <a:t> str)</a:t>
                      </a:r>
                    </a:p>
                    <a:p>
                      <a:pPr algn="l" fontAlgn="t"/>
                      <a:r>
                        <a:rPr lang="en-US" sz="1800" dirty="0">
                          <a:effectLst/>
                        </a:rPr>
                        <a:t>        Returns the index within this string of the first occurrence of the specified substring.</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49797899"/>
                  </a:ext>
                </a:extLst>
              </a:tr>
              <a:tr h="900136">
                <a:tc>
                  <a:txBody>
                    <a:bodyPr/>
                    <a:lstStyle/>
                    <a:p>
                      <a:pPr algn="l" fontAlgn="t"/>
                      <a:r>
                        <a:rPr lang="en-US" sz="1800"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sz="1800" b="1" u="none" strike="noStrike" dirty="0" err="1">
                          <a:solidFill>
                            <a:srgbClr val="4C6B87"/>
                          </a:solidFill>
                          <a:effectLst/>
                          <a:hlinkClick r:id="rId6"/>
                        </a:rPr>
                        <a:t>indexOf</a:t>
                      </a:r>
                      <a:r>
                        <a:rPr lang="en-US" sz="1800" dirty="0">
                          <a:effectLst/>
                        </a:rPr>
                        <a:t>(</a:t>
                      </a:r>
                      <a:r>
                        <a:rPr lang="en-US" sz="1800" b="1" u="none" strike="noStrike" dirty="0">
                          <a:solidFill>
                            <a:srgbClr val="4C6B87"/>
                          </a:solidFill>
                          <a:effectLst/>
                          <a:hlinkClick r:id="rId5" tooltip="class in java.lang"/>
                        </a:rPr>
                        <a:t>String</a:t>
                      </a:r>
                      <a:r>
                        <a:rPr lang="en-US" sz="1800" dirty="0">
                          <a:effectLst/>
                        </a:rPr>
                        <a:t> str, int </a:t>
                      </a:r>
                      <a:r>
                        <a:rPr lang="en-US" sz="1800" dirty="0" err="1">
                          <a:effectLst/>
                        </a:rPr>
                        <a:t>fromIndex</a:t>
                      </a:r>
                      <a:r>
                        <a:rPr lang="en-US" sz="1800" dirty="0">
                          <a:effectLst/>
                        </a:rPr>
                        <a:t>)</a:t>
                      </a:r>
                    </a:p>
                    <a:p>
                      <a:pPr algn="l" fontAlgn="t"/>
                      <a:r>
                        <a:rPr lang="en-US" sz="1800" dirty="0">
                          <a:effectLst/>
                        </a:rPr>
                        <a:t>        Returns the index within this string of the first occurrence of the specified substring, starting at the specified index.</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68652179"/>
                  </a:ext>
                </a:extLst>
              </a:tr>
              <a:tr h="602181">
                <a:tc>
                  <a:txBody>
                    <a:bodyPr/>
                    <a:lstStyle/>
                    <a:p>
                      <a:pPr algn="l" fontAlgn="t"/>
                      <a:r>
                        <a:rPr lang="en-US"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7"/>
                        </a:rPr>
                        <a:t>lastIndexOf</a:t>
                      </a:r>
                      <a:r>
                        <a:rPr lang="en-US" dirty="0">
                          <a:effectLst/>
                        </a:rPr>
                        <a:t>(int </a:t>
                      </a:r>
                      <a:r>
                        <a:rPr lang="en-US" dirty="0" err="1">
                          <a:effectLst/>
                        </a:rPr>
                        <a:t>ch</a:t>
                      </a:r>
                      <a:r>
                        <a:rPr lang="en-US" dirty="0">
                          <a:effectLst/>
                        </a:rPr>
                        <a:t>)</a:t>
                      </a:r>
                    </a:p>
                    <a:p>
                      <a:pPr algn="l" fontAlgn="t"/>
                      <a:r>
                        <a:rPr lang="en-US" dirty="0">
                          <a:effectLst/>
                        </a:rPr>
                        <a:t>         Returns the index within this string of the last occurrence of the specified character.</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66012408"/>
                  </a:ext>
                </a:extLst>
              </a:tr>
              <a:tr h="900136">
                <a:tc>
                  <a:txBody>
                    <a:bodyPr/>
                    <a:lstStyle/>
                    <a:p>
                      <a:pPr algn="l" fontAlgn="t"/>
                      <a:r>
                        <a:rPr lang="en-US"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8"/>
                        </a:rPr>
                        <a:t>lastIndexOf</a:t>
                      </a:r>
                      <a:r>
                        <a:rPr lang="en-US" dirty="0">
                          <a:effectLst/>
                        </a:rPr>
                        <a:t>(int </a:t>
                      </a:r>
                      <a:r>
                        <a:rPr lang="en-US" dirty="0" err="1">
                          <a:effectLst/>
                        </a:rPr>
                        <a:t>ch</a:t>
                      </a:r>
                      <a:r>
                        <a:rPr lang="en-US" dirty="0">
                          <a:effectLst/>
                        </a:rPr>
                        <a:t>, int </a:t>
                      </a:r>
                      <a:r>
                        <a:rPr lang="en-US" dirty="0" err="1">
                          <a:effectLst/>
                        </a:rPr>
                        <a:t>fromIndex</a:t>
                      </a:r>
                      <a:r>
                        <a:rPr lang="en-US" dirty="0">
                          <a:effectLst/>
                        </a:rPr>
                        <a:t>)</a:t>
                      </a:r>
                    </a:p>
                    <a:p>
                      <a:pPr algn="l" fontAlgn="t"/>
                      <a:r>
                        <a:rPr lang="en-US" dirty="0">
                          <a:effectLst/>
                        </a:rPr>
                        <a:t>         Returns the index within this string of the last occurrence of the specified character, searching backward starting at the specified index.</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07606904"/>
                  </a:ext>
                </a:extLst>
              </a:tr>
              <a:tr h="674138">
                <a:tc>
                  <a:txBody>
                    <a:bodyPr/>
                    <a:lstStyle/>
                    <a:p>
                      <a:pPr algn="l" fontAlgn="t"/>
                      <a:r>
                        <a:rPr lang="en-US"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9"/>
                        </a:rPr>
                        <a:t>lastIndexOf</a:t>
                      </a:r>
                      <a:r>
                        <a:rPr lang="en-US" dirty="0">
                          <a:effectLst/>
                        </a:rPr>
                        <a:t>(</a:t>
                      </a:r>
                      <a:r>
                        <a:rPr lang="en-US" b="1" u="none" strike="noStrike" dirty="0">
                          <a:solidFill>
                            <a:srgbClr val="4C6B87"/>
                          </a:solidFill>
                          <a:effectLst/>
                          <a:hlinkClick r:id="rId5" tooltip="class in java.lang"/>
                        </a:rPr>
                        <a:t>String</a:t>
                      </a:r>
                      <a:r>
                        <a:rPr lang="en-US" dirty="0">
                          <a:effectLst/>
                        </a:rPr>
                        <a:t> str)</a:t>
                      </a:r>
                    </a:p>
                    <a:p>
                      <a:pPr algn="l" fontAlgn="t"/>
                      <a:r>
                        <a:rPr lang="en-US" dirty="0">
                          <a:effectLst/>
                        </a:rPr>
                        <a:t>         Returns the index within this string of the last occurrence of the specified substring.</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61422815"/>
                  </a:ext>
                </a:extLst>
              </a:tr>
              <a:tr h="900136">
                <a:tc>
                  <a:txBody>
                    <a:bodyPr/>
                    <a:lstStyle/>
                    <a:p>
                      <a:pPr algn="l" fontAlgn="t"/>
                      <a:r>
                        <a:rPr lang="en-US" dirty="0">
                          <a:effectLst/>
                        </a:rPr>
                        <a:t>int</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t"/>
                      <a:r>
                        <a:rPr lang="en-US" b="1" u="none" strike="noStrike" dirty="0" err="1">
                          <a:solidFill>
                            <a:srgbClr val="4C6B87"/>
                          </a:solidFill>
                          <a:effectLst/>
                          <a:hlinkClick r:id="rId10"/>
                        </a:rPr>
                        <a:t>lastIndexOf</a:t>
                      </a:r>
                      <a:r>
                        <a:rPr lang="en-US" dirty="0">
                          <a:effectLst/>
                        </a:rPr>
                        <a:t>(</a:t>
                      </a:r>
                      <a:r>
                        <a:rPr lang="en-US" b="1" u="none" strike="noStrike" dirty="0">
                          <a:solidFill>
                            <a:srgbClr val="4C6B87"/>
                          </a:solidFill>
                          <a:effectLst/>
                          <a:hlinkClick r:id="rId5" tooltip="class in java.lang"/>
                        </a:rPr>
                        <a:t>String</a:t>
                      </a:r>
                      <a:r>
                        <a:rPr lang="en-US" dirty="0">
                          <a:effectLst/>
                        </a:rPr>
                        <a:t> str, int </a:t>
                      </a:r>
                      <a:r>
                        <a:rPr lang="en-US" dirty="0" err="1">
                          <a:effectLst/>
                        </a:rPr>
                        <a:t>fromIndex</a:t>
                      </a:r>
                      <a:r>
                        <a:rPr lang="en-US" dirty="0">
                          <a:effectLst/>
                        </a:rPr>
                        <a:t>)</a:t>
                      </a:r>
                    </a:p>
                    <a:p>
                      <a:pPr algn="l" fontAlgn="t"/>
                      <a:r>
                        <a:rPr lang="en-US" dirty="0">
                          <a:effectLst/>
                        </a:rPr>
                        <a:t>         Returns the index within this string of the last occurrence of the specified substring, searching backward starting at the specified index.</a:t>
                      </a:r>
                    </a:p>
                  </a:txBody>
                  <a:tcPr marL="66675" marR="28575" marT="28575" marB="2857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01001948"/>
                  </a:ext>
                </a:extLst>
              </a:tr>
            </a:tbl>
          </a:graphicData>
        </a:graphic>
      </p:graphicFrame>
    </p:spTree>
    <p:extLst>
      <p:ext uri="{BB962C8B-B14F-4D97-AF65-F5344CB8AC3E}">
        <p14:creationId xmlns:p14="http://schemas.microsoft.com/office/powerpoint/2010/main" val="7539630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828844B5-E41F-4F9B-BFC9-8F593D2EE3AF}"/>
              </a:ext>
            </a:extLst>
          </p:cNvPr>
          <p:cNvGraphicFramePr>
            <a:graphicFrameLocks noGrp="1"/>
          </p:cNvGraphicFramePr>
          <p:nvPr/>
        </p:nvGraphicFramePr>
        <p:xfrm>
          <a:off x="613117" y="697056"/>
          <a:ext cx="10515600" cy="2313430"/>
        </p:xfrm>
        <a:graphic>
          <a:graphicData uri="http://schemas.openxmlformats.org/drawingml/2006/table">
            <a:tbl>
              <a:tblPr/>
              <a:tblGrid>
                <a:gridCol w="2489084">
                  <a:extLst>
                    <a:ext uri="{9D8B030D-6E8A-4147-A177-3AD203B41FA5}">
                      <a16:colId xmlns:a16="http://schemas.microsoft.com/office/drawing/2014/main" val="145004926"/>
                    </a:ext>
                  </a:extLst>
                </a:gridCol>
                <a:gridCol w="8026516">
                  <a:extLst>
                    <a:ext uri="{9D8B030D-6E8A-4147-A177-3AD203B41FA5}">
                      <a16:colId xmlns:a16="http://schemas.microsoft.com/office/drawing/2014/main" val="2359731119"/>
                    </a:ext>
                  </a:extLst>
                </a:gridCol>
              </a:tblGrid>
              <a:tr h="1156715">
                <a:tc>
                  <a:txBody>
                    <a:bodyPr/>
                    <a:lstStyle/>
                    <a:p>
                      <a:pPr algn="l" fontAlgn="t"/>
                      <a:r>
                        <a:rPr lang="en-US" sz="2000" b="1" u="none" strike="noStrike">
                          <a:solidFill>
                            <a:srgbClr val="4C6B87"/>
                          </a:solidFill>
                          <a:effectLst/>
                          <a:hlinkClick r:id="rId2" tooltip="class in java.lang"/>
                        </a:rPr>
                        <a:t>String</a:t>
                      </a:r>
                      <a:endParaRPr lang="en-US" sz="2000">
                        <a:effectLst/>
                      </a:endParaRPr>
                    </a:p>
                  </a:txBody>
                  <a:tcPr marL="66675" marR="28575" marT="28575" marB="28575">
                    <a:lnL w="9525" cap="flat" cmpd="sng" algn="ctr">
                      <a:solidFill>
                        <a:srgbClr val="9EADC0"/>
                      </a:solidFill>
                      <a:prstDash val="solid"/>
                      <a:round/>
                      <a:headEnd type="none" w="med" len="med"/>
                      <a:tailEnd type="none" w="med" len="med"/>
                    </a:lnL>
                    <a:lnR>
                      <a:noFill/>
                    </a:lnR>
                    <a:lnT>
                      <a:noFill/>
                    </a:lnT>
                    <a:lnB w="9525" cap="flat" cmpd="sng" algn="ctr">
                      <a:solidFill>
                        <a:srgbClr val="9EADC0"/>
                      </a:solidFill>
                      <a:prstDash val="solid"/>
                      <a:round/>
                      <a:headEnd type="none" w="med" len="med"/>
                      <a:tailEnd type="none" w="med" len="med"/>
                    </a:lnB>
                    <a:solidFill>
                      <a:srgbClr val="EEEEEF"/>
                    </a:solidFill>
                  </a:tcPr>
                </a:tc>
                <a:tc>
                  <a:txBody>
                    <a:bodyPr/>
                    <a:lstStyle/>
                    <a:p>
                      <a:pPr algn="l" fontAlgn="t"/>
                      <a:r>
                        <a:rPr lang="en-US" sz="2000" b="1" u="none" strike="noStrike" dirty="0">
                          <a:solidFill>
                            <a:srgbClr val="4C6B87"/>
                          </a:solidFill>
                          <a:effectLst/>
                          <a:hlinkClick r:id="rId3"/>
                        </a:rPr>
                        <a:t>replace</a:t>
                      </a:r>
                      <a:r>
                        <a:rPr lang="en-US" sz="2000" dirty="0">
                          <a:effectLst/>
                        </a:rPr>
                        <a:t>(char </a:t>
                      </a:r>
                      <a:r>
                        <a:rPr lang="en-US" sz="2000" dirty="0" err="1">
                          <a:effectLst/>
                        </a:rPr>
                        <a:t>oldChar</a:t>
                      </a:r>
                      <a:r>
                        <a:rPr lang="en-US" sz="2000" dirty="0">
                          <a:effectLst/>
                        </a:rPr>
                        <a:t>, char </a:t>
                      </a:r>
                      <a:r>
                        <a:rPr lang="en-US" sz="2000" dirty="0" err="1">
                          <a:effectLst/>
                        </a:rPr>
                        <a:t>newChar</a:t>
                      </a:r>
                      <a:r>
                        <a:rPr lang="en-US" sz="2000" dirty="0">
                          <a:effectLst/>
                        </a:rPr>
                        <a:t>)</a:t>
                      </a:r>
                    </a:p>
                    <a:p>
                      <a:pPr algn="l" fontAlgn="t"/>
                      <a:r>
                        <a:rPr lang="en-US" sz="2000" dirty="0">
                          <a:effectLst/>
                        </a:rPr>
                        <a:t>             Returns a new string resulting from replacing all occurrences of </a:t>
                      </a:r>
                      <a:r>
                        <a:rPr lang="en-US" sz="2000" dirty="0" err="1">
                          <a:effectLst/>
                        </a:rPr>
                        <a:t>oldChar</a:t>
                      </a:r>
                      <a:r>
                        <a:rPr lang="en-US" sz="2000" dirty="0">
                          <a:effectLst/>
                        </a:rPr>
                        <a:t> in this string with </a:t>
                      </a:r>
                      <a:r>
                        <a:rPr lang="en-US" sz="2000" dirty="0" err="1">
                          <a:effectLst/>
                        </a:rPr>
                        <a:t>newChar</a:t>
                      </a:r>
                      <a:r>
                        <a:rPr lang="en-US" sz="2000" dirty="0">
                          <a:effectLst/>
                        </a:rPr>
                        <a:t>.</a:t>
                      </a:r>
                    </a:p>
                  </a:txBody>
                  <a:tcPr marL="66675" marR="28575" marT="28575" marB="28575">
                    <a:lnL>
                      <a:noFill/>
                    </a:lnL>
                    <a:lnR w="9525" cap="flat" cmpd="sng" algn="ctr">
                      <a:solidFill>
                        <a:srgbClr val="9EADC0"/>
                      </a:solidFill>
                      <a:prstDash val="solid"/>
                      <a:round/>
                      <a:headEnd type="none" w="med" len="med"/>
                      <a:tailEnd type="none" w="med" len="med"/>
                    </a:lnR>
                    <a:lnT>
                      <a:noFill/>
                    </a:lnT>
                    <a:lnB w="9525" cap="flat" cmpd="sng" algn="ctr">
                      <a:solidFill>
                        <a:srgbClr val="9EADC0"/>
                      </a:solidFill>
                      <a:prstDash val="solid"/>
                      <a:round/>
                      <a:headEnd type="none" w="med" len="med"/>
                      <a:tailEnd type="none" w="med" len="med"/>
                    </a:lnB>
                    <a:solidFill>
                      <a:srgbClr val="EEEEEF"/>
                    </a:solidFill>
                  </a:tcPr>
                </a:tc>
                <a:extLst>
                  <a:ext uri="{0D108BD9-81ED-4DB2-BD59-A6C34878D82A}">
                    <a16:rowId xmlns:a16="http://schemas.microsoft.com/office/drawing/2014/main" val="2181095164"/>
                  </a:ext>
                </a:extLst>
              </a:tr>
              <a:tr h="1156715">
                <a:tc>
                  <a:txBody>
                    <a:bodyPr/>
                    <a:lstStyle/>
                    <a:p>
                      <a:pPr algn="l" fontAlgn="t"/>
                      <a:r>
                        <a:rPr lang="en-US" sz="2000" b="1" u="none" strike="noStrike">
                          <a:solidFill>
                            <a:srgbClr val="4C6B87"/>
                          </a:solidFill>
                          <a:effectLst/>
                          <a:hlinkClick r:id="rId2" tooltip="class in java.lang"/>
                        </a:rPr>
                        <a:t>String</a:t>
                      </a:r>
                      <a:endParaRPr lang="en-US" sz="2000">
                        <a:effectLst/>
                      </a:endParaRPr>
                    </a:p>
                  </a:txBody>
                  <a:tcPr marL="66675" marR="28575" marT="28575" marB="28575">
                    <a:lnL w="9525" cap="flat" cmpd="sng" algn="ctr">
                      <a:solidFill>
                        <a:srgbClr val="9EADC0"/>
                      </a:solidFill>
                      <a:prstDash val="solid"/>
                      <a:round/>
                      <a:headEnd type="none" w="med" len="med"/>
                      <a:tailEnd type="none" w="med" len="med"/>
                    </a:lnL>
                    <a:lnR>
                      <a:noFill/>
                    </a:lnR>
                    <a:lnT w="9525" cap="flat" cmpd="sng" algn="ctr">
                      <a:solidFill>
                        <a:srgbClr val="9EADC0"/>
                      </a:solidFill>
                      <a:prstDash val="solid"/>
                      <a:round/>
                      <a:headEnd type="none" w="med" len="med"/>
                      <a:tailEnd type="none" w="med" len="med"/>
                    </a:lnT>
                    <a:lnB w="9525" cap="flat" cmpd="sng" algn="ctr">
                      <a:solidFill>
                        <a:srgbClr val="9EADC0"/>
                      </a:solidFill>
                      <a:prstDash val="solid"/>
                      <a:round/>
                      <a:headEnd type="none" w="med" len="med"/>
                      <a:tailEnd type="none" w="med" len="med"/>
                    </a:lnB>
                    <a:solidFill>
                      <a:srgbClr val="FFFFFF"/>
                    </a:solidFill>
                  </a:tcPr>
                </a:tc>
                <a:tc>
                  <a:txBody>
                    <a:bodyPr/>
                    <a:lstStyle/>
                    <a:p>
                      <a:pPr algn="l" fontAlgn="t"/>
                      <a:r>
                        <a:rPr lang="en-US" sz="2000" b="1" u="none" strike="noStrike" dirty="0">
                          <a:solidFill>
                            <a:srgbClr val="4C6B87"/>
                          </a:solidFill>
                          <a:effectLst/>
                          <a:hlinkClick r:id="rId4"/>
                        </a:rPr>
                        <a:t>replace</a:t>
                      </a:r>
                      <a:r>
                        <a:rPr lang="en-US" sz="2000" dirty="0">
                          <a:effectLst/>
                        </a:rPr>
                        <a:t>(</a:t>
                      </a:r>
                      <a:r>
                        <a:rPr lang="en-US" sz="2000" b="1" u="none" strike="noStrike" dirty="0" err="1">
                          <a:solidFill>
                            <a:srgbClr val="4C6B87"/>
                          </a:solidFill>
                          <a:effectLst/>
                          <a:hlinkClick r:id="rId5" tooltip="interface in java.lang"/>
                        </a:rPr>
                        <a:t>CharSequence</a:t>
                      </a:r>
                      <a:r>
                        <a:rPr lang="en-US" sz="2000" dirty="0">
                          <a:effectLst/>
                        </a:rPr>
                        <a:t> target, </a:t>
                      </a:r>
                      <a:r>
                        <a:rPr lang="en-US" sz="2000" b="1" u="none" strike="noStrike" dirty="0" err="1">
                          <a:solidFill>
                            <a:srgbClr val="4C6B87"/>
                          </a:solidFill>
                          <a:effectLst/>
                          <a:hlinkClick r:id="rId5" tooltip="interface in java.lang"/>
                        </a:rPr>
                        <a:t>CharSequence</a:t>
                      </a:r>
                      <a:r>
                        <a:rPr lang="en-US" sz="2000" dirty="0">
                          <a:effectLst/>
                        </a:rPr>
                        <a:t> replacement)</a:t>
                      </a:r>
                    </a:p>
                    <a:p>
                      <a:pPr algn="l" fontAlgn="t"/>
                      <a:r>
                        <a:rPr lang="en-US" sz="2000" dirty="0">
                          <a:effectLst/>
                        </a:rPr>
                        <a:t>              Replaces each substring of this string that matches the literal target sequence with the specified literal replacement sequence.</a:t>
                      </a:r>
                    </a:p>
                  </a:txBody>
                  <a:tcPr marL="66675" marR="28575" marT="28575" marB="28575">
                    <a:lnL>
                      <a:noFill/>
                    </a:lnL>
                    <a:lnR w="9525" cap="flat" cmpd="sng" algn="ctr">
                      <a:solidFill>
                        <a:srgbClr val="9EADC0"/>
                      </a:solidFill>
                      <a:prstDash val="solid"/>
                      <a:round/>
                      <a:headEnd type="none" w="med" len="med"/>
                      <a:tailEnd type="none" w="med" len="med"/>
                    </a:lnR>
                    <a:lnT w="9525" cap="flat" cmpd="sng" algn="ctr">
                      <a:solidFill>
                        <a:srgbClr val="9EADC0"/>
                      </a:solidFill>
                      <a:prstDash val="solid"/>
                      <a:round/>
                      <a:headEnd type="none" w="med" len="med"/>
                      <a:tailEnd type="none" w="med" len="med"/>
                    </a:lnT>
                    <a:lnB w="9525" cap="flat" cmpd="sng" algn="ctr">
                      <a:solidFill>
                        <a:srgbClr val="9EADC0"/>
                      </a:solidFill>
                      <a:prstDash val="solid"/>
                      <a:round/>
                      <a:headEnd type="none" w="med" len="med"/>
                      <a:tailEnd type="none" w="med" len="med"/>
                    </a:lnB>
                    <a:solidFill>
                      <a:srgbClr val="FFFFFF"/>
                    </a:solidFill>
                  </a:tcPr>
                </a:tc>
                <a:extLst>
                  <a:ext uri="{0D108BD9-81ED-4DB2-BD59-A6C34878D82A}">
                    <a16:rowId xmlns:a16="http://schemas.microsoft.com/office/drawing/2014/main" val="3042813542"/>
                  </a:ext>
                </a:extLst>
              </a:tr>
            </a:tbl>
          </a:graphicData>
        </a:graphic>
      </p:graphicFrame>
      <p:graphicFrame>
        <p:nvGraphicFramePr>
          <p:cNvPr id="2" name="Table 1">
            <a:extLst>
              <a:ext uri="{FF2B5EF4-FFF2-40B4-BE49-F238E27FC236}">
                <a16:creationId xmlns:a16="http://schemas.microsoft.com/office/drawing/2014/main" id="{9276AD3D-A593-B0D2-B5B2-900290C70CA3}"/>
              </a:ext>
            </a:extLst>
          </p:cNvPr>
          <p:cNvGraphicFramePr>
            <a:graphicFrameLocks noGrp="1"/>
          </p:cNvGraphicFramePr>
          <p:nvPr>
            <p:extLst>
              <p:ext uri="{D42A27DB-BD31-4B8C-83A1-F6EECF244321}">
                <p14:modId xmlns:p14="http://schemas.microsoft.com/office/powerpoint/2010/main" val="2200769368"/>
              </p:ext>
            </p:extLst>
          </p:nvPr>
        </p:nvGraphicFramePr>
        <p:xfrm>
          <a:off x="530942" y="3008675"/>
          <a:ext cx="10597775" cy="1671484"/>
        </p:xfrm>
        <a:graphic>
          <a:graphicData uri="http://schemas.openxmlformats.org/drawingml/2006/table">
            <a:tbl>
              <a:tblPr/>
              <a:tblGrid>
                <a:gridCol w="2553954">
                  <a:extLst>
                    <a:ext uri="{9D8B030D-6E8A-4147-A177-3AD203B41FA5}">
                      <a16:colId xmlns:a16="http://schemas.microsoft.com/office/drawing/2014/main" val="2228681495"/>
                    </a:ext>
                  </a:extLst>
                </a:gridCol>
                <a:gridCol w="2963114">
                  <a:extLst>
                    <a:ext uri="{9D8B030D-6E8A-4147-A177-3AD203B41FA5}">
                      <a16:colId xmlns:a16="http://schemas.microsoft.com/office/drawing/2014/main" val="3493504563"/>
                    </a:ext>
                  </a:extLst>
                </a:gridCol>
                <a:gridCol w="5080707">
                  <a:extLst>
                    <a:ext uri="{9D8B030D-6E8A-4147-A177-3AD203B41FA5}">
                      <a16:colId xmlns:a16="http://schemas.microsoft.com/office/drawing/2014/main" val="1279404795"/>
                    </a:ext>
                  </a:extLst>
                </a:gridCol>
              </a:tblGrid>
              <a:tr h="835742">
                <a:tc>
                  <a:txBody>
                    <a:bodyPr/>
                    <a:lstStyle/>
                    <a:p>
                      <a:pPr algn="l" fontAlgn="t"/>
                      <a:r>
                        <a:rPr lang="en-IN" b="1" u="none" strike="noStrike">
                          <a:solidFill>
                            <a:srgbClr val="4A6782"/>
                          </a:solidFill>
                          <a:effectLst/>
                          <a:hlinkClick r:id="rId6" tooltip="class in java.lang"/>
                        </a:rPr>
                        <a:t>String</a:t>
                      </a:r>
                      <a:endParaRPr lang="en-IN">
                        <a:effectLst/>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r>
                        <a:rPr lang="en-IN" b="1" u="none" strike="noStrike" dirty="0">
                          <a:solidFill>
                            <a:srgbClr val="4A6782"/>
                          </a:solidFill>
                          <a:effectLst/>
                          <a:hlinkClick r:id="rId7"/>
                        </a:rPr>
                        <a:t>substring</a:t>
                      </a:r>
                      <a:r>
                        <a:rPr lang="en-IN" b="0" dirty="0">
                          <a:effectLst/>
                        </a:rPr>
                        <a:t>(int </a:t>
                      </a:r>
                      <a:r>
                        <a:rPr lang="en-IN" b="0" dirty="0" err="1">
                          <a:effectLst/>
                        </a:rPr>
                        <a:t>beginIndex</a:t>
                      </a:r>
                      <a:r>
                        <a:rPr lang="en-IN" b="0" dirty="0">
                          <a:effectLst/>
                        </a:rPr>
                        <a:t>)</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a:solidFill>
                            <a:srgbClr val="474747"/>
                          </a:solidFill>
                          <a:effectLst/>
                          <a:latin typeface="DejaVu Serif"/>
                        </a:rPr>
                        <a:t>Returns a string that is a substring of this string.</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4237094346"/>
                  </a:ext>
                </a:extLst>
              </a:tr>
              <a:tr h="835742">
                <a:tc>
                  <a:txBody>
                    <a:bodyPr/>
                    <a:lstStyle/>
                    <a:p>
                      <a:pPr algn="l" fontAlgn="t"/>
                      <a:r>
                        <a:rPr lang="en-IN" b="1" u="none" strike="noStrike">
                          <a:solidFill>
                            <a:srgbClr val="4A6782"/>
                          </a:solidFill>
                          <a:effectLst/>
                          <a:hlinkClick r:id="rId6" tooltip="class in java.lang"/>
                        </a:rPr>
                        <a:t>String</a:t>
                      </a:r>
                      <a:endParaRPr lang="en-IN">
                        <a:effectLst/>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r>
                        <a:rPr lang="en-IN" b="1" u="none" strike="noStrike">
                          <a:solidFill>
                            <a:srgbClr val="4A6782"/>
                          </a:solidFill>
                          <a:effectLst/>
                          <a:hlinkClick r:id="rId8"/>
                        </a:rPr>
                        <a:t>substring</a:t>
                      </a:r>
                      <a:r>
                        <a:rPr lang="en-IN" b="0">
                          <a:effectLst/>
                        </a:rPr>
                        <a:t>(int beginIndex, int endIndex)</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dirty="0">
                          <a:solidFill>
                            <a:srgbClr val="474747"/>
                          </a:solidFill>
                          <a:effectLst/>
                          <a:latin typeface="DejaVu Serif"/>
                        </a:rPr>
                        <a:t>Returns a string that is a substring of this string.</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3633300297"/>
                  </a:ext>
                </a:extLst>
              </a:tr>
            </a:tbl>
          </a:graphicData>
        </a:graphic>
      </p:graphicFrame>
    </p:spTree>
    <p:extLst>
      <p:ext uri="{BB962C8B-B14F-4D97-AF65-F5344CB8AC3E}">
        <p14:creationId xmlns:p14="http://schemas.microsoft.com/office/powerpoint/2010/main" val="1679721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A86C694-E194-E408-2635-EAC64CC27CDE}"/>
              </a:ext>
            </a:extLst>
          </p:cNvPr>
          <p:cNvGraphicFramePr>
            <a:graphicFrameLocks noGrp="1"/>
          </p:cNvGraphicFramePr>
          <p:nvPr>
            <p:extLst>
              <p:ext uri="{D42A27DB-BD31-4B8C-83A1-F6EECF244321}">
                <p14:modId xmlns:p14="http://schemas.microsoft.com/office/powerpoint/2010/main" val="1991831217"/>
              </p:ext>
            </p:extLst>
          </p:nvPr>
        </p:nvGraphicFramePr>
        <p:xfrm>
          <a:off x="709623" y="868736"/>
          <a:ext cx="10263177" cy="2795764"/>
        </p:xfrm>
        <a:graphic>
          <a:graphicData uri="http://schemas.openxmlformats.org/drawingml/2006/table">
            <a:tbl>
              <a:tblPr/>
              <a:tblGrid>
                <a:gridCol w="1679616">
                  <a:extLst>
                    <a:ext uri="{9D8B030D-6E8A-4147-A177-3AD203B41FA5}">
                      <a16:colId xmlns:a16="http://schemas.microsoft.com/office/drawing/2014/main" val="2592586261"/>
                    </a:ext>
                  </a:extLst>
                </a:gridCol>
                <a:gridCol w="3392129">
                  <a:extLst>
                    <a:ext uri="{9D8B030D-6E8A-4147-A177-3AD203B41FA5}">
                      <a16:colId xmlns:a16="http://schemas.microsoft.com/office/drawing/2014/main" val="543321758"/>
                    </a:ext>
                  </a:extLst>
                </a:gridCol>
                <a:gridCol w="5191432">
                  <a:extLst>
                    <a:ext uri="{9D8B030D-6E8A-4147-A177-3AD203B41FA5}">
                      <a16:colId xmlns:a16="http://schemas.microsoft.com/office/drawing/2014/main" val="1642427367"/>
                    </a:ext>
                  </a:extLst>
                </a:gridCol>
              </a:tblGrid>
              <a:tr h="629010">
                <a:tc>
                  <a:txBody>
                    <a:bodyPr/>
                    <a:lstStyle/>
                    <a:p>
                      <a:pPr algn="l" fontAlgn="t"/>
                      <a:r>
                        <a:rPr lang="en-IN" b="1" u="none" strike="noStrike">
                          <a:solidFill>
                            <a:srgbClr val="4A6782"/>
                          </a:solidFill>
                          <a:effectLst/>
                          <a:hlinkClick r:id="rId2" tooltip="class in java.lang"/>
                        </a:rPr>
                        <a:t>String</a:t>
                      </a:r>
                      <a:r>
                        <a:rPr lang="en-IN">
                          <a:effectLst/>
                        </a:rPr>
                        <a:t>[]</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r>
                        <a:rPr lang="en-IN" b="1" u="none" strike="noStrike">
                          <a:solidFill>
                            <a:srgbClr val="4A6782"/>
                          </a:solidFill>
                          <a:effectLst/>
                          <a:hlinkClick r:id="rId3"/>
                        </a:rPr>
                        <a:t>split</a:t>
                      </a:r>
                      <a:r>
                        <a:rPr lang="en-IN" b="0">
                          <a:effectLst/>
                        </a:rPr>
                        <a:t>(</a:t>
                      </a:r>
                      <a:r>
                        <a:rPr lang="en-IN" b="1" u="none" strike="noStrike">
                          <a:solidFill>
                            <a:srgbClr val="4A6782"/>
                          </a:solidFill>
                          <a:effectLst/>
                          <a:hlinkClick r:id="rId2" tooltip="class in java.lang"/>
                        </a:rPr>
                        <a:t>String</a:t>
                      </a:r>
                      <a:r>
                        <a:rPr lang="en-IN" b="0">
                          <a:effectLst/>
                        </a:rPr>
                        <a:t> regex)</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a:solidFill>
                            <a:srgbClr val="474747"/>
                          </a:solidFill>
                          <a:effectLst/>
                          <a:latin typeface="DejaVu Serif"/>
                        </a:rPr>
                        <a:t>Splits this string around matches of the given </a:t>
                      </a:r>
                      <a:r>
                        <a:rPr lang="en-US" b="1" u="none" strike="noStrike">
                          <a:solidFill>
                            <a:srgbClr val="4A6782"/>
                          </a:solidFill>
                          <a:effectLst/>
                          <a:latin typeface="DejaVu Serif"/>
                          <a:hlinkClick r:id="rId4"/>
                        </a:rPr>
                        <a:t>regular expression</a:t>
                      </a:r>
                      <a:r>
                        <a:rPr lang="en-US">
                          <a:solidFill>
                            <a:srgbClr val="474747"/>
                          </a:solidFill>
                          <a:effectLst/>
                          <a:latin typeface="DejaVu Serif"/>
                        </a:rPr>
                        <a:t>.</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1561663769"/>
                  </a:ext>
                </a:extLst>
              </a:tr>
              <a:tr h="629010">
                <a:tc>
                  <a:txBody>
                    <a:bodyPr/>
                    <a:lstStyle/>
                    <a:p>
                      <a:pPr algn="l" fontAlgn="t"/>
                      <a:r>
                        <a:rPr lang="en-IN" b="1" u="none" strike="noStrike">
                          <a:solidFill>
                            <a:srgbClr val="4A6782"/>
                          </a:solidFill>
                          <a:effectLst/>
                          <a:hlinkClick r:id="rId2" tooltip="class in java.lang"/>
                        </a:rPr>
                        <a:t>String</a:t>
                      </a:r>
                      <a:r>
                        <a:rPr lang="en-IN">
                          <a:effectLst/>
                        </a:rPr>
                        <a:t>[]</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r>
                        <a:rPr lang="sv-SE" b="1" u="none" strike="noStrike">
                          <a:solidFill>
                            <a:srgbClr val="4A6782"/>
                          </a:solidFill>
                          <a:effectLst/>
                          <a:hlinkClick r:id="rId5"/>
                        </a:rPr>
                        <a:t>split</a:t>
                      </a:r>
                      <a:r>
                        <a:rPr lang="sv-SE" b="0">
                          <a:effectLst/>
                        </a:rPr>
                        <a:t>(</a:t>
                      </a:r>
                      <a:r>
                        <a:rPr lang="sv-SE" b="1" u="none" strike="noStrike">
                          <a:solidFill>
                            <a:srgbClr val="4A6782"/>
                          </a:solidFill>
                          <a:effectLst/>
                          <a:hlinkClick r:id="rId2" tooltip="class in java.lang"/>
                        </a:rPr>
                        <a:t>String</a:t>
                      </a:r>
                      <a:r>
                        <a:rPr lang="sv-SE" b="0">
                          <a:effectLst/>
                        </a:rPr>
                        <a:t> regex, int limit)</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a:solidFill>
                            <a:srgbClr val="474747"/>
                          </a:solidFill>
                          <a:effectLst/>
                          <a:latin typeface="DejaVu Serif"/>
                        </a:rPr>
                        <a:t>Splits this string around matches of the given </a:t>
                      </a:r>
                      <a:r>
                        <a:rPr lang="en-US" b="1" u="none" strike="noStrike">
                          <a:solidFill>
                            <a:srgbClr val="4A6782"/>
                          </a:solidFill>
                          <a:effectLst/>
                          <a:latin typeface="DejaVu Serif"/>
                          <a:hlinkClick r:id="rId4"/>
                        </a:rPr>
                        <a:t>regular expression</a:t>
                      </a:r>
                      <a:r>
                        <a:rPr lang="en-US">
                          <a:solidFill>
                            <a:srgbClr val="474747"/>
                          </a:solidFill>
                          <a:effectLst/>
                          <a:latin typeface="DejaVu Serif"/>
                        </a:rPr>
                        <a:t>.</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3228108576"/>
                  </a:ext>
                </a:extLst>
              </a:tr>
              <a:tr h="629010">
                <a:tc>
                  <a:txBody>
                    <a:bodyPr/>
                    <a:lstStyle/>
                    <a:p>
                      <a:pPr algn="l" fontAlgn="t"/>
                      <a:r>
                        <a:rPr lang="en-IN">
                          <a:effectLst/>
                        </a:rPr>
                        <a:t>boolean</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r>
                        <a:rPr lang="en-IN" b="1" u="none" strike="noStrike">
                          <a:solidFill>
                            <a:srgbClr val="4A6782"/>
                          </a:solidFill>
                          <a:effectLst/>
                          <a:hlinkClick r:id="rId6"/>
                        </a:rPr>
                        <a:t>startsWith</a:t>
                      </a:r>
                      <a:r>
                        <a:rPr lang="en-IN" b="0">
                          <a:effectLst/>
                        </a:rPr>
                        <a:t>(</a:t>
                      </a:r>
                      <a:r>
                        <a:rPr lang="en-IN" b="1" u="none" strike="noStrike">
                          <a:solidFill>
                            <a:srgbClr val="4A6782"/>
                          </a:solidFill>
                          <a:effectLst/>
                          <a:hlinkClick r:id="rId2" tooltip="class in java.lang"/>
                        </a:rPr>
                        <a:t>String</a:t>
                      </a:r>
                      <a:r>
                        <a:rPr lang="en-IN" b="0">
                          <a:effectLst/>
                        </a:rPr>
                        <a:t> prefix)</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a:solidFill>
                            <a:srgbClr val="474747"/>
                          </a:solidFill>
                          <a:effectLst/>
                          <a:latin typeface="DejaVu Serif"/>
                        </a:rPr>
                        <a:t>Tests if this string starts with the specified prefix.</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2649044436"/>
                  </a:ext>
                </a:extLst>
              </a:tr>
              <a:tr h="901834">
                <a:tc>
                  <a:txBody>
                    <a:bodyPr/>
                    <a:lstStyle/>
                    <a:p>
                      <a:pPr algn="l" fontAlgn="t"/>
                      <a:r>
                        <a:rPr lang="en-IN">
                          <a:effectLst/>
                        </a:rPr>
                        <a:t>boolean</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r>
                        <a:rPr lang="en-US" b="1" u="none" strike="noStrike">
                          <a:solidFill>
                            <a:srgbClr val="4A6782"/>
                          </a:solidFill>
                          <a:effectLst/>
                          <a:hlinkClick r:id="rId7"/>
                        </a:rPr>
                        <a:t>startsWith</a:t>
                      </a:r>
                      <a:r>
                        <a:rPr lang="en-US" b="0">
                          <a:effectLst/>
                        </a:rPr>
                        <a:t>(</a:t>
                      </a:r>
                      <a:r>
                        <a:rPr lang="en-US" b="1" u="none" strike="noStrike">
                          <a:solidFill>
                            <a:srgbClr val="4A6782"/>
                          </a:solidFill>
                          <a:effectLst/>
                          <a:hlinkClick r:id="rId2" tooltip="class in java.lang"/>
                        </a:rPr>
                        <a:t>String</a:t>
                      </a:r>
                      <a:r>
                        <a:rPr lang="en-US" b="0">
                          <a:effectLst/>
                        </a:rPr>
                        <a:t> prefix, int toffset)</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dirty="0">
                          <a:solidFill>
                            <a:srgbClr val="474747"/>
                          </a:solidFill>
                          <a:effectLst/>
                          <a:latin typeface="DejaVu Serif"/>
                        </a:rPr>
                        <a:t>Tests if the substring of this string beginning at the specified index starts with the specified prefix.</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2411941635"/>
                  </a:ext>
                </a:extLst>
              </a:tr>
            </a:tbl>
          </a:graphicData>
        </a:graphic>
      </p:graphicFrame>
    </p:spTree>
    <p:extLst>
      <p:ext uri="{BB962C8B-B14F-4D97-AF65-F5344CB8AC3E}">
        <p14:creationId xmlns:p14="http://schemas.microsoft.com/office/powerpoint/2010/main" val="146897046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C88D5-6E17-09A2-E3F1-378CE10BE244}"/>
              </a:ext>
            </a:extLst>
          </p:cNvPr>
          <p:cNvSpPr>
            <a:spLocks noGrp="1"/>
          </p:cNvSpPr>
          <p:nvPr>
            <p:ph type="title"/>
          </p:nvPr>
        </p:nvSpPr>
        <p:spPr>
          <a:xfrm>
            <a:off x="838200" y="365125"/>
            <a:ext cx="10515600" cy="627933"/>
          </a:xfrm>
        </p:spPr>
        <p:txBody>
          <a:bodyPr>
            <a:normAutofit fontScale="90000"/>
          </a:bodyPr>
          <a:lstStyle/>
          <a:p>
            <a:r>
              <a:rPr lang="en-IN" dirty="0"/>
              <a:t>Insertion</a:t>
            </a:r>
          </a:p>
        </p:txBody>
      </p:sp>
      <p:graphicFrame>
        <p:nvGraphicFramePr>
          <p:cNvPr id="4" name="Table 3">
            <a:extLst>
              <a:ext uri="{FF2B5EF4-FFF2-40B4-BE49-F238E27FC236}">
                <a16:creationId xmlns:a16="http://schemas.microsoft.com/office/drawing/2014/main" id="{B2455D7B-EAB0-7550-6354-A02FAA1FF488}"/>
              </a:ext>
            </a:extLst>
          </p:cNvPr>
          <p:cNvGraphicFramePr>
            <a:graphicFrameLocks noGrp="1"/>
          </p:cNvGraphicFramePr>
          <p:nvPr>
            <p:extLst>
              <p:ext uri="{D42A27DB-BD31-4B8C-83A1-F6EECF244321}">
                <p14:modId xmlns:p14="http://schemas.microsoft.com/office/powerpoint/2010/main" val="2282481724"/>
              </p:ext>
            </p:extLst>
          </p:nvPr>
        </p:nvGraphicFramePr>
        <p:xfrm>
          <a:off x="1093081" y="1197503"/>
          <a:ext cx="10260720" cy="693420"/>
        </p:xfrm>
        <a:graphic>
          <a:graphicData uri="http://schemas.openxmlformats.org/drawingml/2006/table">
            <a:tbl>
              <a:tblPr/>
              <a:tblGrid>
                <a:gridCol w="1935254">
                  <a:extLst>
                    <a:ext uri="{9D8B030D-6E8A-4147-A177-3AD203B41FA5}">
                      <a16:colId xmlns:a16="http://schemas.microsoft.com/office/drawing/2014/main" val="3173950006"/>
                    </a:ext>
                  </a:extLst>
                </a:gridCol>
                <a:gridCol w="3179787">
                  <a:extLst>
                    <a:ext uri="{9D8B030D-6E8A-4147-A177-3AD203B41FA5}">
                      <a16:colId xmlns:a16="http://schemas.microsoft.com/office/drawing/2014/main" val="1481066169"/>
                    </a:ext>
                  </a:extLst>
                </a:gridCol>
                <a:gridCol w="5145679">
                  <a:extLst>
                    <a:ext uri="{9D8B030D-6E8A-4147-A177-3AD203B41FA5}">
                      <a16:colId xmlns:a16="http://schemas.microsoft.com/office/drawing/2014/main" val="1207402482"/>
                    </a:ext>
                  </a:extLst>
                </a:gridCol>
              </a:tblGrid>
              <a:tr h="523142">
                <a:tc>
                  <a:txBody>
                    <a:bodyPr/>
                    <a:lstStyle/>
                    <a:p>
                      <a:pPr algn="l" fontAlgn="t">
                        <a:buNone/>
                      </a:pPr>
                      <a:r>
                        <a:rPr lang="en-IN" sz="2000" b="1" u="none" strike="noStrike" dirty="0">
                          <a:solidFill>
                            <a:srgbClr val="4A6782"/>
                          </a:solidFill>
                          <a:effectLst/>
                          <a:latin typeface="Times New Roman" panose="02020603050405020304" pitchFamily="18" charset="0"/>
                          <a:cs typeface="Times New Roman" panose="02020603050405020304" pitchFamily="18" charset="0"/>
                          <a:hlinkClick r:id="rId2" tooltip="class in java.lang"/>
                        </a:rPr>
                        <a:t>StringBuilder</a:t>
                      </a:r>
                      <a:endParaRPr lang="en-IN" sz="2000" dirty="0">
                        <a:effectLst/>
                        <a:latin typeface="Times New Roman" panose="02020603050405020304" pitchFamily="18" charset="0"/>
                        <a:cs typeface="Times New Roman" panose="02020603050405020304" pitchFamily="18" charset="0"/>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buNone/>
                      </a:pPr>
                      <a:r>
                        <a:rPr lang="en-IN" sz="2000" b="1" u="none" strike="noStrike" dirty="0">
                          <a:solidFill>
                            <a:srgbClr val="4A6782"/>
                          </a:solidFill>
                          <a:effectLst/>
                          <a:latin typeface="Times New Roman" panose="02020603050405020304" pitchFamily="18" charset="0"/>
                          <a:cs typeface="Times New Roman" panose="02020603050405020304" pitchFamily="18" charset="0"/>
                          <a:hlinkClick r:id="rId3"/>
                        </a:rPr>
                        <a:t>insert</a:t>
                      </a:r>
                      <a:r>
                        <a:rPr lang="en-IN" sz="2000" b="0" dirty="0">
                          <a:effectLst/>
                          <a:latin typeface="Times New Roman" panose="02020603050405020304" pitchFamily="18" charset="0"/>
                          <a:cs typeface="Times New Roman" panose="02020603050405020304" pitchFamily="18" charset="0"/>
                        </a:rPr>
                        <a:t>(int offset, char c)</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sz="2000" dirty="0">
                          <a:solidFill>
                            <a:srgbClr val="474747"/>
                          </a:solidFill>
                          <a:effectLst/>
                          <a:latin typeface="Times New Roman" panose="02020603050405020304" pitchFamily="18" charset="0"/>
                          <a:cs typeface="Times New Roman" panose="02020603050405020304" pitchFamily="18" charset="0"/>
                        </a:rPr>
                        <a:t>Inserts the string representation of the char argument into this sequence.</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3996297912"/>
                  </a:ext>
                </a:extLst>
              </a:tr>
            </a:tbl>
          </a:graphicData>
        </a:graphic>
      </p:graphicFrame>
      <p:graphicFrame>
        <p:nvGraphicFramePr>
          <p:cNvPr id="5" name="Table 4">
            <a:extLst>
              <a:ext uri="{FF2B5EF4-FFF2-40B4-BE49-F238E27FC236}">
                <a16:creationId xmlns:a16="http://schemas.microsoft.com/office/drawing/2014/main" id="{9CC64362-D910-D394-AFA1-4E5DBC533D01}"/>
              </a:ext>
            </a:extLst>
          </p:cNvPr>
          <p:cNvGraphicFramePr>
            <a:graphicFrameLocks noGrp="1"/>
          </p:cNvGraphicFramePr>
          <p:nvPr>
            <p:extLst>
              <p:ext uri="{D42A27DB-BD31-4B8C-83A1-F6EECF244321}">
                <p14:modId xmlns:p14="http://schemas.microsoft.com/office/powerpoint/2010/main" val="2954395465"/>
              </p:ext>
            </p:extLst>
          </p:nvPr>
        </p:nvGraphicFramePr>
        <p:xfrm>
          <a:off x="1093081" y="2095367"/>
          <a:ext cx="10260720" cy="693419"/>
        </p:xfrm>
        <a:graphic>
          <a:graphicData uri="http://schemas.openxmlformats.org/drawingml/2006/table">
            <a:tbl>
              <a:tblPr/>
              <a:tblGrid>
                <a:gridCol w="1935254">
                  <a:extLst>
                    <a:ext uri="{9D8B030D-6E8A-4147-A177-3AD203B41FA5}">
                      <a16:colId xmlns:a16="http://schemas.microsoft.com/office/drawing/2014/main" val="1080332419"/>
                    </a:ext>
                  </a:extLst>
                </a:gridCol>
                <a:gridCol w="3179787">
                  <a:extLst>
                    <a:ext uri="{9D8B030D-6E8A-4147-A177-3AD203B41FA5}">
                      <a16:colId xmlns:a16="http://schemas.microsoft.com/office/drawing/2014/main" val="4023312857"/>
                    </a:ext>
                  </a:extLst>
                </a:gridCol>
                <a:gridCol w="5145679">
                  <a:extLst>
                    <a:ext uri="{9D8B030D-6E8A-4147-A177-3AD203B41FA5}">
                      <a16:colId xmlns:a16="http://schemas.microsoft.com/office/drawing/2014/main" val="1261469224"/>
                    </a:ext>
                  </a:extLst>
                </a:gridCol>
              </a:tblGrid>
              <a:tr h="693419">
                <a:tc>
                  <a:txBody>
                    <a:bodyPr/>
                    <a:lstStyle/>
                    <a:p>
                      <a:pPr algn="l" fontAlgn="t">
                        <a:buNone/>
                      </a:pPr>
                      <a:r>
                        <a:rPr lang="en-IN" sz="2000" b="1" u="none" strike="noStrike" dirty="0">
                          <a:solidFill>
                            <a:srgbClr val="4A6782"/>
                          </a:solidFill>
                          <a:effectLst/>
                          <a:latin typeface="Times New Roman" panose="02020603050405020304" pitchFamily="18" charset="0"/>
                          <a:cs typeface="Times New Roman" panose="02020603050405020304" pitchFamily="18" charset="0"/>
                          <a:hlinkClick r:id="rId2" tooltip="class in java.lang"/>
                        </a:rPr>
                        <a:t>StringBuilder</a:t>
                      </a:r>
                      <a:endParaRPr lang="en-IN" sz="2000" dirty="0">
                        <a:effectLst/>
                        <a:latin typeface="Times New Roman" panose="02020603050405020304" pitchFamily="18" charset="0"/>
                        <a:cs typeface="Times New Roman" panose="02020603050405020304" pitchFamily="18" charset="0"/>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buNone/>
                      </a:pPr>
                      <a:r>
                        <a:rPr lang="en-IN" sz="2000" b="1" u="none" strike="noStrike">
                          <a:solidFill>
                            <a:srgbClr val="4A6782"/>
                          </a:solidFill>
                          <a:effectLst/>
                          <a:latin typeface="Times New Roman" panose="02020603050405020304" pitchFamily="18" charset="0"/>
                          <a:cs typeface="Times New Roman" panose="02020603050405020304" pitchFamily="18" charset="0"/>
                          <a:hlinkClick r:id="rId4"/>
                        </a:rPr>
                        <a:t>insert</a:t>
                      </a:r>
                      <a:r>
                        <a:rPr lang="en-IN" sz="2000" b="0">
                          <a:effectLst/>
                          <a:latin typeface="Times New Roman" panose="02020603050405020304" pitchFamily="18" charset="0"/>
                          <a:cs typeface="Times New Roman" panose="02020603050405020304" pitchFamily="18" charset="0"/>
                        </a:rPr>
                        <a:t>(int offset, </a:t>
                      </a:r>
                      <a:r>
                        <a:rPr lang="en-IN" sz="2000" b="1" u="none" strike="noStrike">
                          <a:solidFill>
                            <a:srgbClr val="4A6782"/>
                          </a:solidFill>
                          <a:effectLst/>
                          <a:latin typeface="Times New Roman" panose="02020603050405020304" pitchFamily="18" charset="0"/>
                          <a:cs typeface="Times New Roman" panose="02020603050405020304" pitchFamily="18" charset="0"/>
                          <a:hlinkClick r:id="rId5" tooltip="class in java.lang"/>
                        </a:rPr>
                        <a:t>String</a:t>
                      </a:r>
                      <a:r>
                        <a:rPr lang="en-IN" sz="2000" b="0">
                          <a:effectLst/>
                          <a:latin typeface="Times New Roman" panose="02020603050405020304" pitchFamily="18" charset="0"/>
                          <a:cs typeface="Times New Roman" panose="02020603050405020304" pitchFamily="18" charset="0"/>
                        </a:rPr>
                        <a:t> str)</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sz="2000" dirty="0">
                          <a:solidFill>
                            <a:srgbClr val="474747"/>
                          </a:solidFill>
                          <a:effectLst/>
                          <a:latin typeface="Times New Roman" panose="02020603050405020304" pitchFamily="18" charset="0"/>
                          <a:cs typeface="Times New Roman" panose="02020603050405020304" pitchFamily="18" charset="0"/>
                        </a:rPr>
                        <a:t>Inserts the string into this character sequence.</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3662608677"/>
                  </a:ext>
                </a:extLst>
              </a:tr>
            </a:tbl>
          </a:graphicData>
        </a:graphic>
      </p:graphicFrame>
      <p:sp>
        <p:nvSpPr>
          <p:cNvPr id="6" name="Rectangle 1">
            <a:extLst>
              <a:ext uri="{FF2B5EF4-FFF2-40B4-BE49-F238E27FC236}">
                <a16:creationId xmlns:a16="http://schemas.microsoft.com/office/drawing/2014/main" id="{1E84F19D-6147-EF96-0C99-7E1A87E30DB5}"/>
              </a:ext>
            </a:extLst>
          </p:cNvPr>
          <p:cNvSpPr>
            <a:spLocks noChangeArrowheads="1"/>
          </p:cNvSpPr>
          <p:nvPr/>
        </p:nvSpPr>
        <p:spPr bwMode="auto">
          <a:xfrm>
            <a:off x="1160206" y="3094930"/>
            <a:ext cx="9486123"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public </a:t>
            </a:r>
            <a:r>
              <a:rPr lang="en-US" altLang="en-US" sz="2400" dirty="0">
                <a:latin typeface="Times New Roman" panose="02020603050405020304" pitchFamily="18" charset="0"/>
                <a:cs typeface="Times New Roman" panose="02020603050405020304" pitchFamily="18" charset="0"/>
                <a:hlinkClick r:id="rId2" tooltip="class in java.lang"/>
              </a:rPr>
              <a:t>StringBuilder</a:t>
            </a:r>
            <a:r>
              <a:rPr lang="en-US" altLang="en-US" sz="2400" dirty="0">
                <a:latin typeface="Times New Roman" panose="02020603050405020304" pitchFamily="18" charset="0"/>
                <a:cs typeface="Times New Roman" panose="02020603050405020304" pitchFamily="18" charset="0"/>
              </a:rPr>
              <a:t> insert( int </a:t>
            </a:r>
            <a:r>
              <a:rPr lang="en-US" altLang="en-US" sz="2400" dirty="0" err="1">
                <a:latin typeface="Times New Roman" panose="02020603050405020304" pitchFamily="18" charset="0"/>
                <a:cs typeface="Times New Roman" panose="02020603050405020304" pitchFamily="18" charset="0"/>
              </a:rPr>
              <a:t>dstOffset</a:t>
            </a:r>
            <a:r>
              <a:rPr lang="en-US" altLang="en-US" sz="2400" dirty="0">
                <a:latin typeface="Times New Roman" panose="02020603050405020304" pitchFamily="18" charset="0"/>
                <a:cs typeface="Times New Roman" panose="02020603050405020304" pitchFamily="18" charset="0"/>
              </a:rPr>
              <a:t>, </a:t>
            </a:r>
            <a:r>
              <a:rPr lang="en-US" altLang="en-US" sz="2400" dirty="0" err="1">
                <a:latin typeface="Times New Roman" panose="02020603050405020304" pitchFamily="18" charset="0"/>
                <a:cs typeface="Times New Roman" panose="02020603050405020304" pitchFamily="18" charset="0"/>
              </a:rPr>
              <a:t>charSequence</a:t>
            </a:r>
            <a:r>
              <a:rPr lang="en-US" altLang="en-US" sz="2400" dirty="0">
                <a:latin typeface="Times New Roman" panose="02020603050405020304" pitchFamily="18" charset="0"/>
                <a:cs typeface="Times New Roman" panose="02020603050405020304" pitchFamily="18" charset="0"/>
              </a:rPr>
              <a:t> s, int start, int end) </a:t>
            </a:r>
          </a:p>
        </p:txBody>
      </p:sp>
      <p:sp>
        <p:nvSpPr>
          <p:cNvPr id="9" name="Rectangle 4">
            <a:extLst>
              <a:ext uri="{FF2B5EF4-FFF2-40B4-BE49-F238E27FC236}">
                <a16:creationId xmlns:a16="http://schemas.microsoft.com/office/drawing/2014/main" id="{1157A20E-3958-6CFC-0A05-5593785F9590}"/>
              </a:ext>
            </a:extLst>
          </p:cNvPr>
          <p:cNvSpPr>
            <a:spLocks noChangeArrowheads="1"/>
          </p:cNvSpPr>
          <p:nvPr/>
        </p:nvSpPr>
        <p:spPr bwMode="auto">
          <a:xfrm>
            <a:off x="4625239" y="3659080"/>
            <a:ext cx="5948744" cy="19067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50784" rIns="0" bIns="63480" numCol="1" anchor="ctr" anchorCtr="0" compatLnSpc="1">
            <a:prstTxWarp prst="textNoShape">
              <a:avLst/>
            </a:prstTxWarp>
            <a:spAutoFit/>
          </a:bodyPr>
          <a:lstStyle/>
          <a:p>
            <a:pPr marL="457200" marR="0" lvl="1" indent="-457200" algn="l" defTabSz="914400" rtl="0" eaLnBrk="0" fontAlgn="base" latinLnBrk="0" hangingPunct="0">
              <a:lnSpc>
                <a:spcPct val="150000"/>
              </a:lnSpc>
              <a:spcBef>
                <a:spcPct val="0"/>
              </a:spcBef>
              <a:spcAft>
                <a:spcPct val="0"/>
              </a:spcAft>
              <a:buClrTx/>
              <a:buSzTx/>
              <a:buFontTx/>
              <a:buNone/>
              <a:tabLst/>
            </a:pPr>
            <a:r>
              <a:rPr lang="en-US" altLang="en-US" sz="2000" dirty="0" err="1">
                <a:latin typeface="Times New Roman" panose="02020603050405020304" pitchFamily="18" charset="0"/>
                <a:cs typeface="Times New Roman" panose="02020603050405020304" pitchFamily="18" charset="0"/>
              </a:rPr>
              <a:t>dstOffset</a:t>
            </a:r>
            <a:r>
              <a:rPr lang="en-US" altLang="en-US" sz="2000" dirty="0">
                <a:latin typeface="Times New Roman" panose="02020603050405020304" pitchFamily="18" charset="0"/>
                <a:cs typeface="Times New Roman" panose="02020603050405020304" pitchFamily="18" charset="0"/>
              </a:rPr>
              <a:t> - the offset in this sequence.</a:t>
            </a:r>
          </a:p>
          <a:p>
            <a:pPr marL="457200" marR="0" lvl="1" indent="-457200" algn="l" defTabSz="914400" rtl="0" eaLnBrk="0" fontAlgn="base" latinLnBrk="0" hangingPunct="0">
              <a:lnSpc>
                <a:spcPct val="150000"/>
              </a:lnSpc>
              <a:spcBef>
                <a:spcPct val="0"/>
              </a:spcBef>
              <a:spcAft>
                <a:spcPct val="0"/>
              </a:spcAft>
              <a:buClrTx/>
              <a:buSzTx/>
              <a:buFontTx/>
              <a:buNone/>
              <a:tabLst/>
            </a:pPr>
            <a:r>
              <a:rPr lang="en-US" altLang="en-US" sz="2000" dirty="0">
                <a:latin typeface="Times New Roman" panose="02020603050405020304" pitchFamily="18" charset="0"/>
                <a:cs typeface="Times New Roman" panose="02020603050405020304" pitchFamily="18" charset="0"/>
              </a:rPr>
              <a:t>s - the sequence to be inserted.</a:t>
            </a:r>
          </a:p>
          <a:p>
            <a:pPr marL="457200" marR="0" lvl="1" indent="-457200" algn="l" defTabSz="914400" rtl="0" eaLnBrk="0" fontAlgn="base" latinLnBrk="0" hangingPunct="0">
              <a:lnSpc>
                <a:spcPct val="150000"/>
              </a:lnSpc>
              <a:spcBef>
                <a:spcPct val="0"/>
              </a:spcBef>
              <a:spcAft>
                <a:spcPct val="0"/>
              </a:spcAft>
              <a:buClrTx/>
              <a:buSzTx/>
              <a:buFontTx/>
              <a:buNone/>
              <a:tabLst/>
            </a:pPr>
            <a:r>
              <a:rPr lang="en-US" altLang="en-US" sz="2000" dirty="0">
                <a:latin typeface="Times New Roman" panose="02020603050405020304" pitchFamily="18" charset="0"/>
                <a:cs typeface="Times New Roman" panose="02020603050405020304" pitchFamily="18" charset="0"/>
              </a:rPr>
              <a:t>start - the starting index of the subsequence to be inserted.</a:t>
            </a:r>
          </a:p>
          <a:p>
            <a:pPr marL="457200" marR="0" lvl="1" indent="-457200" algn="l" defTabSz="914400" rtl="0" eaLnBrk="0" fontAlgn="base" latinLnBrk="0" hangingPunct="0">
              <a:lnSpc>
                <a:spcPct val="150000"/>
              </a:lnSpc>
              <a:spcBef>
                <a:spcPct val="0"/>
              </a:spcBef>
              <a:spcAft>
                <a:spcPct val="0"/>
              </a:spcAft>
              <a:buClrTx/>
              <a:buSzTx/>
              <a:buFontTx/>
              <a:buNone/>
              <a:tabLst/>
            </a:pPr>
            <a:r>
              <a:rPr lang="en-US" altLang="en-US" sz="2000" dirty="0">
                <a:latin typeface="Times New Roman" panose="02020603050405020304" pitchFamily="18" charset="0"/>
                <a:cs typeface="Times New Roman" panose="02020603050405020304" pitchFamily="18" charset="0"/>
              </a:rPr>
              <a:t>end - the end index of the subsequence to be inserted.</a:t>
            </a:r>
          </a:p>
        </p:txBody>
      </p:sp>
    </p:spTree>
    <p:extLst>
      <p:ext uri="{BB962C8B-B14F-4D97-AF65-F5344CB8AC3E}">
        <p14:creationId xmlns:p14="http://schemas.microsoft.com/office/powerpoint/2010/main" val="7805726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ED6D5-A55D-AA5D-6FBC-ADC022B1C97C}"/>
              </a:ext>
            </a:extLst>
          </p:cNvPr>
          <p:cNvSpPr>
            <a:spLocks noGrp="1"/>
          </p:cNvSpPr>
          <p:nvPr>
            <p:ph type="title"/>
          </p:nvPr>
        </p:nvSpPr>
        <p:spPr>
          <a:xfrm>
            <a:off x="838200" y="365126"/>
            <a:ext cx="10515600" cy="677094"/>
          </a:xfrm>
        </p:spPr>
        <p:txBody>
          <a:bodyPr>
            <a:normAutofit fontScale="90000"/>
          </a:bodyPr>
          <a:lstStyle/>
          <a:p>
            <a:r>
              <a:rPr lang="en-IN" dirty="0"/>
              <a:t>Deletion</a:t>
            </a:r>
          </a:p>
        </p:txBody>
      </p:sp>
      <p:graphicFrame>
        <p:nvGraphicFramePr>
          <p:cNvPr id="4" name="Table 3">
            <a:extLst>
              <a:ext uri="{FF2B5EF4-FFF2-40B4-BE49-F238E27FC236}">
                <a16:creationId xmlns:a16="http://schemas.microsoft.com/office/drawing/2014/main" id="{C515611C-AB05-5056-D17D-4958AFA34E72}"/>
              </a:ext>
            </a:extLst>
          </p:cNvPr>
          <p:cNvGraphicFramePr>
            <a:graphicFrameLocks noGrp="1"/>
          </p:cNvGraphicFramePr>
          <p:nvPr>
            <p:extLst>
              <p:ext uri="{D42A27DB-BD31-4B8C-83A1-F6EECF244321}">
                <p14:modId xmlns:p14="http://schemas.microsoft.com/office/powerpoint/2010/main" val="2578607810"/>
              </p:ext>
            </p:extLst>
          </p:nvPr>
        </p:nvGraphicFramePr>
        <p:xfrm>
          <a:off x="838200" y="1225892"/>
          <a:ext cx="10134600" cy="1900765"/>
        </p:xfrm>
        <a:graphic>
          <a:graphicData uri="http://schemas.openxmlformats.org/drawingml/2006/table">
            <a:tbl>
              <a:tblPr/>
              <a:tblGrid>
                <a:gridCol w="2059700">
                  <a:extLst>
                    <a:ext uri="{9D8B030D-6E8A-4147-A177-3AD203B41FA5}">
                      <a16:colId xmlns:a16="http://schemas.microsoft.com/office/drawing/2014/main" val="3477981656"/>
                    </a:ext>
                  </a:extLst>
                </a:gridCol>
                <a:gridCol w="3320239">
                  <a:extLst>
                    <a:ext uri="{9D8B030D-6E8A-4147-A177-3AD203B41FA5}">
                      <a16:colId xmlns:a16="http://schemas.microsoft.com/office/drawing/2014/main" val="1079339670"/>
                    </a:ext>
                  </a:extLst>
                </a:gridCol>
                <a:gridCol w="4754661">
                  <a:extLst>
                    <a:ext uri="{9D8B030D-6E8A-4147-A177-3AD203B41FA5}">
                      <a16:colId xmlns:a16="http://schemas.microsoft.com/office/drawing/2014/main" val="177496015"/>
                    </a:ext>
                  </a:extLst>
                </a:gridCol>
              </a:tblGrid>
              <a:tr h="865096">
                <a:tc>
                  <a:txBody>
                    <a:bodyPr/>
                    <a:lstStyle/>
                    <a:p>
                      <a:pPr algn="l" fontAlgn="t">
                        <a:buNone/>
                      </a:pPr>
                      <a:r>
                        <a:rPr lang="en-IN" sz="2000" b="1" u="none" strike="noStrike" dirty="0">
                          <a:solidFill>
                            <a:srgbClr val="4A6782"/>
                          </a:solidFill>
                          <a:effectLst/>
                          <a:latin typeface="Times New Roman" panose="02020603050405020304" pitchFamily="18" charset="0"/>
                          <a:cs typeface="Times New Roman" panose="02020603050405020304" pitchFamily="18" charset="0"/>
                          <a:hlinkClick r:id="rId2" tooltip="class in java.lang"/>
                        </a:rPr>
                        <a:t>StringBuilder</a:t>
                      </a:r>
                      <a:endParaRPr lang="en-IN" sz="2000" dirty="0">
                        <a:effectLst/>
                        <a:latin typeface="Times New Roman" panose="02020603050405020304" pitchFamily="18" charset="0"/>
                        <a:cs typeface="Times New Roman" panose="02020603050405020304" pitchFamily="18" charset="0"/>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buNone/>
                      </a:pPr>
                      <a:r>
                        <a:rPr lang="en-IN" sz="2000" b="1" u="none" strike="noStrike" dirty="0">
                          <a:solidFill>
                            <a:srgbClr val="4A6782"/>
                          </a:solidFill>
                          <a:effectLst/>
                          <a:latin typeface="Times New Roman" panose="02020603050405020304" pitchFamily="18" charset="0"/>
                          <a:cs typeface="Times New Roman" panose="02020603050405020304" pitchFamily="18" charset="0"/>
                          <a:hlinkClick r:id="rId3"/>
                        </a:rPr>
                        <a:t>delete</a:t>
                      </a:r>
                      <a:r>
                        <a:rPr lang="en-IN" sz="2000" b="0" dirty="0">
                          <a:effectLst/>
                          <a:latin typeface="Times New Roman" panose="02020603050405020304" pitchFamily="18" charset="0"/>
                          <a:cs typeface="Times New Roman" panose="02020603050405020304" pitchFamily="18" charset="0"/>
                        </a:rPr>
                        <a:t>(int start, int end)</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sz="2000">
                          <a:solidFill>
                            <a:srgbClr val="474747"/>
                          </a:solidFill>
                          <a:effectLst/>
                          <a:latin typeface="Times New Roman" panose="02020603050405020304" pitchFamily="18" charset="0"/>
                          <a:cs typeface="Times New Roman" panose="02020603050405020304" pitchFamily="18" charset="0"/>
                        </a:rPr>
                        <a:t>Removes the characters in a substring of this sequence.</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3422827169"/>
                  </a:ext>
                </a:extLst>
              </a:tr>
              <a:tr h="1035669">
                <a:tc>
                  <a:txBody>
                    <a:bodyPr/>
                    <a:lstStyle/>
                    <a:p>
                      <a:pPr algn="l" fontAlgn="t">
                        <a:buNone/>
                      </a:pPr>
                      <a:r>
                        <a:rPr lang="en-IN" sz="20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StringBuilder</a:t>
                      </a:r>
                      <a:endParaRPr lang="en-IN" sz="2000">
                        <a:effectLst/>
                        <a:latin typeface="Times New Roman" panose="02020603050405020304" pitchFamily="18" charset="0"/>
                        <a:cs typeface="Times New Roman" panose="02020603050405020304" pitchFamily="18" charset="0"/>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buNone/>
                      </a:pPr>
                      <a:r>
                        <a:rPr lang="en-IN" sz="2000" b="1" u="none" strike="noStrike">
                          <a:solidFill>
                            <a:srgbClr val="4A6782"/>
                          </a:solidFill>
                          <a:effectLst/>
                          <a:latin typeface="Times New Roman" panose="02020603050405020304" pitchFamily="18" charset="0"/>
                          <a:cs typeface="Times New Roman" panose="02020603050405020304" pitchFamily="18" charset="0"/>
                          <a:hlinkClick r:id="rId4"/>
                        </a:rPr>
                        <a:t>deleteCharAt</a:t>
                      </a:r>
                      <a:r>
                        <a:rPr lang="en-IN" sz="2000" b="0">
                          <a:effectLst/>
                          <a:latin typeface="Times New Roman" panose="02020603050405020304" pitchFamily="18" charset="0"/>
                          <a:cs typeface="Times New Roman" panose="02020603050405020304" pitchFamily="18" charset="0"/>
                        </a:rPr>
                        <a:t>(int index)</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sz="2000" dirty="0">
                          <a:solidFill>
                            <a:srgbClr val="474747"/>
                          </a:solidFill>
                          <a:effectLst/>
                          <a:latin typeface="Times New Roman" panose="02020603050405020304" pitchFamily="18" charset="0"/>
                          <a:cs typeface="Times New Roman" panose="02020603050405020304" pitchFamily="18" charset="0"/>
                        </a:rPr>
                        <a:t>Removes the char at the specified position in this sequence.</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659450795"/>
                  </a:ext>
                </a:extLst>
              </a:tr>
            </a:tbl>
          </a:graphicData>
        </a:graphic>
      </p:graphicFrame>
    </p:spTree>
    <p:extLst>
      <p:ext uri="{BB962C8B-B14F-4D97-AF65-F5344CB8AC3E}">
        <p14:creationId xmlns:p14="http://schemas.microsoft.com/office/powerpoint/2010/main" val="36772888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FC8B0C-63E2-E0CF-91BD-30DA5CEA5FC3}"/>
              </a:ext>
            </a:extLst>
          </p:cNvPr>
          <p:cNvSpPr>
            <a:spLocks noGrp="1"/>
          </p:cNvSpPr>
          <p:nvPr>
            <p:ph type="title"/>
          </p:nvPr>
        </p:nvSpPr>
        <p:spPr>
          <a:xfrm>
            <a:off x="503905" y="138982"/>
            <a:ext cx="10515600" cy="608269"/>
          </a:xfrm>
        </p:spPr>
        <p:txBody>
          <a:bodyPr>
            <a:normAutofit fontScale="90000"/>
          </a:bodyPr>
          <a:lstStyle/>
          <a:p>
            <a:r>
              <a:rPr lang="en-IN" dirty="0"/>
              <a:t>Replace</a:t>
            </a:r>
          </a:p>
        </p:txBody>
      </p:sp>
      <p:graphicFrame>
        <p:nvGraphicFramePr>
          <p:cNvPr id="4" name="Table 3">
            <a:extLst>
              <a:ext uri="{FF2B5EF4-FFF2-40B4-BE49-F238E27FC236}">
                <a16:creationId xmlns:a16="http://schemas.microsoft.com/office/drawing/2014/main" id="{FE729D9B-F547-1E02-4DCD-4BBE24ABBCC0}"/>
              </a:ext>
            </a:extLst>
          </p:cNvPr>
          <p:cNvGraphicFramePr>
            <a:graphicFrameLocks noGrp="1"/>
          </p:cNvGraphicFramePr>
          <p:nvPr>
            <p:extLst>
              <p:ext uri="{D42A27DB-BD31-4B8C-83A1-F6EECF244321}">
                <p14:modId xmlns:p14="http://schemas.microsoft.com/office/powerpoint/2010/main" val="2615191233"/>
              </p:ext>
            </p:extLst>
          </p:nvPr>
        </p:nvGraphicFramePr>
        <p:xfrm>
          <a:off x="968477" y="2049744"/>
          <a:ext cx="10515600" cy="3763881"/>
        </p:xfrm>
        <a:graphic>
          <a:graphicData uri="http://schemas.openxmlformats.org/drawingml/2006/table">
            <a:tbl>
              <a:tblPr/>
              <a:tblGrid>
                <a:gridCol w="984502">
                  <a:extLst>
                    <a:ext uri="{9D8B030D-6E8A-4147-A177-3AD203B41FA5}">
                      <a16:colId xmlns:a16="http://schemas.microsoft.com/office/drawing/2014/main" val="3656344112"/>
                    </a:ext>
                  </a:extLst>
                </a:gridCol>
                <a:gridCol w="5143528">
                  <a:extLst>
                    <a:ext uri="{9D8B030D-6E8A-4147-A177-3AD203B41FA5}">
                      <a16:colId xmlns:a16="http://schemas.microsoft.com/office/drawing/2014/main" val="1601620609"/>
                    </a:ext>
                  </a:extLst>
                </a:gridCol>
                <a:gridCol w="4387570">
                  <a:extLst>
                    <a:ext uri="{9D8B030D-6E8A-4147-A177-3AD203B41FA5}">
                      <a16:colId xmlns:a16="http://schemas.microsoft.com/office/drawing/2014/main" val="3408666971"/>
                    </a:ext>
                  </a:extLst>
                </a:gridCol>
              </a:tblGrid>
              <a:tr h="693456">
                <a:tc>
                  <a:txBody>
                    <a:bodyPr/>
                    <a:lstStyle/>
                    <a:p>
                      <a:pPr algn="l" fontAlgn="t">
                        <a:buNone/>
                      </a:pPr>
                      <a:r>
                        <a:rPr lang="en-IN"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endParaRPr lang="en-IN" sz="1800">
                        <a:effectLst/>
                        <a:latin typeface="Times New Roman" panose="02020603050405020304" pitchFamily="18" charset="0"/>
                        <a:cs typeface="Times New Roman" panose="02020603050405020304" pitchFamily="18" charset="0"/>
                      </a:endParaRP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buNone/>
                      </a:pPr>
                      <a:r>
                        <a:rPr lang="en-US" sz="1800" b="1" u="none" strike="noStrike" dirty="0">
                          <a:solidFill>
                            <a:srgbClr val="4A6782"/>
                          </a:solidFill>
                          <a:effectLst/>
                          <a:latin typeface="Times New Roman" panose="02020603050405020304" pitchFamily="18" charset="0"/>
                          <a:cs typeface="Times New Roman" panose="02020603050405020304" pitchFamily="18" charset="0"/>
                          <a:hlinkClick r:id="rId3"/>
                        </a:rPr>
                        <a:t>replace</a:t>
                      </a:r>
                      <a:r>
                        <a:rPr lang="en-US" sz="1800" b="0" dirty="0">
                          <a:effectLst/>
                          <a:latin typeface="Times New Roman" panose="02020603050405020304" pitchFamily="18" charset="0"/>
                          <a:cs typeface="Times New Roman" panose="02020603050405020304" pitchFamily="18" charset="0"/>
                        </a:rPr>
                        <a:t>(char </a:t>
                      </a:r>
                      <a:r>
                        <a:rPr lang="en-US" sz="1800" b="0" dirty="0" err="1">
                          <a:effectLst/>
                          <a:latin typeface="Times New Roman" panose="02020603050405020304" pitchFamily="18" charset="0"/>
                          <a:cs typeface="Times New Roman" panose="02020603050405020304" pitchFamily="18" charset="0"/>
                        </a:rPr>
                        <a:t>oldChar</a:t>
                      </a:r>
                      <a:r>
                        <a:rPr lang="en-US" sz="1800" b="0" dirty="0">
                          <a:effectLst/>
                          <a:latin typeface="Times New Roman" panose="02020603050405020304" pitchFamily="18" charset="0"/>
                          <a:cs typeface="Times New Roman" panose="02020603050405020304" pitchFamily="18" charset="0"/>
                        </a:rPr>
                        <a:t>, char </a:t>
                      </a:r>
                      <a:r>
                        <a:rPr lang="en-US" sz="1800" b="0" dirty="0" err="1">
                          <a:effectLst/>
                          <a:latin typeface="Times New Roman" panose="02020603050405020304" pitchFamily="18" charset="0"/>
                          <a:cs typeface="Times New Roman" panose="02020603050405020304" pitchFamily="18" charset="0"/>
                        </a:rPr>
                        <a:t>newChar</a:t>
                      </a:r>
                      <a:r>
                        <a:rPr lang="en-US" sz="1800" b="0" dirty="0">
                          <a:effectLst/>
                          <a:latin typeface="Times New Roman" panose="02020603050405020304" pitchFamily="18" charset="0"/>
                          <a:cs typeface="Times New Roman" panose="02020603050405020304" pitchFamily="18" charset="0"/>
                        </a:rPr>
                        <a:t>)</a:t>
                      </a:r>
                    </a:p>
                  </a:txBody>
                  <a:tcPr marL="46432"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sz="1800" dirty="0">
                          <a:solidFill>
                            <a:srgbClr val="474747"/>
                          </a:solidFill>
                          <a:effectLst/>
                          <a:latin typeface="Times New Roman" panose="02020603050405020304" pitchFamily="18" charset="0"/>
                          <a:cs typeface="Times New Roman" panose="02020603050405020304" pitchFamily="18" charset="0"/>
                        </a:rPr>
                        <a:t>Returns a string resulting from replacing all occurrences of </a:t>
                      </a:r>
                      <a:r>
                        <a:rPr lang="en-US" sz="1800" dirty="0" err="1">
                          <a:solidFill>
                            <a:srgbClr val="474747"/>
                          </a:solidFill>
                          <a:effectLst/>
                          <a:latin typeface="Times New Roman" panose="02020603050405020304" pitchFamily="18" charset="0"/>
                          <a:cs typeface="Times New Roman" panose="02020603050405020304" pitchFamily="18" charset="0"/>
                        </a:rPr>
                        <a:t>oldChar</a:t>
                      </a:r>
                      <a:r>
                        <a:rPr lang="en-US" sz="1800" dirty="0">
                          <a:solidFill>
                            <a:srgbClr val="474747"/>
                          </a:solidFill>
                          <a:effectLst/>
                          <a:latin typeface="Times New Roman" panose="02020603050405020304" pitchFamily="18" charset="0"/>
                          <a:cs typeface="Times New Roman" panose="02020603050405020304" pitchFamily="18" charset="0"/>
                        </a:rPr>
                        <a:t> in this string with </a:t>
                      </a:r>
                      <a:r>
                        <a:rPr lang="en-US" sz="1800" dirty="0" err="1">
                          <a:solidFill>
                            <a:srgbClr val="474747"/>
                          </a:solidFill>
                          <a:effectLst/>
                          <a:latin typeface="Times New Roman" panose="02020603050405020304" pitchFamily="18" charset="0"/>
                          <a:cs typeface="Times New Roman" panose="02020603050405020304" pitchFamily="18" charset="0"/>
                        </a:rPr>
                        <a:t>newChar</a:t>
                      </a:r>
                      <a:r>
                        <a:rPr lang="en-US" sz="1800" dirty="0">
                          <a:solidFill>
                            <a:srgbClr val="474747"/>
                          </a:solidFill>
                          <a:effectLst/>
                          <a:latin typeface="Times New Roman" panose="02020603050405020304" pitchFamily="18" charset="0"/>
                          <a:cs typeface="Times New Roman" panose="02020603050405020304" pitchFamily="18" charset="0"/>
                        </a:rPr>
                        <a:t>.</a:t>
                      </a: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4128663790"/>
                  </a:ext>
                </a:extLst>
              </a:tr>
              <a:tr h="943897">
                <a:tc>
                  <a:txBody>
                    <a:bodyPr/>
                    <a:lstStyle/>
                    <a:p>
                      <a:pPr algn="l" fontAlgn="t">
                        <a:buNone/>
                      </a:pPr>
                      <a:r>
                        <a:rPr lang="en-IN"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endParaRPr lang="en-IN" sz="1800">
                        <a:effectLst/>
                        <a:latin typeface="Times New Roman" panose="02020603050405020304" pitchFamily="18" charset="0"/>
                        <a:cs typeface="Times New Roman" panose="02020603050405020304" pitchFamily="18" charset="0"/>
                      </a:endParaRP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buNone/>
                      </a:pPr>
                      <a:r>
                        <a:rPr lang="en-IN" sz="1800" b="1" u="none" strike="noStrike" dirty="0">
                          <a:solidFill>
                            <a:srgbClr val="4A6782"/>
                          </a:solidFill>
                          <a:effectLst/>
                          <a:latin typeface="Times New Roman" panose="02020603050405020304" pitchFamily="18" charset="0"/>
                          <a:cs typeface="Times New Roman" panose="02020603050405020304" pitchFamily="18" charset="0"/>
                          <a:hlinkClick r:id="rId4"/>
                        </a:rPr>
                        <a:t>replace</a:t>
                      </a:r>
                      <a:r>
                        <a:rPr lang="en-IN" sz="1800" b="0" dirty="0">
                          <a:effectLst/>
                          <a:latin typeface="Times New Roman" panose="02020603050405020304" pitchFamily="18" charset="0"/>
                          <a:cs typeface="Times New Roman" panose="02020603050405020304" pitchFamily="18" charset="0"/>
                        </a:rPr>
                        <a:t>(</a:t>
                      </a:r>
                      <a:r>
                        <a:rPr lang="en-IN" sz="1800" b="1" u="none" strike="noStrike" dirty="0" err="1">
                          <a:solidFill>
                            <a:srgbClr val="4A6782"/>
                          </a:solidFill>
                          <a:effectLst/>
                          <a:latin typeface="Times New Roman" panose="02020603050405020304" pitchFamily="18" charset="0"/>
                          <a:cs typeface="Times New Roman" panose="02020603050405020304" pitchFamily="18" charset="0"/>
                          <a:hlinkClick r:id="rId5" tooltip="interface in java.lang"/>
                        </a:rPr>
                        <a:t>CharSequence</a:t>
                      </a:r>
                      <a:r>
                        <a:rPr lang="en-IN" sz="1800" b="0" dirty="0">
                          <a:effectLst/>
                          <a:latin typeface="Times New Roman" panose="02020603050405020304" pitchFamily="18" charset="0"/>
                          <a:cs typeface="Times New Roman" panose="02020603050405020304" pitchFamily="18" charset="0"/>
                        </a:rPr>
                        <a:t> target, </a:t>
                      </a:r>
                      <a:r>
                        <a:rPr lang="en-IN" sz="1800" b="1" u="none" strike="noStrike" dirty="0" err="1">
                          <a:solidFill>
                            <a:srgbClr val="4A6782"/>
                          </a:solidFill>
                          <a:effectLst/>
                          <a:latin typeface="Times New Roman" panose="02020603050405020304" pitchFamily="18" charset="0"/>
                          <a:cs typeface="Times New Roman" panose="02020603050405020304" pitchFamily="18" charset="0"/>
                          <a:hlinkClick r:id="rId5" tooltip="interface in java.lang"/>
                        </a:rPr>
                        <a:t>CharSequence</a:t>
                      </a:r>
                      <a:r>
                        <a:rPr lang="en-IN" sz="1800" b="0" dirty="0">
                          <a:effectLst/>
                          <a:latin typeface="Times New Roman" panose="02020603050405020304" pitchFamily="18" charset="0"/>
                          <a:cs typeface="Times New Roman" panose="02020603050405020304" pitchFamily="18" charset="0"/>
                        </a:rPr>
                        <a:t> replacement)</a:t>
                      </a:r>
                    </a:p>
                  </a:txBody>
                  <a:tcPr marL="46432"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sz="1800">
                          <a:solidFill>
                            <a:srgbClr val="474747"/>
                          </a:solidFill>
                          <a:effectLst/>
                          <a:latin typeface="Times New Roman" panose="02020603050405020304" pitchFamily="18" charset="0"/>
                          <a:cs typeface="Times New Roman" panose="02020603050405020304" pitchFamily="18" charset="0"/>
                        </a:rPr>
                        <a:t>Replaces each substring of this string that matches the literal target sequence with the specified literal replacement sequence.</a:t>
                      </a: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2295312633"/>
                  </a:ext>
                </a:extLst>
              </a:tr>
              <a:tr h="816077">
                <a:tc>
                  <a:txBody>
                    <a:bodyPr/>
                    <a:lstStyle/>
                    <a:p>
                      <a:pPr algn="l" fontAlgn="t">
                        <a:buNone/>
                      </a:pPr>
                      <a:r>
                        <a:rPr lang="en-IN"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endParaRPr lang="en-IN" sz="1800">
                        <a:effectLst/>
                        <a:latin typeface="Times New Roman" panose="02020603050405020304" pitchFamily="18" charset="0"/>
                        <a:cs typeface="Times New Roman" panose="02020603050405020304" pitchFamily="18" charset="0"/>
                      </a:endParaRP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buNone/>
                      </a:pPr>
                      <a:r>
                        <a:rPr lang="en-US" sz="1800" b="1" u="none" strike="noStrike">
                          <a:solidFill>
                            <a:srgbClr val="4A6782"/>
                          </a:solidFill>
                          <a:effectLst/>
                          <a:latin typeface="Times New Roman" panose="02020603050405020304" pitchFamily="18" charset="0"/>
                          <a:cs typeface="Times New Roman" panose="02020603050405020304" pitchFamily="18" charset="0"/>
                          <a:hlinkClick r:id="rId6"/>
                        </a:rPr>
                        <a:t>replaceAll</a:t>
                      </a:r>
                      <a:r>
                        <a:rPr lang="en-US" sz="1800" b="0">
                          <a:effectLst/>
                          <a:latin typeface="Times New Roman" panose="02020603050405020304" pitchFamily="18" charset="0"/>
                          <a:cs typeface="Times New Roman" panose="02020603050405020304" pitchFamily="18" charset="0"/>
                        </a:rPr>
                        <a:t>(</a:t>
                      </a:r>
                      <a:r>
                        <a:rPr lang="en-US"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r>
                        <a:rPr lang="en-US" sz="1800" b="0">
                          <a:effectLst/>
                          <a:latin typeface="Times New Roman" panose="02020603050405020304" pitchFamily="18" charset="0"/>
                          <a:cs typeface="Times New Roman" panose="02020603050405020304" pitchFamily="18" charset="0"/>
                        </a:rPr>
                        <a:t> regex, </a:t>
                      </a:r>
                      <a:r>
                        <a:rPr lang="en-US"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r>
                        <a:rPr lang="en-US" sz="1800" b="0">
                          <a:effectLst/>
                          <a:latin typeface="Times New Roman" panose="02020603050405020304" pitchFamily="18" charset="0"/>
                          <a:cs typeface="Times New Roman" panose="02020603050405020304" pitchFamily="18" charset="0"/>
                        </a:rPr>
                        <a:t> replacement)</a:t>
                      </a:r>
                    </a:p>
                  </a:txBody>
                  <a:tcPr marL="46432"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sz="1800">
                          <a:solidFill>
                            <a:srgbClr val="474747"/>
                          </a:solidFill>
                          <a:effectLst/>
                          <a:latin typeface="Times New Roman" panose="02020603050405020304" pitchFamily="18" charset="0"/>
                          <a:cs typeface="Times New Roman" panose="02020603050405020304" pitchFamily="18" charset="0"/>
                        </a:rPr>
                        <a:t>Replaces each substring of this string that matches the given </a:t>
                      </a:r>
                      <a:r>
                        <a:rPr lang="en-US" sz="1800" b="1" u="none" strike="noStrike">
                          <a:solidFill>
                            <a:srgbClr val="4A6782"/>
                          </a:solidFill>
                          <a:effectLst/>
                          <a:latin typeface="Times New Roman" panose="02020603050405020304" pitchFamily="18" charset="0"/>
                          <a:cs typeface="Times New Roman" panose="02020603050405020304" pitchFamily="18" charset="0"/>
                          <a:hlinkClick r:id="rId7"/>
                        </a:rPr>
                        <a:t>regular expression</a:t>
                      </a:r>
                      <a:r>
                        <a:rPr lang="en-US" sz="1800">
                          <a:solidFill>
                            <a:srgbClr val="474747"/>
                          </a:solidFill>
                          <a:effectLst/>
                          <a:latin typeface="Times New Roman" panose="02020603050405020304" pitchFamily="18" charset="0"/>
                          <a:cs typeface="Times New Roman" panose="02020603050405020304" pitchFamily="18" charset="0"/>
                        </a:rPr>
                        <a:t> with the given replacement.</a:t>
                      </a: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3289602940"/>
                  </a:ext>
                </a:extLst>
              </a:tr>
              <a:tr h="1028136">
                <a:tc>
                  <a:txBody>
                    <a:bodyPr/>
                    <a:lstStyle/>
                    <a:p>
                      <a:pPr algn="l" fontAlgn="t">
                        <a:buNone/>
                      </a:pPr>
                      <a:r>
                        <a:rPr lang="en-IN"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endParaRPr lang="en-IN" sz="1800">
                        <a:effectLst/>
                        <a:latin typeface="Times New Roman" panose="02020603050405020304" pitchFamily="18" charset="0"/>
                        <a:cs typeface="Times New Roman" panose="02020603050405020304" pitchFamily="18" charset="0"/>
                      </a:endParaRP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buNone/>
                      </a:pPr>
                      <a:r>
                        <a:rPr lang="en-US" sz="1800" b="1" u="none" strike="noStrike">
                          <a:solidFill>
                            <a:srgbClr val="4A6782"/>
                          </a:solidFill>
                          <a:effectLst/>
                          <a:latin typeface="Times New Roman" panose="02020603050405020304" pitchFamily="18" charset="0"/>
                          <a:cs typeface="Times New Roman" panose="02020603050405020304" pitchFamily="18" charset="0"/>
                          <a:hlinkClick r:id="rId8"/>
                        </a:rPr>
                        <a:t>replaceFirst</a:t>
                      </a:r>
                      <a:r>
                        <a:rPr lang="en-US" sz="1800" b="0">
                          <a:effectLst/>
                          <a:latin typeface="Times New Roman" panose="02020603050405020304" pitchFamily="18" charset="0"/>
                          <a:cs typeface="Times New Roman" panose="02020603050405020304" pitchFamily="18" charset="0"/>
                        </a:rPr>
                        <a:t>(</a:t>
                      </a:r>
                      <a:r>
                        <a:rPr lang="en-US"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r>
                        <a:rPr lang="en-US" sz="1800" b="0">
                          <a:effectLst/>
                          <a:latin typeface="Times New Roman" panose="02020603050405020304" pitchFamily="18" charset="0"/>
                          <a:cs typeface="Times New Roman" panose="02020603050405020304" pitchFamily="18" charset="0"/>
                        </a:rPr>
                        <a:t> regex, </a:t>
                      </a:r>
                      <a:r>
                        <a:rPr lang="en-US" sz="18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r>
                        <a:rPr lang="en-US" sz="1800" b="0">
                          <a:effectLst/>
                          <a:latin typeface="Times New Roman" panose="02020603050405020304" pitchFamily="18" charset="0"/>
                          <a:cs typeface="Times New Roman" panose="02020603050405020304" pitchFamily="18" charset="0"/>
                        </a:rPr>
                        <a:t> replacement)</a:t>
                      </a:r>
                    </a:p>
                  </a:txBody>
                  <a:tcPr marL="46432"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sz="1800" dirty="0">
                          <a:solidFill>
                            <a:srgbClr val="474747"/>
                          </a:solidFill>
                          <a:effectLst/>
                          <a:latin typeface="Times New Roman" panose="02020603050405020304" pitchFamily="18" charset="0"/>
                          <a:cs typeface="Times New Roman" panose="02020603050405020304" pitchFamily="18" charset="0"/>
                        </a:rPr>
                        <a:t>Replaces the first substring of this string that matches the given </a:t>
                      </a:r>
                      <a:r>
                        <a:rPr lang="en-US" sz="1800" b="1" u="none" strike="noStrike" dirty="0">
                          <a:solidFill>
                            <a:srgbClr val="4A6782"/>
                          </a:solidFill>
                          <a:effectLst/>
                          <a:latin typeface="Times New Roman" panose="02020603050405020304" pitchFamily="18" charset="0"/>
                          <a:cs typeface="Times New Roman" panose="02020603050405020304" pitchFamily="18" charset="0"/>
                          <a:hlinkClick r:id="rId7"/>
                        </a:rPr>
                        <a:t>regular expression</a:t>
                      </a:r>
                      <a:r>
                        <a:rPr lang="en-US" sz="1800" dirty="0">
                          <a:solidFill>
                            <a:srgbClr val="474747"/>
                          </a:solidFill>
                          <a:effectLst/>
                          <a:latin typeface="Times New Roman" panose="02020603050405020304" pitchFamily="18" charset="0"/>
                          <a:cs typeface="Times New Roman" panose="02020603050405020304" pitchFamily="18" charset="0"/>
                        </a:rPr>
                        <a:t> with the given replacement.</a:t>
                      </a:r>
                    </a:p>
                  </a:txBody>
                  <a:tcPr marL="66331" marR="19899" marT="53065" marB="19899">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w="7620" cap="flat" cmpd="sng" algn="ctr">
                      <a:solidFill>
                        <a:srgbClr val="EEEEEE"/>
                      </a:solidFill>
                      <a:prstDash val="solid"/>
                      <a:round/>
                      <a:headEnd type="none" w="med" len="med"/>
                      <a:tailEnd type="none" w="med" len="med"/>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710283291"/>
                  </a:ext>
                </a:extLst>
              </a:tr>
            </a:tbl>
          </a:graphicData>
        </a:graphic>
      </p:graphicFrame>
      <p:graphicFrame>
        <p:nvGraphicFramePr>
          <p:cNvPr id="5" name="Table 4">
            <a:extLst>
              <a:ext uri="{FF2B5EF4-FFF2-40B4-BE49-F238E27FC236}">
                <a16:creationId xmlns:a16="http://schemas.microsoft.com/office/drawing/2014/main" id="{F10EC2DD-A4B2-3656-6EF8-55E2AA217E29}"/>
              </a:ext>
            </a:extLst>
          </p:cNvPr>
          <p:cNvGraphicFramePr>
            <a:graphicFrameLocks noGrp="1"/>
          </p:cNvGraphicFramePr>
          <p:nvPr>
            <p:extLst>
              <p:ext uri="{D42A27DB-BD31-4B8C-83A1-F6EECF244321}">
                <p14:modId xmlns:p14="http://schemas.microsoft.com/office/powerpoint/2010/main" val="1273064874"/>
              </p:ext>
            </p:extLst>
          </p:nvPr>
        </p:nvGraphicFramePr>
        <p:xfrm>
          <a:off x="968477" y="863697"/>
          <a:ext cx="10515600" cy="906780"/>
        </p:xfrm>
        <a:graphic>
          <a:graphicData uri="http://schemas.openxmlformats.org/drawingml/2006/table">
            <a:tbl>
              <a:tblPr/>
              <a:tblGrid>
                <a:gridCol w="1653583">
                  <a:extLst>
                    <a:ext uri="{9D8B030D-6E8A-4147-A177-3AD203B41FA5}">
                      <a16:colId xmlns:a16="http://schemas.microsoft.com/office/drawing/2014/main" val="3460819335"/>
                    </a:ext>
                  </a:extLst>
                </a:gridCol>
                <a:gridCol w="4534976">
                  <a:extLst>
                    <a:ext uri="{9D8B030D-6E8A-4147-A177-3AD203B41FA5}">
                      <a16:colId xmlns:a16="http://schemas.microsoft.com/office/drawing/2014/main" val="2651746406"/>
                    </a:ext>
                  </a:extLst>
                </a:gridCol>
                <a:gridCol w="4327041">
                  <a:extLst>
                    <a:ext uri="{9D8B030D-6E8A-4147-A177-3AD203B41FA5}">
                      <a16:colId xmlns:a16="http://schemas.microsoft.com/office/drawing/2014/main" val="3057534661"/>
                    </a:ext>
                  </a:extLst>
                </a:gridCol>
              </a:tblGrid>
              <a:tr h="0">
                <a:tc>
                  <a:txBody>
                    <a:bodyPr/>
                    <a:lstStyle/>
                    <a:p>
                      <a:pPr algn="l" fontAlgn="t">
                        <a:buNone/>
                      </a:pPr>
                      <a:r>
                        <a:rPr lang="en-IN" b="1" u="none" strike="noStrike" dirty="0">
                          <a:solidFill>
                            <a:srgbClr val="4A6782"/>
                          </a:solidFill>
                          <a:effectLst/>
                          <a:hlinkClick r:id="rId9" tooltip="class in java.lang"/>
                        </a:rPr>
                        <a:t>StringBuilder</a:t>
                      </a:r>
                      <a:endParaRPr lang="en-IN" dirty="0">
                        <a:effectLst/>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buNone/>
                      </a:pPr>
                      <a:r>
                        <a:rPr lang="en-IN" b="1" u="none" strike="noStrike" dirty="0">
                          <a:solidFill>
                            <a:srgbClr val="4A6782"/>
                          </a:solidFill>
                          <a:effectLst/>
                          <a:hlinkClick r:id="rId10"/>
                        </a:rPr>
                        <a:t>replace</a:t>
                      </a:r>
                      <a:r>
                        <a:rPr lang="en-IN" b="0" dirty="0">
                          <a:effectLst/>
                        </a:rPr>
                        <a:t>(int start, int end, </a:t>
                      </a:r>
                      <a:r>
                        <a:rPr lang="en-IN" b="1" u="none" strike="noStrike" dirty="0">
                          <a:solidFill>
                            <a:srgbClr val="4A6782"/>
                          </a:solidFill>
                          <a:effectLst/>
                          <a:hlinkClick r:id="rId2" tooltip="class in java.lang"/>
                        </a:rPr>
                        <a:t>String</a:t>
                      </a:r>
                      <a:r>
                        <a:rPr lang="en-IN" b="0" dirty="0">
                          <a:effectLst/>
                        </a:rPr>
                        <a:t> str)</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dirty="0">
                          <a:solidFill>
                            <a:srgbClr val="474747"/>
                          </a:solidFill>
                          <a:effectLst/>
                          <a:latin typeface="DejaVu Serif"/>
                        </a:rPr>
                        <a:t>Replaces the characters in a substring of this sequence with characters in the specified String.</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997259311"/>
                  </a:ext>
                </a:extLst>
              </a:tr>
            </a:tbl>
          </a:graphicData>
        </a:graphic>
      </p:graphicFrame>
    </p:spTree>
    <p:extLst>
      <p:ext uri="{BB962C8B-B14F-4D97-AF65-F5344CB8AC3E}">
        <p14:creationId xmlns:p14="http://schemas.microsoft.com/office/powerpoint/2010/main" val="31782024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AE18C-D65A-14F8-B5E1-F73EB86091AA}"/>
              </a:ext>
            </a:extLst>
          </p:cNvPr>
          <p:cNvSpPr>
            <a:spLocks noGrp="1"/>
          </p:cNvSpPr>
          <p:nvPr>
            <p:ph type="title"/>
          </p:nvPr>
        </p:nvSpPr>
        <p:spPr>
          <a:xfrm>
            <a:off x="838200" y="365125"/>
            <a:ext cx="10515600" cy="716423"/>
          </a:xfrm>
        </p:spPr>
        <p:txBody>
          <a:bodyPr/>
          <a:lstStyle/>
          <a:p>
            <a:r>
              <a:rPr lang="en-IN" dirty="0"/>
              <a:t>Trim &amp; split</a:t>
            </a:r>
          </a:p>
        </p:txBody>
      </p:sp>
      <p:graphicFrame>
        <p:nvGraphicFramePr>
          <p:cNvPr id="4" name="Table 3">
            <a:extLst>
              <a:ext uri="{FF2B5EF4-FFF2-40B4-BE49-F238E27FC236}">
                <a16:creationId xmlns:a16="http://schemas.microsoft.com/office/drawing/2014/main" id="{C176B2C1-63EA-99EB-F2DE-BEED0F485FFE}"/>
              </a:ext>
            </a:extLst>
          </p:cNvPr>
          <p:cNvGraphicFramePr>
            <a:graphicFrameLocks noGrp="1"/>
          </p:cNvGraphicFramePr>
          <p:nvPr>
            <p:extLst>
              <p:ext uri="{D42A27DB-BD31-4B8C-83A1-F6EECF244321}">
                <p14:modId xmlns:p14="http://schemas.microsoft.com/office/powerpoint/2010/main" val="48479581"/>
              </p:ext>
            </p:extLst>
          </p:nvPr>
        </p:nvGraphicFramePr>
        <p:xfrm>
          <a:off x="1088087" y="1336138"/>
          <a:ext cx="10071526" cy="716423"/>
        </p:xfrm>
        <a:graphic>
          <a:graphicData uri="http://schemas.openxmlformats.org/drawingml/2006/table">
            <a:tbl>
              <a:tblPr/>
              <a:tblGrid>
                <a:gridCol w="1589374">
                  <a:extLst>
                    <a:ext uri="{9D8B030D-6E8A-4147-A177-3AD203B41FA5}">
                      <a16:colId xmlns:a16="http://schemas.microsoft.com/office/drawing/2014/main" val="338527921"/>
                    </a:ext>
                  </a:extLst>
                </a:gridCol>
                <a:gridCol w="3001378">
                  <a:extLst>
                    <a:ext uri="{9D8B030D-6E8A-4147-A177-3AD203B41FA5}">
                      <a16:colId xmlns:a16="http://schemas.microsoft.com/office/drawing/2014/main" val="1840195809"/>
                    </a:ext>
                  </a:extLst>
                </a:gridCol>
                <a:gridCol w="5480774">
                  <a:extLst>
                    <a:ext uri="{9D8B030D-6E8A-4147-A177-3AD203B41FA5}">
                      <a16:colId xmlns:a16="http://schemas.microsoft.com/office/drawing/2014/main" val="3240689681"/>
                    </a:ext>
                  </a:extLst>
                </a:gridCol>
              </a:tblGrid>
              <a:tr h="716423">
                <a:tc>
                  <a:txBody>
                    <a:bodyPr/>
                    <a:lstStyle/>
                    <a:p>
                      <a:pPr algn="l" fontAlgn="t">
                        <a:buNone/>
                      </a:pPr>
                      <a:r>
                        <a:rPr lang="en-IN" sz="20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endParaRPr lang="en-IN" sz="2000">
                        <a:effectLst/>
                        <a:latin typeface="Times New Roman" panose="02020603050405020304" pitchFamily="18" charset="0"/>
                        <a:cs typeface="Times New Roman" panose="02020603050405020304" pitchFamily="18" charset="0"/>
                      </a:endParaRP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buNone/>
                      </a:pPr>
                      <a:r>
                        <a:rPr lang="en-IN" sz="2000" b="1" u="none" strike="noStrike" dirty="0">
                          <a:solidFill>
                            <a:srgbClr val="4A6782"/>
                          </a:solidFill>
                          <a:effectLst/>
                          <a:latin typeface="Times New Roman" panose="02020603050405020304" pitchFamily="18" charset="0"/>
                          <a:cs typeface="Times New Roman" panose="02020603050405020304" pitchFamily="18" charset="0"/>
                          <a:hlinkClick r:id="rId3"/>
                        </a:rPr>
                        <a:t>trim</a:t>
                      </a:r>
                      <a:r>
                        <a:rPr lang="en-IN" sz="2000" b="0" dirty="0">
                          <a:effectLst/>
                          <a:latin typeface="Times New Roman" panose="02020603050405020304" pitchFamily="18" charset="0"/>
                          <a:cs typeface="Times New Roman" panose="02020603050405020304" pitchFamily="18" charset="0"/>
                        </a:rPr>
                        <a:t>()</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tc>
                  <a:txBody>
                    <a:bodyPr/>
                    <a:lstStyle/>
                    <a:p>
                      <a:pPr algn="l" fontAlgn="t">
                        <a:spcBef>
                          <a:spcPts val="225"/>
                        </a:spcBef>
                        <a:spcAft>
                          <a:spcPts val="150"/>
                        </a:spcAft>
                        <a:buNone/>
                      </a:pPr>
                      <a:r>
                        <a:rPr lang="en-US" sz="2000" dirty="0">
                          <a:solidFill>
                            <a:srgbClr val="474747"/>
                          </a:solidFill>
                          <a:effectLst/>
                          <a:latin typeface="Times New Roman" panose="02020603050405020304" pitchFamily="18" charset="0"/>
                          <a:cs typeface="Times New Roman" panose="02020603050405020304" pitchFamily="18" charset="0"/>
                        </a:rPr>
                        <a:t>Returns a string whose value is this string, with any leading and trailing whitespace removed.</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EEEEEF"/>
                    </a:solidFill>
                  </a:tcPr>
                </a:tc>
                <a:extLst>
                  <a:ext uri="{0D108BD9-81ED-4DB2-BD59-A6C34878D82A}">
                    <a16:rowId xmlns:a16="http://schemas.microsoft.com/office/drawing/2014/main" val="3027446927"/>
                  </a:ext>
                </a:extLst>
              </a:tr>
            </a:tbl>
          </a:graphicData>
        </a:graphic>
      </p:graphicFrame>
      <p:graphicFrame>
        <p:nvGraphicFramePr>
          <p:cNvPr id="5" name="Table 4">
            <a:extLst>
              <a:ext uri="{FF2B5EF4-FFF2-40B4-BE49-F238E27FC236}">
                <a16:creationId xmlns:a16="http://schemas.microsoft.com/office/drawing/2014/main" id="{3E0549D6-F378-648F-5358-87D29A0A986C}"/>
              </a:ext>
            </a:extLst>
          </p:cNvPr>
          <p:cNvGraphicFramePr>
            <a:graphicFrameLocks noGrp="1"/>
          </p:cNvGraphicFramePr>
          <p:nvPr>
            <p:extLst>
              <p:ext uri="{D42A27DB-BD31-4B8C-83A1-F6EECF244321}">
                <p14:modId xmlns:p14="http://schemas.microsoft.com/office/powerpoint/2010/main" val="874332809"/>
              </p:ext>
            </p:extLst>
          </p:nvPr>
        </p:nvGraphicFramePr>
        <p:xfrm>
          <a:off x="1088087" y="2346479"/>
          <a:ext cx="10071527" cy="693420"/>
        </p:xfrm>
        <a:graphic>
          <a:graphicData uri="http://schemas.openxmlformats.org/drawingml/2006/table">
            <a:tbl>
              <a:tblPr/>
              <a:tblGrid>
                <a:gridCol w="1559261">
                  <a:extLst>
                    <a:ext uri="{9D8B030D-6E8A-4147-A177-3AD203B41FA5}">
                      <a16:colId xmlns:a16="http://schemas.microsoft.com/office/drawing/2014/main" val="1004223346"/>
                    </a:ext>
                  </a:extLst>
                </a:gridCol>
                <a:gridCol w="3001377">
                  <a:extLst>
                    <a:ext uri="{9D8B030D-6E8A-4147-A177-3AD203B41FA5}">
                      <a16:colId xmlns:a16="http://schemas.microsoft.com/office/drawing/2014/main" val="67533983"/>
                    </a:ext>
                  </a:extLst>
                </a:gridCol>
                <a:gridCol w="5510889">
                  <a:extLst>
                    <a:ext uri="{9D8B030D-6E8A-4147-A177-3AD203B41FA5}">
                      <a16:colId xmlns:a16="http://schemas.microsoft.com/office/drawing/2014/main" val="4108219155"/>
                    </a:ext>
                  </a:extLst>
                </a:gridCol>
              </a:tblGrid>
              <a:tr h="0">
                <a:tc>
                  <a:txBody>
                    <a:bodyPr/>
                    <a:lstStyle/>
                    <a:p>
                      <a:pPr algn="l" fontAlgn="t">
                        <a:buNone/>
                      </a:pPr>
                      <a:r>
                        <a:rPr lang="en-IN" sz="2000" b="1" u="none" strike="noStrike">
                          <a:solidFill>
                            <a:srgbClr val="BB7A2A"/>
                          </a:solidFill>
                          <a:effectLst/>
                          <a:latin typeface="Times New Roman" panose="02020603050405020304" pitchFamily="18" charset="0"/>
                          <a:cs typeface="Times New Roman" panose="02020603050405020304" pitchFamily="18" charset="0"/>
                          <a:hlinkClick r:id="rId2" tooltip="class in java.lang"/>
                        </a:rPr>
                        <a:t>String</a:t>
                      </a:r>
                      <a:r>
                        <a:rPr lang="en-IN" sz="2000">
                          <a:effectLst/>
                          <a:latin typeface="Times New Roman" panose="02020603050405020304" pitchFamily="18" charset="0"/>
                          <a:cs typeface="Times New Roman" panose="02020603050405020304" pitchFamily="18" charset="0"/>
                        </a:rPr>
                        <a:t>[]</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buNone/>
                      </a:pPr>
                      <a:r>
                        <a:rPr lang="en-IN" sz="2000" b="1" u="none" strike="noStrike">
                          <a:solidFill>
                            <a:srgbClr val="4A6782"/>
                          </a:solidFill>
                          <a:effectLst/>
                          <a:latin typeface="Times New Roman" panose="02020603050405020304" pitchFamily="18" charset="0"/>
                          <a:cs typeface="Times New Roman" panose="02020603050405020304" pitchFamily="18" charset="0"/>
                          <a:hlinkClick r:id="rId4"/>
                        </a:rPr>
                        <a:t>split</a:t>
                      </a:r>
                      <a:r>
                        <a:rPr lang="en-IN" sz="2000" b="0">
                          <a:effectLst/>
                          <a:latin typeface="Times New Roman" panose="02020603050405020304" pitchFamily="18" charset="0"/>
                          <a:cs typeface="Times New Roman" panose="02020603050405020304" pitchFamily="18" charset="0"/>
                        </a:rPr>
                        <a:t>(</a:t>
                      </a:r>
                      <a:r>
                        <a:rPr lang="en-IN" sz="2000" b="1" u="none" strike="noStrike">
                          <a:solidFill>
                            <a:srgbClr val="4A6782"/>
                          </a:solidFill>
                          <a:effectLst/>
                          <a:latin typeface="Times New Roman" panose="02020603050405020304" pitchFamily="18" charset="0"/>
                          <a:cs typeface="Times New Roman" panose="02020603050405020304" pitchFamily="18" charset="0"/>
                          <a:hlinkClick r:id="rId2" tooltip="class in java.lang"/>
                        </a:rPr>
                        <a:t>String</a:t>
                      </a:r>
                      <a:r>
                        <a:rPr lang="en-IN" sz="2000" b="0">
                          <a:effectLst/>
                          <a:latin typeface="Times New Roman" panose="02020603050405020304" pitchFamily="18" charset="0"/>
                          <a:cs typeface="Times New Roman" panose="02020603050405020304" pitchFamily="18" charset="0"/>
                        </a:rPr>
                        <a:t> regex)</a:t>
                      </a:r>
                    </a:p>
                  </a:txBody>
                  <a:tcPr marL="5334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tc>
                  <a:txBody>
                    <a:bodyPr/>
                    <a:lstStyle/>
                    <a:p>
                      <a:pPr algn="l" fontAlgn="t">
                        <a:spcBef>
                          <a:spcPts val="225"/>
                        </a:spcBef>
                        <a:spcAft>
                          <a:spcPts val="150"/>
                        </a:spcAft>
                        <a:buNone/>
                      </a:pPr>
                      <a:r>
                        <a:rPr lang="en-US" sz="2000" dirty="0">
                          <a:solidFill>
                            <a:srgbClr val="474747"/>
                          </a:solidFill>
                          <a:effectLst/>
                          <a:latin typeface="Times New Roman" panose="02020603050405020304" pitchFamily="18" charset="0"/>
                          <a:cs typeface="Times New Roman" panose="02020603050405020304" pitchFamily="18" charset="0"/>
                        </a:rPr>
                        <a:t>Splits this string around matches of the given </a:t>
                      </a:r>
                      <a:r>
                        <a:rPr lang="en-US" sz="2000" b="1" u="none" strike="noStrike" dirty="0">
                          <a:solidFill>
                            <a:srgbClr val="4A6782"/>
                          </a:solidFill>
                          <a:effectLst/>
                          <a:latin typeface="Times New Roman" panose="02020603050405020304" pitchFamily="18" charset="0"/>
                          <a:cs typeface="Times New Roman" panose="02020603050405020304" pitchFamily="18" charset="0"/>
                          <a:hlinkClick r:id="rId5"/>
                        </a:rPr>
                        <a:t>regular expression</a:t>
                      </a:r>
                      <a:r>
                        <a:rPr lang="en-US" sz="2000" dirty="0">
                          <a:solidFill>
                            <a:srgbClr val="474747"/>
                          </a:solidFill>
                          <a:effectLst/>
                          <a:latin typeface="Times New Roman" panose="02020603050405020304" pitchFamily="18" charset="0"/>
                          <a:cs typeface="Times New Roman" panose="02020603050405020304" pitchFamily="18" charset="0"/>
                        </a:rPr>
                        <a:t>.</a:t>
                      </a:r>
                    </a:p>
                  </a:txBody>
                  <a:tcPr marL="76200" marR="22860" marT="60960" marB="22860">
                    <a:lnL w="7620" cap="flat" cmpd="sng" algn="ctr">
                      <a:solidFill>
                        <a:srgbClr val="EEEEEE"/>
                      </a:solidFill>
                      <a:prstDash val="solid"/>
                      <a:round/>
                      <a:headEnd type="none" w="med" len="med"/>
                      <a:tailEnd type="none" w="med" len="med"/>
                    </a:lnL>
                    <a:lnR w="7620" cap="flat" cmpd="sng" algn="ctr">
                      <a:solidFill>
                        <a:srgbClr val="EEEEEE"/>
                      </a:solidFill>
                      <a:prstDash val="solid"/>
                      <a:round/>
                      <a:headEnd type="none" w="med" len="med"/>
                      <a:tailEnd type="none" w="med" len="med"/>
                    </a:lnR>
                    <a:lnT>
                      <a:noFill/>
                    </a:lnT>
                    <a:lnB w="7620" cap="flat" cmpd="sng" algn="ctr">
                      <a:solidFill>
                        <a:srgbClr val="EEEEEE"/>
                      </a:solidFill>
                      <a:prstDash val="solid"/>
                      <a:round/>
                      <a:headEnd type="none" w="med" len="med"/>
                      <a:tailEnd type="none" w="med" len="med"/>
                    </a:lnB>
                    <a:solidFill>
                      <a:srgbClr val="FFFFFF"/>
                    </a:solidFill>
                  </a:tcPr>
                </a:tc>
                <a:extLst>
                  <a:ext uri="{0D108BD9-81ED-4DB2-BD59-A6C34878D82A}">
                    <a16:rowId xmlns:a16="http://schemas.microsoft.com/office/drawing/2014/main" val="2964854284"/>
                  </a:ext>
                </a:extLst>
              </a:tr>
            </a:tbl>
          </a:graphicData>
        </a:graphic>
      </p:graphicFrame>
    </p:spTree>
    <p:extLst>
      <p:ext uri="{BB962C8B-B14F-4D97-AF65-F5344CB8AC3E}">
        <p14:creationId xmlns:p14="http://schemas.microsoft.com/office/powerpoint/2010/main" val="673976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588CB0E-A043-ED16-CD60-193EC7A9B787}"/>
              </a:ext>
            </a:extLst>
          </p:cNvPr>
          <p:cNvSpPr txBox="1"/>
          <p:nvPr/>
        </p:nvSpPr>
        <p:spPr>
          <a:xfrm>
            <a:off x="405527" y="4436351"/>
            <a:ext cx="10491020" cy="1384995"/>
          </a:xfrm>
          <a:prstGeom prst="rect">
            <a:avLst/>
          </a:prstGeom>
          <a:noFill/>
        </p:spPr>
        <p:txBody>
          <a:bodyPr wrap="square">
            <a:spAutoFit/>
          </a:bodyPr>
          <a:lstStyle>
            <a:defPPr>
              <a:defRPr lang="en-US"/>
            </a:defPPr>
            <a:lvl1pPr>
              <a:defRPr sz="2800"/>
            </a:lvl1pPr>
          </a:lstStyle>
          <a:p>
            <a:pPr marL="457200" indent="-457200">
              <a:buFont typeface="Arial" panose="020B0604020202020204" pitchFamily="34" charset="0"/>
              <a:buChar char="•"/>
            </a:pPr>
            <a:r>
              <a:rPr lang="en-IN" dirty="0"/>
              <a:t>In Java, </a:t>
            </a:r>
            <a:r>
              <a:rPr lang="en-IN" b="1" i="1" dirty="0"/>
              <a:t>access modifiers </a:t>
            </a:r>
            <a:r>
              <a:rPr lang="en-IN" dirty="0"/>
              <a:t>are responsible for </a:t>
            </a:r>
            <a:r>
              <a:rPr lang="en-IN" b="1" i="1" dirty="0"/>
              <a:t>implementing the principle of encapsulation </a:t>
            </a:r>
            <a:r>
              <a:rPr lang="en-IN" dirty="0"/>
              <a:t>. It regulates the level of access to data (classes, fields, methods and constructors).</a:t>
            </a:r>
          </a:p>
        </p:txBody>
      </p:sp>
      <p:sp>
        <p:nvSpPr>
          <p:cNvPr id="10" name="TextBox 9">
            <a:extLst>
              <a:ext uri="{FF2B5EF4-FFF2-40B4-BE49-F238E27FC236}">
                <a16:creationId xmlns:a16="http://schemas.microsoft.com/office/drawing/2014/main" id="{E4F93029-DC7D-C165-F868-1C8F7FE0C8EE}"/>
              </a:ext>
            </a:extLst>
          </p:cNvPr>
          <p:cNvSpPr txBox="1"/>
          <p:nvPr/>
        </p:nvSpPr>
        <p:spPr>
          <a:xfrm>
            <a:off x="405527" y="593932"/>
            <a:ext cx="10717161" cy="3539430"/>
          </a:xfrm>
          <a:prstGeom prst="rect">
            <a:avLst/>
          </a:prstGeom>
          <a:noFill/>
        </p:spPr>
        <p:txBody>
          <a:bodyPr wrap="square">
            <a:spAutoFit/>
          </a:bodyPr>
          <a:lstStyle/>
          <a:p>
            <a:pPr marL="457200" indent="-457200">
              <a:buFont typeface="Arial" panose="020B0604020202020204" pitchFamily="34" charset="0"/>
              <a:buChar char="•"/>
            </a:pPr>
            <a:r>
              <a:rPr lang="en-IN" sz="2800" dirty="0"/>
              <a:t>You can observe the principle of encapsulation in everyday life. Let's say you—an individual—are "</a:t>
            </a:r>
            <a:r>
              <a:rPr lang="en-IN" sz="2800" b="1" dirty="0"/>
              <a:t>an instance of the class Human</a:t>
            </a:r>
            <a:r>
              <a:rPr lang="en-IN" sz="2800" dirty="0"/>
              <a:t>". Everything related to your appearance — </a:t>
            </a:r>
            <a:r>
              <a:rPr lang="en-IN" sz="2800" dirty="0">
                <a:highlight>
                  <a:srgbClr val="FFFF00"/>
                </a:highlight>
              </a:rPr>
              <a:t>your height, build, and eye </a:t>
            </a:r>
            <a:r>
              <a:rPr lang="en-IN" sz="2800" dirty="0" err="1">
                <a:highlight>
                  <a:srgbClr val="FFFF00"/>
                </a:highlight>
              </a:rPr>
              <a:t>color</a:t>
            </a:r>
            <a:r>
              <a:rPr lang="en-IN" sz="2800" dirty="0"/>
              <a:t>—as well as general information such as </a:t>
            </a:r>
            <a:r>
              <a:rPr lang="en-IN" sz="2800" dirty="0">
                <a:highlight>
                  <a:srgbClr val="FFFF00"/>
                </a:highlight>
              </a:rPr>
              <a:t>your first and last name </a:t>
            </a:r>
            <a:r>
              <a:rPr lang="en-IN" sz="2800" dirty="0"/>
              <a:t>are all known to those around you. However, your </a:t>
            </a:r>
            <a:r>
              <a:rPr lang="en-IN" sz="2800" b="1" dirty="0">
                <a:highlight>
                  <a:srgbClr val="00FFFF"/>
                </a:highlight>
              </a:rPr>
              <a:t>internal organs are hidden inside your body</a:t>
            </a:r>
            <a:r>
              <a:rPr lang="en-IN" sz="2800" dirty="0"/>
              <a:t>, so other </a:t>
            </a:r>
            <a:r>
              <a:rPr lang="en-IN" sz="2800" b="1" u="sng" dirty="0"/>
              <a:t>objects do not have direct access to them</a:t>
            </a:r>
            <a:r>
              <a:rPr lang="en-IN" sz="2800" dirty="0"/>
              <a:t>. The same is true for personal data that you would not want to lose or disclose—for example, your ATM card PIN.</a:t>
            </a:r>
          </a:p>
        </p:txBody>
      </p:sp>
    </p:spTree>
    <p:extLst>
      <p:ext uri="{BB962C8B-B14F-4D97-AF65-F5344CB8AC3E}">
        <p14:creationId xmlns:p14="http://schemas.microsoft.com/office/powerpoint/2010/main" val="34295124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89B7319-4EB3-78EB-CE2F-04419AC4CC83}"/>
              </a:ext>
            </a:extLst>
          </p:cNvPr>
          <p:cNvGraphicFramePr>
            <a:graphicFrameLocks noGrp="1"/>
          </p:cNvGraphicFramePr>
          <p:nvPr>
            <p:extLst>
              <p:ext uri="{D42A27DB-BD31-4B8C-83A1-F6EECF244321}">
                <p14:modId xmlns:p14="http://schemas.microsoft.com/office/powerpoint/2010/main" val="2181180450"/>
              </p:ext>
            </p:extLst>
          </p:nvPr>
        </p:nvGraphicFramePr>
        <p:xfrm>
          <a:off x="497306" y="452284"/>
          <a:ext cx="11478385" cy="6225540"/>
        </p:xfrm>
        <a:graphic>
          <a:graphicData uri="http://schemas.openxmlformats.org/drawingml/2006/table">
            <a:tbl>
              <a:tblPr firstRow="1" bandRow="1">
                <a:tableStyleId>{5C22544A-7EE6-4342-B048-85BDC9FD1C3A}</a:tableStyleId>
              </a:tblPr>
              <a:tblGrid>
                <a:gridCol w="1496014">
                  <a:extLst>
                    <a:ext uri="{9D8B030D-6E8A-4147-A177-3AD203B41FA5}">
                      <a16:colId xmlns:a16="http://schemas.microsoft.com/office/drawing/2014/main" val="1522915324"/>
                    </a:ext>
                  </a:extLst>
                </a:gridCol>
                <a:gridCol w="2637674">
                  <a:extLst>
                    <a:ext uri="{9D8B030D-6E8A-4147-A177-3AD203B41FA5}">
                      <a16:colId xmlns:a16="http://schemas.microsoft.com/office/drawing/2014/main" val="753749292"/>
                    </a:ext>
                  </a:extLst>
                </a:gridCol>
                <a:gridCol w="3806204">
                  <a:extLst>
                    <a:ext uri="{9D8B030D-6E8A-4147-A177-3AD203B41FA5}">
                      <a16:colId xmlns:a16="http://schemas.microsoft.com/office/drawing/2014/main" val="1590839425"/>
                    </a:ext>
                  </a:extLst>
                </a:gridCol>
                <a:gridCol w="3538493">
                  <a:extLst>
                    <a:ext uri="{9D8B030D-6E8A-4147-A177-3AD203B41FA5}">
                      <a16:colId xmlns:a16="http://schemas.microsoft.com/office/drawing/2014/main" val="792127941"/>
                    </a:ext>
                  </a:extLst>
                </a:gridCol>
              </a:tblGrid>
              <a:tr h="370840">
                <a:tc>
                  <a:txBody>
                    <a:bodyPr/>
                    <a:lstStyle/>
                    <a:p>
                      <a:endParaRPr lang="en-IN"/>
                    </a:p>
                  </a:txBody>
                  <a:tcPr/>
                </a:tc>
                <a:tc>
                  <a:txBody>
                    <a:bodyPr/>
                    <a:lstStyle/>
                    <a:p>
                      <a:r>
                        <a:rPr lang="en-IN" dirty="0"/>
                        <a:t>String</a:t>
                      </a:r>
                    </a:p>
                  </a:txBody>
                  <a:tcPr/>
                </a:tc>
                <a:tc>
                  <a:txBody>
                    <a:bodyPr/>
                    <a:lstStyle/>
                    <a:p>
                      <a:r>
                        <a:rPr lang="en-IN" dirty="0"/>
                        <a:t>StringBuilder</a:t>
                      </a:r>
                    </a:p>
                  </a:txBody>
                  <a:tcPr/>
                </a:tc>
                <a:tc>
                  <a:txBody>
                    <a:bodyPr/>
                    <a:lstStyle/>
                    <a:p>
                      <a:r>
                        <a:rPr lang="en-IN" dirty="0" err="1"/>
                        <a:t>StringBuffer</a:t>
                      </a:r>
                      <a:endParaRPr lang="en-IN" dirty="0"/>
                    </a:p>
                  </a:txBody>
                  <a:tcPr/>
                </a:tc>
                <a:extLst>
                  <a:ext uri="{0D108BD9-81ED-4DB2-BD59-A6C34878D82A}">
                    <a16:rowId xmlns:a16="http://schemas.microsoft.com/office/drawing/2014/main" val="1143074955"/>
                  </a:ext>
                </a:extLst>
              </a:tr>
              <a:tr h="370840">
                <a:tc>
                  <a:txBody>
                    <a:bodyPr/>
                    <a:lstStyle/>
                    <a:p>
                      <a:endParaRPr lang="en-IN" dirty="0"/>
                    </a:p>
                  </a:txBody>
                  <a:tcPr/>
                </a:tc>
                <a:tc>
                  <a:txBody>
                    <a:bodyPr/>
                    <a:lstStyle/>
                    <a:p>
                      <a:pPr marL="285750" indent="-285750">
                        <a:buFont typeface="Arial" panose="020B0604020202020204" pitchFamily="34" charset="0"/>
                        <a:buChar char="•"/>
                      </a:pPr>
                      <a:r>
                        <a:rPr lang="en-IN" dirty="0"/>
                        <a:t>Immutable </a:t>
                      </a:r>
                    </a:p>
                    <a:p>
                      <a:r>
                        <a:rPr lang="en-IN" dirty="0"/>
                        <a:t>(cannot change)</a:t>
                      </a:r>
                    </a:p>
                    <a:p>
                      <a:pPr marL="285750" indent="-285750">
                        <a:buFont typeface="Arial" panose="020B0604020202020204" pitchFamily="34" charset="0"/>
                        <a:buChar char="•"/>
                      </a:pPr>
                      <a:r>
                        <a:rPr lang="en-IN" dirty="0"/>
                        <a:t>comparable</a:t>
                      </a:r>
                    </a:p>
                  </a:txBody>
                  <a:tcPr/>
                </a:tc>
                <a:tc>
                  <a:txBody>
                    <a:bodyPr/>
                    <a:lstStyle/>
                    <a:p>
                      <a:pPr marL="285750" indent="-285750">
                        <a:buFont typeface="Arial" panose="020B0604020202020204" pitchFamily="34" charset="0"/>
                        <a:buChar char="•"/>
                      </a:pPr>
                      <a:r>
                        <a:rPr lang="en-IN" dirty="0"/>
                        <a:t>Mutable(can be modified).</a:t>
                      </a:r>
                    </a:p>
                    <a:p>
                      <a:pPr marL="285750" indent="-285750">
                        <a:buFont typeface="Arial" panose="020B0604020202020204" pitchFamily="34" charset="0"/>
                        <a:buChar char="•"/>
                      </a:pPr>
                      <a:r>
                        <a:rPr lang="en-IN" dirty="0"/>
                        <a:t>Not Synchronized</a:t>
                      </a:r>
                    </a:p>
                    <a:p>
                      <a:pPr marL="285750" indent="-285750">
                        <a:buFont typeface="Arial" panose="020B0604020202020204" pitchFamily="34" charset="0"/>
                        <a:buChar char="•"/>
                      </a:pPr>
                      <a:r>
                        <a:rPr lang="en-IN" dirty="0"/>
                        <a:t>Not thread safe</a:t>
                      </a:r>
                    </a:p>
                    <a:p>
                      <a:pPr marL="285750" indent="-285750">
                        <a:buFont typeface="Arial" panose="020B0604020202020204" pitchFamily="34" charset="0"/>
                        <a:buChar char="•"/>
                      </a:pPr>
                      <a:r>
                        <a:rPr lang="en-IN" dirty="0"/>
                        <a:t>Not comparable</a:t>
                      </a:r>
                    </a:p>
                  </a:txBody>
                  <a:tcPr/>
                </a:tc>
                <a:tc>
                  <a:txBody>
                    <a:bodyPr/>
                    <a:lstStyle/>
                    <a:p>
                      <a:pPr marL="285750" indent="-285750">
                        <a:buFont typeface="Arial" panose="020B0604020202020204" pitchFamily="34" charset="0"/>
                        <a:buChar char="•"/>
                      </a:pPr>
                      <a:r>
                        <a:rPr lang="en-IN" dirty="0"/>
                        <a:t>Mutable(can be modified)</a:t>
                      </a:r>
                    </a:p>
                    <a:p>
                      <a:pPr marL="285750" indent="-285750">
                        <a:buFont typeface="Arial" panose="020B0604020202020204" pitchFamily="34" charset="0"/>
                        <a:buChar char="•"/>
                      </a:pPr>
                      <a:r>
                        <a:rPr lang="en-IN" dirty="0"/>
                        <a:t>Synchronized</a:t>
                      </a:r>
                    </a:p>
                    <a:p>
                      <a:pPr marL="285750" indent="-285750">
                        <a:buFont typeface="Arial" panose="020B0604020202020204" pitchFamily="34" charset="0"/>
                        <a:buChar char="•"/>
                      </a:pPr>
                      <a:r>
                        <a:rPr lang="en-IN" dirty="0"/>
                        <a:t>Thread-safe</a:t>
                      </a:r>
                    </a:p>
                    <a:p>
                      <a:pPr marL="285750" indent="-285750">
                        <a:buFont typeface="Arial" panose="020B0604020202020204" pitchFamily="34" charset="0"/>
                        <a:buChar char="•"/>
                      </a:pPr>
                      <a:r>
                        <a:rPr lang="en-IN" dirty="0"/>
                        <a:t>Not comparable</a:t>
                      </a:r>
                    </a:p>
                  </a:txBody>
                  <a:tcPr/>
                </a:tc>
                <a:extLst>
                  <a:ext uri="{0D108BD9-81ED-4DB2-BD59-A6C34878D82A}">
                    <a16:rowId xmlns:a16="http://schemas.microsoft.com/office/drawing/2014/main" val="1782835665"/>
                  </a:ext>
                </a:extLst>
              </a:tr>
              <a:tr h="370840">
                <a:tc>
                  <a:txBody>
                    <a:bodyPr/>
                    <a:lstStyle/>
                    <a:p>
                      <a:r>
                        <a:rPr lang="en-IN" dirty="0"/>
                        <a:t>Creating</a:t>
                      </a:r>
                    </a:p>
                  </a:txBody>
                  <a:tcPr/>
                </a:tc>
                <a:tc>
                  <a:txBody>
                    <a:bodyPr/>
                    <a:lstStyle/>
                    <a:p>
                      <a:r>
                        <a:rPr lang="en-IN" dirty="0"/>
                        <a:t>new String() </a:t>
                      </a:r>
                    </a:p>
                    <a:p>
                      <a:r>
                        <a:rPr lang="en-IN" dirty="0"/>
                        <a:t>new String(“java”)</a:t>
                      </a:r>
                    </a:p>
                  </a:txBody>
                  <a:tcPr/>
                </a:tc>
                <a:tc>
                  <a:txBody>
                    <a:bodyPr/>
                    <a:lstStyle/>
                    <a:p>
                      <a:r>
                        <a:rPr lang="en-IN" dirty="0"/>
                        <a:t>new StringBuilder()</a:t>
                      </a:r>
                    </a:p>
                    <a:p>
                      <a:r>
                        <a:rPr lang="en-IN" dirty="0"/>
                        <a:t>new StringBuilder(“java”)</a:t>
                      </a:r>
                    </a:p>
                  </a:txBody>
                  <a:tcPr/>
                </a:tc>
                <a:tc>
                  <a:txBody>
                    <a:bodyPr/>
                    <a:lstStyle/>
                    <a:p>
                      <a:r>
                        <a:rPr lang="en-IN" dirty="0"/>
                        <a:t>new </a:t>
                      </a:r>
                      <a:r>
                        <a:rPr lang="en-IN" dirty="0" err="1"/>
                        <a:t>StringBuffer</a:t>
                      </a:r>
                      <a:r>
                        <a:rPr lang="en-IN" dirty="0"/>
                        <a:t>()</a:t>
                      </a:r>
                    </a:p>
                    <a:p>
                      <a:r>
                        <a:rPr lang="en-IN" dirty="0"/>
                        <a:t>new </a:t>
                      </a:r>
                      <a:r>
                        <a:rPr lang="en-IN" dirty="0" err="1"/>
                        <a:t>StringBuffer</a:t>
                      </a:r>
                      <a:r>
                        <a:rPr lang="en-IN" dirty="0"/>
                        <a:t>(“java”)</a:t>
                      </a:r>
                    </a:p>
                  </a:txBody>
                  <a:tcPr/>
                </a:tc>
                <a:extLst>
                  <a:ext uri="{0D108BD9-81ED-4DB2-BD59-A6C34878D82A}">
                    <a16:rowId xmlns:a16="http://schemas.microsoft.com/office/drawing/2014/main" val="3558835961"/>
                  </a:ext>
                </a:extLst>
              </a:tr>
              <a:tr h="370840">
                <a:tc>
                  <a:txBody>
                    <a:bodyPr/>
                    <a:lstStyle/>
                    <a:p>
                      <a:r>
                        <a:rPr lang="en-IN" dirty="0"/>
                        <a:t>Accessing</a:t>
                      </a:r>
                    </a:p>
                  </a:txBody>
                  <a:tcPr/>
                </a:tc>
                <a:tc>
                  <a:txBody>
                    <a:bodyPr/>
                    <a:lstStyle/>
                    <a:p>
                      <a:r>
                        <a:rPr lang="en-IN" dirty="0"/>
                        <a:t>char </a:t>
                      </a:r>
                      <a:r>
                        <a:rPr lang="en-IN" dirty="0" err="1"/>
                        <a:t>charAt</a:t>
                      </a:r>
                      <a:r>
                        <a:rPr lang="en-IN" dirty="0"/>
                        <a:t>(int index)</a:t>
                      </a:r>
                    </a:p>
                  </a:txBody>
                  <a:tcPr/>
                </a:tc>
                <a:tc>
                  <a:txBody>
                    <a:bodyPr/>
                    <a:lstStyle/>
                    <a:p>
                      <a:r>
                        <a:rPr lang="en-IN" dirty="0"/>
                        <a:t>char </a:t>
                      </a:r>
                      <a:r>
                        <a:rPr lang="en-IN" dirty="0" err="1"/>
                        <a:t>charAt</a:t>
                      </a:r>
                      <a:r>
                        <a:rPr lang="en-IN" dirty="0"/>
                        <a:t>(int index)</a:t>
                      </a:r>
                    </a:p>
                  </a:txBody>
                  <a:tcPr/>
                </a:tc>
                <a:tc>
                  <a:txBody>
                    <a:bodyPr/>
                    <a:lstStyle/>
                    <a:p>
                      <a:r>
                        <a:rPr lang="en-IN" dirty="0"/>
                        <a:t>char </a:t>
                      </a:r>
                      <a:r>
                        <a:rPr lang="en-IN" dirty="0" err="1"/>
                        <a:t>charAt</a:t>
                      </a:r>
                      <a:r>
                        <a:rPr lang="en-IN" dirty="0"/>
                        <a:t>(int index)</a:t>
                      </a:r>
                    </a:p>
                  </a:txBody>
                  <a:tcPr/>
                </a:tc>
                <a:extLst>
                  <a:ext uri="{0D108BD9-81ED-4DB2-BD59-A6C34878D82A}">
                    <a16:rowId xmlns:a16="http://schemas.microsoft.com/office/drawing/2014/main" val="1751272942"/>
                  </a:ext>
                </a:extLst>
              </a:tr>
              <a:tr h="370840">
                <a:tc>
                  <a:txBody>
                    <a:bodyPr/>
                    <a:lstStyle/>
                    <a:p>
                      <a:r>
                        <a:rPr lang="en-IN" dirty="0"/>
                        <a:t>Appending</a:t>
                      </a:r>
                    </a:p>
                  </a:txBody>
                  <a:tcPr/>
                </a:tc>
                <a:tc>
                  <a:txBody>
                    <a:bodyPr/>
                    <a:lstStyle/>
                    <a:p>
                      <a:endParaRPr lang="en-IN" dirty="0"/>
                    </a:p>
                  </a:txBody>
                  <a:tcPr/>
                </a:tc>
                <a:tc>
                  <a:txBody>
                    <a:bodyPr/>
                    <a:lstStyle/>
                    <a:p>
                      <a:endParaRPr lang="en-IN" dirty="0"/>
                    </a:p>
                  </a:txBody>
                  <a:tcPr/>
                </a:tc>
                <a:tc>
                  <a:txBody>
                    <a:bodyPr/>
                    <a:lstStyle/>
                    <a:p>
                      <a:endParaRPr lang="en-IN"/>
                    </a:p>
                  </a:txBody>
                  <a:tcPr/>
                </a:tc>
                <a:extLst>
                  <a:ext uri="{0D108BD9-81ED-4DB2-BD59-A6C34878D82A}">
                    <a16:rowId xmlns:a16="http://schemas.microsoft.com/office/drawing/2014/main" val="2888869762"/>
                  </a:ext>
                </a:extLst>
              </a:tr>
              <a:tr h="370840">
                <a:tc>
                  <a:txBody>
                    <a:bodyPr/>
                    <a:lstStyle/>
                    <a:p>
                      <a:r>
                        <a:rPr lang="en-IN" dirty="0"/>
                        <a:t>Inserting</a:t>
                      </a:r>
                    </a:p>
                  </a:txBody>
                  <a:tcPr/>
                </a:tc>
                <a:tc>
                  <a:txBody>
                    <a:bodyPr/>
                    <a:lstStyle/>
                    <a:p>
                      <a:endParaRPr lang="en-IN" dirty="0"/>
                    </a:p>
                  </a:txBody>
                  <a:tcPr/>
                </a:tc>
                <a:tc>
                  <a:txBody>
                    <a:bodyPr/>
                    <a:lstStyle/>
                    <a:p>
                      <a:pPr algn="l" fontAlgn="t"/>
                      <a:r>
                        <a:rPr lang="en-IN" b="1" u="none" strike="noStrike" dirty="0">
                          <a:solidFill>
                            <a:srgbClr val="4A6782"/>
                          </a:solidFill>
                          <a:effectLst/>
                          <a:hlinkClick r:id="rId2"/>
                        </a:rPr>
                        <a:t>StringBuilder insert</a:t>
                      </a:r>
                      <a:r>
                        <a:rPr lang="en-IN" b="0" u="none" dirty="0">
                          <a:effectLst/>
                        </a:rPr>
                        <a:t>(int offset, char c)</a:t>
                      </a:r>
                    </a:p>
                    <a:p>
                      <a:pPr algn="l" fontAlgn="t"/>
                      <a:r>
                        <a:rPr lang="en-IN" sz="1800" b="1" i="0" u="none" strike="noStrike" kern="1200" dirty="0">
                          <a:solidFill>
                            <a:schemeClr val="dk1"/>
                          </a:solidFill>
                          <a:effectLst/>
                          <a:latin typeface="+mn-lt"/>
                          <a:ea typeface="+mn-ea"/>
                          <a:cs typeface="+mn-cs"/>
                          <a:hlinkClick r:id="rId3"/>
                        </a:rPr>
                        <a:t>StringBuilder insert</a:t>
                      </a:r>
                      <a:r>
                        <a:rPr lang="en-IN" sz="1800" b="0" i="0" u="none" kern="1200" dirty="0">
                          <a:solidFill>
                            <a:schemeClr val="dk1"/>
                          </a:solidFill>
                          <a:effectLst/>
                          <a:latin typeface="+mn-lt"/>
                          <a:ea typeface="+mn-ea"/>
                          <a:cs typeface="+mn-cs"/>
                        </a:rPr>
                        <a:t>(int offset, char[] str)</a:t>
                      </a:r>
                      <a:endParaRPr lang="en-IN" b="0" u="none" dirty="0">
                        <a:effectLst/>
                      </a:endParaRPr>
                    </a:p>
                  </a:txBody>
                  <a:tcPr marL="53340" marR="22860" marT="60960" marB="22860"/>
                </a:tc>
                <a:tc>
                  <a:txBody>
                    <a:bodyPr/>
                    <a:lstStyle/>
                    <a:p>
                      <a:r>
                        <a:rPr lang="en-IN" dirty="0" err="1"/>
                        <a:t>StringBuffer</a:t>
                      </a:r>
                      <a:r>
                        <a:rPr lang="en-IN" dirty="0"/>
                        <a:t> insert(int </a:t>
                      </a:r>
                      <a:r>
                        <a:rPr lang="en-IN" dirty="0" err="1"/>
                        <a:t>offset,char</a:t>
                      </a:r>
                      <a:r>
                        <a:rPr lang="en-IN" dirty="0"/>
                        <a:t> c)</a:t>
                      </a:r>
                    </a:p>
                    <a:p>
                      <a:r>
                        <a:rPr lang="en-IN" dirty="0" err="1"/>
                        <a:t>StringBuffer</a:t>
                      </a:r>
                      <a:r>
                        <a:rPr lang="en-IN" dirty="0"/>
                        <a:t>(int </a:t>
                      </a:r>
                      <a:r>
                        <a:rPr lang="en-IN" dirty="0" err="1"/>
                        <a:t>offset,char</a:t>
                      </a:r>
                      <a:r>
                        <a:rPr lang="en-IN" dirty="0"/>
                        <a:t>[] str)</a:t>
                      </a:r>
                    </a:p>
                  </a:txBody>
                  <a:tcPr/>
                </a:tc>
                <a:extLst>
                  <a:ext uri="{0D108BD9-81ED-4DB2-BD59-A6C34878D82A}">
                    <a16:rowId xmlns:a16="http://schemas.microsoft.com/office/drawing/2014/main" val="2328798534"/>
                  </a:ext>
                </a:extLst>
              </a:tr>
              <a:tr h="370840">
                <a:tc>
                  <a:txBody>
                    <a:bodyPr/>
                    <a:lstStyle/>
                    <a:p>
                      <a:r>
                        <a:rPr lang="en-IN" dirty="0"/>
                        <a:t>Deleting</a:t>
                      </a:r>
                    </a:p>
                  </a:txBody>
                  <a:tcPr/>
                </a:tc>
                <a:tc>
                  <a:txBody>
                    <a:bodyPr/>
                    <a:lstStyle/>
                    <a:p>
                      <a:endParaRPr lang="en-IN" dirty="0"/>
                    </a:p>
                  </a:txBody>
                  <a:tcPr/>
                </a:tc>
                <a:tc>
                  <a:txBody>
                    <a:bodyPr/>
                    <a:lstStyle/>
                    <a:p>
                      <a:r>
                        <a:rPr lang="en-IN" dirty="0"/>
                        <a:t>StringBuilder </a:t>
                      </a:r>
                      <a:r>
                        <a:rPr lang="en-IN" dirty="0" err="1"/>
                        <a:t>deleteCharAt</a:t>
                      </a:r>
                      <a:r>
                        <a:rPr lang="en-IN" dirty="0"/>
                        <a:t>(int index)</a:t>
                      </a:r>
                    </a:p>
                    <a:p>
                      <a:r>
                        <a:rPr lang="en-IN" dirty="0"/>
                        <a:t>StringBuilder delete(int </a:t>
                      </a:r>
                      <a:r>
                        <a:rPr lang="en-IN" dirty="0" err="1"/>
                        <a:t>start,int</a:t>
                      </a:r>
                      <a:r>
                        <a:rPr lang="en-IN" dirty="0"/>
                        <a:t> end)</a:t>
                      </a:r>
                    </a:p>
                  </a:txBody>
                  <a:tcPr/>
                </a:tc>
                <a:tc>
                  <a:txBody>
                    <a:bodyPr/>
                    <a:lstStyle/>
                    <a:p>
                      <a:r>
                        <a:rPr lang="en-IN" dirty="0" err="1"/>
                        <a:t>StringBuffer</a:t>
                      </a:r>
                      <a:r>
                        <a:rPr lang="en-IN" dirty="0"/>
                        <a:t> </a:t>
                      </a:r>
                      <a:r>
                        <a:rPr lang="en-IN" dirty="0" err="1"/>
                        <a:t>deleteCharAt</a:t>
                      </a:r>
                      <a:r>
                        <a:rPr lang="en-IN" dirty="0"/>
                        <a:t>(int index)</a:t>
                      </a:r>
                    </a:p>
                    <a:p>
                      <a:r>
                        <a:rPr lang="en-IN" dirty="0" err="1"/>
                        <a:t>StringBuffer</a:t>
                      </a:r>
                      <a:r>
                        <a:rPr lang="en-IN" dirty="0"/>
                        <a:t> delete(int </a:t>
                      </a:r>
                      <a:r>
                        <a:rPr lang="en-IN" dirty="0" err="1"/>
                        <a:t>start,int</a:t>
                      </a:r>
                      <a:r>
                        <a:rPr lang="en-IN" dirty="0"/>
                        <a:t> end)</a:t>
                      </a:r>
                    </a:p>
                  </a:txBody>
                  <a:tcPr/>
                </a:tc>
                <a:extLst>
                  <a:ext uri="{0D108BD9-81ED-4DB2-BD59-A6C34878D82A}">
                    <a16:rowId xmlns:a16="http://schemas.microsoft.com/office/drawing/2014/main" val="3766419810"/>
                  </a:ext>
                </a:extLst>
              </a:tr>
              <a:tr h="370840">
                <a:tc>
                  <a:txBody>
                    <a:bodyPr/>
                    <a:lstStyle/>
                    <a:p>
                      <a:r>
                        <a:rPr lang="en-IN" dirty="0"/>
                        <a:t>Searching</a:t>
                      </a:r>
                    </a:p>
                  </a:txBody>
                  <a:tcPr/>
                </a:tc>
                <a:tc>
                  <a:txBody>
                    <a:bodyPr/>
                    <a:lstStyle/>
                    <a:p>
                      <a:r>
                        <a:rPr lang="en-IN" dirty="0"/>
                        <a:t>int </a:t>
                      </a:r>
                      <a:r>
                        <a:rPr lang="en-IN" dirty="0" err="1"/>
                        <a:t>indexOf</a:t>
                      </a:r>
                      <a:r>
                        <a:rPr lang="en-IN" dirty="0"/>
                        <a:t>(int </a:t>
                      </a:r>
                      <a:r>
                        <a:rPr lang="en-IN" dirty="0" err="1"/>
                        <a:t>ch</a:t>
                      </a:r>
                      <a:r>
                        <a:rPr lang="en-IN" dirty="0"/>
                        <a:t>)</a:t>
                      </a:r>
                    </a:p>
                    <a:p>
                      <a:r>
                        <a:rPr lang="en-IN" dirty="0"/>
                        <a:t>int </a:t>
                      </a:r>
                      <a:r>
                        <a:rPr lang="en-IN" dirty="0" err="1"/>
                        <a:t>indexOf</a:t>
                      </a:r>
                      <a:r>
                        <a:rPr lang="en-IN" dirty="0"/>
                        <a:t>(int </a:t>
                      </a:r>
                      <a:r>
                        <a:rPr lang="en-IN" dirty="0" err="1"/>
                        <a:t>ch,int</a:t>
                      </a:r>
                      <a:r>
                        <a:rPr lang="en-IN" dirty="0"/>
                        <a:t> </a:t>
                      </a:r>
                      <a:r>
                        <a:rPr lang="en-IN" dirty="0" err="1"/>
                        <a:t>fromIndx</a:t>
                      </a:r>
                      <a:r>
                        <a:rPr lang="en-IN" dirty="0"/>
                        <a:t>)</a:t>
                      </a:r>
                    </a:p>
                    <a:p>
                      <a:r>
                        <a:rPr lang="en-IN" dirty="0"/>
                        <a:t>int </a:t>
                      </a:r>
                      <a:r>
                        <a:rPr lang="en-IN" dirty="0" err="1"/>
                        <a:t>indexOf</a:t>
                      </a:r>
                      <a:r>
                        <a:rPr lang="en-IN" dirty="0"/>
                        <a:t>(String str)</a:t>
                      </a:r>
                    </a:p>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int </a:t>
                      </a:r>
                      <a:r>
                        <a:rPr lang="en-IN" dirty="0" err="1"/>
                        <a:t>indexOf</a:t>
                      </a:r>
                      <a:r>
                        <a:rPr lang="en-IN" dirty="0"/>
                        <a:t>(String </a:t>
                      </a:r>
                      <a:r>
                        <a:rPr lang="en-IN" dirty="0" err="1"/>
                        <a:t>str,int</a:t>
                      </a:r>
                      <a:r>
                        <a:rPr lang="en-IN" dirty="0"/>
                        <a:t> </a:t>
                      </a:r>
                      <a:r>
                        <a:rPr lang="en-IN" dirty="0" err="1"/>
                        <a:t>fromIndex</a:t>
                      </a:r>
                      <a:r>
                        <a:rPr lang="en-IN" dirty="0"/>
                        <a:t>)</a:t>
                      </a:r>
                    </a:p>
                  </a:txBody>
                  <a:tcPr/>
                </a:tc>
                <a:tc>
                  <a:txBody>
                    <a:bodyPr/>
                    <a:lstStyle/>
                    <a:p>
                      <a:r>
                        <a:rPr lang="en-IN" dirty="0"/>
                        <a:t>int </a:t>
                      </a:r>
                      <a:r>
                        <a:rPr lang="en-IN" dirty="0" err="1"/>
                        <a:t>indexOf</a:t>
                      </a:r>
                      <a:r>
                        <a:rPr lang="en-IN" dirty="0"/>
                        <a:t>(String str)</a:t>
                      </a:r>
                    </a:p>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int </a:t>
                      </a:r>
                      <a:r>
                        <a:rPr lang="en-IN" dirty="0" err="1"/>
                        <a:t>indexOf</a:t>
                      </a:r>
                      <a:r>
                        <a:rPr lang="en-IN" dirty="0"/>
                        <a:t>(String </a:t>
                      </a:r>
                      <a:r>
                        <a:rPr lang="en-IN" dirty="0" err="1"/>
                        <a:t>str,int</a:t>
                      </a:r>
                      <a:r>
                        <a:rPr lang="en-IN" dirty="0"/>
                        <a:t> </a:t>
                      </a:r>
                      <a:r>
                        <a:rPr lang="en-IN" dirty="0" err="1"/>
                        <a:t>fromIndex</a:t>
                      </a:r>
                      <a:r>
                        <a:rPr lang="en-IN" dirty="0"/>
                        <a:t>)</a:t>
                      </a:r>
                    </a:p>
                    <a:p>
                      <a:endParaRPr lang="en-IN" dirty="0"/>
                    </a:p>
                  </a:txBody>
                  <a:tcPr/>
                </a:tc>
                <a:tc>
                  <a:txBody>
                    <a:bodyPr/>
                    <a:lstStyle/>
                    <a:p>
                      <a:r>
                        <a:rPr lang="en-IN" dirty="0"/>
                        <a:t>int </a:t>
                      </a:r>
                      <a:r>
                        <a:rPr lang="en-IN" dirty="0" err="1"/>
                        <a:t>indexOf</a:t>
                      </a:r>
                      <a:r>
                        <a:rPr lang="en-IN" dirty="0"/>
                        <a:t>(String str)</a:t>
                      </a:r>
                    </a:p>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int </a:t>
                      </a:r>
                      <a:r>
                        <a:rPr lang="en-IN" dirty="0" err="1"/>
                        <a:t>indexOf</a:t>
                      </a:r>
                      <a:r>
                        <a:rPr lang="en-IN" dirty="0"/>
                        <a:t>(String </a:t>
                      </a:r>
                      <a:r>
                        <a:rPr lang="en-IN" dirty="0" err="1"/>
                        <a:t>str,int</a:t>
                      </a:r>
                      <a:r>
                        <a:rPr lang="en-IN" dirty="0"/>
                        <a:t> </a:t>
                      </a:r>
                      <a:r>
                        <a:rPr lang="en-IN" dirty="0" err="1"/>
                        <a:t>fromIndex</a:t>
                      </a:r>
                      <a:r>
                        <a:rPr lang="en-IN" dirty="0"/>
                        <a:t>)</a:t>
                      </a:r>
                    </a:p>
                    <a:p>
                      <a:endParaRPr lang="en-IN" dirty="0"/>
                    </a:p>
                  </a:txBody>
                  <a:tcPr/>
                </a:tc>
                <a:extLst>
                  <a:ext uri="{0D108BD9-81ED-4DB2-BD59-A6C34878D82A}">
                    <a16:rowId xmlns:a16="http://schemas.microsoft.com/office/drawing/2014/main" val="4073432856"/>
                  </a:ext>
                </a:extLst>
              </a:tr>
            </a:tbl>
          </a:graphicData>
        </a:graphic>
      </p:graphicFrame>
    </p:spTree>
    <p:extLst>
      <p:ext uri="{BB962C8B-B14F-4D97-AF65-F5344CB8AC3E}">
        <p14:creationId xmlns:p14="http://schemas.microsoft.com/office/powerpoint/2010/main" val="22671964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ED017-78B3-25F5-A91A-0E8E3619EF72}"/>
              </a:ext>
            </a:extLst>
          </p:cNvPr>
          <p:cNvSpPr>
            <a:spLocks noGrp="1"/>
          </p:cNvSpPr>
          <p:nvPr>
            <p:ph type="title"/>
          </p:nvPr>
        </p:nvSpPr>
        <p:spPr>
          <a:xfrm>
            <a:off x="572729" y="188145"/>
            <a:ext cx="10515600" cy="549275"/>
          </a:xfrm>
        </p:spPr>
        <p:txBody>
          <a:bodyPr>
            <a:normAutofit fontScale="90000"/>
          </a:bodyPr>
          <a:lstStyle/>
          <a:p>
            <a:r>
              <a:rPr lang="en-IN" u="sng" dirty="0"/>
              <a:t>Nested Classes</a:t>
            </a:r>
          </a:p>
        </p:txBody>
      </p:sp>
      <p:sp>
        <p:nvSpPr>
          <p:cNvPr id="3" name="Content Placeholder 2">
            <a:extLst>
              <a:ext uri="{FF2B5EF4-FFF2-40B4-BE49-F238E27FC236}">
                <a16:creationId xmlns:a16="http://schemas.microsoft.com/office/drawing/2014/main" id="{9E557806-D7F7-F68E-574E-C7199D976F12}"/>
              </a:ext>
            </a:extLst>
          </p:cNvPr>
          <p:cNvSpPr>
            <a:spLocks noGrp="1"/>
          </p:cNvSpPr>
          <p:nvPr>
            <p:ph idx="1"/>
          </p:nvPr>
        </p:nvSpPr>
        <p:spPr>
          <a:xfrm>
            <a:off x="838200" y="1107871"/>
            <a:ext cx="10515600" cy="1350194"/>
          </a:xfrm>
        </p:spPr>
        <p:txBody>
          <a:bodyPr>
            <a:normAutofit/>
          </a:bodyPr>
          <a:lstStyle/>
          <a:p>
            <a:r>
              <a:rPr lang="en-US" dirty="0">
                <a:solidFill>
                  <a:srgbClr val="10162F"/>
                </a:solidFill>
                <a:latin typeface="Apercu"/>
              </a:rPr>
              <a:t>A </a:t>
            </a:r>
            <a:r>
              <a:rPr lang="en-US" i="1" dirty="0">
                <a:solidFill>
                  <a:srgbClr val="10162F"/>
                </a:solidFill>
                <a:latin typeface="Apercu"/>
              </a:rPr>
              <a:t>nested class</a:t>
            </a:r>
            <a:r>
              <a:rPr lang="en-US" dirty="0">
                <a:solidFill>
                  <a:srgbClr val="10162F"/>
                </a:solidFill>
                <a:latin typeface="Apercu"/>
              </a:rPr>
              <a:t> is a </a:t>
            </a:r>
            <a:r>
              <a:rPr lang="en-US" u="sng" dirty="0">
                <a:solidFill>
                  <a:srgbClr val="3A10E5"/>
                </a:solidFill>
                <a:latin typeface="Apercu"/>
                <a:hlinkClick r:id="rId2"/>
              </a:rPr>
              <a:t>class</a:t>
            </a:r>
            <a:r>
              <a:rPr lang="en-US" dirty="0">
                <a:solidFill>
                  <a:srgbClr val="10162F"/>
                </a:solidFill>
                <a:latin typeface="Apercu"/>
              </a:rPr>
              <a:t> that can be found within another class</a:t>
            </a:r>
          </a:p>
        </p:txBody>
      </p:sp>
      <p:sp>
        <p:nvSpPr>
          <p:cNvPr id="4" name="TextBox 3">
            <a:extLst>
              <a:ext uri="{FF2B5EF4-FFF2-40B4-BE49-F238E27FC236}">
                <a16:creationId xmlns:a16="http://schemas.microsoft.com/office/drawing/2014/main" id="{C414171A-70C8-16F4-9634-30E8AA9DD645}"/>
              </a:ext>
            </a:extLst>
          </p:cNvPr>
          <p:cNvSpPr txBox="1"/>
          <p:nvPr/>
        </p:nvSpPr>
        <p:spPr>
          <a:xfrm>
            <a:off x="4739149" y="2359741"/>
            <a:ext cx="2153264" cy="461665"/>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Nested class</a:t>
            </a:r>
          </a:p>
        </p:txBody>
      </p:sp>
      <p:sp>
        <p:nvSpPr>
          <p:cNvPr id="5" name="TextBox 4">
            <a:extLst>
              <a:ext uri="{FF2B5EF4-FFF2-40B4-BE49-F238E27FC236}">
                <a16:creationId xmlns:a16="http://schemas.microsoft.com/office/drawing/2014/main" id="{DA4664F3-C2EC-205A-4822-1A7A088490E7}"/>
              </a:ext>
            </a:extLst>
          </p:cNvPr>
          <p:cNvSpPr txBox="1"/>
          <p:nvPr/>
        </p:nvSpPr>
        <p:spPr>
          <a:xfrm>
            <a:off x="6666272" y="3544530"/>
            <a:ext cx="1582994" cy="461665"/>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Static class</a:t>
            </a:r>
          </a:p>
        </p:txBody>
      </p:sp>
      <p:sp>
        <p:nvSpPr>
          <p:cNvPr id="6" name="TextBox 5">
            <a:extLst>
              <a:ext uri="{FF2B5EF4-FFF2-40B4-BE49-F238E27FC236}">
                <a16:creationId xmlns:a16="http://schemas.microsoft.com/office/drawing/2014/main" id="{D91D90D5-EB4E-0B77-2564-64BF12D22FD9}"/>
              </a:ext>
            </a:extLst>
          </p:cNvPr>
          <p:cNvSpPr txBox="1"/>
          <p:nvPr/>
        </p:nvSpPr>
        <p:spPr>
          <a:xfrm>
            <a:off x="3072584" y="3544529"/>
            <a:ext cx="1843548" cy="461665"/>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Inner classes</a:t>
            </a:r>
          </a:p>
        </p:txBody>
      </p:sp>
      <p:sp>
        <p:nvSpPr>
          <p:cNvPr id="7" name="TextBox 6">
            <a:extLst>
              <a:ext uri="{FF2B5EF4-FFF2-40B4-BE49-F238E27FC236}">
                <a16:creationId xmlns:a16="http://schemas.microsoft.com/office/drawing/2014/main" id="{9AA6C0B6-A28C-D13D-4CA2-D6983A683921}"/>
              </a:ext>
            </a:extLst>
          </p:cNvPr>
          <p:cNvSpPr txBox="1"/>
          <p:nvPr/>
        </p:nvSpPr>
        <p:spPr>
          <a:xfrm>
            <a:off x="1071717" y="4847303"/>
            <a:ext cx="1582994" cy="461665"/>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Local class</a:t>
            </a:r>
          </a:p>
        </p:txBody>
      </p:sp>
      <p:sp>
        <p:nvSpPr>
          <p:cNvPr id="8" name="TextBox 7">
            <a:extLst>
              <a:ext uri="{FF2B5EF4-FFF2-40B4-BE49-F238E27FC236}">
                <a16:creationId xmlns:a16="http://schemas.microsoft.com/office/drawing/2014/main" id="{1096EF42-A142-9717-20C0-04D05EE4C0C3}"/>
              </a:ext>
            </a:extLst>
          </p:cNvPr>
          <p:cNvSpPr txBox="1"/>
          <p:nvPr/>
        </p:nvSpPr>
        <p:spPr>
          <a:xfrm>
            <a:off x="2890684" y="4837471"/>
            <a:ext cx="1917289" cy="830997"/>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Anonymous Class</a:t>
            </a:r>
          </a:p>
        </p:txBody>
      </p:sp>
      <p:sp>
        <p:nvSpPr>
          <p:cNvPr id="9" name="TextBox 8">
            <a:extLst>
              <a:ext uri="{FF2B5EF4-FFF2-40B4-BE49-F238E27FC236}">
                <a16:creationId xmlns:a16="http://schemas.microsoft.com/office/drawing/2014/main" id="{68762B75-33F7-B87B-B148-4ECFFD17689E}"/>
              </a:ext>
            </a:extLst>
          </p:cNvPr>
          <p:cNvSpPr txBox="1"/>
          <p:nvPr/>
        </p:nvSpPr>
        <p:spPr>
          <a:xfrm>
            <a:off x="4857134" y="4847303"/>
            <a:ext cx="2084438" cy="461665"/>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class member</a:t>
            </a:r>
          </a:p>
        </p:txBody>
      </p:sp>
      <p:cxnSp>
        <p:nvCxnSpPr>
          <p:cNvPr id="11" name="Straight Arrow Connector 10">
            <a:extLst>
              <a:ext uri="{FF2B5EF4-FFF2-40B4-BE49-F238E27FC236}">
                <a16:creationId xmlns:a16="http://schemas.microsoft.com/office/drawing/2014/main" id="{083A0898-97C0-41C3-FC78-9AF4AF3F7255}"/>
              </a:ext>
            </a:extLst>
          </p:cNvPr>
          <p:cNvCxnSpPr>
            <a:cxnSpLocks/>
            <a:stCxn id="4" idx="2"/>
            <a:endCxn id="6" idx="0"/>
          </p:cNvCxnSpPr>
          <p:nvPr/>
        </p:nvCxnSpPr>
        <p:spPr>
          <a:xfrm flipH="1">
            <a:off x="3994358" y="2821406"/>
            <a:ext cx="1821423" cy="72312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154C4CFB-383D-B925-086B-99BA08F245AE}"/>
              </a:ext>
            </a:extLst>
          </p:cNvPr>
          <p:cNvCxnSpPr>
            <a:cxnSpLocks/>
            <a:stCxn id="4" idx="2"/>
            <a:endCxn id="5" idx="0"/>
          </p:cNvCxnSpPr>
          <p:nvPr/>
        </p:nvCxnSpPr>
        <p:spPr>
          <a:xfrm>
            <a:off x="5815781" y="2821406"/>
            <a:ext cx="1641988" cy="72312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368BEAA0-8188-CFBC-D1E3-D8DBB4411876}"/>
              </a:ext>
            </a:extLst>
          </p:cNvPr>
          <p:cNvCxnSpPr>
            <a:cxnSpLocks/>
            <a:endCxn id="9" idx="0"/>
          </p:cNvCxnSpPr>
          <p:nvPr/>
        </p:nvCxnSpPr>
        <p:spPr>
          <a:xfrm>
            <a:off x="3864079" y="4011336"/>
            <a:ext cx="2035274" cy="835967"/>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7F053887-37EA-D7FF-0322-980A896252E1}"/>
              </a:ext>
            </a:extLst>
          </p:cNvPr>
          <p:cNvCxnSpPr>
            <a:cxnSpLocks/>
            <a:endCxn id="7" idx="0"/>
          </p:cNvCxnSpPr>
          <p:nvPr/>
        </p:nvCxnSpPr>
        <p:spPr>
          <a:xfrm flipH="1">
            <a:off x="1863214" y="4026309"/>
            <a:ext cx="2000865" cy="820994"/>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7B89CD1-8C41-5A96-3606-6DF271C56716}"/>
              </a:ext>
            </a:extLst>
          </p:cNvPr>
          <p:cNvCxnSpPr>
            <a:cxnSpLocks/>
          </p:cNvCxnSpPr>
          <p:nvPr/>
        </p:nvCxnSpPr>
        <p:spPr>
          <a:xfrm>
            <a:off x="3864079" y="4026309"/>
            <a:ext cx="0" cy="68825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2083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EA6096A-94DB-2BBB-59C8-78E6943034E1}"/>
              </a:ext>
            </a:extLst>
          </p:cNvPr>
          <p:cNvSpPr txBox="1"/>
          <p:nvPr/>
        </p:nvSpPr>
        <p:spPr>
          <a:xfrm>
            <a:off x="353961" y="599120"/>
            <a:ext cx="11838039" cy="6093976"/>
          </a:xfrm>
          <a:prstGeom prst="rect">
            <a:avLst/>
          </a:prstGeom>
          <a:noFill/>
        </p:spPr>
        <p:txBody>
          <a:bodyPr wrap="square">
            <a:spAutoFit/>
          </a:bodyPr>
          <a:lstStyle/>
          <a:p>
            <a:pPr marL="285750" indent="-285750">
              <a:lnSpc>
                <a:spcPts val="1920"/>
              </a:lnSpc>
              <a:spcAft>
                <a:spcPts val="975"/>
              </a:spcAft>
              <a:buFont typeface="Arial" panose="020B0604020202020204" pitchFamily="34" charset="0"/>
              <a:buChar char="•"/>
            </a:pP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Grouping classes logically</a:t>
            </a:r>
            <a:endParaRPr lang="en-IN"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ts val="1920"/>
              </a:lnSpc>
              <a:spcBef>
                <a:spcPts val="975"/>
              </a:spcBef>
              <a:spcAft>
                <a:spcPts val="975"/>
              </a:spcAft>
              <a:buNone/>
            </a:pP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 logical grouping of classes that are used only in one place:</a:t>
            </a:r>
            <a:endParaRPr lang="en-IN"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ts val="1680"/>
              </a:lnSpc>
              <a:spcAft>
                <a:spcPts val="600"/>
              </a:spcAft>
              <a:buSzPts val="1000"/>
              <a:buFont typeface="Symbol" panose="05050102010706020507" pitchFamily="18" charset="2"/>
              <a:buChar char=""/>
              <a:tabLst>
                <a:tab pos="457200" algn="l"/>
              </a:tabLst>
            </a:pP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If the current class is used by only one other class, it makes sense to enclose it in that class and to keep them together.</a:t>
            </a:r>
            <a:endParaRPr lang="en-IN" sz="1600" dirty="0">
              <a:solidFill>
                <a:srgbClr val="31313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ts val="1680"/>
              </a:lnSpc>
              <a:spcAft>
                <a:spcPts val="600"/>
              </a:spcAft>
              <a:buSzPts val="1000"/>
              <a:buFont typeface="Symbol" panose="05050102010706020507" pitchFamily="18" charset="2"/>
              <a:buChar char=""/>
              <a:tabLst>
                <a:tab pos="457200" algn="l"/>
              </a:tabLst>
            </a:pP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Enclosing such "auxiliary" classes makes the structure of classes more streamlined and organized.</a:t>
            </a:r>
            <a:endParaRPr lang="en-IN" sz="1600" dirty="0">
              <a:solidFill>
                <a:srgbClr val="31313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ts val="1920"/>
              </a:lnSpc>
              <a:spcAft>
                <a:spcPts val="975"/>
              </a:spcAft>
              <a:buFont typeface="Arial" panose="020B0604020202020204" pitchFamily="34" charset="0"/>
              <a:buChar char="•"/>
            </a:pPr>
            <a:endPar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285750" indent="-285750">
              <a:lnSpc>
                <a:spcPts val="1920"/>
              </a:lnSpc>
              <a:spcAft>
                <a:spcPts val="975"/>
              </a:spcAft>
              <a:buFont typeface="Arial" panose="020B0604020202020204" pitchFamily="34" charset="0"/>
              <a:buChar char="•"/>
            </a:pP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Enhancing encapsulation</a:t>
            </a:r>
            <a:endParaRPr lang="en-IN"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ts val="1920"/>
              </a:lnSpc>
              <a:spcBef>
                <a:spcPts val="975"/>
              </a:spcBef>
              <a:spcAft>
                <a:spcPts val="975"/>
              </a:spcAft>
              <a:buNone/>
            </a:pP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Let's consider an example of two upper-level classes—</a:t>
            </a:r>
            <a:r>
              <a:rPr lang="en-IN" sz="24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and </a:t>
            </a:r>
            <a:r>
              <a:rPr lang="en-IN" sz="24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ts val="1680"/>
              </a:lnSpc>
              <a:spcAft>
                <a:spcPts val="600"/>
              </a:spcAft>
              <a:buSzPts val="1000"/>
              <a:buFont typeface="Wingdings" panose="05000000000000000000" pitchFamily="2" charset="2"/>
              <a:buChar char="§"/>
              <a:tabLst>
                <a:tab pos="457200" algn="l"/>
              </a:tabLst>
            </a:pP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Class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needs access to the elements in class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If there were no such need, the elements of class A would be declared as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private</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IN" sz="2000" dirty="0">
              <a:solidFill>
                <a:srgbClr val="31313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ts val="1680"/>
              </a:lnSpc>
              <a:spcAft>
                <a:spcPts val="600"/>
              </a:spcAft>
              <a:buSzPts val="1000"/>
              <a:buFont typeface="Wingdings" panose="05000000000000000000" pitchFamily="2" charset="2"/>
              <a:buChar char="§"/>
              <a:tabLst>
                <a:tab pos="457200" algn="l"/>
              </a:tabLst>
            </a:pP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By hiding class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in class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the elements in class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can be declared as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private</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and that class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can access them directly.</a:t>
            </a:r>
            <a:endParaRPr lang="en-IN" sz="2000" dirty="0">
              <a:solidFill>
                <a:srgbClr val="31313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ts val="1680"/>
              </a:lnSpc>
              <a:spcAft>
                <a:spcPts val="600"/>
              </a:spcAft>
              <a:buSzPts val="1000"/>
              <a:buFont typeface="Wingdings" panose="05000000000000000000" pitchFamily="2" charset="2"/>
              <a:buChar char="§"/>
              <a:tabLst>
                <a:tab pos="457200" algn="l"/>
              </a:tabLst>
            </a:pP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Class </a:t>
            </a: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B</a:t>
            </a:r>
            <a:r>
              <a:rPr lang="en-IN" sz="20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itself can also be hidden from the surrounding environment.</a:t>
            </a:r>
            <a:endParaRPr lang="en-IN" sz="2000" dirty="0">
              <a:solidFill>
                <a:srgbClr val="31313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285750" indent="-285750">
              <a:lnSpc>
                <a:spcPts val="1920"/>
              </a:lnSpc>
              <a:spcAft>
                <a:spcPts val="975"/>
              </a:spcAft>
              <a:buFont typeface="Arial" panose="020B0604020202020204" pitchFamily="34" charset="0"/>
              <a:buChar char="•"/>
            </a:pPr>
            <a:r>
              <a:rPr lang="en-IN" sz="20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Improving code readability</a:t>
            </a:r>
            <a:endParaRPr lang="en-IN" sz="16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ts val="1920"/>
              </a:lnSpc>
              <a:spcBef>
                <a:spcPts val="975"/>
              </a:spcBef>
              <a:spcAft>
                <a:spcPts val="975"/>
              </a:spcAft>
              <a:buNone/>
            </a:pP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Nested classes can also make code more readable and easier to maintain:</a:t>
            </a:r>
            <a:endParaRPr lang="en-IN"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800100" lvl="1" indent="-342900">
              <a:lnSpc>
                <a:spcPts val="1680"/>
              </a:lnSpc>
              <a:spcAft>
                <a:spcPts val="600"/>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Nested classes in small top-level classes place code closer to where it is used</a:t>
            </a:r>
          </a:p>
          <a:p>
            <a:pPr marL="800100" lvl="1" indent="-342900">
              <a:lnSpc>
                <a:spcPts val="1920"/>
              </a:lnSpc>
              <a:spcBef>
                <a:spcPts val="750"/>
              </a:spcBef>
              <a:spcAft>
                <a:spcPts val="112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Therefore, a nested class is an element of the class that encloses it. Using such classes improves code readability and enhances encapsulation. They can also be used to group classes in a logical way.</a:t>
            </a:r>
          </a:p>
        </p:txBody>
      </p:sp>
      <p:sp>
        <p:nvSpPr>
          <p:cNvPr id="7" name="TextBox 6">
            <a:extLst>
              <a:ext uri="{FF2B5EF4-FFF2-40B4-BE49-F238E27FC236}">
                <a16:creationId xmlns:a16="http://schemas.microsoft.com/office/drawing/2014/main" id="{4EDF2717-6468-EA12-0BC4-D2E1AD7776DC}"/>
              </a:ext>
            </a:extLst>
          </p:cNvPr>
          <p:cNvSpPr txBox="1"/>
          <p:nvPr/>
        </p:nvSpPr>
        <p:spPr>
          <a:xfrm>
            <a:off x="353961" y="282014"/>
            <a:ext cx="6096000" cy="342594"/>
          </a:xfrm>
          <a:prstGeom prst="rect">
            <a:avLst/>
          </a:prstGeom>
          <a:noFill/>
        </p:spPr>
        <p:txBody>
          <a:bodyPr wrap="square">
            <a:spAutoFit/>
          </a:bodyPr>
          <a:lstStyle/>
          <a:p>
            <a:pPr>
              <a:lnSpc>
                <a:spcPts val="1920"/>
              </a:lnSpc>
              <a:spcAft>
                <a:spcPts val="800"/>
              </a:spcAft>
            </a:pPr>
            <a:r>
              <a:rPr lang="en-IN" sz="2000" u="sng" dirty="0">
                <a:solidFill>
                  <a:srgbClr val="313131"/>
                </a:solidFill>
                <a:effectLst/>
                <a:latin typeface="Source Sans Pro" panose="020B0503030403020204" pitchFamily="34" charset="0"/>
                <a:ea typeface="Times New Roman" panose="02020603050405020304" pitchFamily="18" charset="0"/>
                <a:cs typeface="Times New Roman" panose="02020603050405020304" pitchFamily="18" charset="0"/>
              </a:rPr>
              <a:t>Nested classes are used for several reasons.</a:t>
            </a:r>
            <a:endParaRPr lang="en-IN" sz="1600" u="sng"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096521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D5DABF1A-3F1F-E8DB-BFEA-1B3A7F927454}"/>
              </a:ext>
            </a:extLst>
          </p:cNvPr>
          <p:cNvSpPr txBox="1"/>
          <p:nvPr/>
        </p:nvSpPr>
        <p:spPr>
          <a:xfrm>
            <a:off x="771525" y="176510"/>
            <a:ext cx="8839200" cy="1200329"/>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There are two types of nested classes. </a:t>
            </a:r>
          </a:p>
          <a:p>
            <a:pPr marL="742950" lvl="1"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Inner classes</a:t>
            </a:r>
          </a:p>
          <a:p>
            <a:pPr marL="742950" lvl="1" indent="-285750">
              <a:buFont typeface="Arial" panose="020B0604020202020204" pitchFamily="34" charset="0"/>
              <a:buChar char="•"/>
            </a:pPr>
            <a:r>
              <a:rPr lang="en-IN" sz="2400" dirty="0">
                <a:latin typeface="Times New Roman" panose="02020603050405020304" pitchFamily="18" charset="0"/>
                <a:cs typeface="Times New Roman" panose="02020603050405020304" pitchFamily="18" charset="0"/>
              </a:rPr>
              <a:t>Static classes</a:t>
            </a:r>
          </a:p>
        </p:txBody>
      </p:sp>
      <p:sp>
        <p:nvSpPr>
          <p:cNvPr id="7" name="TextBox 6">
            <a:extLst>
              <a:ext uri="{FF2B5EF4-FFF2-40B4-BE49-F238E27FC236}">
                <a16:creationId xmlns:a16="http://schemas.microsoft.com/office/drawing/2014/main" id="{A794449A-5C61-54DE-9404-3DFFB78140F2}"/>
              </a:ext>
            </a:extLst>
          </p:cNvPr>
          <p:cNvSpPr txBox="1"/>
          <p:nvPr/>
        </p:nvSpPr>
        <p:spPr>
          <a:xfrm>
            <a:off x="838199" y="1426674"/>
            <a:ext cx="8963025" cy="359201"/>
          </a:xfrm>
          <a:prstGeom prst="rect">
            <a:avLst/>
          </a:prstGeom>
          <a:noFill/>
        </p:spPr>
        <p:txBody>
          <a:bodyPr wrap="square">
            <a:spAutoFit/>
          </a:bodyPr>
          <a:lstStyle/>
          <a:p>
            <a:pPr lvl="0">
              <a:lnSpc>
                <a:spcPts val="1920"/>
              </a:lnSpc>
              <a:spcBef>
                <a:spcPts val="975"/>
              </a:spcBef>
              <a:spcAft>
                <a:spcPts val="975"/>
              </a:spcAft>
              <a:buSzPts val="1000"/>
              <a:tabLst>
                <a:tab pos="457200" algn="l"/>
              </a:tabLst>
            </a:pPr>
            <a:r>
              <a:rPr lang="en-IN" sz="2800" b="1" u="sng"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Inner classes</a:t>
            </a:r>
          </a:p>
        </p:txBody>
      </p:sp>
      <p:sp>
        <p:nvSpPr>
          <p:cNvPr id="9" name="TextBox 8">
            <a:extLst>
              <a:ext uri="{FF2B5EF4-FFF2-40B4-BE49-F238E27FC236}">
                <a16:creationId xmlns:a16="http://schemas.microsoft.com/office/drawing/2014/main" id="{264CD77A-EA90-9257-A889-150C7301E0D1}"/>
              </a:ext>
            </a:extLst>
          </p:cNvPr>
          <p:cNvSpPr txBox="1"/>
          <p:nvPr/>
        </p:nvSpPr>
        <p:spPr>
          <a:xfrm>
            <a:off x="838198" y="1831035"/>
            <a:ext cx="10991851" cy="2308324"/>
          </a:xfrm>
          <a:prstGeom prst="rect">
            <a:avLst/>
          </a:prstGeom>
          <a:noFill/>
        </p:spPr>
        <p:txBody>
          <a:bodyPr wrap="square">
            <a:spAutoFit/>
          </a:bodyPr>
          <a:lstStyle/>
          <a:p>
            <a:pPr marL="285750" indent="-285750">
              <a:buFont typeface="Arial" panose="020B0604020202020204" pitchFamily="34" charset="0"/>
              <a:buChar char="•"/>
            </a:pP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An inner class is a non-static nested class that has </a:t>
            </a:r>
            <a:r>
              <a:rPr lang="en-IN" sz="24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direct</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access to the elements of the class that encloses it, even when they are declared as </a:t>
            </a:r>
            <a:r>
              <a:rPr lang="en-IN" sz="24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private</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t>
            </a:r>
          </a:p>
          <a:p>
            <a:pPr marL="285750" indent="-285750">
              <a:buFont typeface="Arial" panose="020B0604020202020204" pitchFamily="34" charset="0"/>
              <a:buChar char="•"/>
            </a:pPr>
            <a:r>
              <a:rPr lang="en-IN" sz="2400" dirty="0">
                <a:solidFill>
                  <a:srgbClr val="313131"/>
                </a:solidFill>
                <a:latin typeface="Times New Roman" panose="02020603050405020304" pitchFamily="18" charset="0"/>
                <a:cs typeface="Times New Roman" panose="02020603050405020304" pitchFamily="18" charset="0"/>
              </a:rPr>
              <a:t>An inner class can be</a:t>
            </a:r>
          </a:p>
          <a:p>
            <a:pPr marL="742950" lvl="1" indent="-285750">
              <a:buFont typeface="Arial" panose="020B0604020202020204" pitchFamily="34" charset="0"/>
              <a:buChar char="•"/>
            </a:pPr>
            <a:r>
              <a:rPr lang="en-IN" sz="2400" dirty="0">
                <a:solidFill>
                  <a:srgbClr val="313131"/>
                </a:solidFill>
                <a:latin typeface="Times New Roman" panose="02020603050405020304" pitchFamily="18" charset="0"/>
                <a:cs typeface="Times New Roman" panose="02020603050405020304" pitchFamily="18" charset="0"/>
              </a:rPr>
              <a:t>Local classes</a:t>
            </a:r>
          </a:p>
          <a:p>
            <a:pPr marL="742950" lvl="1" indent="-285750">
              <a:buFont typeface="Arial" panose="020B0604020202020204" pitchFamily="34" charset="0"/>
              <a:buChar char="•"/>
            </a:pPr>
            <a:r>
              <a:rPr lang="en-IN" sz="2400" dirty="0">
                <a:solidFill>
                  <a:srgbClr val="313131"/>
                </a:solidFill>
                <a:latin typeface="Times New Roman" panose="02020603050405020304" pitchFamily="18" charset="0"/>
                <a:cs typeface="Times New Roman" panose="02020603050405020304" pitchFamily="18" charset="0"/>
              </a:rPr>
              <a:t>Anonymous classes</a:t>
            </a:r>
          </a:p>
          <a:p>
            <a:pPr marL="742950" lvl="1" indent="-285750">
              <a:buFont typeface="Arial" panose="020B0604020202020204" pitchFamily="34" charset="0"/>
              <a:buChar char="•"/>
            </a:pPr>
            <a:r>
              <a:rPr lang="en-IN" sz="2400" dirty="0">
                <a:solidFill>
                  <a:srgbClr val="313131"/>
                </a:solidFill>
                <a:latin typeface="Times New Roman" panose="02020603050405020304" pitchFamily="18" charset="0"/>
                <a:cs typeface="Times New Roman" panose="02020603050405020304" pitchFamily="18" charset="0"/>
              </a:rPr>
              <a:t>Class member</a:t>
            </a:r>
            <a:endParaRPr lang="en-IN" sz="2400" dirty="0"/>
          </a:p>
        </p:txBody>
      </p:sp>
      <p:sp>
        <p:nvSpPr>
          <p:cNvPr id="13" name="TextBox 12">
            <a:extLst>
              <a:ext uri="{FF2B5EF4-FFF2-40B4-BE49-F238E27FC236}">
                <a16:creationId xmlns:a16="http://schemas.microsoft.com/office/drawing/2014/main" id="{FD65A721-C676-2976-3384-EFF149F915AE}"/>
              </a:ext>
            </a:extLst>
          </p:cNvPr>
          <p:cNvSpPr txBox="1"/>
          <p:nvPr/>
        </p:nvSpPr>
        <p:spPr>
          <a:xfrm>
            <a:off x="1285873" y="4139359"/>
            <a:ext cx="9886951" cy="830997"/>
          </a:xfrm>
          <a:prstGeom prst="rect">
            <a:avLst/>
          </a:prstGeom>
          <a:noFill/>
        </p:spPr>
        <p:txBody>
          <a:bodyPr wrap="square">
            <a:spAutoFit/>
          </a:bodyPr>
          <a:lstStyle/>
          <a:p>
            <a:pPr marL="342900" indent="-342900">
              <a:buFont typeface="Wingdings" panose="05000000000000000000" pitchFamily="2" charset="2"/>
              <a:buChar char="v"/>
            </a:pP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IN" sz="2400" b="1" i="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local class</a:t>
            </a:r>
            <a:r>
              <a:rPr lang="en-IN" sz="2400" i="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is a class defined in a block of some class. For instance, a method body can act as a block</a:t>
            </a:r>
            <a:endParaRPr lang="en-IN" sz="2400"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C49F711C-8CE0-E28A-5201-632206C9A22A}"/>
              </a:ext>
            </a:extLst>
          </p:cNvPr>
          <p:cNvSpPr txBox="1"/>
          <p:nvPr/>
        </p:nvSpPr>
        <p:spPr>
          <a:xfrm>
            <a:off x="1285873" y="4942495"/>
            <a:ext cx="9744075" cy="830997"/>
          </a:xfrm>
          <a:prstGeom prst="rect">
            <a:avLst/>
          </a:prstGeom>
          <a:noFill/>
        </p:spPr>
        <p:txBody>
          <a:bodyPr wrap="square">
            <a:spAutoFit/>
          </a:bodyPr>
          <a:lstStyle/>
          <a:p>
            <a:pPr marL="342900" indent="-342900">
              <a:buFont typeface="Wingdings" panose="05000000000000000000" pitchFamily="2" charset="2"/>
              <a:buChar char="v"/>
            </a:pP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An </a:t>
            </a:r>
            <a:r>
              <a:rPr lang="en-IN" sz="2400" b="1" i="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anonymous class </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is a class without a name. If it is necessary to create a sole class object, there is no need to assign a name to this class</a:t>
            </a:r>
            <a:endParaRPr lang="en-IN" sz="2400"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E5FA0539-4BC8-E0CF-6852-208793F05837}"/>
              </a:ext>
            </a:extLst>
          </p:cNvPr>
          <p:cNvSpPr txBox="1"/>
          <p:nvPr/>
        </p:nvSpPr>
        <p:spPr>
          <a:xfrm>
            <a:off x="1285873" y="5740241"/>
            <a:ext cx="9886951" cy="830997"/>
          </a:xfrm>
          <a:prstGeom prst="rect">
            <a:avLst/>
          </a:prstGeom>
          <a:noFill/>
        </p:spPr>
        <p:txBody>
          <a:bodyPr wrap="square">
            <a:spAutoFit/>
          </a:bodyPr>
          <a:lstStyle/>
          <a:p>
            <a:pPr marL="342900" indent="-342900">
              <a:buFont typeface="Wingdings" panose="05000000000000000000" pitchFamily="2" charset="2"/>
              <a:buChar char="v"/>
            </a:pP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A </a:t>
            </a:r>
            <a:r>
              <a:rPr lang="en-IN" sz="2400" b="1" i="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Class member </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is simply a class that is defined in the body of the class that encloses it. This class is most often referred to as the </a:t>
            </a:r>
            <a:r>
              <a:rPr lang="en-IN" sz="2400" b="1"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inner</a:t>
            </a:r>
            <a:r>
              <a:rPr lang="en-IN" sz="2400" dirty="0">
                <a:solidFill>
                  <a:srgbClr val="313131"/>
                </a:solidFill>
                <a:effectLst/>
                <a:latin typeface="Times New Roman" panose="02020603050405020304" pitchFamily="18" charset="0"/>
                <a:ea typeface="Times New Roman" panose="02020603050405020304" pitchFamily="18" charset="0"/>
                <a:cs typeface="Times New Roman" panose="02020603050405020304" pitchFamily="18" charset="0"/>
              </a:rPr>
              <a:t> class</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3031635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1" name="Group 20">
            <a:extLst>
              <a:ext uri="{FF2B5EF4-FFF2-40B4-BE49-F238E27FC236}">
                <a16:creationId xmlns:a16="http://schemas.microsoft.com/office/drawing/2014/main" id="{167CE1C7-4973-A84E-64F9-88694ED6D51F}"/>
              </a:ext>
            </a:extLst>
          </p:cNvPr>
          <p:cNvGrpSpPr/>
          <p:nvPr/>
        </p:nvGrpSpPr>
        <p:grpSpPr>
          <a:xfrm>
            <a:off x="531255" y="275302"/>
            <a:ext cx="7806506" cy="3416320"/>
            <a:chOff x="1504642" y="3008675"/>
            <a:chExt cx="7806506" cy="3416320"/>
          </a:xfrm>
        </p:grpSpPr>
        <p:sp>
          <p:nvSpPr>
            <p:cNvPr id="6" name="TextBox 5">
              <a:extLst>
                <a:ext uri="{FF2B5EF4-FFF2-40B4-BE49-F238E27FC236}">
                  <a16:creationId xmlns:a16="http://schemas.microsoft.com/office/drawing/2014/main" id="{A88A4FAB-F29F-F40E-9F4C-1AFC5DCD22FB}"/>
                </a:ext>
              </a:extLst>
            </p:cNvPr>
            <p:cNvSpPr txBox="1"/>
            <p:nvPr/>
          </p:nvSpPr>
          <p:spPr>
            <a:xfrm>
              <a:off x="2467900" y="4129947"/>
              <a:ext cx="4434348" cy="1323439"/>
            </a:xfrm>
            <a:prstGeom prst="rect">
              <a:avLst/>
            </a:prstGeom>
            <a:noFill/>
            <a:ln w="19050">
              <a:solidFill>
                <a:schemeClr val="tx1"/>
              </a:solidFill>
            </a:ln>
          </p:spPr>
          <p:txBody>
            <a:bodyPr wrap="square">
              <a:spAutoFit/>
            </a:bodyPr>
            <a:lstStyle/>
            <a:p>
              <a:r>
                <a:rPr lang="en-IN" sz="2000" dirty="0">
                  <a:latin typeface="Times New Roman" panose="02020603050405020304" pitchFamily="18" charset="0"/>
                  <a:cs typeface="Times New Roman" panose="02020603050405020304" pitchFamily="18" charset="0"/>
                </a:rPr>
                <a:t>class B {</a:t>
              </a:r>
            </a:p>
            <a:p>
              <a:r>
                <a:rPr lang="en-IN" sz="2000" dirty="0">
                  <a:latin typeface="Times New Roman" panose="02020603050405020304" pitchFamily="18" charset="0"/>
                  <a:cs typeface="Times New Roman" panose="02020603050405020304" pitchFamily="18" charset="0"/>
                </a:rPr>
                <a:t>         // data members and Methods</a:t>
              </a:r>
            </a:p>
            <a:p>
              <a:endParaRPr lang="en-IN" sz="2000" dirty="0">
                <a:latin typeface="Times New Roman" panose="02020603050405020304" pitchFamily="18" charset="0"/>
                <a:cs typeface="Times New Roman" panose="02020603050405020304" pitchFamily="18" charset="0"/>
              </a:endParaRPr>
            </a:p>
            <a:p>
              <a:r>
                <a:rPr lang="en-IN" sz="2000" dirty="0">
                  <a:latin typeface="Times New Roman" panose="02020603050405020304" pitchFamily="18" charset="0"/>
                  <a:cs typeface="Times New Roman" panose="02020603050405020304" pitchFamily="18" charset="0"/>
                </a:rPr>
                <a:t>        }</a:t>
              </a:r>
            </a:p>
          </p:txBody>
        </p:sp>
        <p:grpSp>
          <p:nvGrpSpPr>
            <p:cNvPr id="20" name="Group 19">
              <a:extLst>
                <a:ext uri="{FF2B5EF4-FFF2-40B4-BE49-F238E27FC236}">
                  <a16:creationId xmlns:a16="http://schemas.microsoft.com/office/drawing/2014/main" id="{AF6836BA-1F90-D256-6E69-41C3C415DED8}"/>
                </a:ext>
              </a:extLst>
            </p:cNvPr>
            <p:cNvGrpSpPr/>
            <p:nvPr/>
          </p:nvGrpSpPr>
          <p:grpSpPr>
            <a:xfrm>
              <a:off x="1504642" y="3008675"/>
              <a:ext cx="7806506" cy="3416320"/>
              <a:chOff x="1504642" y="875071"/>
              <a:chExt cx="7806506" cy="3416320"/>
            </a:xfrm>
          </p:grpSpPr>
          <p:sp>
            <p:nvSpPr>
              <p:cNvPr id="4" name="TextBox 3">
                <a:extLst>
                  <a:ext uri="{FF2B5EF4-FFF2-40B4-BE49-F238E27FC236}">
                    <a16:creationId xmlns:a16="http://schemas.microsoft.com/office/drawing/2014/main" id="{0696222F-C422-508C-75E2-2ED8DB152297}"/>
                  </a:ext>
                </a:extLst>
              </p:cNvPr>
              <p:cNvSpPr txBox="1"/>
              <p:nvPr/>
            </p:nvSpPr>
            <p:spPr>
              <a:xfrm>
                <a:off x="1720643" y="875071"/>
                <a:ext cx="6440130" cy="3416320"/>
              </a:xfrm>
              <a:prstGeom prst="rect">
                <a:avLst/>
              </a:prstGeom>
              <a:noFill/>
              <a:ln w="19050">
                <a:solidFill>
                  <a:schemeClr val="tx1"/>
                </a:solidFill>
              </a:ln>
            </p:spPr>
            <p:txBody>
              <a:bodyPr wrap="square" rtlCol="0">
                <a:spAutoFit/>
              </a:bodyPr>
              <a:lstStyle/>
              <a:p>
                <a:r>
                  <a:rPr lang="en-IN" sz="2400" dirty="0">
                    <a:latin typeface="Times New Roman" panose="02020603050405020304" pitchFamily="18" charset="0"/>
                    <a:cs typeface="Times New Roman" panose="02020603050405020304" pitchFamily="18" charset="0"/>
                  </a:rPr>
                  <a:t>class A{</a:t>
                </a:r>
              </a:p>
              <a:p>
                <a:r>
                  <a:rPr lang="en-IN" sz="2400" dirty="0">
                    <a:latin typeface="Times New Roman" panose="02020603050405020304" pitchFamily="18" charset="0"/>
                    <a:cs typeface="Times New Roman" panose="02020603050405020304" pitchFamily="18" charset="0"/>
                  </a:rPr>
                  <a:t>       // data members and Methods</a:t>
                </a:r>
              </a:p>
              <a:p>
                <a:r>
                  <a:rPr lang="en-IN" sz="2400" dirty="0">
                    <a:latin typeface="Times New Roman" panose="02020603050405020304" pitchFamily="18" charset="0"/>
                    <a:cs typeface="Times New Roman" panose="02020603050405020304" pitchFamily="18" charset="0"/>
                  </a:rPr>
                  <a:t>        </a:t>
                </a: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endParaRPr lang="en-IN" sz="2400" dirty="0">
                  <a:latin typeface="Times New Roman" panose="02020603050405020304" pitchFamily="18" charset="0"/>
                  <a:cs typeface="Times New Roman" panose="02020603050405020304" pitchFamily="18" charset="0"/>
                </a:endParaRPr>
              </a:p>
              <a:p>
                <a:r>
                  <a:rPr lang="en-IN" sz="2400" dirty="0">
                    <a:latin typeface="Times New Roman" panose="02020603050405020304" pitchFamily="18" charset="0"/>
                    <a:cs typeface="Times New Roman" panose="02020603050405020304" pitchFamily="18" charset="0"/>
                  </a:rPr>
                  <a:t>}</a:t>
                </a:r>
              </a:p>
            </p:txBody>
          </p:sp>
          <p:grpSp>
            <p:nvGrpSpPr>
              <p:cNvPr id="11" name="Group 10">
                <a:extLst>
                  <a:ext uri="{FF2B5EF4-FFF2-40B4-BE49-F238E27FC236}">
                    <a16:creationId xmlns:a16="http://schemas.microsoft.com/office/drawing/2014/main" id="{ACB9B271-545A-E5FF-55D8-4F358A60F07D}"/>
                  </a:ext>
                </a:extLst>
              </p:cNvPr>
              <p:cNvGrpSpPr/>
              <p:nvPr/>
            </p:nvGrpSpPr>
            <p:grpSpPr>
              <a:xfrm>
                <a:off x="1984234" y="1434828"/>
                <a:ext cx="1152561" cy="1511280"/>
                <a:chOff x="1354970" y="1434828"/>
                <a:chExt cx="1152561" cy="1511280"/>
              </a:xfrm>
            </p:grpSpPr>
            <mc:AlternateContent xmlns:mc="http://schemas.openxmlformats.org/markup-compatibility/2006" xmlns:p14="http://schemas.microsoft.com/office/powerpoint/2010/main">
              <mc:Choice Requires="p14">
                <p:contentPart p14:bwMode="auto" r:id="rId2">
                  <p14:nvContentPartPr>
                    <p14:cNvPr id="7" name="Ink 6">
                      <a:extLst>
                        <a:ext uri="{FF2B5EF4-FFF2-40B4-BE49-F238E27FC236}">
                          <a16:creationId xmlns:a16="http://schemas.microsoft.com/office/drawing/2014/main" id="{81FE7C9E-ABE3-FC46-B7EE-23E150F06515}"/>
                        </a:ext>
                      </a:extLst>
                    </p14:cNvPr>
                    <p14:cNvContentPartPr/>
                    <p14:nvPr/>
                  </p14:nvContentPartPr>
                  <p14:xfrm>
                    <a:off x="1354970" y="1434828"/>
                    <a:ext cx="1072800" cy="1427040"/>
                  </p14:xfrm>
                </p:contentPart>
              </mc:Choice>
              <mc:Fallback xmlns="">
                <p:pic>
                  <p:nvPicPr>
                    <p:cNvPr id="7" name="Ink 6">
                      <a:extLst>
                        <a:ext uri="{FF2B5EF4-FFF2-40B4-BE49-F238E27FC236}">
                          <a16:creationId xmlns:a16="http://schemas.microsoft.com/office/drawing/2014/main" id="{81FE7C9E-ABE3-FC46-B7EE-23E150F06515}"/>
                        </a:ext>
                      </a:extLst>
                    </p:cNvPr>
                    <p:cNvPicPr/>
                    <p:nvPr/>
                  </p:nvPicPr>
                  <p:blipFill>
                    <a:blip r:embed="rId3"/>
                    <a:stretch>
                      <a:fillRect/>
                    </a:stretch>
                  </p:blipFill>
                  <p:spPr>
                    <a:xfrm>
                      <a:off x="1346330" y="1426188"/>
                      <a:ext cx="1090440" cy="144468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9" name="Ink 8">
                      <a:extLst>
                        <a:ext uri="{FF2B5EF4-FFF2-40B4-BE49-F238E27FC236}">
                          <a16:creationId xmlns:a16="http://schemas.microsoft.com/office/drawing/2014/main" id="{34001886-BFDC-755C-80B7-1D9B606805FD}"/>
                        </a:ext>
                      </a:extLst>
                    </p14:cNvPr>
                    <p14:cNvContentPartPr/>
                    <p14:nvPr/>
                  </p14:nvContentPartPr>
                  <p14:xfrm>
                    <a:off x="2408531" y="2743068"/>
                    <a:ext cx="79560" cy="108720"/>
                  </p14:xfrm>
                </p:contentPart>
              </mc:Choice>
              <mc:Fallback xmlns="">
                <p:pic>
                  <p:nvPicPr>
                    <p:cNvPr id="9" name="Ink 8">
                      <a:extLst>
                        <a:ext uri="{FF2B5EF4-FFF2-40B4-BE49-F238E27FC236}">
                          <a16:creationId xmlns:a16="http://schemas.microsoft.com/office/drawing/2014/main" id="{34001886-BFDC-755C-80B7-1D9B606805FD}"/>
                        </a:ext>
                      </a:extLst>
                    </p:cNvPr>
                    <p:cNvPicPr/>
                    <p:nvPr/>
                  </p:nvPicPr>
                  <p:blipFill>
                    <a:blip r:embed="rId5"/>
                    <a:stretch>
                      <a:fillRect/>
                    </a:stretch>
                  </p:blipFill>
                  <p:spPr>
                    <a:xfrm>
                      <a:off x="2399531" y="2734068"/>
                      <a:ext cx="97200" cy="1263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0" name="Ink 9">
                      <a:extLst>
                        <a:ext uri="{FF2B5EF4-FFF2-40B4-BE49-F238E27FC236}">
                          <a16:creationId xmlns:a16="http://schemas.microsoft.com/office/drawing/2014/main" id="{8C1AA7A3-E6C8-7E64-833E-87C33D608840}"/>
                        </a:ext>
                      </a:extLst>
                    </p14:cNvPr>
                    <p14:cNvContentPartPr/>
                    <p14:nvPr/>
                  </p14:nvContentPartPr>
                  <p14:xfrm>
                    <a:off x="2399891" y="2861148"/>
                    <a:ext cx="107640" cy="84960"/>
                  </p14:xfrm>
                </p:contentPart>
              </mc:Choice>
              <mc:Fallback xmlns="">
                <p:pic>
                  <p:nvPicPr>
                    <p:cNvPr id="10" name="Ink 9">
                      <a:extLst>
                        <a:ext uri="{FF2B5EF4-FFF2-40B4-BE49-F238E27FC236}">
                          <a16:creationId xmlns:a16="http://schemas.microsoft.com/office/drawing/2014/main" id="{8C1AA7A3-E6C8-7E64-833E-87C33D608840}"/>
                        </a:ext>
                      </a:extLst>
                    </p:cNvPr>
                    <p:cNvPicPr/>
                    <p:nvPr/>
                  </p:nvPicPr>
                  <p:blipFill>
                    <a:blip r:embed="rId7"/>
                    <a:stretch>
                      <a:fillRect/>
                    </a:stretch>
                  </p:blipFill>
                  <p:spPr>
                    <a:xfrm>
                      <a:off x="2391251" y="2852508"/>
                      <a:ext cx="125280" cy="102600"/>
                    </a:xfrm>
                    <a:prstGeom prst="rect">
                      <a:avLst/>
                    </a:prstGeom>
                  </p:spPr>
                </p:pic>
              </mc:Fallback>
            </mc:AlternateContent>
          </p:grpSp>
          <p:sp>
            <p:nvSpPr>
              <p:cNvPr id="12" name="TextBox 11">
                <a:extLst>
                  <a:ext uri="{FF2B5EF4-FFF2-40B4-BE49-F238E27FC236}">
                    <a16:creationId xmlns:a16="http://schemas.microsoft.com/office/drawing/2014/main" id="{FBCCBF03-5904-C68D-9C4A-C5FD855341A7}"/>
                  </a:ext>
                </a:extLst>
              </p:cNvPr>
              <p:cNvSpPr txBox="1"/>
              <p:nvPr/>
            </p:nvSpPr>
            <p:spPr>
              <a:xfrm>
                <a:off x="1504642" y="2277644"/>
                <a:ext cx="1632153" cy="369332"/>
              </a:xfrm>
              <a:prstGeom prst="rect">
                <a:avLst/>
              </a:prstGeom>
              <a:noFill/>
            </p:spPr>
            <p:txBody>
              <a:bodyPr wrap="square" rtlCol="0">
                <a:spAutoFit/>
              </a:bodyPr>
              <a:lstStyle/>
              <a:p>
                <a:r>
                  <a:rPr lang="en-IN" b="1" dirty="0">
                    <a:highlight>
                      <a:srgbClr val="FFFF00"/>
                    </a:highlight>
                  </a:rPr>
                  <a:t>Accessible</a:t>
                </a:r>
              </a:p>
            </p:txBody>
          </p:sp>
          <p:grpSp>
            <p:nvGrpSpPr>
              <p:cNvPr id="16" name="Group 15">
                <a:extLst>
                  <a:ext uri="{FF2B5EF4-FFF2-40B4-BE49-F238E27FC236}">
                    <a16:creationId xmlns:a16="http://schemas.microsoft.com/office/drawing/2014/main" id="{78D14FB8-940B-0BD5-ABFC-181E1C85F06E}"/>
                  </a:ext>
                </a:extLst>
              </p:cNvPr>
              <p:cNvGrpSpPr/>
              <p:nvPr/>
            </p:nvGrpSpPr>
            <p:grpSpPr>
              <a:xfrm>
                <a:off x="6204170" y="2536428"/>
                <a:ext cx="1111680" cy="1176120"/>
                <a:chOff x="6204170" y="2536428"/>
                <a:chExt cx="1111680" cy="1176120"/>
              </a:xfrm>
            </p:grpSpPr>
            <mc:AlternateContent xmlns:mc="http://schemas.openxmlformats.org/markup-compatibility/2006" xmlns:p14="http://schemas.microsoft.com/office/powerpoint/2010/main">
              <mc:Choice Requires="p14">
                <p:contentPart p14:bwMode="auto" r:id="rId8">
                  <p14:nvContentPartPr>
                    <p14:cNvPr id="14" name="Ink 13">
                      <a:extLst>
                        <a:ext uri="{FF2B5EF4-FFF2-40B4-BE49-F238E27FC236}">
                          <a16:creationId xmlns:a16="http://schemas.microsoft.com/office/drawing/2014/main" id="{960753B4-5A86-0C67-D01A-479BAFE32323}"/>
                        </a:ext>
                      </a:extLst>
                    </p14:cNvPr>
                    <p14:cNvContentPartPr/>
                    <p14:nvPr/>
                  </p14:nvContentPartPr>
                  <p14:xfrm>
                    <a:off x="6204170" y="2536428"/>
                    <a:ext cx="1111680" cy="1112040"/>
                  </p14:xfrm>
                </p:contentPart>
              </mc:Choice>
              <mc:Fallback xmlns="">
                <p:pic>
                  <p:nvPicPr>
                    <p:cNvPr id="14" name="Ink 13">
                      <a:extLst>
                        <a:ext uri="{FF2B5EF4-FFF2-40B4-BE49-F238E27FC236}">
                          <a16:creationId xmlns:a16="http://schemas.microsoft.com/office/drawing/2014/main" id="{960753B4-5A86-0C67-D01A-479BAFE32323}"/>
                        </a:ext>
                      </a:extLst>
                    </p:cNvPr>
                    <p:cNvPicPr/>
                    <p:nvPr/>
                  </p:nvPicPr>
                  <p:blipFill>
                    <a:blip r:embed="rId9"/>
                    <a:stretch>
                      <a:fillRect/>
                    </a:stretch>
                  </p:blipFill>
                  <p:spPr>
                    <a:xfrm>
                      <a:off x="6195530" y="2527428"/>
                      <a:ext cx="1129320" cy="11296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5" name="Ink 14">
                      <a:extLst>
                        <a:ext uri="{FF2B5EF4-FFF2-40B4-BE49-F238E27FC236}">
                          <a16:creationId xmlns:a16="http://schemas.microsoft.com/office/drawing/2014/main" id="{3188962E-C66F-CCC4-3ED9-0CD752E8075B}"/>
                        </a:ext>
                      </a:extLst>
                    </p14:cNvPr>
                    <p14:cNvContentPartPr/>
                    <p14:nvPr/>
                  </p14:nvContentPartPr>
                  <p14:xfrm>
                    <a:off x="6670370" y="3539388"/>
                    <a:ext cx="166320" cy="173160"/>
                  </p14:xfrm>
                </p:contentPart>
              </mc:Choice>
              <mc:Fallback xmlns="">
                <p:pic>
                  <p:nvPicPr>
                    <p:cNvPr id="15" name="Ink 14">
                      <a:extLst>
                        <a:ext uri="{FF2B5EF4-FFF2-40B4-BE49-F238E27FC236}">
                          <a16:creationId xmlns:a16="http://schemas.microsoft.com/office/drawing/2014/main" id="{3188962E-C66F-CCC4-3ED9-0CD752E8075B}"/>
                        </a:ext>
                      </a:extLst>
                    </p:cNvPr>
                    <p:cNvPicPr/>
                    <p:nvPr/>
                  </p:nvPicPr>
                  <p:blipFill>
                    <a:blip r:embed="rId11"/>
                    <a:stretch>
                      <a:fillRect/>
                    </a:stretch>
                  </p:blipFill>
                  <p:spPr>
                    <a:xfrm>
                      <a:off x="6661370" y="3530388"/>
                      <a:ext cx="183960" cy="190800"/>
                    </a:xfrm>
                    <a:prstGeom prst="rect">
                      <a:avLst/>
                    </a:prstGeom>
                  </p:spPr>
                </p:pic>
              </mc:Fallback>
            </mc:AlternateContent>
          </p:grpSp>
          <p:sp>
            <p:nvSpPr>
              <p:cNvPr id="17" name="TextBox 16">
                <a:extLst>
                  <a:ext uri="{FF2B5EF4-FFF2-40B4-BE49-F238E27FC236}">
                    <a16:creationId xmlns:a16="http://schemas.microsoft.com/office/drawing/2014/main" id="{17D723BE-F6C8-732C-2DB4-EDDE4D32AADB}"/>
                  </a:ext>
                </a:extLst>
              </p:cNvPr>
              <p:cNvSpPr txBox="1"/>
              <p:nvPr/>
            </p:nvSpPr>
            <p:spPr>
              <a:xfrm>
                <a:off x="6558117" y="2896465"/>
                <a:ext cx="2753031" cy="369332"/>
              </a:xfrm>
              <a:prstGeom prst="rect">
                <a:avLst/>
              </a:prstGeom>
              <a:noFill/>
            </p:spPr>
            <p:txBody>
              <a:bodyPr wrap="square" rtlCol="0">
                <a:spAutoFit/>
              </a:bodyPr>
              <a:lstStyle/>
              <a:p>
                <a:r>
                  <a:rPr lang="en-IN" b="1" dirty="0">
                    <a:highlight>
                      <a:srgbClr val="FFFF00"/>
                    </a:highlight>
                  </a:rPr>
                  <a:t>Accessible through object</a:t>
                </a:r>
              </a:p>
            </p:txBody>
          </p:sp>
        </p:grpSp>
      </p:grpSp>
      <p:sp>
        <p:nvSpPr>
          <p:cNvPr id="18" name="TextBox 17">
            <a:extLst>
              <a:ext uri="{FF2B5EF4-FFF2-40B4-BE49-F238E27FC236}">
                <a16:creationId xmlns:a16="http://schemas.microsoft.com/office/drawing/2014/main" id="{65A18B85-0903-A2BB-6F27-EC23A75393D6}"/>
              </a:ext>
            </a:extLst>
          </p:cNvPr>
          <p:cNvSpPr txBox="1"/>
          <p:nvPr/>
        </p:nvSpPr>
        <p:spPr>
          <a:xfrm>
            <a:off x="7804357" y="455494"/>
            <a:ext cx="4050889" cy="1631216"/>
          </a:xfrm>
          <a:prstGeom prst="rect">
            <a:avLst/>
          </a:prstGeom>
          <a:noFill/>
        </p:spPr>
        <p:txBody>
          <a:bodyPr wrap="square" rtlCol="0">
            <a:spAutoFit/>
          </a:bodyPr>
          <a:lstStyle/>
          <a:p>
            <a:r>
              <a:rPr lang="en-IN" sz="2000" dirty="0"/>
              <a:t>With B ,all the A members including private members are accessed without creating an object. </a:t>
            </a:r>
          </a:p>
          <a:p>
            <a:r>
              <a:rPr lang="en-IN" sz="2000" dirty="0"/>
              <a:t>But class B members are accessed using only object in class A.</a:t>
            </a:r>
          </a:p>
        </p:txBody>
      </p:sp>
      <p:sp>
        <p:nvSpPr>
          <p:cNvPr id="22" name="TextBox 21">
            <a:extLst>
              <a:ext uri="{FF2B5EF4-FFF2-40B4-BE49-F238E27FC236}">
                <a16:creationId xmlns:a16="http://schemas.microsoft.com/office/drawing/2014/main" id="{AE5A16E2-91EB-198C-1FFF-B038E39B1AFC}"/>
              </a:ext>
            </a:extLst>
          </p:cNvPr>
          <p:cNvSpPr txBox="1"/>
          <p:nvPr/>
        </p:nvSpPr>
        <p:spPr>
          <a:xfrm>
            <a:off x="752173" y="3787220"/>
            <a:ext cx="6435213" cy="2862322"/>
          </a:xfrm>
          <a:prstGeom prst="rect">
            <a:avLst/>
          </a:prstGeom>
          <a:noFill/>
          <a:ln w="19050">
            <a:solidFill>
              <a:schemeClr val="tx1"/>
            </a:solidFill>
          </a:ln>
        </p:spPr>
        <p:txBody>
          <a:bodyPr wrap="square" rtlCol="0">
            <a:spAutoFit/>
          </a:bodyPr>
          <a:lstStyle/>
          <a:p>
            <a:r>
              <a:rPr lang="en-IN" sz="2000" dirty="0">
                <a:latin typeface="Times New Roman" panose="02020603050405020304" pitchFamily="18" charset="0"/>
                <a:cs typeface="Times New Roman" panose="02020603050405020304" pitchFamily="18" charset="0"/>
              </a:rPr>
              <a:t>class </a:t>
            </a:r>
            <a:r>
              <a:rPr lang="en-IN" sz="2000" dirty="0" err="1">
                <a:latin typeface="Times New Roman" panose="02020603050405020304" pitchFamily="18" charset="0"/>
                <a:cs typeface="Times New Roman" panose="02020603050405020304" pitchFamily="18" charset="0"/>
              </a:rPr>
              <a:t>DemoA</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public static void main(String[] </a:t>
            </a:r>
            <a:r>
              <a:rPr lang="en-IN" sz="2000" dirty="0" err="1">
                <a:latin typeface="Times New Roman" panose="02020603050405020304" pitchFamily="18" charset="0"/>
                <a:cs typeface="Times New Roman" panose="02020603050405020304" pitchFamily="18" charset="0"/>
              </a:rPr>
              <a:t>args</a:t>
            </a:r>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 create an Object of class A</a:t>
            </a:r>
          </a:p>
          <a:p>
            <a:r>
              <a:rPr lang="en-IN" sz="2000" dirty="0">
                <a:latin typeface="Times New Roman" panose="02020603050405020304" pitchFamily="18" charset="0"/>
                <a:cs typeface="Times New Roman" panose="02020603050405020304" pitchFamily="18" charset="0"/>
              </a:rPr>
              <a:t>            A  </a:t>
            </a:r>
            <a:r>
              <a:rPr lang="en-IN" sz="2000" dirty="0" err="1">
                <a:latin typeface="Times New Roman" panose="02020603050405020304" pitchFamily="18" charset="0"/>
                <a:cs typeface="Times New Roman" panose="02020603050405020304" pitchFamily="18" charset="0"/>
              </a:rPr>
              <a:t>aobj</a:t>
            </a:r>
            <a:r>
              <a:rPr lang="en-IN" sz="2000" dirty="0">
                <a:latin typeface="Times New Roman" panose="02020603050405020304" pitchFamily="18" charset="0"/>
                <a:cs typeface="Times New Roman" panose="02020603050405020304" pitchFamily="18" charset="0"/>
              </a:rPr>
              <a:t>= new A();</a:t>
            </a:r>
          </a:p>
          <a:p>
            <a:r>
              <a:rPr lang="en-IN" sz="2000" dirty="0">
                <a:latin typeface="Times New Roman" panose="02020603050405020304" pitchFamily="18" charset="0"/>
                <a:cs typeface="Times New Roman" panose="02020603050405020304" pitchFamily="18" charset="0"/>
              </a:rPr>
              <a:t>            // create an Object for nested class</a:t>
            </a:r>
          </a:p>
          <a:p>
            <a:r>
              <a:rPr lang="en-IN" sz="2000" dirty="0">
                <a:latin typeface="Times New Roman" panose="02020603050405020304" pitchFamily="18" charset="0"/>
                <a:cs typeface="Times New Roman" panose="02020603050405020304" pitchFamily="18" charset="0"/>
              </a:rPr>
              <a:t>            A.B </a:t>
            </a:r>
            <a:r>
              <a:rPr lang="en-IN" sz="2000" dirty="0" err="1">
                <a:latin typeface="Times New Roman" panose="02020603050405020304" pitchFamily="18" charset="0"/>
                <a:cs typeface="Times New Roman" panose="02020603050405020304" pitchFamily="18" charset="0"/>
              </a:rPr>
              <a:t>bobj</a:t>
            </a:r>
            <a:r>
              <a:rPr lang="en-IN" sz="2000" dirty="0">
                <a:latin typeface="Times New Roman" panose="02020603050405020304" pitchFamily="18" charset="0"/>
                <a:cs typeface="Times New Roman" panose="02020603050405020304" pitchFamily="18" charset="0"/>
              </a:rPr>
              <a:t> = </a:t>
            </a:r>
            <a:r>
              <a:rPr lang="en-IN" sz="2000" dirty="0" err="1">
                <a:latin typeface="Times New Roman" panose="02020603050405020304" pitchFamily="18" charset="0"/>
                <a:cs typeface="Times New Roman" panose="02020603050405020304" pitchFamily="18" charset="0"/>
              </a:rPr>
              <a:t>aobj.new</a:t>
            </a:r>
            <a:r>
              <a:rPr lang="en-IN" sz="2000" dirty="0">
                <a:latin typeface="Times New Roman" panose="02020603050405020304" pitchFamily="18" charset="0"/>
                <a:cs typeface="Times New Roman" panose="02020603050405020304" pitchFamily="18" charset="0"/>
              </a:rPr>
              <a:t> B();</a:t>
            </a:r>
          </a:p>
          <a:p>
            <a:endParaRPr lang="en-IN" sz="2000" dirty="0">
              <a:latin typeface="Times New Roman" panose="02020603050405020304" pitchFamily="18" charset="0"/>
              <a:cs typeface="Times New Roman" panose="02020603050405020304" pitchFamily="18" charset="0"/>
            </a:endParaRP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24" name="TextBox 23">
            <a:extLst>
              <a:ext uri="{FF2B5EF4-FFF2-40B4-BE49-F238E27FC236}">
                <a16:creationId xmlns:a16="http://schemas.microsoft.com/office/drawing/2014/main" id="{FA242300-7D68-D2EC-CF6B-538C3CA3156C}"/>
              </a:ext>
            </a:extLst>
          </p:cNvPr>
          <p:cNvSpPr txBox="1"/>
          <p:nvPr/>
        </p:nvSpPr>
        <p:spPr>
          <a:xfrm>
            <a:off x="7411067" y="4303584"/>
            <a:ext cx="5046406" cy="1323439"/>
          </a:xfrm>
          <a:prstGeom prst="rect">
            <a:avLst/>
          </a:prstGeom>
          <a:noFill/>
        </p:spPr>
        <p:txBody>
          <a:bodyPr wrap="square">
            <a:spAutoFit/>
          </a:bodyPr>
          <a:lstStyle/>
          <a:p>
            <a:r>
              <a:rPr lang="en-IN" sz="2000" b="1" dirty="0">
                <a:latin typeface="Times New Roman" panose="02020603050405020304" pitchFamily="18" charset="0"/>
                <a:cs typeface="Times New Roman" panose="02020603050405020304" pitchFamily="18" charset="0"/>
              </a:rPr>
              <a:t>// create an Object of class Outer</a:t>
            </a:r>
          </a:p>
          <a:p>
            <a:r>
              <a:rPr lang="en-IN" sz="2000" dirty="0">
                <a:latin typeface="Times New Roman" panose="02020603050405020304" pitchFamily="18" charset="0"/>
                <a:cs typeface="Times New Roman" panose="02020603050405020304" pitchFamily="18" charset="0"/>
              </a:rPr>
              <a:t> Outer  </a:t>
            </a:r>
            <a:r>
              <a:rPr lang="en-IN" sz="2000" dirty="0" err="1">
                <a:latin typeface="Times New Roman" panose="02020603050405020304" pitchFamily="18" charset="0"/>
                <a:cs typeface="Times New Roman" panose="02020603050405020304" pitchFamily="18" charset="0"/>
              </a:rPr>
              <a:t>outerobj</a:t>
            </a:r>
            <a:r>
              <a:rPr lang="en-IN" sz="2000" dirty="0">
                <a:latin typeface="Times New Roman" panose="02020603050405020304" pitchFamily="18" charset="0"/>
                <a:cs typeface="Times New Roman" panose="02020603050405020304" pitchFamily="18" charset="0"/>
              </a:rPr>
              <a:t>= new Outer();</a:t>
            </a:r>
          </a:p>
          <a:p>
            <a:r>
              <a:rPr lang="en-IN" sz="2000" b="1" dirty="0">
                <a:latin typeface="Times New Roman" panose="02020603050405020304" pitchFamily="18" charset="0"/>
                <a:cs typeface="Times New Roman" panose="02020603050405020304" pitchFamily="18" charset="0"/>
              </a:rPr>
              <a:t>// create an Object for nested class Inner</a:t>
            </a:r>
          </a:p>
          <a:p>
            <a:r>
              <a:rPr lang="en-IN" sz="2000" dirty="0" err="1">
                <a:latin typeface="Times New Roman" panose="02020603050405020304" pitchFamily="18" charset="0"/>
                <a:cs typeface="Times New Roman" panose="02020603050405020304" pitchFamily="18" charset="0"/>
              </a:rPr>
              <a:t>Outer.Inner</a:t>
            </a:r>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innerobj</a:t>
            </a:r>
            <a:r>
              <a:rPr lang="en-IN" sz="2000" dirty="0">
                <a:latin typeface="Times New Roman" panose="02020603050405020304" pitchFamily="18" charset="0"/>
                <a:cs typeface="Times New Roman" panose="02020603050405020304" pitchFamily="18" charset="0"/>
              </a:rPr>
              <a:t> = </a:t>
            </a:r>
            <a:r>
              <a:rPr lang="en-IN" sz="2000" dirty="0" err="1">
                <a:latin typeface="Times New Roman" panose="02020603050405020304" pitchFamily="18" charset="0"/>
                <a:cs typeface="Times New Roman" panose="02020603050405020304" pitchFamily="18" charset="0"/>
              </a:rPr>
              <a:t>outerobj.new</a:t>
            </a:r>
            <a:r>
              <a:rPr lang="en-IN" sz="2000" dirty="0">
                <a:latin typeface="Times New Roman" panose="02020603050405020304" pitchFamily="18" charset="0"/>
                <a:cs typeface="Times New Roman" panose="02020603050405020304" pitchFamily="18" charset="0"/>
              </a:rPr>
              <a:t> Inner();</a:t>
            </a:r>
          </a:p>
        </p:txBody>
      </p:sp>
    </p:spTree>
    <p:extLst>
      <p:ext uri="{BB962C8B-B14F-4D97-AF65-F5344CB8AC3E}">
        <p14:creationId xmlns:p14="http://schemas.microsoft.com/office/powerpoint/2010/main" val="228317107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A4BAF416-E4F0-322B-DD99-2ABC99681FE0}"/>
              </a:ext>
            </a:extLst>
          </p:cNvPr>
          <p:cNvSpPr txBox="1"/>
          <p:nvPr/>
        </p:nvSpPr>
        <p:spPr>
          <a:xfrm>
            <a:off x="491611" y="1273770"/>
            <a:ext cx="6017343" cy="5016758"/>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class A {</a:t>
            </a:r>
          </a:p>
          <a:p>
            <a:r>
              <a:rPr lang="en-IN" sz="2000" dirty="0">
                <a:latin typeface="Times New Roman" panose="02020603050405020304" pitchFamily="18" charset="0"/>
                <a:cs typeface="Times New Roman" panose="02020603050405020304" pitchFamily="18" charset="0"/>
              </a:rPr>
              <a:t>	private int x=10;</a:t>
            </a:r>
          </a:p>
          <a:p>
            <a:r>
              <a:rPr lang="en-IN" sz="2000" dirty="0">
                <a:latin typeface="Times New Roman" panose="02020603050405020304" pitchFamily="18" charset="0"/>
                <a:cs typeface="Times New Roman" panose="02020603050405020304" pitchFamily="18" charset="0"/>
              </a:rPr>
              <a:t>	public int y=20;</a:t>
            </a:r>
          </a:p>
          <a:p>
            <a:r>
              <a:rPr lang="en-IN" sz="2000" dirty="0">
                <a:latin typeface="Times New Roman" panose="02020603050405020304" pitchFamily="18" charset="0"/>
                <a:cs typeface="Times New Roman" panose="02020603050405020304" pitchFamily="18" charset="0"/>
              </a:rPr>
              <a:t>	private void </a:t>
            </a:r>
            <a:r>
              <a:rPr lang="en-IN" sz="2000" dirty="0" err="1">
                <a:latin typeface="Times New Roman" panose="02020603050405020304" pitchFamily="18" charset="0"/>
                <a:cs typeface="Times New Roman" panose="02020603050405020304" pitchFamily="18" charset="0"/>
              </a:rPr>
              <a:t>displayA</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System.out.println</a:t>
            </a:r>
            <a:r>
              <a:rPr lang="en-IN" sz="2000" dirty="0">
                <a:latin typeface="Times New Roman" panose="02020603050405020304" pitchFamily="18" charset="0"/>
                <a:cs typeface="Times New Roman" panose="02020603050405020304" pitchFamily="18" charset="0"/>
              </a:rPr>
              <a:t>("x= "+x);</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System.out.println</a:t>
            </a:r>
            <a:r>
              <a:rPr lang="en-IN" sz="2000" dirty="0">
                <a:latin typeface="Times New Roman" panose="02020603050405020304" pitchFamily="18" charset="0"/>
                <a:cs typeface="Times New Roman" panose="02020603050405020304" pitchFamily="18" charset="0"/>
              </a:rPr>
              <a:t>("y= "+y);</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//Inner class</a:t>
            </a:r>
          </a:p>
          <a:p>
            <a:r>
              <a:rPr lang="en-IN" sz="2000" dirty="0">
                <a:latin typeface="Times New Roman" panose="02020603050405020304" pitchFamily="18" charset="0"/>
                <a:cs typeface="Times New Roman" panose="02020603050405020304" pitchFamily="18" charset="0"/>
              </a:rPr>
              <a:t>	class B {</a:t>
            </a:r>
          </a:p>
          <a:p>
            <a:r>
              <a:rPr lang="en-IN" sz="2000" dirty="0">
                <a:latin typeface="Times New Roman" panose="02020603050405020304" pitchFamily="18" charset="0"/>
                <a:cs typeface="Times New Roman" panose="02020603050405020304" pitchFamily="18" charset="0"/>
              </a:rPr>
              <a:t>	       int z=30;</a:t>
            </a:r>
          </a:p>
          <a:p>
            <a:r>
              <a:rPr lang="en-IN" sz="2000" dirty="0">
                <a:latin typeface="Times New Roman" panose="02020603050405020304" pitchFamily="18" charset="0"/>
                <a:cs typeface="Times New Roman" panose="02020603050405020304" pitchFamily="18" charset="0"/>
              </a:rPr>
              <a:t>	       public void </a:t>
            </a:r>
            <a:r>
              <a:rPr lang="en-IN" sz="2000" dirty="0" err="1">
                <a:latin typeface="Times New Roman" panose="02020603050405020304" pitchFamily="18" charset="0"/>
                <a:cs typeface="Times New Roman" panose="02020603050405020304" pitchFamily="18" charset="0"/>
              </a:rPr>
              <a:t>displayB</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displayA</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System.out.println</a:t>
            </a:r>
            <a:r>
              <a:rPr lang="en-IN" sz="2000" dirty="0">
                <a:latin typeface="Times New Roman" panose="02020603050405020304" pitchFamily="18" charset="0"/>
                <a:cs typeface="Times New Roman" panose="02020603050405020304" pitchFamily="18" charset="0"/>
              </a:rPr>
              <a:t>("z= "+z);</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CCE602D0-AAAF-805C-D737-632A11D5DF52}"/>
              </a:ext>
            </a:extLst>
          </p:cNvPr>
          <p:cNvSpPr txBox="1"/>
          <p:nvPr/>
        </p:nvSpPr>
        <p:spPr>
          <a:xfrm>
            <a:off x="6095999" y="2216692"/>
            <a:ext cx="6096000" cy="2246769"/>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class </a:t>
            </a:r>
            <a:r>
              <a:rPr lang="en-IN" sz="2000" dirty="0" err="1">
                <a:latin typeface="Times New Roman" panose="02020603050405020304" pitchFamily="18" charset="0"/>
                <a:cs typeface="Times New Roman" panose="02020603050405020304" pitchFamily="18" charset="0"/>
              </a:rPr>
              <a:t>DemoA</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public static void main(String[] </a:t>
            </a:r>
            <a:r>
              <a:rPr lang="en-IN" sz="2000" dirty="0" err="1">
                <a:latin typeface="Times New Roman" panose="02020603050405020304" pitchFamily="18" charset="0"/>
                <a:cs typeface="Times New Roman" panose="02020603050405020304" pitchFamily="18" charset="0"/>
              </a:rPr>
              <a:t>args</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 </a:t>
            </a:r>
            <a:r>
              <a:rPr lang="en-IN" sz="2000" dirty="0" err="1">
                <a:latin typeface="Times New Roman" panose="02020603050405020304" pitchFamily="18" charset="0"/>
                <a:cs typeface="Times New Roman" panose="02020603050405020304" pitchFamily="18" charset="0"/>
              </a:rPr>
              <a:t>aobj</a:t>
            </a:r>
            <a:r>
              <a:rPr lang="en-IN" sz="2000" dirty="0">
                <a:latin typeface="Times New Roman" panose="02020603050405020304" pitchFamily="18" charset="0"/>
                <a:cs typeface="Times New Roman" panose="02020603050405020304" pitchFamily="18" charset="0"/>
              </a:rPr>
              <a:t>=new A();</a:t>
            </a:r>
          </a:p>
          <a:p>
            <a:r>
              <a:rPr lang="en-IN" sz="2000" dirty="0">
                <a:latin typeface="Times New Roman" panose="02020603050405020304" pitchFamily="18" charset="0"/>
                <a:cs typeface="Times New Roman" panose="02020603050405020304" pitchFamily="18" charset="0"/>
              </a:rPr>
              <a:t>	          A.B </a:t>
            </a:r>
            <a:r>
              <a:rPr lang="en-IN" sz="2000" dirty="0" err="1">
                <a:latin typeface="Times New Roman" panose="02020603050405020304" pitchFamily="18" charset="0"/>
                <a:cs typeface="Times New Roman" panose="02020603050405020304" pitchFamily="18" charset="0"/>
              </a:rPr>
              <a:t>bobj</a:t>
            </a:r>
            <a:r>
              <a:rPr lang="en-IN" sz="2000" dirty="0">
                <a:latin typeface="Times New Roman" panose="02020603050405020304" pitchFamily="18" charset="0"/>
                <a:cs typeface="Times New Roman" panose="02020603050405020304" pitchFamily="18" charset="0"/>
              </a:rPr>
              <a:t>=</a:t>
            </a:r>
            <a:r>
              <a:rPr lang="en-IN" sz="2000" dirty="0" err="1">
                <a:latin typeface="Times New Roman" panose="02020603050405020304" pitchFamily="18" charset="0"/>
                <a:cs typeface="Times New Roman" panose="02020603050405020304" pitchFamily="18" charset="0"/>
              </a:rPr>
              <a:t>aobj.new</a:t>
            </a:r>
            <a:r>
              <a:rPr lang="en-IN" sz="2000" dirty="0">
                <a:latin typeface="Times New Roman" panose="02020603050405020304" pitchFamily="18" charset="0"/>
                <a:cs typeface="Times New Roman" panose="02020603050405020304" pitchFamily="18" charset="0"/>
              </a:rPr>
              <a:t> B();</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bobj.displayB</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endParaRPr lang="en-IN" sz="2000" dirty="0"/>
          </a:p>
        </p:txBody>
      </p:sp>
      <p:sp>
        <p:nvSpPr>
          <p:cNvPr id="8" name="TextBox 7">
            <a:extLst>
              <a:ext uri="{FF2B5EF4-FFF2-40B4-BE49-F238E27FC236}">
                <a16:creationId xmlns:a16="http://schemas.microsoft.com/office/drawing/2014/main" id="{8593A56D-A2AF-0D7F-3973-7D807E9DCBF9}"/>
              </a:ext>
            </a:extLst>
          </p:cNvPr>
          <p:cNvSpPr txBox="1"/>
          <p:nvPr/>
        </p:nvSpPr>
        <p:spPr>
          <a:xfrm flipH="1">
            <a:off x="391208" y="305862"/>
            <a:ext cx="3492534" cy="400110"/>
          </a:xfrm>
          <a:prstGeom prst="rect">
            <a:avLst/>
          </a:prstGeom>
          <a:noFill/>
        </p:spPr>
        <p:txBody>
          <a:bodyPr wrap="square" rtlCol="0">
            <a:spAutoFit/>
          </a:bodyPr>
          <a:lstStyle/>
          <a:p>
            <a:r>
              <a:rPr lang="en-IN" sz="2000" u="sng" dirty="0"/>
              <a:t>Example: Inner class </a:t>
            </a:r>
          </a:p>
        </p:txBody>
      </p:sp>
    </p:spTree>
    <p:extLst>
      <p:ext uri="{BB962C8B-B14F-4D97-AF65-F5344CB8AC3E}">
        <p14:creationId xmlns:p14="http://schemas.microsoft.com/office/powerpoint/2010/main" val="10265596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695AE69-A59E-78DD-1B39-34597500CDD9}"/>
              </a:ext>
            </a:extLst>
          </p:cNvPr>
          <p:cNvSpPr txBox="1"/>
          <p:nvPr/>
        </p:nvSpPr>
        <p:spPr>
          <a:xfrm>
            <a:off x="678426" y="669045"/>
            <a:ext cx="10432025" cy="1384995"/>
          </a:xfrm>
          <a:prstGeom prst="rect">
            <a:avLst/>
          </a:prstGeom>
          <a:noFill/>
        </p:spPr>
        <p:txBody>
          <a:bodyPr wrap="square">
            <a:spAutoFit/>
          </a:bodyPr>
          <a:lstStyle/>
          <a:p>
            <a:pPr marL="342900" lvl="0" indent="-342900">
              <a:spcBef>
                <a:spcPts val="975"/>
              </a:spcBef>
              <a:spcAft>
                <a:spcPts val="975"/>
              </a:spcAft>
              <a:buSzPts val="1000"/>
              <a:buFont typeface="Symbol" panose="05050102010706020507" pitchFamily="18" charset="2"/>
              <a:buChar char=""/>
              <a:tabLst>
                <a:tab pos="457200" algn="l"/>
              </a:tabLst>
            </a:pPr>
            <a:r>
              <a:rPr lang="en-IN" sz="2800" dirty="0">
                <a:latin typeface="Times New Roman" panose="02020603050405020304" pitchFamily="18" charset="0"/>
                <a:cs typeface="Times New Roman" panose="02020603050405020304" pitchFamily="18" charset="0"/>
              </a:rPr>
              <a:t>A static class is a class described inside another class with the modifier static. It has direct access only to static elements (members) of the class that encloses it.</a:t>
            </a:r>
          </a:p>
        </p:txBody>
      </p:sp>
      <p:graphicFrame>
        <p:nvGraphicFramePr>
          <p:cNvPr id="6" name="Table 5">
            <a:extLst>
              <a:ext uri="{FF2B5EF4-FFF2-40B4-BE49-F238E27FC236}">
                <a16:creationId xmlns:a16="http://schemas.microsoft.com/office/drawing/2014/main" id="{BC197519-2DBE-81EF-A331-F765578BDFB2}"/>
              </a:ext>
            </a:extLst>
          </p:cNvPr>
          <p:cNvGraphicFramePr>
            <a:graphicFrameLocks noGrp="1"/>
          </p:cNvGraphicFramePr>
          <p:nvPr>
            <p:extLst>
              <p:ext uri="{D42A27DB-BD31-4B8C-83A1-F6EECF244321}">
                <p14:modId xmlns:p14="http://schemas.microsoft.com/office/powerpoint/2010/main" val="341909824"/>
              </p:ext>
            </p:extLst>
          </p:nvPr>
        </p:nvGraphicFramePr>
        <p:xfrm>
          <a:off x="1099572" y="2415992"/>
          <a:ext cx="9843731" cy="3011412"/>
        </p:xfrm>
        <a:graphic>
          <a:graphicData uri="http://schemas.openxmlformats.org/drawingml/2006/table">
            <a:tbl>
              <a:tblPr firstRow="1" bandRow="1">
                <a:tableStyleId>{5C22544A-7EE6-4342-B048-85BDC9FD1C3A}</a:tableStyleId>
              </a:tblPr>
              <a:tblGrid>
                <a:gridCol w="4576541">
                  <a:extLst>
                    <a:ext uri="{9D8B030D-6E8A-4147-A177-3AD203B41FA5}">
                      <a16:colId xmlns:a16="http://schemas.microsoft.com/office/drawing/2014/main" val="3984322814"/>
                    </a:ext>
                  </a:extLst>
                </a:gridCol>
                <a:gridCol w="5267190">
                  <a:extLst>
                    <a:ext uri="{9D8B030D-6E8A-4147-A177-3AD203B41FA5}">
                      <a16:colId xmlns:a16="http://schemas.microsoft.com/office/drawing/2014/main" val="2672258200"/>
                    </a:ext>
                  </a:extLst>
                </a:gridCol>
              </a:tblGrid>
              <a:tr h="439869">
                <a:tc>
                  <a:txBody>
                    <a:bodyPr/>
                    <a:lstStyle/>
                    <a:p>
                      <a:r>
                        <a:rPr lang="en-IN" sz="2000" dirty="0">
                          <a:latin typeface="Times New Roman" panose="02020603050405020304" pitchFamily="18" charset="0"/>
                          <a:cs typeface="Times New Roman" panose="02020603050405020304" pitchFamily="18" charset="0"/>
                        </a:rPr>
                        <a:t>Non-static(known as Inner classes)</a:t>
                      </a:r>
                    </a:p>
                  </a:txBody>
                  <a:tcPr/>
                </a:tc>
                <a:tc>
                  <a:txBody>
                    <a:bodyPr/>
                    <a:lstStyle/>
                    <a:p>
                      <a:r>
                        <a:rPr lang="en-IN" sz="2000" dirty="0">
                          <a:latin typeface="Times New Roman" panose="02020603050405020304" pitchFamily="18" charset="0"/>
                          <a:cs typeface="Times New Roman" panose="02020603050405020304" pitchFamily="18" charset="0"/>
                        </a:rPr>
                        <a:t>Static</a:t>
                      </a:r>
                    </a:p>
                  </a:txBody>
                  <a:tcPr/>
                </a:tc>
                <a:extLst>
                  <a:ext uri="{0D108BD9-81ED-4DB2-BD59-A6C34878D82A}">
                    <a16:rowId xmlns:a16="http://schemas.microsoft.com/office/drawing/2014/main" val="149509952"/>
                  </a:ext>
                </a:extLst>
              </a:tr>
              <a:tr h="1454952">
                <a:tc>
                  <a:txBody>
                    <a:bodyPr/>
                    <a:lstStyle/>
                    <a:p>
                      <a:r>
                        <a:rPr lang="en-IN" sz="2000" dirty="0">
                          <a:latin typeface="Times New Roman" panose="02020603050405020304" pitchFamily="18" charset="0"/>
                          <a:cs typeface="Times New Roman" panose="02020603050405020304" pitchFamily="18" charset="0"/>
                        </a:rPr>
                        <a:t>Have access to both static and non-static members of enclosing(outer class) class</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2000" dirty="0">
                          <a:latin typeface="Times New Roman" panose="02020603050405020304" pitchFamily="18" charset="0"/>
                          <a:cs typeface="Times New Roman" panose="02020603050405020304" pitchFamily="18" charset="0"/>
                        </a:rPr>
                        <a:t>Only have access to other static members of the enclosing(outer class) class.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sz="2000" dirty="0">
                          <a:latin typeface="Times New Roman" panose="02020603050405020304" pitchFamily="18" charset="0"/>
                          <a:cs typeface="Times New Roman" panose="02020603050405020304" pitchFamily="18" charset="0"/>
                        </a:rPr>
                        <a:t>It cannot access any other non-static members of the java program.</a:t>
                      </a:r>
                    </a:p>
                  </a:txBody>
                  <a:tcPr/>
                </a:tc>
                <a:extLst>
                  <a:ext uri="{0D108BD9-81ED-4DB2-BD59-A6C34878D82A}">
                    <a16:rowId xmlns:a16="http://schemas.microsoft.com/office/drawing/2014/main" val="436548215"/>
                  </a:ext>
                </a:extLst>
              </a:tr>
              <a:tr h="1116591">
                <a:tc>
                  <a:txBody>
                    <a:bodyPr/>
                    <a:lstStyle/>
                    <a:p>
                      <a:r>
                        <a:rPr lang="en-IN" sz="2000" dirty="0">
                          <a:latin typeface="Times New Roman" panose="02020603050405020304" pitchFamily="18" charset="0"/>
                          <a:cs typeface="Times New Roman" panose="02020603050405020304" pitchFamily="18" charset="0"/>
                        </a:rPr>
                        <a:t>Can only be instantiated after and with reference to an object of its enclosing (outer class) class.</a:t>
                      </a:r>
                    </a:p>
                  </a:txBody>
                  <a:tcPr/>
                </a:tc>
                <a:tc>
                  <a:txBody>
                    <a:bodyPr/>
                    <a:lstStyle/>
                    <a:p>
                      <a:r>
                        <a:rPr lang="en-IN" sz="2000" dirty="0">
                          <a:latin typeface="Times New Roman" panose="02020603050405020304" pitchFamily="18" charset="0"/>
                          <a:cs typeface="Times New Roman" panose="02020603050405020304" pitchFamily="18" charset="0"/>
                        </a:rPr>
                        <a:t>Can be instantiated independent of an object of their enclosing(outer class) class</a:t>
                      </a:r>
                    </a:p>
                  </a:txBody>
                  <a:tcPr/>
                </a:tc>
                <a:extLst>
                  <a:ext uri="{0D108BD9-81ED-4DB2-BD59-A6C34878D82A}">
                    <a16:rowId xmlns:a16="http://schemas.microsoft.com/office/drawing/2014/main" val="4025143299"/>
                  </a:ext>
                </a:extLst>
              </a:tr>
            </a:tbl>
          </a:graphicData>
        </a:graphic>
      </p:graphicFrame>
      <p:sp>
        <p:nvSpPr>
          <p:cNvPr id="7" name="TextBox 6">
            <a:extLst>
              <a:ext uri="{FF2B5EF4-FFF2-40B4-BE49-F238E27FC236}">
                <a16:creationId xmlns:a16="http://schemas.microsoft.com/office/drawing/2014/main" id="{167FCE5B-7812-B263-1A6F-93A0A0D248E4}"/>
              </a:ext>
            </a:extLst>
          </p:cNvPr>
          <p:cNvSpPr txBox="1"/>
          <p:nvPr/>
        </p:nvSpPr>
        <p:spPr>
          <a:xfrm>
            <a:off x="678425" y="93235"/>
            <a:ext cx="6096000" cy="584775"/>
          </a:xfrm>
          <a:prstGeom prst="rect">
            <a:avLst/>
          </a:prstGeom>
          <a:noFill/>
        </p:spPr>
        <p:txBody>
          <a:bodyPr wrap="square">
            <a:spAutoFit/>
          </a:bodyPr>
          <a:lstStyle/>
          <a:p>
            <a:r>
              <a:rPr lang="en-IN" sz="3200" dirty="0">
                <a:cs typeface="Times New Roman" panose="02020603050405020304" pitchFamily="18" charset="0"/>
              </a:rPr>
              <a:t>static class</a:t>
            </a:r>
            <a:endParaRPr lang="en-IN" sz="3200" dirty="0"/>
          </a:p>
        </p:txBody>
      </p:sp>
    </p:spTree>
    <p:extLst>
      <p:ext uri="{BB962C8B-B14F-4D97-AF65-F5344CB8AC3E}">
        <p14:creationId xmlns:p14="http://schemas.microsoft.com/office/powerpoint/2010/main" val="33425275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643D61E8-A8C3-7450-B5CC-DA6467B71D76}"/>
              </a:ext>
            </a:extLst>
          </p:cNvPr>
          <p:cNvSpPr txBox="1"/>
          <p:nvPr/>
        </p:nvSpPr>
        <p:spPr>
          <a:xfrm>
            <a:off x="609599" y="382720"/>
            <a:ext cx="9419304" cy="5632311"/>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class Ship {</a:t>
            </a:r>
          </a:p>
          <a:p>
            <a:r>
              <a:rPr lang="en-IN" sz="2400" dirty="0">
                <a:latin typeface="Times New Roman" panose="02020603050405020304" pitchFamily="18" charset="0"/>
                <a:cs typeface="Times New Roman" panose="02020603050405020304" pitchFamily="18" charset="0"/>
              </a:rPr>
              <a:t>    public int x = 10;</a:t>
            </a:r>
          </a:p>
          <a:p>
            <a:r>
              <a:rPr lang="en-IN" sz="2400" dirty="0">
                <a:latin typeface="Times New Roman" panose="02020603050405020304" pitchFamily="18" charset="0"/>
                <a:cs typeface="Times New Roman" panose="02020603050405020304" pitchFamily="18" charset="0"/>
              </a:rPr>
              <a:t>    private static int y = 10;</a:t>
            </a:r>
          </a:p>
          <a:p>
            <a:r>
              <a:rPr lang="en-IN" sz="2400" dirty="0">
                <a:latin typeface="Times New Roman" panose="02020603050405020304" pitchFamily="18" charset="0"/>
                <a:cs typeface="Times New Roman" panose="02020603050405020304" pitchFamily="18" charset="0"/>
              </a:rPr>
              <a:t>    static class Boat {</a:t>
            </a:r>
          </a:p>
          <a:p>
            <a:r>
              <a:rPr lang="en-IN" sz="2400" dirty="0">
                <a:latin typeface="Times New Roman" panose="02020603050405020304" pitchFamily="18" charset="0"/>
                <a:cs typeface="Times New Roman" panose="02020603050405020304" pitchFamily="18" charset="0"/>
              </a:rPr>
              <a:t>        public void test() {</a:t>
            </a:r>
          </a:p>
          <a:p>
            <a:r>
              <a:rPr lang="en-IN" sz="2400" dirty="0">
                <a:latin typeface="Times New Roman" panose="02020603050405020304" pitchFamily="18" charset="0"/>
                <a:cs typeface="Times New Roman" panose="02020603050405020304" pitchFamily="18" charset="0"/>
              </a:rPr>
              <a:t>           </a:t>
            </a:r>
            <a:r>
              <a:rPr lang="en-IN" sz="2400" b="1" dirty="0">
                <a:highlight>
                  <a:srgbClr val="FFFF00"/>
                </a:highlight>
                <a:latin typeface="Times New Roman" panose="02020603050405020304" pitchFamily="18" charset="0"/>
                <a:cs typeface="Times New Roman" panose="02020603050405020304" pitchFamily="18" charset="0"/>
              </a:rPr>
              <a:t>// x = 20; // cannot refer to non static members of outer class</a:t>
            </a:r>
          </a:p>
          <a:p>
            <a:r>
              <a:rPr lang="en-IN" sz="2400" dirty="0">
                <a:latin typeface="Times New Roman" panose="02020603050405020304" pitchFamily="18" charset="0"/>
                <a:cs typeface="Times New Roman" panose="02020603050405020304" pitchFamily="18" charset="0"/>
              </a:rPr>
              <a:t>            Ship </a:t>
            </a:r>
            <a:r>
              <a:rPr lang="en-IN" sz="2400" dirty="0" err="1">
                <a:latin typeface="Times New Roman" panose="02020603050405020304" pitchFamily="18" charset="0"/>
                <a:cs typeface="Times New Roman" panose="02020603050405020304" pitchFamily="18" charset="0"/>
              </a:rPr>
              <a:t>sh</a:t>
            </a:r>
            <a:r>
              <a:rPr lang="en-IN" sz="2400" dirty="0">
                <a:latin typeface="Times New Roman" panose="02020603050405020304" pitchFamily="18" charset="0"/>
                <a:cs typeface="Times New Roman" panose="02020603050405020304" pitchFamily="18" charset="0"/>
              </a:rPr>
              <a:t> = new Ship();</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sh.x</a:t>
            </a:r>
            <a:r>
              <a:rPr lang="en-IN" sz="2400" dirty="0">
                <a:latin typeface="Times New Roman" panose="02020603050405020304" pitchFamily="18" charset="0"/>
                <a:cs typeface="Times New Roman" panose="02020603050405020304" pitchFamily="18" charset="0"/>
              </a:rPr>
              <a:t> = 20;</a:t>
            </a:r>
          </a:p>
          <a:p>
            <a:r>
              <a:rPr lang="en-IN" sz="2400" dirty="0">
                <a:latin typeface="Times New Roman" panose="02020603050405020304" pitchFamily="18" charset="0"/>
                <a:cs typeface="Times New Roman" panose="02020603050405020304" pitchFamily="18" charset="0"/>
              </a:rPr>
              <a:t>            y = 20;</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void display(){</a:t>
            </a:r>
          </a:p>
          <a:p>
            <a:r>
              <a:rPr lang="en-IN" sz="2400" dirty="0">
                <a:latin typeface="Times New Roman" panose="02020603050405020304" pitchFamily="18" charset="0"/>
                <a:cs typeface="Times New Roman" panose="02020603050405020304" pitchFamily="18" charset="0"/>
              </a:rPr>
              <a:t>	</a:t>
            </a:r>
            <a:r>
              <a:rPr lang="en-IN" sz="2400" dirty="0" err="1">
                <a:latin typeface="Times New Roman" panose="02020603050405020304" pitchFamily="18" charset="0"/>
                <a:cs typeface="Times New Roman" panose="02020603050405020304" pitchFamily="18" charset="0"/>
              </a:rPr>
              <a:t>System.out.println</a:t>
            </a:r>
            <a:r>
              <a:rPr lang="en-IN" sz="2400" dirty="0">
                <a:latin typeface="Times New Roman" panose="02020603050405020304" pitchFamily="18" charset="0"/>
                <a:cs typeface="Times New Roman" panose="02020603050405020304" pitchFamily="18" charset="0"/>
              </a:rPr>
              <a:t>("x = "+x+ ", y = "+y);</a:t>
            </a:r>
          </a:p>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6732336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89736EB2-90E0-E9EF-1B20-72FA6786D183}"/>
              </a:ext>
            </a:extLst>
          </p:cNvPr>
          <p:cNvSpPr txBox="1"/>
          <p:nvPr/>
        </p:nvSpPr>
        <p:spPr>
          <a:xfrm>
            <a:off x="-422787" y="-1712258"/>
            <a:ext cx="13224387" cy="9466694"/>
          </a:xfrm>
          <a:prstGeom prst="rect">
            <a:avLst/>
          </a:prstGeom>
          <a:noFill/>
        </p:spPr>
        <p:txBody>
          <a:bodyPr wrap="square">
            <a:spAutoFit/>
          </a:bodyPr>
          <a:lstStyle/>
          <a:p>
            <a:pPr marL="342900" marR="47625" lvl="0" indent="-342900" algn="ctr">
              <a:spcBef>
                <a:spcPts val="750"/>
              </a:spcBef>
              <a:spcAft>
                <a:spcPts val="18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Classifying Nested Classes</a:t>
            </a:r>
          </a:p>
          <a:p>
            <a:pPr marL="342900" lvl="0" indent="-342900">
              <a:spcBef>
                <a:spcPts val="750"/>
              </a:spcBef>
              <a:spcAft>
                <a:spcPts val="112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There are two types of nested classes. One is declared using the access modifier static; these classes are called static nested classes. Classes without this modifier are called inner classes.</a:t>
            </a:r>
          </a:p>
          <a:p>
            <a:pPr marL="342900" lvl="0" indent="-342900">
              <a:spcAft>
                <a:spcPts val="9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Nested class</a:t>
            </a:r>
          </a:p>
          <a:p>
            <a:pPr marL="457200">
              <a:spcBef>
                <a:spcPts val="975"/>
              </a:spcBef>
              <a:spcAft>
                <a:spcPts val="975"/>
              </a:spcAft>
              <a:buNone/>
            </a:pPr>
            <a:r>
              <a:rPr lang="en-IN" sz="2000" dirty="0">
                <a:latin typeface="Times New Roman" panose="02020603050405020304" pitchFamily="18" charset="0"/>
                <a:cs typeface="Times New Roman" panose="02020603050405020304" pitchFamily="18" charset="0"/>
              </a:rPr>
              <a:t>A nested class is an element of the enclosing (outer) class. It can be declared with any access level—private, public, protected, or package-private—depending on where it is described.</a:t>
            </a:r>
          </a:p>
          <a:p>
            <a:pPr marL="457200">
              <a:spcBef>
                <a:spcPts val="750"/>
              </a:spcBef>
              <a:spcAft>
                <a:spcPts val="1125"/>
              </a:spcAft>
              <a:buNone/>
            </a:pPr>
            <a:r>
              <a:rPr lang="en-IN" sz="2000" dirty="0">
                <a:latin typeface="Times New Roman" panose="02020603050405020304" pitchFamily="18" charset="0"/>
                <a:cs typeface="Times New Roman" panose="02020603050405020304" pitchFamily="18" charset="0"/>
              </a:rPr>
              <a:t> </a:t>
            </a:r>
          </a:p>
          <a:p>
            <a:pPr marL="342900" lvl="0" indent="-342900">
              <a:spcAft>
                <a:spcPts val="9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Static class</a:t>
            </a:r>
          </a:p>
          <a:p>
            <a:pPr marL="342900" lvl="0" indent="-342900">
              <a:spcBef>
                <a:spcPts val="975"/>
              </a:spcBef>
              <a:spcAft>
                <a:spcPts val="9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A static class is a class described inside another class with the modifier static; it has direct access only to static elements (members) of the class that encloses it.</a:t>
            </a:r>
          </a:p>
          <a:p>
            <a:pPr marL="457200">
              <a:spcAft>
                <a:spcPts val="975"/>
              </a:spcAft>
              <a:buNone/>
            </a:pPr>
            <a:r>
              <a:rPr lang="en-IN" sz="2000" dirty="0">
                <a:latin typeface="Times New Roman" panose="02020603050405020304" pitchFamily="18" charset="0"/>
                <a:cs typeface="Times New Roman" panose="02020603050405020304" pitchFamily="18" charset="0"/>
              </a:rPr>
              <a:t>Inner class</a:t>
            </a:r>
          </a:p>
          <a:p>
            <a:pPr marL="342900" lvl="0" indent="-342900">
              <a:spcBef>
                <a:spcPts val="975"/>
              </a:spcBef>
              <a:spcAft>
                <a:spcPts val="9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An inner class is a non-static nested class that has direct access to the elements of the class that encloses it, even when they are declared as private.</a:t>
            </a:r>
          </a:p>
          <a:p>
            <a:pPr marL="457200">
              <a:spcAft>
                <a:spcPts val="975"/>
              </a:spcAft>
              <a:buNone/>
            </a:pPr>
            <a:r>
              <a:rPr lang="en-IN" sz="2000" dirty="0">
                <a:latin typeface="Times New Roman" panose="02020603050405020304" pitchFamily="18" charset="0"/>
                <a:cs typeface="Times New Roman" panose="02020603050405020304" pitchFamily="18" charset="0"/>
              </a:rPr>
              <a:t>Class member</a:t>
            </a:r>
          </a:p>
          <a:p>
            <a:pPr marL="342900" lvl="0" indent="-342900">
              <a:spcBef>
                <a:spcPts val="975"/>
              </a:spcBef>
              <a:spcAft>
                <a:spcPts val="9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A class member is simply a class that is defined in the body of the class that encloses it. This class is most often referred to as the inner class.</a:t>
            </a:r>
          </a:p>
          <a:p>
            <a:pPr marL="457200">
              <a:spcAft>
                <a:spcPts val="975"/>
              </a:spcAft>
              <a:buNone/>
            </a:pPr>
            <a:r>
              <a:rPr lang="en-IN" sz="2000" dirty="0">
                <a:latin typeface="Times New Roman" panose="02020603050405020304" pitchFamily="18" charset="0"/>
                <a:cs typeface="Times New Roman" panose="02020603050405020304" pitchFamily="18" charset="0"/>
              </a:rPr>
              <a:t>Local class</a:t>
            </a:r>
          </a:p>
          <a:p>
            <a:pPr marL="342900" lvl="0" indent="-342900">
              <a:spcBef>
                <a:spcPts val="975"/>
              </a:spcBef>
              <a:spcAft>
                <a:spcPts val="9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A local class is a class defined in a block of some class. For instance, a method body can act as a block.</a:t>
            </a:r>
          </a:p>
          <a:p>
            <a:pPr marL="457200">
              <a:spcAft>
                <a:spcPts val="975"/>
              </a:spcAft>
              <a:buNone/>
            </a:pPr>
            <a:r>
              <a:rPr lang="en-IN" sz="2000" dirty="0">
                <a:latin typeface="Times New Roman" panose="02020603050405020304" pitchFamily="18" charset="0"/>
                <a:cs typeface="Times New Roman" panose="02020603050405020304" pitchFamily="18" charset="0"/>
              </a:rPr>
              <a:t>Anonymous class</a:t>
            </a:r>
          </a:p>
          <a:p>
            <a:pPr marL="342900" lvl="0" indent="-342900">
              <a:spcBef>
                <a:spcPts val="975"/>
              </a:spcBef>
              <a:spcAft>
                <a:spcPts val="975"/>
              </a:spcAft>
              <a:buSzPts val="1000"/>
              <a:buFont typeface="Symbol" panose="05050102010706020507" pitchFamily="18" charset="2"/>
              <a:buChar char=""/>
              <a:tabLst>
                <a:tab pos="457200" algn="l"/>
              </a:tabLst>
            </a:pPr>
            <a:r>
              <a:rPr lang="en-IN" sz="2000" dirty="0">
                <a:latin typeface="Times New Roman" panose="02020603050405020304" pitchFamily="18" charset="0"/>
                <a:cs typeface="Times New Roman" panose="02020603050405020304" pitchFamily="18" charset="0"/>
              </a:rPr>
              <a:t>An anonymous class is a class without a name. If it is necessary to create a sole class object, there is no need to assign a name to this class.</a:t>
            </a:r>
          </a:p>
        </p:txBody>
      </p:sp>
    </p:spTree>
    <p:extLst>
      <p:ext uri="{BB962C8B-B14F-4D97-AF65-F5344CB8AC3E}">
        <p14:creationId xmlns:p14="http://schemas.microsoft.com/office/powerpoint/2010/main" val="40578365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C462EB94-133D-FE15-10F1-14EBF692C619}"/>
              </a:ext>
            </a:extLst>
          </p:cNvPr>
          <p:cNvSpPr txBox="1"/>
          <p:nvPr/>
        </p:nvSpPr>
        <p:spPr>
          <a:xfrm>
            <a:off x="1356854" y="2428172"/>
            <a:ext cx="9468462" cy="923330"/>
          </a:xfrm>
          <a:prstGeom prst="rect">
            <a:avLst/>
          </a:prstGeom>
          <a:noFill/>
        </p:spPr>
        <p:txBody>
          <a:bodyPr wrap="square">
            <a:spAutoFit/>
          </a:bodyPr>
          <a:lstStyle/>
          <a:p>
            <a:r>
              <a:rPr lang="en-US" b="0" i="0" dirty="0">
                <a:solidFill>
                  <a:srgbClr val="10162F"/>
                </a:solidFill>
                <a:effectLst/>
                <a:latin typeface="Times New Roman" panose="02020603050405020304" pitchFamily="18" charset="0"/>
                <a:cs typeface="Times New Roman" panose="02020603050405020304" pitchFamily="18" charset="0"/>
              </a:rPr>
              <a:t>One significant benefit of implementing nested classes is that they provide an extra level of security by giving programmers the power to control the amount of access one class may have to another class and its methods.</a:t>
            </a:r>
            <a:endParaRPr lang="en-IN" dirty="0">
              <a:latin typeface="Times New Roman" panose="02020603050405020304" pitchFamily="18" charset="0"/>
              <a:cs typeface="Times New Roman" panose="02020603050405020304" pitchFamily="18" charset="0"/>
            </a:endParaRPr>
          </a:p>
        </p:txBody>
      </p:sp>
      <p:sp>
        <p:nvSpPr>
          <p:cNvPr id="16" name="TextBox 15">
            <a:extLst>
              <a:ext uri="{FF2B5EF4-FFF2-40B4-BE49-F238E27FC236}">
                <a16:creationId xmlns:a16="http://schemas.microsoft.com/office/drawing/2014/main" id="{96154769-BC96-8FFA-5934-A707D6DD5FF9}"/>
              </a:ext>
            </a:extLst>
          </p:cNvPr>
          <p:cNvSpPr txBox="1"/>
          <p:nvPr/>
        </p:nvSpPr>
        <p:spPr>
          <a:xfrm>
            <a:off x="1356854" y="1212817"/>
            <a:ext cx="9832256" cy="1015663"/>
          </a:xfrm>
          <a:prstGeom prst="rect">
            <a:avLst/>
          </a:prstGeom>
          <a:noFill/>
        </p:spPr>
        <p:txBody>
          <a:bodyPr wrap="square">
            <a:spAutoFit/>
          </a:bodyPr>
          <a:lstStyle/>
          <a:p>
            <a:r>
              <a:rPr lang="en-US" sz="2000" b="0" i="0" dirty="0">
                <a:solidFill>
                  <a:srgbClr val="10162F"/>
                </a:solidFill>
                <a:effectLst/>
                <a:latin typeface="Times New Roman" panose="02020603050405020304" pitchFamily="18" charset="0"/>
                <a:cs typeface="Times New Roman" panose="02020603050405020304" pitchFamily="18" charset="0"/>
              </a:rPr>
              <a:t>There are two main types of nested classes: </a:t>
            </a:r>
            <a:r>
              <a:rPr lang="en-US" sz="2000" b="0" i="1" dirty="0">
                <a:solidFill>
                  <a:srgbClr val="10162F"/>
                </a:solidFill>
                <a:effectLst/>
                <a:latin typeface="Times New Roman" panose="02020603050405020304" pitchFamily="18" charset="0"/>
                <a:cs typeface="Times New Roman" panose="02020603050405020304" pitchFamily="18" charset="0"/>
              </a:rPr>
              <a:t>non-static</a:t>
            </a:r>
            <a:r>
              <a:rPr lang="en-US" sz="2000" b="0" i="0" dirty="0">
                <a:solidFill>
                  <a:srgbClr val="10162F"/>
                </a:solidFill>
                <a:effectLst/>
                <a:latin typeface="Times New Roman" panose="02020603050405020304" pitchFamily="18" charset="0"/>
                <a:cs typeface="Times New Roman" panose="02020603050405020304" pitchFamily="18" charset="0"/>
              </a:rPr>
              <a:t> (also known as </a:t>
            </a:r>
            <a:r>
              <a:rPr lang="en-US" sz="2000" b="0" i="1" dirty="0">
                <a:solidFill>
                  <a:srgbClr val="10162F"/>
                </a:solidFill>
                <a:effectLst/>
                <a:latin typeface="Times New Roman" panose="02020603050405020304" pitchFamily="18" charset="0"/>
                <a:cs typeface="Times New Roman" panose="02020603050405020304" pitchFamily="18" charset="0"/>
              </a:rPr>
              <a:t>inner</a:t>
            </a:r>
            <a:r>
              <a:rPr lang="en-US" sz="2000" b="0" i="0" dirty="0">
                <a:solidFill>
                  <a:srgbClr val="10162F"/>
                </a:solidFill>
                <a:effectLst/>
                <a:latin typeface="Times New Roman" panose="02020603050405020304" pitchFamily="18" charset="0"/>
                <a:cs typeface="Times New Roman" panose="02020603050405020304" pitchFamily="18" charset="0"/>
              </a:rPr>
              <a:t>) nested classes, and </a:t>
            </a:r>
            <a:r>
              <a:rPr lang="en-US" sz="2000" b="0" i="1" dirty="0">
                <a:solidFill>
                  <a:srgbClr val="10162F"/>
                </a:solidFill>
                <a:effectLst/>
                <a:latin typeface="Times New Roman" panose="02020603050405020304" pitchFamily="18" charset="0"/>
                <a:cs typeface="Times New Roman" panose="02020603050405020304" pitchFamily="18" charset="0"/>
              </a:rPr>
              <a:t>static</a:t>
            </a:r>
            <a:r>
              <a:rPr lang="en-US" sz="2000" b="0" i="0" dirty="0">
                <a:solidFill>
                  <a:srgbClr val="10162F"/>
                </a:solidFill>
                <a:effectLst/>
                <a:latin typeface="Times New Roman" panose="02020603050405020304" pitchFamily="18" charset="0"/>
                <a:cs typeface="Times New Roman" panose="02020603050405020304" pitchFamily="18" charset="0"/>
              </a:rPr>
              <a:t> nested classes. The type of nested class determines whether it has access to other elements (static and non-static) within its encapsulating class</a:t>
            </a:r>
            <a:endParaRPr lang="en-IN"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2620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36176B-53C3-4E42-C137-075AA3EA07E7}"/>
              </a:ext>
            </a:extLst>
          </p:cNvPr>
          <p:cNvSpPr>
            <a:spLocks noGrp="1"/>
          </p:cNvSpPr>
          <p:nvPr>
            <p:ph type="title"/>
          </p:nvPr>
        </p:nvSpPr>
        <p:spPr>
          <a:xfrm>
            <a:off x="838200" y="365125"/>
            <a:ext cx="10515600" cy="706591"/>
          </a:xfrm>
        </p:spPr>
        <p:txBody>
          <a:bodyPr/>
          <a:lstStyle/>
          <a:p>
            <a:r>
              <a:rPr lang="en-IN" dirty="0"/>
              <a:t>Access Modifiers</a:t>
            </a:r>
          </a:p>
        </p:txBody>
      </p:sp>
      <p:sp>
        <p:nvSpPr>
          <p:cNvPr id="4" name="Rectangle 1">
            <a:extLst>
              <a:ext uri="{FF2B5EF4-FFF2-40B4-BE49-F238E27FC236}">
                <a16:creationId xmlns:a16="http://schemas.microsoft.com/office/drawing/2014/main" id="{D4B49FC5-275B-C551-3C2F-4216DD790F57}"/>
              </a:ext>
            </a:extLst>
          </p:cNvPr>
          <p:cNvSpPr>
            <a:spLocks noChangeArrowheads="1"/>
          </p:cNvSpPr>
          <p:nvPr/>
        </p:nvSpPr>
        <p:spPr bwMode="auto">
          <a:xfrm>
            <a:off x="717757" y="1256382"/>
            <a:ext cx="11208774"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lang="en-US" altLang="en-US" sz="2400" dirty="0"/>
              <a:t>All modifiers are classified into two categorized</a:t>
            </a:r>
          </a:p>
          <a:p>
            <a:pPr marL="742950" lvl="1" indent="-285750" eaLnBrk="0" fontAlgn="base" hangingPunct="0">
              <a:spcBef>
                <a:spcPct val="0"/>
              </a:spcBef>
              <a:spcAft>
                <a:spcPct val="0"/>
              </a:spcAft>
              <a:buFont typeface="Arial" panose="020B0604020202020204" pitchFamily="34" charset="0"/>
              <a:buChar char="•"/>
            </a:pPr>
            <a:r>
              <a:rPr lang="en-US" altLang="en-US" sz="2400" dirty="0"/>
              <a:t>Access Modifiers/Access specifiers</a:t>
            </a:r>
          </a:p>
          <a:p>
            <a:pPr marL="742950" lvl="1" indent="-285750" eaLnBrk="0" fontAlgn="base" hangingPunct="0">
              <a:spcBef>
                <a:spcPct val="0"/>
              </a:spcBef>
              <a:spcAft>
                <a:spcPct val="0"/>
              </a:spcAft>
              <a:buFont typeface="Arial" panose="020B0604020202020204" pitchFamily="34" charset="0"/>
              <a:buChar char="•"/>
            </a:pPr>
            <a:r>
              <a:rPr lang="en-US" altLang="en-US" sz="2400" dirty="0"/>
              <a:t>Non-access Modifiers(static, final, abstract etc.,)</a:t>
            </a:r>
          </a:p>
          <a:p>
            <a:pPr eaLnBrk="0" fontAlgn="base" hangingPunct="0">
              <a:spcBef>
                <a:spcPct val="0"/>
              </a:spcBef>
              <a:spcAft>
                <a:spcPct val="0"/>
              </a:spcAft>
            </a:pPr>
            <a:endParaRPr lang="en-IN" sz="2400" dirty="0"/>
          </a:p>
          <a:p>
            <a:pPr marL="342900" indent="-342900" eaLnBrk="0" fontAlgn="base" hangingPunct="0">
              <a:spcBef>
                <a:spcPct val="0"/>
              </a:spcBef>
              <a:spcAft>
                <a:spcPct val="0"/>
              </a:spcAft>
              <a:buFont typeface="Wingdings" panose="05000000000000000000" pitchFamily="2" charset="2"/>
              <a:buChar char="ü"/>
            </a:pPr>
            <a:r>
              <a:rPr lang="en-IN" sz="2400" b="1" dirty="0"/>
              <a:t>Access modifiers </a:t>
            </a:r>
            <a:r>
              <a:rPr lang="en-IN" sz="2400" dirty="0"/>
              <a:t>determine how other classes can use this class, field, or method.</a:t>
            </a:r>
            <a:endParaRPr lang="en-US" altLang="en-US" sz="2400" dirty="0"/>
          </a:p>
          <a:p>
            <a:pPr eaLnBrk="0" fontAlgn="base" hangingPunct="0">
              <a:spcBef>
                <a:spcPct val="0"/>
              </a:spcBef>
              <a:spcAft>
                <a:spcPct val="0"/>
              </a:spcAft>
            </a:pPr>
            <a:endParaRPr lang="en-US" altLang="en-US" sz="2400" dirty="0"/>
          </a:p>
          <a:p>
            <a:pPr marL="342900" indent="-342900" eaLnBrk="0" fontAlgn="base" hangingPunct="0">
              <a:spcBef>
                <a:spcPct val="0"/>
              </a:spcBef>
              <a:spcAft>
                <a:spcPct val="0"/>
              </a:spcAft>
              <a:buFont typeface="Wingdings" panose="05000000000000000000" pitchFamily="2" charset="2"/>
              <a:buChar char="ü"/>
            </a:pPr>
            <a:r>
              <a:rPr lang="en-US" altLang="en-US" sz="2400" dirty="0"/>
              <a:t>There are two levels of access control:</a:t>
            </a:r>
          </a:p>
          <a:p>
            <a:pPr marL="800100" lvl="1" indent="-342900" eaLnBrk="0" fontAlgn="base" hangingPunct="0">
              <a:lnSpc>
                <a:spcPct val="150000"/>
              </a:lnSpc>
              <a:spcBef>
                <a:spcPct val="0"/>
              </a:spcBef>
              <a:spcAft>
                <a:spcPct val="0"/>
              </a:spcAft>
              <a:buFont typeface="Arial" panose="020B0604020202020204" pitchFamily="34" charset="0"/>
              <a:buChar char="•"/>
            </a:pPr>
            <a:r>
              <a:rPr lang="en-US" altLang="en-US" sz="2400" dirty="0"/>
              <a:t>At the top level—public, or package-private (no explicit modifier).</a:t>
            </a:r>
          </a:p>
          <a:p>
            <a:pPr marL="800100" lvl="1" indent="-342900" eaLnBrk="0" fontAlgn="base" hangingPunct="0">
              <a:lnSpc>
                <a:spcPct val="150000"/>
              </a:lnSpc>
              <a:spcBef>
                <a:spcPct val="0"/>
              </a:spcBef>
              <a:spcAft>
                <a:spcPct val="0"/>
              </a:spcAft>
              <a:buFont typeface="Arial" panose="020B0604020202020204" pitchFamily="34" charset="0"/>
              <a:buChar char="•"/>
            </a:pPr>
            <a:r>
              <a:rPr lang="en-US" altLang="en-US" sz="2400" dirty="0"/>
              <a:t>At the member level—public, private, protected, or package-private (no explicit modifier).</a:t>
            </a:r>
          </a:p>
          <a:p>
            <a:pPr marL="0" marR="0" lvl="0" indent="0" algn="l" defTabSz="914400" rtl="0" eaLnBrk="0" fontAlgn="base" latinLnBrk="0" hangingPunct="0">
              <a:lnSpc>
                <a:spcPct val="100000"/>
              </a:lnSpc>
              <a:spcBef>
                <a:spcPct val="0"/>
              </a:spcBef>
              <a:spcAft>
                <a:spcPct val="0"/>
              </a:spcAft>
              <a:buClrTx/>
              <a:buSzTx/>
              <a:buFontTx/>
              <a:buNone/>
              <a:tabLst/>
            </a:pPr>
            <a:endParaRPr lang="en-US" altLang="en-US" sz="2400" dirty="0"/>
          </a:p>
        </p:txBody>
      </p:sp>
    </p:spTree>
    <p:extLst>
      <p:ext uri="{BB962C8B-B14F-4D97-AF65-F5344CB8AC3E}">
        <p14:creationId xmlns:p14="http://schemas.microsoft.com/office/powerpoint/2010/main" val="392078678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0D5F8F5-94BC-14A3-DCFC-F108336C25E1}"/>
              </a:ext>
            </a:extLst>
          </p:cNvPr>
          <p:cNvGraphicFramePr>
            <a:graphicFrameLocks noGrp="1"/>
          </p:cNvGraphicFramePr>
          <p:nvPr>
            <p:extLst>
              <p:ext uri="{D42A27DB-BD31-4B8C-83A1-F6EECF244321}">
                <p14:modId xmlns:p14="http://schemas.microsoft.com/office/powerpoint/2010/main" val="2548518126"/>
              </p:ext>
            </p:extLst>
          </p:nvPr>
        </p:nvGraphicFramePr>
        <p:xfrm>
          <a:off x="891458" y="479039"/>
          <a:ext cx="8390193" cy="2748280"/>
        </p:xfrm>
        <a:graphic>
          <a:graphicData uri="http://schemas.openxmlformats.org/drawingml/2006/table">
            <a:tbl>
              <a:tblPr firstRow="1" bandRow="1">
                <a:tableStyleId>{5C22544A-7EE6-4342-B048-85BDC9FD1C3A}</a:tableStyleId>
              </a:tblPr>
              <a:tblGrid>
                <a:gridCol w="3900763">
                  <a:extLst>
                    <a:ext uri="{9D8B030D-6E8A-4147-A177-3AD203B41FA5}">
                      <a16:colId xmlns:a16="http://schemas.microsoft.com/office/drawing/2014/main" val="3984322814"/>
                    </a:ext>
                  </a:extLst>
                </a:gridCol>
                <a:gridCol w="4489430">
                  <a:extLst>
                    <a:ext uri="{9D8B030D-6E8A-4147-A177-3AD203B41FA5}">
                      <a16:colId xmlns:a16="http://schemas.microsoft.com/office/drawing/2014/main" val="2672258200"/>
                    </a:ext>
                  </a:extLst>
                </a:gridCol>
              </a:tblGrid>
              <a:tr h="370840">
                <a:tc>
                  <a:txBody>
                    <a:bodyPr/>
                    <a:lstStyle/>
                    <a:p>
                      <a:r>
                        <a:rPr lang="en-IN" dirty="0"/>
                        <a:t>Non-static(known as Inner classes)</a:t>
                      </a:r>
                    </a:p>
                  </a:txBody>
                  <a:tcPr/>
                </a:tc>
                <a:tc>
                  <a:txBody>
                    <a:bodyPr/>
                    <a:lstStyle/>
                    <a:p>
                      <a:r>
                        <a:rPr lang="en-IN" dirty="0"/>
                        <a:t>Static</a:t>
                      </a:r>
                    </a:p>
                  </a:txBody>
                  <a:tcPr/>
                </a:tc>
                <a:extLst>
                  <a:ext uri="{0D108BD9-81ED-4DB2-BD59-A6C34878D82A}">
                    <a16:rowId xmlns:a16="http://schemas.microsoft.com/office/drawing/2014/main" val="149509952"/>
                  </a:ext>
                </a:extLst>
              </a:tr>
              <a:tr h="370840">
                <a:tc>
                  <a:txBody>
                    <a:bodyPr/>
                    <a:lstStyle/>
                    <a:p>
                      <a:r>
                        <a:rPr lang="en-IN" dirty="0"/>
                        <a:t>Have access to both static and non-static members of enclosing(outer class) class</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dirty="0"/>
                        <a:t>Only have access to other static members of the enclosing(outer class) class.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IN" dirty="0"/>
                        <a:t>It cannot access any other non-static members of the java program.</a:t>
                      </a:r>
                    </a:p>
                    <a:p>
                      <a:endParaRPr lang="en-IN" dirty="0"/>
                    </a:p>
                  </a:txBody>
                  <a:tcPr/>
                </a:tc>
                <a:extLst>
                  <a:ext uri="{0D108BD9-81ED-4DB2-BD59-A6C34878D82A}">
                    <a16:rowId xmlns:a16="http://schemas.microsoft.com/office/drawing/2014/main" val="436548215"/>
                  </a:ext>
                </a:extLst>
              </a:tr>
              <a:tr h="370840">
                <a:tc>
                  <a:txBody>
                    <a:bodyPr/>
                    <a:lstStyle/>
                    <a:p>
                      <a:r>
                        <a:rPr lang="en-IN" dirty="0"/>
                        <a:t>Can only be instantiated after and with reference to an object of its enclosing (outer class) class.</a:t>
                      </a:r>
                    </a:p>
                  </a:txBody>
                  <a:tcPr/>
                </a:tc>
                <a:tc>
                  <a:txBody>
                    <a:bodyPr/>
                    <a:lstStyle/>
                    <a:p>
                      <a:r>
                        <a:rPr lang="en-IN" dirty="0"/>
                        <a:t>Can be instantiated independent of an object of their enclosing(outer class) class</a:t>
                      </a:r>
                    </a:p>
                  </a:txBody>
                  <a:tcPr/>
                </a:tc>
                <a:extLst>
                  <a:ext uri="{0D108BD9-81ED-4DB2-BD59-A6C34878D82A}">
                    <a16:rowId xmlns:a16="http://schemas.microsoft.com/office/drawing/2014/main" val="4025143299"/>
                  </a:ext>
                </a:extLst>
              </a:tr>
            </a:tbl>
          </a:graphicData>
        </a:graphic>
      </p:graphicFrame>
    </p:spTree>
    <p:extLst>
      <p:ext uri="{BB962C8B-B14F-4D97-AF65-F5344CB8AC3E}">
        <p14:creationId xmlns:p14="http://schemas.microsoft.com/office/powerpoint/2010/main" val="22334377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loud 3">
            <a:extLst>
              <a:ext uri="{FF2B5EF4-FFF2-40B4-BE49-F238E27FC236}">
                <a16:creationId xmlns:a16="http://schemas.microsoft.com/office/drawing/2014/main" id="{17CCD7F4-86C4-C0FE-0524-2630C7DD93B9}"/>
              </a:ext>
            </a:extLst>
          </p:cNvPr>
          <p:cNvSpPr/>
          <p:nvPr/>
        </p:nvSpPr>
        <p:spPr>
          <a:xfrm>
            <a:off x="7698656" y="186818"/>
            <a:ext cx="3038169" cy="1740304"/>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grpSp>
        <p:nvGrpSpPr>
          <p:cNvPr id="5" name="Group 4">
            <a:extLst>
              <a:ext uri="{FF2B5EF4-FFF2-40B4-BE49-F238E27FC236}">
                <a16:creationId xmlns:a16="http://schemas.microsoft.com/office/drawing/2014/main" id="{B6EAB5D3-AB40-5EAC-FC67-7BE99802BE64}"/>
              </a:ext>
            </a:extLst>
          </p:cNvPr>
          <p:cNvGrpSpPr/>
          <p:nvPr/>
        </p:nvGrpSpPr>
        <p:grpSpPr>
          <a:xfrm>
            <a:off x="8079659" y="505533"/>
            <a:ext cx="924231" cy="963557"/>
            <a:chOff x="6744929" y="2143434"/>
            <a:chExt cx="1101213" cy="1052634"/>
          </a:xfrm>
        </p:grpSpPr>
        <p:sp>
          <p:nvSpPr>
            <p:cNvPr id="6" name="Oval 5">
              <a:extLst>
                <a:ext uri="{FF2B5EF4-FFF2-40B4-BE49-F238E27FC236}">
                  <a16:creationId xmlns:a16="http://schemas.microsoft.com/office/drawing/2014/main" id="{C2EA28FF-4E8C-4CE8-3E1C-C623236A7E9A}"/>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a:extLst>
                <a:ext uri="{FF2B5EF4-FFF2-40B4-BE49-F238E27FC236}">
                  <a16:creationId xmlns:a16="http://schemas.microsoft.com/office/drawing/2014/main" id="{34F9DAB8-8579-09BD-207D-40F6E5CAC8CF}"/>
                </a:ext>
              </a:extLst>
            </p:cNvPr>
            <p:cNvSpPr txBox="1"/>
            <p:nvPr/>
          </p:nvSpPr>
          <p:spPr>
            <a:xfrm>
              <a:off x="6921911" y="2262322"/>
              <a:ext cx="835741" cy="646331"/>
            </a:xfrm>
            <a:prstGeom prst="rect">
              <a:avLst/>
            </a:prstGeom>
            <a:noFill/>
          </p:spPr>
          <p:txBody>
            <a:bodyPr wrap="square" rtlCol="0">
              <a:spAutoFit/>
            </a:bodyPr>
            <a:lstStyle/>
            <a:p>
              <a:r>
                <a:rPr lang="en-IN" dirty="0"/>
                <a:t>a=10</a:t>
              </a:r>
            </a:p>
            <a:p>
              <a:r>
                <a:rPr lang="en-IN" dirty="0"/>
                <a:t>b=20</a:t>
              </a:r>
            </a:p>
          </p:txBody>
        </p:sp>
      </p:grpSp>
      <p:grpSp>
        <p:nvGrpSpPr>
          <p:cNvPr id="8" name="Group 7">
            <a:extLst>
              <a:ext uri="{FF2B5EF4-FFF2-40B4-BE49-F238E27FC236}">
                <a16:creationId xmlns:a16="http://schemas.microsoft.com/office/drawing/2014/main" id="{CFFB783E-1F29-8254-3D59-12E3C1BB7FD0}"/>
              </a:ext>
            </a:extLst>
          </p:cNvPr>
          <p:cNvGrpSpPr/>
          <p:nvPr/>
        </p:nvGrpSpPr>
        <p:grpSpPr>
          <a:xfrm>
            <a:off x="9384892" y="404651"/>
            <a:ext cx="879985" cy="893207"/>
            <a:chOff x="6744929" y="2143434"/>
            <a:chExt cx="1101213" cy="1052634"/>
          </a:xfrm>
        </p:grpSpPr>
        <p:sp>
          <p:nvSpPr>
            <p:cNvPr id="9" name="Oval 8">
              <a:extLst>
                <a:ext uri="{FF2B5EF4-FFF2-40B4-BE49-F238E27FC236}">
                  <a16:creationId xmlns:a16="http://schemas.microsoft.com/office/drawing/2014/main" id="{C0F5BA17-1A7E-41F8-72DC-0F9EDF5C4297}"/>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TextBox 9">
              <a:extLst>
                <a:ext uri="{FF2B5EF4-FFF2-40B4-BE49-F238E27FC236}">
                  <a16:creationId xmlns:a16="http://schemas.microsoft.com/office/drawing/2014/main" id="{EC27F068-D1D3-B0D1-0693-8A8907695472}"/>
                </a:ext>
              </a:extLst>
            </p:cNvPr>
            <p:cNvSpPr txBox="1"/>
            <p:nvPr/>
          </p:nvSpPr>
          <p:spPr>
            <a:xfrm>
              <a:off x="6921911" y="2262322"/>
              <a:ext cx="835741" cy="761694"/>
            </a:xfrm>
            <a:prstGeom prst="rect">
              <a:avLst/>
            </a:prstGeom>
            <a:noFill/>
          </p:spPr>
          <p:txBody>
            <a:bodyPr wrap="square" rtlCol="0">
              <a:spAutoFit/>
            </a:bodyPr>
            <a:lstStyle/>
            <a:p>
              <a:r>
                <a:rPr lang="en-IN" dirty="0"/>
                <a:t>a=30</a:t>
              </a:r>
            </a:p>
            <a:p>
              <a:r>
                <a:rPr lang="en-IN" dirty="0"/>
                <a:t>b=40</a:t>
              </a:r>
            </a:p>
          </p:txBody>
        </p:sp>
      </p:grpSp>
      <p:sp>
        <p:nvSpPr>
          <p:cNvPr id="11" name="TextBox 10">
            <a:extLst>
              <a:ext uri="{FF2B5EF4-FFF2-40B4-BE49-F238E27FC236}">
                <a16:creationId xmlns:a16="http://schemas.microsoft.com/office/drawing/2014/main" id="{B185DF5D-2BDD-653F-5E26-90F67D7157B8}"/>
              </a:ext>
            </a:extLst>
          </p:cNvPr>
          <p:cNvSpPr txBox="1"/>
          <p:nvPr/>
        </p:nvSpPr>
        <p:spPr>
          <a:xfrm>
            <a:off x="6105834" y="357416"/>
            <a:ext cx="766916" cy="461665"/>
          </a:xfrm>
          <a:prstGeom prst="rect">
            <a:avLst/>
          </a:prstGeom>
          <a:noFill/>
          <a:ln w="28575">
            <a:solidFill>
              <a:schemeClr val="tx1"/>
            </a:solidFill>
          </a:ln>
        </p:spPr>
        <p:txBody>
          <a:bodyPr wrap="square" rtlCol="0">
            <a:spAutoFit/>
          </a:bodyPr>
          <a:lstStyle/>
          <a:p>
            <a:r>
              <a:rPr lang="en-US" sz="2400" dirty="0"/>
              <a:t>a</a:t>
            </a:r>
            <a:r>
              <a:rPr lang="en-IN" sz="2400" dirty="0"/>
              <a:t>1</a:t>
            </a:r>
          </a:p>
        </p:txBody>
      </p:sp>
      <p:cxnSp>
        <p:nvCxnSpPr>
          <p:cNvPr id="12" name="Straight Arrow Connector 11">
            <a:extLst>
              <a:ext uri="{FF2B5EF4-FFF2-40B4-BE49-F238E27FC236}">
                <a16:creationId xmlns:a16="http://schemas.microsoft.com/office/drawing/2014/main" id="{C2C25215-92C3-AD4B-E824-FFC85B78FB1C}"/>
              </a:ext>
            </a:extLst>
          </p:cNvPr>
          <p:cNvCxnSpPr>
            <a:cxnSpLocks/>
          </p:cNvCxnSpPr>
          <p:nvPr/>
        </p:nvCxnSpPr>
        <p:spPr>
          <a:xfrm>
            <a:off x="6843250" y="614360"/>
            <a:ext cx="1200107" cy="293128"/>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5B3B4491-99C9-4443-9D9D-BD5C780DBC17}"/>
              </a:ext>
            </a:extLst>
          </p:cNvPr>
          <p:cNvSpPr txBox="1"/>
          <p:nvPr/>
        </p:nvSpPr>
        <p:spPr>
          <a:xfrm>
            <a:off x="11184197" y="1067025"/>
            <a:ext cx="766916" cy="461665"/>
          </a:xfrm>
          <a:prstGeom prst="rect">
            <a:avLst/>
          </a:prstGeom>
          <a:noFill/>
          <a:ln w="28575">
            <a:solidFill>
              <a:schemeClr val="tx1"/>
            </a:solidFill>
          </a:ln>
        </p:spPr>
        <p:txBody>
          <a:bodyPr wrap="square" rtlCol="0">
            <a:spAutoFit/>
          </a:bodyPr>
          <a:lstStyle/>
          <a:p>
            <a:r>
              <a:rPr lang="en-US" sz="2400" dirty="0"/>
              <a:t>a</a:t>
            </a:r>
            <a:r>
              <a:rPr lang="en-IN" sz="2400" dirty="0"/>
              <a:t>2</a:t>
            </a:r>
          </a:p>
        </p:txBody>
      </p:sp>
      <p:cxnSp>
        <p:nvCxnSpPr>
          <p:cNvPr id="17" name="Straight Arrow Connector 16">
            <a:extLst>
              <a:ext uri="{FF2B5EF4-FFF2-40B4-BE49-F238E27FC236}">
                <a16:creationId xmlns:a16="http://schemas.microsoft.com/office/drawing/2014/main" id="{3B31A456-D3BA-7BBC-DBCA-3E7DF97095E5}"/>
              </a:ext>
            </a:extLst>
          </p:cNvPr>
          <p:cNvCxnSpPr>
            <a:cxnSpLocks/>
            <a:stCxn id="16" idx="1"/>
            <a:endCxn id="9" idx="6"/>
          </p:cNvCxnSpPr>
          <p:nvPr/>
        </p:nvCxnSpPr>
        <p:spPr>
          <a:xfrm flipH="1" flipV="1">
            <a:off x="10264877" y="851255"/>
            <a:ext cx="919320" cy="446603"/>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1" name="TextBox 20">
            <a:extLst>
              <a:ext uri="{FF2B5EF4-FFF2-40B4-BE49-F238E27FC236}">
                <a16:creationId xmlns:a16="http://schemas.microsoft.com/office/drawing/2014/main" id="{A5B259FC-BD70-34B3-C503-F009FE53C2BC}"/>
              </a:ext>
            </a:extLst>
          </p:cNvPr>
          <p:cNvSpPr txBox="1"/>
          <p:nvPr/>
        </p:nvSpPr>
        <p:spPr>
          <a:xfrm>
            <a:off x="6150078" y="3362090"/>
            <a:ext cx="6096000" cy="3477875"/>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class A{</a:t>
            </a:r>
          </a:p>
          <a:p>
            <a:r>
              <a:rPr lang="en-IN" sz="2000" dirty="0">
                <a:latin typeface="Times New Roman" panose="02020603050405020304" pitchFamily="18" charset="0"/>
                <a:cs typeface="Times New Roman" panose="02020603050405020304" pitchFamily="18" charset="0"/>
              </a:rPr>
              <a:t>	int a,b;</a:t>
            </a:r>
          </a:p>
          <a:p>
            <a:r>
              <a:rPr lang="en-IN" sz="2000" dirty="0">
                <a:latin typeface="Times New Roman" panose="02020603050405020304" pitchFamily="18" charset="0"/>
                <a:cs typeface="Times New Roman" panose="02020603050405020304" pitchFamily="18" charset="0"/>
              </a:rPr>
              <a:t>	A(int </a:t>
            </a:r>
            <a:r>
              <a:rPr lang="en-IN" sz="2000" dirty="0" err="1">
                <a:latin typeface="Times New Roman" panose="02020603050405020304" pitchFamily="18" charset="0"/>
                <a:cs typeface="Times New Roman" panose="02020603050405020304" pitchFamily="18" charset="0"/>
              </a:rPr>
              <a:t>a,int</a:t>
            </a:r>
            <a:r>
              <a:rPr lang="en-IN" sz="2000" dirty="0">
                <a:latin typeface="Times New Roman" panose="02020603050405020304" pitchFamily="18" charset="0"/>
                <a:cs typeface="Times New Roman" panose="02020603050405020304" pitchFamily="18" charset="0"/>
              </a:rPr>
              <a:t> b){</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this.a</a:t>
            </a:r>
            <a:r>
              <a:rPr lang="en-IN" sz="2000" dirty="0">
                <a:latin typeface="Times New Roman" panose="02020603050405020304" pitchFamily="18" charset="0"/>
                <a:cs typeface="Times New Roman" panose="02020603050405020304" pitchFamily="18" charset="0"/>
              </a:rPr>
              <a:t>=a;</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this.b</a:t>
            </a:r>
            <a:r>
              <a:rPr lang="en-IN" sz="2000" dirty="0">
                <a:latin typeface="Times New Roman" panose="02020603050405020304" pitchFamily="18" charset="0"/>
                <a:cs typeface="Times New Roman" panose="02020603050405020304" pitchFamily="18" charset="0"/>
              </a:rPr>
              <a:t>=b;</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void display(){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System.out.println</a:t>
            </a:r>
            <a:r>
              <a:rPr lang="en-IN" sz="2000" dirty="0">
                <a:latin typeface="Times New Roman" panose="02020603050405020304" pitchFamily="18" charset="0"/>
                <a:cs typeface="Times New Roman" panose="02020603050405020304" pitchFamily="18" charset="0"/>
              </a:rPr>
              <a:t>( this + ": a value = "   </a:t>
            </a:r>
          </a:p>
          <a:p>
            <a:r>
              <a:rPr lang="en-IN" sz="2000" dirty="0">
                <a:latin typeface="Times New Roman" panose="02020603050405020304" pitchFamily="18" charset="0"/>
                <a:cs typeface="Times New Roman" panose="02020603050405020304" pitchFamily="18" charset="0"/>
              </a:rPr>
              <a:t>                                                    + a + ", b value = " +b);</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23" name="TextBox 22">
            <a:extLst>
              <a:ext uri="{FF2B5EF4-FFF2-40B4-BE49-F238E27FC236}">
                <a16:creationId xmlns:a16="http://schemas.microsoft.com/office/drawing/2014/main" id="{F52D4770-529A-7666-1C9A-003A3D42A7A5}"/>
              </a:ext>
            </a:extLst>
          </p:cNvPr>
          <p:cNvSpPr txBox="1"/>
          <p:nvPr/>
        </p:nvSpPr>
        <p:spPr>
          <a:xfrm>
            <a:off x="814188" y="723973"/>
            <a:ext cx="3030029"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A a1=new A(10,20);</a:t>
            </a:r>
          </a:p>
          <a:p>
            <a:r>
              <a:rPr lang="en-IN" sz="2400" dirty="0">
                <a:latin typeface="Times New Roman" panose="02020603050405020304" pitchFamily="18" charset="0"/>
                <a:cs typeface="Times New Roman" panose="02020603050405020304" pitchFamily="18" charset="0"/>
              </a:rPr>
              <a:t>A a2=new A(30,40);</a:t>
            </a:r>
          </a:p>
        </p:txBody>
      </p:sp>
      <p:sp>
        <p:nvSpPr>
          <p:cNvPr id="24" name="TextBox 23">
            <a:extLst>
              <a:ext uri="{FF2B5EF4-FFF2-40B4-BE49-F238E27FC236}">
                <a16:creationId xmlns:a16="http://schemas.microsoft.com/office/drawing/2014/main" id="{02B8615B-C95D-1B80-EA9F-0FC839E80244}"/>
              </a:ext>
            </a:extLst>
          </p:cNvPr>
          <p:cNvSpPr txBox="1"/>
          <p:nvPr/>
        </p:nvSpPr>
        <p:spPr>
          <a:xfrm>
            <a:off x="6120296" y="1080113"/>
            <a:ext cx="766916" cy="461665"/>
          </a:xfrm>
          <a:prstGeom prst="rect">
            <a:avLst/>
          </a:prstGeom>
          <a:noFill/>
          <a:ln w="28575">
            <a:solidFill>
              <a:schemeClr val="tx1"/>
            </a:solidFill>
          </a:ln>
        </p:spPr>
        <p:txBody>
          <a:bodyPr wrap="square" rtlCol="0">
            <a:spAutoFit/>
          </a:bodyPr>
          <a:lstStyle/>
          <a:p>
            <a:r>
              <a:rPr lang="en-US" sz="2400" dirty="0"/>
              <a:t>o</a:t>
            </a:r>
            <a:r>
              <a:rPr lang="en-IN" sz="2400" dirty="0"/>
              <a:t>bj1</a:t>
            </a:r>
          </a:p>
        </p:txBody>
      </p:sp>
      <p:cxnSp>
        <p:nvCxnSpPr>
          <p:cNvPr id="25" name="Straight Arrow Connector 24">
            <a:extLst>
              <a:ext uri="{FF2B5EF4-FFF2-40B4-BE49-F238E27FC236}">
                <a16:creationId xmlns:a16="http://schemas.microsoft.com/office/drawing/2014/main" id="{63EEE26E-360C-0AFC-E38E-A6EB668428C1}"/>
              </a:ext>
            </a:extLst>
          </p:cNvPr>
          <p:cNvCxnSpPr>
            <a:cxnSpLocks/>
            <a:endCxn id="6" idx="2"/>
          </p:cNvCxnSpPr>
          <p:nvPr/>
        </p:nvCxnSpPr>
        <p:spPr>
          <a:xfrm flipV="1">
            <a:off x="6857712" y="987312"/>
            <a:ext cx="1221947" cy="34974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6EE1130E-E209-BC45-D908-915F94C5B9F9}"/>
              </a:ext>
            </a:extLst>
          </p:cNvPr>
          <p:cNvSpPr txBox="1"/>
          <p:nvPr/>
        </p:nvSpPr>
        <p:spPr>
          <a:xfrm>
            <a:off x="10353367" y="1824058"/>
            <a:ext cx="766916" cy="461665"/>
          </a:xfrm>
          <a:prstGeom prst="rect">
            <a:avLst/>
          </a:prstGeom>
          <a:noFill/>
          <a:ln w="28575">
            <a:solidFill>
              <a:schemeClr val="tx1"/>
            </a:solidFill>
          </a:ln>
        </p:spPr>
        <p:txBody>
          <a:bodyPr wrap="square" rtlCol="0">
            <a:spAutoFit/>
          </a:bodyPr>
          <a:lstStyle/>
          <a:p>
            <a:r>
              <a:rPr lang="en-US" sz="2400" dirty="0"/>
              <a:t>o</a:t>
            </a:r>
            <a:r>
              <a:rPr lang="en-IN" sz="2400" dirty="0"/>
              <a:t>bj2</a:t>
            </a:r>
          </a:p>
        </p:txBody>
      </p:sp>
      <p:cxnSp>
        <p:nvCxnSpPr>
          <p:cNvPr id="28" name="Straight Arrow Connector 27">
            <a:extLst>
              <a:ext uri="{FF2B5EF4-FFF2-40B4-BE49-F238E27FC236}">
                <a16:creationId xmlns:a16="http://schemas.microsoft.com/office/drawing/2014/main" id="{190D82BC-8A39-04CE-3844-8FFA0C4BFD6F}"/>
              </a:ext>
            </a:extLst>
          </p:cNvPr>
          <p:cNvCxnSpPr>
            <a:cxnSpLocks/>
            <a:endCxn id="9" idx="5"/>
          </p:cNvCxnSpPr>
          <p:nvPr/>
        </p:nvCxnSpPr>
        <p:spPr>
          <a:xfrm flipH="1" flipV="1">
            <a:off x="10136006" y="1167051"/>
            <a:ext cx="600819" cy="649250"/>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E140C406-2A59-9214-7821-EF2BBAF57B86}"/>
              </a:ext>
            </a:extLst>
          </p:cNvPr>
          <p:cNvSpPr txBox="1"/>
          <p:nvPr/>
        </p:nvSpPr>
        <p:spPr>
          <a:xfrm>
            <a:off x="459657" y="3371485"/>
            <a:ext cx="4336309" cy="3046988"/>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static void swap(A obj1,A obj2){</a:t>
            </a:r>
          </a:p>
          <a:p>
            <a:r>
              <a:rPr lang="en-IN" sz="2400" dirty="0">
                <a:latin typeface="Times New Roman" panose="02020603050405020304" pitchFamily="18" charset="0"/>
                <a:cs typeface="Times New Roman" panose="02020603050405020304" pitchFamily="18" charset="0"/>
              </a:rPr>
              <a:t>	int t=obj1.a;</a:t>
            </a:r>
          </a:p>
          <a:p>
            <a:r>
              <a:rPr lang="en-IN" sz="2400" dirty="0">
                <a:latin typeface="Times New Roman" panose="02020603050405020304" pitchFamily="18" charset="0"/>
                <a:cs typeface="Times New Roman" panose="02020603050405020304" pitchFamily="18" charset="0"/>
              </a:rPr>
              <a:t>	obj1.a=obj2.a;</a:t>
            </a:r>
          </a:p>
          <a:p>
            <a:r>
              <a:rPr lang="en-IN" sz="2400" dirty="0">
                <a:latin typeface="Times New Roman" panose="02020603050405020304" pitchFamily="18" charset="0"/>
                <a:cs typeface="Times New Roman" panose="02020603050405020304" pitchFamily="18" charset="0"/>
              </a:rPr>
              <a:t>	obj2.a=t;</a:t>
            </a:r>
          </a:p>
          <a:p>
            <a:r>
              <a:rPr lang="en-IN" sz="2400" dirty="0">
                <a:latin typeface="Times New Roman" panose="02020603050405020304" pitchFamily="18" charset="0"/>
                <a:cs typeface="Times New Roman" panose="02020603050405020304" pitchFamily="18" charset="0"/>
              </a:rPr>
              <a:t>	t=obj1.b;</a:t>
            </a:r>
          </a:p>
          <a:p>
            <a:r>
              <a:rPr lang="en-IN" sz="2400" dirty="0">
                <a:latin typeface="Times New Roman" panose="02020603050405020304" pitchFamily="18" charset="0"/>
                <a:cs typeface="Times New Roman" panose="02020603050405020304" pitchFamily="18" charset="0"/>
              </a:rPr>
              <a:t>	obj1.b=obj2.b;</a:t>
            </a:r>
          </a:p>
          <a:p>
            <a:r>
              <a:rPr lang="en-IN" sz="2400" dirty="0">
                <a:latin typeface="Times New Roman" panose="02020603050405020304" pitchFamily="18" charset="0"/>
                <a:cs typeface="Times New Roman" panose="02020603050405020304" pitchFamily="18" charset="0"/>
              </a:rPr>
              <a:t>	obj2.b=t;</a:t>
            </a:r>
          </a:p>
          <a:p>
            <a:r>
              <a:rPr lang="en-IN" sz="2400" dirty="0">
                <a:latin typeface="Times New Roman" panose="02020603050405020304" pitchFamily="18" charset="0"/>
                <a:cs typeface="Times New Roman" panose="02020603050405020304" pitchFamily="18" charset="0"/>
              </a:rPr>
              <a:t>}</a:t>
            </a:r>
          </a:p>
        </p:txBody>
      </p:sp>
      <p:sp>
        <p:nvSpPr>
          <p:cNvPr id="34" name="TextBox 33">
            <a:extLst>
              <a:ext uri="{FF2B5EF4-FFF2-40B4-BE49-F238E27FC236}">
                <a16:creationId xmlns:a16="http://schemas.microsoft.com/office/drawing/2014/main" id="{727BD84D-E82A-B943-C1C6-1E4D0C400430}"/>
              </a:ext>
            </a:extLst>
          </p:cNvPr>
          <p:cNvSpPr txBox="1"/>
          <p:nvPr/>
        </p:nvSpPr>
        <p:spPr>
          <a:xfrm>
            <a:off x="814189" y="2153263"/>
            <a:ext cx="2174819" cy="461665"/>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swap(a1,a2);</a:t>
            </a:r>
          </a:p>
        </p:txBody>
      </p:sp>
      <p:sp>
        <p:nvSpPr>
          <p:cNvPr id="36" name="TextBox 35">
            <a:extLst>
              <a:ext uri="{FF2B5EF4-FFF2-40B4-BE49-F238E27FC236}">
                <a16:creationId xmlns:a16="http://schemas.microsoft.com/office/drawing/2014/main" id="{527A1607-2189-13ED-8C8A-DDD243982F55}"/>
              </a:ext>
            </a:extLst>
          </p:cNvPr>
          <p:cNvSpPr txBox="1"/>
          <p:nvPr/>
        </p:nvSpPr>
        <p:spPr>
          <a:xfrm>
            <a:off x="810218" y="1448452"/>
            <a:ext cx="2591743"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a1.display();</a:t>
            </a:r>
          </a:p>
          <a:p>
            <a:r>
              <a:rPr lang="en-IN" sz="2400" dirty="0">
                <a:latin typeface="Times New Roman" panose="02020603050405020304" pitchFamily="18" charset="0"/>
                <a:cs typeface="Times New Roman" panose="02020603050405020304" pitchFamily="18" charset="0"/>
              </a:rPr>
              <a:t>a2.display();</a:t>
            </a:r>
          </a:p>
        </p:txBody>
      </p:sp>
      <p:sp>
        <p:nvSpPr>
          <p:cNvPr id="37" name="TextBox 36">
            <a:extLst>
              <a:ext uri="{FF2B5EF4-FFF2-40B4-BE49-F238E27FC236}">
                <a16:creationId xmlns:a16="http://schemas.microsoft.com/office/drawing/2014/main" id="{5951589B-03CF-E677-C509-6676925747E1}"/>
              </a:ext>
            </a:extLst>
          </p:cNvPr>
          <p:cNvSpPr txBox="1"/>
          <p:nvPr/>
        </p:nvSpPr>
        <p:spPr>
          <a:xfrm>
            <a:off x="823933" y="2516397"/>
            <a:ext cx="2922157"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a1.display();</a:t>
            </a:r>
          </a:p>
          <a:p>
            <a:r>
              <a:rPr lang="en-IN" sz="2400" dirty="0">
                <a:latin typeface="Times New Roman" panose="02020603050405020304" pitchFamily="18" charset="0"/>
                <a:cs typeface="Times New Roman" panose="02020603050405020304" pitchFamily="18" charset="0"/>
              </a:rPr>
              <a:t>a2.display();</a:t>
            </a:r>
          </a:p>
        </p:txBody>
      </p:sp>
      <p:sp>
        <p:nvSpPr>
          <p:cNvPr id="38" name="TextBox 37">
            <a:extLst>
              <a:ext uri="{FF2B5EF4-FFF2-40B4-BE49-F238E27FC236}">
                <a16:creationId xmlns:a16="http://schemas.microsoft.com/office/drawing/2014/main" id="{03638CBE-7AF4-4BE1-47E4-F5376FAB8725}"/>
              </a:ext>
            </a:extLst>
          </p:cNvPr>
          <p:cNvSpPr txBox="1"/>
          <p:nvPr/>
        </p:nvSpPr>
        <p:spPr>
          <a:xfrm>
            <a:off x="40297" y="-20359"/>
            <a:ext cx="5755821" cy="830997"/>
          </a:xfrm>
          <a:prstGeom prst="rect">
            <a:avLst/>
          </a:prstGeom>
          <a:noFill/>
        </p:spPr>
        <p:txBody>
          <a:bodyPr wrap="square" rtlCol="0">
            <a:spAutoFit/>
          </a:bodyPr>
          <a:lstStyle/>
          <a:p>
            <a:r>
              <a:rPr lang="en-IN" sz="2400" dirty="0">
                <a:latin typeface="Times New Roman" panose="02020603050405020304" pitchFamily="18" charset="0"/>
                <a:cs typeface="Times New Roman" panose="02020603050405020304" pitchFamily="18" charset="0"/>
              </a:rPr>
              <a:t>class </a:t>
            </a:r>
            <a:r>
              <a:rPr lang="en-IN" sz="2400" dirty="0" err="1">
                <a:latin typeface="Times New Roman" panose="02020603050405020304" pitchFamily="18" charset="0"/>
                <a:cs typeface="Times New Roman" panose="02020603050405020304" pitchFamily="18" charset="0"/>
              </a:rPr>
              <a:t>ParameterPassDemo</a:t>
            </a:r>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     public static void main(String[] </a:t>
            </a:r>
            <a:r>
              <a:rPr lang="en-IN" sz="2400" dirty="0" err="1">
                <a:latin typeface="Times New Roman" panose="02020603050405020304" pitchFamily="18" charset="0"/>
                <a:cs typeface="Times New Roman" panose="02020603050405020304" pitchFamily="18" charset="0"/>
              </a:rPr>
              <a:t>args</a:t>
            </a:r>
            <a:r>
              <a:rPr lang="en-IN" sz="2400" dirty="0">
                <a:latin typeface="Times New Roman" panose="02020603050405020304" pitchFamily="18" charset="0"/>
                <a:cs typeface="Times New Roman" panose="02020603050405020304" pitchFamily="18" charset="0"/>
              </a:rPr>
              <a:t>)  {</a:t>
            </a:r>
          </a:p>
        </p:txBody>
      </p:sp>
      <p:sp>
        <p:nvSpPr>
          <p:cNvPr id="39" name="TextBox 38">
            <a:extLst>
              <a:ext uri="{FF2B5EF4-FFF2-40B4-BE49-F238E27FC236}">
                <a16:creationId xmlns:a16="http://schemas.microsoft.com/office/drawing/2014/main" id="{F2F02CFE-16C2-8158-3972-916D149B6E3A}"/>
              </a:ext>
            </a:extLst>
          </p:cNvPr>
          <p:cNvSpPr txBox="1"/>
          <p:nvPr/>
        </p:nvSpPr>
        <p:spPr>
          <a:xfrm>
            <a:off x="124993" y="6147032"/>
            <a:ext cx="6341806" cy="830997"/>
          </a:xfrm>
          <a:prstGeom prst="rect">
            <a:avLst/>
          </a:prstGeom>
          <a:noFill/>
        </p:spPr>
        <p:txBody>
          <a:bodyPr wrap="square">
            <a:spAutoFit/>
          </a:bodyPr>
          <a:lstStyle/>
          <a:p>
            <a:r>
              <a:rPr lang="en-IN" sz="2400" dirty="0">
                <a:latin typeface="Times New Roman" panose="02020603050405020304" pitchFamily="18" charset="0"/>
                <a:cs typeface="Times New Roman" panose="02020603050405020304" pitchFamily="18" charset="0"/>
              </a:rPr>
              <a:t>  }</a:t>
            </a:r>
          </a:p>
          <a:p>
            <a:r>
              <a:rPr lang="en-IN" sz="2400" dirty="0">
                <a:latin typeface="Times New Roman" panose="02020603050405020304" pitchFamily="18" charset="0"/>
                <a:cs typeface="Times New Roman" panose="02020603050405020304" pitchFamily="18" charset="0"/>
              </a:rPr>
              <a:t>}</a:t>
            </a:r>
            <a:endParaRPr lang="en-IN" sz="2400" dirty="0"/>
          </a:p>
        </p:txBody>
      </p:sp>
      <p:sp>
        <p:nvSpPr>
          <p:cNvPr id="41" name="TextBox 40">
            <a:extLst>
              <a:ext uri="{FF2B5EF4-FFF2-40B4-BE49-F238E27FC236}">
                <a16:creationId xmlns:a16="http://schemas.microsoft.com/office/drawing/2014/main" id="{5DCF5B74-A8A0-274A-6A76-BFB34C0C2670}"/>
              </a:ext>
            </a:extLst>
          </p:cNvPr>
          <p:cNvSpPr txBox="1"/>
          <p:nvPr/>
        </p:nvSpPr>
        <p:spPr>
          <a:xfrm>
            <a:off x="4576630" y="3802072"/>
            <a:ext cx="968764" cy="369332"/>
          </a:xfrm>
          <a:prstGeom prst="rect">
            <a:avLst/>
          </a:prstGeom>
          <a:noFill/>
        </p:spPr>
        <p:txBody>
          <a:bodyPr wrap="square">
            <a:spAutoFit/>
          </a:bodyPr>
          <a:lstStyle/>
          <a:p>
            <a:r>
              <a:rPr lang="en-IN" sz="1800" dirty="0">
                <a:highlight>
                  <a:srgbClr val="FFFF00"/>
                </a:highlight>
                <a:latin typeface="Times New Roman" panose="02020603050405020304" pitchFamily="18" charset="0"/>
                <a:cs typeface="Times New Roman" panose="02020603050405020304" pitchFamily="18" charset="0"/>
              </a:rPr>
              <a:t>t=</a:t>
            </a:r>
            <a:r>
              <a:rPr lang="en-IN" dirty="0">
                <a:highlight>
                  <a:srgbClr val="FFFF00"/>
                </a:highlight>
                <a:latin typeface="Times New Roman" panose="02020603050405020304" pitchFamily="18" charset="0"/>
                <a:cs typeface="Times New Roman" panose="02020603050405020304" pitchFamily="18" charset="0"/>
              </a:rPr>
              <a:t> 10</a:t>
            </a:r>
            <a:r>
              <a:rPr lang="en-IN" sz="1800" dirty="0">
                <a:highlight>
                  <a:srgbClr val="FFFF00"/>
                </a:highlight>
                <a:latin typeface="Times New Roman" panose="02020603050405020304" pitchFamily="18" charset="0"/>
                <a:cs typeface="Times New Roman" panose="02020603050405020304" pitchFamily="18" charset="0"/>
              </a:rPr>
              <a:t>;</a:t>
            </a:r>
            <a:endParaRPr lang="en-IN" dirty="0">
              <a:highlight>
                <a:srgbClr val="FFFF00"/>
              </a:highlight>
            </a:endParaRPr>
          </a:p>
        </p:txBody>
      </p:sp>
      <p:sp>
        <p:nvSpPr>
          <p:cNvPr id="42" name="TextBox 41">
            <a:extLst>
              <a:ext uri="{FF2B5EF4-FFF2-40B4-BE49-F238E27FC236}">
                <a16:creationId xmlns:a16="http://schemas.microsoft.com/office/drawing/2014/main" id="{2FF18459-7CFD-5CCF-FCAC-239B2DCF4D90}"/>
              </a:ext>
            </a:extLst>
          </p:cNvPr>
          <p:cNvSpPr txBox="1"/>
          <p:nvPr/>
        </p:nvSpPr>
        <p:spPr>
          <a:xfrm>
            <a:off x="4537871" y="4161257"/>
            <a:ext cx="1440142" cy="369332"/>
          </a:xfrm>
          <a:prstGeom prst="rect">
            <a:avLst/>
          </a:prstGeom>
          <a:noFill/>
        </p:spPr>
        <p:txBody>
          <a:bodyPr wrap="square">
            <a:spAutoFit/>
          </a:bodyPr>
          <a:lstStyle/>
          <a:p>
            <a:r>
              <a:rPr lang="en-IN" dirty="0">
                <a:highlight>
                  <a:srgbClr val="FFFF00"/>
                </a:highlight>
                <a:latin typeface="Times New Roman" panose="02020603050405020304" pitchFamily="18" charset="0"/>
                <a:cs typeface="Times New Roman" panose="02020603050405020304" pitchFamily="18" charset="0"/>
              </a:rPr>
              <a:t>Obj1.a</a:t>
            </a:r>
            <a:r>
              <a:rPr lang="en-IN" sz="1800" dirty="0">
                <a:highlight>
                  <a:srgbClr val="FFFF00"/>
                </a:highlight>
                <a:latin typeface="Times New Roman" panose="02020603050405020304" pitchFamily="18" charset="0"/>
                <a:cs typeface="Times New Roman" panose="02020603050405020304" pitchFamily="18" charset="0"/>
              </a:rPr>
              <a:t>=</a:t>
            </a:r>
            <a:r>
              <a:rPr lang="en-IN" dirty="0">
                <a:highlight>
                  <a:srgbClr val="FFFF00"/>
                </a:highlight>
                <a:latin typeface="Times New Roman" panose="02020603050405020304" pitchFamily="18" charset="0"/>
                <a:cs typeface="Times New Roman" panose="02020603050405020304" pitchFamily="18" charset="0"/>
              </a:rPr>
              <a:t> 30</a:t>
            </a:r>
            <a:r>
              <a:rPr lang="en-IN" sz="1800" dirty="0">
                <a:highlight>
                  <a:srgbClr val="FFFF00"/>
                </a:highlight>
                <a:latin typeface="Times New Roman" panose="02020603050405020304" pitchFamily="18" charset="0"/>
                <a:cs typeface="Times New Roman" panose="02020603050405020304" pitchFamily="18" charset="0"/>
              </a:rPr>
              <a:t>;</a:t>
            </a:r>
            <a:endParaRPr lang="en-IN" dirty="0">
              <a:highlight>
                <a:srgbClr val="FFFF00"/>
              </a:highlight>
            </a:endParaRPr>
          </a:p>
        </p:txBody>
      </p:sp>
      <p:sp>
        <p:nvSpPr>
          <p:cNvPr id="43" name="TextBox 42">
            <a:extLst>
              <a:ext uri="{FF2B5EF4-FFF2-40B4-BE49-F238E27FC236}">
                <a16:creationId xmlns:a16="http://schemas.microsoft.com/office/drawing/2014/main" id="{93B40652-DE1D-2B7A-6E03-1BF3C10499DF}"/>
              </a:ext>
            </a:extLst>
          </p:cNvPr>
          <p:cNvSpPr txBox="1"/>
          <p:nvPr/>
        </p:nvSpPr>
        <p:spPr>
          <a:xfrm>
            <a:off x="4532953" y="4520130"/>
            <a:ext cx="1440142" cy="369332"/>
          </a:xfrm>
          <a:prstGeom prst="rect">
            <a:avLst/>
          </a:prstGeom>
          <a:noFill/>
        </p:spPr>
        <p:txBody>
          <a:bodyPr wrap="square">
            <a:spAutoFit/>
          </a:bodyPr>
          <a:lstStyle/>
          <a:p>
            <a:r>
              <a:rPr lang="en-IN" dirty="0">
                <a:highlight>
                  <a:srgbClr val="FFFF00"/>
                </a:highlight>
                <a:latin typeface="Times New Roman" panose="02020603050405020304" pitchFamily="18" charset="0"/>
                <a:cs typeface="Times New Roman" panose="02020603050405020304" pitchFamily="18" charset="0"/>
              </a:rPr>
              <a:t>Obj2.a</a:t>
            </a:r>
            <a:r>
              <a:rPr lang="en-IN" sz="1800" dirty="0">
                <a:highlight>
                  <a:srgbClr val="FFFF00"/>
                </a:highlight>
                <a:latin typeface="Times New Roman" panose="02020603050405020304" pitchFamily="18" charset="0"/>
                <a:cs typeface="Times New Roman" panose="02020603050405020304" pitchFamily="18" charset="0"/>
              </a:rPr>
              <a:t>=</a:t>
            </a:r>
            <a:r>
              <a:rPr lang="en-IN" dirty="0">
                <a:highlight>
                  <a:srgbClr val="FFFF00"/>
                </a:highlight>
                <a:latin typeface="Times New Roman" panose="02020603050405020304" pitchFamily="18" charset="0"/>
                <a:cs typeface="Times New Roman" panose="02020603050405020304" pitchFamily="18" charset="0"/>
              </a:rPr>
              <a:t> 10</a:t>
            </a:r>
            <a:r>
              <a:rPr lang="en-IN" sz="1800" dirty="0">
                <a:highlight>
                  <a:srgbClr val="FFFF00"/>
                </a:highlight>
                <a:latin typeface="Times New Roman" panose="02020603050405020304" pitchFamily="18" charset="0"/>
                <a:cs typeface="Times New Roman" panose="02020603050405020304" pitchFamily="18" charset="0"/>
              </a:rPr>
              <a:t>;</a:t>
            </a:r>
            <a:endParaRPr lang="en-IN" dirty="0">
              <a:highlight>
                <a:srgbClr val="FFFF00"/>
              </a:highlight>
            </a:endParaRPr>
          </a:p>
        </p:txBody>
      </p:sp>
      <p:cxnSp>
        <p:nvCxnSpPr>
          <p:cNvPr id="45" name="Straight Connector 44">
            <a:extLst>
              <a:ext uri="{FF2B5EF4-FFF2-40B4-BE49-F238E27FC236}">
                <a16:creationId xmlns:a16="http://schemas.microsoft.com/office/drawing/2014/main" id="{2031E8DE-22A5-9C84-8172-566C820B6065}"/>
              </a:ext>
            </a:extLst>
          </p:cNvPr>
          <p:cNvCxnSpPr>
            <a:cxnSpLocks/>
          </p:cNvCxnSpPr>
          <p:nvPr/>
        </p:nvCxnSpPr>
        <p:spPr>
          <a:xfrm flipH="1">
            <a:off x="8519916" y="653688"/>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8" name="Straight Connector 47">
            <a:extLst>
              <a:ext uri="{FF2B5EF4-FFF2-40B4-BE49-F238E27FC236}">
                <a16:creationId xmlns:a16="http://schemas.microsoft.com/office/drawing/2014/main" id="{EC77B444-238B-7660-000B-3806B6BB6C31}"/>
              </a:ext>
            </a:extLst>
          </p:cNvPr>
          <p:cNvCxnSpPr>
            <a:cxnSpLocks/>
          </p:cNvCxnSpPr>
          <p:nvPr/>
        </p:nvCxnSpPr>
        <p:spPr>
          <a:xfrm flipH="1">
            <a:off x="9835572" y="541381"/>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5D743C0C-BAF9-B9DE-B8F5-A0C8DA76834E}"/>
              </a:ext>
            </a:extLst>
          </p:cNvPr>
          <p:cNvCxnSpPr>
            <a:cxnSpLocks/>
          </p:cNvCxnSpPr>
          <p:nvPr/>
        </p:nvCxnSpPr>
        <p:spPr>
          <a:xfrm flipH="1">
            <a:off x="8544497" y="914242"/>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0119C539-1D0C-E314-CCD4-3295596AD604}"/>
              </a:ext>
            </a:extLst>
          </p:cNvPr>
          <p:cNvCxnSpPr>
            <a:cxnSpLocks/>
          </p:cNvCxnSpPr>
          <p:nvPr/>
        </p:nvCxnSpPr>
        <p:spPr>
          <a:xfrm flipH="1">
            <a:off x="9860152" y="801934"/>
            <a:ext cx="319854" cy="293128"/>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52" name="TextBox 51">
            <a:extLst>
              <a:ext uri="{FF2B5EF4-FFF2-40B4-BE49-F238E27FC236}">
                <a16:creationId xmlns:a16="http://schemas.microsoft.com/office/drawing/2014/main" id="{EC783264-B14D-4525-79E1-6652D947136E}"/>
              </a:ext>
            </a:extLst>
          </p:cNvPr>
          <p:cNvSpPr txBox="1"/>
          <p:nvPr/>
        </p:nvSpPr>
        <p:spPr>
          <a:xfrm>
            <a:off x="8364260" y="416620"/>
            <a:ext cx="503908" cy="400110"/>
          </a:xfrm>
          <a:prstGeom prst="rect">
            <a:avLst/>
          </a:prstGeom>
          <a:noFill/>
        </p:spPr>
        <p:txBody>
          <a:bodyPr wrap="square">
            <a:spAutoFit/>
          </a:bodyPr>
          <a:lstStyle/>
          <a:p>
            <a:r>
              <a:rPr lang="en-IN" sz="2000" b="1" dirty="0"/>
              <a:t>30</a:t>
            </a:r>
            <a:endParaRPr lang="en-IN" b="1" dirty="0"/>
          </a:p>
        </p:txBody>
      </p:sp>
      <p:sp>
        <p:nvSpPr>
          <p:cNvPr id="53" name="TextBox 52">
            <a:extLst>
              <a:ext uri="{FF2B5EF4-FFF2-40B4-BE49-F238E27FC236}">
                <a16:creationId xmlns:a16="http://schemas.microsoft.com/office/drawing/2014/main" id="{1DC0FEE9-D638-0EA8-E85C-A560ED21421F}"/>
              </a:ext>
            </a:extLst>
          </p:cNvPr>
          <p:cNvSpPr txBox="1"/>
          <p:nvPr/>
        </p:nvSpPr>
        <p:spPr>
          <a:xfrm>
            <a:off x="9637340" y="315862"/>
            <a:ext cx="503908" cy="400110"/>
          </a:xfrm>
          <a:prstGeom prst="rect">
            <a:avLst/>
          </a:prstGeom>
          <a:noFill/>
        </p:spPr>
        <p:txBody>
          <a:bodyPr wrap="square">
            <a:spAutoFit/>
          </a:bodyPr>
          <a:lstStyle/>
          <a:p>
            <a:r>
              <a:rPr lang="en-IN" sz="2000" b="1" dirty="0"/>
              <a:t>10</a:t>
            </a:r>
            <a:endParaRPr lang="en-IN" b="1" dirty="0"/>
          </a:p>
        </p:txBody>
      </p:sp>
      <p:sp>
        <p:nvSpPr>
          <p:cNvPr id="54" name="TextBox 53">
            <a:extLst>
              <a:ext uri="{FF2B5EF4-FFF2-40B4-BE49-F238E27FC236}">
                <a16:creationId xmlns:a16="http://schemas.microsoft.com/office/drawing/2014/main" id="{128D8C81-6AED-7F96-49E2-EF5F7E01840D}"/>
              </a:ext>
            </a:extLst>
          </p:cNvPr>
          <p:cNvSpPr txBox="1"/>
          <p:nvPr/>
        </p:nvSpPr>
        <p:spPr>
          <a:xfrm>
            <a:off x="8433612" y="1097802"/>
            <a:ext cx="503908" cy="400110"/>
          </a:xfrm>
          <a:prstGeom prst="rect">
            <a:avLst/>
          </a:prstGeom>
          <a:noFill/>
        </p:spPr>
        <p:txBody>
          <a:bodyPr wrap="square">
            <a:spAutoFit/>
          </a:bodyPr>
          <a:lstStyle/>
          <a:p>
            <a:r>
              <a:rPr lang="en-IN" sz="2000" b="1" dirty="0"/>
              <a:t>40</a:t>
            </a:r>
            <a:endParaRPr lang="en-IN" b="1" dirty="0"/>
          </a:p>
        </p:txBody>
      </p:sp>
      <p:sp>
        <p:nvSpPr>
          <p:cNvPr id="55" name="TextBox 54">
            <a:extLst>
              <a:ext uri="{FF2B5EF4-FFF2-40B4-BE49-F238E27FC236}">
                <a16:creationId xmlns:a16="http://schemas.microsoft.com/office/drawing/2014/main" id="{D3792F93-E1E0-7792-2E3F-AD6C3D90428F}"/>
              </a:ext>
            </a:extLst>
          </p:cNvPr>
          <p:cNvSpPr txBox="1"/>
          <p:nvPr/>
        </p:nvSpPr>
        <p:spPr>
          <a:xfrm>
            <a:off x="9647830" y="983710"/>
            <a:ext cx="503908" cy="400110"/>
          </a:xfrm>
          <a:prstGeom prst="rect">
            <a:avLst/>
          </a:prstGeom>
          <a:noFill/>
        </p:spPr>
        <p:txBody>
          <a:bodyPr wrap="square">
            <a:spAutoFit/>
          </a:bodyPr>
          <a:lstStyle/>
          <a:p>
            <a:r>
              <a:rPr lang="en-IN" sz="2000" b="1" dirty="0"/>
              <a:t>20</a:t>
            </a:r>
            <a:endParaRPr lang="en-IN" b="1" dirty="0"/>
          </a:p>
        </p:txBody>
      </p:sp>
      <p:sp>
        <p:nvSpPr>
          <p:cNvPr id="56" name="TextBox 55">
            <a:extLst>
              <a:ext uri="{FF2B5EF4-FFF2-40B4-BE49-F238E27FC236}">
                <a16:creationId xmlns:a16="http://schemas.microsoft.com/office/drawing/2014/main" id="{425F55E3-B9C8-1F80-CD80-D56352634D96}"/>
              </a:ext>
            </a:extLst>
          </p:cNvPr>
          <p:cNvSpPr txBox="1"/>
          <p:nvPr/>
        </p:nvSpPr>
        <p:spPr>
          <a:xfrm>
            <a:off x="4547699" y="4849513"/>
            <a:ext cx="1440142" cy="369332"/>
          </a:xfrm>
          <a:prstGeom prst="rect">
            <a:avLst/>
          </a:prstGeom>
          <a:noFill/>
        </p:spPr>
        <p:txBody>
          <a:bodyPr wrap="square">
            <a:spAutoFit/>
          </a:bodyPr>
          <a:lstStyle/>
          <a:p>
            <a:r>
              <a:rPr lang="en-IN" sz="1800" dirty="0">
                <a:highlight>
                  <a:srgbClr val="FFFF00"/>
                </a:highlight>
                <a:latin typeface="Times New Roman" panose="02020603050405020304" pitchFamily="18" charset="0"/>
                <a:cs typeface="Times New Roman" panose="02020603050405020304" pitchFamily="18" charset="0"/>
              </a:rPr>
              <a:t> t=</a:t>
            </a:r>
            <a:r>
              <a:rPr lang="en-IN" dirty="0">
                <a:highlight>
                  <a:srgbClr val="FFFF00"/>
                </a:highlight>
                <a:latin typeface="Times New Roman" panose="02020603050405020304" pitchFamily="18" charset="0"/>
                <a:cs typeface="Times New Roman" panose="02020603050405020304" pitchFamily="18" charset="0"/>
              </a:rPr>
              <a:t> 20</a:t>
            </a:r>
            <a:r>
              <a:rPr lang="en-IN" sz="1800" dirty="0">
                <a:highlight>
                  <a:srgbClr val="FFFF00"/>
                </a:highlight>
                <a:latin typeface="Times New Roman" panose="02020603050405020304" pitchFamily="18" charset="0"/>
                <a:cs typeface="Times New Roman" panose="02020603050405020304" pitchFamily="18" charset="0"/>
              </a:rPr>
              <a:t>;</a:t>
            </a:r>
            <a:endParaRPr lang="en-IN" dirty="0">
              <a:highlight>
                <a:srgbClr val="FFFF00"/>
              </a:highlight>
            </a:endParaRPr>
          </a:p>
        </p:txBody>
      </p:sp>
      <p:sp>
        <p:nvSpPr>
          <p:cNvPr id="57" name="TextBox 56">
            <a:extLst>
              <a:ext uri="{FF2B5EF4-FFF2-40B4-BE49-F238E27FC236}">
                <a16:creationId xmlns:a16="http://schemas.microsoft.com/office/drawing/2014/main" id="{B92DBF11-8FB5-B2F7-48A7-CAFE4A0B12AA}"/>
              </a:ext>
            </a:extLst>
          </p:cNvPr>
          <p:cNvSpPr txBox="1"/>
          <p:nvPr/>
        </p:nvSpPr>
        <p:spPr>
          <a:xfrm>
            <a:off x="4562449" y="5228058"/>
            <a:ext cx="1440142" cy="369332"/>
          </a:xfrm>
          <a:prstGeom prst="rect">
            <a:avLst/>
          </a:prstGeom>
          <a:noFill/>
        </p:spPr>
        <p:txBody>
          <a:bodyPr wrap="square">
            <a:spAutoFit/>
          </a:bodyPr>
          <a:lstStyle/>
          <a:p>
            <a:r>
              <a:rPr lang="en-IN" dirty="0">
                <a:highlight>
                  <a:srgbClr val="FFFF00"/>
                </a:highlight>
                <a:latin typeface="Times New Roman" panose="02020603050405020304" pitchFamily="18" charset="0"/>
                <a:cs typeface="Times New Roman" panose="02020603050405020304" pitchFamily="18" charset="0"/>
              </a:rPr>
              <a:t>Obj1.b</a:t>
            </a:r>
            <a:r>
              <a:rPr lang="en-IN" sz="1800" dirty="0">
                <a:highlight>
                  <a:srgbClr val="FFFF00"/>
                </a:highlight>
                <a:latin typeface="Times New Roman" panose="02020603050405020304" pitchFamily="18" charset="0"/>
                <a:cs typeface="Times New Roman" panose="02020603050405020304" pitchFamily="18" charset="0"/>
              </a:rPr>
              <a:t>=</a:t>
            </a:r>
            <a:r>
              <a:rPr lang="en-IN" dirty="0">
                <a:highlight>
                  <a:srgbClr val="FFFF00"/>
                </a:highlight>
                <a:latin typeface="Times New Roman" panose="02020603050405020304" pitchFamily="18" charset="0"/>
                <a:cs typeface="Times New Roman" panose="02020603050405020304" pitchFamily="18" charset="0"/>
              </a:rPr>
              <a:t> 40</a:t>
            </a:r>
            <a:r>
              <a:rPr lang="en-IN" sz="1800" dirty="0">
                <a:highlight>
                  <a:srgbClr val="FFFF00"/>
                </a:highlight>
                <a:latin typeface="Times New Roman" panose="02020603050405020304" pitchFamily="18" charset="0"/>
                <a:cs typeface="Times New Roman" panose="02020603050405020304" pitchFamily="18" charset="0"/>
              </a:rPr>
              <a:t>;</a:t>
            </a:r>
            <a:endParaRPr lang="en-IN" dirty="0">
              <a:highlight>
                <a:srgbClr val="FFFF00"/>
              </a:highlight>
            </a:endParaRPr>
          </a:p>
        </p:txBody>
      </p:sp>
      <p:sp>
        <p:nvSpPr>
          <p:cNvPr id="58" name="TextBox 57">
            <a:extLst>
              <a:ext uri="{FF2B5EF4-FFF2-40B4-BE49-F238E27FC236}">
                <a16:creationId xmlns:a16="http://schemas.microsoft.com/office/drawing/2014/main" id="{72B3D54B-2ACC-A991-500B-57B51EF18F0F}"/>
              </a:ext>
            </a:extLst>
          </p:cNvPr>
          <p:cNvSpPr txBox="1"/>
          <p:nvPr/>
        </p:nvSpPr>
        <p:spPr>
          <a:xfrm>
            <a:off x="4557531" y="5547603"/>
            <a:ext cx="1440142" cy="369332"/>
          </a:xfrm>
          <a:prstGeom prst="rect">
            <a:avLst/>
          </a:prstGeom>
          <a:noFill/>
        </p:spPr>
        <p:txBody>
          <a:bodyPr wrap="square">
            <a:spAutoFit/>
          </a:bodyPr>
          <a:lstStyle/>
          <a:p>
            <a:r>
              <a:rPr lang="en-IN" dirty="0">
                <a:highlight>
                  <a:srgbClr val="FFFF00"/>
                </a:highlight>
                <a:latin typeface="Times New Roman" panose="02020603050405020304" pitchFamily="18" charset="0"/>
                <a:cs typeface="Times New Roman" panose="02020603050405020304" pitchFamily="18" charset="0"/>
              </a:rPr>
              <a:t>Obj2.b</a:t>
            </a:r>
            <a:r>
              <a:rPr lang="en-IN" sz="1800" dirty="0">
                <a:highlight>
                  <a:srgbClr val="FFFF00"/>
                </a:highlight>
                <a:latin typeface="Times New Roman" panose="02020603050405020304" pitchFamily="18" charset="0"/>
                <a:cs typeface="Times New Roman" panose="02020603050405020304" pitchFamily="18" charset="0"/>
              </a:rPr>
              <a:t>=</a:t>
            </a:r>
            <a:r>
              <a:rPr lang="en-IN" dirty="0">
                <a:highlight>
                  <a:srgbClr val="FFFF00"/>
                </a:highlight>
                <a:latin typeface="Times New Roman" panose="02020603050405020304" pitchFamily="18" charset="0"/>
                <a:cs typeface="Times New Roman" panose="02020603050405020304" pitchFamily="18" charset="0"/>
              </a:rPr>
              <a:t> 20</a:t>
            </a:r>
            <a:r>
              <a:rPr lang="en-IN" sz="1800" dirty="0">
                <a:highlight>
                  <a:srgbClr val="FFFF00"/>
                </a:highlight>
                <a:latin typeface="Times New Roman" panose="02020603050405020304" pitchFamily="18" charset="0"/>
                <a:cs typeface="Times New Roman" panose="02020603050405020304" pitchFamily="18" charset="0"/>
              </a:rPr>
              <a:t>;</a:t>
            </a:r>
            <a:endParaRPr lang="en-IN" dirty="0">
              <a:highlight>
                <a:srgbClr val="FFFF00"/>
              </a:highlight>
            </a:endParaRPr>
          </a:p>
        </p:txBody>
      </p:sp>
      <p:sp>
        <p:nvSpPr>
          <p:cNvPr id="62" name="TextBox 61">
            <a:extLst>
              <a:ext uri="{FF2B5EF4-FFF2-40B4-BE49-F238E27FC236}">
                <a16:creationId xmlns:a16="http://schemas.microsoft.com/office/drawing/2014/main" id="{8045C13A-29B1-FE35-054E-129740D355B5}"/>
              </a:ext>
            </a:extLst>
          </p:cNvPr>
          <p:cNvSpPr txBox="1"/>
          <p:nvPr/>
        </p:nvSpPr>
        <p:spPr>
          <a:xfrm>
            <a:off x="449825" y="3163260"/>
            <a:ext cx="360393"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a:t>
            </a:r>
          </a:p>
        </p:txBody>
      </p:sp>
      <p:sp>
        <p:nvSpPr>
          <p:cNvPr id="63" name="TextBox 62">
            <a:extLst>
              <a:ext uri="{FF2B5EF4-FFF2-40B4-BE49-F238E27FC236}">
                <a16:creationId xmlns:a16="http://schemas.microsoft.com/office/drawing/2014/main" id="{A0111333-49B3-140B-FC55-DDF7C7135299}"/>
              </a:ext>
            </a:extLst>
          </p:cNvPr>
          <p:cNvSpPr txBox="1"/>
          <p:nvPr/>
        </p:nvSpPr>
        <p:spPr>
          <a:xfrm>
            <a:off x="7443303" y="6311545"/>
            <a:ext cx="4168877" cy="400110"/>
          </a:xfrm>
          <a:prstGeom prst="rect">
            <a:avLst/>
          </a:prstGeom>
          <a:noFill/>
        </p:spPr>
        <p:txBody>
          <a:bodyPr wrap="square" rtlCol="0">
            <a:spAutoFit/>
          </a:bodyPr>
          <a:lstStyle/>
          <a:p>
            <a:r>
              <a:rPr lang="en-US" sz="2000" b="1" u="sng" dirty="0"/>
              <a:t>Demonstration of call-by-reference</a:t>
            </a:r>
            <a:endParaRPr lang="en-IN" sz="2000" b="1" u="sng" dirty="0"/>
          </a:p>
        </p:txBody>
      </p:sp>
      <p:graphicFrame>
        <p:nvGraphicFramePr>
          <p:cNvPr id="64" name="Table 63">
            <a:extLst>
              <a:ext uri="{FF2B5EF4-FFF2-40B4-BE49-F238E27FC236}">
                <a16:creationId xmlns:a16="http://schemas.microsoft.com/office/drawing/2014/main" id="{ABB183CE-54DD-603B-BD12-C4E2779EC2BD}"/>
              </a:ext>
            </a:extLst>
          </p:cNvPr>
          <p:cNvGraphicFramePr>
            <a:graphicFrameLocks noGrp="1"/>
          </p:cNvGraphicFramePr>
          <p:nvPr>
            <p:extLst>
              <p:ext uri="{D42A27DB-BD31-4B8C-83A1-F6EECF244321}">
                <p14:modId xmlns:p14="http://schemas.microsoft.com/office/powerpoint/2010/main" val="2826237778"/>
              </p:ext>
            </p:extLst>
          </p:nvPr>
        </p:nvGraphicFramePr>
        <p:xfrm>
          <a:off x="10655427" y="2467044"/>
          <a:ext cx="1452716" cy="3017520"/>
        </p:xfrm>
        <a:graphic>
          <a:graphicData uri="http://schemas.openxmlformats.org/drawingml/2006/table">
            <a:tbl>
              <a:tblPr firstRow="1" bandRow="1">
                <a:tableStyleId>{5C22544A-7EE6-4342-B048-85BDC9FD1C3A}</a:tableStyleId>
              </a:tblPr>
              <a:tblGrid>
                <a:gridCol w="1452716">
                  <a:extLst>
                    <a:ext uri="{9D8B030D-6E8A-4147-A177-3AD203B41FA5}">
                      <a16:colId xmlns:a16="http://schemas.microsoft.com/office/drawing/2014/main" val="4255391330"/>
                    </a:ext>
                  </a:extLst>
                </a:gridCol>
              </a:tblGrid>
              <a:tr h="460582">
                <a:tc>
                  <a:txBody>
                    <a:bodyPr/>
                    <a:lstStyle/>
                    <a:p>
                      <a:endParaRPr lang="en-US" dirty="0">
                        <a:solidFill>
                          <a:schemeClr val="tx1"/>
                        </a:solidFill>
                      </a:endParaRPr>
                    </a:p>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217800850"/>
                  </a:ext>
                </a:extLst>
              </a:tr>
              <a:tr h="460582">
                <a:tc>
                  <a:txBody>
                    <a:bodyPr/>
                    <a:lstStyle/>
                    <a:p>
                      <a:endParaRPr lang="en-US" dirty="0">
                        <a:solidFill>
                          <a:schemeClr val="tx1"/>
                        </a:solidFill>
                      </a:endParaRPr>
                    </a:p>
                    <a:p>
                      <a:endParaRPr lang="en-IN" dirty="0">
                        <a:solidFill>
                          <a:schemeClr val="tx1"/>
                        </a:solidFill>
                      </a:endParaRPr>
                    </a:p>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14714392"/>
                  </a:ext>
                </a:extLst>
              </a:tr>
              <a:tr h="125592">
                <a:tc>
                  <a:txBody>
                    <a:bodyPr/>
                    <a:lstStyle/>
                    <a:p>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23490189"/>
                  </a:ext>
                </a:extLst>
              </a:tr>
              <a:tr h="236395">
                <a:tc>
                  <a:txBody>
                    <a:bodyPr/>
                    <a:lstStyle/>
                    <a:p>
                      <a:r>
                        <a:rPr lang="en-US" dirty="0">
                          <a:solidFill>
                            <a:schemeClr val="tx1"/>
                          </a:solidFill>
                        </a:rPr>
                        <a:t>Heap</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62077943"/>
                  </a:ext>
                </a:extLst>
              </a:tr>
              <a:tr h="306755">
                <a:tc>
                  <a:txBody>
                    <a:bodyPr/>
                    <a:lstStyle/>
                    <a:p>
                      <a:r>
                        <a:rPr lang="en-US" dirty="0">
                          <a:solidFill>
                            <a:schemeClr val="tx1"/>
                          </a:solidFill>
                        </a:rPr>
                        <a:t>static</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5664975"/>
                  </a:ext>
                </a:extLst>
              </a:tr>
              <a:tr h="242294">
                <a:tc>
                  <a:txBody>
                    <a:bodyPr/>
                    <a:lstStyle/>
                    <a:p>
                      <a:r>
                        <a:rPr lang="en-US" dirty="0">
                          <a:solidFill>
                            <a:schemeClr val="tx1"/>
                          </a:solidFill>
                        </a:rPr>
                        <a:t>Code</a:t>
                      </a:r>
                      <a:endParaRPr lang="en-IN"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08022031"/>
                  </a:ext>
                </a:extLst>
              </a:tr>
            </a:tbl>
          </a:graphicData>
        </a:graphic>
      </p:graphicFrame>
      <p:sp>
        <p:nvSpPr>
          <p:cNvPr id="66" name="TextBox 65">
            <a:extLst>
              <a:ext uri="{FF2B5EF4-FFF2-40B4-BE49-F238E27FC236}">
                <a16:creationId xmlns:a16="http://schemas.microsoft.com/office/drawing/2014/main" id="{9553F700-B285-BDC5-5D7C-D461273A83E1}"/>
              </a:ext>
            </a:extLst>
          </p:cNvPr>
          <p:cNvSpPr txBox="1"/>
          <p:nvPr/>
        </p:nvSpPr>
        <p:spPr>
          <a:xfrm>
            <a:off x="10717160" y="2409883"/>
            <a:ext cx="1130711" cy="584775"/>
          </a:xfrm>
          <a:prstGeom prst="rect">
            <a:avLst/>
          </a:prstGeom>
          <a:noFill/>
        </p:spPr>
        <p:txBody>
          <a:bodyPr wrap="square">
            <a:spAutoFit/>
          </a:bodyPr>
          <a:lstStyle/>
          <a:p>
            <a:r>
              <a:rPr lang="en-IN" sz="1600" b="1" dirty="0">
                <a:latin typeface="Times New Roman" panose="02020603050405020304" pitchFamily="18" charset="0"/>
                <a:cs typeface="Times New Roman" panose="02020603050405020304" pitchFamily="18" charset="0"/>
              </a:rPr>
              <a:t>a1 = ref,  </a:t>
            </a:r>
          </a:p>
          <a:p>
            <a:r>
              <a:rPr lang="en-IN" sz="1600" b="1" dirty="0">
                <a:latin typeface="Times New Roman" panose="02020603050405020304" pitchFamily="18" charset="0"/>
                <a:cs typeface="Times New Roman" panose="02020603050405020304" pitchFamily="18" charset="0"/>
              </a:rPr>
              <a:t>a2= ref</a:t>
            </a:r>
            <a:endParaRPr lang="en-IN" sz="1600" b="1" dirty="0"/>
          </a:p>
        </p:txBody>
      </p:sp>
      <p:sp>
        <p:nvSpPr>
          <p:cNvPr id="67" name="TextBox 66">
            <a:extLst>
              <a:ext uri="{FF2B5EF4-FFF2-40B4-BE49-F238E27FC236}">
                <a16:creationId xmlns:a16="http://schemas.microsoft.com/office/drawing/2014/main" id="{0BA70CE9-BB76-3A35-B3DB-CE4B3BE7119A}"/>
              </a:ext>
            </a:extLst>
          </p:cNvPr>
          <p:cNvSpPr txBox="1"/>
          <p:nvPr/>
        </p:nvSpPr>
        <p:spPr>
          <a:xfrm>
            <a:off x="10722078" y="3112894"/>
            <a:ext cx="1130711" cy="830997"/>
          </a:xfrm>
          <a:prstGeom prst="rect">
            <a:avLst/>
          </a:prstGeom>
          <a:noFill/>
        </p:spPr>
        <p:txBody>
          <a:bodyPr wrap="square">
            <a:spAutoFit/>
          </a:bodyPr>
          <a:lstStyle/>
          <a:p>
            <a:r>
              <a:rPr lang="en-IN" sz="1600" b="1" dirty="0">
                <a:latin typeface="Times New Roman" panose="02020603050405020304" pitchFamily="18" charset="0"/>
                <a:cs typeface="Times New Roman" panose="02020603050405020304" pitchFamily="18" charset="0"/>
              </a:rPr>
              <a:t>t=</a:t>
            </a:r>
          </a:p>
          <a:p>
            <a:r>
              <a:rPr lang="en-IN" sz="1600" b="1" dirty="0">
                <a:latin typeface="Times New Roman" panose="02020603050405020304" pitchFamily="18" charset="0"/>
                <a:cs typeface="Times New Roman" panose="02020603050405020304" pitchFamily="18" charset="0"/>
              </a:rPr>
              <a:t>obj1 = ref,  </a:t>
            </a:r>
          </a:p>
          <a:p>
            <a:r>
              <a:rPr lang="en-IN" sz="1600" b="1" dirty="0">
                <a:latin typeface="Times New Roman" panose="02020603050405020304" pitchFamily="18" charset="0"/>
                <a:cs typeface="Times New Roman" panose="02020603050405020304" pitchFamily="18" charset="0"/>
              </a:rPr>
              <a:t>obj2 = ref</a:t>
            </a:r>
            <a:endParaRPr lang="en-IN" sz="1600" b="1" dirty="0"/>
          </a:p>
        </p:txBody>
      </p:sp>
      <p:sp>
        <p:nvSpPr>
          <p:cNvPr id="68" name="TextBox 67">
            <a:extLst>
              <a:ext uri="{FF2B5EF4-FFF2-40B4-BE49-F238E27FC236}">
                <a16:creationId xmlns:a16="http://schemas.microsoft.com/office/drawing/2014/main" id="{62949FBA-9763-6929-0AC5-C9B8E432B9BD}"/>
              </a:ext>
            </a:extLst>
          </p:cNvPr>
          <p:cNvSpPr txBox="1"/>
          <p:nvPr/>
        </p:nvSpPr>
        <p:spPr>
          <a:xfrm>
            <a:off x="10786277" y="3205704"/>
            <a:ext cx="1059146" cy="684000"/>
          </a:xfrm>
          <a:prstGeom prst="rect">
            <a:avLst/>
          </a:prstGeom>
          <a:solidFill>
            <a:schemeClr val="bg1"/>
          </a:solidFill>
        </p:spPr>
        <p:txBody>
          <a:bodyPr wrap="square">
            <a:spAutoFit/>
          </a:bodyPr>
          <a:lstStyle/>
          <a:p>
            <a:endParaRPr lang="en-IN" sz="1600" b="1" dirty="0"/>
          </a:p>
        </p:txBody>
      </p:sp>
      <p:sp>
        <p:nvSpPr>
          <p:cNvPr id="69" name="TextBox 68">
            <a:extLst>
              <a:ext uri="{FF2B5EF4-FFF2-40B4-BE49-F238E27FC236}">
                <a16:creationId xmlns:a16="http://schemas.microsoft.com/office/drawing/2014/main" id="{5B2C0000-53E4-EC82-2EE3-6DEB4E3D0C9C}"/>
              </a:ext>
            </a:extLst>
          </p:cNvPr>
          <p:cNvSpPr txBox="1"/>
          <p:nvPr/>
        </p:nvSpPr>
        <p:spPr>
          <a:xfrm>
            <a:off x="8895085" y="3071538"/>
            <a:ext cx="972000" cy="396000"/>
          </a:xfrm>
          <a:prstGeom prst="rect">
            <a:avLst/>
          </a:prstGeom>
          <a:solidFill>
            <a:schemeClr val="bg1"/>
          </a:solidFill>
        </p:spPr>
        <p:txBody>
          <a:bodyPr wrap="square">
            <a:spAutoFit/>
          </a:bodyPr>
          <a:lstStyle/>
          <a:p>
            <a:endParaRPr lang="en-IN" sz="1600" b="1" dirty="0"/>
          </a:p>
        </p:txBody>
      </p:sp>
      <p:sp>
        <p:nvSpPr>
          <p:cNvPr id="70" name="Arrow: Right 69">
            <a:extLst>
              <a:ext uri="{FF2B5EF4-FFF2-40B4-BE49-F238E27FC236}">
                <a16:creationId xmlns:a16="http://schemas.microsoft.com/office/drawing/2014/main" id="{416C9380-A6C3-0E91-FC3E-1995EF1D6129}"/>
              </a:ext>
            </a:extLst>
          </p:cNvPr>
          <p:cNvSpPr/>
          <p:nvPr/>
        </p:nvSpPr>
        <p:spPr>
          <a:xfrm>
            <a:off x="-117986" y="540773"/>
            <a:ext cx="540774" cy="154933"/>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510649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8"/>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27"/>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41"/>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42"/>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52"/>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4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43"/>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53"/>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48"/>
                                        </p:tgtEl>
                                        <p:attrNameLst>
                                          <p:attrName>style.visibility</p:attrName>
                                        </p:attrNameLst>
                                      </p:cBhvr>
                                      <p:to>
                                        <p:strVal val="visible"/>
                                      </p:to>
                                    </p:set>
                                  </p:childTnLst>
                                </p:cTn>
                              </p:par>
                            </p:childTnLst>
                          </p:cTn>
                        </p:par>
                      </p:childTnLst>
                    </p:cTn>
                  </p:par>
                  <p:par>
                    <p:cTn id="81" fill="hold">
                      <p:stCondLst>
                        <p:cond delay="indefinite"/>
                      </p:stCondLst>
                      <p:childTnLst>
                        <p:par>
                          <p:cTn id="82" fill="hold">
                            <p:stCondLst>
                              <p:cond delay="0"/>
                            </p:stCondLst>
                            <p:childTnLst>
                              <p:par>
                                <p:cTn id="83" presetID="1" presetClass="entr" presetSubtype="0" fill="hold" grpId="0" nodeType="clickEffect">
                                  <p:stCondLst>
                                    <p:cond delay="0"/>
                                  </p:stCondLst>
                                  <p:childTnLst>
                                    <p:set>
                                      <p:cBhvr>
                                        <p:cTn id="84" dur="1" fill="hold">
                                          <p:stCondLst>
                                            <p:cond delay="0"/>
                                          </p:stCondLst>
                                        </p:cTn>
                                        <p:tgtEl>
                                          <p:spTgt spid="56"/>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57"/>
                                        </p:tgtEl>
                                        <p:attrNameLst>
                                          <p:attrName>style.visibility</p:attrName>
                                        </p:attrNameLst>
                                      </p:cBhvr>
                                      <p:to>
                                        <p:strVal val="visible"/>
                                      </p:to>
                                    </p:se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nodeType="clickEffect">
                                  <p:stCondLst>
                                    <p:cond delay="0"/>
                                  </p:stCondLst>
                                  <p:childTnLst>
                                    <p:set>
                                      <p:cBhvr>
                                        <p:cTn id="92" dur="1" fill="hold">
                                          <p:stCondLst>
                                            <p:cond delay="0"/>
                                          </p:stCondLst>
                                        </p:cTn>
                                        <p:tgtEl>
                                          <p:spTgt spid="49"/>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54"/>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8"/>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68"/>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50"/>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55"/>
                                        </p:tgtEl>
                                        <p:attrNameLst>
                                          <p:attrName>style.visibility</p:attrName>
                                        </p:attrNameLst>
                                      </p:cBhvr>
                                      <p:to>
                                        <p:strVal val="visible"/>
                                      </p:to>
                                    </p:se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6" grpId="0" animBg="1"/>
      <p:bldP spid="23" grpId="0"/>
      <p:bldP spid="24" grpId="0" animBg="1"/>
      <p:bldP spid="27" grpId="0" animBg="1"/>
      <p:bldP spid="32" grpId="0"/>
      <p:bldP spid="34" grpId="0"/>
      <p:bldP spid="36" grpId="0"/>
      <p:bldP spid="37" grpId="0"/>
      <p:bldP spid="41" grpId="0"/>
      <p:bldP spid="42" grpId="0"/>
      <p:bldP spid="43" grpId="0"/>
      <p:bldP spid="52" grpId="0"/>
      <p:bldP spid="53" grpId="0"/>
      <p:bldP spid="54" grpId="0"/>
      <p:bldP spid="55" grpId="0"/>
      <p:bldP spid="56" grpId="0"/>
      <p:bldP spid="57" grpId="0"/>
      <p:bldP spid="58" grpId="0"/>
      <p:bldP spid="66" grpId="0"/>
      <p:bldP spid="67" grpId="0"/>
      <p:bldP spid="68" grpId="0" animBg="1"/>
      <p:bldP spid="70"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What is JVM in Java | JVM Architecture - Scientech Easy">
            <a:extLst>
              <a:ext uri="{FF2B5EF4-FFF2-40B4-BE49-F238E27FC236}">
                <a16:creationId xmlns:a16="http://schemas.microsoft.com/office/drawing/2014/main" id="{6BD4E311-BD0D-5156-B507-6388FB6EC0D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090" y="643661"/>
            <a:ext cx="8210550" cy="58646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236586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JVM Model">
            <a:extLst>
              <a:ext uri="{FF2B5EF4-FFF2-40B4-BE49-F238E27FC236}">
                <a16:creationId xmlns:a16="http://schemas.microsoft.com/office/drawing/2014/main" id="{A9C3EE7C-9F8E-814D-68C2-71C9C26233D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56851" y="206721"/>
            <a:ext cx="5904528" cy="644455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474038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87D36130-FE09-1F87-DDBC-138CA2B5C46B}"/>
              </a:ext>
            </a:extLst>
          </p:cNvPr>
          <p:cNvGraphicFramePr>
            <a:graphicFrameLocks noGrp="1"/>
          </p:cNvGraphicFramePr>
          <p:nvPr>
            <p:extLst>
              <p:ext uri="{D42A27DB-BD31-4B8C-83A1-F6EECF244321}">
                <p14:modId xmlns:p14="http://schemas.microsoft.com/office/powerpoint/2010/main" val="645391490"/>
              </p:ext>
            </p:extLst>
          </p:nvPr>
        </p:nvGraphicFramePr>
        <p:xfrm>
          <a:off x="881626" y="335255"/>
          <a:ext cx="10042015" cy="2749616"/>
        </p:xfrm>
        <a:graphic>
          <a:graphicData uri="http://schemas.openxmlformats.org/drawingml/2006/table">
            <a:tbl>
              <a:tblPr firstRow="1" bandRow="1">
                <a:tableStyleId>{073A0DAA-6AF3-43AB-8588-CEC1D06C72B9}</a:tableStyleId>
              </a:tblPr>
              <a:tblGrid>
                <a:gridCol w="1920569">
                  <a:extLst>
                    <a:ext uri="{9D8B030D-6E8A-4147-A177-3AD203B41FA5}">
                      <a16:colId xmlns:a16="http://schemas.microsoft.com/office/drawing/2014/main" val="2538808517"/>
                    </a:ext>
                  </a:extLst>
                </a:gridCol>
                <a:gridCol w="1789470">
                  <a:extLst>
                    <a:ext uri="{9D8B030D-6E8A-4147-A177-3AD203B41FA5}">
                      <a16:colId xmlns:a16="http://schemas.microsoft.com/office/drawing/2014/main" val="1102235605"/>
                    </a:ext>
                  </a:extLst>
                </a:gridCol>
                <a:gridCol w="2281084">
                  <a:extLst>
                    <a:ext uri="{9D8B030D-6E8A-4147-A177-3AD203B41FA5}">
                      <a16:colId xmlns:a16="http://schemas.microsoft.com/office/drawing/2014/main" val="186133068"/>
                    </a:ext>
                  </a:extLst>
                </a:gridCol>
                <a:gridCol w="2346241">
                  <a:extLst>
                    <a:ext uri="{9D8B030D-6E8A-4147-A177-3AD203B41FA5}">
                      <a16:colId xmlns:a16="http://schemas.microsoft.com/office/drawing/2014/main" val="117389363"/>
                    </a:ext>
                  </a:extLst>
                </a:gridCol>
                <a:gridCol w="1704651">
                  <a:extLst>
                    <a:ext uri="{9D8B030D-6E8A-4147-A177-3AD203B41FA5}">
                      <a16:colId xmlns:a16="http://schemas.microsoft.com/office/drawing/2014/main" val="1951057599"/>
                    </a:ext>
                  </a:extLst>
                </a:gridCol>
              </a:tblGrid>
              <a:tr h="814166">
                <a:tc>
                  <a:txBody>
                    <a:bodyPr/>
                    <a:lstStyle/>
                    <a:p>
                      <a:pPr algn="l"/>
                      <a:r>
                        <a:rPr lang="en-IN" sz="2000" dirty="0">
                          <a:latin typeface="Times New Roman" panose="02020603050405020304" pitchFamily="18" charset="0"/>
                          <a:cs typeface="Times New Roman" panose="02020603050405020304" pitchFamily="18" charset="0"/>
                        </a:rPr>
                        <a:t>Keyword</a:t>
                      </a:r>
                    </a:p>
                  </a:txBody>
                  <a:tcPr/>
                </a:tc>
                <a:tc>
                  <a:txBody>
                    <a:bodyPr/>
                    <a:lstStyle/>
                    <a:p>
                      <a:pPr algn="ctr"/>
                      <a:r>
                        <a:rPr lang="en-IN" sz="2000" dirty="0">
                          <a:latin typeface="Times New Roman" panose="02020603050405020304" pitchFamily="18" charset="0"/>
                          <a:cs typeface="Times New Roman" panose="02020603050405020304" pitchFamily="18" charset="0"/>
                        </a:rPr>
                        <a:t>With in a class</a:t>
                      </a:r>
                    </a:p>
                  </a:txBody>
                  <a:tcPr/>
                </a:tc>
                <a:tc>
                  <a:txBody>
                    <a:bodyPr/>
                    <a:lstStyle/>
                    <a:p>
                      <a:pPr algn="ctr"/>
                      <a:r>
                        <a:rPr lang="en-IN" sz="2000" dirty="0">
                          <a:latin typeface="Times New Roman" panose="02020603050405020304" pitchFamily="18" charset="0"/>
                          <a:cs typeface="Times New Roman" panose="02020603050405020304" pitchFamily="18" charset="0"/>
                        </a:rPr>
                        <a:t>With in a same package</a:t>
                      </a:r>
                    </a:p>
                  </a:txBody>
                  <a:tcPr/>
                </a:tc>
                <a:tc>
                  <a:txBody>
                    <a:bodyPr/>
                    <a:lstStyle/>
                    <a:p>
                      <a:pPr algn="ctr"/>
                      <a:r>
                        <a:rPr lang="en-IN" sz="2000" dirty="0">
                          <a:latin typeface="Times New Roman" panose="02020603050405020304" pitchFamily="18" charset="0"/>
                          <a:cs typeface="Times New Roman" panose="02020603050405020304" pitchFamily="18" charset="0"/>
                        </a:rPr>
                        <a:t>With in subclass (different package)</a:t>
                      </a:r>
                    </a:p>
                  </a:txBody>
                  <a:tcPr/>
                </a:tc>
                <a:tc>
                  <a:txBody>
                    <a:bodyPr/>
                    <a:lstStyle/>
                    <a:p>
                      <a:pPr algn="ctr"/>
                      <a:r>
                        <a:rPr lang="en-IN" sz="2000" dirty="0">
                          <a:latin typeface="Times New Roman" panose="02020603050405020304" pitchFamily="18" charset="0"/>
                          <a:cs typeface="Times New Roman" panose="02020603050405020304" pitchFamily="18" charset="0"/>
                        </a:rPr>
                        <a:t>To the world</a:t>
                      </a:r>
                    </a:p>
                  </a:txBody>
                  <a:tcPr/>
                </a:tc>
                <a:extLst>
                  <a:ext uri="{0D108BD9-81ED-4DB2-BD59-A6C34878D82A}">
                    <a16:rowId xmlns:a16="http://schemas.microsoft.com/office/drawing/2014/main" val="3974658393"/>
                  </a:ext>
                </a:extLst>
              </a:tr>
              <a:tr h="402003">
                <a:tc>
                  <a:txBody>
                    <a:bodyPr/>
                    <a:lstStyle/>
                    <a:p>
                      <a:pPr algn="l"/>
                      <a:r>
                        <a:rPr lang="en-IN" sz="2000" dirty="0">
                          <a:latin typeface="Times New Roman" panose="02020603050405020304" pitchFamily="18" charset="0"/>
                          <a:cs typeface="Times New Roman" panose="02020603050405020304" pitchFamily="18" charset="0"/>
                        </a:rPr>
                        <a:t>public</a:t>
                      </a:r>
                    </a:p>
                  </a:txBody>
                  <a:tcP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extLst>
                  <a:ext uri="{0D108BD9-81ED-4DB2-BD59-A6C34878D82A}">
                    <a16:rowId xmlns:a16="http://schemas.microsoft.com/office/drawing/2014/main" val="2955387354"/>
                  </a:ext>
                </a:extLst>
              </a:tr>
              <a:tr h="402003">
                <a:tc>
                  <a:txBody>
                    <a:bodyPr/>
                    <a:lstStyle/>
                    <a:p>
                      <a:pPr algn="l"/>
                      <a:r>
                        <a:rPr lang="en-IN" sz="2000" dirty="0">
                          <a:latin typeface="Times New Roman" panose="02020603050405020304" pitchFamily="18" charset="0"/>
                          <a:cs typeface="Times New Roman" panose="02020603050405020304" pitchFamily="18" charset="0"/>
                        </a:rPr>
                        <a:t>protected</a:t>
                      </a:r>
                    </a:p>
                  </a:txBody>
                  <a:tcP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No</a:t>
                      </a:r>
                    </a:p>
                  </a:txBody>
                  <a:tcPr anchor="ctr"/>
                </a:tc>
                <a:extLst>
                  <a:ext uri="{0D108BD9-81ED-4DB2-BD59-A6C34878D82A}">
                    <a16:rowId xmlns:a16="http://schemas.microsoft.com/office/drawing/2014/main" val="2872723814"/>
                  </a:ext>
                </a:extLst>
              </a:tr>
              <a:tr h="729441">
                <a:tc>
                  <a:txBody>
                    <a:bodyPr/>
                    <a:lstStyle/>
                    <a:p>
                      <a:pPr algn="l"/>
                      <a:r>
                        <a:rPr lang="en-IN" sz="2000" dirty="0">
                          <a:latin typeface="Times New Roman" panose="02020603050405020304" pitchFamily="18" charset="0"/>
                          <a:cs typeface="Times New Roman" panose="02020603050405020304" pitchFamily="18" charset="0"/>
                        </a:rPr>
                        <a:t>package-private/ no modifier</a:t>
                      </a:r>
                    </a:p>
                  </a:txBody>
                  <a:tcP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Yes</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No</a:t>
                      </a:r>
                    </a:p>
                  </a:txBody>
                  <a:tcPr anchor="ctr"/>
                </a:tc>
                <a:tc>
                  <a:txBody>
                    <a:bodyPr/>
                    <a:lstStyle/>
                    <a:p>
                      <a:pPr algn="ctr"/>
                      <a:r>
                        <a:rPr lang="en-IN" sz="2000" dirty="0">
                          <a:latin typeface="Times New Roman" panose="02020603050405020304" pitchFamily="18" charset="0"/>
                          <a:cs typeface="Times New Roman" panose="02020603050405020304" pitchFamily="18" charset="0"/>
                        </a:rPr>
                        <a:t>No</a:t>
                      </a:r>
                    </a:p>
                  </a:txBody>
                  <a:tcPr anchor="ctr"/>
                </a:tc>
                <a:extLst>
                  <a:ext uri="{0D108BD9-81ED-4DB2-BD59-A6C34878D82A}">
                    <a16:rowId xmlns:a16="http://schemas.microsoft.com/office/drawing/2014/main" val="4294889265"/>
                  </a:ext>
                </a:extLst>
              </a:tr>
              <a:tr h="402003">
                <a:tc>
                  <a:txBody>
                    <a:bodyPr/>
                    <a:lstStyle/>
                    <a:p>
                      <a:pPr algn="l"/>
                      <a:r>
                        <a:rPr lang="en-IN" sz="2000" dirty="0">
                          <a:latin typeface="Times New Roman" panose="02020603050405020304" pitchFamily="18" charset="0"/>
                          <a:cs typeface="Times New Roman" panose="02020603050405020304" pitchFamily="18" charset="0"/>
                        </a:rPr>
                        <a:t>private</a:t>
                      </a:r>
                    </a:p>
                  </a:txBody>
                  <a:tcPr/>
                </a:tc>
                <a:tc>
                  <a:txBody>
                    <a:bodyPr/>
                    <a:lstStyle/>
                    <a:p>
                      <a:pPr algn="ctr"/>
                      <a:r>
                        <a:rPr lang="en-IN" sz="2000" dirty="0">
                          <a:latin typeface="Times New Roman" panose="02020603050405020304" pitchFamily="18" charset="0"/>
                          <a:cs typeface="Times New Roman" panose="02020603050405020304" pitchFamily="18" charset="0"/>
                        </a:rPr>
                        <a:t>yes</a:t>
                      </a:r>
                    </a:p>
                  </a:txBody>
                  <a:tcPr/>
                </a:tc>
                <a:tc>
                  <a:txBody>
                    <a:bodyPr/>
                    <a:lstStyle/>
                    <a:p>
                      <a:pPr algn="ctr"/>
                      <a:r>
                        <a:rPr lang="en-IN" sz="2000" dirty="0">
                          <a:latin typeface="Times New Roman" panose="02020603050405020304" pitchFamily="18" charset="0"/>
                          <a:cs typeface="Times New Roman" panose="02020603050405020304" pitchFamily="18" charset="0"/>
                        </a:rPr>
                        <a:t>No</a:t>
                      </a:r>
                    </a:p>
                  </a:txBody>
                  <a:tcPr/>
                </a:tc>
                <a:tc>
                  <a:txBody>
                    <a:bodyPr/>
                    <a:lstStyle/>
                    <a:p>
                      <a:pPr algn="ctr"/>
                      <a:r>
                        <a:rPr lang="en-IN" sz="2000" dirty="0">
                          <a:latin typeface="Times New Roman" panose="02020603050405020304" pitchFamily="18" charset="0"/>
                          <a:cs typeface="Times New Roman" panose="02020603050405020304" pitchFamily="18" charset="0"/>
                        </a:rPr>
                        <a:t>No</a:t>
                      </a:r>
                    </a:p>
                  </a:txBody>
                  <a:tcPr/>
                </a:tc>
                <a:tc>
                  <a:txBody>
                    <a:bodyPr/>
                    <a:lstStyle/>
                    <a:p>
                      <a:pPr algn="ctr"/>
                      <a:r>
                        <a:rPr lang="en-IN" sz="2000" dirty="0">
                          <a:latin typeface="Times New Roman" panose="02020603050405020304" pitchFamily="18" charset="0"/>
                          <a:cs typeface="Times New Roman" panose="02020603050405020304" pitchFamily="18" charset="0"/>
                        </a:rPr>
                        <a:t>No</a:t>
                      </a:r>
                    </a:p>
                  </a:txBody>
                  <a:tcPr/>
                </a:tc>
                <a:extLst>
                  <a:ext uri="{0D108BD9-81ED-4DB2-BD59-A6C34878D82A}">
                    <a16:rowId xmlns:a16="http://schemas.microsoft.com/office/drawing/2014/main" val="3268912245"/>
                  </a:ext>
                </a:extLst>
              </a:tr>
            </a:tbl>
          </a:graphicData>
        </a:graphic>
      </p:graphicFrame>
      <p:pic>
        <p:nvPicPr>
          <p:cNvPr id="2050" name="Picture 2" descr="Classes and Packages of the Example Used to Illustrate Access Levels">
            <a:extLst>
              <a:ext uri="{FF2B5EF4-FFF2-40B4-BE49-F238E27FC236}">
                <a16:creationId xmlns:a16="http://schemas.microsoft.com/office/drawing/2014/main" id="{22902686-8C81-33EE-5E4F-650A92850F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2371" y="4380463"/>
            <a:ext cx="5066576" cy="223578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7" name="Table 6">
            <a:extLst>
              <a:ext uri="{FF2B5EF4-FFF2-40B4-BE49-F238E27FC236}">
                <a16:creationId xmlns:a16="http://schemas.microsoft.com/office/drawing/2014/main" id="{9C95EFD8-A0B6-58B4-556B-CFCE9AFFF69C}"/>
              </a:ext>
            </a:extLst>
          </p:cNvPr>
          <p:cNvGraphicFramePr>
            <a:graphicFrameLocks noGrp="1"/>
          </p:cNvGraphicFramePr>
          <p:nvPr>
            <p:extLst>
              <p:ext uri="{D42A27DB-BD31-4B8C-83A1-F6EECF244321}">
                <p14:modId xmlns:p14="http://schemas.microsoft.com/office/powerpoint/2010/main" val="1886922020"/>
              </p:ext>
            </p:extLst>
          </p:nvPr>
        </p:nvGraphicFramePr>
        <p:xfrm>
          <a:off x="5684089" y="4028770"/>
          <a:ext cx="5823974" cy="2659877"/>
        </p:xfrm>
        <a:graphic>
          <a:graphicData uri="http://schemas.openxmlformats.org/drawingml/2006/table">
            <a:tbl>
              <a:tblPr firstRow="1" bandRow="1">
                <a:tableStyleId>{5C22544A-7EE6-4342-B048-85BDC9FD1C3A}</a:tableStyleId>
              </a:tblPr>
              <a:tblGrid>
                <a:gridCol w="1422562">
                  <a:extLst>
                    <a:ext uri="{9D8B030D-6E8A-4147-A177-3AD203B41FA5}">
                      <a16:colId xmlns:a16="http://schemas.microsoft.com/office/drawing/2014/main" val="2538808517"/>
                    </a:ext>
                  </a:extLst>
                </a:gridCol>
                <a:gridCol w="1013761">
                  <a:extLst>
                    <a:ext uri="{9D8B030D-6E8A-4147-A177-3AD203B41FA5}">
                      <a16:colId xmlns:a16="http://schemas.microsoft.com/office/drawing/2014/main" val="1102235605"/>
                    </a:ext>
                  </a:extLst>
                </a:gridCol>
                <a:gridCol w="926096">
                  <a:extLst>
                    <a:ext uri="{9D8B030D-6E8A-4147-A177-3AD203B41FA5}">
                      <a16:colId xmlns:a16="http://schemas.microsoft.com/office/drawing/2014/main" val="186133068"/>
                    </a:ext>
                  </a:extLst>
                </a:gridCol>
                <a:gridCol w="1382769">
                  <a:extLst>
                    <a:ext uri="{9D8B030D-6E8A-4147-A177-3AD203B41FA5}">
                      <a16:colId xmlns:a16="http://schemas.microsoft.com/office/drawing/2014/main" val="117389363"/>
                    </a:ext>
                  </a:extLst>
                </a:gridCol>
                <a:gridCol w="1078786">
                  <a:extLst>
                    <a:ext uri="{9D8B030D-6E8A-4147-A177-3AD203B41FA5}">
                      <a16:colId xmlns:a16="http://schemas.microsoft.com/office/drawing/2014/main" val="1951057599"/>
                    </a:ext>
                  </a:extLst>
                </a:gridCol>
              </a:tblGrid>
              <a:tr h="465317">
                <a:tc>
                  <a:txBody>
                    <a:bodyPr/>
                    <a:lstStyle/>
                    <a:p>
                      <a:pPr algn="l"/>
                      <a:r>
                        <a:rPr lang="en-IN" sz="2000" dirty="0">
                          <a:solidFill>
                            <a:schemeClr val="tx1"/>
                          </a:solidFill>
                        </a:rPr>
                        <a:t>Keyword</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en-IN" sz="2000" dirty="0">
                          <a:solidFill>
                            <a:schemeClr val="tx1"/>
                          </a:solidFill>
                        </a:rPr>
                        <a:t>Alpha</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en-IN" sz="2000" dirty="0">
                          <a:solidFill>
                            <a:schemeClr val="tx1"/>
                          </a:solidFill>
                        </a:rPr>
                        <a:t>Beta</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en-IN" sz="2000" dirty="0" err="1">
                          <a:solidFill>
                            <a:schemeClr val="tx1"/>
                          </a:solidFill>
                        </a:rPr>
                        <a:t>AphaSub</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tc>
                  <a:txBody>
                    <a:bodyPr/>
                    <a:lstStyle/>
                    <a:p>
                      <a:pPr algn="ctr"/>
                      <a:r>
                        <a:rPr lang="en-IN" sz="2000" dirty="0">
                          <a:solidFill>
                            <a:schemeClr val="tx1"/>
                          </a:solidFill>
                        </a:rPr>
                        <a:t>Gamma</a:t>
                      </a:r>
                      <a:endParaRPr lang="en-IN" sz="2000" dirty="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3974658393"/>
                  </a:ext>
                </a:extLst>
              </a:tr>
              <a:tr h="388649">
                <a:tc>
                  <a:txBody>
                    <a:bodyPr/>
                    <a:lstStyle/>
                    <a:p>
                      <a:pPr algn="l"/>
                      <a:r>
                        <a:rPr lang="en-IN" sz="2000" dirty="0"/>
                        <a:t>public</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55387354"/>
                  </a:ext>
                </a:extLst>
              </a:tr>
              <a:tr h="388649">
                <a:tc>
                  <a:txBody>
                    <a:bodyPr/>
                    <a:lstStyle/>
                    <a:p>
                      <a:pPr algn="l"/>
                      <a:r>
                        <a:rPr lang="en-IN" sz="2000" dirty="0"/>
                        <a:t>protected</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No</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72723814"/>
                  </a:ext>
                </a:extLst>
              </a:tr>
              <a:tr h="986572">
                <a:tc>
                  <a:txBody>
                    <a:bodyPr/>
                    <a:lstStyle/>
                    <a:p>
                      <a:pPr algn="l"/>
                      <a:r>
                        <a:rPr lang="en-IN" sz="2000" dirty="0"/>
                        <a:t>package-private/ no modifier</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No</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No</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94889265"/>
                  </a:ext>
                </a:extLst>
              </a:tr>
              <a:tr h="388649">
                <a:tc>
                  <a:txBody>
                    <a:bodyPr/>
                    <a:lstStyle/>
                    <a:p>
                      <a:pPr algn="l"/>
                      <a:r>
                        <a:rPr lang="en-IN" sz="2000" dirty="0"/>
                        <a:t>private</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yes</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No</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No</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2000" dirty="0"/>
                        <a:t>No</a:t>
                      </a:r>
                      <a:endParaRPr lang="en-IN" sz="2000" dirty="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68912245"/>
                  </a:ext>
                </a:extLst>
              </a:tr>
            </a:tbl>
          </a:graphicData>
        </a:graphic>
      </p:graphicFrame>
      <p:sp>
        <p:nvSpPr>
          <p:cNvPr id="8" name="TextBox 7">
            <a:extLst>
              <a:ext uri="{FF2B5EF4-FFF2-40B4-BE49-F238E27FC236}">
                <a16:creationId xmlns:a16="http://schemas.microsoft.com/office/drawing/2014/main" id="{AF545BA4-5934-08D9-0CBA-1F41B4EBBF4B}"/>
              </a:ext>
            </a:extLst>
          </p:cNvPr>
          <p:cNvSpPr txBox="1"/>
          <p:nvPr/>
        </p:nvSpPr>
        <p:spPr>
          <a:xfrm>
            <a:off x="962392" y="3844104"/>
            <a:ext cx="2133600" cy="400110"/>
          </a:xfrm>
          <a:prstGeom prst="rect">
            <a:avLst/>
          </a:prstGeom>
          <a:noFill/>
        </p:spPr>
        <p:txBody>
          <a:bodyPr wrap="square" rtlCol="0">
            <a:spAutoFit/>
          </a:bodyPr>
          <a:lstStyle/>
          <a:p>
            <a:r>
              <a:rPr lang="en-IN" sz="2000" b="1" u="sng" dirty="0"/>
              <a:t>Example</a:t>
            </a:r>
          </a:p>
        </p:txBody>
      </p:sp>
      <p:sp>
        <p:nvSpPr>
          <p:cNvPr id="10" name="TextBox 9">
            <a:extLst>
              <a:ext uri="{FF2B5EF4-FFF2-40B4-BE49-F238E27FC236}">
                <a16:creationId xmlns:a16="http://schemas.microsoft.com/office/drawing/2014/main" id="{67345710-FBF6-F572-A739-CA20E7680A60}"/>
              </a:ext>
            </a:extLst>
          </p:cNvPr>
          <p:cNvSpPr txBox="1"/>
          <p:nvPr/>
        </p:nvSpPr>
        <p:spPr>
          <a:xfrm>
            <a:off x="870748" y="3186101"/>
            <a:ext cx="10545671" cy="707886"/>
          </a:xfrm>
          <a:prstGeom prst="rect">
            <a:avLst/>
          </a:prstGeom>
          <a:noFill/>
        </p:spPr>
        <p:txBody>
          <a:bodyPr wrap="square">
            <a:spAutoFit/>
          </a:bodyPr>
          <a:lstStyle/>
          <a:p>
            <a:r>
              <a:rPr lang="en-IN" sz="2000" b="1" dirty="0">
                <a:solidFill>
                  <a:srgbClr val="313131"/>
                </a:solidFill>
                <a:effectLst/>
                <a:latin typeface="Source Sans Pro" panose="020B0503030403020204" pitchFamily="34" charset="0"/>
                <a:ea typeface="Calibri" panose="020F0502020204030204" pitchFamily="34" charset="0"/>
                <a:cs typeface="Times New Roman" panose="02020603050405020304" pitchFamily="18" charset="0"/>
              </a:rPr>
              <a:t>public</a:t>
            </a:r>
            <a:r>
              <a:rPr lang="en-IN" sz="2000" dirty="0">
                <a:solidFill>
                  <a:srgbClr val="313131"/>
                </a:solidFill>
                <a:effectLst/>
                <a:latin typeface="Source Sans Pro" panose="020B0503030403020204" pitchFamily="34" charset="0"/>
                <a:ea typeface="Calibri" panose="020F0502020204030204" pitchFamily="34" charset="0"/>
                <a:cs typeface="Times New Roman" panose="02020603050405020304" pitchFamily="18" charset="0"/>
              </a:rPr>
              <a:t> is the widest modifier available. It grants access from any place in the program code, while </a:t>
            </a:r>
            <a:r>
              <a:rPr lang="en-IN" sz="2000" b="1" dirty="0">
                <a:solidFill>
                  <a:srgbClr val="313131"/>
                </a:solidFill>
                <a:effectLst/>
                <a:latin typeface="Source Sans Pro" panose="020B0503030403020204" pitchFamily="34" charset="0"/>
                <a:ea typeface="Calibri" panose="020F0502020204030204" pitchFamily="34" charset="0"/>
                <a:cs typeface="Times New Roman" panose="02020603050405020304" pitchFamily="18" charset="0"/>
              </a:rPr>
              <a:t>private</a:t>
            </a:r>
            <a:r>
              <a:rPr lang="en-IN" sz="2000" dirty="0">
                <a:solidFill>
                  <a:srgbClr val="313131"/>
                </a:solidFill>
                <a:effectLst/>
                <a:latin typeface="Source Sans Pro" panose="020B0503030403020204" pitchFamily="34" charset="0"/>
                <a:ea typeface="Calibri" panose="020F0502020204030204" pitchFamily="34" charset="0"/>
                <a:cs typeface="Times New Roman" panose="02020603050405020304" pitchFamily="18" charset="0"/>
              </a:rPr>
              <a:t> is the narrowest modifier, providing access only inside a specific class</a:t>
            </a:r>
            <a:endParaRPr lang="en-IN" sz="2000" dirty="0"/>
          </a:p>
        </p:txBody>
      </p:sp>
    </p:spTree>
    <p:extLst>
      <p:ext uri="{BB962C8B-B14F-4D97-AF65-F5344CB8AC3E}">
        <p14:creationId xmlns:p14="http://schemas.microsoft.com/office/powerpoint/2010/main" val="573950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47098D-4C8B-CEF7-E17E-7AA624C34152}"/>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A88F10D1-127F-55DA-9D38-DA83DD812768}"/>
              </a:ext>
            </a:extLst>
          </p:cNvPr>
          <p:cNvGrpSpPr/>
          <p:nvPr/>
        </p:nvGrpSpPr>
        <p:grpSpPr>
          <a:xfrm>
            <a:off x="6223821" y="481785"/>
            <a:ext cx="1101213" cy="1052634"/>
            <a:chOff x="6744929" y="2143434"/>
            <a:chExt cx="1101213" cy="1052634"/>
          </a:xfrm>
        </p:grpSpPr>
        <p:sp>
          <p:nvSpPr>
            <p:cNvPr id="5" name="Oval 4">
              <a:extLst>
                <a:ext uri="{FF2B5EF4-FFF2-40B4-BE49-F238E27FC236}">
                  <a16:creationId xmlns:a16="http://schemas.microsoft.com/office/drawing/2014/main" id="{D4C60508-2712-7EED-65D9-5420B4E5294E}"/>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a:extLst>
                <a:ext uri="{FF2B5EF4-FFF2-40B4-BE49-F238E27FC236}">
                  <a16:creationId xmlns:a16="http://schemas.microsoft.com/office/drawing/2014/main" id="{8CC9B063-5D71-9105-A513-04E48967AC4C}"/>
                </a:ext>
              </a:extLst>
            </p:cNvPr>
            <p:cNvSpPr txBox="1"/>
            <p:nvPr/>
          </p:nvSpPr>
          <p:spPr>
            <a:xfrm>
              <a:off x="6921911" y="2164000"/>
              <a:ext cx="835741" cy="923330"/>
            </a:xfrm>
            <a:prstGeom prst="rect">
              <a:avLst/>
            </a:prstGeom>
            <a:noFill/>
          </p:spPr>
          <p:txBody>
            <a:bodyPr wrap="square" rtlCol="0">
              <a:spAutoFit/>
            </a:bodyPr>
            <a:lstStyle/>
            <a:p>
              <a:r>
                <a:rPr lang="en-IN" dirty="0"/>
                <a:t>x=1.0</a:t>
              </a:r>
            </a:p>
            <a:p>
              <a:r>
                <a:rPr lang="en-IN" dirty="0"/>
                <a:t>y=1.0</a:t>
              </a:r>
            </a:p>
            <a:p>
              <a:r>
                <a:rPr lang="en-IN" dirty="0"/>
                <a:t>r= 2.0</a:t>
              </a:r>
            </a:p>
          </p:txBody>
        </p:sp>
      </p:grpSp>
      <p:sp>
        <p:nvSpPr>
          <p:cNvPr id="7" name="TextBox 6">
            <a:extLst>
              <a:ext uri="{FF2B5EF4-FFF2-40B4-BE49-F238E27FC236}">
                <a16:creationId xmlns:a16="http://schemas.microsoft.com/office/drawing/2014/main" id="{5B29EDB6-7EB1-8002-1982-33CD23CC1179}"/>
              </a:ext>
            </a:extLst>
          </p:cNvPr>
          <p:cNvSpPr txBox="1"/>
          <p:nvPr/>
        </p:nvSpPr>
        <p:spPr>
          <a:xfrm>
            <a:off x="4299153" y="707587"/>
            <a:ext cx="565357" cy="461665"/>
          </a:xfrm>
          <a:prstGeom prst="rect">
            <a:avLst/>
          </a:prstGeom>
          <a:noFill/>
          <a:ln w="28575">
            <a:solidFill>
              <a:schemeClr val="tx1"/>
            </a:solidFill>
          </a:ln>
        </p:spPr>
        <p:txBody>
          <a:bodyPr wrap="square" rtlCol="0">
            <a:spAutoFit/>
          </a:bodyPr>
          <a:lstStyle/>
          <a:p>
            <a:r>
              <a:rPr lang="en-IN" sz="2400" dirty="0"/>
              <a:t>c1</a:t>
            </a:r>
          </a:p>
        </p:txBody>
      </p:sp>
      <p:sp>
        <p:nvSpPr>
          <p:cNvPr id="8" name="Cloud 7">
            <a:extLst>
              <a:ext uri="{FF2B5EF4-FFF2-40B4-BE49-F238E27FC236}">
                <a16:creationId xmlns:a16="http://schemas.microsoft.com/office/drawing/2014/main" id="{D5FFA100-9D7B-037F-A183-F10A9768E41D}"/>
              </a:ext>
            </a:extLst>
          </p:cNvPr>
          <p:cNvSpPr/>
          <p:nvPr/>
        </p:nvSpPr>
        <p:spPr>
          <a:xfrm>
            <a:off x="5742037" y="-176975"/>
            <a:ext cx="4168877" cy="2644878"/>
          </a:xfrm>
          <a:prstGeom prst="cloud">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TextBox 8">
            <a:extLst>
              <a:ext uri="{FF2B5EF4-FFF2-40B4-BE49-F238E27FC236}">
                <a16:creationId xmlns:a16="http://schemas.microsoft.com/office/drawing/2014/main" id="{1A114B44-3B18-DDB8-09FE-CD57D7E37FDB}"/>
              </a:ext>
            </a:extLst>
          </p:cNvPr>
          <p:cNvSpPr txBox="1"/>
          <p:nvPr/>
        </p:nvSpPr>
        <p:spPr>
          <a:xfrm>
            <a:off x="8782582" y="908"/>
            <a:ext cx="2819482" cy="369332"/>
          </a:xfrm>
          <a:prstGeom prst="rect">
            <a:avLst/>
          </a:prstGeom>
          <a:solidFill>
            <a:srgbClr val="FFFF00"/>
          </a:solidFill>
        </p:spPr>
        <p:txBody>
          <a:bodyPr wrap="square" rtlCol="0">
            <a:spAutoFit/>
          </a:bodyPr>
          <a:lstStyle/>
          <a:p>
            <a:r>
              <a:rPr lang="en-IN" dirty="0"/>
              <a:t>Heap (run-time memory)</a:t>
            </a:r>
          </a:p>
        </p:txBody>
      </p:sp>
      <p:grpSp>
        <p:nvGrpSpPr>
          <p:cNvPr id="10" name="Group 9">
            <a:extLst>
              <a:ext uri="{FF2B5EF4-FFF2-40B4-BE49-F238E27FC236}">
                <a16:creationId xmlns:a16="http://schemas.microsoft.com/office/drawing/2014/main" id="{DC9CEF6A-42D4-E34E-CF43-5F19E78E6175}"/>
              </a:ext>
            </a:extLst>
          </p:cNvPr>
          <p:cNvGrpSpPr/>
          <p:nvPr/>
        </p:nvGrpSpPr>
        <p:grpSpPr>
          <a:xfrm>
            <a:off x="7664247" y="585025"/>
            <a:ext cx="1101213" cy="1052634"/>
            <a:chOff x="6744929" y="2143434"/>
            <a:chExt cx="1101213" cy="1052634"/>
          </a:xfrm>
        </p:grpSpPr>
        <p:sp>
          <p:nvSpPr>
            <p:cNvPr id="11" name="Oval 10">
              <a:extLst>
                <a:ext uri="{FF2B5EF4-FFF2-40B4-BE49-F238E27FC236}">
                  <a16:creationId xmlns:a16="http://schemas.microsoft.com/office/drawing/2014/main" id="{CD6D4E62-7831-817A-DDA2-E97FD7D3013E}"/>
                </a:ext>
              </a:extLst>
            </p:cNvPr>
            <p:cNvSpPr/>
            <p:nvPr/>
          </p:nvSpPr>
          <p:spPr>
            <a:xfrm>
              <a:off x="6744929" y="2143434"/>
              <a:ext cx="1101213" cy="1052634"/>
            </a:xfrm>
            <a:prstGeom prst="ellipse">
              <a:avLst/>
            </a:prstGeom>
            <a:noFill/>
            <a:ln w="3810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2" name="TextBox 11">
              <a:extLst>
                <a:ext uri="{FF2B5EF4-FFF2-40B4-BE49-F238E27FC236}">
                  <a16:creationId xmlns:a16="http://schemas.microsoft.com/office/drawing/2014/main" id="{E54E29EC-83AB-C36C-EE07-99806DAF943C}"/>
                </a:ext>
              </a:extLst>
            </p:cNvPr>
            <p:cNvSpPr txBox="1"/>
            <p:nvPr/>
          </p:nvSpPr>
          <p:spPr>
            <a:xfrm>
              <a:off x="6921911" y="2164000"/>
              <a:ext cx="835741" cy="923330"/>
            </a:xfrm>
            <a:prstGeom prst="rect">
              <a:avLst/>
            </a:prstGeom>
            <a:noFill/>
          </p:spPr>
          <p:txBody>
            <a:bodyPr wrap="square" rtlCol="0">
              <a:spAutoFit/>
            </a:bodyPr>
            <a:lstStyle/>
            <a:p>
              <a:r>
                <a:rPr lang="en-IN" dirty="0"/>
                <a:t>x=-3.0</a:t>
              </a:r>
            </a:p>
            <a:p>
              <a:r>
                <a:rPr lang="en-IN" dirty="0"/>
                <a:t>y=4.0</a:t>
              </a:r>
            </a:p>
            <a:p>
              <a:r>
                <a:rPr lang="en-IN" dirty="0"/>
                <a:t>r= 8.0</a:t>
              </a:r>
            </a:p>
          </p:txBody>
        </p:sp>
      </p:grpSp>
      <p:sp>
        <p:nvSpPr>
          <p:cNvPr id="13" name="TextBox 12">
            <a:extLst>
              <a:ext uri="{FF2B5EF4-FFF2-40B4-BE49-F238E27FC236}">
                <a16:creationId xmlns:a16="http://schemas.microsoft.com/office/drawing/2014/main" id="{AE2C7A67-1E57-25F0-F377-D52027335804}"/>
              </a:ext>
            </a:extLst>
          </p:cNvPr>
          <p:cNvSpPr txBox="1"/>
          <p:nvPr/>
        </p:nvSpPr>
        <p:spPr>
          <a:xfrm>
            <a:off x="10638496" y="1249170"/>
            <a:ext cx="565357" cy="461665"/>
          </a:xfrm>
          <a:prstGeom prst="rect">
            <a:avLst/>
          </a:prstGeom>
          <a:noFill/>
          <a:ln w="28575">
            <a:solidFill>
              <a:schemeClr val="tx1"/>
            </a:solidFill>
          </a:ln>
        </p:spPr>
        <p:txBody>
          <a:bodyPr wrap="square" rtlCol="0">
            <a:spAutoFit/>
          </a:bodyPr>
          <a:lstStyle/>
          <a:p>
            <a:r>
              <a:rPr lang="en-IN" sz="2400" dirty="0"/>
              <a:t>c2</a:t>
            </a:r>
          </a:p>
        </p:txBody>
      </p:sp>
      <p:cxnSp>
        <p:nvCxnSpPr>
          <p:cNvPr id="14" name="Straight Arrow Connector 13">
            <a:extLst>
              <a:ext uri="{FF2B5EF4-FFF2-40B4-BE49-F238E27FC236}">
                <a16:creationId xmlns:a16="http://schemas.microsoft.com/office/drawing/2014/main" id="{F2A94600-CAC8-1F26-AF3F-8E7DFCC894FD}"/>
              </a:ext>
            </a:extLst>
          </p:cNvPr>
          <p:cNvCxnSpPr>
            <a:cxnSpLocks/>
            <a:endCxn id="11" idx="6"/>
          </p:cNvCxnSpPr>
          <p:nvPr/>
        </p:nvCxnSpPr>
        <p:spPr>
          <a:xfrm flipH="1" flipV="1">
            <a:off x="8765460" y="1111342"/>
            <a:ext cx="1867351" cy="333766"/>
          </a:xfrm>
          <a:prstGeom prst="straightConnector1">
            <a:avLst/>
          </a:prstGeom>
          <a:ln w="28575">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693CDF56-2FB6-26E4-3AEC-A11104C9174E}"/>
              </a:ext>
            </a:extLst>
          </p:cNvPr>
          <p:cNvCxnSpPr>
            <a:cxnSpLocks/>
            <a:endCxn id="5" idx="2"/>
          </p:cNvCxnSpPr>
          <p:nvPr/>
        </p:nvCxnSpPr>
        <p:spPr>
          <a:xfrm>
            <a:off x="4864510" y="992547"/>
            <a:ext cx="1359311" cy="15555"/>
          </a:xfrm>
          <a:prstGeom prst="straightConnector1">
            <a:avLst/>
          </a:prstGeom>
          <a:ln w="28575">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9EBF8DCD-139F-0FDF-B412-E7753A39E618}"/>
              </a:ext>
            </a:extLst>
          </p:cNvPr>
          <p:cNvSpPr txBox="1"/>
          <p:nvPr/>
        </p:nvSpPr>
        <p:spPr>
          <a:xfrm>
            <a:off x="8057537" y="2367969"/>
            <a:ext cx="4517921" cy="4401205"/>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a, double b ,double r){</a:t>
            </a:r>
          </a:p>
          <a:p>
            <a:r>
              <a:rPr lang="en-IN" sz="2000" dirty="0">
                <a:latin typeface="Times New Roman" panose="02020603050405020304" pitchFamily="18" charset="0"/>
                <a:cs typeface="Times New Roman" panose="02020603050405020304" pitchFamily="18" charset="0"/>
              </a:rPr>
              <a:t>             x=a;</a:t>
            </a:r>
          </a:p>
          <a:p>
            <a:r>
              <a:rPr lang="en-IN" sz="2000" dirty="0">
                <a:latin typeface="Times New Roman" panose="02020603050405020304" pitchFamily="18" charset="0"/>
                <a:cs typeface="Times New Roman" panose="02020603050405020304" pitchFamily="18" charset="0"/>
              </a:rPr>
              <a:t>             y=b;</a:t>
            </a:r>
          </a:p>
          <a:p>
            <a:r>
              <a:rPr lang="en-IN" sz="2000" dirty="0">
                <a:latin typeface="Times New Roman" panose="02020603050405020304" pitchFamily="18" charset="0"/>
                <a:cs typeface="Times New Roman" panose="02020603050405020304" pitchFamily="18" charset="0"/>
              </a:rPr>
              <a:t>             r=c;</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u="sng"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area() {</a:t>
            </a:r>
          </a:p>
          <a:p>
            <a:r>
              <a:rPr lang="en-IN" sz="2000" dirty="0">
                <a:latin typeface="Times New Roman" panose="02020603050405020304" pitchFamily="18" charset="0"/>
                <a:cs typeface="Times New Roman" panose="02020603050405020304" pitchFamily="18" charset="0"/>
              </a:rPr>
              <a:t>            return 3.14159 * </a:t>
            </a:r>
            <a:r>
              <a:rPr lang="en-IN" sz="2000" b="1" u="sng"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 * </a:t>
            </a:r>
            <a:r>
              <a:rPr lang="en-IN" sz="2000" b="1" u="sng"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18" name="TextBox 17">
            <a:extLst>
              <a:ext uri="{FF2B5EF4-FFF2-40B4-BE49-F238E27FC236}">
                <a16:creationId xmlns:a16="http://schemas.microsoft.com/office/drawing/2014/main" id="{F38CC0DC-1D23-D5BF-FADC-4E13F3706731}"/>
              </a:ext>
            </a:extLst>
          </p:cNvPr>
          <p:cNvSpPr txBox="1"/>
          <p:nvPr/>
        </p:nvSpPr>
        <p:spPr>
          <a:xfrm>
            <a:off x="803863" y="2173591"/>
            <a:ext cx="6096000"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Circle c1= new Circle(1.0,1.0,2.0)</a:t>
            </a:r>
            <a:endParaRPr lang="en-IN" sz="2000" dirty="0"/>
          </a:p>
        </p:txBody>
      </p:sp>
      <p:sp>
        <p:nvSpPr>
          <p:cNvPr id="19" name="TextBox 18">
            <a:extLst>
              <a:ext uri="{FF2B5EF4-FFF2-40B4-BE49-F238E27FC236}">
                <a16:creationId xmlns:a16="http://schemas.microsoft.com/office/drawing/2014/main" id="{A2DD4BFC-A511-BFC8-B2EA-585CE56C8E5B}"/>
              </a:ext>
            </a:extLst>
          </p:cNvPr>
          <p:cNvSpPr txBox="1"/>
          <p:nvPr/>
        </p:nvSpPr>
        <p:spPr>
          <a:xfrm>
            <a:off x="794031" y="2544597"/>
            <a:ext cx="6096000"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Circle c2= new Circle(-3.0,4.0,8.0)</a:t>
            </a:r>
            <a:endParaRPr lang="en-IN" sz="2000" dirty="0"/>
          </a:p>
        </p:txBody>
      </p:sp>
      <p:sp>
        <p:nvSpPr>
          <p:cNvPr id="20" name="TextBox 19">
            <a:extLst>
              <a:ext uri="{FF2B5EF4-FFF2-40B4-BE49-F238E27FC236}">
                <a16:creationId xmlns:a16="http://schemas.microsoft.com/office/drawing/2014/main" id="{1F868167-C874-3C6B-00BA-0FB9A18D6ACA}"/>
              </a:ext>
            </a:extLst>
          </p:cNvPr>
          <p:cNvSpPr txBox="1"/>
          <p:nvPr/>
        </p:nvSpPr>
        <p:spPr>
          <a:xfrm>
            <a:off x="778899" y="2893127"/>
            <a:ext cx="4392485"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double result = c1. circumference();</a:t>
            </a:r>
          </a:p>
        </p:txBody>
      </p:sp>
      <p:sp>
        <p:nvSpPr>
          <p:cNvPr id="22" name="TextBox 21">
            <a:extLst>
              <a:ext uri="{FF2B5EF4-FFF2-40B4-BE49-F238E27FC236}">
                <a16:creationId xmlns:a16="http://schemas.microsoft.com/office/drawing/2014/main" id="{5B3EEF94-EAB6-54A8-F908-2030310F05EC}"/>
              </a:ext>
            </a:extLst>
          </p:cNvPr>
          <p:cNvSpPr txBox="1"/>
          <p:nvPr/>
        </p:nvSpPr>
        <p:spPr>
          <a:xfrm>
            <a:off x="780659" y="3966072"/>
            <a:ext cx="3850336" cy="400110"/>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result = c2. circumference();</a:t>
            </a:r>
            <a:endParaRPr lang="en-IN" sz="2000" dirty="0"/>
          </a:p>
        </p:txBody>
      </p:sp>
      <p:sp>
        <p:nvSpPr>
          <p:cNvPr id="24" name="TextBox 23">
            <a:extLst>
              <a:ext uri="{FF2B5EF4-FFF2-40B4-BE49-F238E27FC236}">
                <a16:creationId xmlns:a16="http://schemas.microsoft.com/office/drawing/2014/main" id="{E69AB955-462F-56A2-D9DE-260D99FAEBA5}"/>
              </a:ext>
            </a:extLst>
          </p:cNvPr>
          <p:cNvSpPr txBox="1"/>
          <p:nvPr/>
        </p:nvSpPr>
        <p:spPr>
          <a:xfrm>
            <a:off x="275303" y="703014"/>
            <a:ext cx="5755821" cy="1323439"/>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a:t>
            </a:r>
            <a:r>
              <a:rPr lang="en-IN" sz="2000" dirty="0" err="1">
                <a:latin typeface="Times New Roman" panose="02020603050405020304" pitchFamily="18" charset="0"/>
                <a:cs typeface="Times New Roman" panose="02020603050405020304" pitchFamily="18" charset="0"/>
              </a:rPr>
              <a:t>CircleDemo</a:t>
            </a:r>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public static void main(String[] </a:t>
            </a:r>
            <a:r>
              <a:rPr lang="en-IN" sz="2000" dirty="0" err="1">
                <a:latin typeface="Times New Roman" panose="02020603050405020304" pitchFamily="18" charset="0"/>
                <a:cs typeface="Times New Roman" panose="02020603050405020304" pitchFamily="18" charset="0"/>
              </a:rPr>
              <a:t>args</a:t>
            </a:r>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a:t>
            </a:r>
          </a:p>
        </p:txBody>
      </p:sp>
      <p:cxnSp>
        <p:nvCxnSpPr>
          <p:cNvPr id="25" name="Straight Arrow Connector 24">
            <a:extLst>
              <a:ext uri="{FF2B5EF4-FFF2-40B4-BE49-F238E27FC236}">
                <a16:creationId xmlns:a16="http://schemas.microsoft.com/office/drawing/2014/main" id="{356D345A-F82E-9871-B029-7F2A83DCC957}"/>
              </a:ext>
            </a:extLst>
          </p:cNvPr>
          <p:cNvCxnSpPr>
            <a:cxnSpLocks/>
          </p:cNvCxnSpPr>
          <p:nvPr/>
        </p:nvCxnSpPr>
        <p:spPr>
          <a:xfrm>
            <a:off x="6735101" y="1492444"/>
            <a:ext cx="4653036" cy="3423685"/>
          </a:xfrm>
          <a:prstGeom prst="straightConnector1">
            <a:avLst/>
          </a:prstGeom>
          <a:ln w="38100">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26" name="TextBox 25">
            <a:extLst>
              <a:ext uri="{FF2B5EF4-FFF2-40B4-BE49-F238E27FC236}">
                <a16:creationId xmlns:a16="http://schemas.microsoft.com/office/drawing/2014/main" id="{5908A157-AC19-6979-3C08-529E365BDDB2}"/>
              </a:ext>
            </a:extLst>
          </p:cNvPr>
          <p:cNvSpPr txBox="1"/>
          <p:nvPr/>
        </p:nvSpPr>
        <p:spPr>
          <a:xfrm rot="2444202">
            <a:off x="9705889" y="3973679"/>
            <a:ext cx="1634420" cy="646331"/>
          </a:xfrm>
          <a:prstGeom prst="rect">
            <a:avLst/>
          </a:prstGeom>
          <a:noFill/>
        </p:spPr>
        <p:txBody>
          <a:bodyPr wrap="square" rtlCol="0">
            <a:spAutoFit/>
          </a:bodyPr>
          <a:lstStyle/>
          <a:p>
            <a:r>
              <a:rPr lang="en-IN" b="1" i="1" dirty="0"/>
              <a:t>gets the value  from c1</a:t>
            </a:r>
          </a:p>
        </p:txBody>
      </p:sp>
      <p:cxnSp>
        <p:nvCxnSpPr>
          <p:cNvPr id="31" name="Straight Arrow Connector 30">
            <a:extLst>
              <a:ext uri="{FF2B5EF4-FFF2-40B4-BE49-F238E27FC236}">
                <a16:creationId xmlns:a16="http://schemas.microsoft.com/office/drawing/2014/main" id="{4B2B1653-8E2C-5EF4-651E-95DC5C9D3588}"/>
              </a:ext>
            </a:extLst>
          </p:cNvPr>
          <p:cNvCxnSpPr>
            <a:cxnSpLocks/>
            <a:stCxn id="12" idx="2"/>
          </p:cNvCxnSpPr>
          <p:nvPr/>
        </p:nvCxnSpPr>
        <p:spPr>
          <a:xfrm>
            <a:off x="8259100" y="1528921"/>
            <a:ext cx="3192952" cy="3387208"/>
          </a:xfrm>
          <a:prstGeom prst="straightConnector1">
            <a:avLst/>
          </a:prstGeom>
          <a:ln w="38100">
            <a:solidFill>
              <a:schemeClr val="accent6">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5" name="TextBox 34">
            <a:extLst>
              <a:ext uri="{FF2B5EF4-FFF2-40B4-BE49-F238E27FC236}">
                <a16:creationId xmlns:a16="http://schemas.microsoft.com/office/drawing/2014/main" id="{C7192C85-3FB0-E23D-EB78-EFAD9D4565F1}"/>
              </a:ext>
            </a:extLst>
          </p:cNvPr>
          <p:cNvSpPr txBox="1"/>
          <p:nvPr/>
        </p:nvSpPr>
        <p:spPr>
          <a:xfrm rot="2672264">
            <a:off x="8128914" y="1895475"/>
            <a:ext cx="1634420" cy="646331"/>
          </a:xfrm>
          <a:prstGeom prst="rect">
            <a:avLst/>
          </a:prstGeom>
          <a:noFill/>
        </p:spPr>
        <p:txBody>
          <a:bodyPr wrap="square" rtlCol="0">
            <a:spAutoFit/>
          </a:bodyPr>
          <a:lstStyle/>
          <a:p>
            <a:r>
              <a:rPr lang="en-IN" b="1" i="1" dirty="0"/>
              <a:t>gets the value  from c2</a:t>
            </a:r>
          </a:p>
        </p:txBody>
      </p:sp>
      <p:cxnSp>
        <p:nvCxnSpPr>
          <p:cNvPr id="16" name="Straight Arrow Connector 15">
            <a:extLst>
              <a:ext uri="{FF2B5EF4-FFF2-40B4-BE49-F238E27FC236}">
                <a16:creationId xmlns:a16="http://schemas.microsoft.com/office/drawing/2014/main" id="{A6FF4CC8-BC67-97F0-95A9-65EF49A82798}"/>
              </a:ext>
            </a:extLst>
          </p:cNvPr>
          <p:cNvCxnSpPr>
            <a:cxnSpLocks/>
          </p:cNvCxnSpPr>
          <p:nvPr/>
        </p:nvCxnSpPr>
        <p:spPr>
          <a:xfrm>
            <a:off x="4543424" y="3143090"/>
            <a:ext cx="3927316" cy="1518059"/>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FC4ACAEE-8B8F-CE55-6A83-F95059334F5E}"/>
              </a:ext>
            </a:extLst>
          </p:cNvPr>
          <p:cNvCxnSpPr>
            <a:cxnSpLocks/>
          </p:cNvCxnSpPr>
          <p:nvPr/>
        </p:nvCxnSpPr>
        <p:spPr>
          <a:xfrm>
            <a:off x="4364578" y="2390958"/>
            <a:ext cx="3988751" cy="773458"/>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A685F110-F699-B95E-7822-E2BA6A648A83}"/>
              </a:ext>
            </a:extLst>
          </p:cNvPr>
          <p:cNvCxnSpPr>
            <a:cxnSpLocks/>
          </p:cNvCxnSpPr>
          <p:nvPr/>
        </p:nvCxnSpPr>
        <p:spPr>
          <a:xfrm>
            <a:off x="4421414" y="2755066"/>
            <a:ext cx="3931915" cy="455051"/>
          </a:xfrm>
          <a:prstGeom prst="straightConnector1">
            <a:avLst/>
          </a:prstGeom>
          <a:ln w="28575">
            <a:solidFill>
              <a:schemeClr val="accent6">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A7E8089-44C2-7ECC-D618-8605B8B01BA1}"/>
              </a:ext>
            </a:extLst>
          </p:cNvPr>
          <p:cNvSpPr txBox="1"/>
          <p:nvPr/>
        </p:nvSpPr>
        <p:spPr>
          <a:xfrm>
            <a:off x="778899" y="3565405"/>
            <a:ext cx="4392485" cy="400110"/>
          </a:xfrm>
          <a:prstGeom prst="rect">
            <a:avLst/>
          </a:prstGeom>
          <a:noFill/>
        </p:spPr>
        <p:txBody>
          <a:bodyPr wrap="square">
            <a:spAutoFit/>
          </a:bodyPr>
          <a:lstStyle/>
          <a:p>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area= ” + c1.area());</a:t>
            </a:r>
            <a:endParaRPr lang="en-IN" sz="2000" dirty="0"/>
          </a:p>
        </p:txBody>
      </p:sp>
      <p:cxnSp>
        <p:nvCxnSpPr>
          <p:cNvPr id="40" name="Straight Arrow Connector 39">
            <a:extLst>
              <a:ext uri="{FF2B5EF4-FFF2-40B4-BE49-F238E27FC236}">
                <a16:creationId xmlns:a16="http://schemas.microsoft.com/office/drawing/2014/main" id="{8B472AF4-BE47-B62E-AAF4-042C39BDC290}"/>
              </a:ext>
            </a:extLst>
          </p:cNvPr>
          <p:cNvCxnSpPr>
            <a:cxnSpLocks/>
          </p:cNvCxnSpPr>
          <p:nvPr/>
        </p:nvCxnSpPr>
        <p:spPr>
          <a:xfrm>
            <a:off x="3910855" y="3809541"/>
            <a:ext cx="4559885" cy="1739538"/>
          </a:xfrm>
          <a:prstGeom prst="straightConnector1">
            <a:avLst/>
          </a:prstGeom>
          <a:ln w="28575">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F7FABFF-3539-8CA9-B473-00E765B105DE}"/>
              </a:ext>
            </a:extLst>
          </p:cNvPr>
          <p:cNvSpPr txBox="1"/>
          <p:nvPr/>
        </p:nvSpPr>
        <p:spPr>
          <a:xfrm>
            <a:off x="751724" y="4288887"/>
            <a:ext cx="6287728" cy="400110"/>
          </a:xfrm>
          <a:prstGeom prst="rect">
            <a:avLst/>
          </a:prstGeom>
          <a:noFill/>
        </p:spPr>
        <p:txBody>
          <a:bodyPr wrap="square">
            <a:spAutoFit/>
          </a:bodyPr>
          <a:lstStyle/>
          <a:p>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circumference= ” + result);</a:t>
            </a:r>
            <a:endParaRPr lang="en-IN" sz="2000" dirty="0"/>
          </a:p>
        </p:txBody>
      </p:sp>
      <p:sp>
        <p:nvSpPr>
          <p:cNvPr id="44" name="TextBox 43">
            <a:extLst>
              <a:ext uri="{FF2B5EF4-FFF2-40B4-BE49-F238E27FC236}">
                <a16:creationId xmlns:a16="http://schemas.microsoft.com/office/drawing/2014/main" id="{198C6ED9-0D79-77C6-5A12-1FA041B22626}"/>
              </a:ext>
            </a:extLst>
          </p:cNvPr>
          <p:cNvSpPr txBox="1"/>
          <p:nvPr/>
        </p:nvSpPr>
        <p:spPr>
          <a:xfrm>
            <a:off x="248342" y="4763820"/>
            <a:ext cx="4392485" cy="707886"/>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area= ” + c2.area());</a:t>
            </a:r>
          </a:p>
          <a:p>
            <a:endParaRPr lang="en-IN" sz="2000" dirty="0">
              <a:latin typeface="Times New Roman" panose="02020603050405020304" pitchFamily="18" charset="0"/>
              <a:cs typeface="Times New Roman" panose="02020603050405020304" pitchFamily="18" charset="0"/>
            </a:endParaRPr>
          </a:p>
        </p:txBody>
      </p:sp>
      <p:cxnSp>
        <p:nvCxnSpPr>
          <p:cNvPr id="45" name="Straight Arrow Connector 44">
            <a:extLst>
              <a:ext uri="{FF2B5EF4-FFF2-40B4-BE49-F238E27FC236}">
                <a16:creationId xmlns:a16="http://schemas.microsoft.com/office/drawing/2014/main" id="{1E16F7BF-2423-0E53-8B7F-5CBC7B45B77F}"/>
              </a:ext>
            </a:extLst>
          </p:cNvPr>
          <p:cNvCxnSpPr>
            <a:cxnSpLocks/>
          </p:cNvCxnSpPr>
          <p:nvPr/>
        </p:nvCxnSpPr>
        <p:spPr>
          <a:xfrm>
            <a:off x="3946116" y="4982892"/>
            <a:ext cx="4407213" cy="584068"/>
          </a:xfrm>
          <a:prstGeom prst="straightConnector1">
            <a:avLst/>
          </a:prstGeom>
          <a:ln w="28575">
            <a:solidFill>
              <a:schemeClr val="accent6">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49" name="TextBox 48">
            <a:extLst>
              <a:ext uri="{FF2B5EF4-FFF2-40B4-BE49-F238E27FC236}">
                <a16:creationId xmlns:a16="http://schemas.microsoft.com/office/drawing/2014/main" id="{41597522-02BB-B506-1153-449521620CC0}"/>
              </a:ext>
            </a:extLst>
          </p:cNvPr>
          <p:cNvSpPr txBox="1"/>
          <p:nvPr/>
        </p:nvSpPr>
        <p:spPr>
          <a:xfrm>
            <a:off x="794031" y="3217659"/>
            <a:ext cx="6287728" cy="400110"/>
          </a:xfrm>
          <a:prstGeom prst="rect">
            <a:avLst/>
          </a:prstGeom>
          <a:noFill/>
        </p:spPr>
        <p:txBody>
          <a:bodyPr wrap="square">
            <a:spAutoFit/>
          </a:bodyPr>
          <a:lstStyle/>
          <a:p>
            <a:r>
              <a:rPr lang="en-IN" sz="2000" dirty="0" err="1">
                <a:latin typeface="Times New Roman" panose="02020603050405020304" pitchFamily="18" charset="0"/>
                <a:cs typeface="Times New Roman" panose="02020603050405020304" pitchFamily="18" charset="0"/>
              </a:rPr>
              <a:t>S.o.pln</a:t>
            </a:r>
            <a:r>
              <a:rPr lang="en-IN" sz="2000" dirty="0">
                <a:latin typeface="Times New Roman" panose="02020603050405020304" pitchFamily="18" charset="0"/>
                <a:cs typeface="Times New Roman" panose="02020603050405020304" pitchFamily="18" charset="0"/>
              </a:rPr>
              <a:t>(“ circumference= ” + result);</a:t>
            </a:r>
            <a:endParaRPr lang="en-IN" sz="2000" dirty="0"/>
          </a:p>
        </p:txBody>
      </p:sp>
      <p:cxnSp>
        <p:nvCxnSpPr>
          <p:cNvPr id="50" name="Straight Arrow Connector 49">
            <a:extLst>
              <a:ext uri="{FF2B5EF4-FFF2-40B4-BE49-F238E27FC236}">
                <a16:creationId xmlns:a16="http://schemas.microsoft.com/office/drawing/2014/main" id="{AD17E8AE-5A3D-D119-7BF0-D8E02A0129AD}"/>
              </a:ext>
            </a:extLst>
          </p:cNvPr>
          <p:cNvCxnSpPr>
            <a:cxnSpLocks/>
          </p:cNvCxnSpPr>
          <p:nvPr/>
        </p:nvCxnSpPr>
        <p:spPr>
          <a:xfrm>
            <a:off x="6887501" y="1644844"/>
            <a:ext cx="3908318" cy="4101814"/>
          </a:xfrm>
          <a:prstGeom prst="straightConnector1">
            <a:avLst/>
          </a:prstGeom>
          <a:ln w="38100">
            <a:solidFill>
              <a:srgbClr val="FF0000"/>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9B79E122-B8CB-F30E-1C6B-49A798EEFE8C}"/>
              </a:ext>
            </a:extLst>
          </p:cNvPr>
          <p:cNvCxnSpPr>
            <a:cxnSpLocks/>
          </p:cNvCxnSpPr>
          <p:nvPr/>
        </p:nvCxnSpPr>
        <p:spPr>
          <a:xfrm>
            <a:off x="3795252" y="4188542"/>
            <a:ext cx="4675488" cy="500455"/>
          </a:xfrm>
          <a:prstGeom prst="straightConnector1">
            <a:avLst/>
          </a:prstGeom>
          <a:ln w="28575">
            <a:solidFill>
              <a:schemeClr val="accent6">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A500205B-0BCD-123E-1AA7-85BAE2C65501}"/>
              </a:ext>
            </a:extLst>
          </p:cNvPr>
          <p:cNvCxnSpPr>
            <a:cxnSpLocks/>
          </p:cNvCxnSpPr>
          <p:nvPr/>
        </p:nvCxnSpPr>
        <p:spPr>
          <a:xfrm>
            <a:off x="8136964" y="1637659"/>
            <a:ext cx="2757178" cy="4108999"/>
          </a:xfrm>
          <a:prstGeom prst="straightConnector1">
            <a:avLst/>
          </a:prstGeom>
          <a:ln w="38100">
            <a:solidFill>
              <a:schemeClr val="accent6">
                <a:lumMod val="75000"/>
              </a:schemeClr>
            </a:solidFill>
            <a:prstDash val="dash"/>
            <a:tailEnd type="triangle"/>
          </a:ln>
        </p:spPr>
        <p:style>
          <a:lnRef idx="1">
            <a:schemeClr val="accent1"/>
          </a:lnRef>
          <a:fillRef idx="0">
            <a:schemeClr val="accent1"/>
          </a:fillRef>
          <a:effectRef idx="0">
            <a:schemeClr val="accent1"/>
          </a:effectRef>
          <a:fontRef idx="minor">
            <a:schemeClr val="tx1"/>
          </a:fontRef>
        </p:style>
      </p:cxnSp>
      <p:sp>
        <p:nvSpPr>
          <p:cNvPr id="61" name="TextBox 60">
            <a:extLst>
              <a:ext uri="{FF2B5EF4-FFF2-40B4-BE49-F238E27FC236}">
                <a16:creationId xmlns:a16="http://schemas.microsoft.com/office/drawing/2014/main" id="{297799BB-E119-715F-F7CF-61103AA4A274}"/>
              </a:ext>
            </a:extLst>
          </p:cNvPr>
          <p:cNvSpPr txBox="1"/>
          <p:nvPr/>
        </p:nvSpPr>
        <p:spPr>
          <a:xfrm>
            <a:off x="341302" y="5448940"/>
            <a:ext cx="6341806" cy="707886"/>
          </a:xfrm>
          <a:prstGeom prst="rect">
            <a:avLst/>
          </a:prstGeom>
          <a:noFill/>
        </p:spPr>
        <p:txBody>
          <a:bodyPr wrap="square">
            <a:spAutoFit/>
          </a:bodyPr>
          <a:lstStyle/>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endParaRPr lang="en-IN" sz="2000" dirty="0"/>
          </a:p>
        </p:txBody>
      </p:sp>
      <p:sp>
        <p:nvSpPr>
          <p:cNvPr id="62" name="TextBox 61">
            <a:extLst>
              <a:ext uri="{FF2B5EF4-FFF2-40B4-BE49-F238E27FC236}">
                <a16:creationId xmlns:a16="http://schemas.microsoft.com/office/drawing/2014/main" id="{C7809EA4-BBD8-A032-040C-A35394B49A80}"/>
              </a:ext>
            </a:extLst>
          </p:cNvPr>
          <p:cNvSpPr txBox="1"/>
          <p:nvPr/>
        </p:nvSpPr>
        <p:spPr>
          <a:xfrm>
            <a:off x="281188" y="124518"/>
            <a:ext cx="3519949" cy="400110"/>
          </a:xfrm>
          <a:prstGeom prst="rect">
            <a:avLst/>
          </a:prstGeom>
          <a:noFill/>
        </p:spPr>
        <p:txBody>
          <a:bodyPr wrap="square" rtlCol="0">
            <a:spAutoFit/>
          </a:bodyPr>
          <a:lstStyle/>
          <a:p>
            <a:r>
              <a:rPr lang="en-IN" sz="2000" b="1" u="sng" dirty="0"/>
              <a:t>Working of  class and object</a:t>
            </a:r>
          </a:p>
        </p:txBody>
      </p:sp>
    </p:spTree>
    <p:extLst>
      <p:ext uri="{BB962C8B-B14F-4D97-AF65-F5344CB8AC3E}">
        <p14:creationId xmlns:p14="http://schemas.microsoft.com/office/powerpoint/2010/main" val="399366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6"/>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4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50"/>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grpId="0" nodeType="clickEffect">
                                  <p:stCondLst>
                                    <p:cond delay="0"/>
                                  </p:stCondLst>
                                  <p:childTnLst>
                                    <p:set>
                                      <p:cBhvr>
                                        <p:cTn id="68" dur="1" fill="hold">
                                          <p:stCondLst>
                                            <p:cond delay="0"/>
                                          </p:stCondLst>
                                        </p:cTn>
                                        <p:tgtEl>
                                          <p:spTgt spid="22"/>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52"/>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grpId="0" nodeType="clickEffect">
                                  <p:stCondLst>
                                    <p:cond delay="0"/>
                                  </p:stCondLst>
                                  <p:childTnLst>
                                    <p:set>
                                      <p:cBhvr>
                                        <p:cTn id="76" dur="1" fill="hold">
                                          <p:stCondLst>
                                            <p:cond delay="0"/>
                                          </p:stCondLst>
                                        </p:cTn>
                                        <p:tgtEl>
                                          <p:spTgt spid="35"/>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1"/>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43"/>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4"/>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45"/>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nodeType="clickEffect">
                                  <p:stCondLst>
                                    <p:cond delay="0"/>
                                  </p:stCondLst>
                                  <p:childTnLst>
                                    <p:set>
                                      <p:cBhvr>
                                        <p:cTn id="94"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P spid="18" grpId="0"/>
      <p:bldP spid="19" grpId="0"/>
      <p:bldP spid="20" grpId="0"/>
      <p:bldP spid="22" grpId="0"/>
      <p:bldP spid="26" grpId="0"/>
      <p:bldP spid="35" grpId="0"/>
      <p:bldP spid="39" grpId="0"/>
      <p:bldP spid="43" grpId="0"/>
      <p:bldP spid="44" grpId="0"/>
      <p:bldP spid="4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D43EDC9D-4EB7-9590-0700-04667DCC20CD}"/>
              </a:ext>
            </a:extLst>
          </p:cNvPr>
          <p:cNvSpPr txBox="1"/>
          <p:nvPr/>
        </p:nvSpPr>
        <p:spPr>
          <a:xfrm>
            <a:off x="412956" y="9835"/>
            <a:ext cx="1826334" cy="461665"/>
          </a:xfrm>
          <a:prstGeom prst="rect">
            <a:avLst/>
          </a:prstGeom>
          <a:noFill/>
        </p:spPr>
        <p:txBody>
          <a:bodyPr wrap="none" rtlCol="0">
            <a:spAutoFit/>
          </a:bodyPr>
          <a:lstStyle/>
          <a:p>
            <a:r>
              <a:rPr lang="en-IN" sz="2400" b="1" u="sng" dirty="0"/>
              <a:t>this keyword</a:t>
            </a:r>
          </a:p>
        </p:txBody>
      </p:sp>
      <p:sp>
        <p:nvSpPr>
          <p:cNvPr id="5" name="Rectangle 1">
            <a:extLst>
              <a:ext uri="{FF2B5EF4-FFF2-40B4-BE49-F238E27FC236}">
                <a16:creationId xmlns:a16="http://schemas.microsoft.com/office/drawing/2014/main" id="{4300F0EF-B281-A1EC-03DC-E69711E3B594}"/>
              </a:ext>
            </a:extLst>
          </p:cNvPr>
          <p:cNvSpPr>
            <a:spLocks noChangeArrowheads="1"/>
          </p:cNvSpPr>
          <p:nvPr/>
        </p:nvSpPr>
        <p:spPr bwMode="auto">
          <a:xfrm>
            <a:off x="530941" y="525236"/>
            <a:ext cx="10279464"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285750" marR="0" lvl="0" indent="-285750" algn="l"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sz="2400" dirty="0">
                <a:latin typeface="Times New Roman" panose="02020603050405020304" pitchFamily="18" charset="0"/>
                <a:cs typeface="Times New Roman" panose="02020603050405020304" pitchFamily="18" charset="0"/>
              </a:rPr>
              <a:t>Within an instance method or a constructor, this is a reference to the current object — the object whose method or constructor is being called. </a:t>
            </a:r>
          </a:p>
        </p:txBody>
      </p:sp>
      <p:sp>
        <p:nvSpPr>
          <p:cNvPr id="2" name="TextBox 1">
            <a:extLst>
              <a:ext uri="{FF2B5EF4-FFF2-40B4-BE49-F238E27FC236}">
                <a16:creationId xmlns:a16="http://schemas.microsoft.com/office/drawing/2014/main" id="{B779C274-546C-9DF0-CB81-07CECA14A2AF}"/>
              </a:ext>
            </a:extLst>
          </p:cNvPr>
          <p:cNvSpPr txBox="1"/>
          <p:nvPr/>
        </p:nvSpPr>
        <p:spPr>
          <a:xfrm>
            <a:off x="609601" y="1332063"/>
            <a:ext cx="6361471"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defPPr>
              <a:defRPr lang="en-US"/>
            </a:defPPr>
            <a:lvl1pPr marL="285750" marR="0" lvl="0" indent="-285750" eaLnBrk="0" fontAlgn="base" hangingPunct="0">
              <a:lnSpc>
                <a:spcPct val="100000"/>
              </a:lnSpc>
              <a:spcBef>
                <a:spcPct val="0"/>
              </a:spcBef>
              <a:spcAft>
                <a:spcPct val="0"/>
              </a:spcAft>
              <a:buClrTx/>
              <a:buSzTx/>
              <a:buFont typeface="Arial" panose="020B0604020202020204" pitchFamily="34" charset="0"/>
              <a:buChar char="•"/>
              <a:tabLst/>
              <a:defRPr sz="2400">
                <a:latin typeface="Times New Roman" panose="02020603050405020304" pitchFamily="18" charset="0"/>
                <a:cs typeface="Times New Roman" panose="02020603050405020304" pitchFamily="18" charset="0"/>
              </a:defRPr>
            </a:lvl1pPr>
            <a:lvl2pPr eaLnBrk="0" fontAlgn="base" hangingPunct="0">
              <a:spcBef>
                <a:spcPct val="0"/>
              </a:spcBef>
              <a:spcAft>
                <a:spcPct val="0"/>
              </a:spcAft>
              <a:defRPr>
                <a:latin typeface="Arial" panose="020B0604020202020204" pitchFamily="34" charset="0"/>
              </a:defRPr>
            </a:lvl2pPr>
            <a:lvl3pPr eaLnBrk="0" fontAlgn="base" hangingPunct="0">
              <a:spcBef>
                <a:spcPct val="0"/>
              </a:spcBef>
              <a:spcAft>
                <a:spcPct val="0"/>
              </a:spcAft>
              <a:defRPr>
                <a:latin typeface="Arial" panose="020B0604020202020204" pitchFamily="34" charset="0"/>
              </a:defRPr>
            </a:lvl3pPr>
            <a:lvl4pPr eaLnBrk="0" fontAlgn="base" hangingPunct="0">
              <a:spcBef>
                <a:spcPct val="0"/>
              </a:spcBef>
              <a:spcAft>
                <a:spcPct val="0"/>
              </a:spcAft>
              <a:defRPr>
                <a:latin typeface="Arial" panose="020B0604020202020204" pitchFamily="34" charset="0"/>
              </a:defRPr>
            </a:lvl4pPr>
            <a:lvl5pPr eaLnBrk="0" fontAlgn="base" hangingPunct="0">
              <a:spcBef>
                <a:spcPct val="0"/>
              </a:spcBef>
              <a:spcAft>
                <a:spcPct val="0"/>
              </a:spcAft>
              <a:defRPr>
                <a:latin typeface="Arial" panose="020B0604020202020204" pitchFamily="34" charset="0"/>
              </a:defRPr>
            </a:lvl5pPr>
            <a:lvl6pPr eaLnBrk="0" fontAlgn="base" hangingPunct="0">
              <a:spcBef>
                <a:spcPct val="0"/>
              </a:spcBef>
              <a:spcAft>
                <a:spcPct val="0"/>
              </a:spcAft>
              <a:defRPr>
                <a:latin typeface="Arial" panose="020B0604020202020204" pitchFamily="34" charset="0"/>
              </a:defRPr>
            </a:lvl6pPr>
            <a:lvl7pPr eaLnBrk="0" fontAlgn="base" hangingPunct="0">
              <a:spcBef>
                <a:spcPct val="0"/>
              </a:spcBef>
              <a:spcAft>
                <a:spcPct val="0"/>
              </a:spcAft>
              <a:defRPr>
                <a:latin typeface="Arial" panose="020B0604020202020204" pitchFamily="34" charset="0"/>
              </a:defRPr>
            </a:lvl7pPr>
            <a:lvl8pPr eaLnBrk="0" fontAlgn="base" hangingPunct="0">
              <a:spcBef>
                <a:spcPct val="0"/>
              </a:spcBef>
              <a:spcAft>
                <a:spcPct val="0"/>
              </a:spcAft>
              <a:defRPr>
                <a:latin typeface="Arial" panose="020B0604020202020204" pitchFamily="34" charset="0"/>
              </a:defRPr>
            </a:lvl8pPr>
            <a:lvl9pPr eaLnBrk="0" fontAlgn="base" hangingPunct="0">
              <a:spcBef>
                <a:spcPct val="0"/>
              </a:spcBef>
              <a:spcAft>
                <a:spcPct val="0"/>
              </a:spcAft>
              <a:defRPr>
                <a:latin typeface="Arial" panose="020B0604020202020204" pitchFamily="34" charset="0"/>
              </a:defRPr>
            </a:lvl9pPr>
          </a:lstStyle>
          <a:p>
            <a:r>
              <a:rPr lang="en-US" dirty="0"/>
              <a:t>this is used to</a:t>
            </a:r>
          </a:p>
          <a:p>
            <a:pPr marL="742950" lvl="1" indent="-285750">
              <a:buFont typeface="Wingdings" panose="05000000000000000000" pitchFamily="2" charset="2"/>
              <a:buChar char="ü"/>
            </a:pPr>
            <a:r>
              <a:rPr lang="en-IN" sz="2000" dirty="0">
                <a:latin typeface="Times New Roman" panose="02020603050405020304" pitchFamily="18" charset="0"/>
                <a:cs typeface="Times New Roman" panose="02020603050405020304" pitchFamily="18" charset="0"/>
              </a:rPr>
              <a:t>Resolve name collisions</a:t>
            </a:r>
          </a:p>
          <a:p>
            <a:pPr marL="742950" lvl="1" indent="-285750">
              <a:buFont typeface="Wingdings" panose="05000000000000000000" pitchFamily="2" charset="2"/>
              <a:buChar char="ü"/>
            </a:pPr>
            <a:r>
              <a:rPr lang="en-IN" sz="2000" dirty="0">
                <a:latin typeface="Times New Roman" panose="02020603050405020304" pitchFamily="18" charset="0"/>
                <a:cs typeface="Times New Roman" panose="02020603050405020304" pitchFamily="18" charset="0"/>
              </a:rPr>
              <a:t>To call another constructor of the same class.</a:t>
            </a:r>
          </a:p>
        </p:txBody>
      </p:sp>
      <p:sp>
        <p:nvSpPr>
          <p:cNvPr id="3" name="TextBox 2">
            <a:extLst>
              <a:ext uri="{FF2B5EF4-FFF2-40B4-BE49-F238E27FC236}">
                <a16:creationId xmlns:a16="http://schemas.microsoft.com/office/drawing/2014/main" id="{8885A491-04E5-1A19-7181-B6061827F653}"/>
              </a:ext>
            </a:extLst>
          </p:cNvPr>
          <p:cNvSpPr txBox="1"/>
          <p:nvPr/>
        </p:nvSpPr>
        <p:spPr>
          <a:xfrm>
            <a:off x="707927" y="2399451"/>
            <a:ext cx="4503174" cy="4401205"/>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x, double y , double r){</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this.x</a:t>
            </a:r>
            <a:r>
              <a:rPr lang="en-IN" sz="2000" dirty="0">
                <a:latin typeface="Times New Roman" panose="02020603050405020304" pitchFamily="18" charset="0"/>
                <a:cs typeface="Times New Roman" panose="02020603050405020304" pitchFamily="18" charset="0"/>
              </a:rPr>
              <a:t>=x;</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this.y</a:t>
            </a:r>
            <a:r>
              <a:rPr lang="en-IN" sz="2000" dirty="0">
                <a:latin typeface="Times New Roman" panose="02020603050405020304" pitchFamily="18" charset="0"/>
                <a:cs typeface="Times New Roman" panose="02020603050405020304" pitchFamily="18" charset="0"/>
              </a:rPr>
              <a:t>=y;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this.r</a:t>
            </a:r>
            <a:r>
              <a:rPr lang="en-IN" sz="2000" dirty="0">
                <a:latin typeface="Times New Roman" panose="02020603050405020304" pitchFamily="18" charset="0"/>
                <a:cs typeface="Times New Roman" panose="02020603050405020304" pitchFamily="18" charset="0"/>
              </a:rPr>
              <a:t>=r;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area() {</a:t>
            </a:r>
          </a:p>
          <a:p>
            <a:r>
              <a:rPr lang="en-IN" sz="2000" dirty="0">
                <a:latin typeface="Times New Roman" panose="02020603050405020304" pitchFamily="18" charset="0"/>
                <a:cs typeface="Times New Roman" panose="02020603050405020304" pitchFamily="18" charset="0"/>
              </a:rPr>
              <a:t>            return 3.14159 * r * 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6" name="TextBox 5">
            <a:extLst>
              <a:ext uri="{FF2B5EF4-FFF2-40B4-BE49-F238E27FC236}">
                <a16:creationId xmlns:a16="http://schemas.microsoft.com/office/drawing/2014/main" id="{B4C00D2E-B6A0-AD99-F1DB-B64B04D5E5D2}"/>
              </a:ext>
            </a:extLst>
          </p:cNvPr>
          <p:cNvSpPr txBox="1"/>
          <p:nvPr/>
        </p:nvSpPr>
        <p:spPr>
          <a:xfrm>
            <a:off x="6764594" y="2438779"/>
            <a:ext cx="4503174" cy="2862322"/>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x, double y , double r){</a:t>
            </a:r>
          </a:p>
          <a:p>
            <a:r>
              <a:rPr lang="en-IN" sz="2000" dirty="0">
                <a:latin typeface="Times New Roman" panose="02020603050405020304" pitchFamily="18" charset="0"/>
                <a:cs typeface="Times New Roman" panose="02020603050405020304" pitchFamily="18" charset="0"/>
              </a:rPr>
              <a:t>             x=x;</a:t>
            </a:r>
          </a:p>
          <a:p>
            <a:r>
              <a:rPr lang="en-IN" sz="2000" dirty="0">
                <a:latin typeface="Times New Roman" panose="02020603050405020304" pitchFamily="18" charset="0"/>
                <a:cs typeface="Times New Roman" panose="02020603050405020304" pitchFamily="18" charset="0"/>
              </a:rPr>
              <a:t>             y=y;</a:t>
            </a:r>
          </a:p>
          <a:p>
            <a:r>
              <a:rPr lang="en-IN" sz="2000" dirty="0">
                <a:latin typeface="Times New Roman" panose="02020603050405020304" pitchFamily="18" charset="0"/>
                <a:cs typeface="Times New Roman" panose="02020603050405020304" pitchFamily="18" charset="0"/>
              </a:rPr>
              <a:t>             r=r;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             */</a:t>
            </a:r>
          </a:p>
          <a:p>
            <a:r>
              <a:rPr lang="en-IN" sz="2000"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E0E6436F-EBDE-4C86-0210-281890849EA0}"/>
              </a:ext>
            </a:extLst>
          </p:cNvPr>
          <p:cNvSpPr txBox="1"/>
          <p:nvPr/>
        </p:nvSpPr>
        <p:spPr>
          <a:xfrm>
            <a:off x="6636775" y="5242109"/>
            <a:ext cx="5191432" cy="1631216"/>
          </a:xfrm>
          <a:prstGeom prst="rect">
            <a:avLst/>
          </a:prstGeom>
          <a:noFill/>
        </p:spPr>
        <p:txBody>
          <a:bodyPr wrap="square" rtlCol="0">
            <a:spAutoFit/>
          </a:bodyPr>
          <a:lstStyle/>
          <a:p>
            <a:r>
              <a:rPr lang="en-US" sz="2000" b="1" u="sng" dirty="0"/>
              <a:t>Problem is</a:t>
            </a:r>
          </a:p>
          <a:p>
            <a:r>
              <a:rPr lang="en-US" sz="2000" dirty="0"/>
              <a:t>It doesn’t assign the values of parameters x, y, and r to instance variables x, y, r.</a:t>
            </a:r>
            <a:r>
              <a:rPr lang="en-IN" sz="2000" dirty="0"/>
              <a:t> so, the instance variables contains default values i.e., 0.0</a:t>
            </a:r>
            <a:endParaRPr lang="en-US" sz="2000" dirty="0"/>
          </a:p>
        </p:txBody>
      </p:sp>
    </p:spTree>
    <p:extLst>
      <p:ext uri="{BB962C8B-B14F-4D97-AF65-F5344CB8AC3E}">
        <p14:creationId xmlns:p14="http://schemas.microsoft.com/office/powerpoint/2010/main" val="25825017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1CA8163A-CE86-3A82-68F4-91449774667F}"/>
              </a:ext>
            </a:extLst>
          </p:cNvPr>
          <p:cNvSpPr txBox="1"/>
          <p:nvPr/>
        </p:nvSpPr>
        <p:spPr>
          <a:xfrm>
            <a:off x="2408909" y="39329"/>
            <a:ext cx="4503174" cy="6863417"/>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x, double y , double r){</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this.x</a:t>
            </a:r>
            <a:r>
              <a:rPr lang="en-IN" sz="2000" dirty="0">
                <a:latin typeface="Times New Roman" panose="02020603050405020304" pitchFamily="18" charset="0"/>
                <a:cs typeface="Times New Roman" panose="02020603050405020304" pitchFamily="18" charset="0"/>
              </a:rPr>
              <a:t>=x;</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this.y</a:t>
            </a:r>
            <a:r>
              <a:rPr lang="en-IN" sz="2000" dirty="0">
                <a:latin typeface="Times New Roman" panose="02020603050405020304" pitchFamily="18" charset="0"/>
                <a:cs typeface="Times New Roman" panose="02020603050405020304" pitchFamily="18" charset="0"/>
              </a:rPr>
              <a:t>=y;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this.r</a:t>
            </a:r>
            <a:r>
              <a:rPr lang="en-IN" sz="2000" dirty="0">
                <a:latin typeface="Times New Roman" panose="02020603050405020304" pitchFamily="18" charset="0"/>
                <a:cs typeface="Times New Roman" panose="02020603050405020304" pitchFamily="18" charset="0"/>
              </a:rPr>
              <a:t>=r;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Circle(double r){</a:t>
            </a:r>
          </a:p>
          <a:p>
            <a:r>
              <a:rPr lang="en-IN" sz="2000" dirty="0">
                <a:latin typeface="Times New Roman" panose="02020603050405020304" pitchFamily="18" charset="0"/>
                <a:cs typeface="Times New Roman" panose="02020603050405020304" pitchFamily="18" charset="0"/>
              </a:rPr>
              <a:t>            x=0.0; y=0.0;</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this.r</a:t>
            </a:r>
            <a:r>
              <a:rPr lang="en-IN" sz="2000" dirty="0">
                <a:latin typeface="Times New Roman" panose="02020603050405020304" pitchFamily="18" charset="0"/>
                <a:cs typeface="Times New Roman" panose="02020603050405020304" pitchFamily="18" charset="0"/>
              </a:rPr>
              <a:t>=r;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Circle() {</a:t>
            </a:r>
          </a:p>
          <a:p>
            <a:r>
              <a:rPr lang="en-IN" sz="2000" dirty="0">
                <a:latin typeface="Times New Roman" panose="02020603050405020304" pitchFamily="18" charset="0"/>
                <a:cs typeface="Times New Roman" panose="02020603050405020304" pitchFamily="18" charset="0"/>
              </a:rPr>
              <a:t>           x=0.0; y=0.0;</a:t>
            </a:r>
          </a:p>
          <a:p>
            <a:r>
              <a:rPr lang="en-IN" sz="2000" dirty="0">
                <a:latin typeface="Times New Roman" panose="02020603050405020304" pitchFamily="18" charset="0"/>
                <a:cs typeface="Times New Roman" panose="02020603050405020304" pitchFamily="18" charset="0"/>
              </a:rPr>
              <a:t>           r=0.0;</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area() {</a:t>
            </a:r>
          </a:p>
          <a:p>
            <a:r>
              <a:rPr lang="en-IN" sz="2000" dirty="0">
                <a:latin typeface="Times New Roman" panose="02020603050405020304" pitchFamily="18" charset="0"/>
                <a:cs typeface="Times New Roman" panose="02020603050405020304" pitchFamily="18" charset="0"/>
              </a:rPr>
              <a:t>            return 3.14159 * r * 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5" name="TextBox 4">
            <a:extLst>
              <a:ext uri="{FF2B5EF4-FFF2-40B4-BE49-F238E27FC236}">
                <a16:creationId xmlns:a16="http://schemas.microsoft.com/office/drawing/2014/main" id="{4EA57EAD-95B8-0DB8-F239-F875D8B63811}"/>
              </a:ext>
            </a:extLst>
          </p:cNvPr>
          <p:cNvSpPr txBox="1"/>
          <p:nvPr/>
        </p:nvSpPr>
        <p:spPr>
          <a:xfrm>
            <a:off x="7246376" y="132234"/>
            <a:ext cx="4503174" cy="6247864"/>
          </a:xfrm>
          <a:prstGeom prst="rect">
            <a:avLst/>
          </a:prstGeom>
          <a:noFill/>
        </p:spPr>
        <p:txBody>
          <a:bodyPr wrap="square" rtlCol="0">
            <a:spAutoFit/>
          </a:bodyPr>
          <a:lstStyle/>
          <a:p>
            <a:r>
              <a:rPr lang="en-IN" sz="2000" dirty="0">
                <a:latin typeface="Times New Roman" panose="02020603050405020304" pitchFamily="18" charset="0"/>
                <a:cs typeface="Times New Roman" panose="02020603050405020304" pitchFamily="18" charset="0"/>
              </a:rPr>
              <a:t>class Circle {</a:t>
            </a:r>
          </a:p>
          <a:p>
            <a:r>
              <a:rPr lang="en-IN" sz="2000" dirty="0">
                <a:latin typeface="Times New Roman" panose="02020603050405020304" pitchFamily="18" charset="0"/>
                <a:cs typeface="Times New Roman" panose="02020603050405020304" pitchFamily="18" charset="0"/>
              </a:rPr>
              <a:t>     double x , y, r;</a:t>
            </a:r>
          </a:p>
          <a:p>
            <a:r>
              <a:rPr lang="en-IN" sz="2000" dirty="0">
                <a:latin typeface="Times New Roman" panose="02020603050405020304" pitchFamily="18" charset="0"/>
                <a:cs typeface="Times New Roman" panose="02020603050405020304" pitchFamily="18" charset="0"/>
              </a:rPr>
              <a:t>    Circle(double x, double y , double r){</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this.x</a:t>
            </a:r>
            <a:r>
              <a:rPr lang="en-IN" sz="2000" dirty="0">
                <a:latin typeface="Times New Roman" panose="02020603050405020304" pitchFamily="18" charset="0"/>
                <a:cs typeface="Times New Roman" panose="02020603050405020304" pitchFamily="18" charset="0"/>
              </a:rPr>
              <a:t>=x;</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this.y</a:t>
            </a:r>
            <a:r>
              <a:rPr lang="en-IN" sz="2000" dirty="0">
                <a:latin typeface="Times New Roman" panose="02020603050405020304" pitchFamily="18" charset="0"/>
                <a:cs typeface="Times New Roman" panose="02020603050405020304" pitchFamily="18" charset="0"/>
              </a:rPr>
              <a:t>=y;</a:t>
            </a:r>
          </a:p>
          <a:p>
            <a:r>
              <a:rPr lang="en-IN" sz="2000" dirty="0">
                <a:latin typeface="Times New Roman" panose="02020603050405020304" pitchFamily="18" charset="0"/>
                <a:cs typeface="Times New Roman" panose="02020603050405020304" pitchFamily="18" charset="0"/>
              </a:rPr>
              <a:t>             </a:t>
            </a:r>
            <a:r>
              <a:rPr lang="en-IN" sz="2000" dirty="0" err="1">
                <a:latin typeface="Times New Roman" panose="02020603050405020304" pitchFamily="18" charset="0"/>
                <a:cs typeface="Times New Roman" panose="02020603050405020304" pitchFamily="18" charset="0"/>
              </a:rPr>
              <a:t>this.r</a:t>
            </a:r>
            <a:r>
              <a:rPr lang="en-IN" sz="2000" dirty="0">
                <a:latin typeface="Times New Roman" panose="02020603050405020304" pitchFamily="18" charset="0"/>
                <a:cs typeface="Times New Roman" panose="02020603050405020304" pitchFamily="18" charset="0"/>
              </a:rPr>
              <a:t>=r;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Circle(double r){</a:t>
            </a:r>
          </a:p>
          <a:p>
            <a:r>
              <a:rPr lang="en-IN" sz="2000" dirty="0">
                <a:latin typeface="Times New Roman" panose="02020603050405020304" pitchFamily="18" charset="0"/>
                <a:cs typeface="Times New Roman" panose="02020603050405020304" pitchFamily="18" charset="0"/>
              </a:rPr>
              <a:t>	</a:t>
            </a:r>
            <a:r>
              <a:rPr lang="en-IN" sz="2000" b="1" dirty="0">
                <a:latin typeface="Times New Roman" panose="02020603050405020304" pitchFamily="18" charset="0"/>
                <a:cs typeface="Times New Roman" panose="02020603050405020304" pitchFamily="18" charset="0"/>
              </a:rPr>
              <a:t>this(0.0,0.0,r);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Circle() {</a:t>
            </a:r>
          </a:p>
          <a:p>
            <a:r>
              <a:rPr lang="en-IN" sz="2000" dirty="0">
                <a:latin typeface="Times New Roman" panose="02020603050405020304" pitchFamily="18" charset="0"/>
                <a:cs typeface="Times New Roman" panose="02020603050405020304" pitchFamily="18" charset="0"/>
              </a:rPr>
              <a:t>              </a:t>
            </a:r>
            <a:r>
              <a:rPr lang="en-IN" sz="2000" b="1" dirty="0">
                <a:latin typeface="Times New Roman" panose="02020603050405020304" pitchFamily="18" charset="0"/>
                <a:cs typeface="Times New Roman" panose="02020603050405020304" pitchFamily="18" charset="0"/>
              </a:rPr>
              <a:t>this(0.0,0.0.1.0)</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circumference(){</a:t>
            </a:r>
          </a:p>
          <a:p>
            <a:r>
              <a:rPr lang="en-IN" sz="2000" dirty="0">
                <a:latin typeface="Times New Roman" panose="02020603050405020304" pitchFamily="18" charset="0"/>
                <a:cs typeface="Times New Roman" panose="02020603050405020304" pitchFamily="18" charset="0"/>
              </a:rPr>
              <a:t>                 return 2 * 3.14159 * </a:t>
            </a:r>
            <a:r>
              <a:rPr lang="en-IN" sz="2000" b="1" dirty="0">
                <a:latin typeface="Times New Roman" panose="02020603050405020304" pitchFamily="18" charset="0"/>
                <a:cs typeface="Times New Roman" panose="02020603050405020304" pitchFamily="18" charset="0"/>
              </a:rPr>
              <a:t>r</a:t>
            </a:r>
            <a:r>
              <a:rPr lang="en-IN" sz="2000" dirty="0">
                <a:latin typeface="Times New Roman" panose="02020603050405020304" pitchFamily="18" charset="0"/>
                <a:cs typeface="Times New Roman" panose="02020603050405020304" pitchFamily="18" charset="0"/>
              </a:rPr>
              <a:t>;</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     double area() {</a:t>
            </a:r>
          </a:p>
          <a:p>
            <a:r>
              <a:rPr lang="en-IN" sz="2000" dirty="0">
                <a:latin typeface="Times New Roman" panose="02020603050405020304" pitchFamily="18" charset="0"/>
                <a:cs typeface="Times New Roman" panose="02020603050405020304" pitchFamily="18" charset="0"/>
              </a:rPr>
              <a:t>            return 3.14159 * r * r;</a:t>
            </a:r>
          </a:p>
          <a:p>
            <a:r>
              <a:rPr lang="en-IN" sz="2000" dirty="0">
                <a:latin typeface="Times New Roman" panose="02020603050405020304" pitchFamily="18" charset="0"/>
                <a:cs typeface="Times New Roman" panose="02020603050405020304" pitchFamily="18" charset="0"/>
              </a:rPr>
              <a:t>     }</a:t>
            </a:r>
          </a:p>
          <a:p>
            <a:r>
              <a:rPr lang="en-IN" sz="2000" dirty="0">
                <a:latin typeface="Times New Roman" panose="02020603050405020304" pitchFamily="18" charset="0"/>
                <a:cs typeface="Times New Roman" panose="02020603050405020304" pitchFamily="18" charset="0"/>
              </a:rPr>
              <a:t>}</a:t>
            </a:r>
          </a:p>
        </p:txBody>
      </p:sp>
      <p:sp>
        <p:nvSpPr>
          <p:cNvPr id="7" name="TextBox 6">
            <a:extLst>
              <a:ext uri="{FF2B5EF4-FFF2-40B4-BE49-F238E27FC236}">
                <a16:creationId xmlns:a16="http://schemas.microsoft.com/office/drawing/2014/main" id="{FF68ED25-B532-8141-D59C-81B15830D62B}"/>
              </a:ext>
            </a:extLst>
          </p:cNvPr>
          <p:cNvSpPr txBox="1"/>
          <p:nvPr/>
        </p:nvSpPr>
        <p:spPr>
          <a:xfrm>
            <a:off x="98322" y="2332836"/>
            <a:ext cx="1976293" cy="1015663"/>
          </a:xfrm>
          <a:prstGeom prst="rect">
            <a:avLst/>
          </a:prstGeom>
          <a:noFill/>
        </p:spPr>
        <p:txBody>
          <a:bodyPr wrap="square">
            <a:spAutoFit/>
          </a:bodyPr>
          <a:lstStyle/>
          <a:p>
            <a:r>
              <a:rPr lang="en-IN" sz="2000" b="1" u="sng" dirty="0">
                <a:latin typeface="Times New Roman" panose="02020603050405020304" pitchFamily="18" charset="0"/>
                <a:cs typeface="Times New Roman" panose="02020603050405020304" pitchFamily="18" charset="0"/>
              </a:rPr>
              <a:t>To call another constructor of the same class</a:t>
            </a:r>
            <a:endParaRPr lang="en-IN" sz="2000" b="1" u="sng" dirty="0"/>
          </a:p>
        </p:txBody>
      </p:sp>
      <p:sp>
        <p:nvSpPr>
          <p:cNvPr id="8" name="TextBox 7">
            <a:extLst>
              <a:ext uri="{FF2B5EF4-FFF2-40B4-BE49-F238E27FC236}">
                <a16:creationId xmlns:a16="http://schemas.microsoft.com/office/drawing/2014/main" id="{5A43501A-E3DC-9269-1605-6E85CEFC9062}"/>
              </a:ext>
            </a:extLst>
          </p:cNvPr>
          <p:cNvSpPr txBox="1"/>
          <p:nvPr/>
        </p:nvSpPr>
        <p:spPr>
          <a:xfrm>
            <a:off x="7413521" y="6351641"/>
            <a:ext cx="4149213" cy="369332"/>
          </a:xfrm>
          <a:prstGeom prst="rect">
            <a:avLst/>
          </a:prstGeom>
          <a:noFill/>
        </p:spPr>
        <p:txBody>
          <a:bodyPr wrap="square" rtlCol="0">
            <a:spAutoFit/>
          </a:bodyPr>
          <a:lstStyle/>
          <a:p>
            <a:r>
              <a:rPr lang="en-US" dirty="0"/>
              <a:t>This must be 1</a:t>
            </a:r>
            <a:r>
              <a:rPr lang="en-US" baseline="30000" dirty="0"/>
              <a:t>st</a:t>
            </a:r>
            <a:r>
              <a:rPr lang="en-US" dirty="0"/>
              <a:t> statement in the method</a:t>
            </a:r>
            <a:endParaRPr lang="en-IN" dirty="0"/>
          </a:p>
        </p:txBody>
      </p:sp>
    </p:spTree>
    <p:extLst>
      <p:ext uri="{BB962C8B-B14F-4D97-AF65-F5344CB8AC3E}">
        <p14:creationId xmlns:p14="http://schemas.microsoft.com/office/powerpoint/2010/main" val="16832846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2864</TotalTime>
  <Words>6817</Words>
  <Application>Microsoft Office PowerPoint</Application>
  <PresentationFormat>Widescreen</PresentationFormat>
  <Paragraphs>1054</Paragraphs>
  <Slides>53</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53</vt:i4>
      </vt:variant>
    </vt:vector>
  </HeadingPairs>
  <TitlesOfParts>
    <vt:vector size="65" baseType="lpstr">
      <vt:lpstr>Apercu</vt:lpstr>
      <vt:lpstr>Arial</vt:lpstr>
      <vt:lpstr>Calibri</vt:lpstr>
      <vt:lpstr>Calibri Light</vt:lpstr>
      <vt:lpstr>DejaVu Serif</vt:lpstr>
      <vt:lpstr>Raleway</vt:lpstr>
      <vt:lpstr>Source Code Pro</vt:lpstr>
      <vt:lpstr>Source Sans Pro</vt:lpstr>
      <vt:lpstr>Symbol</vt:lpstr>
      <vt:lpstr>Times New Roman</vt:lpstr>
      <vt:lpstr>Wingdings</vt:lpstr>
      <vt:lpstr>Office Theme</vt:lpstr>
      <vt:lpstr>Encapsulation</vt:lpstr>
      <vt:lpstr>Syllabus</vt:lpstr>
      <vt:lpstr>Encapsulation</vt:lpstr>
      <vt:lpstr>PowerPoint Presentation</vt:lpstr>
      <vt:lpstr>Access Modifiers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Parameter passing</vt:lpstr>
      <vt:lpstr>PowerPoint Presentation</vt:lpstr>
      <vt:lpstr>PowerPoint Presentation</vt:lpstr>
      <vt:lpstr>Assigning objects to references</vt:lpstr>
      <vt:lpstr>Comparison operator</vt:lpstr>
      <vt:lpstr>Non-access Modifiers</vt:lpstr>
      <vt:lpstr>Static Keyword</vt:lpstr>
      <vt:lpstr>PowerPoint Presentation</vt:lpstr>
      <vt:lpstr>PowerPoint Presentation</vt:lpstr>
      <vt:lpstr>PowerPoint Presentation</vt:lpstr>
      <vt:lpstr>Dynamic Initializer block</vt:lpstr>
      <vt:lpstr>PowerPoint Presentation</vt:lpstr>
      <vt:lpstr>PowerPoint Presentation</vt:lpstr>
      <vt:lpstr>Final Keyword</vt:lpstr>
      <vt:lpstr>PowerPoint Presentation</vt:lpstr>
      <vt:lpstr>PowerPoint Presentation</vt:lpstr>
      <vt:lpstr>String class</vt:lpstr>
      <vt:lpstr>PowerPoint Presentation</vt:lpstr>
      <vt:lpstr>String class Methods</vt:lpstr>
      <vt:lpstr>PowerPoint Presentation</vt:lpstr>
      <vt:lpstr>PowerPoint Presentation</vt:lpstr>
      <vt:lpstr>PowerPoint Presentation</vt:lpstr>
      <vt:lpstr>Insertion</vt:lpstr>
      <vt:lpstr>Deletion</vt:lpstr>
      <vt:lpstr>Replace</vt:lpstr>
      <vt:lpstr>Trim &amp; split</vt:lpstr>
      <vt:lpstr>PowerPoint Presentation</vt:lpstr>
      <vt:lpstr>Nested Classes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venkata krishna rao likki</dc:creator>
  <cp:lastModifiedBy>venkata krishna rao likki</cp:lastModifiedBy>
  <cp:revision>176</cp:revision>
  <dcterms:created xsi:type="dcterms:W3CDTF">2025-07-21T08:08:22Z</dcterms:created>
  <dcterms:modified xsi:type="dcterms:W3CDTF">2025-12-21T07:18:27Z</dcterms:modified>
</cp:coreProperties>
</file>