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7" r:id="rId11"/>
    <p:sldId id="278" r:id="rId12"/>
    <p:sldId id="279" r:id="rId13"/>
    <p:sldId id="267" r:id="rId14"/>
    <p:sldId id="281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68" r:id="rId23"/>
    <p:sldId id="280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6"/>
    <p:restoredTop sz="94580"/>
  </p:normalViewPr>
  <p:slideViewPr>
    <p:cSldViewPr snapToGrid="0">
      <p:cViewPr varScale="1">
        <p:scale>
          <a:sx n="64" d="100"/>
          <a:sy n="64" d="100"/>
        </p:scale>
        <p:origin x="6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293467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627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0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3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80640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66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85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31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97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779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453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888B55F-4712-7649-9E4F-6EFF240C4089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839B681-4154-1E43-84C2-F91422A161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8026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34316-AD34-B507-45F7-8B5EFF2D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Paradigms</a:t>
            </a:r>
            <a:r>
              <a:rPr lang="en-IN" dirty="0"/>
              <a:t> In ML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1A2E3D-886B-7D8D-6CC3-D6EF7BF327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311400"/>
            <a:ext cx="9601200" cy="3581400"/>
          </a:xfrm>
        </p:spPr>
        <p:txBody>
          <a:bodyPr/>
          <a:lstStyle/>
          <a:p>
            <a:r>
              <a:rPr lang="en-IN" dirty="0"/>
              <a:t>Learning by Rote</a:t>
            </a:r>
          </a:p>
          <a:p>
            <a:r>
              <a:rPr lang="en-IN" dirty="0"/>
              <a:t>Learning by Induction</a:t>
            </a:r>
          </a:p>
          <a:p>
            <a:r>
              <a:rPr lang="en-IN" dirty="0"/>
              <a:t>Learning by Deductive Reasoning</a:t>
            </a:r>
          </a:p>
          <a:p>
            <a:r>
              <a:rPr lang="en-IN" dirty="0"/>
              <a:t>Learning by Abductive Learning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901888-A84A-3E0B-3CA9-23A58DE7C6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5149" y="2171700"/>
            <a:ext cx="5539625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083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733" y="0"/>
            <a:ext cx="9601200" cy="1485900"/>
          </a:xfrm>
        </p:spPr>
        <p:txBody>
          <a:bodyPr/>
          <a:lstStyle/>
          <a:p>
            <a:r>
              <a:rPr lang="en-IN" dirty="0"/>
              <a:t>Categorical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732" y="742950"/>
            <a:ext cx="5215467" cy="5071533"/>
          </a:xfrm>
        </p:spPr>
        <p:txBody>
          <a:bodyPr>
            <a:normAutofit/>
          </a:bodyPr>
          <a:lstStyle/>
          <a:p>
            <a:r>
              <a:rPr lang="en-IN" dirty="0"/>
              <a:t>Categorical data represents </a:t>
            </a:r>
            <a:r>
              <a:rPr lang="en-IN" b="1" dirty="0"/>
              <a:t>groups or categories</a:t>
            </a:r>
            <a:r>
              <a:rPr lang="en-IN" dirty="0"/>
              <a:t>. It is </a:t>
            </a:r>
            <a:r>
              <a:rPr lang="en-IN" b="1" dirty="0"/>
              <a:t>non-numeric</a:t>
            </a:r>
            <a:r>
              <a:rPr lang="en-IN" dirty="0"/>
              <a:t> and describes qualities or characteristics.</a:t>
            </a:r>
          </a:p>
          <a:p>
            <a:r>
              <a:rPr lang="en-IN" b="1" dirty="0"/>
              <a:t>🔹 Two Subtypes:</a:t>
            </a:r>
          </a:p>
          <a:p>
            <a:r>
              <a:rPr lang="en-IN" b="1" dirty="0"/>
              <a:t>a. Nominal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/>
              <a:t>No natural order</a:t>
            </a:r>
            <a:r>
              <a:rPr lang="en-IN" dirty="0"/>
              <a:t> between categories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Just names or labels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Cannot be compared using &lt;, &gt;, etc.</a:t>
            </a:r>
          </a:p>
          <a:p>
            <a:r>
              <a:rPr lang="en-IN" b="1" dirty="0"/>
              <a:t>Examples</a:t>
            </a:r>
            <a:r>
              <a:rPr lang="en-IN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Gender (Male, Female, Other)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 err="1"/>
              <a:t>Colors</a:t>
            </a:r>
            <a:r>
              <a:rPr lang="en-IN" dirty="0"/>
              <a:t> (Red, Blue, Green)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Blood Type (A, B, AB, O)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5AF9C5-3DD8-3017-7CE4-25019BD83C76}"/>
              </a:ext>
            </a:extLst>
          </p:cNvPr>
          <p:cNvSpPr txBox="1"/>
          <p:nvPr/>
        </p:nvSpPr>
        <p:spPr>
          <a:xfrm>
            <a:off x="6976533" y="603204"/>
            <a:ext cx="521546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400" b="1" dirty="0"/>
              <a:t>b. Ordinal Data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400" dirty="0"/>
              <a:t>Categories have a </a:t>
            </a:r>
            <a:r>
              <a:rPr lang="en-IN" sz="2400" b="1" dirty="0"/>
              <a:t>meaningful order</a:t>
            </a:r>
            <a:r>
              <a:rPr lang="en-IN" sz="2400" dirty="0"/>
              <a:t>, but differences between them are not measurable</a:t>
            </a:r>
          </a:p>
          <a:p>
            <a:r>
              <a:rPr lang="en-IN" sz="2400" b="1" dirty="0"/>
              <a:t>Examples</a:t>
            </a:r>
            <a:r>
              <a:rPr lang="en-IN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400" dirty="0"/>
              <a:t>Education level (High School &lt; Bachelor &lt; Master &lt; PhD)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400" dirty="0"/>
              <a:t>Rating scales (Poor &lt; Average &lt; Good &lt; Excellent)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400" dirty="0"/>
              <a:t>Pain level (Mild &lt; Moderate &lt; Severe)</a:t>
            </a:r>
          </a:p>
        </p:txBody>
      </p:sp>
    </p:spTree>
    <p:extLst>
      <p:ext uri="{BB962C8B-B14F-4D97-AF65-F5344CB8AC3E}">
        <p14:creationId xmlns:p14="http://schemas.microsoft.com/office/powerpoint/2010/main" val="872816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3733" y="0"/>
            <a:ext cx="9601200" cy="1485900"/>
          </a:xfrm>
        </p:spPr>
        <p:txBody>
          <a:bodyPr/>
          <a:lstStyle/>
          <a:p>
            <a:r>
              <a:rPr lang="en-IN" dirty="0"/>
              <a:t>Numerical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733" y="893233"/>
            <a:ext cx="10701868" cy="5071533"/>
          </a:xfrm>
        </p:spPr>
        <p:txBody>
          <a:bodyPr>
            <a:normAutofit/>
          </a:bodyPr>
          <a:lstStyle/>
          <a:p>
            <a:r>
              <a:rPr lang="en-IN" sz="2800" dirty="0"/>
              <a:t>Numerical data represents </a:t>
            </a:r>
            <a:r>
              <a:rPr lang="en-IN" sz="2800" b="1" dirty="0"/>
              <a:t>measurable quantities</a:t>
            </a:r>
            <a:r>
              <a:rPr lang="en-IN" sz="2800" dirty="0"/>
              <a:t>. It is </a:t>
            </a:r>
            <a:r>
              <a:rPr lang="en-IN" sz="2800" b="1" dirty="0"/>
              <a:t>expressed in numbers</a:t>
            </a:r>
            <a:r>
              <a:rPr lang="en-IN" sz="2800" dirty="0"/>
              <a:t> and supports arithmetic operations.</a:t>
            </a:r>
          </a:p>
          <a:p>
            <a:r>
              <a:rPr lang="en-IN" sz="2800" b="1" dirty="0"/>
              <a:t>🔹 Two Subtypes (optional detail):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b="1" dirty="0"/>
              <a:t>Discrete</a:t>
            </a:r>
            <a:r>
              <a:rPr lang="en-IN" sz="2800" dirty="0"/>
              <a:t>: Countable values (e.g., number of children, exam score)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b="1" dirty="0"/>
              <a:t>Continuous</a:t>
            </a:r>
            <a:r>
              <a:rPr lang="en-IN" sz="2800" dirty="0"/>
              <a:t>: Measurable values (e.g., height, weight, temperature)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1397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80169-4062-2155-4AD9-6C142C78F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CEE6B3E-DDA6-06A9-29BB-46EAAC05C3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9864786"/>
              </p:ext>
            </p:extLst>
          </p:nvPr>
        </p:nvGraphicFramePr>
        <p:xfrm>
          <a:off x="1371600" y="1371600"/>
          <a:ext cx="9601200" cy="4673598"/>
        </p:xfrm>
        <a:graphic>
          <a:graphicData uri="http://schemas.openxmlformats.org/drawingml/2006/table">
            <a:tbl>
              <a:tblPr/>
              <a:tblGrid>
                <a:gridCol w="2400300">
                  <a:extLst>
                    <a:ext uri="{9D8B030D-6E8A-4147-A177-3AD203B41FA5}">
                      <a16:colId xmlns:a16="http://schemas.microsoft.com/office/drawing/2014/main" val="1981670954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2878990026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322185228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713847119"/>
                    </a:ext>
                  </a:extLst>
                </a:gridCol>
              </a:tblGrid>
              <a:tr h="644634">
                <a:tc>
                  <a:txBody>
                    <a:bodyPr/>
                    <a:lstStyle/>
                    <a:p>
                      <a:r>
                        <a:rPr lang="en-IN" sz="2000"/>
                        <a:t>Data 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Subtype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Examples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9258272"/>
                  </a:ext>
                </a:extLst>
              </a:tr>
              <a:tr h="644634">
                <a:tc>
                  <a:txBody>
                    <a:bodyPr/>
                    <a:lstStyle/>
                    <a:p>
                      <a:r>
                        <a:rPr lang="en-IN" sz="2000" b="1"/>
                        <a:t>Categorical</a:t>
                      </a:r>
                      <a:endParaRPr lang="en-IN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Nominal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Labels with no order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Gender, Color, City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068862"/>
                  </a:ext>
                </a:extLst>
              </a:tr>
              <a:tr h="1128110">
                <a:tc>
                  <a:txBody>
                    <a:bodyPr/>
                    <a:lstStyle/>
                    <a:p>
                      <a:endParaRPr lang="en-IN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Ordinal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Ordered categories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Grade levels, Customer reviews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2088304"/>
                  </a:ext>
                </a:extLst>
              </a:tr>
              <a:tr h="1128110">
                <a:tc>
                  <a:txBody>
                    <a:bodyPr/>
                    <a:lstStyle/>
                    <a:p>
                      <a:r>
                        <a:rPr lang="en-IN" sz="2000" b="1"/>
                        <a:t>Numerical</a:t>
                      </a:r>
                      <a:endParaRPr lang="en-IN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Discrete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Countable numbers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Number of students, Age in years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1059686"/>
                  </a:ext>
                </a:extLst>
              </a:tr>
              <a:tr h="1128110">
                <a:tc>
                  <a:txBody>
                    <a:bodyPr/>
                    <a:lstStyle/>
                    <a:p>
                      <a:endParaRPr lang="en-IN" sz="20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Continuous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Measurable quantities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Weight, Temperature, Income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9586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6540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36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Data Acquisition</a:t>
            </a: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36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Feature Engineering</a:t>
            </a: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36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Data Representation</a:t>
            </a: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36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Model Selection</a:t>
            </a: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36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Model Learning</a:t>
            </a: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36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Model Evaluation</a:t>
            </a: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r>
              <a:rPr lang="en-IN" sz="36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Model Prediction</a:t>
            </a: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41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4" y="0"/>
            <a:ext cx="9601200" cy="1485900"/>
          </a:xfrm>
        </p:spPr>
        <p:txBody>
          <a:bodyPr/>
          <a:lstStyle/>
          <a:p>
            <a:r>
              <a:rPr lang="en-US" dirty="0"/>
              <a:t>Stages in ML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EC4D4BA3-1E16-4748-1372-C46FDEE889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9311" y="782638"/>
            <a:ext cx="10532556" cy="5753629"/>
          </a:xfrm>
        </p:spPr>
      </p:pic>
    </p:spTree>
    <p:extLst>
      <p:ext uri="{BB962C8B-B14F-4D97-AF65-F5344CB8AC3E}">
        <p14:creationId xmlns:p14="http://schemas.microsoft.com/office/powerpoint/2010/main" val="3567244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209" y="0"/>
            <a:ext cx="9601200" cy="14859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723900"/>
            <a:ext cx="10498015" cy="6134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b="0" i="0" u="none" strike="noStrike" kern="1200" dirty="0">
                <a:solidFill>
                  <a:srgbClr val="000000"/>
                </a:solidFill>
                <a:effectLst/>
                <a:latin typeface="Franklin Gothic Book" panose="020B0503020102020204" pitchFamily="34" charset="0"/>
              </a:rPr>
              <a:t>1.Data Acquisition: </a:t>
            </a:r>
            <a:r>
              <a:rPr lang="en-IN" sz="2800" dirty="0"/>
              <a:t>It is the process of collecting raw data from various sources such as sensors, databases, web scraping, or user inputs. This data serves as the foundation for training ML models.</a:t>
            </a:r>
            <a:br>
              <a:rPr lang="en-IN" sz="2800" dirty="0"/>
            </a:br>
            <a:r>
              <a:rPr lang="en-IN" sz="2800" b="1" dirty="0"/>
              <a:t>Example</a:t>
            </a:r>
            <a:r>
              <a:rPr lang="en-IN" sz="2800" dirty="0"/>
              <a:t>: Collecting temperature data from weather stations or customer reviews from an e-commerce platform.</a:t>
            </a:r>
          </a:p>
          <a:p>
            <a:r>
              <a:rPr lang="en-IN" sz="2800" b="1" dirty="0"/>
              <a:t>Data Acquisition process includes: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Collecting data from sensors, databases, APIs, files,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Scraping data from websites or IoT devices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800" dirty="0"/>
              <a:t>Ensuring data diversity and representativeness</a:t>
            </a:r>
          </a:p>
          <a:p>
            <a:endParaRPr lang="en-IN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4759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6005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200" b="1" dirty="0"/>
              <a:t>2. Feature Engineering</a:t>
            </a:r>
          </a:p>
          <a:p>
            <a:r>
              <a:rPr lang="en-IN" sz="3200" dirty="0"/>
              <a:t>In this step, the raw data is transformed into useful features that improve model performance. It includes selecting relevant features, creating new ones, and handling missing or categorical data.</a:t>
            </a:r>
            <a:br>
              <a:rPr lang="en-IN" sz="3200" dirty="0"/>
            </a:br>
            <a:r>
              <a:rPr lang="en-IN" sz="3200" b="1" dirty="0"/>
              <a:t>Example</a:t>
            </a:r>
            <a:r>
              <a:rPr lang="en-IN" sz="3200" dirty="0"/>
              <a:t>: Converting dates to “day of week” or encoding text into numbers.</a:t>
            </a:r>
          </a:p>
          <a:p>
            <a:pPr marL="0" algn="l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5620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6291" y="159327"/>
            <a:ext cx="9601200" cy="8382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709" y="852854"/>
            <a:ext cx="9601200" cy="6005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200" b="1" dirty="0"/>
              <a:t> </a:t>
            </a:r>
            <a:r>
              <a:rPr lang="en-IN" sz="2800" dirty="0"/>
              <a:t>Data Representation</a:t>
            </a:r>
          </a:p>
          <a:p>
            <a:pPr marL="0" indent="0">
              <a:buNone/>
            </a:pPr>
            <a:r>
              <a:rPr lang="en-IN" sz="2800" dirty="0"/>
              <a:t>This involves structuring the data into a format that the algorithm can process. The type of data (image, text, time series) determines the representation method.</a:t>
            </a:r>
            <a:br>
              <a:rPr lang="en-IN" sz="2800" dirty="0"/>
            </a:br>
            <a:r>
              <a:rPr lang="en-IN" sz="2800" b="1" dirty="0"/>
              <a:t>Example</a:t>
            </a:r>
            <a:r>
              <a:rPr lang="en-IN" sz="2800" dirty="0"/>
              <a:t>: Images are represented as pixel matrices; text is converted into word embeddings.</a:t>
            </a:r>
          </a:p>
          <a:p>
            <a:r>
              <a:rPr lang="en-IN" sz="3200" b="1" dirty="0"/>
              <a:t>Common formats: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3200" dirty="0"/>
              <a:t>Tabular form (rows × columns)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3200" dirty="0"/>
              <a:t>Image matrices (pixels)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3200" dirty="0"/>
              <a:t>Text sequences (tokenized)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3200" dirty="0"/>
              <a:t>Graphs or time series</a:t>
            </a:r>
          </a:p>
          <a:p>
            <a:pPr marL="0" indent="0">
              <a:buNone/>
            </a:pPr>
            <a:endParaRPr lang="en-IN" sz="36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3045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4745"/>
            <a:ext cx="9601200" cy="8382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855" y="852854"/>
            <a:ext cx="9601200" cy="6005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2800" b="1" dirty="0"/>
              <a:t>3. Model Selection</a:t>
            </a:r>
          </a:p>
          <a:p>
            <a:r>
              <a:rPr lang="en-IN" sz="2800" dirty="0"/>
              <a:t>Choosing the right algorithm based on the nature of the problem (classification, regression, etc.), data type, and performance requirements.</a:t>
            </a:r>
            <a:br>
              <a:rPr lang="en-IN" sz="2800" dirty="0"/>
            </a:br>
            <a:r>
              <a:rPr lang="en-IN" sz="2800" b="1" dirty="0"/>
              <a:t>Example</a:t>
            </a:r>
            <a:r>
              <a:rPr lang="en-IN" sz="2800" dirty="0"/>
              <a:t>: Using Decision Trees for classification or Linear Regression for predicting sales.</a:t>
            </a:r>
          </a:p>
          <a:p>
            <a:r>
              <a:rPr lang="en-IN" sz="2400" b="1" dirty="0"/>
              <a:t>It depends on: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400" dirty="0"/>
              <a:t>Type of data (text, image, tabular)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400" dirty="0"/>
              <a:t>Type of task (classification, regression, clustering)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2400" dirty="0"/>
              <a:t>Resources (time, memory, interpretability)</a:t>
            </a:r>
          </a:p>
          <a:p>
            <a:endParaRPr lang="en-IN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16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4745"/>
            <a:ext cx="9601200" cy="8382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855" y="852854"/>
            <a:ext cx="9601200" cy="6005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200" b="1" dirty="0"/>
              <a:t>4. Model Learning (Training)</a:t>
            </a:r>
          </a:p>
          <a:p>
            <a:r>
              <a:rPr lang="en-IN" sz="3200" dirty="0"/>
              <a:t>This step involves feeding the data into the selected model to train it. The model learns patterns by minimizing errors using optimization algorithms.</a:t>
            </a:r>
            <a:br>
              <a:rPr lang="en-IN" sz="3200" dirty="0"/>
            </a:br>
            <a:r>
              <a:rPr lang="en-IN" sz="3200" b="1" dirty="0"/>
              <a:t>Example</a:t>
            </a:r>
            <a:r>
              <a:rPr lang="en-IN" sz="3200" dirty="0"/>
              <a:t>: A neural network adjusts weights using gradient descent during training.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08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F5051-6EC7-D6DD-00B9-9161A6835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by Rote</a:t>
            </a:r>
            <a:br>
              <a:rPr lang="en-IN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0D8D0-DB9A-C490-B5E3-037A7CD79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Learning by </a:t>
            </a:r>
            <a:r>
              <a:rPr lang="en-IN" b="1" dirty="0"/>
              <a:t>memorization</a:t>
            </a:r>
            <a:r>
              <a:rPr lang="en-IN" dirty="0"/>
              <a:t> without understanding or generalization.</a:t>
            </a:r>
          </a:p>
          <a:p>
            <a:r>
              <a:rPr lang="en-IN" dirty="0"/>
              <a:t>The system simply </a:t>
            </a:r>
            <a:r>
              <a:rPr lang="en-IN" b="1" dirty="0"/>
              <a:t>remembers exact input-output pairs</a:t>
            </a:r>
            <a:r>
              <a:rPr lang="en-IN" dirty="0"/>
              <a:t> and reuses them.</a:t>
            </a:r>
          </a:p>
          <a:p>
            <a:r>
              <a:rPr lang="en-IN" b="1" dirty="0"/>
              <a:t>Example: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A chatbot that stores specific question-answer pairs.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When a user types "What is your name?", it recalls and returns a pre-memorized response.</a:t>
            </a:r>
          </a:p>
          <a:p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9152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4745"/>
            <a:ext cx="9601200" cy="8382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855" y="852854"/>
            <a:ext cx="9601200" cy="6005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/>
              <a:t>5. Model Evaluation</a:t>
            </a:r>
          </a:p>
          <a:p>
            <a:r>
              <a:rPr lang="en-IN" sz="3600" dirty="0"/>
              <a:t>The trained model is tested on unseen data (validation/test set) to check how well it generalizes. Evaluation metrics vary based on the task.</a:t>
            </a:r>
            <a:br>
              <a:rPr lang="en-IN" sz="3600" dirty="0"/>
            </a:br>
            <a:r>
              <a:rPr lang="en-IN" sz="3600" b="1" dirty="0"/>
              <a:t>Example</a:t>
            </a:r>
            <a:r>
              <a:rPr lang="en-IN" sz="3600" dirty="0"/>
              <a:t>: Accuracy, precision, recall, RMSE, etc.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051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7855" y="214745"/>
            <a:ext cx="9601200" cy="8382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Stages in 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7855" y="852854"/>
            <a:ext cx="9601200" cy="6005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b="1" dirty="0"/>
              <a:t>6. Model Prediction (Inference)</a:t>
            </a:r>
          </a:p>
          <a:p>
            <a:r>
              <a:rPr lang="en-IN" sz="3600" dirty="0"/>
              <a:t>Once evaluated, the model is used to make predictions on new data in real-world scenarios.</a:t>
            </a:r>
            <a:br>
              <a:rPr lang="en-IN" sz="3600" dirty="0"/>
            </a:br>
            <a:r>
              <a:rPr lang="en-IN" sz="3600" b="1" dirty="0"/>
              <a:t>Example</a:t>
            </a:r>
            <a:r>
              <a:rPr lang="en-IN" sz="3600" dirty="0"/>
              <a:t>: Predicting whether a new email is spam or not.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96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1400" y="38100"/>
            <a:ext cx="9601200" cy="1485900"/>
          </a:xfrm>
        </p:spPr>
        <p:txBody>
          <a:bodyPr/>
          <a:lstStyle/>
          <a:p>
            <a:r>
              <a:rPr lang="en-US" dirty="0"/>
              <a:t>Stages in ML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D7B8B1-5E5C-775D-4C09-A23B44A38D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1962968"/>
              </p:ext>
            </p:extLst>
          </p:nvPr>
        </p:nvGraphicFramePr>
        <p:xfrm>
          <a:off x="1041400" y="774700"/>
          <a:ext cx="10972800" cy="5727700"/>
        </p:xfrm>
        <a:graphic>
          <a:graphicData uri="http://schemas.openxmlformats.org/drawingml/2006/table">
            <a:tbl>
              <a:tblPr/>
              <a:tblGrid>
                <a:gridCol w="3657600">
                  <a:extLst>
                    <a:ext uri="{9D8B030D-6E8A-4147-A177-3AD203B41FA5}">
                      <a16:colId xmlns:a16="http://schemas.microsoft.com/office/drawing/2014/main" val="1574429163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99370725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800530156"/>
                    </a:ext>
                  </a:extLst>
                </a:gridCol>
              </a:tblGrid>
              <a:tr h="520700">
                <a:tc>
                  <a:txBody>
                    <a:bodyPr/>
                    <a:lstStyle/>
                    <a:p>
                      <a:r>
                        <a:rPr lang="en-IN" sz="2000">
                          <a:solidFill>
                            <a:srgbClr val="FF0000"/>
                          </a:solidFill>
                        </a:rPr>
                        <a:t>Stage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>
                          <a:solidFill>
                            <a:srgbClr val="FF0000"/>
                          </a:solidFill>
                        </a:rPr>
                        <a:t>Purpose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 dirty="0">
                          <a:solidFill>
                            <a:srgbClr val="FF0000"/>
                          </a:solidFill>
                        </a:rPr>
                        <a:t>Output Example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016267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IN" sz="2000"/>
                        <a:t>Data Acquisition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Gather raw data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CSV, image folders, databases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809243"/>
                  </a:ext>
                </a:extLst>
              </a:tr>
              <a:tr h="911225">
                <a:tc>
                  <a:txBody>
                    <a:bodyPr/>
                    <a:lstStyle/>
                    <a:p>
                      <a:r>
                        <a:rPr lang="en-IN" sz="2000" dirty="0"/>
                        <a:t>Feature Engineering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Extract useful inputs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Normalized features, encoded categories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5025171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IN" sz="2000" dirty="0"/>
                        <a:t>Data Representation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Structure data for models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Matrices, vectors, tensors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4920500"/>
                  </a:ext>
                </a:extLst>
              </a:tr>
              <a:tr h="911225">
                <a:tc>
                  <a:txBody>
                    <a:bodyPr/>
                    <a:lstStyle/>
                    <a:p>
                      <a:r>
                        <a:rPr lang="en-IN" sz="2000"/>
                        <a:t>Model Selection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Pick best algorithm for the task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SVM, CNN, Random Forest, etc.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746869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r>
                        <a:rPr lang="en-IN" sz="2000"/>
                        <a:t>Model Learning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Fit model to training data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Trained weights/parameters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4432144"/>
                  </a:ext>
                </a:extLst>
              </a:tr>
              <a:tr h="911225">
                <a:tc>
                  <a:txBody>
                    <a:bodyPr/>
                    <a:lstStyle/>
                    <a:p>
                      <a:r>
                        <a:rPr lang="en-IN" sz="2000"/>
                        <a:t>Model Evaluation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Test model on validation/test data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Accuracy, loss, F1-score, etc.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896676"/>
                  </a:ext>
                </a:extLst>
              </a:tr>
              <a:tr h="911225">
                <a:tc>
                  <a:txBody>
                    <a:bodyPr/>
                    <a:lstStyle/>
                    <a:p>
                      <a:r>
                        <a:rPr lang="en-IN" sz="2000" dirty="0"/>
                        <a:t>Model Prediction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/>
                        <a:t>Predict outputs on new, unseen data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Spam or not spam, price = $250, etc.</a:t>
                      </a:r>
                    </a:p>
                  </a:txBody>
                  <a:tcPr marL="81395" marR="81395" marT="40698" marB="4069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071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3248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85A8C-E58B-7FB7-0935-7969994EC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7DC0083-7F3B-1584-19B5-C4AB049B2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8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F5051-6EC7-D6DD-00B9-9161A6835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by Induction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0D8D0-DB9A-C490-B5E3-037A7CD79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76400"/>
            <a:ext cx="9601200" cy="4495800"/>
          </a:xfrm>
        </p:spPr>
        <p:txBody>
          <a:bodyPr/>
          <a:lstStyle/>
          <a:p>
            <a:r>
              <a:rPr lang="en-IN" b="1" dirty="0"/>
              <a:t>Inductive learning</a:t>
            </a:r>
            <a:r>
              <a:rPr lang="en-IN" dirty="0"/>
              <a:t> is a process of learning </a:t>
            </a:r>
            <a:r>
              <a:rPr lang="en-IN" b="1" dirty="0"/>
              <a:t>general rules or patterns</a:t>
            </a:r>
            <a:r>
              <a:rPr lang="en-IN" dirty="0"/>
              <a:t> from </a:t>
            </a:r>
            <a:r>
              <a:rPr lang="en-IN" b="1" dirty="0"/>
              <a:t>specific examples</a:t>
            </a:r>
            <a:r>
              <a:rPr lang="en-IN" dirty="0"/>
              <a:t> or observations.</a:t>
            </a:r>
          </a:p>
          <a:p>
            <a:r>
              <a:rPr lang="en-IN" dirty="0"/>
              <a:t>It’s the foundation of most ML models that </a:t>
            </a:r>
            <a:r>
              <a:rPr lang="en-IN" b="1" dirty="0"/>
              <a:t>generalize</a:t>
            </a:r>
            <a:r>
              <a:rPr lang="en-IN" dirty="0"/>
              <a:t> to unseen data.</a:t>
            </a:r>
          </a:p>
          <a:p>
            <a:r>
              <a:rPr lang="en-IN" b="1" dirty="0"/>
              <a:t>Example: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Training a </a:t>
            </a:r>
            <a:r>
              <a:rPr lang="en-IN" b="1" dirty="0"/>
              <a:t>decision tree</a:t>
            </a:r>
            <a:r>
              <a:rPr lang="en-IN" dirty="0"/>
              <a:t> to classify whether an email is spam based on </a:t>
            </a:r>
            <a:r>
              <a:rPr lang="en-IN" dirty="0" err="1"/>
              <a:t>labeled</a:t>
            </a:r>
            <a:r>
              <a:rPr lang="en-IN" dirty="0"/>
              <a:t> data.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Training a </a:t>
            </a:r>
            <a:r>
              <a:rPr lang="en-IN" b="1" dirty="0"/>
              <a:t>neural network</a:t>
            </a:r>
            <a:r>
              <a:rPr lang="en-IN" dirty="0"/>
              <a:t> to predict house prices from historical data.</a:t>
            </a:r>
          </a:p>
          <a:p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71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F5051-6EC7-D6DD-00B9-9161A6835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by Deductive Reasoning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0D8D0-DB9A-C490-B5E3-037A7CD79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3200"/>
            <a:ext cx="9601200" cy="4394200"/>
          </a:xfrm>
        </p:spPr>
        <p:txBody>
          <a:bodyPr/>
          <a:lstStyle/>
          <a:p>
            <a:r>
              <a:rPr lang="en-IN" sz="3200" dirty="0"/>
              <a:t>Using </a:t>
            </a:r>
            <a:r>
              <a:rPr lang="en-IN" sz="3200" b="1" dirty="0"/>
              <a:t>known rules or facts</a:t>
            </a:r>
            <a:r>
              <a:rPr lang="en-IN" sz="3200" dirty="0"/>
              <a:t> to </a:t>
            </a:r>
            <a:r>
              <a:rPr lang="en-IN" sz="3200" b="1" dirty="0"/>
              <a:t>derive specific conclusions</a:t>
            </a:r>
            <a:r>
              <a:rPr lang="en-IN" sz="3200" dirty="0"/>
              <a:t>.</a:t>
            </a:r>
          </a:p>
          <a:p>
            <a:r>
              <a:rPr lang="en-IN" sz="3200" dirty="0"/>
              <a:t>Reasoning from </a:t>
            </a:r>
            <a:r>
              <a:rPr lang="en-IN" sz="3200" b="1" dirty="0"/>
              <a:t>general → specific</a:t>
            </a:r>
            <a:r>
              <a:rPr lang="en-IN" sz="3200" dirty="0"/>
              <a:t>.</a:t>
            </a:r>
          </a:p>
          <a:p>
            <a:r>
              <a:rPr lang="en-IN" sz="3200" b="1" dirty="0"/>
              <a:t>Example: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sz="3200" dirty="0"/>
              <a:t>A rule-based system that knows:</a:t>
            </a:r>
            <a:br>
              <a:rPr lang="en-IN" sz="3200" dirty="0"/>
            </a:br>
            <a:r>
              <a:rPr lang="en-IN" sz="3200" dirty="0"/>
              <a:t>“If a patient has a fever and rash, they might have measles.”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962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F5051-6EC7-D6DD-00B9-9161A6835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Learning by Abductive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0D8D0-DB9A-C490-B5E3-037A7CD79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8600"/>
            <a:ext cx="9601200" cy="4368800"/>
          </a:xfrm>
        </p:spPr>
        <p:txBody>
          <a:bodyPr>
            <a:normAutofit/>
          </a:bodyPr>
          <a:lstStyle/>
          <a:p>
            <a:r>
              <a:rPr lang="en-IN" dirty="0"/>
              <a:t>Reasoning from </a:t>
            </a:r>
            <a:r>
              <a:rPr lang="en-IN" b="1" dirty="0"/>
              <a:t>incomplete or observed evidence</a:t>
            </a:r>
            <a:r>
              <a:rPr lang="en-IN" dirty="0"/>
              <a:t> to infer the </a:t>
            </a:r>
            <a:r>
              <a:rPr lang="en-IN" b="1" dirty="0"/>
              <a:t>most likely explanation</a:t>
            </a:r>
            <a:r>
              <a:rPr lang="en-IN" dirty="0"/>
              <a:t>.</a:t>
            </a:r>
          </a:p>
          <a:p>
            <a:r>
              <a:rPr lang="en-IN" dirty="0"/>
              <a:t>Often used to </a:t>
            </a:r>
            <a:r>
              <a:rPr lang="en-IN" dirty="0">
                <a:solidFill>
                  <a:srgbClr val="FF0000"/>
                </a:solidFill>
              </a:rPr>
              <a:t>guess or hypothesize </a:t>
            </a:r>
            <a:r>
              <a:rPr lang="en-IN" dirty="0"/>
              <a:t>missing or hidden causes.</a:t>
            </a:r>
          </a:p>
          <a:p>
            <a:r>
              <a:rPr lang="en-IN" b="1" dirty="0"/>
              <a:t>Example: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Observation: </a:t>
            </a:r>
            <a:r>
              <a:rPr lang="en-IN" i="1" dirty="0"/>
              <a:t>The ground is wet.</a:t>
            </a:r>
            <a:endParaRPr lang="en-IN" dirty="0"/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Possible explanation: </a:t>
            </a:r>
            <a:r>
              <a:rPr lang="en-IN" i="1" dirty="0"/>
              <a:t>It probably rained.</a:t>
            </a:r>
          </a:p>
          <a:p>
            <a:r>
              <a:rPr lang="en-IN" b="1" dirty="0"/>
              <a:t>Example: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A patient has </a:t>
            </a:r>
            <a:r>
              <a:rPr lang="en-IN" b="1" dirty="0"/>
              <a:t>fever and rash</a:t>
            </a:r>
            <a:r>
              <a:rPr lang="en-IN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/>
              <a:t>The </a:t>
            </a:r>
            <a:r>
              <a:rPr lang="en-IN" b="1" dirty="0"/>
              <a:t>most likely explanation</a:t>
            </a:r>
            <a:r>
              <a:rPr lang="en-IN" dirty="0"/>
              <a:t> is measles.</a:t>
            </a:r>
            <a:br>
              <a:rPr lang="en-IN" dirty="0"/>
            </a:br>
            <a:r>
              <a:rPr lang="en-IN" dirty="0"/>
              <a:t>(But it </a:t>
            </a:r>
            <a:r>
              <a:rPr lang="en-IN" b="1" dirty="0"/>
              <a:t>could also be</a:t>
            </a:r>
            <a:r>
              <a:rPr lang="en-IN" dirty="0"/>
              <a:t> dengue, allergic reaction, or some other illness.)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38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07BB-E04B-D8EB-CD55-AE0E95B43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between paradigms and ML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BC4C8-050E-8795-A10B-453C70D4C4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3600" dirty="0">
                <a:solidFill>
                  <a:srgbClr val="FF0000"/>
                </a:solidFill>
              </a:rPr>
              <a:t>ML TYPES describe </a:t>
            </a:r>
            <a:r>
              <a:rPr lang="en-IN" sz="3600" b="1" dirty="0">
                <a:solidFill>
                  <a:srgbClr val="FF0000"/>
                </a:solidFill>
              </a:rPr>
              <a:t>"what" is learned and "from what kind of data"</a:t>
            </a:r>
            <a:r>
              <a:rPr lang="en-IN" sz="3600" dirty="0">
                <a:solidFill>
                  <a:srgbClr val="FF0000"/>
                </a:solidFill>
              </a:rPr>
              <a:t>.</a:t>
            </a:r>
          </a:p>
          <a:p>
            <a:r>
              <a:rPr lang="en-IN" sz="4000" dirty="0">
                <a:solidFill>
                  <a:srgbClr val="FF0000"/>
                </a:solidFill>
              </a:rPr>
              <a:t>Paradigms of ML “</a:t>
            </a:r>
            <a:r>
              <a:rPr lang="en-IN" sz="3600" b="1" dirty="0">
                <a:solidFill>
                  <a:srgbClr val="FF0000"/>
                </a:solidFill>
              </a:rPr>
              <a:t>"how" knowledge is formed or applied</a:t>
            </a:r>
            <a:r>
              <a:rPr lang="en-IN" sz="3600" dirty="0">
                <a:solidFill>
                  <a:srgbClr val="FF0000"/>
                </a:solidFill>
              </a:rPr>
              <a:t>.</a:t>
            </a:r>
            <a:r>
              <a:rPr lang="en-IN" sz="4000" dirty="0">
                <a:solidFill>
                  <a:srgbClr val="FF0000"/>
                </a:solidFill>
              </a:rPr>
              <a:t>”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856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07BB-E04B-D8EB-CD55-AE0E95B43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35D8DA-58F2-61CB-CF1A-1C459473EE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2797004"/>
              </p:ext>
            </p:extLst>
          </p:nvPr>
        </p:nvGraphicFramePr>
        <p:xfrm>
          <a:off x="1111250" y="2184400"/>
          <a:ext cx="10121900" cy="2651760"/>
        </p:xfrm>
        <a:graphic>
          <a:graphicData uri="http://schemas.openxmlformats.org/drawingml/2006/table">
            <a:tbl>
              <a:tblPr/>
              <a:tblGrid>
                <a:gridCol w="5060950">
                  <a:extLst>
                    <a:ext uri="{9D8B030D-6E8A-4147-A177-3AD203B41FA5}">
                      <a16:colId xmlns:a16="http://schemas.microsoft.com/office/drawing/2014/main" val="375033942"/>
                    </a:ext>
                  </a:extLst>
                </a:gridCol>
                <a:gridCol w="5060950">
                  <a:extLst>
                    <a:ext uri="{9D8B030D-6E8A-4147-A177-3AD203B41FA5}">
                      <a16:colId xmlns:a16="http://schemas.microsoft.com/office/drawing/2014/main" val="3607777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sz="2400">
                          <a:solidFill>
                            <a:srgbClr val="FF0000"/>
                          </a:solidFill>
                        </a:rPr>
                        <a:t>Paradigm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>
                          <a:solidFill>
                            <a:srgbClr val="FF0000"/>
                          </a:solidFill>
                        </a:rPr>
                        <a:t>How it Learns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7569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400" b="1"/>
                        <a:t>Rote Learning</a:t>
                      </a:r>
                      <a:endParaRPr lang="en-IN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/>
                        <a:t>Memorizes exact input-output pairs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5120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400" b="1"/>
                        <a:t>Inductive Learning</a:t>
                      </a:r>
                      <a:endParaRPr lang="en-IN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/>
                        <a:t>Generalizes from examples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4181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400" b="1"/>
                        <a:t>Deductive Reasoning</a:t>
                      </a:r>
                      <a:endParaRPr lang="en-IN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/>
                        <a:t>Applies general rules to specific cases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0283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sz="2400" b="1"/>
                        <a:t>Abductive Learning</a:t>
                      </a:r>
                      <a:endParaRPr lang="en-IN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Infers most likely explanation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3157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479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DBDE1-5A65-0C45-12B5-A7C4DB459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61C004-5B4B-7A70-CEE4-2ECFE07765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7011972"/>
              </p:ext>
            </p:extLst>
          </p:nvPr>
        </p:nvGraphicFramePr>
        <p:xfrm>
          <a:off x="1295400" y="685800"/>
          <a:ext cx="9601200" cy="5384800"/>
        </p:xfrm>
        <a:graphic>
          <a:graphicData uri="http://schemas.openxmlformats.org/drawingml/2006/table">
            <a:tbl>
              <a:tblPr/>
              <a:tblGrid>
                <a:gridCol w="2400300">
                  <a:extLst>
                    <a:ext uri="{9D8B030D-6E8A-4147-A177-3AD203B41FA5}">
                      <a16:colId xmlns:a16="http://schemas.microsoft.com/office/drawing/2014/main" val="3327376798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3501198154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1795249190"/>
                    </a:ext>
                  </a:extLst>
                </a:gridCol>
                <a:gridCol w="2400300">
                  <a:extLst>
                    <a:ext uri="{9D8B030D-6E8A-4147-A177-3AD203B41FA5}">
                      <a16:colId xmlns:a16="http://schemas.microsoft.com/office/drawing/2014/main" val="3989123840"/>
                    </a:ext>
                  </a:extLst>
                </a:gridCol>
              </a:tblGrid>
              <a:tr h="769257">
                <a:tc>
                  <a:txBody>
                    <a:bodyPr/>
                    <a:lstStyle/>
                    <a:p>
                      <a:r>
                        <a:rPr lang="en-IN" sz="2400" dirty="0">
                          <a:solidFill>
                            <a:srgbClr val="FF0000"/>
                          </a:solidFill>
                        </a:rPr>
                        <a:t>Learning Type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>
                          <a:solidFill>
                            <a:srgbClr val="FF0000"/>
                          </a:solidFill>
                        </a:rPr>
                        <a:t>Learns From...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>
                          <a:solidFill>
                            <a:srgbClr val="FF0000"/>
                          </a:solidFill>
                        </a:rPr>
                        <a:t>Learns To...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>
                          <a:solidFill>
                            <a:srgbClr val="FF0000"/>
                          </a:solidFill>
                        </a:rPr>
                        <a:t>Example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1128598"/>
                  </a:ext>
                </a:extLst>
              </a:tr>
              <a:tr h="1346200">
                <a:tc>
                  <a:txBody>
                    <a:bodyPr/>
                    <a:lstStyle/>
                    <a:p>
                      <a:r>
                        <a:rPr lang="en-IN" sz="2400" b="1" dirty="0"/>
                        <a:t>Supervised Learning</a:t>
                      </a:r>
                      <a:endParaRPr lang="en-IN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 err="1"/>
                        <a:t>Labeled</a:t>
                      </a:r>
                      <a:r>
                        <a:rPr lang="en-IN" sz="2400" dirty="0"/>
                        <a:t> data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/>
                        <a:t>Predict labels or outputs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/>
                        <a:t>Email spam detection, price prediction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928489"/>
                  </a:ext>
                </a:extLst>
              </a:tr>
              <a:tr h="1923143">
                <a:tc>
                  <a:txBody>
                    <a:bodyPr/>
                    <a:lstStyle/>
                    <a:p>
                      <a:r>
                        <a:rPr lang="en-IN" sz="2400" b="1"/>
                        <a:t>Unsupervised Learning</a:t>
                      </a:r>
                      <a:endParaRPr lang="en-IN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 err="1"/>
                        <a:t>Unlabeled</a:t>
                      </a:r>
                      <a:r>
                        <a:rPr lang="en-IN" sz="2400" dirty="0"/>
                        <a:t> data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/>
                        <a:t>Discover patterns or structure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/>
                        <a:t>Customer segmentation, topic modeling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685995"/>
                  </a:ext>
                </a:extLst>
              </a:tr>
              <a:tr h="1346200">
                <a:tc>
                  <a:txBody>
                    <a:bodyPr/>
                    <a:lstStyle/>
                    <a:p>
                      <a:r>
                        <a:rPr lang="en-IN" sz="2400" b="1"/>
                        <a:t>Reinforcement Learning</a:t>
                      </a:r>
                      <a:endParaRPr lang="en-IN" sz="240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Interaction + rewards/punishments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Learn optimal actions via trial and error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2400" dirty="0"/>
                        <a:t>Game-playing agents, robot navigation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7219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1383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59807-9D4F-BF41-06AB-42863443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B20D1E-6B27-99B5-529E-E08A1D5B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9333"/>
            <a:ext cx="9601200" cy="4428067"/>
          </a:xfrm>
        </p:spPr>
        <p:txBody>
          <a:bodyPr/>
          <a:lstStyle/>
          <a:p>
            <a:r>
              <a:rPr lang="en-IN" dirty="0"/>
              <a:t>Data in machine learning can be broadly classified into two major types:</a:t>
            </a:r>
          </a:p>
          <a:p>
            <a:r>
              <a:rPr lang="en-IN" b="1" dirty="0"/>
              <a:t>Categorical Data</a:t>
            </a:r>
            <a:r>
              <a:rPr lang="en-IN" dirty="0"/>
              <a:t> </a:t>
            </a:r>
            <a:r>
              <a:rPr lang="en-IN" i="1" dirty="0"/>
              <a:t>(Qualitative)</a:t>
            </a:r>
          </a:p>
          <a:p>
            <a:r>
              <a:rPr lang="en-IN" b="1" dirty="0"/>
              <a:t>Numerical Data</a:t>
            </a:r>
            <a:r>
              <a:rPr lang="en-IN" dirty="0"/>
              <a:t> </a:t>
            </a:r>
            <a:r>
              <a:rPr lang="en-IN" i="1" dirty="0"/>
              <a:t>(Quantitative)</a:t>
            </a:r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93209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{E9BF2AE7-3C7C-D047-A517-4405C8C2983B}tf10001072</Template>
  <TotalTime>2960</TotalTime>
  <Words>1188</Words>
  <Application>Microsoft Office PowerPoint</Application>
  <PresentationFormat>Widescreen</PresentationFormat>
  <Paragraphs>176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Franklin Gothic Book</vt:lpstr>
      <vt:lpstr>Crop</vt:lpstr>
      <vt:lpstr>Paradigms In ML</vt:lpstr>
      <vt:lpstr>Learning by Rote </vt:lpstr>
      <vt:lpstr>Learning by Induction</vt:lpstr>
      <vt:lpstr>Learning by Deductive Reasoning</vt:lpstr>
      <vt:lpstr>Learning by Abductive Learning</vt:lpstr>
      <vt:lpstr>Differences between paradigms and ML Types</vt:lpstr>
      <vt:lpstr>PowerPoint Presentation</vt:lpstr>
      <vt:lpstr> </vt:lpstr>
      <vt:lpstr>Types of data</vt:lpstr>
      <vt:lpstr>Categorical data</vt:lpstr>
      <vt:lpstr>Numerical data</vt:lpstr>
      <vt:lpstr> </vt:lpstr>
      <vt:lpstr>Stages in ML</vt:lpstr>
      <vt:lpstr>Stages in ML</vt:lpstr>
      <vt:lpstr>Stages in ML</vt:lpstr>
      <vt:lpstr>Stages in ML</vt:lpstr>
      <vt:lpstr>Stages in ML</vt:lpstr>
      <vt:lpstr>Stages in ML</vt:lpstr>
      <vt:lpstr>Stages in ML</vt:lpstr>
      <vt:lpstr>Stages in ML</vt:lpstr>
      <vt:lpstr>Stages in ML</vt:lpstr>
      <vt:lpstr>Stages in ML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Paradigms In ML</dc:title>
  <dc:creator>Uddagiri Sirisha 20PHD7077</dc:creator>
  <cp:lastModifiedBy>katragadda naga divya</cp:lastModifiedBy>
  <cp:revision>1</cp:revision>
  <dcterms:created xsi:type="dcterms:W3CDTF">2025-07-25T11:50:46Z</dcterms:created>
  <dcterms:modified xsi:type="dcterms:W3CDTF">2025-07-28T03:53:27Z</dcterms:modified>
</cp:coreProperties>
</file>