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7" r:id="rId27"/>
    <p:sldId id="298" r:id="rId28"/>
    <p:sldId id="299" r:id="rId29"/>
    <p:sldId id="300" r:id="rId30"/>
    <p:sldId id="301" r:id="rId31"/>
    <p:sldId id="302" r:id="rId32"/>
    <p:sldId id="303" r:id="rId33"/>
    <p:sldId id="304" r:id="rId34"/>
    <p:sldId id="306" r:id="rId35"/>
    <p:sldId id="305" r:id="rId36"/>
    <p:sldId id="307" r:id="rId37"/>
    <p:sldId id="308" r:id="rId38"/>
    <p:sldId id="309" r:id="rId39"/>
    <p:sldId id="310" r:id="rId40"/>
    <p:sldId id="311" r:id="rId41"/>
    <p:sldId id="312" r:id="rId42"/>
    <p:sldId id="313"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6" r:id="rId57"/>
    <p:sldId id="314" r:id="rId58"/>
    <p:sldId id="315" r:id="rId59"/>
    <p:sldId id="316" r:id="rId60"/>
    <p:sldId id="318" r:id="rId61"/>
    <p:sldId id="319" r:id="rId62"/>
    <p:sldId id="320" r:id="rId63"/>
    <p:sldId id="294" r:id="rId64"/>
    <p:sldId id="317" r:id="rId65"/>
    <p:sldId id="321" r:id="rId66"/>
    <p:sldId id="322" r:id="rId67"/>
    <p:sldId id="323"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rgbClr val="FF0000"/>
                </a:solidFill>
              </a:rPr>
              <a:t>ARRAYS</a:t>
            </a:r>
            <a:endParaRPr lang="en-US" sz="7200"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119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dirty="0"/>
              <a:t>Example: </a:t>
            </a:r>
          </a:p>
          <a:p>
            <a:pPr marL="400050" lvl="1" indent="0">
              <a:buNone/>
            </a:pPr>
            <a:r>
              <a:rPr lang="en-US" dirty="0" err="1"/>
              <a:t>int</a:t>
            </a:r>
            <a:r>
              <a:rPr lang="en-US" dirty="0"/>
              <a:t> numbers [] = {20,10,30,50}; </a:t>
            </a:r>
          </a:p>
          <a:p>
            <a:pPr marL="400050" lvl="1" indent="0">
              <a:buNone/>
            </a:pPr>
            <a:r>
              <a:rPr lang="en-US" dirty="0"/>
              <a:t>Here </a:t>
            </a:r>
            <a:endParaRPr lang="en-US" dirty="0" smtClean="0"/>
          </a:p>
          <a:p>
            <a:pPr marL="400050" lvl="1" indent="0">
              <a:buNone/>
            </a:pPr>
            <a:r>
              <a:rPr lang="en-US" dirty="0" smtClean="0"/>
              <a:t>number[0</a:t>
            </a:r>
            <a:r>
              <a:rPr lang="en-US" dirty="0"/>
              <a:t>] is the first element </a:t>
            </a:r>
          </a:p>
          <a:p>
            <a:pPr marL="400050" lvl="1" indent="0">
              <a:buNone/>
            </a:pPr>
            <a:r>
              <a:rPr lang="en-US" dirty="0"/>
              <a:t>number[1] is the second element </a:t>
            </a:r>
          </a:p>
          <a:p>
            <a:pPr marL="400050" lvl="1" indent="0">
              <a:buNone/>
            </a:pPr>
            <a:r>
              <a:rPr lang="en-US" dirty="0"/>
              <a:t>number[2] is the third element and so on… </a:t>
            </a:r>
            <a:endParaRPr lang="en-US" dirty="0" smtClean="0"/>
          </a:p>
          <a:p>
            <a:pPr marL="400050" lvl="1" indent="0">
              <a:buNone/>
            </a:pPr>
            <a:endParaRPr lang="en-US" dirty="0"/>
          </a:p>
          <a:p>
            <a:pPr marL="400050" lvl="1" indent="0">
              <a:buNone/>
            </a:pPr>
            <a:r>
              <a:rPr lang="en-US" dirty="0" smtClean="0"/>
              <a:t>value </a:t>
            </a:r>
            <a:r>
              <a:rPr lang="en-US" dirty="0"/>
              <a:t>at number[0] is 20, </a:t>
            </a:r>
            <a:endParaRPr lang="en-US" dirty="0" smtClean="0"/>
          </a:p>
          <a:p>
            <a:pPr marL="400050" lvl="1" indent="0">
              <a:buNone/>
            </a:pPr>
            <a:r>
              <a:rPr lang="en-US" dirty="0" smtClean="0"/>
              <a:t>value </a:t>
            </a:r>
            <a:r>
              <a:rPr lang="en-US" dirty="0"/>
              <a:t>at number[1] is 10, </a:t>
            </a:r>
          </a:p>
          <a:p>
            <a:pPr marL="400050" lvl="1" indent="0">
              <a:buNone/>
            </a:pPr>
            <a:r>
              <a:rPr lang="en-US" dirty="0"/>
              <a:t>value at number[2] is 30, </a:t>
            </a:r>
          </a:p>
          <a:p>
            <a:pPr marL="400050" lvl="1" indent="0">
              <a:buNone/>
            </a:pPr>
            <a:r>
              <a:rPr lang="en-US" dirty="0"/>
              <a:t>value at number[3] is 20, </a:t>
            </a:r>
          </a:p>
          <a:p>
            <a:pPr marL="400050" lvl="1" indent="0">
              <a:buNone/>
            </a:pPr>
            <a:r>
              <a:rPr lang="en-US" dirty="0"/>
              <a:t>value at number[4] is 50.</a:t>
            </a:r>
          </a:p>
        </p:txBody>
      </p:sp>
    </p:spTree>
    <p:extLst>
      <p:ext uri="{BB962C8B-B14F-4D97-AF65-F5344CB8AC3E}">
        <p14:creationId xmlns:p14="http://schemas.microsoft.com/office/powerpoint/2010/main" val="93709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a:bodyPr>
          <a:lstStyle/>
          <a:p>
            <a:pPr marL="0" indent="0">
              <a:buNone/>
            </a:pPr>
            <a:r>
              <a:rPr lang="en-US" dirty="0">
                <a:solidFill>
                  <a:srgbClr val="FF0000"/>
                </a:solidFill>
              </a:rPr>
              <a:t>Determination of Array </a:t>
            </a:r>
            <a:r>
              <a:rPr lang="en-US" dirty="0" smtClean="0">
                <a:solidFill>
                  <a:srgbClr val="FF0000"/>
                </a:solidFill>
              </a:rPr>
              <a:t>Size</a:t>
            </a:r>
          </a:p>
          <a:p>
            <a:r>
              <a:rPr lang="en-US" dirty="0"/>
              <a:t>The size or length of an array may be determined using the following code: </a:t>
            </a:r>
            <a:endParaRPr lang="en-US" dirty="0" smtClean="0"/>
          </a:p>
          <a:p>
            <a:pPr marL="400050" lvl="1" indent="0">
              <a:buNone/>
            </a:pPr>
            <a:r>
              <a:rPr lang="en-US" dirty="0" err="1" smtClean="0"/>
              <a:t>int</a:t>
            </a:r>
            <a:r>
              <a:rPr lang="en-US" dirty="0" smtClean="0"/>
              <a:t> </a:t>
            </a:r>
            <a:r>
              <a:rPr lang="en-US" dirty="0" err="1"/>
              <a:t>arraySize</a:t>
            </a:r>
            <a:r>
              <a:rPr lang="en-US" dirty="0"/>
              <a:t> = </a:t>
            </a:r>
            <a:r>
              <a:rPr lang="en-US" dirty="0" err="1"/>
              <a:t>array_identifier.length</a:t>
            </a:r>
            <a:r>
              <a:rPr lang="en-US" dirty="0"/>
              <a:t>; </a:t>
            </a:r>
            <a:endParaRPr lang="en-US" dirty="0" smtClean="0"/>
          </a:p>
          <a:p>
            <a:r>
              <a:rPr lang="en-US" dirty="0" smtClean="0"/>
              <a:t>The </a:t>
            </a:r>
            <a:r>
              <a:rPr lang="en-US" dirty="0"/>
              <a:t>size of array numbers is determined as: </a:t>
            </a:r>
            <a:endParaRPr lang="en-US" dirty="0" smtClean="0"/>
          </a:p>
          <a:p>
            <a:pPr marL="400050" lvl="1" indent="0">
              <a:buNone/>
            </a:pPr>
            <a:r>
              <a:rPr lang="en-US" dirty="0" err="1" smtClean="0"/>
              <a:t>int</a:t>
            </a:r>
            <a:r>
              <a:rPr lang="en-US" dirty="0" smtClean="0"/>
              <a:t> </a:t>
            </a:r>
            <a:r>
              <a:rPr lang="en-US" dirty="0"/>
              <a:t>size = </a:t>
            </a:r>
            <a:r>
              <a:rPr lang="en-US" dirty="0" err="1"/>
              <a:t>numbers.length</a:t>
            </a:r>
            <a:r>
              <a:rPr lang="en-US" dirty="0"/>
              <a:t>; </a:t>
            </a:r>
            <a:endParaRPr lang="en-US" dirty="0" smtClean="0"/>
          </a:p>
          <a:p>
            <a:r>
              <a:rPr lang="en-US" dirty="0" smtClean="0"/>
              <a:t>The </a:t>
            </a:r>
            <a:r>
              <a:rPr lang="en-US" dirty="0"/>
              <a:t>elements of a large array may be accessed using a for loop. </a:t>
            </a:r>
            <a:endParaRPr lang="en-US" dirty="0" smtClean="0"/>
          </a:p>
        </p:txBody>
      </p:sp>
    </p:spTree>
    <p:extLst>
      <p:ext uri="{BB962C8B-B14F-4D97-AF65-F5344CB8AC3E}">
        <p14:creationId xmlns:p14="http://schemas.microsoft.com/office/powerpoint/2010/main" val="160607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marL="0" indent="0">
              <a:buNone/>
            </a:pPr>
            <a:r>
              <a:rPr lang="en-US" dirty="0" smtClean="0">
                <a:solidFill>
                  <a:srgbClr val="FF0000"/>
                </a:solidFill>
              </a:rPr>
              <a:t>Example</a:t>
            </a:r>
          </a:p>
          <a:p>
            <a:pPr marL="0" indent="0">
              <a:buNone/>
            </a:pPr>
            <a:r>
              <a:rPr lang="en-US" dirty="0" smtClean="0"/>
              <a:t>class </a:t>
            </a:r>
            <a:r>
              <a:rPr lang="en-US" dirty="0" err="1"/>
              <a:t>NumArray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a:t>numbers[] = new </a:t>
            </a:r>
            <a:r>
              <a:rPr lang="en-US" dirty="0" err="1"/>
              <a:t>int</a:t>
            </a:r>
            <a:r>
              <a:rPr lang="en-US" dirty="0"/>
              <a:t>[4]; </a:t>
            </a:r>
            <a:endParaRPr lang="en-US" dirty="0" smtClean="0"/>
          </a:p>
          <a:p>
            <a:pPr marL="0" indent="0">
              <a:buNone/>
            </a:pPr>
            <a:r>
              <a:rPr lang="en-US" dirty="0" smtClean="0"/>
              <a:t>numbers[0</a:t>
            </a:r>
            <a:r>
              <a:rPr lang="en-US" dirty="0"/>
              <a:t>] = 10; </a:t>
            </a:r>
            <a:endParaRPr lang="en-US" dirty="0" smtClean="0"/>
          </a:p>
          <a:p>
            <a:pPr marL="0" indent="0">
              <a:buNone/>
            </a:pPr>
            <a:r>
              <a:rPr lang="en-US" dirty="0" smtClean="0"/>
              <a:t>numbers[1</a:t>
            </a:r>
            <a:r>
              <a:rPr lang="en-US" dirty="0"/>
              <a:t>] = 20; </a:t>
            </a:r>
            <a:endParaRPr lang="en-US" dirty="0" smtClean="0"/>
          </a:p>
          <a:p>
            <a:pPr marL="0" indent="0">
              <a:buNone/>
            </a:pPr>
            <a:r>
              <a:rPr lang="en-US" dirty="0" smtClean="0"/>
              <a:t>numbers[2</a:t>
            </a:r>
            <a:r>
              <a:rPr lang="en-US" dirty="0"/>
              <a:t>] = 30; </a:t>
            </a:r>
            <a:endParaRPr lang="en-US" dirty="0" smtClean="0"/>
          </a:p>
          <a:p>
            <a:pPr marL="0" indent="0">
              <a:buNone/>
            </a:pPr>
            <a:r>
              <a:rPr lang="en-US" dirty="0" smtClean="0"/>
              <a:t>numbers[3</a:t>
            </a:r>
            <a:r>
              <a:rPr lang="en-US" dirty="0"/>
              <a:t>] = 40; </a:t>
            </a:r>
            <a:endParaRPr lang="en-US" dirty="0" smtClean="0"/>
          </a:p>
          <a:p>
            <a:pPr marL="0" indent="0">
              <a:buNone/>
            </a:pPr>
            <a:r>
              <a:rPr lang="en-US" dirty="0"/>
              <a:t>for(</a:t>
            </a:r>
            <a:r>
              <a:rPr lang="en-US" dirty="0" err="1"/>
              <a:t>int</a:t>
            </a:r>
            <a:r>
              <a:rPr lang="en-US" dirty="0"/>
              <a:t> </a:t>
            </a:r>
            <a:r>
              <a:rPr lang="en-US" dirty="0" err="1"/>
              <a:t>i</a:t>
            </a:r>
            <a:r>
              <a:rPr lang="en-US" dirty="0"/>
              <a:t> =0 ;</a:t>
            </a:r>
            <a:r>
              <a:rPr lang="en-US" dirty="0" err="1" smtClean="0"/>
              <a:t>i</a:t>
            </a:r>
            <a:r>
              <a:rPr lang="en-US" dirty="0" smtClean="0"/>
              <a:t>&lt;</a:t>
            </a:r>
            <a:r>
              <a:rPr lang="en-US" dirty="0" err="1" smtClean="0"/>
              <a:t>numbers.length;i</a:t>
            </a:r>
            <a:r>
              <a:rPr lang="en-US" dirty="0" smtClean="0"/>
              <a:t>++)</a:t>
            </a:r>
          </a:p>
          <a:p>
            <a:pPr marL="0" indent="0">
              <a:buNone/>
            </a:pPr>
            <a:r>
              <a:rPr lang="en-US" dirty="0" err="1" smtClean="0"/>
              <a:t>System.out.print</a:t>
            </a:r>
            <a:r>
              <a:rPr lang="en-US" dirty="0" smtClean="0"/>
              <a:t>(numbers[</a:t>
            </a:r>
            <a:r>
              <a:rPr lang="en-US" dirty="0" err="1" smtClean="0"/>
              <a:t>i</a:t>
            </a:r>
            <a:r>
              <a:rPr lang="en-US" dirty="0" smtClean="0"/>
              <a:t>]);</a:t>
            </a:r>
          </a:p>
          <a:p>
            <a:pPr marL="0" indent="0">
              <a:buNone/>
            </a:pPr>
            <a:r>
              <a:rPr lang="en-US" dirty="0" smtClean="0"/>
              <a:t>}</a:t>
            </a:r>
          </a:p>
          <a:p>
            <a:pPr marL="0" indent="0">
              <a:buNone/>
            </a:pPr>
            <a:r>
              <a:rPr lang="en-US" dirty="0"/>
              <a:t>}</a:t>
            </a:r>
          </a:p>
        </p:txBody>
      </p:sp>
    </p:spTree>
    <p:extLst>
      <p:ext uri="{BB962C8B-B14F-4D97-AF65-F5344CB8AC3E}">
        <p14:creationId xmlns:p14="http://schemas.microsoft.com/office/powerpoint/2010/main" val="3212564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marL="0" indent="0">
              <a:buNone/>
            </a:pPr>
            <a:r>
              <a:rPr lang="en-US" dirty="0">
                <a:solidFill>
                  <a:srgbClr val="FF0000"/>
                </a:solidFill>
              </a:rPr>
              <a:t>Example-2: </a:t>
            </a:r>
            <a:endParaRPr lang="en-US" dirty="0" smtClean="0">
              <a:solidFill>
                <a:srgbClr val="FF0000"/>
              </a:solidFill>
            </a:endParaRPr>
          </a:p>
          <a:p>
            <a:pPr marL="400050" lvl="1" indent="0">
              <a:buNone/>
            </a:pPr>
            <a:r>
              <a:rPr lang="en-US" dirty="0" smtClean="0"/>
              <a:t>class </a:t>
            </a:r>
            <a:r>
              <a:rPr lang="en-US" dirty="0"/>
              <a:t>NumArray2 { </a:t>
            </a:r>
            <a:endParaRPr lang="en-US" dirty="0" smtClean="0"/>
          </a:p>
          <a:p>
            <a:pPr marL="400050" lvl="1" indent="0">
              <a:buNone/>
            </a:pPr>
            <a:r>
              <a:rPr lang="en-US" dirty="0" smtClean="0"/>
              <a:t>public </a:t>
            </a:r>
            <a:r>
              <a:rPr lang="en-US" dirty="0"/>
              <a:t>static void main(String[] </a:t>
            </a:r>
            <a:r>
              <a:rPr lang="en-US" dirty="0" err="1"/>
              <a:t>args</a:t>
            </a:r>
            <a:r>
              <a:rPr lang="en-US" dirty="0"/>
              <a:t>) { </a:t>
            </a:r>
            <a:endParaRPr lang="en-US" dirty="0" smtClean="0"/>
          </a:p>
          <a:p>
            <a:pPr marL="400050" lvl="1" indent="0">
              <a:buNone/>
            </a:pPr>
            <a:r>
              <a:rPr lang="en-US" dirty="0" err="1" smtClean="0"/>
              <a:t>int</a:t>
            </a:r>
            <a:r>
              <a:rPr lang="en-US" dirty="0" smtClean="0"/>
              <a:t> </a:t>
            </a:r>
            <a:r>
              <a:rPr lang="en-US" dirty="0"/>
              <a:t>numbers [] = {20,10,30,50}; </a:t>
            </a:r>
            <a:endParaRPr lang="en-US" dirty="0" smtClean="0"/>
          </a:p>
          <a:p>
            <a:pPr marL="400050" lvl="1" indent="0">
              <a:buNone/>
            </a:pPr>
            <a:r>
              <a:rPr lang="en-US" dirty="0" smtClean="0"/>
              <a:t>for(</a:t>
            </a:r>
            <a:r>
              <a:rPr lang="en-US" dirty="0" err="1" smtClean="0"/>
              <a:t>int</a:t>
            </a:r>
            <a:r>
              <a:rPr lang="en-US" dirty="0" smtClean="0"/>
              <a:t> </a:t>
            </a:r>
            <a:r>
              <a:rPr lang="en-US" dirty="0" err="1"/>
              <a:t>i</a:t>
            </a:r>
            <a:r>
              <a:rPr lang="en-US" dirty="0"/>
              <a:t>=0 ; </a:t>
            </a:r>
            <a:r>
              <a:rPr lang="en-US" dirty="0" err="1" smtClean="0"/>
              <a:t>i</a:t>
            </a:r>
            <a:r>
              <a:rPr lang="en-US" dirty="0" smtClean="0"/>
              <a:t>&lt;</a:t>
            </a:r>
            <a:r>
              <a:rPr lang="en-US" dirty="0" err="1" smtClean="0"/>
              <a:t>numbers.length;i</a:t>
            </a:r>
            <a:r>
              <a:rPr lang="en-US" dirty="0"/>
              <a:t>++)</a:t>
            </a:r>
          </a:p>
          <a:p>
            <a:pPr marL="400050" lvl="1" indent="0">
              <a:buNone/>
            </a:pPr>
            <a:r>
              <a:rPr lang="en-US" dirty="0" err="1"/>
              <a:t>System.out.print</a:t>
            </a:r>
            <a:r>
              <a:rPr lang="en-US" dirty="0"/>
              <a:t>(numbers[</a:t>
            </a:r>
            <a:r>
              <a:rPr lang="en-US" dirty="0" err="1"/>
              <a:t>i</a:t>
            </a:r>
            <a:r>
              <a:rPr lang="en-US" dirty="0"/>
              <a:t>]);</a:t>
            </a:r>
          </a:p>
          <a:p>
            <a:pPr marL="400050" lvl="1" indent="0">
              <a:buNone/>
            </a:pPr>
            <a:r>
              <a:rPr lang="en-US" dirty="0"/>
              <a:t>}</a:t>
            </a:r>
          </a:p>
          <a:p>
            <a:pPr marL="400050" lvl="1" indent="0">
              <a:buNone/>
            </a:pPr>
            <a:r>
              <a:rPr lang="en-US" dirty="0"/>
              <a:t>}</a:t>
            </a:r>
          </a:p>
          <a:p>
            <a:pPr marL="400050" lvl="1" indent="0">
              <a:buNone/>
            </a:pPr>
            <a:endParaRPr lang="en-US" dirty="0"/>
          </a:p>
        </p:txBody>
      </p:sp>
    </p:spTree>
    <p:extLst>
      <p:ext uri="{BB962C8B-B14F-4D97-AF65-F5344CB8AC3E}">
        <p14:creationId xmlns:p14="http://schemas.microsoft.com/office/powerpoint/2010/main" val="2385748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a:solidFill>
                  <a:srgbClr val="FF0000"/>
                </a:solidFill>
              </a:rPr>
              <a:t>Example-3: </a:t>
            </a:r>
            <a:endParaRPr lang="en-US" dirty="0" smtClean="0">
              <a:solidFill>
                <a:srgbClr val="FF0000"/>
              </a:solidFill>
            </a:endParaRPr>
          </a:p>
          <a:p>
            <a:pPr marL="0" indent="0">
              <a:buNone/>
            </a:pPr>
            <a:r>
              <a:rPr lang="en-US" dirty="0" smtClean="0"/>
              <a:t>class </a:t>
            </a:r>
            <a:r>
              <a:rPr lang="en-US" dirty="0"/>
              <a:t>NumArray3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lvl="1" indent="0">
              <a:buNone/>
            </a:pPr>
            <a:r>
              <a:rPr lang="en-US" sz="3200" dirty="0" err="1"/>
              <a:t>int</a:t>
            </a:r>
            <a:r>
              <a:rPr lang="en-US" sz="3200" dirty="0"/>
              <a:t> numbers[] = new </a:t>
            </a:r>
            <a:r>
              <a:rPr lang="en-US" sz="3200" dirty="0" err="1"/>
              <a:t>int</a:t>
            </a:r>
            <a:r>
              <a:rPr lang="en-US" sz="3200" dirty="0"/>
              <a:t>[]{100,200,300,400} ; for(</a:t>
            </a:r>
            <a:r>
              <a:rPr lang="en-US" sz="3200" dirty="0" err="1"/>
              <a:t>int</a:t>
            </a:r>
            <a:r>
              <a:rPr lang="en-US" sz="3200" dirty="0"/>
              <a:t> </a:t>
            </a:r>
            <a:r>
              <a:rPr lang="en-US" sz="3200" dirty="0" err="1"/>
              <a:t>i</a:t>
            </a:r>
            <a:r>
              <a:rPr lang="en-US" sz="3200" dirty="0"/>
              <a:t> =0 ;</a:t>
            </a:r>
            <a:r>
              <a:rPr lang="en-US" sz="3200" dirty="0" err="1"/>
              <a:t>i</a:t>
            </a:r>
            <a:r>
              <a:rPr lang="en-US" sz="3200" dirty="0"/>
              <a:t>&lt;</a:t>
            </a:r>
            <a:r>
              <a:rPr lang="en-US" sz="3200" dirty="0" err="1"/>
              <a:t>numbers.length;i</a:t>
            </a:r>
            <a:r>
              <a:rPr lang="en-US" sz="3200" dirty="0"/>
              <a:t>++)</a:t>
            </a:r>
          </a:p>
          <a:p>
            <a:pPr marL="0" lvl="1" indent="0">
              <a:buNone/>
            </a:pPr>
            <a:r>
              <a:rPr lang="en-US" sz="3200" dirty="0" err="1"/>
              <a:t>System.out.print</a:t>
            </a:r>
            <a:r>
              <a:rPr lang="en-US" sz="3200" dirty="0"/>
              <a:t>(numbers[</a:t>
            </a:r>
            <a:r>
              <a:rPr lang="en-US" sz="3200" dirty="0" err="1"/>
              <a:t>i</a:t>
            </a:r>
            <a:r>
              <a:rPr lang="en-US" sz="3200" dirty="0"/>
              <a:t>]);</a:t>
            </a:r>
          </a:p>
          <a:p>
            <a:pPr marL="0" lvl="1" indent="0">
              <a:buNone/>
            </a:pPr>
            <a:r>
              <a:rPr lang="en-US" sz="3200" dirty="0"/>
              <a:t>}</a:t>
            </a:r>
          </a:p>
          <a:p>
            <a:pPr marL="0" lvl="1" indent="0">
              <a:buNone/>
            </a:pPr>
            <a:r>
              <a:rPr lang="en-US" sz="3200" dirty="0"/>
              <a:t>}</a:t>
            </a:r>
          </a:p>
          <a:p>
            <a:endParaRPr lang="en-US" dirty="0"/>
          </a:p>
        </p:txBody>
      </p:sp>
    </p:spTree>
    <p:extLst>
      <p:ext uri="{BB962C8B-B14F-4D97-AF65-F5344CB8AC3E}">
        <p14:creationId xmlns:p14="http://schemas.microsoft.com/office/powerpoint/2010/main" val="185826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839200" cy="6477000"/>
          </a:xfrm>
        </p:spPr>
        <p:txBody>
          <a:bodyPr>
            <a:normAutofit lnSpcReduction="10000"/>
          </a:bodyPr>
          <a:lstStyle/>
          <a:p>
            <a:pPr marL="0" indent="0">
              <a:buNone/>
            </a:pPr>
            <a:r>
              <a:rPr lang="en-US" b="1" dirty="0">
                <a:solidFill>
                  <a:srgbClr val="FF0000"/>
                </a:solidFill>
              </a:rPr>
              <a:t>Use of for–each Loop </a:t>
            </a:r>
            <a:endParaRPr lang="en-US" b="1" dirty="0" smtClean="0">
              <a:solidFill>
                <a:srgbClr val="FF0000"/>
              </a:solidFill>
            </a:endParaRPr>
          </a:p>
          <a:p>
            <a:pPr marL="0" indent="0">
              <a:buNone/>
            </a:pPr>
            <a:r>
              <a:rPr lang="en-US" dirty="0" smtClean="0"/>
              <a:t>The </a:t>
            </a:r>
            <a:r>
              <a:rPr lang="en-US" dirty="0"/>
              <a:t>for–each loop may be used to access each element of the array</a:t>
            </a:r>
            <a:endParaRPr lang="en-US" b="1" dirty="0" smtClean="0"/>
          </a:p>
          <a:p>
            <a:pPr marL="0" indent="0">
              <a:buNone/>
            </a:pPr>
            <a:r>
              <a:rPr lang="en-US" b="1" dirty="0" smtClean="0"/>
              <a:t>Example</a:t>
            </a:r>
          </a:p>
          <a:p>
            <a:pPr marL="0" indent="0">
              <a:buNone/>
            </a:pPr>
            <a:r>
              <a:rPr lang="en-US" dirty="0" smtClean="0"/>
              <a:t>class </a:t>
            </a:r>
            <a:r>
              <a:rPr lang="en-US" dirty="0" err="1" smtClean="0"/>
              <a:t>StringArray</a:t>
            </a:r>
            <a:r>
              <a:rPr lang="en-US" dirty="0" smtClean="0"/>
              <a:t> </a:t>
            </a:r>
            <a:r>
              <a:rPr lang="en-US" dirty="0"/>
              <a:t>{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smtClean="0"/>
              <a:t>String </a:t>
            </a:r>
            <a:r>
              <a:rPr lang="en-US" dirty="0"/>
              <a:t>names[] = {"Red", "Blue", "Green", "Black", "White"} ; </a:t>
            </a:r>
            <a:endParaRPr lang="en-US" dirty="0" smtClean="0"/>
          </a:p>
          <a:p>
            <a:pPr marL="0" indent="0">
              <a:buNone/>
            </a:pPr>
            <a:r>
              <a:rPr lang="en-US" dirty="0" smtClean="0"/>
              <a:t>for(String </a:t>
            </a:r>
            <a:r>
              <a:rPr lang="en-US" dirty="0" err="1"/>
              <a:t>i</a:t>
            </a:r>
            <a:r>
              <a:rPr lang="en-US" dirty="0"/>
              <a:t> :names) </a:t>
            </a:r>
            <a:endParaRPr lang="en-US" dirty="0" smtClean="0"/>
          </a:p>
          <a:p>
            <a:pPr marL="0" indent="0">
              <a:buNone/>
            </a:pPr>
            <a:r>
              <a:rPr lang="en-US" dirty="0" err="1" smtClean="0"/>
              <a:t>System.out.println</a:t>
            </a:r>
            <a:r>
              <a:rPr lang="en-US" dirty="0" smtClean="0"/>
              <a:t>(</a:t>
            </a:r>
            <a:r>
              <a:rPr lang="en-US" dirty="0" err="1" smtClean="0"/>
              <a:t>i</a:t>
            </a:r>
            <a:r>
              <a:rPr lang="en-US" dirty="0"/>
              <a:t>); </a:t>
            </a:r>
            <a:endParaRPr lang="en-US" dirty="0" smtClean="0"/>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1220678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b="1" dirty="0" smtClean="0"/>
              <a:t>Example</a:t>
            </a:r>
          </a:p>
          <a:p>
            <a:pPr marL="0" indent="0">
              <a:buNone/>
            </a:pPr>
            <a:r>
              <a:rPr lang="en-US" dirty="0" smtClean="0"/>
              <a:t>class </a:t>
            </a:r>
            <a:r>
              <a:rPr lang="en-US" dirty="0" err="1"/>
              <a:t>TwoDimArray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err="1"/>
              <a:t>pArray</a:t>
            </a:r>
            <a:r>
              <a:rPr lang="en-US" dirty="0"/>
              <a:t>[][]= {{1,2,3},{4,5,7}}; </a:t>
            </a:r>
            <a:endParaRPr lang="en-US" dirty="0" smtClean="0"/>
          </a:p>
          <a:p>
            <a:pPr marL="0" indent="0">
              <a:buNone/>
            </a:pPr>
            <a:r>
              <a:rPr lang="en-US" dirty="0" smtClean="0"/>
              <a:t>for(</a:t>
            </a:r>
            <a:r>
              <a:rPr lang="en-US" dirty="0" err="1" smtClean="0"/>
              <a:t>int</a:t>
            </a:r>
            <a:r>
              <a:rPr lang="en-US" dirty="0"/>
              <a:t>[] y : </a:t>
            </a:r>
            <a:r>
              <a:rPr lang="en-US" dirty="0" err="1"/>
              <a:t>pArray</a:t>
            </a:r>
            <a:r>
              <a:rPr lang="en-US" dirty="0"/>
              <a:t>) </a:t>
            </a:r>
            <a:endParaRPr lang="en-US" dirty="0" smtClean="0"/>
          </a:p>
          <a:p>
            <a:pPr marL="400050" lvl="1" indent="0">
              <a:buNone/>
            </a:pPr>
            <a:r>
              <a:rPr lang="en-US" dirty="0" smtClean="0"/>
              <a:t>{ </a:t>
            </a:r>
          </a:p>
          <a:p>
            <a:pPr marL="0" indent="0">
              <a:buNone/>
            </a:pPr>
            <a:r>
              <a:rPr lang="en-US" dirty="0" smtClean="0"/>
              <a:t>	for(</a:t>
            </a:r>
            <a:r>
              <a:rPr lang="en-US" dirty="0" err="1" smtClean="0"/>
              <a:t>int</a:t>
            </a:r>
            <a:r>
              <a:rPr lang="en-US" dirty="0" smtClean="0"/>
              <a:t> </a:t>
            </a:r>
            <a:r>
              <a:rPr lang="en-US" dirty="0"/>
              <a:t>x : y) </a:t>
            </a:r>
            <a:endParaRPr lang="en-US" dirty="0" smtClean="0"/>
          </a:p>
          <a:p>
            <a:pPr marL="0" indent="0">
              <a:buNone/>
            </a:pPr>
            <a:r>
              <a:rPr lang="en-US" dirty="0" smtClean="0"/>
              <a:t>	</a:t>
            </a:r>
            <a:r>
              <a:rPr lang="en-US" dirty="0" err="1" smtClean="0"/>
              <a:t>System.out.print</a:t>
            </a:r>
            <a:r>
              <a:rPr lang="en-US" dirty="0"/>
              <a:t>( x + " "); </a:t>
            </a:r>
            <a:endParaRPr lang="en-US" dirty="0" smtClean="0"/>
          </a:p>
          <a:p>
            <a:pPr marL="0" indent="0">
              <a:buNone/>
            </a:pPr>
            <a:r>
              <a:rPr lang="en-US" dirty="0" smtClean="0"/>
              <a:t>	</a:t>
            </a:r>
            <a:r>
              <a:rPr lang="en-US" dirty="0" err="1" smtClean="0"/>
              <a:t>System.out.println</a:t>
            </a:r>
            <a:r>
              <a:rPr lang="en-US" dirty="0"/>
              <a:t>(); </a:t>
            </a:r>
            <a:endParaRPr lang="en-US" dirty="0" smtClean="0"/>
          </a:p>
          <a:p>
            <a:pPr marL="400050" lvl="1" indent="0">
              <a:buNone/>
            </a:pPr>
            <a:r>
              <a:rPr lang="en-US" dirty="0" smtClean="0"/>
              <a:t>} </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1192468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Operations on Array Elements </a:t>
            </a:r>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b="1" dirty="0" err="1"/>
              <a:t>i</a:t>
            </a:r>
            <a:r>
              <a:rPr lang="en-US" b="1" dirty="0"/>
              <a:t>. Arithmetic Operations on Arrays: </a:t>
            </a:r>
            <a:endParaRPr lang="en-US" b="1" dirty="0" smtClean="0"/>
          </a:p>
          <a:p>
            <a:r>
              <a:rPr lang="en-US" dirty="0" smtClean="0"/>
              <a:t>Arithmetic </a:t>
            </a:r>
            <a:r>
              <a:rPr lang="en-US" dirty="0"/>
              <a:t>operations can be applied on Array elements. </a:t>
            </a:r>
            <a:endParaRPr lang="en-US" dirty="0" smtClean="0"/>
          </a:p>
          <a:p>
            <a:pPr marL="0" indent="0">
              <a:buNone/>
            </a:pPr>
            <a:r>
              <a:rPr lang="en-US" b="1" dirty="0" smtClean="0"/>
              <a:t>Example</a:t>
            </a:r>
            <a:r>
              <a:rPr lang="en-US" b="1" dirty="0"/>
              <a:t>: </a:t>
            </a:r>
            <a:endParaRPr lang="en-US" b="1" dirty="0" smtClean="0"/>
          </a:p>
          <a:p>
            <a:pPr marL="400050" lvl="1" indent="0">
              <a:buNone/>
            </a:pPr>
            <a:r>
              <a:rPr lang="en-US" dirty="0" err="1" smtClean="0"/>
              <a:t>int</a:t>
            </a:r>
            <a:r>
              <a:rPr lang="en-US" dirty="0"/>
              <a:t>[] array1 = new </a:t>
            </a:r>
            <a:r>
              <a:rPr lang="en-US" dirty="0" err="1"/>
              <a:t>int</a:t>
            </a:r>
            <a:r>
              <a:rPr lang="en-US" dirty="0"/>
              <a:t> []{1,2,3,4,5}; </a:t>
            </a:r>
            <a:endParaRPr lang="en-US" dirty="0" smtClean="0"/>
          </a:p>
          <a:p>
            <a:pPr marL="400050" lvl="1" indent="0">
              <a:buNone/>
            </a:pPr>
            <a:r>
              <a:rPr lang="en-US" dirty="0" smtClean="0"/>
              <a:t>array1[0</a:t>
            </a:r>
            <a:r>
              <a:rPr lang="en-US" dirty="0"/>
              <a:t>] = array1[0] + 10; </a:t>
            </a:r>
            <a:endParaRPr lang="en-US" dirty="0" smtClean="0"/>
          </a:p>
          <a:p>
            <a:r>
              <a:rPr lang="en-US" dirty="0" smtClean="0"/>
              <a:t>Here </a:t>
            </a:r>
            <a:r>
              <a:rPr lang="en-US" dirty="0"/>
              <a:t>the value of the first element is added 10. </a:t>
            </a:r>
            <a:endParaRPr lang="en-US" dirty="0" smtClean="0"/>
          </a:p>
          <a:p>
            <a:r>
              <a:rPr lang="en-US" dirty="0" smtClean="0"/>
              <a:t>Now </a:t>
            </a:r>
            <a:r>
              <a:rPr lang="en-US" dirty="0"/>
              <a:t>its value is changed from 1 to 11</a:t>
            </a:r>
          </a:p>
        </p:txBody>
      </p:sp>
    </p:spTree>
    <p:extLst>
      <p:ext uri="{BB962C8B-B14F-4D97-AF65-F5344CB8AC3E}">
        <p14:creationId xmlns:p14="http://schemas.microsoft.com/office/powerpoint/2010/main" val="3540672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a:t>ii. Arrays as Parameters of Methods </a:t>
            </a:r>
            <a:endParaRPr lang="en-US" b="1" dirty="0" smtClean="0"/>
          </a:p>
          <a:p>
            <a:pPr marL="400050" lvl="1" indent="0">
              <a:buNone/>
            </a:pPr>
            <a:r>
              <a:rPr lang="en-US" dirty="0" smtClean="0"/>
              <a:t>Arrays </a:t>
            </a:r>
            <a:r>
              <a:rPr lang="en-US" dirty="0"/>
              <a:t>can be passed to methods just like variables. </a:t>
            </a:r>
            <a:endParaRPr lang="en-US" dirty="0" smtClean="0"/>
          </a:p>
          <a:p>
            <a:pPr marL="0" indent="0">
              <a:buNone/>
            </a:pPr>
            <a:r>
              <a:rPr lang="en-US" b="1" dirty="0" smtClean="0"/>
              <a:t>Example</a:t>
            </a:r>
            <a:r>
              <a:rPr lang="en-US" b="1" dirty="0"/>
              <a:t>: </a:t>
            </a:r>
            <a:endParaRPr lang="en-US" b="1" dirty="0" smtClean="0"/>
          </a:p>
          <a:p>
            <a:pPr marL="400050" lvl="1" indent="0">
              <a:buNone/>
            </a:pPr>
            <a:r>
              <a:rPr lang="en-US" dirty="0" smtClean="0"/>
              <a:t>display(array1</a:t>
            </a:r>
            <a:r>
              <a:rPr lang="en-US" dirty="0"/>
              <a:t>); // Method calling </a:t>
            </a:r>
            <a:endParaRPr lang="en-US" dirty="0" smtClean="0"/>
          </a:p>
          <a:p>
            <a:pPr marL="400050" lvl="1" indent="0">
              <a:buNone/>
            </a:pPr>
            <a:r>
              <a:rPr lang="en-US" dirty="0" smtClean="0"/>
              <a:t>. </a:t>
            </a:r>
            <a:r>
              <a:rPr lang="en-US" dirty="0"/>
              <a:t>. . . .. </a:t>
            </a:r>
            <a:endParaRPr lang="en-US" dirty="0" smtClean="0"/>
          </a:p>
          <a:p>
            <a:pPr marL="400050" lvl="1" indent="0">
              <a:buNone/>
            </a:pPr>
            <a:r>
              <a:rPr lang="en-US" dirty="0" smtClean="0"/>
              <a:t>void </a:t>
            </a:r>
            <a:r>
              <a:rPr lang="en-US" dirty="0"/>
              <a:t>display(</a:t>
            </a:r>
            <a:r>
              <a:rPr lang="en-US" dirty="0" err="1"/>
              <a:t>int</a:t>
            </a:r>
            <a:r>
              <a:rPr lang="en-US" dirty="0"/>
              <a:t>[] array) //Method definition </a:t>
            </a:r>
            <a:endParaRPr lang="en-US" dirty="0" smtClean="0"/>
          </a:p>
          <a:p>
            <a:pPr marL="400050" lvl="1" indent="0">
              <a:buNone/>
            </a:pPr>
            <a:r>
              <a:rPr lang="en-US" dirty="0" smtClean="0"/>
              <a:t>{ </a:t>
            </a:r>
          </a:p>
          <a:p>
            <a:pPr marL="400050" lvl="1" indent="0">
              <a:buNone/>
            </a:pPr>
            <a:r>
              <a:rPr lang="en-US" dirty="0" smtClean="0"/>
              <a:t>for </a:t>
            </a:r>
            <a:r>
              <a:rPr lang="en-US" dirty="0"/>
              <a:t>(</a:t>
            </a:r>
            <a:r>
              <a:rPr lang="en-US" dirty="0" err="1"/>
              <a:t>int</a:t>
            </a:r>
            <a:r>
              <a:rPr lang="en-US" dirty="0"/>
              <a:t> x : array) </a:t>
            </a:r>
            <a:endParaRPr lang="en-US" dirty="0" smtClean="0"/>
          </a:p>
          <a:p>
            <a:pPr marL="400050" lvl="1" indent="0">
              <a:buNone/>
            </a:pPr>
            <a:r>
              <a:rPr lang="en-US" dirty="0" err="1" smtClean="0"/>
              <a:t>System.out.println</a:t>
            </a:r>
            <a:r>
              <a:rPr lang="en-US" dirty="0" smtClean="0"/>
              <a:t>(x </a:t>
            </a:r>
            <a:r>
              <a:rPr lang="en-US" dirty="0"/>
              <a:t>+ “ ”); </a:t>
            </a:r>
            <a:endParaRPr lang="en-US" dirty="0" smtClean="0"/>
          </a:p>
          <a:p>
            <a:pPr marL="400050" lvl="1" indent="0">
              <a:buNone/>
            </a:pPr>
            <a:r>
              <a:rPr lang="en-US" dirty="0" smtClean="0"/>
              <a:t>} </a:t>
            </a:r>
            <a:endParaRPr lang="en-US" dirty="0"/>
          </a:p>
        </p:txBody>
      </p:sp>
    </p:spTree>
    <p:extLst>
      <p:ext uri="{BB962C8B-B14F-4D97-AF65-F5344CB8AC3E}">
        <p14:creationId xmlns:p14="http://schemas.microsoft.com/office/powerpoint/2010/main" val="336286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62500" lnSpcReduction="20000"/>
          </a:bodyPr>
          <a:lstStyle/>
          <a:p>
            <a:pPr marL="0" indent="0">
              <a:buNone/>
            </a:pPr>
            <a:r>
              <a:rPr lang="en-US" sz="4600" b="1" dirty="0" smtClean="0"/>
              <a:t>Example</a:t>
            </a:r>
          </a:p>
          <a:p>
            <a:pPr marL="0" indent="0">
              <a:buNone/>
            </a:pPr>
            <a:r>
              <a:rPr lang="en-US" dirty="0" smtClean="0"/>
              <a:t>class </a:t>
            </a:r>
            <a:r>
              <a:rPr lang="en-US" dirty="0" err="1"/>
              <a:t>ArrayOperations</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a:t>[] array1 = new </a:t>
            </a:r>
            <a:r>
              <a:rPr lang="en-US" dirty="0" err="1"/>
              <a:t>int</a:t>
            </a:r>
            <a:r>
              <a:rPr lang="en-US" dirty="0"/>
              <a:t> []{1,2,3,4,5}; </a:t>
            </a:r>
            <a:endParaRPr lang="en-US" dirty="0" smtClean="0"/>
          </a:p>
          <a:p>
            <a:pPr marL="0" indent="0">
              <a:buNone/>
            </a:pPr>
            <a:r>
              <a:rPr lang="en-US" dirty="0" err="1" smtClean="0"/>
              <a:t>System.out.println</a:t>
            </a:r>
            <a:r>
              <a:rPr lang="en-US" dirty="0"/>
              <a:t>("Before Adding - Array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for(</a:t>
            </a:r>
            <a:r>
              <a:rPr lang="en-US" dirty="0" err="1" smtClean="0"/>
              <a:t>int</a:t>
            </a:r>
            <a:r>
              <a:rPr lang="en-US" dirty="0" smtClean="0"/>
              <a:t> </a:t>
            </a:r>
            <a:r>
              <a:rPr lang="en-US" dirty="0" err="1"/>
              <a:t>i</a:t>
            </a:r>
            <a:r>
              <a:rPr lang="en-US" dirty="0"/>
              <a:t> =0; </a:t>
            </a:r>
            <a:r>
              <a:rPr lang="en-US" dirty="0" err="1"/>
              <a:t>i</a:t>
            </a:r>
            <a:r>
              <a:rPr lang="en-US" dirty="0"/>
              <a:t>&lt; array1.length; </a:t>
            </a:r>
            <a:r>
              <a:rPr lang="en-US" dirty="0" err="1"/>
              <a:t>i</a:t>
            </a:r>
            <a:r>
              <a:rPr lang="en-US" dirty="0"/>
              <a:t>++) </a:t>
            </a:r>
            <a:endParaRPr lang="en-US" dirty="0" smtClean="0"/>
          </a:p>
          <a:p>
            <a:pPr marL="0" indent="0">
              <a:buNone/>
            </a:pPr>
            <a:r>
              <a:rPr lang="en-US" dirty="0" smtClean="0"/>
              <a:t>array1[</a:t>
            </a:r>
            <a:r>
              <a:rPr lang="en-US" dirty="0" err="1" smtClean="0"/>
              <a:t>i</a:t>
            </a:r>
            <a:r>
              <a:rPr lang="en-US" dirty="0"/>
              <a:t>] = array1[</a:t>
            </a:r>
            <a:r>
              <a:rPr lang="en-US" dirty="0" err="1"/>
              <a:t>i</a:t>
            </a:r>
            <a:r>
              <a:rPr lang="en-US" dirty="0"/>
              <a:t>] + 10; </a:t>
            </a:r>
            <a:endParaRPr lang="en-US" dirty="0" smtClean="0"/>
          </a:p>
          <a:p>
            <a:pPr marL="0" indent="0">
              <a:buNone/>
            </a:pPr>
            <a:r>
              <a:rPr lang="en-US" dirty="0" smtClean="0"/>
              <a:t> </a:t>
            </a:r>
            <a:r>
              <a:rPr lang="en-US" dirty="0" err="1"/>
              <a:t>System.out.println</a:t>
            </a:r>
            <a:r>
              <a:rPr lang="en-US" dirty="0"/>
              <a:t>("After Adding - Array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smtClean="0"/>
              <a:t>} </a:t>
            </a:r>
          </a:p>
          <a:p>
            <a:pPr marL="0" indent="0">
              <a:buNone/>
            </a:pPr>
            <a:r>
              <a:rPr lang="en-US" dirty="0" smtClean="0"/>
              <a:t>static </a:t>
            </a:r>
            <a:r>
              <a:rPr lang="en-US" dirty="0"/>
              <a:t>void display(</a:t>
            </a:r>
            <a:r>
              <a:rPr lang="en-US" dirty="0" err="1"/>
              <a:t>int</a:t>
            </a:r>
            <a:r>
              <a:rPr lang="en-US" dirty="0"/>
              <a:t>[] array) </a:t>
            </a:r>
            <a:endParaRPr lang="en-US" dirty="0" smtClean="0"/>
          </a:p>
          <a:p>
            <a:pPr marL="0" indent="0">
              <a:buNone/>
            </a:pPr>
            <a:r>
              <a:rPr lang="en-US" dirty="0" smtClean="0"/>
              <a:t>{ </a:t>
            </a:r>
          </a:p>
          <a:p>
            <a:pPr marL="0" indent="0">
              <a:buNone/>
            </a:pPr>
            <a:r>
              <a:rPr lang="en-US" dirty="0" smtClean="0"/>
              <a:t>for </a:t>
            </a:r>
            <a:r>
              <a:rPr lang="en-US" dirty="0"/>
              <a:t>(</a:t>
            </a:r>
            <a:r>
              <a:rPr lang="en-US" dirty="0" err="1"/>
              <a:t>int</a:t>
            </a:r>
            <a:r>
              <a:rPr lang="en-US" dirty="0"/>
              <a:t> x : array) </a:t>
            </a:r>
            <a:endParaRPr lang="en-US" dirty="0" smtClean="0"/>
          </a:p>
          <a:p>
            <a:pPr marL="0" indent="0">
              <a:buNone/>
            </a:pPr>
            <a:r>
              <a:rPr lang="en-US" dirty="0" err="1" smtClean="0"/>
              <a:t>System.out.print</a:t>
            </a:r>
            <a:r>
              <a:rPr lang="en-US" dirty="0" smtClean="0"/>
              <a:t>(x </a:t>
            </a:r>
            <a:r>
              <a:rPr lang="en-US" dirty="0"/>
              <a:t>+ " "); </a:t>
            </a:r>
            <a:endParaRPr lang="en-US" dirty="0" smtClean="0"/>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88586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0000"/>
                </a:solidFill>
              </a:rPr>
              <a:t>Array</a:t>
            </a:r>
            <a:endParaRPr lang="en-US" dirty="0">
              <a:solidFill>
                <a:srgbClr val="FF0000"/>
              </a:solidFill>
            </a:endParaRPr>
          </a:p>
        </p:txBody>
      </p:sp>
      <p:sp>
        <p:nvSpPr>
          <p:cNvPr id="3" name="Content Placeholder 2"/>
          <p:cNvSpPr>
            <a:spLocks noGrp="1"/>
          </p:cNvSpPr>
          <p:nvPr>
            <p:ph idx="1"/>
          </p:nvPr>
        </p:nvSpPr>
        <p:spPr>
          <a:xfrm>
            <a:off x="457200" y="990600"/>
            <a:ext cx="8229600" cy="5715000"/>
          </a:xfrm>
        </p:spPr>
        <p:txBody>
          <a:bodyPr>
            <a:normAutofit fontScale="92500" lnSpcReduction="20000"/>
          </a:bodyPr>
          <a:lstStyle/>
          <a:p>
            <a:r>
              <a:rPr lang="en-US" dirty="0"/>
              <a:t>An array is a structure consisting of a group of elements of the same type. </a:t>
            </a:r>
            <a:endParaRPr lang="en-US" dirty="0" smtClean="0"/>
          </a:p>
          <a:p>
            <a:r>
              <a:rPr lang="en-US" dirty="0" smtClean="0"/>
              <a:t>When </a:t>
            </a:r>
            <a:r>
              <a:rPr lang="en-US" dirty="0"/>
              <a:t>a large number of data values of the same type are to be processed, it can be done efficiently by declaring an array of the data type. </a:t>
            </a:r>
            <a:endParaRPr lang="en-US" dirty="0" smtClean="0"/>
          </a:p>
          <a:p>
            <a:r>
              <a:rPr lang="en-US" dirty="0"/>
              <a:t>The complete data gets represented by a single object with a single name in the computer </a:t>
            </a:r>
            <a:r>
              <a:rPr lang="en-US" dirty="0" smtClean="0"/>
              <a:t>memory</a:t>
            </a:r>
          </a:p>
          <a:p>
            <a:r>
              <a:rPr lang="en-US" dirty="0"/>
              <a:t>An array is a sequence of objects of the same data type. </a:t>
            </a:r>
            <a:endParaRPr lang="en-US" dirty="0" smtClean="0"/>
          </a:p>
          <a:p>
            <a:r>
              <a:rPr lang="en-US" dirty="0" smtClean="0"/>
              <a:t>The </a:t>
            </a:r>
            <a:r>
              <a:rPr lang="en-US" dirty="0"/>
              <a:t>type of data that the array holds becomes the type of the array, which is also called base type of the array</a:t>
            </a:r>
          </a:p>
        </p:txBody>
      </p:sp>
    </p:spTree>
    <p:extLst>
      <p:ext uri="{BB962C8B-B14F-4D97-AF65-F5344CB8AC3E}">
        <p14:creationId xmlns:p14="http://schemas.microsoft.com/office/powerpoint/2010/main" val="140061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Assigning Array to Another Array </a:t>
            </a:r>
          </a:p>
        </p:txBody>
      </p:sp>
      <p:sp>
        <p:nvSpPr>
          <p:cNvPr id="3" name="Content Placeholder 2"/>
          <p:cNvSpPr>
            <a:spLocks noGrp="1"/>
          </p:cNvSpPr>
          <p:nvPr>
            <p:ph idx="1"/>
          </p:nvPr>
        </p:nvSpPr>
        <p:spPr>
          <a:xfrm>
            <a:off x="457200" y="1219200"/>
            <a:ext cx="8229600" cy="5334000"/>
          </a:xfrm>
        </p:spPr>
        <p:txBody>
          <a:bodyPr>
            <a:normAutofit/>
          </a:bodyPr>
          <a:lstStyle/>
          <a:p>
            <a:r>
              <a:rPr lang="en-US" dirty="0"/>
              <a:t>In Java, an array may be assigned to another array of same data type. </a:t>
            </a:r>
            <a:endParaRPr lang="en-US" dirty="0" smtClean="0"/>
          </a:p>
          <a:p>
            <a:r>
              <a:rPr lang="en-US" dirty="0" smtClean="0"/>
              <a:t>In </a:t>
            </a:r>
            <a:r>
              <a:rPr lang="en-US" dirty="0"/>
              <a:t>this process, the second array identifier is the reference to the first array. </a:t>
            </a:r>
            <a:endParaRPr lang="en-US" dirty="0" smtClean="0"/>
          </a:p>
          <a:p>
            <a:r>
              <a:rPr lang="en-US" dirty="0" smtClean="0"/>
              <a:t>The </a:t>
            </a:r>
            <a:r>
              <a:rPr lang="en-US" dirty="0"/>
              <a:t>second array is not a new array, instead only a second reference is created. </a:t>
            </a:r>
            <a:endParaRPr lang="en-US" dirty="0" smtClean="0"/>
          </a:p>
          <a:p>
            <a:r>
              <a:rPr lang="en-US" dirty="0" smtClean="0"/>
              <a:t>This </a:t>
            </a:r>
            <a:r>
              <a:rPr lang="en-US" dirty="0"/>
              <a:t>is illustrated in this program, array1 is assigned to array2. Then, array1 is modified array2 also gets modified, which shows is not an independent array. </a:t>
            </a:r>
          </a:p>
        </p:txBody>
      </p:sp>
    </p:spTree>
    <p:extLst>
      <p:ext uri="{BB962C8B-B14F-4D97-AF65-F5344CB8AC3E}">
        <p14:creationId xmlns:p14="http://schemas.microsoft.com/office/powerpoint/2010/main" val="128791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pPr marL="0" indent="0">
              <a:buNone/>
            </a:pPr>
            <a:r>
              <a:rPr lang="en-US" dirty="0"/>
              <a:t>class </a:t>
            </a:r>
            <a:r>
              <a:rPr lang="en-US" dirty="0" err="1"/>
              <a:t>ArrayAssignment</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a:t>[] array1 = new </a:t>
            </a:r>
            <a:r>
              <a:rPr lang="en-US" dirty="0" err="1"/>
              <a:t>int</a:t>
            </a:r>
            <a:r>
              <a:rPr lang="en-US" dirty="0"/>
              <a:t> []{1,2,3,4,5}; </a:t>
            </a:r>
            <a:endParaRPr lang="en-US" dirty="0" smtClean="0"/>
          </a:p>
          <a:p>
            <a:pPr marL="0" indent="0">
              <a:buNone/>
            </a:pPr>
            <a:r>
              <a:rPr lang="en-US" dirty="0" err="1" smtClean="0"/>
              <a:t>int</a:t>
            </a:r>
            <a:r>
              <a:rPr lang="en-US" dirty="0"/>
              <a:t>[] array2 = new </a:t>
            </a:r>
            <a:r>
              <a:rPr lang="en-US" dirty="0" err="1"/>
              <a:t>int</a:t>
            </a:r>
            <a:r>
              <a:rPr lang="en-US" dirty="0"/>
              <a:t>[array1.length]; </a:t>
            </a:r>
            <a:endParaRPr lang="en-US" dirty="0" smtClean="0"/>
          </a:p>
          <a:p>
            <a:pPr marL="0" indent="0">
              <a:buNone/>
            </a:pPr>
            <a:r>
              <a:rPr lang="en-US" dirty="0" err="1" smtClean="0"/>
              <a:t>System.out.println</a:t>
            </a:r>
            <a:r>
              <a:rPr lang="en-US" dirty="0"/>
              <a:t>("Array-1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array2 </a:t>
            </a:r>
            <a:r>
              <a:rPr lang="en-US" dirty="0"/>
              <a:t>= array1; </a:t>
            </a:r>
            <a:endParaRPr lang="en-US" dirty="0" smtClean="0"/>
          </a:p>
          <a:p>
            <a:pPr marL="0" indent="0">
              <a:buNone/>
            </a:pPr>
            <a:r>
              <a:rPr lang="en-US" dirty="0" err="1" smtClean="0"/>
              <a:t>System.out.println</a:t>
            </a:r>
            <a:r>
              <a:rPr lang="en-US" dirty="0"/>
              <a:t>("Array-2 elements are :"); display(array2); </a:t>
            </a:r>
            <a:endParaRPr lang="en-US" dirty="0" smtClean="0"/>
          </a:p>
          <a:p>
            <a:pPr marL="0" indent="0">
              <a:buNone/>
            </a:pPr>
            <a:r>
              <a:rPr lang="en-US" dirty="0" err="1" smtClean="0"/>
              <a:t>System.out.println</a:t>
            </a:r>
            <a:r>
              <a:rPr lang="en-US" dirty="0" smtClean="0"/>
              <a:t>();</a:t>
            </a:r>
            <a:endParaRPr lang="en-US" dirty="0"/>
          </a:p>
        </p:txBody>
      </p:sp>
    </p:spTree>
    <p:extLst>
      <p:ext uri="{BB962C8B-B14F-4D97-AF65-F5344CB8AC3E}">
        <p14:creationId xmlns:p14="http://schemas.microsoft.com/office/powerpoint/2010/main" val="2382016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fontScale="92500" lnSpcReduction="20000"/>
          </a:bodyPr>
          <a:lstStyle/>
          <a:p>
            <a:pPr marL="0" indent="0">
              <a:buNone/>
            </a:pPr>
            <a:r>
              <a:rPr lang="en-US" dirty="0"/>
              <a:t>for(</a:t>
            </a:r>
            <a:r>
              <a:rPr lang="en-US" dirty="0" err="1"/>
              <a:t>int</a:t>
            </a:r>
            <a:r>
              <a:rPr lang="en-US" dirty="0"/>
              <a:t> </a:t>
            </a:r>
            <a:r>
              <a:rPr lang="en-US" dirty="0" err="1" smtClean="0"/>
              <a:t>i</a:t>
            </a:r>
            <a:r>
              <a:rPr lang="en-US" dirty="0" smtClean="0"/>
              <a:t>=0;i&lt;array2.length;i++)</a:t>
            </a:r>
          </a:p>
          <a:p>
            <a:pPr marL="0" indent="0">
              <a:buNone/>
            </a:pPr>
            <a:r>
              <a:rPr lang="en-US" dirty="0" smtClean="0"/>
              <a:t>array2[</a:t>
            </a:r>
            <a:r>
              <a:rPr lang="en-US" dirty="0" err="1" smtClean="0"/>
              <a:t>i</a:t>
            </a:r>
            <a:r>
              <a:rPr lang="en-US" dirty="0" smtClean="0"/>
              <a:t>]+=100;</a:t>
            </a:r>
          </a:p>
          <a:p>
            <a:pPr marL="0" indent="0">
              <a:buNone/>
            </a:pPr>
            <a:r>
              <a:rPr lang="en-US" dirty="0" err="1"/>
              <a:t>System.out.println</a:t>
            </a:r>
            <a:r>
              <a:rPr lang="en-US" dirty="0"/>
              <a:t>("After Modification of Array2 \n Array-1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a:t>static void display(</a:t>
            </a:r>
            <a:r>
              <a:rPr lang="en-US" dirty="0" err="1"/>
              <a:t>int</a:t>
            </a:r>
            <a:r>
              <a:rPr lang="en-US" dirty="0"/>
              <a:t>[] array) </a:t>
            </a:r>
          </a:p>
          <a:p>
            <a:pPr marL="0" indent="0">
              <a:buNone/>
            </a:pPr>
            <a:r>
              <a:rPr lang="en-US" dirty="0"/>
              <a:t>{ </a:t>
            </a:r>
          </a:p>
          <a:p>
            <a:pPr marL="0" indent="0">
              <a:buNone/>
            </a:pPr>
            <a:r>
              <a:rPr lang="en-US" dirty="0"/>
              <a:t>for (</a:t>
            </a:r>
            <a:r>
              <a:rPr lang="en-US" dirty="0" err="1"/>
              <a:t>int</a:t>
            </a:r>
            <a:r>
              <a:rPr lang="en-US" dirty="0"/>
              <a:t> x : array) </a:t>
            </a:r>
          </a:p>
          <a:p>
            <a:pPr marL="0" indent="0">
              <a:buNone/>
            </a:pPr>
            <a:r>
              <a:rPr lang="en-US" dirty="0" err="1"/>
              <a:t>System.out.print</a:t>
            </a:r>
            <a:r>
              <a:rPr lang="en-US" dirty="0"/>
              <a:t>(x + " "); </a:t>
            </a:r>
          </a:p>
          <a:p>
            <a:pPr marL="0" indent="0">
              <a:buNone/>
            </a:pPr>
            <a:r>
              <a:rPr lang="en-US" dirty="0"/>
              <a:t>} </a:t>
            </a:r>
          </a:p>
          <a:p>
            <a:pPr marL="0" indent="0">
              <a:buNone/>
            </a:pPr>
            <a:r>
              <a:rPr lang="en-US" dirty="0"/>
              <a:t>} </a:t>
            </a:r>
          </a:p>
          <a:p>
            <a:endParaRPr lang="en-US" dirty="0" smtClean="0"/>
          </a:p>
          <a:p>
            <a:endParaRPr lang="en-US" dirty="0"/>
          </a:p>
        </p:txBody>
      </p:sp>
    </p:spTree>
    <p:extLst>
      <p:ext uri="{BB962C8B-B14F-4D97-AF65-F5344CB8AC3E}">
        <p14:creationId xmlns:p14="http://schemas.microsoft.com/office/powerpoint/2010/main" val="1231670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Dynamic Change of Array Size</a:t>
            </a:r>
          </a:p>
        </p:txBody>
      </p:sp>
      <p:sp>
        <p:nvSpPr>
          <p:cNvPr id="3" name="Content Placeholder 2"/>
          <p:cNvSpPr>
            <a:spLocks noGrp="1"/>
          </p:cNvSpPr>
          <p:nvPr>
            <p:ph idx="1"/>
          </p:nvPr>
        </p:nvSpPr>
        <p:spPr/>
        <p:txBody>
          <a:bodyPr>
            <a:normAutofit lnSpcReduction="10000"/>
          </a:bodyPr>
          <a:lstStyle/>
          <a:p>
            <a:r>
              <a:rPr lang="en-US" dirty="0"/>
              <a:t>Java allows us to change the array size dynamically during the execution of the program. </a:t>
            </a:r>
            <a:endParaRPr lang="en-US" dirty="0" smtClean="0"/>
          </a:p>
          <a:p>
            <a:r>
              <a:rPr lang="en-US" dirty="0" smtClean="0"/>
              <a:t>In </a:t>
            </a:r>
            <a:r>
              <a:rPr lang="en-US" dirty="0"/>
              <a:t>this process the array destroyed along with the values of elements. </a:t>
            </a:r>
            <a:endParaRPr lang="en-US" dirty="0" smtClean="0"/>
          </a:p>
          <a:p>
            <a:r>
              <a:rPr lang="en-US" dirty="0" smtClean="0"/>
              <a:t>In </a:t>
            </a:r>
            <a:r>
              <a:rPr lang="en-US" dirty="0"/>
              <a:t>the following program, the array contains 5 elements. </a:t>
            </a:r>
            <a:endParaRPr lang="en-US" dirty="0" smtClean="0"/>
          </a:p>
          <a:p>
            <a:r>
              <a:rPr lang="en-US" dirty="0" smtClean="0"/>
              <a:t>It </a:t>
            </a:r>
            <a:r>
              <a:rPr lang="en-US" dirty="0"/>
              <a:t>is again defined with 10 elements with the same array name. </a:t>
            </a:r>
          </a:p>
        </p:txBody>
      </p:sp>
    </p:spTree>
    <p:extLst>
      <p:ext uri="{BB962C8B-B14F-4D97-AF65-F5344CB8AC3E}">
        <p14:creationId xmlns:p14="http://schemas.microsoft.com/office/powerpoint/2010/main" val="3842178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a:t>class </a:t>
            </a:r>
            <a:r>
              <a:rPr lang="en-US" dirty="0" err="1"/>
              <a:t>DyanamicArraySize</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a:t>[] array1 = new </a:t>
            </a:r>
            <a:r>
              <a:rPr lang="en-US" dirty="0" err="1"/>
              <a:t>int</a:t>
            </a:r>
            <a:r>
              <a:rPr lang="en-US" dirty="0"/>
              <a:t> []{1,2,3,4,5}; </a:t>
            </a:r>
            <a:endParaRPr lang="en-US" dirty="0" smtClean="0"/>
          </a:p>
          <a:p>
            <a:pPr marL="0" indent="0">
              <a:buNone/>
            </a:pPr>
            <a:r>
              <a:rPr lang="en-US" dirty="0" err="1" smtClean="0"/>
              <a:t>System.out.println</a:t>
            </a:r>
            <a:r>
              <a:rPr lang="en-US" dirty="0"/>
              <a:t>("Before Changing Array Size: array1 = "); </a:t>
            </a:r>
            <a:endParaRPr lang="en-US" dirty="0" smtClean="0"/>
          </a:p>
          <a:p>
            <a:pPr marL="0" indent="0">
              <a:buNone/>
            </a:pPr>
            <a:r>
              <a:rPr lang="en-US" dirty="0" smtClean="0"/>
              <a:t>display(array1</a:t>
            </a:r>
            <a:r>
              <a:rPr lang="en-US" dirty="0"/>
              <a:t>); </a:t>
            </a:r>
            <a:endParaRPr lang="en-US" dirty="0" smtClean="0"/>
          </a:p>
          <a:p>
            <a:pPr marL="0" indent="0">
              <a:buNone/>
            </a:pPr>
            <a:r>
              <a:rPr lang="en-US" dirty="0" smtClean="0"/>
              <a:t>array1 </a:t>
            </a:r>
            <a:r>
              <a:rPr lang="en-US" dirty="0"/>
              <a:t>= new </a:t>
            </a:r>
            <a:r>
              <a:rPr lang="en-US" dirty="0" err="1"/>
              <a:t>int</a:t>
            </a:r>
            <a:r>
              <a:rPr lang="en-US" dirty="0"/>
              <a:t>[10]; </a:t>
            </a:r>
            <a:endParaRPr lang="en-US" dirty="0" smtClean="0"/>
          </a:p>
          <a:p>
            <a:pPr marL="0" indent="0">
              <a:buNone/>
            </a:pPr>
            <a:r>
              <a:rPr lang="en-US" dirty="0" err="1" smtClean="0"/>
              <a:t>System.out.println</a:t>
            </a:r>
            <a:r>
              <a:rPr lang="en-US" dirty="0"/>
              <a:t>("\</a:t>
            </a:r>
            <a:r>
              <a:rPr lang="en-US" dirty="0" err="1"/>
              <a:t>nAfter</a:t>
            </a:r>
            <a:r>
              <a:rPr lang="en-US" dirty="0"/>
              <a:t> Changing Array Size: array1 = "); </a:t>
            </a:r>
            <a:endParaRPr lang="en-US" dirty="0" smtClean="0"/>
          </a:p>
          <a:p>
            <a:pPr marL="0" indent="0">
              <a:buNone/>
            </a:pPr>
            <a:r>
              <a:rPr lang="en-US" dirty="0" smtClean="0"/>
              <a:t>display(array1</a:t>
            </a:r>
            <a:r>
              <a:rPr lang="en-US" dirty="0"/>
              <a:t>);</a:t>
            </a:r>
          </a:p>
        </p:txBody>
      </p:sp>
    </p:spTree>
    <p:extLst>
      <p:ext uri="{BB962C8B-B14F-4D97-AF65-F5344CB8AC3E}">
        <p14:creationId xmlns:p14="http://schemas.microsoft.com/office/powerpoint/2010/main" val="925700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lnSpcReduction="10000"/>
          </a:bodyPr>
          <a:lstStyle/>
          <a:p>
            <a:pPr marL="0" indent="0">
              <a:buNone/>
            </a:pPr>
            <a:r>
              <a:rPr lang="en-US" dirty="0"/>
              <a:t>for(</a:t>
            </a:r>
            <a:r>
              <a:rPr lang="en-US" dirty="0" err="1"/>
              <a:t>int</a:t>
            </a:r>
            <a:r>
              <a:rPr lang="en-US" dirty="0"/>
              <a:t> </a:t>
            </a:r>
            <a:r>
              <a:rPr lang="en-US" dirty="0" err="1" smtClean="0"/>
              <a:t>i</a:t>
            </a:r>
            <a:r>
              <a:rPr lang="en-US" dirty="0" smtClean="0"/>
              <a:t>=0;i&lt;10;i++)</a:t>
            </a:r>
          </a:p>
          <a:p>
            <a:pPr marL="0" indent="0">
              <a:buNone/>
            </a:pPr>
            <a:r>
              <a:rPr lang="en-US" dirty="0" smtClean="0"/>
              <a:t>Array1[</a:t>
            </a:r>
            <a:r>
              <a:rPr lang="en-US" dirty="0" err="1" smtClean="0"/>
              <a:t>i</a:t>
            </a:r>
            <a:r>
              <a:rPr lang="en-US" dirty="0" smtClean="0"/>
              <a:t>]=5*(i+1);</a:t>
            </a:r>
          </a:p>
          <a:p>
            <a:pPr marL="0" indent="0">
              <a:buNone/>
            </a:pPr>
            <a:r>
              <a:rPr lang="en-US" dirty="0" err="1"/>
              <a:t>System.out.println</a:t>
            </a:r>
            <a:r>
              <a:rPr lang="en-US" dirty="0"/>
              <a:t>("\</a:t>
            </a:r>
            <a:r>
              <a:rPr lang="en-US" dirty="0" err="1"/>
              <a:t>nAfter</a:t>
            </a:r>
            <a:r>
              <a:rPr lang="en-US" dirty="0"/>
              <a:t> Modification : array1 = "); </a:t>
            </a:r>
            <a:endParaRPr lang="en-US" dirty="0" smtClean="0"/>
          </a:p>
          <a:p>
            <a:pPr marL="0" indent="0">
              <a:buNone/>
            </a:pPr>
            <a:r>
              <a:rPr lang="en-US" dirty="0" smtClean="0"/>
              <a:t>display(array1</a:t>
            </a:r>
            <a:r>
              <a:rPr lang="en-US" dirty="0"/>
              <a:t>); </a:t>
            </a:r>
            <a:endParaRPr lang="en-US" dirty="0" smtClean="0"/>
          </a:p>
          <a:p>
            <a:pPr marL="0" indent="0">
              <a:buNone/>
            </a:pPr>
            <a:r>
              <a:rPr lang="en-US" dirty="0" smtClean="0"/>
              <a:t>} </a:t>
            </a:r>
          </a:p>
          <a:p>
            <a:pPr marL="0" indent="0">
              <a:buNone/>
            </a:pPr>
            <a:r>
              <a:rPr lang="en-US" dirty="0"/>
              <a:t>static void display(</a:t>
            </a:r>
            <a:r>
              <a:rPr lang="en-US" dirty="0" err="1"/>
              <a:t>int</a:t>
            </a:r>
            <a:r>
              <a:rPr lang="en-US" dirty="0"/>
              <a:t>[] array) </a:t>
            </a:r>
          </a:p>
          <a:p>
            <a:pPr marL="0" indent="0">
              <a:buNone/>
            </a:pPr>
            <a:r>
              <a:rPr lang="en-US" dirty="0"/>
              <a:t>{ </a:t>
            </a:r>
          </a:p>
          <a:p>
            <a:pPr marL="0" indent="0">
              <a:buNone/>
            </a:pPr>
            <a:r>
              <a:rPr lang="en-US" dirty="0"/>
              <a:t>for (</a:t>
            </a:r>
            <a:r>
              <a:rPr lang="en-US" dirty="0" err="1"/>
              <a:t>int</a:t>
            </a:r>
            <a:r>
              <a:rPr lang="en-US" dirty="0"/>
              <a:t> x : array) </a:t>
            </a:r>
          </a:p>
          <a:p>
            <a:pPr marL="0" indent="0">
              <a:buNone/>
            </a:pPr>
            <a:r>
              <a:rPr lang="en-US" dirty="0" err="1"/>
              <a:t>System.out.print</a:t>
            </a:r>
            <a:r>
              <a:rPr lang="en-US" dirty="0"/>
              <a:t>(x + " ");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75994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Search for Values in Arrays </a:t>
            </a:r>
          </a:p>
        </p:txBody>
      </p:sp>
      <p:sp>
        <p:nvSpPr>
          <p:cNvPr id="3" name="Content Placeholder 2"/>
          <p:cNvSpPr>
            <a:spLocks noGrp="1"/>
          </p:cNvSpPr>
          <p:nvPr>
            <p:ph idx="1"/>
          </p:nvPr>
        </p:nvSpPr>
        <p:spPr>
          <a:xfrm>
            <a:off x="457200" y="1295400"/>
            <a:ext cx="8229600" cy="5410200"/>
          </a:xfrm>
        </p:spPr>
        <p:txBody>
          <a:bodyPr/>
          <a:lstStyle/>
          <a:p>
            <a:r>
              <a:rPr lang="en-US" dirty="0" smtClean="0"/>
              <a:t>Searching </a:t>
            </a:r>
            <a:r>
              <a:rPr lang="en-US" dirty="0"/>
              <a:t>an array for a value is often needed</a:t>
            </a:r>
            <a:r>
              <a:rPr lang="en-US" dirty="0" smtClean="0"/>
              <a:t>.</a:t>
            </a:r>
          </a:p>
          <a:p>
            <a:r>
              <a:rPr lang="en-US" dirty="0" smtClean="0"/>
              <a:t> </a:t>
            </a:r>
            <a:r>
              <a:rPr lang="en-US" dirty="0"/>
              <a:t>Let us consider the example of searching for your name among the </a:t>
            </a:r>
            <a:r>
              <a:rPr lang="en-US" dirty="0" smtClean="0"/>
              <a:t>list of students whose attendance is less than 75%, </a:t>
            </a:r>
            <a:r>
              <a:rPr lang="en-US" dirty="0"/>
              <a:t>etc. </a:t>
            </a:r>
            <a:endParaRPr lang="en-US" dirty="0" smtClean="0"/>
          </a:p>
          <a:p>
            <a:r>
              <a:rPr lang="en-US" dirty="0" smtClean="0"/>
              <a:t>Two </a:t>
            </a:r>
            <a:r>
              <a:rPr lang="en-US" dirty="0"/>
              <a:t>methods are used in searching, They are </a:t>
            </a:r>
            <a:r>
              <a:rPr lang="en-US" dirty="0" smtClean="0"/>
              <a:t>:</a:t>
            </a:r>
          </a:p>
          <a:p>
            <a:pPr marL="457200" lvl="1" indent="0">
              <a:buNone/>
            </a:pPr>
            <a:r>
              <a:rPr lang="en-US" dirty="0" smtClean="0"/>
              <a:t> </a:t>
            </a:r>
            <a:r>
              <a:rPr lang="en-US" dirty="0"/>
              <a:t>1. Linear search </a:t>
            </a:r>
            <a:endParaRPr lang="en-US" dirty="0" smtClean="0"/>
          </a:p>
          <a:p>
            <a:pPr marL="457200" lvl="1" indent="0">
              <a:buNone/>
            </a:pPr>
            <a:r>
              <a:rPr lang="en-US" dirty="0" smtClean="0"/>
              <a:t>2</a:t>
            </a:r>
            <a:r>
              <a:rPr lang="en-US" dirty="0"/>
              <a:t>. Binary search for sorted arrays.</a:t>
            </a:r>
          </a:p>
        </p:txBody>
      </p:sp>
    </p:spTree>
    <p:extLst>
      <p:ext uri="{BB962C8B-B14F-4D97-AF65-F5344CB8AC3E}">
        <p14:creationId xmlns:p14="http://schemas.microsoft.com/office/powerpoint/2010/main" val="155980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dirty="0"/>
              <a:t>Linear search </a:t>
            </a:r>
            <a:endParaRPr lang="en-US" b="1" dirty="0" smtClean="0"/>
          </a:p>
          <a:p>
            <a:r>
              <a:rPr lang="en-US" dirty="0" smtClean="0"/>
              <a:t>The </a:t>
            </a:r>
            <a:r>
              <a:rPr lang="en-US" dirty="0"/>
              <a:t>method may be applied to any array. </a:t>
            </a:r>
            <a:endParaRPr lang="en-US" dirty="0" smtClean="0"/>
          </a:p>
          <a:p>
            <a:r>
              <a:rPr lang="en-US" dirty="0" smtClean="0"/>
              <a:t>The </a:t>
            </a:r>
            <a:r>
              <a:rPr lang="en-US" dirty="0"/>
              <a:t>key value is compared to the value of the elements of the array successively. </a:t>
            </a:r>
            <a:endParaRPr lang="en-US" dirty="0" smtClean="0"/>
          </a:p>
          <a:p>
            <a:r>
              <a:rPr lang="en-US" dirty="0" smtClean="0"/>
              <a:t>If </a:t>
            </a:r>
            <a:r>
              <a:rPr lang="en-US" dirty="0"/>
              <a:t>a match is found, it is noted, and the program ends there. Otherwise, the complete array is searched, and if no match is found, it is reported that the value is not there in the array. </a:t>
            </a:r>
          </a:p>
        </p:txBody>
      </p:sp>
    </p:spTree>
    <p:extLst>
      <p:ext uri="{BB962C8B-B14F-4D97-AF65-F5344CB8AC3E}">
        <p14:creationId xmlns:p14="http://schemas.microsoft.com/office/powerpoint/2010/main" val="1462980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556" y="990600"/>
            <a:ext cx="8554243" cy="553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41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553200"/>
          </a:xfrm>
        </p:spPr>
        <p:txBody>
          <a:bodyPr>
            <a:normAutofit fontScale="70000" lnSpcReduction="20000"/>
          </a:bodyPr>
          <a:lstStyle/>
          <a:p>
            <a:pPr marL="0" indent="0">
              <a:buNone/>
            </a:pPr>
            <a:r>
              <a:rPr lang="en-US" dirty="0"/>
              <a:t>import </a:t>
            </a:r>
            <a:r>
              <a:rPr lang="en-US" dirty="0" err="1"/>
              <a:t>java.util.Scanner</a:t>
            </a:r>
            <a:r>
              <a:rPr lang="en-US" dirty="0"/>
              <a:t>; </a:t>
            </a:r>
            <a:endParaRPr lang="en-US" dirty="0" smtClean="0"/>
          </a:p>
          <a:p>
            <a:pPr marL="0" indent="0">
              <a:buNone/>
            </a:pPr>
            <a:r>
              <a:rPr lang="en-US" dirty="0" smtClean="0"/>
              <a:t>class </a:t>
            </a:r>
            <a:r>
              <a:rPr lang="en-US" dirty="0" err="1"/>
              <a:t>LinearSearch</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boolean</a:t>
            </a:r>
            <a:r>
              <a:rPr lang="en-US" dirty="0" smtClean="0"/>
              <a:t> </a:t>
            </a:r>
            <a:r>
              <a:rPr lang="en-US" dirty="0"/>
              <a:t>b =false; </a:t>
            </a:r>
            <a:endParaRPr lang="en-US" dirty="0" smtClean="0"/>
          </a:p>
          <a:p>
            <a:pPr marL="0" indent="0">
              <a:buNone/>
            </a:pPr>
            <a:r>
              <a:rPr lang="en-US" dirty="0" err="1" smtClean="0"/>
              <a:t>int</a:t>
            </a:r>
            <a:r>
              <a:rPr lang="en-US" dirty="0"/>
              <a:t>[] array = {67,78,85,44,25,65,36}; </a:t>
            </a:r>
            <a:endParaRPr lang="en-US" dirty="0" smtClean="0"/>
          </a:p>
          <a:p>
            <a:pPr marL="0" indent="0">
              <a:buNone/>
            </a:pPr>
            <a:r>
              <a:rPr lang="en-US" dirty="0" smtClean="0"/>
              <a:t>Scanner </a:t>
            </a:r>
            <a:r>
              <a:rPr lang="en-US" dirty="0"/>
              <a:t>in = new Scanner(System.in); </a:t>
            </a:r>
            <a:endParaRPr lang="en-US" dirty="0" smtClean="0"/>
          </a:p>
          <a:p>
            <a:pPr marL="0" indent="0">
              <a:buNone/>
            </a:pPr>
            <a:r>
              <a:rPr lang="en-US" dirty="0" err="1" smtClean="0"/>
              <a:t>System.out.println</a:t>
            </a:r>
            <a:r>
              <a:rPr lang="en-US" dirty="0"/>
              <a:t>("Enter the number which you want to search"); </a:t>
            </a:r>
            <a:endParaRPr lang="en-US" dirty="0" smtClean="0"/>
          </a:p>
          <a:p>
            <a:pPr marL="0" indent="0">
              <a:buNone/>
            </a:pPr>
            <a:r>
              <a:rPr lang="en-US" dirty="0" err="1" smtClean="0"/>
              <a:t>int</a:t>
            </a:r>
            <a:r>
              <a:rPr lang="en-US" dirty="0" smtClean="0"/>
              <a:t> </a:t>
            </a:r>
            <a:r>
              <a:rPr lang="en-US" dirty="0"/>
              <a:t>key = </a:t>
            </a:r>
            <a:r>
              <a:rPr lang="en-US" dirty="0" err="1"/>
              <a:t>in.nextInt</a:t>
            </a:r>
            <a:r>
              <a:rPr lang="en-US" dirty="0"/>
              <a:t>(); </a:t>
            </a:r>
            <a:endParaRPr lang="en-US" dirty="0" smtClean="0"/>
          </a:p>
          <a:p>
            <a:pPr marL="0" indent="0">
              <a:buNone/>
            </a:pPr>
            <a:r>
              <a:rPr lang="en-US" dirty="0" smtClean="0"/>
              <a:t>for(</a:t>
            </a:r>
            <a:r>
              <a:rPr lang="en-US" dirty="0" err="1" smtClean="0"/>
              <a:t>int</a:t>
            </a:r>
            <a:r>
              <a:rPr lang="en-US" dirty="0" smtClean="0"/>
              <a:t> </a:t>
            </a:r>
            <a:r>
              <a:rPr lang="en-US" dirty="0" err="1"/>
              <a:t>i</a:t>
            </a:r>
            <a:r>
              <a:rPr lang="en-US" dirty="0"/>
              <a:t>=0; </a:t>
            </a:r>
            <a:r>
              <a:rPr lang="en-US" dirty="0" err="1" smtClean="0"/>
              <a:t>i</a:t>
            </a:r>
            <a:r>
              <a:rPr lang="en-US" dirty="0" smtClean="0"/>
              <a:t>&lt;</a:t>
            </a:r>
            <a:r>
              <a:rPr lang="en-US" dirty="0" err="1" smtClean="0"/>
              <a:t>array.length;i</a:t>
            </a:r>
            <a:r>
              <a:rPr lang="en-US" dirty="0" smtClean="0"/>
              <a:t>++)</a:t>
            </a:r>
          </a:p>
          <a:p>
            <a:pPr marL="0" indent="0">
              <a:buNone/>
            </a:pPr>
            <a:r>
              <a:rPr lang="en-US" dirty="0" smtClean="0"/>
              <a:t>{</a:t>
            </a:r>
          </a:p>
          <a:p>
            <a:pPr marL="0" indent="0">
              <a:buNone/>
            </a:pPr>
            <a:r>
              <a:rPr lang="en-US" dirty="0" smtClean="0"/>
              <a:t>if(array[</a:t>
            </a:r>
            <a:r>
              <a:rPr lang="en-US" dirty="0" err="1" smtClean="0"/>
              <a:t>i</a:t>
            </a:r>
            <a:r>
              <a:rPr lang="en-US" dirty="0" smtClean="0"/>
              <a:t>]==key)</a:t>
            </a:r>
          </a:p>
          <a:p>
            <a:pPr marL="0" indent="0">
              <a:buNone/>
            </a:pPr>
            <a:r>
              <a:rPr lang="en-US" dirty="0" smtClean="0"/>
              <a:t>{</a:t>
            </a:r>
          </a:p>
          <a:p>
            <a:pPr marL="0" indent="0">
              <a:buNone/>
            </a:pPr>
            <a:r>
              <a:rPr lang="en-US" dirty="0" err="1"/>
              <a:t>System.out.println</a:t>
            </a:r>
            <a:r>
              <a:rPr lang="en-US" dirty="0"/>
              <a:t>("Your number is at index = " + </a:t>
            </a:r>
            <a:r>
              <a:rPr lang="en-US" dirty="0" err="1"/>
              <a:t>i</a:t>
            </a:r>
            <a:r>
              <a:rPr lang="en-US" dirty="0"/>
              <a:t>); </a:t>
            </a:r>
            <a:endParaRPr lang="en-US" dirty="0" smtClean="0"/>
          </a:p>
          <a:p>
            <a:pPr marL="0" indent="0">
              <a:buNone/>
            </a:pPr>
            <a:r>
              <a:rPr lang="en-US" dirty="0" smtClean="0"/>
              <a:t>b=true;</a:t>
            </a:r>
          </a:p>
          <a:p>
            <a:pPr marL="0" indent="0">
              <a:buNone/>
            </a:pPr>
            <a:r>
              <a:rPr lang="en-US" dirty="0" smtClean="0"/>
              <a:t>}</a:t>
            </a:r>
          </a:p>
          <a:p>
            <a:pPr marL="0" indent="0">
              <a:buNone/>
            </a:pPr>
            <a:r>
              <a:rPr lang="en-US" dirty="0" smtClean="0"/>
              <a:t>}</a:t>
            </a:r>
          </a:p>
          <a:p>
            <a:pPr marL="0" indent="0">
              <a:buNone/>
            </a:pPr>
            <a:r>
              <a:rPr lang="en-US" dirty="0"/>
              <a:t>if(b!=true) </a:t>
            </a:r>
            <a:r>
              <a:rPr lang="en-US" dirty="0" err="1"/>
              <a:t>System.out.println</a:t>
            </a:r>
            <a:r>
              <a:rPr lang="en-US" dirty="0"/>
              <a:t>("Your number is not in the array"); </a:t>
            </a:r>
            <a:endParaRPr lang="en-US" dirty="0" smtClean="0"/>
          </a:p>
          <a:p>
            <a:pPr marL="0" indent="0">
              <a:buNone/>
            </a:pPr>
            <a:r>
              <a:rPr lang="en-US" dirty="0" smtClean="0"/>
              <a:t>} </a:t>
            </a:r>
          </a:p>
          <a:p>
            <a:pPr marL="0" indent="0">
              <a:buNone/>
            </a:pPr>
            <a:r>
              <a:rPr lang="en-US" dirty="0" smtClean="0"/>
              <a:t>} </a:t>
            </a:r>
          </a:p>
        </p:txBody>
      </p:sp>
    </p:spTree>
    <p:extLst>
      <p:ext uri="{BB962C8B-B14F-4D97-AF65-F5344CB8AC3E}">
        <p14:creationId xmlns:p14="http://schemas.microsoft.com/office/powerpoint/2010/main" val="98315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Array Declaration</a:t>
            </a:r>
            <a:endParaRPr lang="en-US" dirty="0">
              <a:solidFill>
                <a:srgbClr val="FF0000"/>
              </a:solidFill>
            </a:endParaRPr>
          </a:p>
        </p:txBody>
      </p:sp>
      <p:sp>
        <p:nvSpPr>
          <p:cNvPr id="3" name="Content Placeholder 2"/>
          <p:cNvSpPr>
            <a:spLocks noGrp="1"/>
          </p:cNvSpPr>
          <p:nvPr>
            <p:ph idx="1"/>
          </p:nvPr>
        </p:nvSpPr>
        <p:spPr>
          <a:xfrm>
            <a:off x="457200" y="1219200"/>
            <a:ext cx="8686800" cy="5257800"/>
          </a:xfrm>
        </p:spPr>
        <p:txBody>
          <a:bodyPr>
            <a:normAutofit fontScale="92500" lnSpcReduction="10000"/>
          </a:bodyPr>
          <a:lstStyle/>
          <a:p>
            <a:pPr marL="0" indent="0">
              <a:buNone/>
            </a:pPr>
            <a:r>
              <a:rPr lang="en-US" dirty="0">
                <a:solidFill>
                  <a:srgbClr val="FF0000"/>
                </a:solidFill>
              </a:rPr>
              <a:t>Syntax: </a:t>
            </a:r>
            <a:endParaRPr lang="en-US" dirty="0" smtClean="0">
              <a:solidFill>
                <a:srgbClr val="FF0000"/>
              </a:solidFill>
            </a:endParaRPr>
          </a:p>
          <a:p>
            <a:pPr marL="400050" lvl="1" indent="0">
              <a:buNone/>
            </a:pPr>
            <a:r>
              <a:rPr lang="en-US" dirty="0" smtClean="0"/>
              <a:t>datatype </a:t>
            </a:r>
            <a:r>
              <a:rPr lang="en-US" dirty="0" err="1"/>
              <a:t>arrayName</a:t>
            </a:r>
            <a:r>
              <a:rPr lang="en-US" dirty="0"/>
              <a:t>[]; </a:t>
            </a:r>
            <a:endParaRPr lang="en-US" dirty="0" smtClean="0"/>
          </a:p>
          <a:p>
            <a:pPr marL="400050" lvl="1" indent="0">
              <a:buNone/>
            </a:pPr>
            <a:r>
              <a:rPr lang="en-US" dirty="0" smtClean="0"/>
              <a:t>		Or</a:t>
            </a:r>
          </a:p>
          <a:p>
            <a:pPr marL="400050" lvl="1" indent="0">
              <a:buNone/>
            </a:pPr>
            <a:r>
              <a:rPr lang="en-US" dirty="0" smtClean="0"/>
              <a:t> type </a:t>
            </a:r>
            <a:r>
              <a:rPr lang="en-US" dirty="0"/>
              <a:t>identifier</a:t>
            </a:r>
            <a:r>
              <a:rPr lang="en-US" dirty="0" smtClean="0"/>
              <a:t>[]</a:t>
            </a:r>
          </a:p>
          <a:p>
            <a:pPr marL="0" indent="0">
              <a:buNone/>
            </a:pPr>
            <a:r>
              <a:rPr lang="en-US" dirty="0" smtClean="0">
                <a:solidFill>
                  <a:srgbClr val="FF0000"/>
                </a:solidFill>
              </a:rPr>
              <a:t>Examples</a:t>
            </a:r>
            <a:r>
              <a:rPr lang="en-US" dirty="0">
                <a:solidFill>
                  <a:srgbClr val="FF0000"/>
                </a:solidFill>
              </a:rPr>
              <a:t>: </a:t>
            </a:r>
            <a:endParaRPr lang="en-US" dirty="0" smtClean="0">
              <a:solidFill>
                <a:srgbClr val="FF0000"/>
              </a:solidFill>
            </a:endParaRPr>
          </a:p>
          <a:p>
            <a:pPr marL="400050" lvl="1" indent="0">
              <a:buNone/>
            </a:pPr>
            <a:r>
              <a:rPr lang="en-US" dirty="0" err="1" smtClean="0"/>
              <a:t>int</a:t>
            </a:r>
            <a:r>
              <a:rPr lang="en-US" dirty="0" smtClean="0"/>
              <a:t> </a:t>
            </a:r>
            <a:r>
              <a:rPr lang="en-US" dirty="0"/>
              <a:t>numbers []; // an array of whole numbers </a:t>
            </a:r>
            <a:endParaRPr lang="en-US" dirty="0" smtClean="0"/>
          </a:p>
          <a:p>
            <a:pPr marL="400050" lvl="1" indent="0">
              <a:buNone/>
            </a:pPr>
            <a:r>
              <a:rPr lang="en-US" dirty="0" smtClean="0"/>
              <a:t>char </a:t>
            </a:r>
            <a:r>
              <a:rPr lang="en-US" dirty="0"/>
              <a:t>name []; // A name is an array of characters </a:t>
            </a:r>
            <a:endParaRPr lang="en-US" dirty="0" smtClean="0"/>
          </a:p>
          <a:p>
            <a:pPr marL="400050" lvl="1" indent="0">
              <a:buNone/>
            </a:pPr>
            <a:r>
              <a:rPr lang="en-US" dirty="0" smtClean="0"/>
              <a:t>float </a:t>
            </a:r>
            <a:r>
              <a:rPr lang="en-US" dirty="0" err="1"/>
              <a:t>priceList</a:t>
            </a:r>
            <a:r>
              <a:rPr lang="en-US" dirty="0"/>
              <a:t>[]; // An array of floating point numbers. </a:t>
            </a:r>
            <a:endParaRPr lang="en-US" dirty="0" smtClean="0"/>
          </a:p>
          <a:p>
            <a:pPr marL="0" indent="0">
              <a:buNone/>
            </a:pPr>
            <a:r>
              <a:rPr lang="en-US" dirty="0"/>
              <a:t>A two-dimensional array may be </a:t>
            </a:r>
            <a:r>
              <a:rPr lang="en-US" dirty="0" smtClean="0"/>
              <a:t>declared as</a:t>
            </a:r>
          </a:p>
          <a:p>
            <a:pPr marL="1257300" lvl="3" indent="0">
              <a:buNone/>
            </a:pPr>
            <a:r>
              <a:rPr lang="en-US" sz="3000" dirty="0" smtClean="0"/>
              <a:t>type identifier [][];</a:t>
            </a:r>
          </a:p>
          <a:p>
            <a:pPr marL="1714500" lvl="4" indent="0">
              <a:buNone/>
            </a:pPr>
            <a:r>
              <a:rPr lang="en-US" sz="3000" dirty="0" err="1" smtClean="0"/>
              <a:t>int</a:t>
            </a:r>
            <a:r>
              <a:rPr lang="en-US" sz="3000" dirty="0" smtClean="0"/>
              <a:t> a[][]</a:t>
            </a:r>
            <a:endParaRPr lang="en-US" sz="3000" dirty="0"/>
          </a:p>
        </p:txBody>
      </p:sp>
    </p:spTree>
    <p:extLst>
      <p:ext uri="{BB962C8B-B14F-4D97-AF65-F5344CB8AC3E}">
        <p14:creationId xmlns:p14="http://schemas.microsoft.com/office/powerpoint/2010/main" val="1373463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85000" lnSpcReduction="20000"/>
          </a:bodyPr>
          <a:lstStyle/>
          <a:p>
            <a:pPr marL="0" indent="0">
              <a:buNone/>
            </a:pPr>
            <a:r>
              <a:rPr lang="en-US" b="1" dirty="0"/>
              <a:t>Binary search for sorted </a:t>
            </a:r>
            <a:r>
              <a:rPr lang="en-US" b="1" dirty="0" smtClean="0"/>
              <a:t>arrays</a:t>
            </a:r>
          </a:p>
          <a:p>
            <a:r>
              <a:rPr lang="en-US" dirty="0" smtClean="0"/>
              <a:t>The </a:t>
            </a:r>
            <a:r>
              <a:rPr lang="en-US" dirty="0"/>
              <a:t>beginning, end, and the midpoint of the array are defined first. </a:t>
            </a:r>
            <a:endParaRPr lang="en-US" dirty="0" smtClean="0"/>
          </a:p>
          <a:p>
            <a:r>
              <a:rPr lang="en-US" dirty="0" smtClean="0"/>
              <a:t>The </a:t>
            </a:r>
            <a:r>
              <a:rPr lang="en-US" dirty="0"/>
              <a:t>key value is compared with the value at midpoint. </a:t>
            </a:r>
            <a:endParaRPr lang="en-US" dirty="0" smtClean="0"/>
          </a:p>
          <a:p>
            <a:r>
              <a:rPr lang="en-US" dirty="0" smtClean="0"/>
              <a:t>If </a:t>
            </a:r>
            <a:r>
              <a:rPr lang="en-US" dirty="0"/>
              <a:t>it does not match, then it is checked in which half of the array the key value lies by checking whether the key value is more or less than the value at midpoint. </a:t>
            </a:r>
            <a:endParaRPr lang="en-US" dirty="0" smtClean="0"/>
          </a:p>
          <a:p>
            <a:r>
              <a:rPr lang="en-US" dirty="0" smtClean="0"/>
              <a:t>The </a:t>
            </a:r>
            <a:r>
              <a:rPr lang="en-US" dirty="0"/>
              <a:t>array is truncated to the half in which the key value lies. </a:t>
            </a:r>
            <a:endParaRPr lang="en-US" dirty="0" smtClean="0"/>
          </a:p>
          <a:p>
            <a:r>
              <a:rPr lang="en-US" dirty="0" smtClean="0"/>
              <a:t>This </a:t>
            </a:r>
            <a:r>
              <a:rPr lang="en-US" dirty="0"/>
              <a:t>process is repeated on that half, that is, it is again divided into two halves where the value is compared with the midpoint; </a:t>
            </a:r>
            <a:endParaRPr lang="en-US" dirty="0" smtClean="0"/>
          </a:p>
          <a:p>
            <a:r>
              <a:rPr lang="en-US" dirty="0" smtClean="0"/>
              <a:t>if </a:t>
            </a:r>
            <a:r>
              <a:rPr lang="en-US" dirty="0"/>
              <a:t>match is not found, it is determined in which half of the truncated array the value lies. </a:t>
            </a:r>
            <a:endParaRPr lang="en-US" dirty="0" smtClean="0"/>
          </a:p>
          <a:p>
            <a:r>
              <a:rPr lang="en-US" dirty="0" smtClean="0"/>
              <a:t>The </a:t>
            </a:r>
            <a:r>
              <a:rPr lang="en-US" dirty="0"/>
              <a:t>process is very useful for searching large sorted arrays </a:t>
            </a:r>
          </a:p>
        </p:txBody>
      </p:sp>
    </p:spTree>
    <p:extLst>
      <p:ext uri="{BB962C8B-B14F-4D97-AF65-F5344CB8AC3E}">
        <p14:creationId xmlns:p14="http://schemas.microsoft.com/office/powerpoint/2010/main" val="65395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2855"/>
            <a:ext cx="8750300" cy="496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692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92500" lnSpcReduction="20000"/>
          </a:bodyPr>
          <a:lstStyle/>
          <a:p>
            <a:pPr marL="0" indent="0">
              <a:buNone/>
            </a:pPr>
            <a:r>
              <a:rPr lang="en-US" dirty="0"/>
              <a:t>import </a:t>
            </a:r>
            <a:r>
              <a:rPr lang="en-US" dirty="0" err="1"/>
              <a:t>java.util.Scanner</a:t>
            </a:r>
            <a:r>
              <a:rPr lang="en-US" dirty="0"/>
              <a:t>; </a:t>
            </a:r>
            <a:endParaRPr lang="en-US" dirty="0" smtClean="0"/>
          </a:p>
          <a:p>
            <a:pPr marL="0" indent="0">
              <a:buNone/>
            </a:pPr>
            <a:r>
              <a:rPr lang="en-US" dirty="0" smtClean="0"/>
              <a:t>class </a:t>
            </a:r>
            <a:r>
              <a:rPr lang="en-US" dirty="0" err="1"/>
              <a:t>BinarySearch</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boolean</a:t>
            </a:r>
            <a:r>
              <a:rPr lang="en-US" dirty="0" smtClean="0"/>
              <a:t> </a:t>
            </a:r>
            <a:r>
              <a:rPr lang="en-US" dirty="0"/>
              <a:t>b =false; </a:t>
            </a:r>
            <a:endParaRPr lang="en-US" dirty="0" smtClean="0"/>
          </a:p>
          <a:p>
            <a:pPr marL="0" indent="0">
              <a:buNone/>
            </a:pPr>
            <a:r>
              <a:rPr lang="en-US" dirty="0" err="1" smtClean="0"/>
              <a:t>int</a:t>
            </a:r>
            <a:r>
              <a:rPr lang="en-US" dirty="0"/>
              <a:t>[] array = {15, 20, 43, 45, 76, 80, 86, 88, 90, 94, 96, 98}; </a:t>
            </a:r>
            <a:endParaRPr lang="en-US" dirty="0" smtClean="0"/>
          </a:p>
          <a:p>
            <a:pPr marL="0" indent="0">
              <a:buNone/>
            </a:pPr>
            <a:r>
              <a:rPr lang="en-US" dirty="0" err="1" smtClean="0"/>
              <a:t>int</a:t>
            </a:r>
            <a:r>
              <a:rPr lang="en-US" dirty="0" smtClean="0"/>
              <a:t> </a:t>
            </a:r>
            <a:r>
              <a:rPr lang="en-US" dirty="0"/>
              <a:t>length= </a:t>
            </a:r>
            <a:r>
              <a:rPr lang="en-US" dirty="0" err="1"/>
              <a:t>array.length</a:t>
            </a:r>
            <a:r>
              <a:rPr lang="en-US" dirty="0"/>
              <a:t>; </a:t>
            </a:r>
            <a:endParaRPr lang="en-US" dirty="0" smtClean="0"/>
          </a:p>
          <a:p>
            <a:pPr marL="0" indent="0">
              <a:buNone/>
            </a:pPr>
            <a:r>
              <a:rPr lang="en-US" dirty="0" smtClean="0"/>
              <a:t>Scanner </a:t>
            </a:r>
            <a:r>
              <a:rPr lang="en-US" dirty="0"/>
              <a:t>in = new Scanner(System.in); </a:t>
            </a:r>
            <a:endParaRPr lang="en-US" dirty="0" smtClean="0"/>
          </a:p>
          <a:p>
            <a:pPr marL="0" indent="0">
              <a:buNone/>
            </a:pPr>
            <a:r>
              <a:rPr lang="en-US" dirty="0" err="1" smtClean="0"/>
              <a:t>System.out.println</a:t>
            </a:r>
            <a:r>
              <a:rPr lang="en-US" dirty="0"/>
              <a:t>("Enter the number which you want to search"); </a:t>
            </a:r>
            <a:endParaRPr lang="en-US" dirty="0" smtClean="0"/>
          </a:p>
          <a:p>
            <a:pPr marL="0" indent="0">
              <a:buNone/>
            </a:pPr>
            <a:r>
              <a:rPr lang="en-US" dirty="0" err="1" smtClean="0"/>
              <a:t>int</a:t>
            </a:r>
            <a:r>
              <a:rPr lang="en-US" dirty="0" smtClean="0"/>
              <a:t> </a:t>
            </a:r>
            <a:r>
              <a:rPr lang="en-US" dirty="0"/>
              <a:t>key = </a:t>
            </a:r>
            <a:r>
              <a:rPr lang="en-US" dirty="0" err="1"/>
              <a:t>in.nextInt</a:t>
            </a:r>
            <a:r>
              <a:rPr lang="en-US" dirty="0" smtClean="0"/>
              <a:t>();</a:t>
            </a:r>
          </a:p>
          <a:p>
            <a:pPr marL="0" indent="0">
              <a:buNone/>
            </a:pPr>
            <a:r>
              <a:rPr lang="en-US" dirty="0" err="1"/>
              <a:t>int</a:t>
            </a:r>
            <a:r>
              <a:rPr lang="en-US" dirty="0"/>
              <a:t> </a:t>
            </a:r>
            <a:r>
              <a:rPr lang="en-US" dirty="0" err="1"/>
              <a:t>beginning,end,mid</a:t>
            </a:r>
            <a:r>
              <a:rPr lang="en-US" dirty="0"/>
              <a:t>; </a:t>
            </a:r>
          </a:p>
          <a:p>
            <a:pPr marL="0" indent="0">
              <a:buNone/>
            </a:pPr>
            <a:r>
              <a:rPr lang="en-US" dirty="0"/>
              <a:t>beginning =0; </a:t>
            </a:r>
          </a:p>
          <a:p>
            <a:pPr marL="0" indent="0">
              <a:buNone/>
            </a:pPr>
            <a:r>
              <a:rPr lang="en-US" dirty="0"/>
              <a:t>end = length-1; </a:t>
            </a:r>
          </a:p>
          <a:p>
            <a:pPr marL="0" indent="0">
              <a:buNone/>
            </a:pPr>
            <a:endParaRPr lang="en-US" dirty="0"/>
          </a:p>
        </p:txBody>
      </p:sp>
    </p:spTree>
    <p:extLst>
      <p:ext uri="{BB962C8B-B14F-4D97-AF65-F5344CB8AC3E}">
        <p14:creationId xmlns:p14="http://schemas.microsoft.com/office/powerpoint/2010/main" val="3520742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70000" lnSpcReduction="20000"/>
          </a:bodyPr>
          <a:lstStyle/>
          <a:p>
            <a:pPr marL="0" indent="0">
              <a:buNone/>
            </a:pPr>
            <a:r>
              <a:rPr lang="en-US" dirty="0" smtClean="0"/>
              <a:t>while</a:t>
            </a:r>
            <a:r>
              <a:rPr lang="en-US" dirty="0"/>
              <a:t>( beginning &lt;=end) { </a:t>
            </a:r>
            <a:endParaRPr lang="en-US" dirty="0" smtClean="0"/>
          </a:p>
          <a:p>
            <a:pPr marL="0" indent="0">
              <a:buNone/>
            </a:pPr>
            <a:r>
              <a:rPr lang="en-US" dirty="0" smtClean="0"/>
              <a:t>if(beginning </a:t>
            </a:r>
            <a:r>
              <a:rPr lang="en-US" dirty="0"/>
              <a:t>== end &amp;&amp; array[end]!=key) </a:t>
            </a:r>
            <a:endParaRPr lang="en-US" dirty="0" smtClean="0"/>
          </a:p>
          <a:p>
            <a:pPr marL="0" indent="0">
              <a:buNone/>
            </a:pPr>
            <a:r>
              <a:rPr lang="en-US" dirty="0" smtClean="0"/>
              <a:t>{ </a:t>
            </a:r>
          </a:p>
          <a:p>
            <a:pPr marL="0" indent="0">
              <a:buNone/>
            </a:pPr>
            <a:r>
              <a:rPr lang="en-US" dirty="0" err="1" smtClean="0"/>
              <a:t>System.out.println</a:t>
            </a:r>
            <a:r>
              <a:rPr lang="en-US" dirty="0"/>
              <a:t>("Your number is not in the array"); </a:t>
            </a:r>
            <a:endParaRPr lang="en-US" dirty="0" smtClean="0"/>
          </a:p>
          <a:p>
            <a:pPr marL="0" indent="0">
              <a:buNone/>
            </a:pPr>
            <a:r>
              <a:rPr lang="en-US" dirty="0" smtClean="0"/>
              <a:t>break</a:t>
            </a:r>
            <a:r>
              <a:rPr lang="en-US" dirty="0"/>
              <a:t>; </a:t>
            </a:r>
            <a:endParaRPr lang="en-US" dirty="0" smtClean="0"/>
          </a:p>
          <a:p>
            <a:pPr marL="0" indent="0">
              <a:buNone/>
            </a:pPr>
            <a:r>
              <a:rPr lang="en-US" dirty="0" smtClean="0"/>
              <a:t>} </a:t>
            </a:r>
          </a:p>
          <a:p>
            <a:pPr marL="0" indent="0">
              <a:buNone/>
            </a:pPr>
            <a:r>
              <a:rPr lang="en-US" dirty="0" smtClean="0"/>
              <a:t>mid </a:t>
            </a:r>
            <a:r>
              <a:rPr lang="en-US" dirty="0"/>
              <a:t>= (beginning +end )/2; </a:t>
            </a:r>
            <a:endParaRPr lang="en-US" dirty="0" smtClean="0"/>
          </a:p>
          <a:p>
            <a:pPr marL="0" indent="0">
              <a:buNone/>
            </a:pPr>
            <a:r>
              <a:rPr lang="en-US" dirty="0" smtClean="0"/>
              <a:t>if(array[mid</a:t>
            </a:r>
            <a:r>
              <a:rPr lang="en-US" dirty="0"/>
              <a:t>]==key) { </a:t>
            </a:r>
            <a:endParaRPr lang="en-US" dirty="0" smtClean="0"/>
          </a:p>
          <a:p>
            <a:pPr marL="0" indent="0">
              <a:buNone/>
            </a:pPr>
            <a:r>
              <a:rPr lang="en-US" dirty="0" err="1" smtClean="0"/>
              <a:t>System.out.println</a:t>
            </a:r>
            <a:r>
              <a:rPr lang="en-US" dirty="0"/>
              <a:t>("Your number is in the array at index = " + mid); </a:t>
            </a:r>
            <a:endParaRPr lang="en-US" dirty="0" smtClean="0"/>
          </a:p>
          <a:p>
            <a:pPr marL="0" indent="0">
              <a:buNone/>
            </a:pPr>
            <a:endParaRPr lang="en-US" dirty="0" smtClean="0"/>
          </a:p>
          <a:p>
            <a:pPr marL="0" indent="0">
              <a:buNone/>
            </a:pPr>
            <a:r>
              <a:rPr lang="en-US" dirty="0" smtClean="0"/>
              <a:t>break</a:t>
            </a:r>
            <a:r>
              <a:rPr lang="en-US" dirty="0"/>
              <a:t>; </a:t>
            </a:r>
            <a:endParaRPr lang="en-US" dirty="0" smtClean="0"/>
          </a:p>
          <a:p>
            <a:pPr marL="0" indent="0">
              <a:buNone/>
            </a:pPr>
            <a:r>
              <a:rPr lang="en-US" sz="3400" dirty="0" smtClean="0"/>
              <a:t>}</a:t>
            </a:r>
          </a:p>
          <a:p>
            <a:pPr marL="0" indent="0">
              <a:buNone/>
            </a:pPr>
            <a:r>
              <a:rPr lang="en-US" dirty="0"/>
              <a:t>else if(array[mid</a:t>
            </a:r>
            <a:r>
              <a:rPr lang="en-US" dirty="0" smtClean="0"/>
              <a:t>]&lt;key)</a:t>
            </a:r>
          </a:p>
          <a:p>
            <a:pPr marL="0" indent="0">
              <a:buNone/>
            </a:pPr>
            <a:r>
              <a:rPr lang="en-US" dirty="0" err="1" smtClean="0"/>
              <a:t>begining</a:t>
            </a:r>
            <a:r>
              <a:rPr lang="en-US" dirty="0" smtClean="0"/>
              <a:t>=mid+1;</a:t>
            </a:r>
          </a:p>
          <a:p>
            <a:pPr marL="0" indent="0">
              <a:buNone/>
            </a:pPr>
            <a:r>
              <a:rPr lang="en-US" dirty="0" smtClean="0"/>
              <a:t>else end=mid-1;</a:t>
            </a:r>
          </a:p>
          <a:p>
            <a:pPr marL="0" indent="0">
              <a:buNone/>
            </a:pPr>
            <a:r>
              <a:rPr lang="en-US" dirty="0" smtClean="0"/>
              <a:t>}</a:t>
            </a:r>
          </a:p>
          <a:p>
            <a:pPr marL="0" indent="0">
              <a:buNone/>
            </a:pPr>
            <a:r>
              <a:rPr lang="en-US" dirty="0" smtClean="0"/>
              <a:t>}</a:t>
            </a:r>
          </a:p>
          <a:p>
            <a:pPr marL="0" indent="0">
              <a:buNone/>
            </a:pPr>
            <a:r>
              <a:rPr lang="en-US" dirty="0"/>
              <a:t>}</a:t>
            </a:r>
          </a:p>
        </p:txBody>
      </p:sp>
    </p:spTree>
    <p:extLst>
      <p:ext uri="{BB962C8B-B14F-4D97-AF65-F5344CB8AC3E}">
        <p14:creationId xmlns:p14="http://schemas.microsoft.com/office/powerpoint/2010/main" val="3424469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Sorting of Arrays</a:t>
            </a:r>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pPr algn="just"/>
            <a:r>
              <a:rPr lang="en-US" dirty="0" smtClean="0"/>
              <a:t>Sorting </a:t>
            </a:r>
            <a:r>
              <a:rPr lang="en-US" dirty="0"/>
              <a:t>of arrays is often needed in many applications of arrays. </a:t>
            </a:r>
            <a:endParaRPr lang="en-US" dirty="0" smtClean="0"/>
          </a:p>
          <a:p>
            <a:pPr algn="just"/>
            <a:r>
              <a:rPr lang="en-US" dirty="0" smtClean="0"/>
              <a:t>For </a:t>
            </a:r>
            <a:r>
              <a:rPr lang="en-US" dirty="0"/>
              <a:t>example, in the preparation of “examination results” , “order of grades acquired by students” or “Student names in alphabetical order of dictionary style”. </a:t>
            </a:r>
            <a:endParaRPr lang="en-US" dirty="0" smtClean="0"/>
          </a:p>
          <a:p>
            <a:pPr algn="just"/>
            <a:r>
              <a:rPr lang="en-US" dirty="0" smtClean="0"/>
              <a:t>The </a:t>
            </a:r>
            <a:r>
              <a:rPr lang="en-US" dirty="0"/>
              <a:t>arrays may be sorted in ascending or descending order</a:t>
            </a:r>
            <a:r>
              <a:rPr lang="en-US" dirty="0" smtClean="0"/>
              <a:t>.</a:t>
            </a:r>
          </a:p>
          <a:p>
            <a:pPr algn="just"/>
            <a:r>
              <a:rPr lang="en-US" dirty="0"/>
              <a:t>Several methods are used for sorting the arrays that include the following: </a:t>
            </a:r>
            <a:endParaRPr lang="en-US" dirty="0" smtClean="0"/>
          </a:p>
          <a:p>
            <a:pPr marL="400050" lvl="1" indent="0" algn="just">
              <a:buNone/>
            </a:pPr>
            <a:r>
              <a:rPr lang="en-US" dirty="0" smtClean="0"/>
              <a:t>1</a:t>
            </a:r>
            <a:r>
              <a:rPr lang="en-US" dirty="0"/>
              <a:t>. Bubble sort </a:t>
            </a:r>
            <a:endParaRPr lang="en-US" dirty="0" smtClean="0"/>
          </a:p>
          <a:p>
            <a:pPr marL="400050" lvl="1" indent="0" algn="just">
              <a:buNone/>
            </a:pPr>
            <a:r>
              <a:rPr lang="en-US" dirty="0" smtClean="0"/>
              <a:t>2</a:t>
            </a:r>
            <a:r>
              <a:rPr lang="en-US" dirty="0"/>
              <a:t>. Selection sort </a:t>
            </a:r>
            <a:endParaRPr lang="en-US" dirty="0" smtClean="0"/>
          </a:p>
          <a:p>
            <a:pPr marL="400050" lvl="1" indent="0" algn="just">
              <a:buNone/>
            </a:pPr>
            <a:r>
              <a:rPr lang="en-US" dirty="0" smtClean="0"/>
              <a:t>3</a:t>
            </a:r>
            <a:r>
              <a:rPr lang="en-US" dirty="0"/>
              <a:t>. Sorting by insertion method</a:t>
            </a:r>
          </a:p>
        </p:txBody>
      </p:sp>
    </p:spTree>
    <p:extLst>
      <p:ext uri="{BB962C8B-B14F-4D97-AF65-F5344CB8AC3E}">
        <p14:creationId xmlns:p14="http://schemas.microsoft.com/office/powerpoint/2010/main" val="973996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buNone/>
            </a:pPr>
            <a:r>
              <a:rPr lang="en-US" b="1" dirty="0"/>
              <a:t>Bubble Sort</a:t>
            </a:r>
          </a:p>
          <a:p>
            <a:r>
              <a:rPr lang="en-US" dirty="0" smtClean="0"/>
              <a:t>In </a:t>
            </a:r>
            <a:r>
              <a:rPr lang="en-US" dirty="0"/>
              <a:t>the process, if the sorting is done in ascending order, the first element is compared with the second element. </a:t>
            </a:r>
            <a:endParaRPr lang="en-US" dirty="0" smtClean="0"/>
          </a:p>
          <a:p>
            <a:r>
              <a:rPr lang="en-US" dirty="0" smtClean="0"/>
              <a:t>If </a:t>
            </a:r>
            <a:r>
              <a:rPr lang="en-US" dirty="0"/>
              <a:t>the value of the second is smaller than the first, the elements are inter changed, that is, the second is made first and first is made second. </a:t>
            </a:r>
            <a:endParaRPr lang="en-US" dirty="0" smtClean="0"/>
          </a:p>
          <a:p>
            <a:r>
              <a:rPr lang="en-US" dirty="0" smtClean="0"/>
              <a:t>However</a:t>
            </a:r>
            <a:r>
              <a:rPr lang="en-US" dirty="0"/>
              <a:t>, if the second is higher than the first, then no action is taken. </a:t>
            </a:r>
            <a:endParaRPr lang="en-US" dirty="0" smtClean="0"/>
          </a:p>
          <a:p>
            <a:r>
              <a:rPr lang="en-US" dirty="0" smtClean="0"/>
              <a:t>The </a:t>
            </a:r>
            <a:r>
              <a:rPr lang="en-US" dirty="0"/>
              <a:t>second element is then compared with the third element and the aforementioned procedure is repeated. </a:t>
            </a:r>
            <a:endParaRPr lang="en-US" dirty="0" smtClean="0"/>
          </a:p>
          <a:p>
            <a:r>
              <a:rPr lang="en-US" dirty="0" smtClean="0"/>
              <a:t>The </a:t>
            </a:r>
            <a:r>
              <a:rPr lang="en-US" dirty="0"/>
              <a:t>third is then compared with the fourth. </a:t>
            </a:r>
            <a:endParaRPr lang="en-US" dirty="0" smtClean="0"/>
          </a:p>
          <a:p>
            <a:r>
              <a:rPr lang="en-US" dirty="0" smtClean="0"/>
              <a:t>The </a:t>
            </a:r>
            <a:r>
              <a:rPr lang="en-US" dirty="0"/>
              <a:t>process is repeated till the last .</a:t>
            </a:r>
          </a:p>
        </p:txBody>
      </p:sp>
    </p:spTree>
    <p:extLst>
      <p:ext uri="{BB962C8B-B14F-4D97-AF65-F5344CB8AC3E}">
        <p14:creationId xmlns:p14="http://schemas.microsoft.com/office/powerpoint/2010/main" val="3458846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629400"/>
          </a:xfrm>
        </p:spPr>
        <p:txBody>
          <a:bodyPr>
            <a:normAutofit fontScale="55000" lnSpcReduction="20000"/>
          </a:bodyPr>
          <a:lstStyle/>
          <a:p>
            <a:pPr marL="0" indent="0">
              <a:buNone/>
            </a:pPr>
            <a:r>
              <a:rPr lang="en-US" dirty="0"/>
              <a:t>class </a:t>
            </a:r>
            <a:r>
              <a:rPr lang="en-US" dirty="0" err="1"/>
              <a:t>BubbleSort</a:t>
            </a:r>
            <a:r>
              <a:rPr lang="en-US" dirty="0"/>
              <a:t> {  </a:t>
            </a:r>
          </a:p>
          <a:p>
            <a:pPr marL="0" indent="0">
              <a:buNone/>
            </a:pPr>
            <a:r>
              <a:rPr lang="en-US" dirty="0"/>
              <a:t>    void </a:t>
            </a:r>
            <a:r>
              <a:rPr lang="en-US" dirty="0" err="1"/>
              <a:t>bubbleSort</a:t>
            </a:r>
            <a:r>
              <a:rPr lang="en-US" dirty="0"/>
              <a:t>(</a:t>
            </a:r>
            <a:r>
              <a:rPr lang="en-US" dirty="0" err="1"/>
              <a:t>int</a:t>
            </a:r>
            <a:r>
              <a:rPr lang="en-US" dirty="0"/>
              <a:t> </a:t>
            </a:r>
            <a:r>
              <a:rPr lang="en-US" dirty="0" err="1"/>
              <a:t>arr</a:t>
            </a:r>
            <a:r>
              <a:rPr lang="en-US" dirty="0"/>
              <a:t>[])</a:t>
            </a:r>
          </a:p>
          <a:p>
            <a:pPr marL="0" indent="0">
              <a:buNone/>
            </a:pPr>
            <a:r>
              <a:rPr lang="en-US" dirty="0"/>
              <a:t>    {</a:t>
            </a:r>
          </a:p>
          <a:p>
            <a:pPr marL="0" indent="0">
              <a:buNone/>
            </a:pPr>
            <a:r>
              <a:rPr lang="en-US" dirty="0"/>
              <a:t>        </a:t>
            </a:r>
            <a:r>
              <a:rPr lang="en-US" dirty="0" err="1"/>
              <a:t>int</a:t>
            </a:r>
            <a:r>
              <a:rPr lang="en-US" dirty="0"/>
              <a:t> n = </a:t>
            </a:r>
            <a:r>
              <a:rPr lang="en-US" dirty="0" err="1"/>
              <a:t>arr.length</a:t>
            </a:r>
            <a:r>
              <a:rPr lang="en-US" dirty="0"/>
              <a:t>;</a:t>
            </a:r>
          </a:p>
          <a:p>
            <a:pPr marL="0" indent="0">
              <a:buNone/>
            </a:pPr>
            <a:r>
              <a:rPr lang="en-US" dirty="0"/>
              <a:t>      </a:t>
            </a:r>
            <a:r>
              <a:rPr lang="en-US" dirty="0" smtClean="0"/>
              <a:t>        </a:t>
            </a:r>
            <a:r>
              <a:rPr lang="en-US" dirty="0"/>
              <a:t>for (</a:t>
            </a:r>
            <a:r>
              <a:rPr lang="en-US" dirty="0" err="1"/>
              <a:t>int</a:t>
            </a:r>
            <a:r>
              <a:rPr lang="en-US" dirty="0"/>
              <a:t> </a:t>
            </a:r>
            <a:r>
              <a:rPr lang="en-US" dirty="0" err="1"/>
              <a:t>i</a:t>
            </a:r>
            <a:r>
              <a:rPr lang="en-US" dirty="0"/>
              <a:t> = 0; </a:t>
            </a:r>
            <a:r>
              <a:rPr lang="en-US" dirty="0" err="1"/>
              <a:t>i</a:t>
            </a:r>
            <a:r>
              <a:rPr lang="en-US" dirty="0"/>
              <a:t> &lt; n - 1; </a:t>
            </a:r>
            <a:r>
              <a:rPr lang="en-US" dirty="0" err="1"/>
              <a:t>i</a:t>
            </a:r>
            <a:r>
              <a:rPr lang="en-US" dirty="0"/>
              <a:t>++)</a:t>
            </a:r>
          </a:p>
          <a:p>
            <a:pPr marL="0" indent="0">
              <a:buNone/>
            </a:pPr>
            <a:r>
              <a:rPr lang="en-US" dirty="0"/>
              <a:t>            for (</a:t>
            </a:r>
            <a:r>
              <a:rPr lang="en-US" dirty="0" err="1"/>
              <a:t>int</a:t>
            </a:r>
            <a:r>
              <a:rPr lang="en-US" dirty="0"/>
              <a:t> j = 0; j &lt; n - </a:t>
            </a:r>
            <a:r>
              <a:rPr lang="en-US" dirty="0" err="1"/>
              <a:t>i</a:t>
            </a:r>
            <a:r>
              <a:rPr lang="en-US" dirty="0"/>
              <a:t> - 1; </a:t>
            </a:r>
            <a:r>
              <a:rPr lang="en-US" dirty="0" err="1"/>
              <a:t>j++</a:t>
            </a:r>
            <a:r>
              <a:rPr lang="en-US" dirty="0"/>
              <a:t>)</a:t>
            </a:r>
          </a:p>
          <a:p>
            <a:pPr marL="0" indent="0">
              <a:buNone/>
            </a:pPr>
            <a:r>
              <a:rPr lang="en-US" dirty="0"/>
              <a:t>                if (</a:t>
            </a:r>
            <a:r>
              <a:rPr lang="en-US" dirty="0" err="1"/>
              <a:t>arr</a:t>
            </a:r>
            <a:r>
              <a:rPr lang="en-US" dirty="0"/>
              <a:t>[j] &gt; </a:t>
            </a:r>
            <a:r>
              <a:rPr lang="en-US" dirty="0" err="1"/>
              <a:t>arr</a:t>
            </a:r>
            <a:r>
              <a:rPr lang="en-US" dirty="0"/>
              <a:t>[j + 1]) {</a:t>
            </a:r>
          </a:p>
          <a:p>
            <a:pPr marL="0" indent="0">
              <a:buNone/>
            </a:pPr>
            <a:r>
              <a:rPr lang="en-US" dirty="0"/>
              <a:t>                  </a:t>
            </a:r>
          </a:p>
          <a:p>
            <a:pPr marL="0" indent="0">
              <a:buNone/>
            </a:pPr>
            <a:r>
              <a:rPr lang="en-US" dirty="0" smtClean="0"/>
              <a:t>	</a:t>
            </a:r>
            <a:r>
              <a:rPr lang="en-US" dirty="0" err="1" smtClean="0"/>
              <a:t>int</a:t>
            </a:r>
            <a:r>
              <a:rPr lang="en-US" dirty="0" smtClean="0"/>
              <a:t> </a:t>
            </a:r>
            <a:r>
              <a:rPr lang="en-US" dirty="0"/>
              <a:t>temp = </a:t>
            </a:r>
            <a:r>
              <a:rPr lang="en-US" dirty="0" err="1"/>
              <a:t>arr</a:t>
            </a:r>
            <a:r>
              <a:rPr lang="en-US" dirty="0"/>
              <a:t>[j];</a:t>
            </a:r>
          </a:p>
          <a:p>
            <a:pPr marL="0" indent="0">
              <a:buNone/>
            </a:pPr>
            <a:r>
              <a:rPr lang="en-US" dirty="0"/>
              <a:t>                    </a:t>
            </a:r>
            <a:r>
              <a:rPr lang="en-US" dirty="0" err="1"/>
              <a:t>arr</a:t>
            </a:r>
            <a:r>
              <a:rPr lang="en-US" dirty="0"/>
              <a:t>[j] = </a:t>
            </a:r>
            <a:r>
              <a:rPr lang="en-US" dirty="0" err="1"/>
              <a:t>arr</a:t>
            </a:r>
            <a:r>
              <a:rPr lang="en-US" dirty="0"/>
              <a:t>[j + 1];</a:t>
            </a:r>
          </a:p>
          <a:p>
            <a:pPr marL="0" indent="0">
              <a:buNone/>
            </a:pPr>
            <a:r>
              <a:rPr lang="en-US" dirty="0"/>
              <a:t>                    </a:t>
            </a:r>
            <a:r>
              <a:rPr lang="en-US" dirty="0" err="1"/>
              <a:t>arr</a:t>
            </a:r>
            <a:r>
              <a:rPr lang="en-US" dirty="0"/>
              <a:t>[j + 1] = temp;</a:t>
            </a:r>
          </a:p>
          <a:p>
            <a:pPr marL="0" indent="0">
              <a:buNone/>
            </a:pPr>
            <a:r>
              <a:rPr lang="en-US" dirty="0"/>
              <a:t>                }</a:t>
            </a:r>
          </a:p>
          <a:p>
            <a:pPr marL="0" indent="0">
              <a:buNone/>
            </a:pPr>
            <a:r>
              <a:rPr lang="en-US" dirty="0"/>
              <a:t>    }</a:t>
            </a:r>
          </a:p>
          <a:p>
            <a:pPr marL="0" indent="0">
              <a:buNone/>
            </a:pPr>
            <a:r>
              <a:rPr lang="en-US" dirty="0" smtClean="0"/>
              <a:t>     </a:t>
            </a:r>
            <a:r>
              <a:rPr lang="en-US" dirty="0"/>
              <a:t>public static void main(String </a:t>
            </a:r>
            <a:r>
              <a:rPr lang="en-US" dirty="0" err="1"/>
              <a:t>args</a:t>
            </a:r>
            <a:r>
              <a:rPr lang="en-US" dirty="0"/>
              <a:t>[])</a:t>
            </a:r>
          </a:p>
          <a:p>
            <a:pPr marL="0" indent="0">
              <a:buNone/>
            </a:pPr>
            <a:r>
              <a:rPr lang="en-US" dirty="0"/>
              <a:t>    {</a:t>
            </a:r>
          </a:p>
          <a:p>
            <a:pPr marL="0" indent="0">
              <a:buNone/>
            </a:pPr>
            <a:r>
              <a:rPr lang="en-US" dirty="0"/>
              <a:t>        </a:t>
            </a:r>
            <a:r>
              <a:rPr lang="en-US" dirty="0" err="1"/>
              <a:t>BubbleSort</a:t>
            </a:r>
            <a:r>
              <a:rPr lang="en-US" dirty="0"/>
              <a:t> </a:t>
            </a:r>
            <a:r>
              <a:rPr lang="en-US" dirty="0" err="1"/>
              <a:t>ob</a:t>
            </a:r>
            <a:r>
              <a:rPr lang="en-US" dirty="0"/>
              <a:t> = new </a:t>
            </a:r>
            <a:r>
              <a:rPr lang="en-US" dirty="0" err="1"/>
              <a:t>BubbleSort</a:t>
            </a:r>
            <a:r>
              <a:rPr lang="en-US" dirty="0"/>
              <a:t>();</a:t>
            </a:r>
          </a:p>
          <a:p>
            <a:pPr marL="0" indent="0">
              <a:buNone/>
            </a:pPr>
            <a:r>
              <a:rPr lang="en-US" dirty="0"/>
              <a:t>        </a:t>
            </a:r>
            <a:r>
              <a:rPr lang="en-US" dirty="0" err="1"/>
              <a:t>int</a:t>
            </a:r>
            <a:r>
              <a:rPr lang="en-US" dirty="0"/>
              <a:t> a[] = { 64, 34, 25, 12 };</a:t>
            </a:r>
          </a:p>
          <a:p>
            <a:pPr marL="0" indent="0">
              <a:buNone/>
            </a:pPr>
            <a:r>
              <a:rPr lang="en-US" dirty="0"/>
              <a:t>      </a:t>
            </a:r>
            <a:r>
              <a:rPr lang="en-US" dirty="0" smtClean="0"/>
              <a:t>        </a:t>
            </a:r>
            <a:r>
              <a:rPr lang="en-US" dirty="0" err="1"/>
              <a:t>ob.bubbleSort</a:t>
            </a:r>
            <a:r>
              <a:rPr lang="en-US" dirty="0"/>
              <a:t>(a);</a:t>
            </a:r>
          </a:p>
          <a:p>
            <a:pPr marL="0" indent="0">
              <a:buNone/>
            </a:pPr>
            <a:r>
              <a:rPr lang="en-US" dirty="0"/>
              <a:t>      </a:t>
            </a:r>
            <a:r>
              <a:rPr lang="en-US" dirty="0" smtClean="0"/>
              <a:t>      </a:t>
            </a:r>
            <a:r>
              <a:rPr lang="en-US" dirty="0"/>
              <a:t>	</a:t>
            </a:r>
            <a:r>
              <a:rPr lang="en-US" dirty="0" err="1"/>
              <a:t>int</a:t>
            </a:r>
            <a:r>
              <a:rPr lang="en-US" dirty="0"/>
              <a:t> n = </a:t>
            </a:r>
            <a:r>
              <a:rPr lang="en-US" dirty="0" err="1"/>
              <a:t>a.length</a:t>
            </a:r>
            <a:r>
              <a:rPr lang="en-US" dirty="0"/>
              <a:t>;</a:t>
            </a:r>
          </a:p>
          <a:p>
            <a:pPr marL="0" indent="0">
              <a:buNone/>
            </a:pPr>
            <a:r>
              <a:rPr lang="en-US" dirty="0"/>
              <a:t>      </a:t>
            </a:r>
            <a:r>
              <a:rPr lang="en-US" dirty="0" smtClean="0"/>
              <a:t>        </a:t>
            </a:r>
            <a:r>
              <a:rPr lang="en-US" dirty="0"/>
              <a:t>for (</a:t>
            </a:r>
            <a:r>
              <a:rPr lang="en-US" dirty="0" err="1"/>
              <a:t>int</a:t>
            </a:r>
            <a:r>
              <a:rPr lang="en-US" dirty="0"/>
              <a:t> </a:t>
            </a:r>
            <a:r>
              <a:rPr lang="en-US" dirty="0" err="1"/>
              <a:t>i</a:t>
            </a:r>
            <a:r>
              <a:rPr lang="en-US" dirty="0"/>
              <a:t> = 0; </a:t>
            </a:r>
            <a:r>
              <a:rPr lang="en-US" dirty="0" err="1"/>
              <a:t>i</a:t>
            </a:r>
            <a:r>
              <a:rPr lang="en-US" dirty="0"/>
              <a:t> &lt; n; ++</a:t>
            </a:r>
            <a:r>
              <a:rPr lang="en-US" dirty="0" err="1"/>
              <a:t>i</a:t>
            </a:r>
            <a:r>
              <a:rPr lang="en-US" dirty="0"/>
              <a:t>)</a:t>
            </a:r>
          </a:p>
          <a:p>
            <a:pPr marL="0" indent="0">
              <a:buNone/>
            </a:pPr>
            <a:r>
              <a:rPr lang="en-US" dirty="0"/>
              <a:t>            </a:t>
            </a:r>
            <a:r>
              <a:rPr lang="en-US" dirty="0" err="1"/>
              <a:t>System.out.print</a:t>
            </a:r>
            <a:r>
              <a:rPr lang="en-US" dirty="0"/>
              <a:t>(a[</a:t>
            </a:r>
            <a:r>
              <a:rPr lang="en-US" dirty="0" err="1"/>
              <a:t>i</a:t>
            </a:r>
            <a:r>
              <a:rPr lang="en-US" dirty="0"/>
              <a:t>] + " ");</a:t>
            </a:r>
          </a:p>
          <a:p>
            <a:pPr marL="0" indent="0">
              <a:buNone/>
            </a:pPr>
            <a:r>
              <a:rPr lang="en-US" dirty="0"/>
              <a:t>        </a:t>
            </a:r>
            <a:r>
              <a:rPr lang="en-US" dirty="0" err="1"/>
              <a:t>System.out.println</a:t>
            </a:r>
            <a:r>
              <a:rPr lang="en-US" dirty="0"/>
              <a:t>();</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3412039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77500" lnSpcReduction="20000"/>
          </a:bodyPr>
          <a:lstStyle/>
          <a:p>
            <a:pPr marL="0" indent="0">
              <a:buNone/>
            </a:pPr>
            <a:r>
              <a:rPr lang="en-US" b="1" dirty="0" smtClean="0"/>
              <a:t>Selection </a:t>
            </a:r>
            <a:r>
              <a:rPr lang="en-US" b="1" dirty="0"/>
              <a:t>Sort </a:t>
            </a:r>
            <a:endParaRPr lang="en-US" b="1" dirty="0" smtClean="0"/>
          </a:p>
          <a:p>
            <a:r>
              <a:rPr lang="en-US" dirty="0" smtClean="0"/>
              <a:t>Let </a:t>
            </a:r>
            <a:r>
              <a:rPr lang="en-US" dirty="0"/>
              <a:t>us take an array with elements 9, 7, 4, 3, 6, and 8. </a:t>
            </a:r>
            <a:endParaRPr lang="en-US" dirty="0" smtClean="0"/>
          </a:p>
          <a:p>
            <a:r>
              <a:rPr lang="en-US" dirty="0" smtClean="0"/>
              <a:t>If </a:t>
            </a:r>
            <a:r>
              <a:rPr lang="en-US" dirty="0"/>
              <a:t>the array is being sorted in ascending order, pick the element with the lowest value, that is 3, and place at the first </a:t>
            </a:r>
            <a:r>
              <a:rPr lang="en-US" dirty="0" smtClean="0"/>
              <a:t>place.</a:t>
            </a:r>
          </a:p>
          <a:p>
            <a:r>
              <a:rPr lang="en-US" dirty="0" smtClean="0"/>
              <a:t>From </a:t>
            </a:r>
            <a:r>
              <a:rPr lang="en-US" dirty="0"/>
              <a:t>the remaining elements that are 9, 7, 4, 6, 8, again pick the lowest value, that is, 4 and place it next to </a:t>
            </a:r>
            <a:r>
              <a:rPr lang="en-US" dirty="0" smtClean="0"/>
              <a:t>3.</a:t>
            </a:r>
          </a:p>
          <a:p>
            <a:r>
              <a:rPr lang="en-US" dirty="0" smtClean="0"/>
              <a:t>Then</a:t>
            </a:r>
            <a:r>
              <a:rPr lang="en-US" dirty="0"/>
              <a:t>, from the remaining elements with values 9, 7, 6, 8, again pick the lowest value, that is, 6 and place it next to 4. </a:t>
            </a:r>
            <a:endParaRPr lang="en-US" dirty="0" smtClean="0"/>
          </a:p>
          <a:p>
            <a:r>
              <a:rPr lang="en-US" dirty="0" smtClean="0"/>
              <a:t>From </a:t>
            </a:r>
            <a:r>
              <a:rPr lang="en-US" dirty="0"/>
              <a:t>the remaining three values, 9, 7, 8, again pick the lowest value, that is, 7 and place it next to 6 on its right side. </a:t>
            </a:r>
            <a:endParaRPr lang="en-US" dirty="0" smtClean="0"/>
          </a:p>
          <a:p>
            <a:r>
              <a:rPr lang="en-US" dirty="0" smtClean="0"/>
              <a:t>Then</a:t>
            </a:r>
            <a:r>
              <a:rPr lang="en-US" dirty="0"/>
              <a:t>, from the remaining two values 9 and 8, pick the lowest, that is, 8 and place it next to 7. </a:t>
            </a:r>
            <a:endParaRPr lang="en-US" dirty="0" smtClean="0"/>
          </a:p>
          <a:p>
            <a:r>
              <a:rPr lang="en-US" dirty="0" smtClean="0"/>
              <a:t>The </a:t>
            </a:r>
            <a:r>
              <a:rPr lang="en-US" dirty="0"/>
              <a:t>highest value goes to the last place. </a:t>
            </a:r>
            <a:endParaRPr lang="en-US" dirty="0" smtClean="0"/>
          </a:p>
          <a:p>
            <a:r>
              <a:rPr lang="en-US" dirty="0" smtClean="0"/>
              <a:t>The </a:t>
            </a:r>
            <a:r>
              <a:rPr lang="en-US" dirty="0"/>
              <a:t>array is sorted with the lowest value at the first place and the largest value at the end. </a:t>
            </a:r>
          </a:p>
        </p:txBody>
      </p:sp>
    </p:spTree>
    <p:extLst>
      <p:ext uri="{BB962C8B-B14F-4D97-AF65-F5344CB8AC3E}">
        <p14:creationId xmlns:p14="http://schemas.microsoft.com/office/powerpoint/2010/main" val="2235242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409" y="685800"/>
            <a:ext cx="6870246" cy="50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722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
            <a:ext cx="8229600" cy="6553200"/>
          </a:xfrm>
        </p:spPr>
        <p:txBody>
          <a:bodyPr>
            <a:noAutofit/>
          </a:bodyPr>
          <a:lstStyle/>
          <a:p>
            <a:pPr marL="0" indent="0">
              <a:buNone/>
            </a:pPr>
            <a:r>
              <a:rPr lang="en-US" sz="1600" dirty="0"/>
              <a:t>class </a:t>
            </a:r>
            <a:r>
              <a:rPr lang="en-US" sz="1600" dirty="0" err="1"/>
              <a:t>SelectionSort</a:t>
            </a:r>
            <a:r>
              <a:rPr lang="en-US" sz="1600" dirty="0"/>
              <a:t> {</a:t>
            </a:r>
          </a:p>
          <a:p>
            <a:pPr marL="0" indent="0">
              <a:buNone/>
            </a:pPr>
            <a:r>
              <a:rPr lang="en-US" sz="1600" dirty="0"/>
              <a:t>    void sort(</a:t>
            </a:r>
            <a:r>
              <a:rPr lang="en-US" sz="1600" dirty="0" err="1"/>
              <a:t>int</a:t>
            </a:r>
            <a:r>
              <a:rPr lang="en-US" sz="1600" dirty="0"/>
              <a:t> a</a:t>
            </a:r>
            <a:r>
              <a:rPr lang="en-US" sz="1600" dirty="0" smtClean="0"/>
              <a:t>[])    </a:t>
            </a:r>
            <a:r>
              <a:rPr lang="en-US" sz="1600" dirty="0"/>
              <a:t>{</a:t>
            </a:r>
          </a:p>
          <a:p>
            <a:pPr marL="0" indent="0">
              <a:buNone/>
            </a:pPr>
            <a:r>
              <a:rPr lang="en-US" sz="1600" dirty="0"/>
              <a:t>        </a:t>
            </a:r>
            <a:r>
              <a:rPr lang="en-US" sz="1600" dirty="0" err="1"/>
              <a:t>int</a:t>
            </a:r>
            <a:r>
              <a:rPr lang="en-US" sz="1600" dirty="0"/>
              <a:t> n = </a:t>
            </a:r>
            <a:r>
              <a:rPr lang="en-US" sz="1600" dirty="0" err="1"/>
              <a:t>a.length</a:t>
            </a:r>
            <a:r>
              <a:rPr lang="en-US" sz="1600" dirty="0"/>
              <a:t>;</a:t>
            </a:r>
          </a:p>
          <a:p>
            <a:pPr marL="0" indent="0">
              <a:buNone/>
            </a:pPr>
            <a:r>
              <a:rPr lang="en-US" sz="1600" dirty="0" smtClean="0"/>
              <a:t>        for </a:t>
            </a:r>
            <a:r>
              <a:rPr lang="en-US" sz="1600" dirty="0"/>
              <a:t>(</a:t>
            </a:r>
            <a:r>
              <a:rPr lang="en-US" sz="1600" dirty="0" err="1"/>
              <a:t>int</a:t>
            </a:r>
            <a:r>
              <a:rPr lang="en-US" sz="1600" dirty="0"/>
              <a:t> </a:t>
            </a:r>
            <a:r>
              <a:rPr lang="en-US" sz="1600" dirty="0" err="1"/>
              <a:t>i</a:t>
            </a:r>
            <a:r>
              <a:rPr lang="en-US" sz="1600" dirty="0"/>
              <a:t> = 0; </a:t>
            </a:r>
            <a:r>
              <a:rPr lang="en-US" sz="1600" dirty="0" err="1"/>
              <a:t>i</a:t>
            </a:r>
            <a:r>
              <a:rPr lang="en-US" sz="1600" dirty="0"/>
              <a:t> &lt; n - 1; </a:t>
            </a:r>
            <a:r>
              <a:rPr lang="en-US" sz="1600" dirty="0" err="1"/>
              <a:t>i</a:t>
            </a:r>
            <a:r>
              <a:rPr lang="en-US" sz="1600" dirty="0"/>
              <a:t>++) {</a:t>
            </a:r>
          </a:p>
          <a:p>
            <a:pPr marL="0" indent="0">
              <a:buNone/>
            </a:pPr>
            <a:r>
              <a:rPr lang="en-US" sz="1600" dirty="0" smtClean="0"/>
              <a:t>         </a:t>
            </a:r>
            <a:r>
              <a:rPr lang="en-US" sz="1600" dirty="0" err="1" smtClean="0"/>
              <a:t>int</a:t>
            </a:r>
            <a:r>
              <a:rPr lang="en-US" sz="1600" dirty="0" smtClean="0"/>
              <a:t> </a:t>
            </a:r>
            <a:r>
              <a:rPr lang="en-US" sz="1600" dirty="0" err="1"/>
              <a:t>min_idx</a:t>
            </a:r>
            <a:r>
              <a:rPr lang="en-US" sz="1600" dirty="0"/>
              <a:t> = </a:t>
            </a:r>
            <a:r>
              <a:rPr lang="en-US" sz="1600" dirty="0" err="1"/>
              <a:t>i</a:t>
            </a:r>
            <a:r>
              <a:rPr lang="en-US" sz="1600" dirty="0"/>
              <a:t>;</a:t>
            </a:r>
          </a:p>
          <a:p>
            <a:pPr marL="0" indent="0">
              <a:buNone/>
            </a:pPr>
            <a:r>
              <a:rPr lang="en-US" sz="1600" dirty="0"/>
              <a:t>          </a:t>
            </a:r>
            <a:r>
              <a:rPr lang="en-US" sz="1600" dirty="0" smtClean="0"/>
              <a:t>for </a:t>
            </a:r>
            <a:r>
              <a:rPr lang="en-US" sz="1600" dirty="0"/>
              <a:t>(</a:t>
            </a:r>
            <a:r>
              <a:rPr lang="en-US" sz="1600" dirty="0" err="1"/>
              <a:t>int</a:t>
            </a:r>
            <a:r>
              <a:rPr lang="en-US" sz="1600" dirty="0"/>
              <a:t> j = </a:t>
            </a:r>
            <a:r>
              <a:rPr lang="en-US" sz="1600" dirty="0" err="1"/>
              <a:t>i</a:t>
            </a:r>
            <a:r>
              <a:rPr lang="en-US" sz="1600" dirty="0"/>
              <a:t> + 1; j &lt; n; </a:t>
            </a:r>
            <a:r>
              <a:rPr lang="en-US" sz="1600" dirty="0" err="1"/>
              <a:t>j++</a:t>
            </a:r>
            <a:r>
              <a:rPr lang="en-US" sz="1600" dirty="0"/>
              <a:t>) {</a:t>
            </a:r>
          </a:p>
          <a:p>
            <a:pPr marL="0" indent="0">
              <a:buNone/>
            </a:pPr>
            <a:r>
              <a:rPr lang="en-US" sz="1600" dirty="0"/>
              <a:t>                if (a[j] &lt; a[</a:t>
            </a:r>
            <a:r>
              <a:rPr lang="en-US" sz="1600" dirty="0" err="1"/>
              <a:t>min_idx</a:t>
            </a:r>
            <a:r>
              <a:rPr lang="en-US" sz="1600" dirty="0"/>
              <a:t>])</a:t>
            </a:r>
          </a:p>
          <a:p>
            <a:pPr marL="0" indent="0">
              <a:buNone/>
            </a:pPr>
            <a:r>
              <a:rPr lang="en-US" sz="1600" dirty="0"/>
              <a:t>                    </a:t>
            </a:r>
            <a:r>
              <a:rPr lang="en-US" sz="1600" dirty="0" err="1"/>
              <a:t>min_idx</a:t>
            </a:r>
            <a:r>
              <a:rPr lang="en-US" sz="1600" dirty="0"/>
              <a:t> = j;</a:t>
            </a:r>
          </a:p>
          <a:p>
            <a:pPr marL="0" indent="0">
              <a:buNone/>
            </a:pPr>
            <a:r>
              <a:rPr lang="en-US" sz="1600" dirty="0"/>
              <a:t>            }</a:t>
            </a:r>
          </a:p>
          <a:p>
            <a:pPr marL="0" indent="0">
              <a:buNone/>
            </a:pPr>
            <a:r>
              <a:rPr lang="en-US" sz="1600" dirty="0"/>
              <a:t> </a:t>
            </a:r>
            <a:r>
              <a:rPr lang="en-US" sz="1600" dirty="0" smtClean="0"/>
              <a:t>            </a:t>
            </a:r>
            <a:r>
              <a:rPr lang="en-US" sz="1600" dirty="0" err="1" smtClean="0"/>
              <a:t>int</a:t>
            </a:r>
            <a:r>
              <a:rPr lang="en-US" sz="1600" dirty="0" smtClean="0"/>
              <a:t> </a:t>
            </a:r>
            <a:r>
              <a:rPr lang="en-US" sz="1600" dirty="0"/>
              <a:t>temp = a[</a:t>
            </a:r>
            <a:r>
              <a:rPr lang="en-US" sz="1600" dirty="0" err="1"/>
              <a:t>min_idx</a:t>
            </a:r>
            <a:r>
              <a:rPr lang="en-US" sz="1600" dirty="0"/>
              <a:t>];</a:t>
            </a:r>
          </a:p>
          <a:p>
            <a:pPr marL="0" indent="0">
              <a:buNone/>
            </a:pPr>
            <a:r>
              <a:rPr lang="en-US" sz="1600" dirty="0"/>
              <a:t>            a[</a:t>
            </a:r>
            <a:r>
              <a:rPr lang="en-US" sz="1600" dirty="0" err="1"/>
              <a:t>min_idx</a:t>
            </a:r>
            <a:r>
              <a:rPr lang="en-US" sz="1600" dirty="0"/>
              <a:t>] = a[</a:t>
            </a:r>
            <a:r>
              <a:rPr lang="en-US" sz="1600" dirty="0" err="1"/>
              <a:t>i</a:t>
            </a:r>
            <a:r>
              <a:rPr lang="en-US" sz="1600" dirty="0"/>
              <a:t>];</a:t>
            </a:r>
          </a:p>
          <a:p>
            <a:pPr marL="0" indent="0">
              <a:buNone/>
            </a:pPr>
            <a:r>
              <a:rPr lang="en-US" sz="1600" dirty="0"/>
              <a:t>            a[</a:t>
            </a:r>
            <a:r>
              <a:rPr lang="en-US" sz="1600" dirty="0" err="1"/>
              <a:t>i</a:t>
            </a:r>
            <a:r>
              <a:rPr lang="en-US" sz="1600" dirty="0"/>
              <a:t>] = temp;</a:t>
            </a:r>
          </a:p>
          <a:p>
            <a:pPr marL="0" indent="0">
              <a:buNone/>
            </a:pPr>
            <a:r>
              <a:rPr lang="en-US" sz="1600" dirty="0"/>
              <a:t>        </a:t>
            </a:r>
            <a:r>
              <a:rPr lang="en-US" sz="1600" dirty="0" smtClean="0"/>
              <a:t>}    </a:t>
            </a:r>
            <a:r>
              <a:rPr lang="en-US" sz="1600" dirty="0"/>
              <a:t>}</a:t>
            </a:r>
          </a:p>
          <a:p>
            <a:pPr marL="0" indent="0">
              <a:buNone/>
            </a:pPr>
            <a:r>
              <a:rPr lang="en-US" sz="1600" dirty="0" smtClean="0"/>
              <a:t>public </a:t>
            </a:r>
            <a:r>
              <a:rPr lang="en-US" sz="1600" dirty="0"/>
              <a:t>static void main(String </a:t>
            </a:r>
            <a:r>
              <a:rPr lang="en-US" sz="1600" dirty="0" err="1"/>
              <a:t>args</a:t>
            </a:r>
            <a:r>
              <a:rPr lang="en-US" sz="1600" dirty="0" smtClean="0"/>
              <a:t>[])    </a:t>
            </a:r>
            <a:r>
              <a:rPr lang="en-US" sz="1600" dirty="0"/>
              <a:t>{</a:t>
            </a:r>
          </a:p>
          <a:p>
            <a:pPr marL="0" indent="0">
              <a:buNone/>
            </a:pPr>
            <a:r>
              <a:rPr lang="en-US" sz="1600" dirty="0"/>
              <a:t>        </a:t>
            </a:r>
            <a:r>
              <a:rPr lang="en-US" sz="1600" dirty="0" err="1"/>
              <a:t>SelectionSort</a:t>
            </a:r>
            <a:r>
              <a:rPr lang="en-US" sz="1600" dirty="0"/>
              <a:t> </a:t>
            </a:r>
            <a:r>
              <a:rPr lang="en-US" sz="1600" dirty="0" err="1"/>
              <a:t>ob</a:t>
            </a:r>
            <a:r>
              <a:rPr lang="en-US" sz="1600" dirty="0"/>
              <a:t> = new </a:t>
            </a:r>
            <a:r>
              <a:rPr lang="en-US" sz="1600" dirty="0" err="1"/>
              <a:t>SelectionSort</a:t>
            </a:r>
            <a:r>
              <a:rPr lang="en-US" sz="1600" dirty="0"/>
              <a:t>();</a:t>
            </a:r>
          </a:p>
          <a:p>
            <a:pPr marL="0" indent="0">
              <a:buNone/>
            </a:pPr>
            <a:r>
              <a:rPr lang="en-US" sz="1600" dirty="0"/>
              <a:t>        </a:t>
            </a:r>
            <a:r>
              <a:rPr lang="en-US" sz="1600" dirty="0" err="1"/>
              <a:t>int</a:t>
            </a:r>
            <a:r>
              <a:rPr lang="en-US" sz="1600" dirty="0"/>
              <a:t> a[] = { 64, 25, 12, 22, 11 };</a:t>
            </a:r>
          </a:p>
          <a:p>
            <a:pPr marL="0" indent="0">
              <a:buNone/>
            </a:pPr>
            <a:r>
              <a:rPr lang="en-US" sz="1600" dirty="0" smtClean="0"/>
              <a:t>        </a:t>
            </a:r>
            <a:r>
              <a:rPr lang="en-US" sz="1600" dirty="0" err="1"/>
              <a:t>ob.sort</a:t>
            </a:r>
            <a:r>
              <a:rPr lang="en-US" sz="1600" dirty="0"/>
              <a:t>(a);</a:t>
            </a:r>
          </a:p>
          <a:p>
            <a:pPr marL="0" indent="0">
              <a:buNone/>
            </a:pPr>
            <a:r>
              <a:rPr lang="en-US" sz="1600" dirty="0"/>
              <a:t>      </a:t>
            </a:r>
            <a:r>
              <a:rPr lang="en-US" sz="1600" dirty="0" smtClean="0"/>
              <a:t>   </a:t>
            </a:r>
            <a:r>
              <a:rPr lang="en-US" sz="1600" dirty="0" err="1" smtClean="0"/>
              <a:t>int</a:t>
            </a:r>
            <a:r>
              <a:rPr lang="en-US" sz="1600" dirty="0" smtClean="0"/>
              <a:t> </a:t>
            </a:r>
            <a:r>
              <a:rPr lang="en-US" sz="1600" dirty="0"/>
              <a:t>n = </a:t>
            </a:r>
            <a:r>
              <a:rPr lang="en-US" sz="1600" dirty="0" err="1"/>
              <a:t>a.length</a:t>
            </a:r>
            <a:r>
              <a:rPr lang="en-US" sz="1600" dirty="0"/>
              <a:t>;</a:t>
            </a:r>
          </a:p>
          <a:p>
            <a:pPr marL="0" indent="0">
              <a:buNone/>
            </a:pPr>
            <a:r>
              <a:rPr lang="en-US" sz="1600" dirty="0"/>
              <a:t>        for (</a:t>
            </a:r>
            <a:r>
              <a:rPr lang="en-US" sz="1600" dirty="0" err="1"/>
              <a:t>int</a:t>
            </a:r>
            <a:r>
              <a:rPr lang="en-US" sz="1600" dirty="0"/>
              <a:t> </a:t>
            </a:r>
            <a:r>
              <a:rPr lang="en-US" sz="1600" dirty="0" err="1"/>
              <a:t>i</a:t>
            </a:r>
            <a:r>
              <a:rPr lang="en-US" sz="1600" dirty="0"/>
              <a:t> = 0; </a:t>
            </a:r>
            <a:r>
              <a:rPr lang="en-US" sz="1600" dirty="0" err="1"/>
              <a:t>i</a:t>
            </a:r>
            <a:r>
              <a:rPr lang="en-US" sz="1600" dirty="0"/>
              <a:t> &lt; n; ++</a:t>
            </a:r>
            <a:r>
              <a:rPr lang="en-US" sz="1600" dirty="0" err="1"/>
              <a:t>i</a:t>
            </a:r>
            <a:r>
              <a:rPr lang="en-US" sz="1600" dirty="0"/>
              <a:t>)</a:t>
            </a:r>
          </a:p>
          <a:p>
            <a:pPr marL="0" indent="0">
              <a:buNone/>
            </a:pPr>
            <a:r>
              <a:rPr lang="en-US" sz="1600" dirty="0"/>
              <a:t>            </a:t>
            </a:r>
            <a:r>
              <a:rPr lang="en-US" sz="1600" dirty="0" err="1"/>
              <a:t>System.out.print</a:t>
            </a:r>
            <a:r>
              <a:rPr lang="en-US" sz="1600" dirty="0"/>
              <a:t>(a[</a:t>
            </a:r>
            <a:r>
              <a:rPr lang="en-US" sz="1600" dirty="0" err="1"/>
              <a:t>i</a:t>
            </a:r>
            <a:r>
              <a:rPr lang="en-US" sz="1600" dirty="0"/>
              <a:t>] + " ");</a:t>
            </a:r>
          </a:p>
          <a:p>
            <a:pPr marL="0" indent="0">
              <a:buNone/>
            </a:pPr>
            <a:r>
              <a:rPr lang="en-US" sz="1600" dirty="0" smtClean="0"/>
              <a:t>    </a:t>
            </a:r>
            <a:r>
              <a:rPr lang="en-US" sz="1600" dirty="0"/>
              <a:t>}</a:t>
            </a:r>
          </a:p>
          <a:p>
            <a:pPr marL="0" indent="0">
              <a:buNone/>
            </a:pPr>
            <a:r>
              <a:rPr lang="en-US" sz="1600" dirty="0"/>
              <a:t>}</a:t>
            </a:r>
          </a:p>
        </p:txBody>
      </p:sp>
    </p:spTree>
    <p:extLst>
      <p:ext uri="{BB962C8B-B14F-4D97-AF65-F5344CB8AC3E}">
        <p14:creationId xmlns:p14="http://schemas.microsoft.com/office/powerpoint/2010/main" val="347281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Initialization of </a:t>
            </a:r>
            <a:r>
              <a:rPr lang="en-US" dirty="0" smtClean="0">
                <a:solidFill>
                  <a:srgbClr val="FF0000"/>
                </a:solidFill>
              </a:rPr>
              <a:t>Arrays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An </a:t>
            </a:r>
            <a:r>
              <a:rPr lang="en-US" dirty="0"/>
              <a:t>array may be initialized by mentioning the values in braces and separated by commas. For example, the array pencils may be initialized as below: </a:t>
            </a:r>
            <a:endParaRPr lang="en-US" dirty="0" smtClean="0"/>
          </a:p>
          <a:p>
            <a:pPr marL="857250" lvl="2" indent="0">
              <a:buNone/>
            </a:pPr>
            <a:r>
              <a:rPr lang="en-US" sz="2800" dirty="0" err="1" smtClean="0"/>
              <a:t>int</a:t>
            </a:r>
            <a:r>
              <a:rPr lang="en-US" sz="2800" dirty="0" smtClean="0"/>
              <a:t> </a:t>
            </a:r>
            <a:r>
              <a:rPr lang="en-US" sz="2800" dirty="0"/>
              <a:t>pencils [] = {4, 6, 8, 3</a:t>
            </a:r>
            <a:r>
              <a:rPr lang="en-US" sz="2800" dirty="0" smtClean="0"/>
              <a:t>};</a:t>
            </a:r>
          </a:p>
          <a:p>
            <a:pPr marL="857250" lvl="2" indent="0">
              <a:buNone/>
            </a:pPr>
            <a:r>
              <a:rPr lang="en-US" sz="2800" dirty="0"/>
              <a:t> </a:t>
            </a:r>
            <a:r>
              <a:rPr lang="en-US" sz="2800" dirty="0" smtClean="0"/>
              <a:t>		or</a:t>
            </a:r>
          </a:p>
          <a:p>
            <a:pPr marL="857250" lvl="2" indent="0">
              <a:buNone/>
            </a:pPr>
            <a:r>
              <a:rPr lang="en-US" sz="2800" dirty="0" err="1"/>
              <a:t>int</a:t>
            </a:r>
            <a:r>
              <a:rPr lang="en-US" sz="2800" dirty="0"/>
              <a:t> pencils [] = </a:t>
            </a:r>
            <a:r>
              <a:rPr lang="en-US" sz="2800" dirty="0" smtClean="0"/>
              <a:t>new </a:t>
            </a:r>
            <a:r>
              <a:rPr lang="en-US" sz="2800" dirty="0" err="1" smtClean="0"/>
              <a:t>int</a:t>
            </a:r>
            <a:r>
              <a:rPr lang="en-US" sz="2800" dirty="0" smtClean="0"/>
              <a:t>[]{4</a:t>
            </a:r>
            <a:r>
              <a:rPr lang="en-US" sz="2800" dirty="0"/>
              <a:t>, 6, 8, 3</a:t>
            </a:r>
            <a:r>
              <a:rPr lang="en-US" sz="2800" dirty="0" smtClean="0"/>
              <a:t>};</a:t>
            </a:r>
          </a:p>
          <a:p>
            <a:pPr marL="857250" lvl="2" indent="0">
              <a:buNone/>
            </a:pPr>
            <a:r>
              <a:rPr lang="en-US" sz="2800" dirty="0" smtClean="0"/>
              <a:t>Or</a:t>
            </a:r>
          </a:p>
          <a:p>
            <a:pPr marL="857250" lvl="2" indent="0">
              <a:buNone/>
            </a:pPr>
            <a:r>
              <a:rPr lang="en-US" sz="2800" dirty="0" err="1"/>
              <a:t>int</a:t>
            </a:r>
            <a:r>
              <a:rPr lang="en-US" sz="2800" dirty="0"/>
              <a:t> pencils [] = new </a:t>
            </a:r>
            <a:r>
              <a:rPr lang="en-US" sz="2800" dirty="0" err="1" smtClean="0"/>
              <a:t>int</a:t>
            </a:r>
            <a:r>
              <a:rPr lang="en-US" sz="2800" dirty="0" smtClean="0"/>
              <a:t>[3]</a:t>
            </a:r>
            <a:endParaRPr lang="en-US" sz="2800" dirty="0"/>
          </a:p>
        </p:txBody>
      </p:sp>
    </p:spTree>
    <p:extLst>
      <p:ext uri="{BB962C8B-B14F-4D97-AF65-F5344CB8AC3E}">
        <p14:creationId xmlns:p14="http://schemas.microsoft.com/office/powerpoint/2010/main" val="651596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dirty="0" smtClean="0"/>
              <a:t>Insertion </a:t>
            </a:r>
            <a:r>
              <a:rPr lang="en-US" b="1" dirty="0"/>
              <a:t>Sort </a:t>
            </a:r>
            <a:endParaRPr lang="en-US" b="1" dirty="0" smtClean="0"/>
          </a:p>
          <a:p>
            <a:pPr marL="0" indent="0">
              <a:buNone/>
            </a:pPr>
            <a:r>
              <a:rPr lang="en-US" dirty="0" smtClean="0"/>
              <a:t>• </a:t>
            </a:r>
            <a:r>
              <a:rPr lang="en-US" dirty="0"/>
              <a:t>Sorting algorithm builds a final sorted array one item at a time. </a:t>
            </a:r>
            <a:endParaRPr lang="en-US" dirty="0" smtClean="0"/>
          </a:p>
          <a:p>
            <a:pPr marL="0" indent="0">
              <a:buNone/>
            </a:pPr>
            <a:r>
              <a:rPr lang="en-US" dirty="0" smtClean="0"/>
              <a:t>• </a:t>
            </a:r>
            <a:r>
              <a:rPr lang="en-US" dirty="0"/>
              <a:t>In this method, the value at any index is compared to all the prior elements. </a:t>
            </a:r>
            <a:endParaRPr lang="en-US" dirty="0" smtClean="0"/>
          </a:p>
          <a:p>
            <a:pPr marL="0" indent="0">
              <a:buNone/>
            </a:pPr>
            <a:r>
              <a:rPr lang="en-US" dirty="0" smtClean="0"/>
              <a:t>• </a:t>
            </a:r>
            <a:r>
              <a:rPr lang="en-US" dirty="0"/>
              <a:t>The input data is inserted into the correct position in the sorted list and the process is repeated until no input element remains. </a:t>
            </a:r>
          </a:p>
        </p:txBody>
      </p:sp>
    </p:spTree>
    <p:extLst>
      <p:ext uri="{BB962C8B-B14F-4D97-AF65-F5344CB8AC3E}">
        <p14:creationId xmlns:p14="http://schemas.microsoft.com/office/powerpoint/2010/main" val="2846587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913417"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919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05600"/>
          </a:xfrm>
        </p:spPr>
        <p:txBody>
          <a:bodyPr>
            <a:noAutofit/>
          </a:bodyPr>
          <a:lstStyle/>
          <a:p>
            <a:pPr marL="0" indent="0">
              <a:buNone/>
            </a:pPr>
            <a:r>
              <a:rPr lang="en-US" sz="1400" dirty="0"/>
              <a:t>public class </a:t>
            </a:r>
            <a:r>
              <a:rPr lang="en-US" sz="1400" dirty="0" err="1"/>
              <a:t>InsertionSort</a:t>
            </a:r>
            <a:r>
              <a:rPr lang="en-US" sz="1400" dirty="0"/>
              <a:t> {</a:t>
            </a:r>
          </a:p>
          <a:p>
            <a:pPr marL="0" indent="0">
              <a:buNone/>
            </a:pPr>
            <a:r>
              <a:rPr lang="en-US" sz="1400" dirty="0"/>
              <a:t>    </a:t>
            </a:r>
            <a:r>
              <a:rPr lang="en-US" sz="1400" dirty="0" smtClean="0"/>
              <a:t>  </a:t>
            </a:r>
            <a:r>
              <a:rPr lang="en-US" sz="1400" dirty="0"/>
              <a:t>void sort(</a:t>
            </a:r>
            <a:r>
              <a:rPr lang="en-US" sz="1400" dirty="0" err="1"/>
              <a:t>int</a:t>
            </a:r>
            <a:r>
              <a:rPr lang="en-US" sz="1400" dirty="0"/>
              <a:t> </a:t>
            </a:r>
            <a:r>
              <a:rPr lang="en-US" sz="1400" dirty="0" err="1"/>
              <a:t>arr</a:t>
            </a:r>
            <a:r>
              <a:rPr lang="en-US" sz="1400" dirty="0"/>
              <a:t>[])</a:t>
            </a:r>
          </a:p>
          <a:p>
            <a:pPr marL="0" indent="0">
              <a:buNone/>
            </a:pPr>
            <a:r>
              <a:rPr lang="en-US" sz="1400" dirty="0"/>
              <a:t>    {</a:t>
            </a:r>
          </a:p>
          <a:p>
            <a:pPr marL="0" indent="0">
              <a:buNone/>
            </a:pPr>
            <a:r>
              <a:rPr lang="en-US" sz="1400" dirty="0"/>
              <a:t>        </a:t>
            </a:r>
            <a:r>
              <a:rPr lang="en-US" sz="1400" dirty="0" err="1"/>
              <a:t>int</a:t>
            </a:r>
            <a:r>
              <a:rPr lang="en-US" sz="1400" dirty="0"/>
              <a:t> n = </a:t>
            </a:r>
            <a:r>
              <a:rPr lang="en-US" sz="1400" dirty="0" err="1"/>
              <a:t>arr.length</a:t>
            </a:r>
            <a:r>
              <a:rPr lang="en-US" sz="1400" dirty="0"/>
              <a:t>;</a:t>
            </a:r>
          </a:p>
          <a:p>
            <a:pPr marL="0" indent="0">
              <a:buNone/>
            </a:pPr>
            <a:r>
              <a:rPr lang="en-US" sz="1400" dirty="0"/>
              <a:t>        for (</a:t>
            </a:r>
            <a:r>
              <a:rPr lang="en-US" sz="1400" dirty="0" err="1"/>
              <a:t>int</a:t>
            </a:r>
            <a:r>
              <a:rPr lang="en-US" sz="1400" dirty="0"/>
              <a:t> </a:t>
            </a:r>
            <a:r>
              <a:rPr lang="en-US" sz="1400" dirty="0" err="1"/>
              <a:t>i</a:t>
            </a:r>
            <a:r>
              <a:rPr lang="en-US" sz="1400" dirty="0"/>
              <a:t> = 1; </a:t>
            </a:r>
            <a:r>
              <a:rPr lang="en-US" sz="1400" dirty="0" err="1"/>
              <a:t>i</a:t>
            </a:r>
            <a:r>
              <a:rPr lang="en-US" sz="1400" dirty="0"/>
              <a:t> &lt; n; ++</a:t>
            </a:r>
            <a:r>
              <a:rPr lang="en-US" sz="1400" dirty="0" err="1"/>
              <a:t>i</a:t>
            </a:r>
            <a:r>
              <a:rPr lang="en-US" sz="1400" dirty="0"/>
              <a:t>) {</a:t>
            </a:r>
          </a:p>
          <a:p>
            <a:pPr marL="0" indent="0">
              <a:buNone/>
            </a:pPr>
            <a:r>
              <a:rPr lang="en-US" sz="1400" dirty="0"/>
              <a:t>            </a:t>
            </a:r>
            <a:r>
              <a:rPr lang="en-US" sz="1400" dirty="0" err="1"/>
              <a:t>int</a:t>
            </a:r>
            <a:r>
              <a:rPr lang="en-US" sz="1400" dirty="0"/>
              <a:t> key = </a:t>
            </a:r>
            <a:r>
              <a:rPr lang="en-US" sz="1400" dirty="0" err="1"/>
              <a:t>arr</a:t>
            </a:r>
            <a:r>
              <a:rPr lang="en-US" sz="1400" dirty="0"/>
              <a:t>[</a:t>
            </a:r>
            <a:r>
              <a:rPr lang="en-US" sz="1400" dirty="0" err="1"/>
              <a:t>i</a:t>
            </a:r>
            <a:r>
              <a:rPr lang="en-US" sz="1400" dirty="0"/>
              <a:t>];</a:t>
            </a:r>
          </a:p>
          <a:p>
            <a:pPr marL="0" indent="0">
              <a:buNone/>
            </a:pPr>
            <a:r>
              <a:rPr lang="en-US" sz="1400" dirty="0"/>
              <a:t>            </a:t>
            </a:r>
            <a:r>
              <a:rPr lang="en-US" sz="1400" dirty="0" err="1"/>
              <a:t>int</a:t>
            </a:r>
            <a:r>
              <a:rPr lang="en-US" sz="1400" dirty="0"/>
              <a:t> j = </a:t>
            </a:r>
            <a:r>
              <a:rPr lang="en-US" sz="1400" dirty="0" err="1"/>
              <a:t>i</a:t>
            </a:r>
            <a:r>
              <a:rPr lang="en-US" sz="1400" dirty="0"/>
              <a:t> - 1;</a:t>
            </a:r>
          </a:p>
          <a:p>
            <a:pPr marL="0" indent="0">
              <a:buNone/>
            </a:pPr>
            <a:r>
              <a:rPr lang="en-US" sz="1400" dirty="0" smtClean="0"/>
              <a:t>while </a:t>
            </a:r>
            <a:r>
              <a:rPr lang="en-US" sz="1400" dirty="0"/>
              <a:t>(j &gt;= 0 &amp;&amp; </a:t>
            </a:r>
            <a:r>
              <a:rPr lang="en-US" sz="1400" dirty="0" err="1"/>
              <a:t>arr</a:t>
            </a:r>
            <a:r>
              <a:rPr lang="en-US" sz="1400" dirty="0"/>
              <a:t>[j] &gt; key) {</a:t>
            </a:r>
          </a:p>
          <a:p>
            <a:pPr marL="0" indent="0">
              <a:buNone/>
            </a:pPr>
            <a:r>
              <a:rPr lang="en-US" sz="1400" dirty="0"/>
              <a:t>                </a:t>
            </a:r>
            <a:r>
              <a:rPr lang="en-US" sz="1400" dirty="0" err="1"/>
              <a:t>arr</a:t>
            </a:r>
            <a:r>
              <a:rPr lang="en-US" sz="1400" dirty="0"/>
              <a:t>[j + 1] = </a:t>
            </a:r>
            <a:r>
              <a:rPr lang="en-US" sz="1400" dirty="0" err="1"/>
              <a:t>arr</a:t>
            </a:r>
            <a:r>
              <a:rPr lang="en-US" sz="1400" dirty="0"/>
              <a:t>[j];</a:t>
            </a:r>
          </a:p>
          <a:p>
            <a:pPr marL="0" indent="0">
              <a:buNone/>
            </a:pPr>
            <a:r>
              <a:rPr lang="en-US" sz="1400" dirty="0"/>
              <a:t>                j = j - 1;</a:t>
            </a:r>
          </a:p>
          <a:p>
            <a:pPr marL="0" indent="0">
              <a:buNone/>
            </a:pPr>
            <a:r>
              <a:rPr lang="en-US" sz="1400" dirty="0"/>
              <a:t>            }</a:t>
            </a:r>
          </a:p>
          <a:p>
            <a:pPr marL="0" indent="0">
              <a:buNone/>
            </a:pPr>
            <a:r>
              <a:rPr lang="en-US" sz="1400" dirty="0"/>
              <a:t>            </a:t>
            </a:r>
            <a:r>
              <a:rPr lang="en-US" sz="1400" dirty="0" err="1"/>
              <a:t>arr</a:t>
            </a:r>
            <a:r>
              <a:rPr lang="en-US" sz="1400" dirty="0"/>
              <a:t>[j + 1] = key;</a:t>
            </a:r>
          </a:p>
          <a:p>
            <a:pPr marL="0" indent="0">
              <a:buNone/>
            </a:pPr>
            <a:r>
              <a:rPr lang="en-US" sz="1400" dirty="0"/>
              <a:t>        }</a:t>
            </a:r>
          </a:p>
          <a:p>
            <a:pPr marL="0" indent="0">
              <a:buNone/>
            </a:pPr>
            <a:r>
              <a:rPr lang="en-US" sz="1400" dirty="0"/>
              <a:t>    }</a:t>
            </a:r>
          </a:p>
          <a:p>
            <a:pPr marL="0" indent="0">
              <a:buNone/>
            </a:pPr>
            <a:r>
              <a:rPr lang="en-US" sz="1400" dirty="0" smtClean="0"/>
              <a:t>static </a:t>
            </a:r>
            <a:r>
              <a:rPr lang="en-US" sz="1400" dirty="0"/>
              <a:t>void </a:t>
            </a:r>
            <a:r>
              <a:rPr lang="en-US" sz="1400" dirty="0" err="1"/>
              <a:t>printArray</a:t>
            </a:r>
            <a:r>
              <a:rPr lang="en-US" sz="1400" dirty="0"/>
              <a:t>(</a:t>
            </a:r>
            <a:r>
              <a:rPr lang="en-US" sz="1400" dirty="0" err="1"/>
              <a:t>int</a:t>
            </a:r>
            <a:r>
              <a:rPr lang="en-US" sz="1400" dirty="0"/>
              <a:t> </a:t>
            </a:r>
            <a:r>
              <a:rPr lang="en-US" sz="1400" dirty="0" err="1"/>
              <a:t>arr</a:t>
            </a:r>
            <a:r>
              <a:rPr lang="en-US" sz="1400" dirty="0" smtClean="0"/>
              <a:t>[])    </a:t>
            </a:r>
            <a:r>
              <a:rPr lang="en-US" sz="1400" dirty="0"/>
              <a:t>{</a:t>
            </a:r>
          </a:p>
          <a:p>
            <a:pPr marL="0" indent="0">
              <a:buNone/>
            </a:pPr>
            <a:r>
              <a:rPr lang="en-US" sz="1400" dirty="0"/>
              <a:t>        </a:t>
            </a:r>
            <a:r>
              <a:rPr lang="en-US" sz="1400" dirty="0" err="1"/>
              <a:t>int</a:t>
            </a:r>
            <a:r>
              <a:rPr lang="en-US" sz="1400" dirty="0"/>
              <a:t> n = </a:t>
            </a:r>
            <a:r>
              <a:rPr lang="en-US" sz="1400" dirty="0" err="1"/>
              <a:t>arr.length</a:t>
            </a:r>
            <a:r>
              <a:rPr lang="en-US" sz="1400" dirty="0"/>
              <a:t>;</a:t>
            </a:r>
          </a:p>
          <a:p>
            <a:pPr marL="0" indent="0">
              <a:buNone/>
            </a:pPr>
            <a:r>
              <a:rPr lang="en-US" sz="1400" dirty="0"/>
              <a:t>        for (</a:t>
            </a:r>
            <a:r>
              <a:rPr lang="en-US" sz="1400" dirty="0" err="1"/>
              <a:t>int</a:t>
            </a:r>
            <a:r>
              <a:rPr lang="en-US" sz="1400" dirty="0"/>
              <a:t> </a:t>
            </a:r>
            <a:r>
              <a:rPr lang="en-US" sz="1400" dirty="0" err="1"/>
              <a:t>i</a:t>
            </a:r>
            <a:r>
              <a:rPr lang="en-US" sz="1400" dirty="0"/>
              <a:t> = 0; </a:t>
            </a:r>
            <a:r>
              <a:rPr lang="en-US" sz="1400" dirty="0" err="1"/>
              <a:t>i</a:t>
            </a:r>
            <a:r>
              <a:rPr lang="en-US" sz="1400" dirty="0"/>
              <a:t> &lt; n; ++</a:t>
            </a:r>
            <a:r>
              <a:rPr lang="en-US" sz="1400" dirty="0" err="1"/>
              <a:t>i</a:t>
            </a:r>
            <a:r>
              <a:rPr lang="en-US" sz="1400" dirty="0"/>
              <a:t>)</a:t>
            </a:r>
          </a:p>
          <a:p>
            <a:pPr marL="0" indent="0">
              <a:buNone/>
            </a:pPr>
            <a:r>
              <a:rPr lang="en-US" sz="1400" dirty="0"/>
              <a:t>            </a:t>
            </a:r>
            <a:r>
              <a:rPr lang="en-US" sz="1400" dirty="0" err="1"/>
              <a:t>System.out.print</a:t>
            </a:r>
            <a:r>
              <a:rPr lang="en-US" sz="1400" dirty="0"/>
              <a:t>(</a:t>
            </a:r>
            <a:r>
              <a:rPr lang="en-US" sz="1400" dirty="0" err="1"/>
              <a:t>arr</a:t>
            </a:r>
            <a:r>
              <a:rPr lang="en-US" sz="1400" dirty="0"/>
              <a:t>[</a:t>
            </a:r>
            <a:r>
              <a:rPr lang="en-US" sz="1400" dirty="0" err="1"/>
              <a:t>i</a:t>
            </a:r>
            <a:r>
              <a:rPr lang="en-US" sz="1400" dirty="0"/>
              <a:t>] + " ");</a:t>
            </a:r>
          </a:p>
          <a:p>
            <a:pPr marL="0" indent="0">
              <a:buNone/>
            </a:pPr>
            <a:r>
              <a:rPr lang="en-US" sz="1400" dirty="0" smtClean="0"/>
              <a:t>        </a:t>
            </a:r>
            <a:r>
              <a:rPr lang="en-US" sz="1400" dirty="0" err="1"/>
              <a:t>System.out.println</a:t>
            </a:r>
            <a:r>
              <a:rPr lang="en-US" sz="1400" dirty="0"/>
              <a:t>();</a:t>
            </a:r>
          </a:p>
          <a:p>
            <a:pPr marL="0" indent="0">
              <a:buNone/>
            </a:pPr>
            <a:r>
              <a:rPr lang="en-US" sz="1400" dirty="0"/>
              <a:t>    }</a:t>
            </a:r>
          </a:p>
          <a:p>
            <a:pPr marL="0" indent="0">
              <a:buNone/>
            </a:pPr>
            <a:r>
              <a:rPr lang="en-US" sz="1400" dirty="0" smtClean="0"/>
              <a:t>public </a:t>
            </a:r>
            <a:r>
              <a:rPr lang="en-US" sz="1400" dirty="0"/>
              <a:t>static void main(String </a:t>
            </a:r>
            <a:r>
              <a:rPr lang="en-US" sz="1400" dirty="0" err="1"/>
              <a:t>args</a:t>
            </a:r>
            <a:r>
              <a:rPr lang="en-US" sz="1400" dirty="0" smtClean="0"/>
              <a:t>[])    </a:t>
            </a:r>
            <a:r>
              <a:rPr lang="en-US" sz="1400" dirty="0"/>
              <a:t>{</a:t>
            </a:r>
          </a:p>
          <a:p>
            <a:pPr marL="0" indent="0">
              <a:buNone/>
            </a:pPr>
            <a:r>
              <a:rPr lang="en-US" sz="1400" dirty="0"/>
              <a:t>        </a:t>
            </a:r>
            <a:r>
              <a:rPr lang="en-US" sz="1400" dirty="0" err="1"/>
              <a:t>int</a:t>
            </a:r>
            <a:r>
              <a:rPr lang="en-US" sz="1400" dirty="0"/>
              <a:t> </a:t>
            </a:r>
            <a:r>
              <a:rPr lang="en-US" sz="1400" dirty="0" err="1"/>
              <a:t>arr</a:t>
            </a:r>
            <a:r>
              <a:rPr lang="en-US" sz="1400" dirty="0"/>
              <a:t>[] = { 12, 11, 13, 5, 6 };</a:t>
            </a:r>
          </a:p>
          <a:p>
            <a:pPr marL="0" indent="0">
              <a:buNone/>
            </a:pPr>
            <a:r>
              <a:rPr lang="en-US" sz="1400" dirty="0" smtClean="0"/>
              <a:t>        </a:t>
            </a:r>
            <a:r>
              <a:rPr lang="en-US" sz="1400" dirty="0" err="1"/>
              <a:t>InsertionSort</a:t>
            </a:r>
            <a:r>
              <a:rPr lang="en-US" sz="1400" dirty="0"/>
              <a:t> </a:t>
            </a:r>
            <a:r>
              <a:rPr lang="en-US" sz="1400" dirty="0" err="1"/>
              <a:t>ob</a:t>
            </a:r>
            <a:r>
              <a:rPr lang="en-US" sz="1400" dirty="0"/>
              <a:t> = new </a:t>
            </a:r>
            <a:r>
              <a:rPr lang="en-US" sz="1400" dirty="0" err="1"/>
              <a:t>InsertionSort</a:t>
            </a:r>
            <a:r>
              <a:rPr lang="en-US" sz="1400" dirty="0"/>
              <a:t>();</a:t>
            </a:r>
          </a:p>
          <a:p>
            <a:pPr marL="0" indent="0">
              <a:buNone/>
            </a:pPr>
            <a:r>
              <a:rPr lang="en-US" sz="1400" dirty="0"/>
              <a:t>        </a:t>
            </a:r>
            <a:r>
              <a:rPr lang="en-US" sz="1400" dirty="0" err="1"/>
              <a:t>ob.sort</a:t>
            </a:r>
            <a:r>
              <a:rPr lang="en-US" sz="1400" dirty="0"/>
              <a:t>(</a:t>
            </a:r>
            <a:r>
              <a:rPr lang="en-US" sz="1400" dirty="0" err="1"/>
              <a:t>arr</a:t>
            </a:r>
            <a:r>
              <a:rPr lang="en-US" sz="1400" dirty="0"/>
              <a:t>);</a:t>
            </a:r>
          </a:p>
          <a:p>
            <a:pPr marL="0" indent="0">
              <a:buNone/>
            </a:pPr>
            <a:r>
              <a:rPr lang="en-US" sz="1400" dirty="0" smtClean="0"/>
              <a:t>        </a:t>
            </a:r>
            <a:r>
              <a:rPr lang="en-US" sz="1400" dirty="0" err="1"/>
              <a:t>printArray</a:t>
            </a:r>
            <a:r>
              <a:rPr lang="en-US" sz="1400" dirty="0"/>
              <a:t>(</a:t>
            </a:r>
            <a:r>
              <a:rPr lang="en-US" sz="1400" dirty="0" err="1"/>
              <a:t>arr</a:t>
            </a:r>
            <a:r>
              <a:rPr lang="en-US" sz="1400" dirty="0"/>
              <a:t>);</a:t>
            </a:r>
          </a:p>
          <a:p>
            <a:pPr marL="0" indent="0">
              <a:buNone/>
            </a:pPr>
            <a:r>
              <a:rPr lang="en-US" sz="1400" dirty="0"/>
              <a:t>    </a:t>
            </a:r>
            <a:r>
              <a:rPr lang="en-US" sz="1400" dirty="0" smtClean="0"/>
              <a:t>}   }</a:t>
            </a:r>
            <a:endParaRPr lang="en-US" sz="1400" dirty="0"/>
          </a:p>
        </p:txBody>
      </p:sp>
    </p:spTree>
    <p:extLst>
      <p:ext uri="{BB962C8B-B14F-4D97-AF65-F5344CB8AC3E}">
        <p14:creationId xmlns:p14="http://schemas.microsoft.com/office/powerpoint/2010/main" val="1155554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Class Arrays </a:t>
            </a:r>
          </a:p>
        </p:txBody>
      </p:sp>
      <p:sp>
        <p:nvSpPr>
          <p:cNvPr id="3" name="Content Placeholder 2"/>
          <p:cNvSpPr>
            <a:spLocks noGrp="1"/>
          </p:cNvSpPr>
          <p:nvPr>
            <p:ph idx="1"/>
          </p:nvPr>
        </p:nvSpPr>
        <p:spPr>
          <a:xfrm>
            <a:off x="457200" y="1066800"/>
            <a:ext cx="8229600" cy="5562600"/>
          </a:xfrm>
        </p:spPr>
        <p:txBody>
          <a:bodyPr>
            <a:normAutofit fontScale="85000" lnSpcReduction="20000"/>
          </a:bodyPr>
          <a:lstStyle/>
          <a:p>
            <a:r>
              <a:rPr lang="en-US" dirty="0"/>
              <a:t>The package </a:t>
            </a:r>
            <a:r>
              <a:rPr lang="en-US" dirty="0" err="1"/>
              <a:t>java.util</a:t>
            </a:r>
            <a:r>
              <a:rPr lang="en-US" dirty="0"/>
              <a:t> defines the class Arrays with static </a:t>
            </a:r>
            <a:r>
              <a:rPr lang="en-US" dirty="0" smtClean="0"/>
              <a:t>methods for </a:t>
            </a:r>
            <a:r>
              <a:rPr lang="en-US" dirty="0"/>
              <a:t>general processes that are carried out on arrays such as </a:t>
            </a:r>
            <a:endParaRPr lang="en-US" dirty="0" smtClean="0"/>
          </a:p>
          <a:p>
            <a:pPr lvl="1"/>
            <a:r>
              <a:rPr lang="en-US" dirty="0" smtClean="0"/>
              <a:t>sorting </a:t>
            </a:r>
            <a:r>
              <a:rPr lang="en-US" dirty="0"/>
              <a:t>an array for full length of the array or for part of an array, </a:t>
            </a:r>
            <a:endParaRPr lang="en-US" dirty="0" smtClean="0"/>
          </a:p>
          <a:p>
            <a:pPr lvl="1"/>
            <a:r>
              <a:rPr lang="en-US" dirty="0" smtClean="0"/>
              <a:t>binary </a:t>
            </a:r>
            <a:r>
              <a:rPr lang="en-US" dirty="0"/>
              <a:t>search of an array for the full array or part of an array</a:t>
            </a:r>
            <a:r>
              <a:rPr lang="en-US" dirty="0" smtClean="0"/>
              <a:t>,</a:t>
            </a:r>
          </a:p>
          <a:p>
            <a:pPr lvl="1"/>
            <a:r>
              <a:rPr lang="en-US" dirty="0" smtClean="0"/>
              <a:t>for </a:t>
            </a:r>
            <a:r>
              <a:rPr lang="en-US" dirty="0"/>
              <a:t>comparing two arrays if they are equal or not. </a:t>
            </a:r>
            <a:endParaRPr lang="en-US" dirty="0" smtClean="0"/>
          </a:p>
          <a:p>
            <a:pPr lvl="1"/>
            <a:r>
              <a:rPr lang="en-US" dirty="0" smtClean="0"/>
              <a:t>for </a:t>
            </a:r>
            <a:r>
              <a:rPr lang="en-US" dirty="0"/>
              <a:t>filling a part or the full array with elements having a specified value. </a:t>
            </a:r>
            <a:endParaRPr lang="en-US" dirty="0" smtClean="0"/>
          </a:p>
          <a:p>
            <a:pPr lvl="1"/>
            <a:r>
              <a:rPr lang="en-US" dirty="0" smtClean="0"/>
              <a:t>for </a:t>
            </a:r>
            <a:r>
              <a:rPr lang="en-US" dirty="0"/>
              <a:t>copying an array to another array. </a:t>
            </a:r>
            <a:endParaRPr lang="en-US" dirty="0" smtClean="0"/>
          </a:p>
          <a:p>
            <a:pPr lvl="1"/>
            <a:r>
              <a:rPr lang="en-US" dirty="0" smtClean="0"/>
              <a:t>The </a:t>
            </a:r>
            <a:r>
              <a:rPr lang="en-US" dirty="0"/>
              <a:t>sort method of Arrays class is based on quicksort technique. </a:t>
            </a:r>
            <a:endParaRPr lang="en-US" dirty="0" smtClean="0"/>
          </a:p>
          <a:p>
            <a:pPr lvl="1"/>
            <a:r>
              <a:rPr lang="en-US" dirty="0" smtClean="0"/>
              <a:t>The </a:t>
            </a:r>
            <a:r>
              <a:rPr lang="en-US" dirty="0"/>
              <a:t>methods are applicable to all primitive types as well as to class objects. </a:t>
            </a:r>
          </a:p>
        </p:txBody>
      </p:sp>
    </p:spTree>
    <p:extLst>
      <p:ext uri="{BB962C8B-B14F-4D97-AF65-F5344CB8AC3E}">
        <p14:creationId xmlns:p14="http://schemas.microsoft.com/office/powerpoint/2010/main" val="3237339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a:t>The methods of class Arrays are as follows</a:t>
            </a:r>
            <a:r>
              <a:rPr lang="en-US" dirty="0" smtClean="0"/>
              <a:t>:</a:t>
            </a:r>
          </a:p>
          <a:p>
            <a:pPr marL="0" indent="0">
              <a:buNone/>
            </a:pPr>
            <a:r>
              <a:rPr lang="en-US" dirty="0"/>
              <a:t>Sort </a:t>
            </a:r>
            <a:endParaRPr lang="en-US" dirty="0" smtClean="0"/>
          </a:p>
          <a:p>
            <a:pPr marL="0" indent="0">
              <a:buNone/>
            </a:pPr>
            <a:r>
              <a:rPr lang="en-US" dirty="0" smtClean="0"/>
              <a:t>• </a:t>
            </a:r>
            <a:r>
              <a:rPr lang="en-US" dirty="0"/>
              <a:t>The class defines several overloaded methods for sorting arrays of different types. </a:t>
            </a:r>
            <a:endParaRPr lang="en-US" dirty="0" smtClean="0"/>
          </a:p>
          <a:p>
            <a:pPr marL="0" indent="0">
              <a:buNone/>
            </a:pPr>
            <a:r>
              <a:rPr lang="en-US" dirty="0" smtClean="0"/>
              <a:t>• The </a:t>
            </a:r>
            <a:r>
              <a:rPr lang="en-US" dirty="0"/>
              <a:t>sort method for </a:t>
            </a:r>
            <a:r>
              <a:rPr lang="en-US" dirty="0" err="1"/>
              <a:t>int</a:t>
            </a:r>
            <a:r>
              <a:rPr lang="en-US" dirty="0"/>
              <a:t> array is </a:t>
            </a:r>
            <a:endParaRPr lang="en-US" dirty="0" smtClean="0"/>
          </a:p>
          <a:p>
            <a:pPr marL="914400" lvl="1" indent="-514350">
              <a:buAutoNum type="arabicPeriod"/>
            </a:pPr>
            <a:r>
              <a:rPr lang="en-US" dirty="0" smtClean="0"/>
              <a:t>public </a:t>
            </a:r>
            <a:r>
              <a:rPr lang="en-US" dirty="0"/>
              <a:t>static void sort (</a:t>
            </a:r>
            <a:r>
              <a:rPr lang="en-US" dirty="0" err="1"/>
              <a:t>int</a:t>
            </a:r>
            <a:r>
              <a:rPr lang="en-US" dirty="0"/>
              <a:t>[] array) </a:t>
            </a:r>
            <a:endParaRPr lang="en-US" dirty="0" smtClean="0"/>
          </a:p>
          <a:p>
            <a:pPr marL="0" indent="0">
              <a:buNone/>
            </a:pPr>
            <a:endParaRPr lang="en-US" dirty="0"/>
          </a:p>
        </p:txBody>
      </p:sp>
    </p:spTree>
    <p:extLst>
      <p:ext uri="{BB962C8B-B14F-4D97-AF65-F5344CB8AC3E}">
        <p14:creationId xmlns:p14="http://schemas.microsoft.com/office/powerpoint/2010/main" val="2816057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77500" lnSpcReduction="20000"/>
          </a:bodyPr>
          <a:lstStyle/>
          <a:p>
            <a:pPr marL="0" indent="0">
              <a:buNone/>
            </a:pPr>
            <a:r>
              <a:rPr lang="en-US" dirty="0"/>
              <a:t>class </a:t>
            </a:r>
            <a:r>
              <a:rPr lang="en-US" dirty="0" err="1"/>
              <a:t>PredefinedMethodSort</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a:t>[] array1 = new </a:t>
            </a:r>
            <a:r>
              <a:rPr lang="en-US" dirty="0" err="1"/>
              <a:t>int</a:t>
            </a:r>
            <a:r>
              <a:rPr lang="en-US" dirty="0"/>
              <a:t> []{41,4,31,14,5}; </a:t>
            </a:r>
            <a:endParaRPr lang="en-US" dirty="0" smtClean="0"/>
          </a:p>
          <a:p>
            <a:pPr marL="0" indent="0">
              <a:buNone/>
            </a:pPr>
            <a:r>
              <a:rPr lang="en-US" dirty="0" err="1" smtClean="0"/>
              <a:t>System.out.println</a:t>
            </a:r>
            <a:r>
              <a:rPr lang="en-US" dirty="0"/>
              <a:t>("Array-1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err="1" smtClean="0"/>
              <a:t>System.out.println</a:t>
            </a:r>
            <a:r>
              <a:rPr lang="en-US" dirty="0"/>
              <a:t>(); </a:t>
            </a:r>
            <a:endParaRPr lang="en-US" dirty="0" smtClean="0"/>
          </a:p>
          <a:p>
            <a:pPr marL="0" indent="0">
              <a:buNone/>
            </a:pPr>
            <a:r>
              <a:rPr lang="en-US" dirty="0" err="1" smtClean="0"/>
              <a:t>Arrays.sort</a:t>
            </a:r>
            <a:r>
              <a:rPr lang="en-US" dirty="0" smtClean="0"/>
              <a:t>(array1</a:t>
            </a:r>
            <a:r>
              <a:rPr lang="en-US" dirty="0"/>
              <a:t>); </a:t>
            </a:r>
            <a:endParaRPr lang="en-US" dirty="0" smtClean="0"/>
          </a:p>
          <a:p>
            <a:pPr marL="0" indent="0">
              <a:buNone/>
            </a:pPr>
            <a:r>
              <a:rPr lang="en-US" dirty="0" err="1" smtClean="0"/>
              <a:t>System.out.println</a:t>
            </a:r>
            <a:r>
              <a:rPr lang="en-US" dirty="0"/>
              <a:t>("After Sort, Array-1 elements are :"); </a:t>
            </a:r>
            <a:endParaRPr lang="en-US" dirty="0" smtClean="0"/>
          </a:p>
          <a:p>
            <a:pPr marL="0" indent="0">
              <a:buNone/>
            </a:pPr>
            <a:r>
              <a:rPr lang="en-US" dirty="0" smtClean="0"/>
              <a:t>display(array1</a:t>
            </a:r>
            <a:r>
              <a:rPr lang="en-US" dirty="0"/>
              <a:t>);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smtClean="0"/>
              <a:t>static </a:t>
            </a:r>
            <a:r>
              <a:rPr lang="en-US" dirty="0"/>
              <a:t>void display(</a:t>
            </a:r>
            <a:r>
              <a:rPr lang="en-US" dirty="0" err="1"/>
              <a:t>int</a:t>
            </a:r>
            <a:r>
              <a:rPr lang="en-US" dirty="0"/>
              <a:t>[] array) </a:t>
            </a:r>
            <a:endParaRPr lang="en-US" dirty="0" smtClean="0"/>
          </a:p>
          <a:p>
            <a:pPr marL="0" indent="0">
              <a:buNone/>
            </a:pPr>
            <a:r>
              <a:rPr lang="en-US" dirty="0" smtClean="0"/>
              <a:t>{</a:t>
            </a:r>
          </a:p>
          <a:p>
            <a:pPr marL="0" indent="0">
              <a:buNone/>
            </a:pPr>
            <a:r>
              <a:rPr lang="en-US" dirty="0" smtClean="0"/>
              <a:t> </a:t>
            </a:r>
            <a:r>
              <a:rPr lang="en-US" dirty="0"/>
              <a:t>for (</a:t>
            </a:r>
            <a:r>
              <a:rPr lang="en-US" dirty="0" err="1"/>
              <a:t>int</a:t>
            </a:r>
            <a:r>
              <a:rPr lang="en-US" dirty="0"/>
              <a:t> x : array) </a:t>
            </a:r>
            <a:endParaRPr lang="en-US" dirty="0" smtClean="0"/>
          </a:p>
          <a:p>
            <a:pPr marL="0" indent="0">
              <a:buNone/>
            </a:pPr>
            <a:r>
              <a:rPr lang="en-US" dirty="0" err="1" smtClean="0"/>
              <a:t>System.out.print</a:t>
            </a:r>
            <a:r>
              <a:rPr lang="en-US" dirty="0" smtClean="0"/>
              <a:t>(x </a:t>
            </a:r>
            <a:r>
              <a:rPr lang="en-US" dirty="0"/>
              <a:t>+ " "); </a:t>
            </a:r>
            <a:endParaRPr lang="en-US" dirty="0" smtClean="0"/>
          </a:p>
          <a:p>
            <a:pPr marL="0" indent="0">
              <a:buNone/>
            </a:pPr>
            <a:r>
              <a:rPr lang="en-US" dirty="0" smtClean="0"/>
              <a:t>}</a:t>
            </a:r>
          </a:p>
          <a:p>
            <a:pPr marL="0" indent="0">
              <a:buNone/>
            </a:pPr>
            <a:r>
              <a:rPr lang="en-US" dirty="0"/>
              <a:t>}</a:t>
            </a:r>
          </a:p>
        </p:txBody>
      </p:sp>
    </p:spTree>
    <p:extLst>
      <p:ext uri="{BB962C8B-B14F-4D97-AF65-F5344CB8AC3E}">
        <p14:creationId xmlns:p14="http://schemas.microsoft.com/office/powerpoint/2010/main" val="395710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5745163"/>
          </a:xfrm>
        </p:spPr>
        <p:txBody>
          <a:bodyPr>
            <a:normAutofit/>
          </a:bodyPr>
          <a:lstStyle/>
          <a:p>
            <a:pPr marL="0" indent="0">
              <a:buNone/>
            </a:pPr>
            <a:r>
              <a:rPr lang="en-US" b="1" dirty="0"/>
              <a:t>Searching </a:t>
            </a:r>
            <a:endParaRPr lang="en-US" b="1" dirty="0" smtClean="0"/>
          </a:p>
          <a:p>
            <a:r>
              <a:rPr lang="en-US" dirty="0" smtClean="0"/>
              <a:t>There </a:t>
            </a:r>
            <a:r>
              <a:rPr lang="en-US" dirty="0"/>
              <a:t>are two versions of overloaded binary Search method that are defined in class Arrays. </a:t>
            </a:r>
            <a:endParaRPr lang="en-US" dirty="0" smtClean="0"/>
          </a:p>
          <a:p>
            <a:pPr marL="914400" lvl="1" indent="-514350">
              <a:buAutoNum type="arabicPeriod"/>
            </a:pPr>
            <a:r>
              <a:rPr lang="en-US" dirty="0" smtClean="0"/>
              <a:t>public </a:t>
            </a:r>
            <a:r>
              <a:rPr lang="en-US" dirty="0"/>
              <a:t>static </a:t>
            </a:r>
            <a:r>
              <a:rPr lang="en-US" dirty="0" err="1"/>
              <a:t>int</a:t>
            </a:r>
            <a:r>
              <a:rPr lang="en-US" dirty="0"/>
              <a:t> </a:t>
            </a:r>
            <a:r>
              <a:rPr lang="en-US" dirty="0" err="1"/>
              <a:t>binarySearch</a:t>
            </a:r>
            <a:r>
              <a:rPr lang="en-US" dirty="0"/>
              <a:t>(</a:t>
            </a:r>
            <a:r>
              <a:rPr lang="en-US" dirty="0" err="1"/>
              <a:t>int</a:t>
            </a:r>
            <a:r>
              <a:rPr lang="en-US" dirty="0"/>
              <a:t> [] array, </a:t>
            </a:r>
            <a:r>
              <a:rPr lang="en-US" dirty="0" err="1"/>
              <a:t>int</a:t>
            </a:r>
            <a:r>
              <a:rPr lang="en-US" dirty="0"/>
              <a:t> key) </a:t>
            </a:r>
            <a:endParaRPr lang="en-US" dirty="0" smtClean="0"/>
          </a:p>
          <a:p>
            <a:pPr marL="0" indent="0">
              <a:buNone/>
            </a:pPr>
            <a:endParaRPr lang="en-US" dirty="0" smtClean="0"/>
          </a:p>
          <a:p>
            <a:pPr marL="0" indent="0">
              <a:buNone/>
            </a:pPr>
            <a:r>
              <a:rPr lang="en-US" b="1" dirty="0" smtClean="0"/>
              <a:t>Equals </a:t>
            </a:r>
            <a:endParaRPr lang="en-US" b="1" dirty="0"/>
          </a:p>
          <a:p>
            <a:pPr marL="400050" lvl="1" indent="0">
              <a:buNone/>
            </a:pPr>
            <a:r>
              <a:rPr lang="en-US" dirty="0"/>
              <a:t>public static </a:t>
            </a:r>
            <a:r>
              <a:rPr lang="en-US" dirty="0" err="1"/>
              <a:t>boolean</a:t>
            </a:r>
            <a:r>
              <a:rPr lang="en-US" dirty="0"/>
              <a:t> equals (</a:t>
            </a:r>
            <a:r>
              <a:rPr lang="en-US" dirty="0" err="1"/>
              <a:t>int</a:t>
            </a:r>
            <a:r>
              <a:rPr lang="en-US" dirty="0"/>
              <a:t> [] a, </a:t>
            </a:r>
            <a:r>
              <a:rPr lang="en-US" dirty="0" err="1"/>
              <a:t>int</a:t>
            </a:r>
            <a:r>
              <a:rPr lang="en-US" dirty="0"/>
              <a:t> [] b) </a:t>
            </a:r>
            <a:endParaRPr lang="en-US" dirty="0" smtClean="0"/>
          </a:p>
          <a:p>
            <a:pPr marL="400050" lvl="1" indent="0">
              <a:buNone/>
            </a:pPr>
            <a:endParaRPr lang="en-US" dirty="0"/>
          </a:p>
          <a:p>
            <a:pPr marL="400050" lvl="1" indent="0">
              <a:buNone/>
            </a:pPr>
            <a:r>
              <a:rPr lang="en-US" dirty="0" smtClean="0"/>
              <a:t>The </a:t>
            </a:r>
            <a:r>
              <a:rPr lang="en-US" dirty="0"/>
              <a:t>output is a Boolean value—it returns true, if the elements and their order in the two arrays are same; otherwise, it returns false.</a:t>
            </a:r>
            <a:endParaRPr lang="en-US" dirty="0" smtClean="0"/>
          </a:p>
        </p:txBody>
      </p:sp>
    </p:spTree>
    <p:extLst>
      <p:ext uri="{BB962C8B-B14F-4D97-AF65-F5344CB8AC3E}">
        <p14:creationId xmlns:p14="http://schemas.microsoft.com/office/powerpoint/2010/main" val="2461506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b="1" dirty="0"/>
              <a:t>Fill </a:t>
            </a:r>
            <a:endParaRPr lang="en-US" b="1" dirty="0" smtClean="0"/>
          </a:p>
          <a:p>
            <a:pPr marL="0" indent="0">
              <a:buNone/>
            </a:pPr>
            <a:r>
              <a:rPr lang="en-US" dirty="0"/>
              <a:t>The two versions of method fill defined in class Arrays are as follows. </a:t>
            </a:r>
            <a:endParaRPr lang="en-US" dirty="0" smtClean="0"/>
          </a:p>
          <a:p>
            <a:pPr marL="914400" lvl="1" indent="-514350">
              <a:buAutoNum type="arabicPeriod"/>
            </a:pPr>
            <a:r>
              <a:rPr lang="en-US" dirty="0" smtClean="0"/>
              <a:t>public </a:t>
            </a:r>
            <a:r>
              <a:rPr lang="en-US" dirty="0"/>
              <a:t>static void fill (byte [] array, byte value) </a:t>
            </a:r>
            <a:endParaRPr lang="en-US" dirty="0" smtClean="0"/>
          </a:p>
          <a:p>
            <a:pPr marL="400050" lvl="1" indent="0">
              <a:buNone/>
            </a:pPr>
            <a:r>
              <a:rPr lang="en-US" dirty="0" smtClean="0"/>
              <a:t>The </a:t>
            </a:r>
            <a:r>
              <a:rPr lang="en-US" dirty="0"/>
              <a:t>method fills the entire array with a specified value. </a:t>
            </a:r>
            <a:endParaRPr lang="en-US" dirty="0" smtClean="0"/>
          </a:p>
          <a:p>
            <a:pPr marL="400050" lvl="1" indent="0">
              <a:buNone/>
            </a:pPr>
            <a:r>
              <a:rPr lang="en-US" dirty="0" smtClean="0"/>
              <a:t>2</a:t>
            </a:r>
            <a:r>
              <a:rPr lang="en-US" dirty="0"/>
              <a:t>. public static void fill(byte [] array, </a:t>
            </a:r>
            <a:r>
              <a:rPr lang="en-US" dirty="0" err="1"/>
              <a:t>int</a:t>
            </a:r>
            <a:r>
              <a:rPr lang="en-US" dirty="0"/>
              <a:t> </a:t>
            </a:r>
            <a:r>
              <a:rPr lang="en-US" dirty="0" err="1"/>
              <a:t>startIndex</a:t>
            </a:r>
            <a:r>
              <a:rPr lang="en-US" dirty="0"/>
              <a:t>, </a:t>
            </a:r>
            <a:r>
              <a:rPr lang="en-US" dirty="0" err="1"/>
              <a:t>int</a:t>
            </a:r>
            <a:r>
              <a:rPr lang="en-US" dirty="0"/>
              <a:t> </a:t>
            </a:r>
            <a:r>
              <a:rPr lang="en-US" dirty="0" err="1"/>
              <a:t>endIndex</a:t>
            </a:r>
            <a:r>
              <a:rPr lang="en-US" dirty="0"/>
              <a:t>, byte value) </a:t>
            </a:r>
            <a:endParaRPr lang="en-US" dirty="0" smtClean="0"/>
          </a:p>
          <a:p>
            <a:pPr marL="400050" lvl="1" indent="0">
              <a:buNone/>
            </a:pPr>
            <a:r>
              <a:rPr lang="en-US" dirty="0" smtClean="0"/>
              <a:t>The </a:t>
            </a:r>
            <a:r>
              <a:rPr lang="en-US" dirty="0"/>
              <a:t>method fills the specified subset of an array with the specified value </a:t>
            </a:r>
          </a:p>
        </p:txBody>
      </p:sp>
    </p:spTree>
    <p:extLst>
      <p:ext uri="{BB962C8B-B14F-4D97-AF65-F5344CB8AC3E}">
        <p14:creationId xmlns:p14="http://schemas.microsoft.com/office/powerpoint/2010/main" val="1260149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lstStyle/>
          <a:p>
            <a:pPr marL="0" indent="0">
              <a:buNone/>
            </a:pPr>
            <a:r>
              <a:rPr lang="en-US" b="1" dirty="0" err="1"/>
              <a:t>CopyOf</a:t>
            </a:r>
            <a:r>
              <a:rPr lang="en-US" b="1" dirty="0"/>
              <a:t> </a:t>
            </a:r>
            <a:endParaRPr lang="en-US" b="1" dirty="0" smtClean="0"/>
          </a:p>
          <a:p>
            <a:pPr marL="400050" lvl="1" indent="0">
              <a:buNone/>
            </a:pPr>
            <a:r>
              <a:rPr lang="en-US" dirty="0" smtClean="0"/>
              <a:t>1</a:t>
            </a:r>
            <a:r>
              <a:rPr lang="en-US" dirty="0"/>
              <a:t>. public static byte [] </a:t>
            </a:r>
            <a:r>
              <a:rPr lang="en-US" dirty="0" err="1"/>
              <a:t>copyOf</a:t>
            </a:r>
            <a:r>
              <a:rPr lang="en-US" dirty="0"/>
              <a:t>(byte [] original, </a:t>
            </a:r>
            <a:r>
              <a:rPr lang="en-US" dirty="0" err="1"/>
              <a:t>int</a:t>
            </a:r>
            <a:r>
              <a:rPr lang="en-US" dirty="0"/>
              <a:t> length) </a:t>
            </a:r>
            <a:endParaRPr lang="en-US" dirty="0" smtClean="0"/>
          </a:p>
          <a:p>
            <a:pPr marL="400050" lvl="1" indent="0">
              <a:buNone/>
            </a:pPr>
            <a:r>
              <a:rPr lang="en-US" dirty="0" smtClean="0"/>
              <a:t>The </a:t>
            </a:r>
            <a:r>
              <a:rPr lang="en-US" dirty="0"/>
              <a:t>method copies the array into a new array of specified length </a:t>
            </a:r>
            <a:endParaRPr lang="en-US" dirty="0" smtClean="0"/>
          </a:p>
          <a:p>
            <a:pPr marL="400050" lvl="1" indent="0">
              <a:buNone/>
            </a:pPr>
            <a:r>
              <a:rPr lang="en-US" dirty="0" smtClean="0"/>
              <a:t>2</a:t>
            </a:r>
            <a:r>
              <a:rPr lang="en-US" dirty="0"/>
              <a:t>. </a:t>
            </a:r>
            <a:r>
              <a:rPr lang="en-US" dirty="0" err="1"/>
              <a:t>copyOfRange</a:t>
            </a:r>
            <a:r>
              <a:rPr lang="en-US" dirty="0"/>
              <a:t> </a:t>
            </a:r>
            <a:endParaRPr lang="en-US" dirty="0" smtClean="0"/>
          </a:p>
          <a:p>
            <a:pPr marL="400050" lvl="1" indent="0">
              <a:buNone/>
            </a:pPr>
            <a:r>
              <a:rPr lang="en-US" dirty="0" smtClean="0"/>
              <a:t>public </a:t>
            </a:r>
            <a:r>
              <a:rPr lang="en-US" dirty="0"/>
              <a:t>static char [] </a:t>
            </a:r>
            <a:r>
              <a:rPr lang="en-US" dirty="0" err="1"/>
              <a:t>copyOfRange</a:t>
            </a:r>
            <a:r>
              <a:rPr lang="en-US" dirty="0"/>
              <a:t>( char [] original, </a:t>
            </a:r>
            <a:r>
              <a:rPr lang="en-US" dirty="0" err="1"/>
              <a:t>int</a:t>
            </a:r>
            <a:r>
              <a:rPr lang="en-US" dirty="0"/>
              <a:t> </a:t>
            </a:r>
            <a:r>
              <a:rPr lang="en-US" dirty="0" err="1"/>
              <a:t>fromIndex</a:t>
            </a:r>
            <a:r>
              <a:rPr lang="en-US" dirty="0"/>
              <a:t>, </a:t>
            </a:r>
            <a:r>
              <a:rPr lang="en-US" dirty="0" err="1"/>
              <a:t>int</a:t>
            </a:r>
            <a:r>
              <a:rPr lang="en-US" dirty="0"/>
              <a:t> </a:t>
            </a:r>
            <a:r>
              <a:rPr lang="en-US" dirty="0" err="1"/>
              <a:t>toIndex</a:t>
            </a:r>
            <a:r>
              <a:rPr lang="en-US" dirty="0"/>
              <a:t>) </a:t>
            </a:r>
          </a:p>
        </p:txBody>
      </p:sp>
    </p:spTree>
    <p:extLst>
      <p:ext uri="{BB962C8B-B14F-4D97-AF65-F5344CB8AC3E}">
        <p14:creationId xmlns:p14="http://schemas.microsoft.com/office/powerpoint/2010/main" val="2324799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dirty="0" err="1"/>
              <a:t>asList</a:t>
            </a:r>
            <a:r>
              <a:rPr lang="en-US" dirty="0"/>
              <a:t> </a:t>
            </a:r>
            <a:endParaRPr lang="en-US" dirty="0" smtClean="0"/>
          </a:p>
          <a:p>
            <a:pPr marL="400050" lvl="1" indent="0">
              <a:buNone/>
            </a:pPr>
            <a:r>
              <a:rPr lang="en-US" dirty="0" smtClean="0"/>
              <a:t>public </a:t>
            </a:r>
            <a:r>
              <a:rPr lang="en-US" dirty="0"/>
              <a:t>static List </a:t>
            </a:r>
            <a:r>
              <a:rPr lang="en-US" dirty="0" err="1"/>
              <a:t>asList</a:t>
            </a:r>
            <a:r>
              <a:rPr lang="en-US" dirty="0"/>
              <a:t>(T… array) </a:t>
            </a:r>
            <a:endParaRPr lang="en-US" dirty="0" smtClean="0"/>
          </a:p>
          <a:p>
            <a:pPr marL="400050" lvl="1" indent="0">
              <a:buNone/>
            </a:pPr>
            <a:r>
              <a:rPr lang="en-US" dirty="0" smtClean="0"/>
              <a:t>The </a:t>
            </a:r>
            <a:r>
              <a:rPr lang="en-US" dirty="0"/>
              <a:t>method returns a fixed-sized list backed by the array. </a:t>
            </a:r>
            <a:endParaRPr lang="en-US" dirty="0" smtClean="0"/>
          </a:p>
          <a:p>
            <a:pPr marL="0" indent="0">
              <a:buNone/>
            </a:pPr>
            <a:r>
              <a:rPr lang="en-US" dirty="0" err="1" smtClean="0"/>
              <a:t>toString</a:t>
            </a:r>
            <a:r>
              <a:rPr lang="en-US" dirty="0" smtClean="0"/>
              <a:t> </a:t>
            </a:r>
          </a:p>
          <a:p>
            <a:pPr marL="400050" lvl="1" indent="0">
              <a:buNone/>
            </a:pPr>
            <a:r>
              <a:rPr lang="en-US" dirty="0" smtClean="0"/>
              <a:t>The </a:t>
            </a:r>
            <a:r>
              <a:rPr lang="en-US" dirty="0"/>
              <a:t>method header is given as </a:t>
            </a:r>
            <a:endParaRPr lang="en-US" dirty="0" smtClean="0"/>
          </a:p>
          <a:p>
            <a:pPr marL="400050" lvl="1" indent="0">
              <a:buNone/>
            </a:pPr>
            <a:r>
              <a:rPr lang="en-US" dirty="0" smtClean="0"/>
              <a:t>public </a:t>
            </a:r>
            <a:r>
              <a:rPr lang="en-US" dirty="0"/>
              <a:t>static String </a:t>
            </a:r>
            <a:r>
              <a:rPr lang="en-US" dirty="0" err="1"/>
              <a:t>toString</a:t>
            </a:r>
            <a:r>
              <a:rPr lang="en-US" dirty="0"/>
              <a:t> (</a:t>
            </a:r>
            <a:r>
              <a:rPr lang="en-US" dirty="0" err="1"/>
              <a:t>int</a:t>
            </a:r>
            <a:r>
              <a:rPr lang="en-US" dirty="0"/>
              <a:t> [] array) </a:t>
            </a:r>
            <a:endParaRPr lang="en-US" dirty="0" smtClean="0"/>
          </a:p>
          <a:p>
            <a:pPr marL="400050" lvl="1" indent="0">
              <a:buNone/>
            </a:pPr>
            <a:r>
              <a:rPr lang="en-US" dirty="0" smtClean="0"/>
              <a:t>The </a:t>
            </a:r>
            <a:r>
              <a:rPr lang="en-US" dirty="0"/>
              <a:t>method returns a string representation of the array elements.</a:t>
            </a:r>
          </a:p>
        </p:txBody>
      </p:sp>
    </p:spTree>
    <p:extLst>
      <p:ext uri="{BB962C8B-B14F-4D97-AF65-F5344CB8AC3E}">
        <p14:creationId xmlns:p14="http://schemas.microsoft.com/office/powerpoint/2010/main" val="2921229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lstStyle/>
          <a:p>
            <a:r>
              <a:rPr lang="en-US" dirty="0"/>
              <a:t>A two-dimensional array may be declared and initialized as, </a:t>
            </a:r>
            <a:endParaRPr lang="en-US" dirty="0" smtClean="0"/>
          </a:p>
          <a:p>
            <a:r>
              <a:rPr lang="en-US" dirty="0" err="1" smtClean="0"/>
              <a:t>int</a:t>
            </a:r>
            <a:r>
              <a:rPr lang="en-US" dirty="0" smtClean="0"/>
              <a:t> </a:t>
            </a:r>
            <a:r>
              <a:rPr lang="en-US" dirty="0"/>
              <a:t>[][] array2d = new </a:t>
            </a:r>
            <a:r>
              <a:rPr lang="en-US" dirty="0" err="1"/>
              <a:t>int</a:t>
            </a:r>
            <a:r>
              <a:rPr lang="en-US" dirty="0"/>
              <a:t> [][] {{1, 2, 3}, {4, 5, 6}}; </a:t>
            </a:r>
            <a:r>
              <a:rPr lang="en-US" dirty="0" smtClean="0"/>
              <a:t>					or </a:t>
            </a:r>
            <a:r>
              <a:rPr lang="en-US" dirty="0"/>
              <a:t>as </a:t>
            </a:r>
            <a:endParaRPr lang="en-US" dirty="0" smtClean="0"/>
          </a:p>
          <a:p>
            <a:r>
              <a:rPr lang="en-US" dirty="0" err="1" smtClean="0"/>
              <a:t>int</a:t>
            </a:r>
            <a:r>
              <a:rPr lang="en-US" dirty="0" smtClean="0"/>
              <a:t> </a:t>
            </a:r>
            <a:r>
              <a:rPr lang="en-US" dirty="0"/>
              <a:t>[][] array2D = {{1, 2, 3}, {4, 5, 6}};</a:t>
            </a:r>
          </a:p>
        </p:txBody>
      </p:sp>
    </p:spTree>
    <p:extLst>
      <p:ext uri="{BB962C8B-B14F-4D97-AF65-F5344CB8AC3E}">
        <p14:creationId xmlns:p14="http://schemas.microsoft.com/office/powerpoint/2010/main" val="1679496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Two-dimensional Arrays </a:t>
            </a: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dirty="0"/>
              <a:t>An array may hold other arrays as its elements. </a:t>
            </a:r>
            <a:endParaRPr lang="en-US" dirty="0" smtClean="0"/>
          </a:p>
          <a:p>
            <a:r>
              <a:rPr lang="en-US" dirty="0" smtClean="0"/>
              <a:t>If </a:t>
            </a:r>
            <a:r>
              <a:rPr lang="en-US" dirty="0"/>
              <a:t>the elements of an array are one-dimensional arrays, the array becomes a two-dimensional array. </a:t>
            </a:r>
            <a:endParaRPr lang="en-US" dirty="0" smtClean="0"/>
          </a:p>
          <a:p>
            <a:r>
              <a:rPr lang="en-US" dirty="0" smtClean="0"/>
              <a:t>A </a:t>
            </a:r>
            <a:r>
              <a:rPr lang="en-US" dirty="0"/>
              <a:t>two-dimensional array is treated as an array of arrays, and each of these arrays may have a different number of elements. </a:t>
            </a:r>
            <a:endParaRPr lang="en-US" dirty="0" smtClean="0"/>
          </a:p>
          <a:p>
            <a:pPr lvl="1"/>
            <a:r>
              <a:rPr lang="en-US" dirty="0" smtClean="0"/>
              <a:t> </a:t>
            </a:r>
            <a:r>
              <a:rPr lang="en-US" dirty="0"/>
              <a:t>E.g. Matrices are two-dimensional arrays. </a:t>
            </a:r>
            <a:endParaRPr lang="en-US" dirty="0" smtClean="0"/>
          </a:p>
          <a:p>
            <a:pPr lvl="1"/>
            <a:r>
              <a:rPr lang="en-US" dirty="0" smtClean="0"/>
              <a:t> </a:t>
            </a:r>
            <a:r>
              <a:rPr lang="en-US" dirty="0"/>
              <a:t>List of telephone numbers is another such example. </a:t>
            </a:r>
            <a:endParaRPr lang="en-US" dirty="0" smtClean="0"/>
          </a:p>
          <a:p>
            <a:r>
              <a:rPr lang="en-US" dirty="0" smtClean="0"/>
              <a:t> </a:t>
            </a:r>
            <a:r>
              <a:rPr lang="en-US" dirty="0"/>
              <a:t>A two-dimensional array may be defined as: </a:t>
            </a:r>
            <a:endParaRPr lang="en-US" dirty="0" smtClean="0"/>
          </a:p>
          <a:p>
            <a:pPr lvl="1"/>
            <a:r>
              <a:rPr lang="en-US" dirty="0" err="1" smtClean="0"/>
              <a:t>int</a:t>
            </a:r>
            <a:r>
              <a:rPr lang="en-US" dirty="0" smtClean="0"/>
              <a:t> </a:t>
            </a:r>
            <a:r>
              <a:rPr lang="en-US" dirty="0" err="1"/>
              <a:t>telNumber</a:t>
            </a:r>
            <a:r>
              <a:rPr lang="en-US" dirty="0"/>
              <a:t> [][] = new </a:t>
            </a:r>
            <a:r>
              <a:rPr lang="en-US" dirty="0" err="1"/>
              <a:t>int</a:t>
            </a:r>
            <a:r>
              <a:rPr lang="en-US" dirty="0"/>
              <a:t> [5][10]; </a:t>
            </a:r>
            <a:endParaRPr lang="en-US" dirty="0" smtClean="0"/>
          </a:p>
          <a:p>
            <a:pPr lvl="1"/>
            <a:r>
              <a:rPr lang="en-US" dirty="0" smtClean="0"/>
              <a:t>The </a:t>
            </a:r>
            <a:r>
              <a:rPr lang="en-US" dirty="0"/>
              <a:t>array will contain 5 numbers each having 10 digits. </a:t>
            </a:r>
            <a:endParaRPr lang="en-US" dirty="0" smtClean="0"/>
          </a:p>
          <a:p>
            <a:r>
              <a:rPr lang="en-US" dirty="0" smtClean="0"/>
              <a:t>A </a:t>
            </a:r>
            <a:r>
              <a:rPr lang="en-US" dirty="0"/>
              <a:t>two-dimensional array may as well be defined and initialized as </a:t>
            </a:r>
            <a:endParaRPr lang="en-US" dirty="0" smtClean="0"/>
          </a:p>
          <a:p>
            <a:pPr lvl="1"/>
            <a:r>
              <a:rPr lang="en-US" dirty="0" err="1" smtClean="0"/>
              <a:t>int</a:t>
            </a:r>
            <a:r>
              <a:rPr lang="en-US" dirty="0" smtClean="0"/>
              <a:t> </a:t>
            </a:r>
            <a:r>
              <a:rPr lang="en-US" dirty="0" err="1"/>
              <a:t>arrayB</a:t>
            </a:r>
            <a:r>
              <a:rPr lang="en-US" dirty="0"/>
              <a:t> [ ][ ] = {{11, 12, 13 }, {7, 6, 4}}; </a:t>
            </a:r>
            <a:endParaRPr lang="en-US" dirty="0" smtClean="0"/>
          </a:p>
        </p:txBody>
      </p:sp>
    </p:spTree>
    <p:extLst>
      <p:ext uri="{BB962C8B-B14F-4D97-AF65-F5344CB8AC3E}">
        <p14:creationId xmlns:p14="http://schemas.microsoft.com/office/powerpoint/2010/main" val="1453655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5745163"/>
          </a:xfrm>
        </p:spPr>
        <p:txBody>
          <a:bodyPr>
            <a:normAutofit fontScale="92500" lnSpcReduction="10000"/>
          </a:bodyPr>
          <a:lstStyle/>
          <a:p>
            <a:pPr marL="0" indent="0">
              <a:buNone/>
            </a:pPr>
            <a:r>
              <a:rPr lang="en-US" dirty="0"/>
              <a:t>class </a:t>
            </a:r>
            <a:r>
              <a:rPr lang="en-US" dirty="0" err="1"/>
              <a:t>TwoDimArray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a:t>num2D[][]= {{1,2,3},{4,5,6},{7,8,9}}; </a:t>
            </a:r>
            <a:endParaRPr lang="en-US" dirty="0" smtClean="0"/>
          </a:p>
          <a:p>
            <a:pPr marL="0" indent="0">
              <a:buNone/>
            </a:pPr>
            <a:r>
              <a:rPr lang="en-US" dirty="0" smtClean="0"/>
              <a:t>for(</a:t>
            </a:r>
            <a:r>
              <a:rPr lang="en-US" dirty="0" err="1" smtClean="0"/>
              <a:t>int</a:t>
            </a:r>
            <a:r>
              <a:rPr lang="en-US" dirty="0"/>
              <a:t>[] y : num2D) </a:t>
            </a:r>
            <a:endParaRPr lang="en-US" dirty="0" smtClean="0"/>
          </a:p>
          <a:p>
            <a:pPr marL="0" indent="0">
              <a:buNone/>
            </a:pPr>
            <a:r>
              <a:rPr lang="en-US" dirty="0" smtClean="0"/>
              <a:t>{ </a:t>
            </a:r>
          </a:p>
          <a:p>
            <a:pPr marL="0" indent="0">
              <a:buNone/>
            </a:pPr>
            <a:r>
              <a:rPr lang="en-US" dirty="0" smtClean="0"/>
              <a:t>for(</a:t>
            </a:r>
            <a:r>
              <a:rPr lang="en-US" dirty="0" err="1" smtClean="0"/>
              <a:t>int</a:t>
            </a:r>
            <a:r>
              <a:rPr lang="en-US" dirty="0" smtClean="0"/>
              <a:t> </a:t>
            </a:r>
            <a:r>
              <a:rPr lang="en-US" dirty="0"/>
              <a:t>x : y) </a:t>
            </a:r>
            <a:endParaRPr lang="en-US" dirty="0" smtClean="0"/>
          </a:p>
          <a:p>
            <a:pPr marL="0" indent="0">
              <a:buNone/>
            </a:pPr>
            <a:r>
              <a:rPr lang="en-US" dirty="0" err="1" smtClean="0"/>
              <a:t>System.out.print</a:t>
            </a:r>
            <a:r>
              <a:rPr lang="en-US" dirty="0"/>
              <a:t>( x + " ");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26774650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Three-dimensional Arrays </a:t>
            </a: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dirty="0"/>
              <a:t>When an array holds two-dimensional arrays as its elements, the array is a three dimensional array. </a:t>
            </a:r>
            <a:endParaRPr lang="en-US" dirty="0" smtClean="0"/>
          </a:p>
          <a:p>
            <a:r>
              <a:rPr lang="en-US" dirty="0" smtClean="0"/>
              <a:t> </a:t>
            </a:r>
            <a:r>
              <a:rPr lang="en-US" dirty="0"/>
              <a:t>A practical example includes an array of matrices. </a:t>
            </a:r>
            <a:endParaRPr lang="en-US" dirty="0" smtClean="0"/>
          </a:p>
          <a:p>
            <a:r>
              <a:rPr lang="en-US" dirty="0" smtClean="0"/>
              <a:t> </a:t>
            </a:r>
            <a:r>
              <a:rPr lang="en-US" dirty="0"/>
              <a:t>Each basic element of such an array needs three index values for its reference. </a:t>
            </a:r>
            <a:endParaRPr lang="en-US" dirty="0" smtClean="0"/>
          </a:p>
          <a:p>
            <a:r>
              <a:rPr lang="en-US" dirty="0" smtClean="0"/>
              <a:t> </a:t>
            </a:r>
            <a:r>
              <a:rPr lang="en-US" dirty="0"/>
              <a:t>A three-dimensional array may be declared as </a:t>
            </a:r>
            <a:endParaRPr lang="en-US" dirty="0" smtClean="0"/>
          </a:p>
          <a:p>
            <a:pPr lvl="1"/>
            <a:r>
              <a:rPr lang="en-US" dirty="0" err="1" smtClean="0"/>
              <a:t>int</a:t>
            </a:r>
            <a:r>
              <a:rPr lang="en-US" dirty="0" smtClean="0"/>
              <a:t> </a:t>
            </a:r>
            <a:r>
              <a:rPr lang="en-US" dirty="0" err="1"/>
              <a:t>tDArray</a:t>
            </a:r>
            <a:r>
              <a:rPr lang="en-US" dirty="0"/>
              <a:t> [][][]; </a:t>
            </a:r>
            <a:endParaRPr lang="en-US" dirty="0" smtClean="0"/>
          </a:p>
          <a:p>
            <a:pPr lvl="1"/>
            <a:r>
              <a:rPr lang="en-US" dirty="0" smtClean="0"/>
              <a:t>double </a:t>
            </a:r>
            <a:r>
              <a:rPr lang="en-US" dirty="0"/>
              <a:t>d3Array [][][]; </a:t>
            </a:r>
          </a:p>
        </p:txBody>
      </p:sp>
    </p:spTree>
    <p:extLst>
      <p:ext uri="{BB962C8B-B14F-4D97-AF65-F5344CB8AC3E}">
        <p14:creationId xmlns:p14="http://schemas.microsoft.com/office/powerpoint/2010/main" val="3011773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85000" lnSpcReduction="20000"/>
          </a:bodyPr>
          <a:lstStyle/>
          <a:p>
            <a:pPr marL="0" indent="0">
              <a:buNone/>
            </a:pPr>
            <a:r>
              <a:rPr lang="en-US" dirty="0"/>
              <a:t>class </a:t>
            </a:r>
            <a:r>
              <a:rPr lang="en-US" dirty="0" err="1"/>
              <a:t>ThreeDimArray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a:t>num3D[][][]= { { {1,2,3}, {4,5,6}, {7,8,9} }, { {11,12,13},{14,15,16},{17,18,19} } }; </a:t>
            </a:r>
            <a:endParaRPr lang="en-US" dirty="0" smtClean="0"/>
          </a:p>
          <a:p>
            <a:pPr marL="0" indent="0">
              <a:buNone/>
            </a:pPr>
            <a:r>
              <a:rPr lang="en-US" dirty="0" smtClean="0"/>
              <a:t>for(</a:t>
            </a:r>
            <a:r>
              <a:rPr lang="en-US" dirty="0" err="1" smtClean="0"/>
              <a:t>int</a:t>
            </a:r>
            <a:r>
              <a:rPr lang="en-US" dirty="0"/>
              <a:t>[][] z: num3D) </a:t>
            </a:r>
            <a:endParaRPr lang="en-US" dirty="0" smtClean="0"/>
          </a:p>
          <a:p>
            <a:pPr marL="0" indent="0">
              <a:buNone/>
            </a:pPr>
            <a:r>
              <a:rPr lang="en-US" dirty="0" smtClean="0"/>
              <a:t>{ </a:t>
            </a:r>
          </a:p>
          <a:p>
            <a:pPr marL="0" indent="0">
              <a:buNone/>
            </a:pPr>
            <a:r>
              <a:rPr lang="en-US" dirty="0" smtClean="0"/>
              <a:t>for(</a:t>
            </a:r>
            <a:r>
              <a:rPr lang="en-US" dirty="0" err="1" smtClean="0"/>
              <a:t>int</a:t>
            </a:r>
            <a:r>
              <a:rPr lang="en-US" dirty="0"/>
              <a:t>[]y : z) </a:t>
            </a:r>
            <a:endParaRPr lang="en-US" dirty="0" smtClean="0"/>
          </a:p>
          <a:p>
            <a:pPr marL="0" indent="0">
              <a:buNone/>
            </a:pPr>
            <a:r>
              <a:rPr lang="en-US" dirty="0" smtClean="0"/>
              <a:t>{ </a:t>
            </a:r>
          </a:p>
          <a:p>
            <a:pPr marL="0" indent="0">
              <a:buNone/>
            </a:pPr>
            <a:r>
              <a:rPr lang="en-US" dirty="0" smtClean="0"/>
              <a:t>for(</a:t>
            </a:r>
            <a:r>
              <a:rPr lang="en-US" dirty="0" err="1" smtClean="0"/>
              <a:t>int</a:t>
            </a:r>
            <a:r>
              <a:rPr lang="en-US" dirty="0" smtClean="0"/>
              <a:t> </a:t>
            </a:r>
            <a:r>
              <a:rPr lang="en-US" dirty="0"/>
              <a:t>x : y) </a:t>
            </a:r>
            <a:endParaRPr lang="en-US" dirty="0" smtClean="0"/>
          </a:p>
          <a:p>
            <a:pPr marL="0" indent="0">
              <a:buNone/>
            </a:pPr>
            <a:r>
              <a:rPr lang="en-US" dirty="0" err="1" smtClean="0"/>
              <a:t>System.out.print</a:t>
            </a:r>
            <a:r>
              <a:rPr lang="en-US" dirty="0"/>
              <a:t>( x + " ");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2866028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Arrays of Varying Lengths </a:t>
            </a:r>
          </a:p>
        </p:txBody>
      </p:sp>
      <p:sp>
        <p:nvSpPr>
          <p:cNvPr id="3" name="Content Placeholder 2"/>
          <p:cNvSpPr>
            <a:spLocks noGrp="1"/>
          </p:cNvSpPr>
          <p:nvPr>
            <p:ph idx="1"/>
          </p:nvPr>
        </p:nvSpPr>
        <p:spPr>
          <a:xfrm>
            <a:off x="457200" y="1600200"/>
            <a:ext cx="8610600" cy="4525963"/>
          </a:xfrm>
        </p:spPr>
        <p:txBody>
          <a:bodyPr/>
          <a:lstStyle/>
          <a:p>
            <a:r>
              <a:rPr lang="en-US" dirty="0"/>
              <a:t>A two-dimensional array is treated as an array whose elements are one dimensional arrays, which may have different sizes. </a:t>
            </a:r>
            <a:endParaRPr lang="en-US" dirty="0" smtClean="0"/>
          </a:p>
          <a:p>
            <a:r>
              <a:rPr lang="en-US" dirty="0" smtClean="0"/>
              <a:t>A </a:t>
            </a:r>
            <a:r>
              <a:rPr lang="en-US" dirty="0"/>
              <a:t>two-dimensional array may be declared as </a:t>
            </a:r>
            <a:endParaRPr lang="en-US" dirty="0" smtClean="0"/>
          </a:p>
          <a:p>
            <a:pPr lvl="1"/>
            <a:r>
              <a:rPr lang="en-US" dirty="0" err="1" smtClean="0"/>
              <a:t>int</a:t>
            </a:r>
            <a:r>
              <a:rPr lang="en-US" dirty="0" smtClean="0"/>
              <a:t> </a:t>
            </a:r>
            <a:r>
              <a:rPr lang="en-US" dirty="0"/>
              <a:t>a2D [][] = new </a:t>
            </a:r>
            <a:r>
              <a:rPr lang="en-US" dirty="0" err="1"/>
              <a:t>int</a:t>
            </a:r>
            <a:r>
              <a:rPr lang="en-US" dirty="0"/>
              <a:t> [3 ][]; </a:t>
            </a:r>
            <a:endParaRPr lang="en-US" dirty="0" smtClean="0"/>
          </a:p>
          <a:p>
            <a:r>
              <a:rPr lang="en-US" dirty="0" smtClean="0"/>
              <a:t>The </a:t>
            </a:r>
            <a:r>
              <a:rPr lang="en-US" dirty="0"/>
              <a:t>arrays may as well be declared as </a:t>
            </a:r>
            <a:endParaRPr lang="en-US" dirty="0" smtClean="0"/>
          </a:p>
          <a:p>
            <a:pPr lvl="1"/>
            <a:r>
              <a:rPr lang="en-US" dirty="0" err="1" smtClean="0"/>
              <a:t>int</a:t>
            </a:r>
            <a:r>
              <a:rPr lang="en-US" dirty="0" smtClean="0"/>
              <a:t> </a:t>
            </a:r>
            <a:r>
              <a:rPr lang="en-US" dirty="0"/>
              <a:t>array [][] = {{5, 7, 8 },{10, 11 }, {4, 3, 2, 7,5 }}; </a:t>
            </a:r>
          </a:p>
        </p:txBody>
      </p:sp>
    </p:spTree>
    <p:extLst>
      <p:ext uri="{BB962C8B-B14F-4D97-AF65-F5344CB8AC3E}">
        <p14:creationId xmlns:p14="http://schemas.microsoft.com/office/powerpoint/2010/main" val="11307642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a:t>class TwoDimArray2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a:t>num2D[][]= {{5,7,8},{10,11},{4,3,2,7,5}}; </a:t>
            </a:r>
            <a:endParaRPr lang="en-US" dirty="0" smtClean="0"/>
          </a:p>
          <a:p>
            <a:pPr marL="0" indent="0">
              <a:buNone/>
            </a:pPr>
            <a:r>
              <a:rPr lang="en-US" dirty="0" smtClean="0"/>
              <a:t>for(</a:t>
            </a:r>
            <a:r>
              <a:rPr lang="en-US" dirty="0" err="1" smtClean="0"/>
              <a:t>int</a:t>
            </a:r>
            <a:r>
              <a:rPr lang="en-US" dirty="0"/>
              <a:t>[] y : num2D) { </a:t>
            </a:r>
            <a:endParaRPr lang="en-US" dirty="0" smtClean="0"/>
          </a:p>
          <a:p>
            <a:pPr marL="0" indent="0">
              <a:buNone/>
            </a:pPr>
            <a:r>
              <a:rPr lang="en-US" dirty="0" smtClean="0"/>
              <a:t>for(</a:t>
            </a:r>
            <a:r>
              <a:rPr lang="en-US" dirty="0" err="1" smtClean="0"/>
              <a:t>int</a:t>
            </a:r>
            <a:r>
              <a:rPr lang="en-US" dirty="0" smtClean="0"/>
              <a:t> </a:t>
            </a:r>
            <a:r>
              <a:rPr lang="en-US" dirty="0"/>
              <a:t>x : y) </a:t>
            </a:r>
            <a:endParaRPr lang="en-US" dirty="0" smtClean="0"/>
          </a:p>
          <a:p>
            <a:pPr marL="0" indent="0">
              <a:buNone/>
            </a:pPr>
            <a:r>
              <a:rPr lang="en-US" dirty="0" err="1" smtClean="0"/>
              <a:t>System.out.print</a:t>
            </a:r>
            <a:r>
              <a:rPr lang="en-US" dirty="0"/>
              <a:t>( x + " "); </a:t>
            </a:r>
            <a:endParaRPr lang="en-US" dirty="0" smtClean="0"/>
          </a:p>
          <a:p>
            <a:pPr marL="0" indent="0">
              <a:buNone/>
            </a:pPr>
            <a:r>
              <a:rPr lang="en-US" dirty="0" err="1" smtClean="0"/>
              <a:t>System.out.println</a:t>
            </a:r>
            <a:r>
              <a:rPr lang="en-US" dirty="0"/>
              <a:t>(); </a:t>
            </a:r>
            <a:endParaRPr lang="en-US" dirty="0" smtClean="0"/>
          </a:p>
          <a:p>
            <a:pPr marL="0" indent="0">
              <a:buNone/>
            </a:pPr>
            <a:r>
              <a:rPr lang="en-US" dirty="0" smtClean="0"/>
              <a:t>} </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3934380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Arrays as </a:t>
            </a:r>
            <a:r>
              <a:rPr lang="en-US" dirty="0" smtClean="0">
                <a:solidFill>
                  <a:srgbClr val="FF0000"/>
                </a:solidFill>
              </a:rPr>
              <a:t>Vectors</a:t>
            </a:r>
            <a:endParaRPr lang="en-US" dirty="0">
              <a:solidFill>
                <a:srgbClr val="FF0000"/>
              </a:solidFill>
            </a:endParaRP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a:t>Similar to Arrays, vectors are another kind of data structure that is used for storing information. </a:t>
            </a:r>
            <a:endParaRPr lang="en-US" dirty="0" smtClean="0"/>
          </a:p>
          <a:p>
            <a:r>
              <a:rPr lang="en-US" dirty="0" smtClean="0"/>
              <a:t>Using </a:t>
            </a:r>
            <a:r>
              <a:rPr lang="en-US" dirty="0"/>
              <a:t>vector, we can implement a dynamic array. </a:t>
            </a:r>
            <a:endParaRPr lang="en-US" dirty="0" smtClean="0"/>
          </a:p>
          <a:p>
            <a:r>
              <a:rPr lang="en-US" dirty="0" smtClean="0"/>
              <a:t>The </a:t>
            </a:r>
            <a:r>
              <a:rPr lang="en-US" dirty="0"/>
              <a:t>following are the vector constructors: </a:t>
            </a:r>
            <a:endParaRPr lang="en-US" dirty="0" smtClean="0"/>
          </a:p>
          <a:p>
            <a:pPr lvl="1"/>
            <a:r>
              <a:rPr lang="en-US" dirty="0" smtClean="0"/>
              <a:t>Vector</a:t>
            </a:r>
            <a:r>
              <a:rPr lang="en-US" dirty="0"/>
              <a:t>() creates a default vector having an initial size of 10. </a:t>
            </a:r>
            <a:endParaRPr lang="en-US" dirty="0" smtClean="0"/>
          </a:p>
          <a:p>
            <a:pPr lvl="1"/>
            <a:r>
              <a:rPr lang="en-US" dirty="0" smtClean="0"/>
              <a:t>Vector(</a:t>
            </a:r>
            <a:r>
              <a:rPr lang="en-US" dirty="0" err="1" smtClean="0"/>
              <a:t>int</a:t>
            </a:r>
            <a:r>
              <a:rPr lang="en-US" dirty="0" smtClean="0"/>
              <a:t> </a:t>
            </a:r>
            <a:r>
              <a:rPr lang="en-US" dirty="0"/>
              <a:t>size) creates a vector whose initial capacity is specified by size. </a:t>
            </a:r>
            <a:endParaRPr lang="en-US" dirty="0" smtClean="0"/>
          </a:p>
          <a:p>
            <a:pPr marL="457200" lvl="1" indent="0">
              <a:buNone/>
            </a:pPr>
            <a:r>
              <a:rPr lang="en-US" dirty="0" smtClean="0"/>
              <a:t>    Example </a:t>
            </a:r>
            <a:r>
              <a:rPr lang="en-US" dirty="0"/>
              <a:t>Vector </a:t>
            </a:r>
            <a:r>
              <a:rPr lang="en-US" dirty="0" err="1"/>
              <a:t>vec</a:t>
            </a:r>
            <a:r>
              <a:rPr lang="en-US" dirty="0"/>
              <a:t> = new Vector(5); </a:t>
            </a:r>
            <a:endParaRPr lang="en-US" dirty="0" smtClean="0"/>
          </a:p>
          <a:p>
            <a:pPr lvl="1"/>
            <a:r>
              <a:rPr lang="en-US" dirty="0" smtClean="0"/>
              <a:t>Vector(</a:t>
            </a:r>
            <a:r>
              <a:rPr lang="en-US" dirty="0" err="1" smtClean="0"/>
              <a:t>int</a:t>
            </a:r>
            <a:r>
              <a:rPr lang="en-US" dirty="0" smtClean="0"/>
              <a:t> </a:t>
            </a:r>
            <a:r>
              <a:rPr lang="en-US" dirty="0"/>
              <a:t>size, </a:t>
            </a:r>
            <a:r>
              <a:rPr lang="en-US" dirty="0" err="1"/>
              <a:t>int</a:t>
            </a:r>
            <a:r>
              <a:rPr lang="en-US" dirty="0"/>
              <a:t> </a:t>
            </a:r>
            <a:r>
              <a:rPr lang="en-US" dirty="0" err="1"/>
              <a:t>incr</a:t>
            </a:r>
            <a:r>
              <a:rPr lang="en-US" dirty="0"/>
              <a:t>) </a:t>
            </a:r>
            <a:endParaRPr lang="en-US" dirty="0" smtClean="0"/>
          </a:p>
          <a:p>
            <a:pPr marL="857250" lvl="2" indent="0">
              <a:buNone/>
            </a:pPr>
            <a:r>
              <a:rPr lang="en-US" dirty="0" smtClean="0"/>
              <a:t>creates </a:t>
            </a:r>
            <a:r>
              <a:rPr lang="en-US" dirty="0"/>
              <a:t>a vector with initial capacity specified by size and increment is specified by incr. </a:t>
            </a:r>
            <a:endParaRPr lang="en-US" dirty="0" smtClean="0"/>
          </a:p>
          <a:p>
            <a:pPr marL="857250" lvl="2" indent="0">
              <a:buNone/>
            </a:pPr>
            <a:r>
              <a:rPr lang="en-US" dirty="0" smtClean="0"/>
              <a:t>The </a:t>
            </a:r>
            <a:r>
              <a:rPr lang="en-US" dirty="0"/>
              <a:t>increment is the number of elements added in each reallocation cycle.</a:t>
            </a:r>
          </a:p>
        </p:txBody>
      </p:sp>
    </p:spTree>
    <p:extLst>
      <p:ext uri="{BB962C8B-B14F-4D97-AF65-F5344CB8AC3E}">
        <p14:creationId xmlns:p14="http://schemas.microsoft.com/office/powerpoint/2010/main" val="2407723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dirty="0"/>
              <a:t>Advantages of Vectors. </a:t>
            </a:r>
            <a:endParaRPr lang="en-US" dirty="0" smtClean="0"/>
          </a:p>
          <a:p>
            <a:r>
              <a:rPr lang="en-US" dirty="0" smtClean="0"/>
              <a:t>Vectors </a:t>
            </a:r>
            <a:r>
              <a:rPr lang="en-US" dirty="0"/>
              <a:t>have a number of advantages over arrays</a:t>
            </a:r>
            <a:r>
              <a:rPr lang="en-US" dirty="0" smtClean="0"/>
              <a:t>.</a:t>
            </a:r>
          </a:p>
          <a:p>
            <a:pPr lvl="1"/>
            <a:r>
              <a:rPr lang="en-US" dirty="0" smtClean="0"/>
              <a:t> </a:t>
            </a:r>
            <a:r>
              <a:rPr lang="en-US" dirty="0"/>
              <a:t>Vectors are dynamically allocated, and therefore, they provide efficient memory allocation. </a:t>
            </a:r>
            <a:endParaRPr lang="en-US" dirty="0" smtClean="0"/>
          </a:p>
          <a:p>
            <a:pPr lvl="1"/>
            <a:r>
              <a:rPr lang="en-US" dirty="0" smtClean="0"/>
              <a:t>Size </a:t>
            </a:r>
            <a:r>
              <a:rPr lang="en-US" dirty="0"/>
              <a:t>of the vector can be changed as and when required. </a:t>
            </a:r>
            <a:endParaRPr lang="en-US" dirty="0" smtClean="0"/>
          </a:p>
          <a:p>
            <a:pPr lvl="1"/>
            <a:r>
              <a:rPr lang="en-US" dirty="0" smtClean="0"/>
              <a:t>They </a:t>
            </a:r>
            <a:r>
              <a:rPr lang="en-US" dirty="0"/>
              <a:t>can store dynamic list of objects. </a:t>
            </a:r>
            <a:endParaRPr lang="en-US" dirty="0" smtClean="0"/>
          </a:p>
          <a:p>
            <a:pPr lvl="1"/>
            <a:r>
              <a:rPr lang="en-US" dirty="0" smtClean="0"/>
              <a:t>The </a:t>
            </a:r>
            <a:r>
              <a:rPr lang="en-US" dirty="0"/>
              <a:t>objects can be added or deleted from the list as per the requirement. </a:t>
            </a:r>
          </a:p>
        </p:txBody>
      </p:sp>
    </p:spTree>
    <p:extLst>
      <p:ext uri="{BB962C8B-B14F-4D97-AF65-F5344CB8AC3E}">
        <p14:creationId xmlns:p14="http://schemas.microsoft.com/office/powerpoint/2010/main" val="2572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533400"/>
            <a:ext cx="871696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775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
            <a:ext cx="8229600" cy="6629400"/>
          </a:xfrm>
        </p:spPr>
        <p:txBody>
          <a:bodyPr>
            <a:normAutofit fontScale="62500" lnSpcReduction="20000"/>
          </a:bodyPr>
          <a:lstStyle/>
          <a:p>
            <a:pPr marL="0" indent="0">
              <a:buNone/>
            </a:pPr>
            <a:r>
              <a:rPr lang="en-US" dirty="0" smtClean="0"/>
              <a:t>class </a:t>
            </a:r>
            <a:r>
              <a:rPr lang="en-US" dirty="0" err="1"/>
              <a:t>VectorArray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smtClean="0"/>
              <a:t>Scanner </a:t>
            </a:r>
            <a:r>
              <a:rPr lang="en-US" dirty="0"/>
              <a:t>in = new Scanner(System.in); </a:t>
            </a:r>
            <a:endParaRPr lang="en-US" dirty="0" smtClean="0"/>
          </a:p>
          <a:p>
            <a:pPr marL="0" indent="0">
              <a:buNone/>
            </a:pPr>
            <a:r>
              <a:rPr lang="en-US" dirty="0" err="1" smtClean="0"/>
              <a:t>System.out.println</a:t>
            </a:r>
            <a:r>
              <a:rPr lang="en-US" dirty="0"/>
              <a:t>("Enter the Vector capacity : "); </a:t>
            </a:r>
            <a:endParaRPr lang="en-US" dirty="0" smtClean="0"/>
          </a:p>
          <a:p>
            <a:pPr marL="0" indent="0">
              <a:buNone/>
            </a:pPr>
            <a:r>
              <a:rPr lang="en-US" dirty="0" err="1" smtClean="0"/>
              <a:t>int</a:t>
            </a:r>
            <a:r>
              <a:rPr lang="en-US" dirty="0" smtClean="0"/>
              <a:t> </a:t>
            </a:r>
            <a:r>
              <a:rPr lang="en-US" dirty="0"/>
              <a:t>n = </a:t>
            </a:r>
            <a:r>
              <a:rPr lang="en-US" dirty="0" err="1"/>
              <a:t>in.nextInt</a:t>
            </a:r>
            <a:r>
              <a:rPr lang="en-US" dirty="0"/>
              <a:t>(); </a:t>
            </a:r>
            <a:endParaRPr lang="en-US" dirty="0" smtClean="0"/>
          </a:p>
          <a:p>
            <a:pPr marL="0" indent="0">
              <a:buNone/>
            </a:pPr>
            <a:r>
              <a:rPr lang="en-US" dirty="0" smtClean="0"/>
              <a:t>Vector </a:t>
            </a:r>
            <a:r>
              <a:rPr lang="en-US" dirty="0" err="1"/>
              <a:t>vec</a:t>
            </a:r>
            <a:r>
              <a:rPr lang="en-US" dirty="0"/>
              <a:t> = new Vector(n); </a:t>
            </a:r>
            <a:endParaRPr lang="en-US" dirty="0" smtClean="0"/>
          </a:p>
          <a:p>
            <a:pPr marL="0" indent="0">
              <a:buNone/>
            </a:pPr>
            <a:r>
              <a:rPr lang="en-US" dirty="0" err="1" smtClean="0"/>
              <a:t>System.out.println</a:t>
            </a:r>
            <a:r>
              <a:rPr lang="en-US" dirty="0"/>
              <a:t>("</a:t>
            </a:r>
            <a:r>
              <a:rPr lang="en-US" dirty="0" err="1"/>
              <a:t>Intial</a:t>
            </a:r>
            <a:r>
              <a:rPr lang="en-US" dirty="0"/>
              <a:t> size of Vector" + </a:t>
            </a:r>
            <a:r>
              <a:rPr lang="en-US" dirty="0" err="1"/>
              <a:t>vec.size</a:t>
            </a:r>
            <a:r>
              <a:rPr lang="en-US" dirty="0"/>
              <a:t>()); </a:t>
            </a:r>
            <a:endParaRPr lang="en-US" dirty="0" smtClean="0"/>
          </a:p>
          <a:p>
            <a:pPr marL="0" indent="0">
              <a:buNone/>
            </a:pPr>
            <a:r>
              <a:rPr lang="en-US" dirty="0" err="1" smtClean="0"/>
              <a:t>System.out.println</a:t>
            </a:r>
            <a:r>
              <a:rPr lang="en-US" dirty="0"/>
              <a:t>("</a:t>
            </a:r>
            <a:r>
              <a:rPr lang="en-US" dirty="0" err="1"/>
              <a:t>Intial</a:t>
            </a:r>
            <a:r>
              <a:rPr lang="en-US" dirty="0"/>
              <a:t> capacity of Vector" + </a:t>
            </a:r>
            <a:r>
              <a:rPr lang="en-US" dirty="0" err="1"/>
              <a:t>vec.capacity</a:t>
            </a:r>
            <a:r>
              <a:rPr lang="en-US" dirty="0" smtClean="0"/>
              <a:t>());</a:t>
            </a:r>
          </a:p>
          <a:p>
            <a:pPr marL="0" indent="0">
              <a:buNone/>
            </a:pPr>
            <a:r>
              <a:rPr lang="en-US" dirty="0" smtClean="0"/>
              <a:t>for(</a:t>
            </a:r>
            <a:r>
              <a:rPr lang="en-US" dirty="0" err="1" smtClean="0"/>
              <a:t>int</a:t>
            </a:r>
            <a:r>
              <a:rPr lang="en-US" dirty="0" smtClean="0"/>
              <a:t> </a:t>
            </a:r>
            <a:r>
              <a:rPr lang="en-US" dirty="0" err="1" smtClean="0"/>
              <a:t>i</a:t>
            </a:r>
            <a:r>
              <a:rPr lang="en-US" dirty="0" smtClean="0"/>
              <a:t>=0;i&lt;</a:t>
            </a:r>
            <a:r>
              <a:rPr lang="en-US" dirty="0" err="1"/>
              <a:t>n</a:t>
            </a:r>
            <a:r>
              <a:rPr lang="en-US" dirty="0" err="1" smtClean="0"/>
              <a:t>;i</a:t>
            </a:r>
            <a:r>
              <a:rPr lang="en-US" dirty="0" smtClean="0"/>
              <a:t>++)</a:t>
            </a:r>
          </a:p>
          <a:p>
            <a:pPr marL="0" indent="0">
              <a:buNone/>
            </a:pPr>
            <a:r>
              <a:rPr lang="en-US" dirty="0" err="1"/>
              <a:t>vec.add</a:t>
            </a:r>
            <a:r>
              <a:rPr lang="en-US" dirty="0"/>
              <a:t>(i+10); </a:t>
            </a:r>
            <a:endParaRPr lang="en-US" dirty="0" smtClean="0"/>
          </a:p>
          <a:p>
            <a:pPr marL="0" indent="0">
              <a:buNone/>
            </a:pPr>
            <a:r>
              <a:rPr lang="en-US" dirty="0" err="1"/>
              <a:t>System.out.println</a:t>
            </a:r>
            <a:r>
              <a:rPr lang="en-US" dirty="0"/>
              <a:t>("</a:t>
            </a:r>
            <a:r>
              <a:rPr lang="en-US" dirty="0" err="1"/>
              <a:t>Intial</a:t>
            </a:r>
            <a:r>
              <a:rPr lang="en-US" dirty="0"/>
              <a:t> size of Vector" + </a:t>
            </a:r>
            <a:r>
              <a:rPr lang="en-US" dirty="0" err="1"/>
              <a:t>vec.size</a:t>
            </a:r>
            <a:r>
              <a:rPr lang="en-US" dirty="0"/>
              <a:t>()); </a:t>
            </a:r>
          </a:p>
          <a:p>
            <a:pPr marL="0" indent="0">
              <a:buNone/>
            </a:pPr>
            <a:r>
              <a:rPr lang="en-US" dirty="0" err="1"/>
              <a:t>System.out.println</a:t>
            </a:r>
            <a:r>
              <a:rPr lang="en-US" dirty="0"/>
              <a:t>("</a:t>
            </a:r>
            <a:r>
              <a:rPr lang="en-US" dirty="0" err="1"/>
              <a:t>Intial</a:t>
            </a:r>
            <a:r>
              <a:rPr lang="en-US" dirty="0"/>
              <a:t> capacity of Vector" + </a:t>
            </a:r>
            <a:r>
              <a:rPr lang="en-US" dirty="0" err="1"/>
              <a:t>vec.capacity</a:t>
            </a:r>
            <a:r>
              <a:rPr lang="en-US" dirty="0"/>
              <a:t>());</a:t>
            </a:r>
          </a:p>
          <a:p>
            <a:pPr marL="0" indent="0">
              <a:buNone/>
            </a:pPr>
            <a:r>
              <a:rPr lang="en-US" dirty="0" err="1" smtClean="0"/>
              <a:t>System.out.println</a:t>
            </a:r>
            <a:r>
              <a:rPr lang="en-US" dirty="0"/>
              <a:t>("Vector Elements are ");</a:t>
            </a:r>
            <a:endParaRPr lang="en-US" dirty="0" smtClean="0"/>
          </a:p>
          <a:p>
            <a:pPr marL="0" indent="0">
              <a:buNone/>
            </a:pPr>
            <a:r>
              <a:rPr lang="en-US" dirty="0" smtClean="0"/>
              <a:t>for(</a:t>
            </a:r>
            <a:r>
              <a:rPr lang="en-US" dirty="0" err="1" smtClean="0"/>
              <a:t>int</a:t>
            </a:r>
            <a:r>
              <a:rPr lang="en-US" dirty="0" smtClean="0"/>
              <a:t> </a:t>
            </a:r>
            <a:r>
              <a:rPr lang="en-US" dirty="0" err="1"/>
              <a:t>i</a:t>
            </a:r>
            <a:r>
              <a:rPr lang="en-US" dirty="0"/>
              <a:t>=0; </a:t>
            </a:r>
            <a:r>
              <a:rPr lang="en-US" dirty="0" err="1"/>
              <a:t>i</a:t>
            </a:r>
            <a:r>
              <a:rPr lang="en-US" dirty="0"/>
              <a:t>&lt; </a:t>
            </a:r>
            <a:r>
              <a:rPr lang="en-US" dirty="0" err="1"/>
              <a:t>vec.size</a:t>
            </a:r>
            <a:r>
              <a:rPr lang="en-US" dirty="0"/>
              <a:t>(); </a:t>
            </a:r>
            <a:r>
              <a:rPr lang="en-US" dirty="0" err="1"/>
              <a:t>i</a:t>
            </a:r>
            <a:r>
              <a:rPr lang="en-US" dirty="0"/>
              <a:t>++) </a:t>
            </a:r>
            <a:endParaRPr lang="en-US" dirty="0" smtClean="0"/>
          </a:p>
          <a:p>
            <a:pPr marL="0" indent="0">
              <a:buNone/>
            </a:pPr>
            <a:r>
              <a:rPr lang="en-US" dirty="0" err="1" smtClean="0"/>
              <a:t>System.out.print</a:t>
            </a:r>
            <a:r>
              <a:rPr lang="en-US" dirty="0" smtClean="0"/>
              <a:t>(</a:t>
            </a:r>
            <a:r>
              <a:rPr lang="en-US" dirty="0" err="1" smtClean="0"/>
              <a:t>vec.get</a:t>
            </a:r>
            <a:r>
              <a:rPr lang="en-US" dirty="0" smtClean="0"/>
              <a:t>(</a:t>
            </a:r>
            <a:r>
              <a:rPr lang="en-US" dirty="0" err="1" smtClean="0"/>
              <a:t>i</a:t>
            </a:r>
            <a:r>
              <a:rPr lang="en-US" dirty="0"/>
              <a:t>) + " "); </a:t>
            </a:r>
            <a:endParaRPr lang="en-US" dirty="0" smtClean="0"/>
          </a:p>
          <a:p>
            <a:pPr marL="0" indent="0">
              <a:buNone/>
            </a:pPr>
            <a:r>
              <a:rPr lang="en-US" dirty="0" err="1" smtClean="0"/>
              <a:t>vec.remove</a:t>
            </a:r>
            <a:r>
              <a:rPr lang="en-US" dirty="0" smtClean="0"/>
              <a:t>(3</a:t>
            </a:r>
            <a:r>
              <a:rPr lang="en-US" dirty="0"/>
              <a:t>); </a:t>
            </a:r>
            <a:endParaRPr lang="en-US" dirty="0" smtClean="0"/>
          </a:p>
          <a:p>
            <a:pPr marL="0" indent="0">
              <a:buNone/>
            </a:pPr>
            <a:r>
              <a:rPr lang="en-US" dirty="0" err="1" smtClean="0"/>
              <a:t>System.out.println</a:t>
            </a:r>
            <a:r>
              <a:rPr lang="en-US" dirty="0"/>
              <a:t>("\n Vector Elements after removing element at index 3"); </a:t>
            </a:r>
            <a:endParaRPr lang="en-US" dirty="0" smtClean="0"/>
          </a:p>
          <a:p>
            <a:pPr marL="0" indent="0">
              <a:buNone/>
            </a:pPr>
            <a:r>
              <a:rPr lang="en-US" dirty="0" smtClean="0"/>
              <a:t>for </a:t>
            </a:r>
            <a:r>
              <a:rPr lang="en-US" dirty="0"/>
              <a:t>(</a:t>
            </a:r>
            <a:r>
              <a:rPr lang="en-US" dirty="0" err="1"/>
              <a:t>int</a:t>
            </a:r>
            <a:r>
              <a:rPr lang="en-US" dirty="0"/>
              <a:t> </a:t>
            </a:r>
            <a:r>
              <a:rPr lang="en-US" dirty="0" err="1"/>
              <a:t>i</a:t>
            </a:r>
            <a:r>
              <a:rPr lang="en-US" dirty="0"/>
              <a:t> = 0; </a:t>
            </a:r>
            <a:r>
              <a:rPr lang="en-US" dirty="0" err="1"/>
              <a:t>i</a:t>
            </a:r>
            <a:r>
              <a:rPr lang="en-US" dirty="0"/>
              <a:t> &lt; </a:t>
            </a:r>
            <a:r>
              <a:rPr lang="en-US" dirty="0" err="1"/>
              <a:t>vec.size</a:t>
            </a:r>
            <a:r>
              <a:rPr lang="en-US" dirty="0"/>
              <a:t>(); </a:t>
            </a:r>
            <a:r>
              <a:rPr lang="en-US" dirty="0" err="1"/>
              <a:t>i</a:t>
            </a:r>
            <a:r>
              <a:rPr lang="en-US" dirty="0"/>
              <a:t>++) </a:t>
            </a:r>
            <a:endParaRPr lang="en-US" dirty="0" smtClean="0"/>
          </a:p>
          <a:p>
            <a:pPr marL="0" indent="0">
              <a:buNone/>
            </a:pPr>
            <a:r>
              <a:rPr lang="en-US" dirty="0" err="1" smtClean="0"/>
              <a:t>System.out.print</a:t>
            </a:r>
            <a:r>
              <a:rPr lang="en-US" dirty="0" smtClean="0"/>
              <a:t>(</a:t>
            </a:r>
            <a:r>
              <a:rPr lang="en-US" dirty="0" err="1" smtClean="0"/>
              <a:t>vec.get</a:t>
            </a:r>
            <a:r>
              <a:rPr lang="en-US" dirty="0" smtClean="0"/>
              <a:t>(</a:t>
            </a:r>
            <a:r>
              <a:rPr lang="en-US" dirty="0" err="1" smtClean="0"/>
              <a:t>i</a:t>
            </a:r>
            <a:r>
              <a:rPr lang="en-US" dirty="0"/>
              <a:t>) + " "); </a:t>
            </a:r>
            <a:endParaRPr lang="en-US" dirty="0" smtClean="0"/>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260724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Alternative Array Declaration syntax</a:t>
            </a:r>
            <a:endParaRPr lang="en-US" dirty="0">
              <a:solidFill>
                <a:srgbClr val="FF0000"/>
              </a:solidFill>
            </a:endParaRPr>
          </a:p>
        </p:txBody>
      </p:sp>
      <p:sp>
        <p:nvSpPr>
          <p:cNvPr id="3" name="Content Placeholder 2"/>
          <p:cNvSpPr>
            <a:spLocks noGrp="1"/>
          </p:cNvSpPr>
          <p:nvPr>
            <p:ph idx="1"/>
          </p:nvPr>
        </p:nvSpPr>
        <p:spPr>
          <a:xfrm>
            <a:off x="914400" y="1371600"/>
            <a:ext cx="8229600" cy="5334000"/>
          </a:xfrm>
        </p:spPr>
        <p:txBody>
          <a:bodyPr>
            <a:normAutofit fontScale="92500" lnSpcReduction="20000"/>
          </a:bodyPr>
          <a:lstStyle/>
          <a:p>
            <a:r>
              <a:rPr lang="en-US" dirty="0" smtClean="0"/>
              <a:t>Java also supports following type of code for array declaration</a:t>
            </a:r>
          </a:p>
          <a:p>
            <a:pPr marL="400050" lvl="1" indent="0">
              <a:buNone/>
            </a:pPr>
            <a:r>
              <a:rPr lang="en-US" dirty="0" smtClean="0"/>
              <a:t>type[] identifier;</a:t>
            </a:r>
          </a:p>
          <a:p>
            <a:pPr marL="400050" lvl="1" indent="0">
              <a:buNone/>
            </a:pPr>
            <a:r>
              <a:rPr lang="en-US" dirty="0" smtClean="0"/>
              <a:t>type[][] identifier;</a:t>
            </a:r>
          </a:p>
          <a:p>
            <a:r>
              <a:rPr lang="en-US" dirty="0" smtClean="0"/>
              <a:t>The array declarations mentioned earlier may also be written as</a:t>
            </a:r>
          </a:p>
          <a:p>
            <a:pPr marL="457200" lvl="1" indent="0">
              <a:buNone/>
            </a:pPr>
            <a:r>
              <a:rPr lang="en-US" dirty="0" err="1" smtClean="0"/>
              <a:t>int</a:t>
            </a:r>
            <a:r>
              <a:rPr lang="en-US" dirty="0" smtClean="0"/>
              <a:t> [] numbers;</a:t>
            </a:r>
          </a:p>
          <a:p>
            <a:pPr marL="457200" lvl="1" indent="0">
              <a:buNone/>
            </a:pPr>
            <a:r>
              <a:rPr lang="en-US" dirty="0" smtClean="0"/>
              <a:t>char [] name;</a:t>
            </a:r>
          </a:p>
          <a:p>
            <a:pPr marL="457200" lvl="1" indent="0">
              <a:buNone/>
            </a:pPr>
            <a:r>
              <a:rPr lang="en-US" dirty="0" smtClean="0"/>
              <a:t>float [] pricelist;</a:t>
            </a:r>
          </a:p>
          <a:p>
            <a:pPr marL="514350" indent="-457200"/>
            <a:r>
              <a:rPr lang="en-US" dirty="0" smtClean="0"/>
              <a:t>We may declare more than one array by the following codes:</a:t>
            </a:r>
          </a:p>
          <a:p>
            <a:pPr marL="457200" lvl="1" indent="0">
              <a:buNone/>
            </a:pPr>
            <a:r>
              <a:rPr lang="en-US" dirty="0" err="1" smtClean="0"/>
              <a:t>int</a:t>
            </a:r>
            <a:r>
              <a:rPr lang="en-US" dirty="0" smtClean="0"/>
              <a:t>[] </a:t>
            </a:r>
            <a:r>
              <a:rPr lang="en-US" dirty="0" err="1" smtClean="0"/>
              <a:t>numberss</a:t>
            </a:r>
            <a:r>
              <a:rPr lang="en-US" dirty="0" smtClean="0"/>
              <a:t>, items, guns;</a:t>
            </a:r>
          </a:p>
          <a:p>
            <a:pPr marL="457200" lvl="1" indent="0">
              <a:buNone/>
            </a:pPr>
            <a:r>
              <a:rPr lang="en-US" dirty="0" err="1" smtClean="0"/>
              <a:t>floar</a:t>
            </a:r>
            <a:r>
              <a:rPr lang="en-US" dirty="0" smtClean="0"/>
              <a:t> [] prices, weights;</a:t>
            </a:r>
            <a:endParaRPr lang="en-US" dirty="0"/>
          </a:p>
        </p:txBody>
      </p:sp>
    </p:spTree>
    <p:extLst>
      <p:ext uri="{BB962C8B-B14F-4D97-AF65-F5344CB8AC3E}">
        <p14:creationId xmlns:p14="http://schemas.microsoft.com/office/powerpoint/2010/main" val="28801800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62500" lnSpcReduction="20000"/>
          </a:bodyPr>
          <a:lstStyle/>
          <a:p>
            <a:pPr marL="0" indent="0">
              <a:buNone/>
            </a:pPr>
            <a:r>
              <a:rPr lang="en-US" b="1" dirty="0"/>
              <a:t>A library needs a system to manage books. It should allow: Adding books, Displaying books, Issuing books</a:t>
            </a:r>
            <a:r>
              <a:rPr lang="en-US" b="1" dirty="0" smtClean="0"/>
              <a:t>.</a:t>
            </a:r>
          </a:p>
          <a:p>
            <a:pPr marL="0" indent="0">
              <a:buNone/>
            </a:pPr>
            <a:r>
              <a:rPr lang="en-US" dirty="0"/>
              <a:t>import </a:t>
            </a:r>
            <a:r>
              <a:rPr lang="en-US" dirty="0" err="1"/>
              <a:t>java.util</a:t>
            </a:r>
            <a:r>
              <a:rPr lang="en-US" dirty="0"/>
              <a:t>.*; </a:t>
            </a:r>
            <a:endParaRPr lang="en-US" dirty="0" smtClean="0"/>
          </a:p>
          <a:p>
            <a:pPr marL="0" indent="0">
              <a:buNone/>
            </a:pPr>
            <a:r>
              <a:rPr lang="en-US" dirty="0" smtClean="0"/>
              <a:t>class </a:t>
            </a:r>
            <a:r>
              <a:rPr lang="en-US" dirty="0"/>
              <a:t>Book { </a:t>
            </a:r>
            <a:endParaRPr lang="en-US" dirty="0" smtClean="0"/>
          </a:p>
          <a:p>
            <a:pPr marL="0" indent="0">
              <a:buNone/>
            </a:pPr>
            <a:r>
              <a:rPr lang="en-US" dirty="0" err="1" smtClean="0"/>
              <a:t>int</a:t>
            </a:r>
            <a:r>
              <a:rPr lang="en-US" dirty="0" smtClean="0"/>
              <a:t> </a:t>
            </a:r>
            <a:r>
              <a:rPr lang="en-US" dirty="0"/>
              <a:t>id; </a:t>
            </a:r>
            <a:endParaRPr lang="en-US" dirty="0" smtClean="0"/>
          </a:p>
          <a:p>
            <a:pPr marL="0" indent="0">
              <a:buNone/>
            </a:pPr>
            <a:r>
              <a:rPr lang="en-US" dirty="0" smtClean="0"/>
              <a:t>String </a:t>
            </a:r>
            <a:r>
              <a:rPr lang="en-US" dirty="0"/>
              <a:t>title; </a:t>
            </a:r>
            <a:endParaRPr lang="en-US" dirty="0" smtClean="0"/>
          </a:p>
          <a:p>
            <a:pPr marL="0" indent="0">
              <a:buNone/>
            </a:pPr>
            <a:r>
              <a:rPr lang="en-US" dirty="0" smtClean="0"/>
              <a:t>String </a:t>
            </a:r>
            <a:r>
              <a:rPr lang="en-US" dirty="0"/>
              <a:t>author</a:t>
            </a:r>
            <a:r>
              <a:rPr lang="en-US" dirty="0" smtClean="0"/>
              <a:t>;</a:t>
            </a:r>
          </a:p>
          <a:p>
            <a:pPr marL="0" indent="0">
              <a:buNone/>
            </a:pPr>
            <a:r>
              <a:rPr lang="en-US" dirty="0" smtClean="0"/>
              <a:t> </a:t>
            </a:r>
            <a:r>
              <a:rPr lang="en-US" dirty="0" err="1"/>
              <a:t>boolean</a:t>
            </a:r>
            <a:r>
              <a:rPr lang="en-US" dirty="0"/>
              <a:t> </a:t>
            </a:r>
            <a:r>
              <a:rPr lang="en-US" dirty="0" err="1"/>
              <a:t>isAvailable</a:t>
            </a:r>
            <a:r>
              <a:rPr lang="en-US" dirty="0"/>
              <a:t>; </a:t>
            </a:r>
            <a:endParaRPr lang="en-US" dirty="0" smtClean="0"/>
          </a:p>
          <a:p>
            <a:pPr marL="0" indent="0">
              <a:buNone/>
            </a:pPr>
            <a:r>
              <a:rPr lang="en-US" dirty="0" smtClean="0"/>
              <a:t>Book(</a:t>
            </a:r>
            <a:r>
              <a:rPr lang="en-US" dirty="0" err="1" smtClean="0"/>
              <a:t>int</a:t>
            </a:r>
            <a:r>
              <a:rPr lang="en-US" dirty="0" smtClean="0"/>
              <a:t> </a:t>
            </a:r>
            <a:r>
              <a:rPr lang="en-US" dirty="0"/>
              <a:t>id, String title, String author) { </a:t>
            </a:r>
            <a:endParaRPr lang="en-US" dirty="0" smtClean="0"/>
          </a:p>
          <a:p>
            <a:pPr marL="0" indent="0">
              <a:buNone/>
            </a:pPr>
            <a:r>
              <a:rPr lang="en-US" dirty="0" smtClean="0"/>
              <a:t>this.id </a:t>
            </a:r>
            <a:r>
              <a:rPr lang="en-US" dirty="0"/>
              <a:t>= id; </a:t>
            </a:r>
            <a:endParaRPr lang="en-US" dirty="0" smtClean="0"/>
          </a:p>
          <a:p>
            <a:pPr marL="0" indent="0">
              <a:buNone/>
            </a:pPr>
            <a:r>
              <a:rPr lang="en-US" dirty="0" err="1" smtClean="0"/>
              <a:t>this.title</a:t>
            </a:r>
            <a:r>
              <a:rPr lang="en-US" dirty="0" smtClean="0"/>
              <a:t> </a:t>
            </a:r>
            <a:r>
              <a:rPr lang="en-US" dirty="0"/>
              <a:t>= title; </a:t>
            </a:r>
            <a:endParaRPr lang="en-US" dirty="0" smtClean="0"/>
          </a:p>
          <a:p>
            <a:pPr marL="0" indent="0">
              <a:buNone/>
            </a:pPr>
            <a:r>
              <a:rPr lang="en-US" dirty="0" err="1" smtClean="0"/>
              <a:t>this.author</a:t>
            </a:r>
            <a:r>
              <a:rPr lang="en-US" dirty="0" smtClean="0"/>
              <a:t> </a:t>
            </a:r>
            <a:r>
              <a:rPr lang="en-US" dirty="0"/>
              <a:t>= author; </a:t>
            </a:r>
            <a:endParaRPr lang="en-US" dirty="0" smtClean="0"/>
          </a:p>
          <a:p>
            <a:pPr marL="0" indent="0">
              <a:buNone/>
            </a:pPr>
            <a:r>
              <a:rPr lang="en-US" dirty="0" err="1" smtClean="0"/>
              <a:t>this.isAvailable</a:t>
            </a:r>
            <a:r>
              <a:rPr lang="en-US" dirty="0" smtClean="0"/>
              <a:t> </a:t>
            </a:r>
            <a:r>
              <a:rPr lang="en-US" dirty="0"/>
              <a:t>= true; </a:t>
            </a:r>
            <a:endParaRPr lang="en-US" dirty="0" smtClean="0"/>
          </a:p>
          <a:p>
            <a:pPr marL="0" indent="0">
              <a:buNone/>
            </a:pPr>
            <a:r>
              <a:rPr lang="en-US" dirty="0" smtClean="0"/>
              <a:t>} </a:t>
            </a:r>
          </a:p>
          <a:p>
            <a:pPr marL="0" indent="0">
              <a:buNone/>
            </a:pPr>
            <a:r>
              <a:rPr lang="en-US" dirty="0" smtClean="0"/>
              <a:t>} </a:t>
            </a:r>
          </a:p>
          <a:p>
            <a:pPr marL="0" indent="0">
              <a:buNone/>
            </a:pPr>
            <a:r>
              <a:rPr lang="en-US" dirty="0" smtClean="0"/>
              <a:t>class </a:t>
            </a:r>
            <a:r>
              <a:rPr lang="en-US" dirty="0"/>
              <a:t>Library { </a:t>
            </a:r>
            <a:endParaRPr lang="en-US" dirty="0" smtClean="0"/>
          </a:p>
          <a:p>
            <a:pPr marL="0" indent="0">
              <a:buNone/>
            </a:pPr>
            <a:r>
              <a:rPr lang="en-US" dirty="0" err="1" smtClean="0"/>
              <a:t>ArrayList</a:t>
            </a:r>
            <a:r>
              <a:rPr lang="en-US" dirty="0" smtClean="0"/>
              <a:t>&lt;Book&gt; </a:t>
            </a:r>
            <a:r>
              <a:rPr lang="en-US" dirty="0"/>
              <a:t>books = new </a:t>
            </a:r>
            <a:r>
              <a:rPr lang="en-US" dirty="0" err="1"/>
              <a:t>ArrayList</a:t>
            </a:r>
            <a:r>
              <a:rPr lang="en-US" dirty="0"/>
              <a:t>&lt;&gt;(); </a:t>
            </a:r>
            <a:endParaRPr lang="en-US" dirty="0" smtClean="0"/>
          </a:p>
          <a:p>
            <a:pPr marL="0" indent="0">
              <a:buNone/>
            </a:pPr>
            <a:r>
              <a:rPr lang="en-US" dirty="0" smtClean="0"/>
              <a:t>void </a:t>
            </a:r>
            <a:r>
              <a:rPr lang="en-US" dirty="0" err="1"/>
              <a:t>addBook</a:t>
            </a:r>
            <a:r>
              <a:rPr lang="en-US" dirty="0"/>
              <a:t>(Book b) { </a:t>
            </a:r>
            <a:endParaRPr lang="en-US" dirty="0" smtClean="0"/>
          </a:p>
          <a:p>
            <a:pPr marL="0" indent="0">
              <a:buNone/>
            </a:pPr>
            <a:r>
              <a:rPr lang="en-US" dirty="0" err="1" smtClean="0"/>
              <a:t>books.add</a:t>
            </a:r>
            <a:r>
              <a:rPr lang="en-US" dirty="0" smtClean="0"/>
              <a:t>(b</a:t>
            </a:r>
            <a:r>
              <a:rPr lang="en-US" dirty="0"/>
              <a:t>); </a:t>
            </a: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3632304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0000" lnSpcReduction="20000"/>
          </a:bodyPr>
          <a:lstStyle/>
          <a:p>
            <a:pPr marL="0" indent="0">
              <a:buNone/>
            </a:pPr>
            <a:r>
              <a:rPr lang="en-US" dirty="0"/>
              <a:t>void </a:t>
            </a:r>
            <a:r>
              <a:rPr lang="en-US" dirty="0" err="1"/>
              <a:t>issueBook</a:t>
            </a:r>
            <a:r>
              <a:rPr lang="en-US" dirty="0"/>
              <a:t>(</a:t>
            </a:r>
            <a:r>
              <a:rPr lang="en-US" dirty="0" err="1"/>
              <a:t>int</a:t>
            </a:r>
            <a:r>
              <a:rPr lang="en-US" dirty="0"/>
              <a:t> id) { </a:t>
            </a:r>
            <a:endParaRPr lang="en-US" dirty="0" smtClean="0"/>
          </a:p>
          <a:p>
            <a:pPr marL="0" indent="0">
              <a:buNone/>
            </a:pPr>
            <a:r>
              <a:rPr lang="en-US" dirty="0" smtClean="0"/>
              <a:t>for </a:t>
            </a:r>
            <a:r>
              <a:rPr lang="en-US" dirty="0"/>
              <a:t>(Book b : books) { </a:t>
            </a:r>
            <a:endParaRPr lang="en-US" dirty="0" smtClean="0"/>
          </a:p>
          <a:p>
            <a:pPr marL="0" indent="0">
              <a:buNone/>
            </a:pPr>
            <a:r>
              <a:rPr lang="en-US" dirty="0" smtClean="0"/>
              <a:t>if </a:t>
            </a:r>
            <a:r>
              <a:rPr lang="en-US" dirty="0"/>
              <a:t>(b.id == id &amp;&amp; </a:t>
            </a:r>
            <a:r>
              <a:rPr lang="en-US" dirty="0" err="1"/>
              <a:t>b.isAvailable</a:t>
            </a:r>
            <a:r>
              <a:rPr lang="en-US" dirty="0"/>
              <a:t>) </a:t>
            </a:r>
            <a:endParaRPr lang="en-US" dirty="0" smtClean="0"/>
          </a:p>
          <a:p>
            <a:pPr marL="0" indent="0">
              <a:buNone/>
            </a:pPr>
            <a:r>
              <a:rPr lang="en-US" dirty="0" smtClean="0"/>
              <a:t>{ </a:t>
            </a:r>
          </a:p>
          <a:p>
            <a:pPr marL="0" indent="0">
              <a:buNone/>
            </a:pPr>
            <a:r>
              <a:rPr lang="en-US" dirty="0" err="1" smtClean="0"/>
              <a:t>b.isAvailable</a:t>
            </a:r>
            <a:r>
              <a:rPr lang="en-US" dirty="0" smtClean="0"/>
              <a:t> </a:t>
            </a:r>
            <a:r>
              <a:rPr lang="en-US" dirty="0"/>
              <a:t>= false; </a:t>
            </a:r>
            <a:endParaRPr lang="en-US" dirty="0" smtClean="0"/>
          </a:p>
          <a:p>
            <a:pPr marL="0" indent="0">
              <a:buNone/>
            </a:pPr>
            <a:r>
              <a:rPr lang="en-US" dirty="0" err="1" smtClean="0"/>
              <a:t>System.out.println</a:t>
            </a:r>
            <a:r>
              <a:rPr lang="en-US" dirty="0"/>
              <a:t>("Book issued: " + </a:t>
            </a:r>
            <a:r>
              <a:rPr lang="en-US" dirty="0" err="1"/>
              <a:t>b.title</a:t>
            </a:r>
            <a:r>
              <a:rPr lang="en-US" dirty="0"/>
              <a:t>); </a:t>
            </a:r>
            <a:endParaRPr lang="en-US" dirty="0" smtClean="0"/>
          </a:p>
          <a:p>
            <a:pPr marL="0" indent="0">
              <a:buNone/>
            </a:pPr>
            <a:r>
              <a:rPr lang="en-US" dirty="0" smtClean="0"/>
              <a:t>} </a:t>
            </a:r>
          </a:p>
          <a:p>
            <a:pPr marL="0" indent="0">
              <a:buNone/>
            </a:pPr>
            <a:r>
              <a:rPr lang="en-US" dirty="0" smtClean="0"/>
              <a:t>} </a:t>
            </a:r>
          </a:p>
          <a:p>
            <a:pPr marL="0" indent="0">
              <a:buNone/>
            </a:pPr>
            <a:r>
              <a:rPr lang="en-US" dirty="0" err="1" smtClean="0"/>
              <a:t>System.out.println</a:t>
            </a:r>
            <a:r>
              <a:rPr lang="en-US" dirty="0"/>
              <a:t>("Book not available."); </a:t>
            </a:r>
            <a:endParaRPr lang="en-US" dirty="0" smtClean="0"/>
          </a:p>
          <a:p>
            <a:pPr marL="0" indent="0">
              <a:buNone/>
            </a:pPr>
            <a:r>
              <a:rPr lang="en-US" dirty="0" smtClean="0"/>
              <a:t>} </a:t>
            </a:r>
          </a:p>
          <a:p>
            <a:pPr marL="0" indent="0">
              <a:buNone/>
            </a:pPr>
            <a:r>
              <a:rPr lang="en-US" dirty="0" smtClean="0"/>
              <a:t>void </a:t>
            </a:r>
            <a:r>
              <a:rPr lang="en-US" dirty="0" err="1"/>
              <a:t>displayBooks</a:t>
            </a:r>
            <a:r>
              <a:rPr lang="en-US" dirty="0"/>
              <a:t>() { </a:t>
            </a:r>
            <a:endParaRPr lang="en-US" dirty="0" smtClean="0"/>
          </a:p>
          <a:p>
            <a:pPr marL="0" indent="0">
              <a:buNone/>
            </a:pPr>
            <a:r>
              <a:rPr lang="en-US" dirty="0" smtClean="0"/>
              <a:t>for </a:t>
            </a:r>
            <a:r>
              <a:rPr lang="en-US" dirty="0"/>
              <a:t>(Book b : books) { </a:t>
            </a:r>
            <a:endParaRPr lang="en-US" dirty="0" smtClean="0"/>
          </a:p>
          <a:p>
            <a:pPr marL="0" indent="0">
              <a:buNone/>
            </a:pPr>
            <a:r>
              <a:rPr lang="en-US" dirty="0" err="1" smtClean="0"/>
              <a:t>System.out.println</a:t>
            </a:r>
            <a:r>
              <a:rPr lang="en-US" dirty="0" smtClean="0"/>
              <a:t>(b.id </a:t>
            </a:r>
            <a:r>
              <a:rPr lang="en-US" dirty="0"/>
              <a:t>+ " - " + </a:t>
            </a:r>
            <a:r>
              <a:rPr lang="en-US" dirty="0" err="1"/>
              <a:t>b.title</a:t>
            </a:r>
            <a:r>
              <a:rPr lang="en-US" dirty="0"/>
              <a:t> + " by " + </a:t>
            </a:r>
            <a:r>
              <a:rPr lang="en-US" dirty="0" err="1"/>
              <a:t>b.author</a:t>
            </a:r>
            <a:r>
              <a:rPr lang="en-US" dirty="0"/>
              <a:t> + " </a:t>
            </a:r>
            <a:r>
              <a:rPr lang="en-US" dirty="0" smtClean="0"/>
              <a:t>Available</a:t>
            </a:r>
            <a:r>
              <a:rPr lang="en-US" dirty="0"/>
              <a:t>: " + </a:t>
            </a:r>
            <a:r>
              <a:rPr lang="en-US" dirty="0" err="1"/>
              <a:t>b.isAvailable</a:t>
            </a:r>
            <a:r>
              <a:rPr lang="en-US" dirty="0"/>
              <a:t>); </a:t>
            </a:r>
            <a:endParaRPr lang="en-US" dirty="0" smtClean="0"/>
          </a:p>
          <a:p>
            <a:pPr marL="0" indent="0">
              <a:buNone/>
            </a:pPr>
            <a:r>
              <a:rPr lang="en-US" dirty="0" smtClean="0"/>
              <a:t>} </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14787613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normAutofit fontScale="92500" lnSpcReduction="20000"/>
          </a:bodyPr>
          <a:lstStyle/>
          <a:p>
            <a:pPr marL="0" indent="0">
              <a:buNone/>
            </a:pPr>
            <a:r>
              <a:rPr lang="en-US" dirty="0"/>
              <a:t>public class </a:t>
            </a:r>
            <a:r>
              <a:rPr lang="en-US" dirty="0" err="1"/>
              <a:t>LibraryCaseStudy</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a:t>
            </a:r>
            <a:endParaRPr lang="en-US" dirty="0" smtClean="0"/>
          </a:p>
          <a:p>
            <a:pPr marL="0" indent="0">
              <a:buNone/>
            </a:pPr>
            <a:r>
              <a:rPr lang="en-US" dirty="0" smtClean="0"/>
              <a:t>{ </a:t>
            </a:r>
          </a:p>
          <a:p>
            <a:pPr marL="0" indent="0">
              <a:buNone/>
            </a:pPr>
            <a:r>
              <a:rPr lang="en-US" dirty="0" smtClean="0"/>
              <a:t>Library </a:t>
            </a:r>
            <a:r>
              <a:rPr lang="en-US" dirty="0"/>
              <a:t>lib = new Library(); </a:t>
            </a:r>
            <a:endParaRPr lang="en-US" dirty="0" smtClean="0"/>
          </a:p>
          <a:p>
            <a:pPr marL="0" indent="0">
              <a:buNone/>
            </a:pPr>
            <a:r>
              <a:rPr lang="en-US" dirty="0" err="1" smtClean="0"/>
              <a:t>lib.addBook</a:t>
            </a:r>
            <a:r>
              <a:rPr lang="en-US" dirty="0" smtClean="0"/>
              <a:t>(new </a:t>
            </a:r>
            <a:r>
              <a:rPr lang="en-US" dirty="0"/>
              <a:t>Book(101, "Java Basics", "James Gosling")); </a:t>
            </a:r>
            <a:endParaRPr lang="en-US" dirty="0" smtClean="0"/>
          </a:p>
          <a:p>
            <a:pPr marL="0" indent="0">
              <a:buNone/>
            </a:pPr>
            <a:r>
              <a:rPr lang="en-US" dirty="0" err="1" smtClean="0"/>
              <a:t>lib.addBook</a:t>
            </a:r>
            <a:r>
              <a:rPr lang="en-US" dirty="0" smtClean="0"/>
              <a:t>(new </a:t>
            </a:r>
            <a:r>
              <a:rPr lang="en-US" dirty="0"/>
              <a:t>Book(102, "Data Structures", "Robert </a:t>
            </a:r>
            <a:r>
              <a:rPr lang="en-US" dirty="0" err="1"/>
              <a:t>Lafore</a:t>
            </a:r>
            <a:r>
              <a:rPr lang="en-US" dirty="0"/>
              <a:t>")); </a:t>
            </a:r>
            <a:endParaRPr lang="en-US" dirty="0" smtClean="0"/>
          </a:p>
          <a:p>
            <a:pPr marL="0" indent="0">
              <a:buNone/>
            </a:pPr>
            <a:r>
              <a:rPr lang="en-US" dirty="0" err="1" smtClean="0"/>
              <a:t>lib.displayBooks</a:t>
            </a:r>
            <a:r>
              <a:rPr lang="en-US" dirty="0" smtClean="0"/>
              <a:t>();</a:t>
            </a:r>
          </a:p>
          <a:p>
            <a:pPr marL="0" indent="0">
              <a:buNone/>
            </a:pPr>
            <a:r>
              <a:rPr lang="en-US" dirty="0" err="1"/>
              <a:t>lib.issueBook</a:t>
            </a:r>
            <a:r>
              <a:rPr lang="en-US" dirty="0"/>
              <a:t>(101); </a:t>
            </a:r>
            <a:endParaRPr lang="en-US" dirty="0" smtClean="0"/>
          </a:p>
          <a:p>
            <a:pPr marL="0" indent="0">
              <a:buNone/>
            </a:pPr>
            <a:r>
              <a:rPr lang="en-US" dirty="0" err="1" smtClean="0"/>
              <a:t>lib.displayBooks</a:t>
            </a:r>
            <a:r>
              <a:rPr lang="en-US" dirty="0"/>
              <a:t>(); </a:t>
            </a:r>
            <a:endParaRPr lang="en-US" dirty="0" smtClean="0"/>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3129924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2328322" y="876992"/>
            <a:ext cx="681567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441748" y="329465"/>
            <a:ext cx="2515432" cy="584775"/>
          </a:xfrm>
          <a:prstGeom prst="rect">
            <a:avLst/>
          </a:prstGeom>
          <a:noFill/>
        </p:spPr>
        <p:txBody>
          <a:bodyPr wrap="none" lIns="91440" tIns="45720" rIns="91440" bIns="45720">
            <a:spAutoFit/>
          </a:bodyPr>
          <a:lstStyle/>
          <a:p>
            <a:pPr algn="l"/>
            <a:r>
              <a:rPr lang="en-US" sz="3200" b="1" i="0" dirty="0">
                <a:solidFill>
                  <a:srgbClr val="333333"/>
                </a:solidFill>
                <a:effectLst>
                  <a:outerShdw blurRad="38100" dist="38100" dir="2700000" algn="tl">
                    <a:srgbClr val="000000">
                      <a:alpha val="43137"/>
                    </a:srgbClr>
                  </a:outerShdw>
                </a:effectLst>
                <a:latin typeface="Sitka Heading Semibold" pitchFamily="2" charset="0"/>
              </a:rPr>
              <a:t>ARRAY COPY</a:t>
            </a:r>
          </a:p>
        </p:txBody>
      </p:sp>
      <p:sp>
        <p:nvSpPr>
          <p:cNvPr id="5" name="Rectangle 2">
            <a:extLst>
              <a:ext uri="{FF2B5EF4-FFF2-40B4-BE49-F238E27FC236}">
                <a16:creationId xmlns="" xmlns:a16="http://schemas.microsoft.com/office/drawing/2014/main" id="{7E5D63C5-091F-4C1C-A3F6-191D11274146}"/>
              </a:ext>
            </a:extLst>
          </p:cNvPr>
          <p:cNvSpPr>
            <a:spLocks noChangeArrowheads="1"/>
          </p:cNvSpPr>
          <p:nvPr/>
        </p:nvSpPr>
        <p:spPr bwMode="auto">
          <a:xfrm>
            <a:off x="304800" y="1021973"/>
            <a:ext cx="8610600" cy="549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43840" indent="-231775">
              <a:lnSpc>
                <a:spcPct val="100000"/>
              </a:lnSpc>
              <a:spcBef>
                <a:spcPts val="1305"/>
              </a:spcBef>
              <a:buChar char="•"/>
              <a:tabLst>
                <a:tab pos="243840" algn="l"/>
                <a:tab pos="244475" algn="l"/>
              </a:tabLst>
            </a:pPr>
            <a:r>
              <a:rPr lang="en-US" sz="2400" spc="-110" dirty="0">
                <a:latin typeface="Sitka Text" panose="02000505000000020004" pitchFamily="2" charset="0"/>
                <a:cs typeface="Arial"/>
              </a:rPr>
              <a:t>To </a:t>
            </a:r>
            <a:r>
              <a:rPr lang="en-US" sz="2400" dirty="0">
                <a:latin typeface="Sitka Text" panose="02000505000000020004" pitchFamily="2" charset="0"/>
                <a:cs typeface="Arial"/>
              </a:rPr>
              <a:t>copy array elements from one array </a:t>
            </a:r>
            <a:r>
              <a:rPr lang="en-US" sz="2400" spc="-5" dirty="0">
                <a:latin typeface="Sitka Text" panose="02000505000000020004" pitchFamily="2" charset="0"/>
                <a:cs typeface="Arial"/>
              </a:rPr>
              <a:t>to </a:t>
            </a:r>
            <a:r>
              <a:rPr lang="en-US" sz="2400" dirty="0">
                <a:latin typeface="Sitka Text" panose="02000505000000020004" pitchFamily="2" charset="0"/>
                <a:cs typeface="Arial"/>
              </a:rPr>
              <a:t>another </a:t>
            </a:r>
            <a:r>
              <a:rPr lang="en-US" sz="2400" spc="-25" dirty="0">
                <a:latin typeface="Sitka Text" panose="02000505000000020004" pitchFamily="2" charset="0"/>
                <a:cs typeface="Arial"/>
              </a:rPr>
              <a:t>array, </a:t>
            </a:r>
            <a:r>
              <a:rPr lang="en-US" sz="2400" dirty="0">
                <a:latin typeface="Sitka Text" panose="02000505000000020004" pitchFamily="2" charset="0"/>
                <a:cs typeface="Arial"/>
              </a:rPr>
              <a:t>we can</a:t>
            </a:r>
            <a:r>
              <a:rPr lang="en-US" sz="2400" spc="-95" dirty="0">
                <a:latin typeface="Sitka Text" panose="02000505000000020004" pitchFamily="2" charset="0"/>
                <a:cs typeface="Arial"/>
              </a:rPr>
              <a:t> </a:t>
            </a:r>
            <a:r>
              <a:rPr lang="en-US" sz="2400" dirty="0">
                <a:latin typeface="Sitka Text" panose="02000505000000020004" pitchFamily="2" charset="0"/>
                <a:cs typeface="Arial"/>
              </a:rPr>
              <a:t>use</a:t>
            </a:r>
          </a:p>
          <a:p>
            <a:pPr marL="243840">
              <a:lnSpc>
                <a:spcPct val="100000"/>
              </a:lnSpc>
              <a:spcBef>
                <a:spcPts val="1200"/>
              </a:spcBef>
            </a:pPr>
            <a:r>
              <a:rPr lang="en-US" sz="2400" b="1" i="1" dirty="0" err="1">
                <a:latin typeface="Sitka Text" panose="02000505000000020004" pitchFamily="2" charset="0"/>
                <a:cs typeface="Arial"/>
              </a:rPr>
              <a:t>arraycopy</a:t>
            </a:r>
            <a:r>
              <a:rPr lang="en-US" sz="2400" dirty="0">
                <a:latin typeface="Sitka Text" panose="02000505000000020004" pitchFamily="2" charset="0"/>
                <a:cs typeface="Arial"/>
              </a:rPr>
              <a:t> static method from System</a:t>
            </a:r>
            <a:r>
              <a:rPr lang="en-US" sz="2400" spc="-145" dirty="0">
                <a:latin typeface="Sitka Text" panose="02000505000000020004" pitchFamily="2" charset="0"/>
                <a:cs typeface="Arial"/>
              </a:rPr>
              <a:t> </a:t>
            </a:r>
            <a:r>
              <a:rPr lang="en-US" sz="2400" dirty="0">
                <a:latin typeface="Sitka Text" panose="02000505000000020004" pitchFamily="2" charset="0"/>
                <a:cs typeface="Arial"/>
              </a:rPr>
              <a:t>class.</a:t>
            </a:r>
          </a:p>
          <a:p>
            <a:pPr marL="243840" indent="-231775">
              <a:lnSpc>
                <a:spcPct val="100000"/>
              </a:lnSpc>
              <a:spcBef>
                <a:spcPts val="1310"/>
              </a:spcBef>
              <a:buFont typeface="Arial"/>
              <a:buChar char="•"/>
              <a:tabLst>
                <a:tab pos="243840" algn="l"/>
                <a:tab pos="244475" algn="l"/>
              </a:tabLst>
            </a:pPr>
            <a:r>
              <a:rPr lang="en-US" sz="2400" b="1" spc="-5" dirty="0" smtClean="0">
                <a:latin typeface="Sitka Text" panose="02000505000000020004" pitchFamily="2" charset="0"/>
                <a:cs typeface="Verdana"/>
              </a:rPr>
              <a:t>Syntax</a:t>
            </a:r>
            <a:r>
              <a:rPr lang="en-US" sz="2400" spc="-5" dirty="0" smtClean="0">
                <a:latin typeface="Sitka Text" panose="02000505000000020004" pitchFamily="2" charset="0"/>
                <a:cs typeface="Verdana"/>
              </a:rPr>
              <a:t>:</a:t>
            </a:r>
            <a:endParaRPr lang="en-US" sz="2400" dirty="0">
              <a:latin typeface="Sitka Text" panose="02000505000000020004" pitchFamily="2" charset="0"/>
              <a:cs typeface="Verdana"/>
            </a:endParaRPr>
          </a:p>
          <a:p>
            <a:pPr marL="12065">
              <a:lnSpc>
                <a:spcPct val="100000"/>
              </a:lnSpc>
              <a:spcBef>
                <a:spcPts val="1310"/>
              </a:spcBef>
              <a:tabLst>
                <a:tab pos="243840" algn="l"/>
                <a:tab pos="244475" algn="l"/>
              </a:tabLst>
            </a:pPr>
            <a:r>
              <a:rPr lang="en-US" sz="2400" spc="-5" dirty="0" smtClean="0">
                <a:latin typeface="Sitka Text" panose="02000505000000020004" pitchFamily="2" charset="0"/>
                <a:cs typeface="Verdana"/>
              </a:rPr>
              <a:t>public </a:t>
            </a:r>
            <a:r>
              <a:rPr lang="en-US" sz="2400" dirty="0">
                <a:latin typeface="Sitka Text" panose="02000505000000020004" pitchFamily="2" charset="0"/>
                <a:cs typeface="Verdana"/>
              </a:rPr>
              <a:t>static </a:t>
            </a:r>
            <a:r>
              <a:rPr lang="en-US" sz="2400" spc="-5" dirty="0">
                <a:latin typeface="Sitka Text" panose="02000505000000020004" pitchFamily="2" charset="0"/>
                <a:cs typeface="Verdana"/>
              </a:rPr>
              <a:t>void </a:t>
            </a:r>
            <a:r>
              <a:rPr lang="en-US" sz="2400" spc="-10" dirty="0" err="1">
                <a:latin typeface="Sitka Text" panose="02000505000000020004" pitchFamily="2" charset="0"/>
                <a:cs typeface="Verdana"/>
              </a:rPr>
              <a:t>arraycopy</a:t>
            </a:r>
            <a:r>
              <a:rPr lang="en-US" sz="2400" spc="-10" dirty="0">
                <a:latin typeface="Sitka Text" panose="02000505000000020004" pitchFamily="2" charset="0"/>
                <a:cs typeface="Verdana"/>
              </a:rPr>
              <a:t>(Object </a:t>
            </a:r>
            <a:r>
              <a:rPr lang="en-US" sz="2400" spc="-5" dirty="0">
                <a:latin typeface="Sitka Text" panose="02000505000000020004" pitchFamily="2" charset="0"/>
                <a:cs typeface="Verdana"/>
              </a:rPr>
              <a:t>s, int  </a:t>
            </a:r>
            <a:r>
              <a:rPr lang="en-US" sz="2400" spc="-5" dirty="0" err="1">
                <a:latin typeface="Sitka Text" panose="02000505000000020004" pitchFamily="2" charset="0"/>
                <a:cs typeface="Verdana"/>
              </a:rPr>
              <a:t>sIndex</a:t>
            </a:r>
            <a:r>
              <a:rPr lang="en-US" sz="2400" spc="-5" dirty="0">
                <a:latin typeface="Sitka Text" panose="02000505000000020004" pitchFamily="2" charset="0"/>
                <a:cs typeface="Verdana"/>
              </a:rPr>
              <a:t>, Object d, int </a:t>
            </a:r>
            <a:r>
              <a:rPr lang="en-US" sz="2400" spc="-5" dirty="0" err="1">
                <a:latin typeface="Sitka Text" panose="02000505000000020004" pitchFamily="2" charset="0"/>
                <a:cs typeface="Verdana"/>
              </a:rPr>
              <a:t>dIndex</a:t>
            </a:r>
            <a:r>
              <a:rPr lang="en-US" sz="2400" spc="-5" dirty="0">
                <a:latin typeface="Sitka Text" panose="02000505000000020004" pitchFamily="2" charset="0"/>
                <a:cs typeface="Verdana"/>
              </a:rPr>
              <a:t>, int</a:t>
            </a:r>
            <a:r>
              <a:rPr lang="en-US" sz="2400" spc="-45" dirty="0">
                <a:latin typeface="Sitka Text" panose="02000505000000020004" pitchFamily="2" charset="0"/>
                <a:cs typeface="Verdana"/>
              </a:rPr>
              <a:t> </a:t>
            </a:r>
            <a:r>
              <a:rPr lang="en-US" sz="2400" dirty="0">
                <a:latin typeface="Sitka Text" panose="02000505000000020004" pitchFamily="2" charset="0"/>
                <a:cs typeface="Verdana"/>
              </a:rPr>
              <a:t>length)</a:t>
            </a:r>
          </a:p>
          <a:p>
            <a:pPr>
              <a:lnSpc>
                <a:spcPct val="100000"/>
              </a:lnSpc>
              <a:spcBef>
                <a:spcPts val="45"/>
              </a:spcBef>
            </a:pPr>
            <a:endParaRPr lang="en-US" sz="2400" dirty="0">
              <a:latin typeface="Sitka Text" panose="02000505000000020004" pitchFamily="2" charset="0"/>
              <a:cs typeface="Verdana"/>
            </a:endParaRPr>
          </a:p>
          <a:p>
            <a:pPr marL="243840" indent="-231775">
              <a:lnSpc>
                <a:spcPct val="100000"/>
              </a:lnSpc>
              <a:buChar char="•"/>
              <a:tabLst>
                <a:tab pos="243840" algn="l"/>
                <a:tab pos="244475" algn="l"/>
              </a:tabLst>
            </a:pPr>
            <a:r>
              <a:rPr lang="en-US" sz="2400" dirty="0">
                <a:latin typeface="Sitka Text" panose="02000505000000020004" pitchFamily="2" charset="0"/>
                <a:cs typeface="Arial"/>
              </a:rPr>
              <a:t>Ex:</a:t>
            </a:r>
          </a:p>
          <a:p>
            <a:pPr marL="469900" marR="2747010">
              <a:lnSpc>
                <a:spcPts val="3640"/>
              </a:lnSpc>
              <a:spcBef>
                <a:spcPts val="10"/>
              </a:spcBef>
              <a:tabLst>
                <a:tab pos="1152525" algn="l"/>
                <a:tab pos="2245360" algn="l"/>
              </a:tabLst>
            </a:pPr>
            <a:r>
              <a:rPr lang="en-US" sz="2400" i="1" spc="-5" dirty="0">
                <a:latin typeface="Sitka Text" panose="02000505000000020004" pitchFamily="2" charset="0"/>
                <a:cs typeface="Courier New"/>
              </a:rPr>
              <a:t>Int[] </a:t>
            </a:r>
            <a:r>
              <a:rPr lang="en-US" sz="2400" i="1" spc="-10" dirty="0">
                <a:latin typeface="Sitka Text" panose="02000505000000020004" pitchFamily="2" charset="0"/>
                <a:cs typeface="Courier New"/>
              </a:rPr>
              <a:t>source </a:t>
            </a:r>
            <a:r>
              <a:rPr lang="en-US" sz="2400" i="1" dirty="0">
                <a:latin typeface="Sitka Text" panose="02000505000000020004" pitchFamily="2" charset="0"/>
                <a:cs typeface="Courier New"/>
              </a:rPr>
              <a:t>= </a:t>
            </a:r>
            <a:r>
              <a:rPr lang="en-US" sz="2400" i="1" spc="-10" dirty="0">
                <a:latin typeface="Sitka Text" panose="02000505000000020004" pitchFamily="2" charset="0"/>
                <a:cs typeface="Courier New"/>
              </a:rPr>
              <a:t>{1, </a:t>
            </a:r>
            <a:r>
              <a:rPr lang="en-US" sz="2400" i="1" spc="-5" dirty="0">
                <a:latin typeface="Sitka Text" panose="02000505000000020004" pitchFamily="2" charset="0"/>
                <a:cs typeface="Courier New"/>
              </a:rPr>
              <a:t>2, 3, </a:t>
            </a:r>
            <a:r>
              <a:rPr lang="en-US" sz="2400" i="1" dirty="0">
                <a:latin typeface="Sitka Text" panose="02000505000000020004" pitchFamily="2" charset="0"/>
                <a:cs typeface="Courier New"/>
              </a:rPr>
              <a:t>4, </a:t>
            </a:r>
            <a:r>
              <a:rPr lang="en-US" sz="2400" i="1" spc="-5" dirty="0">
                <a:latin typeface="Sitka Text" panose="02000505000000020004" pitchFamily="2" charset="0"/>
                <a:cs typeface="Courier New"/>
              </a:rPr>
              <a:t>5,</a:t>
            </a:r>
            <a:r>
              <a:rPr lang="en-US" sz="2400" i="1" spc="-140" dirty="0">
                <a:latin typeface="Sitka Text" panose="02000505000000020004" pitchFamily="2" charset="0"/>
                <a:cs typeface="Courier New"/>
              </a:rPr>
              <a:t> </a:t>
            </a:r>
            <a:r>
              <a:rPr lang="en-US" sz="2400" i="1" spc="-15" dirty="0">
                <a:latin typeface="Sitka Text" panose="02000505000000020004" pitchFamily="2" charset="0"/>
                <a:cs typeface="Courier New"/>
              </a:rPr>
              <a:t>6};  </a:t>
            </a:r>
          </a:p>
          <a:p>
            <a:pPr marL="469900" marR="2747010">
              <a:lnSpc>
                <a:spcPts val="3640"/>
              </a:lnSpc>
              <a:spcBef>
                <a:spcPts val="10"/>
              </a:spcBef>
              <a:tabLst>
                <a:tab pos="1152525" algn="l"/>
                <a:tab pos="2245360" algn="l"/>
              </a:tabLst>
            </a:pPr>
            <a:r>
              <a:rPr lang="en-US" sz="2400" i="1" spc="-5" dirty="0">
                <a:latin typeface="Sitka Text" panose="02000505000000020004" pitchFamily="2" charset="0"/>
                <a:cs typeface="Courier New"/>
              </a:rPr>
              <a:t>int[] </a:t>
            </a:r>
            <a:r>
              <a:rPr lang="en-US" sz="2400" i="1" spc="-10" dirty="0" err="1">
                <a:latin typeface="Sitka Text" panose="02000505000000020004" pitchFamily="2" charset="0"/>
                <a:cs typeface="Courier New"/>
              </a:rPr>
              <a:t>dest</a:t>
            </a:r>
            <a:r>
              <a:rPr lang="en-US" sz="2400" i="1" spc="-10" dirty="0">
                <a:latin typeface="Sitka Text" panose="02000505000000020004" pitchFamily="2" charset="0"/>
                <a:cs typeface="Courier New"/>
              </a:rPr>
              <a:t>	</a:t>
            </a:r>
            <a:r>
              <a:rPr lang="en-US" sz="2400" i="1" dirty="0">
                <a:latin typeface="Sitka Text" panose="02000505000000020004" pitchFamily="2" charset="0"/>
                <a:cs typeface="Courier New"/>
              </a:rPr>
              <a:t>= </a:t>
            </a:r>
            <a:r>
              <a:rPr lang="en-US" sz="2400" i="1" spc="-10" dirty="0">
                <a:latin typeface="Sitka Text" panose="02000505000000020004" pitchFamily="2" charset="0"/>
                <a:cs typeface="Courier New"/>
              </a:rPr>
              <a:t>new</a:t>
            </a:r>
            <a:r>
              <a:rPr lang="en-US" sz="2400" i="1" spc="-50" dirty="0">
                <a:latin typeface="Sitka Text" panose="02000505000000020004" pitchFamily="2" charset="0"/>
                <a:cs typeface="Courier New"/>
              </a:rPr>
              <a:t> </a:t>
            </a:r>
            <a:r>
              <a:rPr lang="en-US" sz="2400" i="1" spc="-10" dirty="0">
                <a:latin typeface="Sitka Text" panose="02000505000000020004" pitchFamily="2" charset="0"/>
                <a:cs typeface="Courier New"/>
              </a:rPr>
              <a:t>int[10];</a:t>
            </a:r>
            <a:endParaRPr lang="en-US" sz="2400" i="1" dirty="0">
              <a:latin typeface="Sitka Text" panose="02000505000000020004" pitchFamily="2" charset="0"/>
              <a:cs typeface="Courier New"/>
            </a:endParaRPr>
          </a:p>
          <a:p>
            <a:pPr marL="469900">
              <a:lnSpc>
                <a:spcPct val="100000"/>
              </a:lnSpc>
              <a:spcBef>
                <a:spcPts val="1145"/>
              </a:spcBef>
            </a:pPr>
            <a:r>
              <a:rPr lang="en-US" sz="2400" i="1" spc="-10" dirty="0" err="1">
                <a:latin typeface="Sitka Text" panose="02000505000000020004" pitchFamily="2" charset="0"/>
                <a:cs typeface="Courier New"/>
              </a:rPr>
              <a:t>System.arraycopy</a:t>
            </a:r>
            <a:r>
              <a:rPr lang="en-US" sz="2400" i="1" spc="-10" dirty="0">
                <a:latin typeface="Sitka Text" panose="02000505000000020004" pitchFamily="2" charset="0"/>
                <a:cs typeface="Courier New"/>
              </a:rPr>
              <a:t>(source,0,</a:t>
            </a:r>
            <a:r>
              <a:rPr lang="en-US" sz="2400" i="1" spc="-20" dirty="0">
                <a:latin typeface="Sitka Text" panose="02000505000000020004" pitchFamily="2" charset="0"/>
                <a:cs typeface="Courier New"/>
              </a:rPr>
              <a:t> </a:t>
            </a:r>
            <a:r>
              <a:rPr lang="en-US" sz="2400" i="1" spc="-10" dirty="0">
                <a:latin typeface="Sitka Text" panose="02000505000000020004" pitchFamily="2" charset="0"/>
                <a:cs typeface="Courier New"/>
              </a:rPr>
              <a:t>dest,0,source.length);</a:t>
            </a:r>
            <a:endParaRPr lang="en-US" sz="2400" i="1" dirty="0">
              <a:latin typeface="Sitka Text" panose="02000505000000020004" pitchFamily="2" charset="0"/>
              <a:cs typeface="Courier New"/>
            </a:endParaRPr>
          </a:p>
          <a:p>
            <a:pPr marL="243840">
              <a:lnSpc>
                <a:spcPct val="100000"/>
              </a:lnSpc>
              <a:spcBef>
                <a:spcPts val="1200"/>
              </a:spcBef>
            </a:pPr>
            <a:endParaRPr kumimoji="0" lang="en-US" altLang="en-US" sz="2400" i="0" u="none" strike="noStrike" cap="none" normalizeH="0" baseline="0" dirty="0">
              <a:ln>
                <a:noFill/>
              </a:ln>
              <a:solidFill>
                <a:schemeClr val="tx1"/>
              </a:solidFill>
              <a:effectLst/>
              <a:latin typeface="Sitka Text" panose="02000505000000020004" pitchFamily="2" charset="0"/>
            </a:endParaRPr>
          </a:p>
        </p:txBody>
      </p:sp>
    </p:spTree>
    <p:extLst>
      <p:ext uri="{BB962C8B-B14F-4D97-AF65-F5344CB8AC3E}">
        <p14:creationId xmlns:p14="http://schemas.microsoft.com/office/powerpoint/2010/main" val="2159740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dirty="0" smtClean="0"/>
              <a:t>public class  Copy {</a:t>
            </a:r>
          </a:p>
          <a:p>
            <a:pPr marL="0" indent="0">
              <a:buNone/>
            </a:pPr>
            <a:r>
              <a:rPr lang="en-US" dirty="0" smtClean="0"/>
              <a:t>    public static void main(String[] </a:t>
            </a:r>
            <a:r>
              <a:rPr lang="en-US" dirty="0" err="1" smtClean="0"/>
              <a:t>args</a:t>
            </a:r>
            <a:r>
              <a:rPr lang="en-US" dirty="0" smtClean="0"/>
              <a:t>) {</a:t>
            </a:r>
          </a:p>
          <a:p>
            <a:pPr marL="0" indent="0">
              <a:buNone/>
            </a:pPr>
            <a:r>
              <a:rPr lang="en-US" dirty="0" smtClean="0"/>
              <a:t>              </a:t>
            </a:r>
            <a:r>
              <a:rPr lang="en-US" dirty="0" err="1" smtClean="0"/>
              <a:t>int</a:t>
            </a:r>
            <a:r>
              <a:rPr lang="en-US" dirty="0" smtClean="0"/>
              <a:t> a[] = { 1, 8, 3 };</a:t>
            </a:r>
          </a:p>
          <a:p>
            <a:pPr marL="0" indent="0">
              <a:buNone/>
            </a:pPr>
            <a:r>
              <a:rPr lang="en-US" dirty="0" err="1" smtClean="0"/>
              <a:t>int</a:t>
            </a:r>
            <a:r>
              <a:rPr lang="en-US" dirty="0" smtClean="0"/>
              <a:t> b[] = new </a:t>
            </a:r>
            <a:r>
              <a:rPr lang="en-US" dirty="0" err="1" smtClean="0"/>
              <a:t>int</a:t>
            </a:r>
            <a:r>
              <a:rPr lang="en-US" dirty="0" smtClean="0"/>
              <a:t>[</a:t>
            </a:r>
            <a:r>
              <a:rPr lang="en-US" dirty="0" err="1" smtClean="0"/>
              <a:t>a.length</a:t>
            </a:r>
            <a:r>
              <a:rPr lang="en-US" dirty="0" smtClean="0"/>
              <a:t>];</a:t>
            </a:r>
          </a:p>
          <a:p>
            <a:pPr marL="0" indent="0">
              <a:buNone/>
            </a:pPr>
            <a:r>
              <a:rPr lang="en-US" dirty="0" err="1" smtClean="0"/>
              <a:t>System.arraycopy</a:t>
            </a:r>
            <a:r>
              <a:rPr lang="en-US" dirty="0" smtClean="0"/>
              <a:t>(a, 0, b, 0, 3);</a:t>
            </a:r>
          </a:p>
          <a:p>
            <a:pPr marL="0" indent="0">
              <a:buNone/>
            </a:pPr>
            <a:r>
              <a:rPr lang="en-US" dirty="0" smtClean="0"/>
              <a:t>b[0]++;</a:t>
            </a:r>
          </a:p>
          <a:p>
            <a:pPr marL="0" indent="0">
              <a:buNone/>
            </a:pPr>
            <a:r>
              <a:rPr lang="en-US" dirty="0" smtClean="0"/>
              <a:t>        </a:t>
            </a:r>
            <a:r>
              <a:rPr lang="en-US" dirty="0" err="1" smtClean="0"/>
              <a:t>System.out.println</a:t>
            </a:r>
            <a:r>
              <a:rPr lang="en-US" dirty="0" smtClean="0"/>
              <a:t>("");</a:t>
            </a:r>
          </a:p>
          <a:p>
            <a:pPr marL="0" indent="0">
              <a:buNone/>
            </a:pPr>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a:t>
            </a:r>
            <a:r>
              <a:rPr lang="en-US" dirty="0" err="1" smtClean="0"/>
              <a:t>a.length</a:t>
            </a:r>
            <a:r>
              <a:rPr lang="en-US" dirty="0" smtClean="0"/>
              <a:t>; </a:t>
            </a:r>
            <a:r>
              <a:rPr lang="en-US" dirty="0" err="1" smtClean="0"/>
              <a:t>i</a:t>
            </a:r>
            <a:r>
              <a:rPr lang="en-US" dirty="0" smtClean="0"/>
              <a:t>++)</a:t>
            </a:r>
          </a:p>
          <a:p>
            <a:pPr marL="0" indent="0">
              <a:buNone/>
            </a:pPr>
            <a:r>
              <a:rPr lang="en-US" dirty="0" smtClean="0"/>
              <a:t>            </a:t>
            </a:r>
            <a:r>
              <a:rPr lang="en-US" dirty="0" err="1" smtClean="0"/>
              <a:t>System.out.print</a:t>
            </a:r>
            <a:r>
              <a:rPr lang="en-US" dirty="0" smtClean="0"/>
              <a:t>(a[</a:t>
            </a:r>
            <a:r>
              <a:rPr lang="en-US" dirty="0" err="1" smtClean="0"/>
              <a:t>i</a:t>
            </a:r>
            <a:r>
              <a:rPr lang="en-US" dirty="0" smtClean="0"/>
              <a:t>] + " ");</a:t>
            </a:r>
          </a:p>
          <a:p>
            <a:pPr marL="0" indent="0">
              <a:buNone/>
            </a:pPr>
            <a:r>
              <a:rPr lang="en-US" dirty="0" smtClean="0"/>
              <a:t>        </a:t>
            </a:r>
            <a:r>
              <a:rPr lang="en-US" dirty="0" err="1" smtClean="0"/>
              <a:t>System.out.println</a:t>
            </a:r>
            <a:r>
              <a:rPr lang="en-US" dirty="0" smtClean="0"/>
              <a:t>("");</a:t>
            </a:r>
          </a:p>
          <a:p>
            <a:pPr marL="0" indent="0">
              <a:buNone/>
            </a:pPr>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a:t>
            </a:r>
            <a:r>
              <a:rPr lang="en-US" dirty="0" err="1" smtClean="0"/>
              <a:t>b.length</a:t>
            </a:r>
            <a:r>
              <a:rPr lang="en-US" dirty="0" smtClean="0"/>
              <a:t>; </a:t>
            </a:r>
            <a:r>
              <a:rPr lang="en-US" dirty="0" err="1" smtClean="0"/>
              <a:t>i</a:t>
            </a:r>
            <a:r>
              <a:rPr lang="en-US" dirty="0" smtClean="0"/>
              <a:t>++)</a:t>
            </a:r>
          </a:p>
          <a:p>
            <a:pPr marL="0" indent="0">
              <a:buNone/>
            </a:pPr>
            <a:r>
              <a:rPr lang="en-US" dirty="0" smtClean="0"/>
              <a:t>            </a:t>
            </a:r>
            <a:r>
              <a:rPr lang="en-US" dirty="0" err="1" smtClean="0"/>
              <a:t>System.out.print</a:t>
            </a:r>
            <a:r>
              <a:rPr lang="en-US" dirty="0" smtClean="0"/>
              <a:t>(b[</a:t>
            </a:r>
            <a:r>
              <a:rPr lang="en-US" dirty="0" err="1" smtClean="0"/>
              <a:t>i</a:t>
            </a:r>
            <a:r>
              <a:rPr lang="en-US" dirty="0" smtClean="0"/>
              <a:t>] + " ");</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1274381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fontScale="77500" lnSpcReduction="20000"/>
          </a:bodyPr>
          <a:lstStyle/>
          <a:p>
            <a:pPr marL="0" indent="0">
              <a:buNone/>
            </a:pPr>
            <a:r>
              <a:rPr lang="en-US" dirty="0"/>
              <a:t>class Copy3 {</a:t>
            </a:r>
          </a:p>
          <a:p>
            <a:pPr marL="0" indent="0">
              <a:buNone/>
            </a:pPr>
            <a:r>
              <a:rPr lang="en-US" dirty="0"/>
              <a:t>    public static void main(String </a:t>
            </a:r>
            <a:r>
              <a:rPr lang="en-US" dirty="0" err="1"/>
              <a:t>args</a:t>
            </a:r>
            <a:r>
              <a:rPr lang="en-US" dirty="0"/>
              <a:t>[])</a:t>
            </a:r>
          </a:p>
          <a:p>
            <a:pPr marL="0" indent="0">
              <a:buNone/>
            </a:pPr>
            <a:r>
              <a:rPr lang="en-US" dirty="0"/>
              <a:t>    {</a:t>
            </a:r>
          </a:p>
          <a:p>
            <a:pPr marL="0" indent="0">
              <a:buNone/>
            </a:pPr>
            <a:r>
              <a:rPr lang="en-US" dirty="0"/>
              <a:t>        </a:t>
            </a:r>
            <a:r>
              <a:rPr lang="en-US" dirty="0" err="1"/>
              <a:t>int</a:t>
            </a:r>
            <a:r>
              <a:rPr lang="en-US" dirty="0"/>
              <a:t> </a:t>
            </a:r>
            <a:r>
              <a:rPr lang="en-US" dirty="0" err="1"/>
              <a:t>intArray</a:t>
            </a:r>
            <a:r>
              <a:rPr lang="en-US" dirty="0"/>
              <a:t>[] = { 1, 2, 3 };</a:t>
            </a:r>
          </a:p>
          <a:p>
            <a:pPr marL="0" indent="0">
              <a:buNone/>
            </a:pPr>
            <a:r>
              <a:rPr lang="en-US" dirty="0" smtClean="0"/>
              <a:t>        </a:t>
            </a:r>
            <a:r>
              <a:rPr lang="en-US" dirty="0" err="1"/>
              <a:t>int</a:t>
            </a:r>
            <a:r>
              <a:rPr lang="en-US" dirty="0"/>
              <a:t> </a:t>
            </a:r>
            <a:r>
              <a:rPr lang="en-US" dirty="0" err="1"/>
              <a:t>cloneArray</a:t>
            </a:r>
            <a:r>
              <a:rPr lang="en-US" dirty="0"/>
              <a:t>[] = </a:t>
            </a:r>
            <a:r>
              <a:rPr lang="en-US" dirty="0" err="1"/>
              <a:t>intArray.clone</a:t>
            </a:r>
            <a:r>
              <a:rPr lang="en-US" dirty="0"/>
              <a:t>();</a:t>
            </a:r>
          </a:p>
          <a:p>
            <a:pPr marL="0" indent="0">
              <a:buNone/>
            </a:pPr>
            <a:r>
              <a:rPr lang="en-US" dirty="0" smtClean="0"/>
              <a:t>        </a:t>
            </a:r>
            <a:r>
              <a:rPr lang="en-US" dirty="0" err="1" smtClean="0"/>
              <a:t>System.out.println</a:t>
            </a:r>
            <a:r>
              <a:rPr lang="en-US" dirty="0" smtClean="0"/>
              <a:t>(</a:t>
            </a:r>
            <a:r>
              <a:rPr lang="en-US" dirty="0" err="1" smtClean="0"/>
              <a:t>intArray</a:t>
            </a:r>
            <a:r>
              <a:rPr lang="en-US" dirty="0" smtClean="0"/>
              <a:t> </a:t>
            </a:r>
            <a:r>
              <a:rPr lang="en-US" dirty="0"/>
              <a:t>== </a:t>
            </a:r>
            <a:r>
              <a:rPr lang="en-US" dirty="0" err="1"/>
              <a:t>cloneArray</a:t>
            </a:r>
            <a:r>
              <a:rPr lang="en-US" dirty="0"/>
              <a:t>);</a:t>
            </a:r>
          </a:p>
          <a:p>
            <a:pPr marL="0" indent="0">
              <a:buNone/>
            </a:pPr>
            <a:r>
              <a:rPr lang="en-US" dirty="0" smtClean="0"/>
              <a:t>        </a:t>
            </a:r>
            <a:r>
              <a:rPr lang="en-US" dirty="0" err="1" smtClean="0"/>
              <a:t>cloneArray</a:t>
            </a:r>
            <a:r>
              <a:rPr lang="en-US" dirty="0" smtClean="0"/>
              <a:t>[0</a:t>
            </a:r>
            <a:r>
              <a:rPr lang="en-US" dirty="0"/>
              <a:t>]++;</a:t>
            </a:r>
          </a:p>
          <a:p>
            <a:pPr marL="0" indent="0">
              <a:buNone/>
            </a:pPr>
            <a:r>
              <a:rPr lang="en-US" dirty="0" smtClean="0"/>
              <a:t>        </a:t>
            </a:r>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cloneArray.length</a:t>
            </a:r>
            <a:r>
              <a:rPr lang="en-US" dirty="0"/>
              <a:t>; </a:t>
            </a:r>
            <a:r>
              <a:rPr lang="en-US" dirty="0" err="1"/>
              <a:t>i</a:t>
            </a:r>
            <a:r>
              <a:rPr lang="en-US" dirty="0"/>
              <a:t>++) {</a:t>
            </a:r>
          </a:p>
          <a:p>
            <a:pPr marL="0" indent="0">
              <a:buNone/>
            </a:pPr>
            <a:r>
              <a:rPr lang="en-US" dirty="0"/>
              <a:t>            </a:t>
            </a:r>
            <a:r>
              <a:rPr lang="en-US" dirty="0" err="1"/>
              <a:t>System.out.print</a:t>
            </a:r>
            <a:r>
              <a:rPr lang="en-US" dirty="0"/>
              <a:t>(</a:t>
            </a:r>
            <a:r>
              <a:rPr lang="en-US" dirty="0" err="1"/>
              <a:t>cloneArray</a:t>
            </a:r>
            <a:r>
              <a:rPr lang="en-US" dirty="0"/>
              <a:t>[</a:t>
            </a:r>
            <a:r>
              <a:rPr lang="en-US" dirty="0" err="1"/>
              <a:t>i</a:t>
            </a:r>
            <a:r>
              <a:rPr lang="en-US" dirty="0"/>
              <a:t>] + " ");</a:t>
            </a:r>
          </a:p>
          <a:p>
            <a:pPr marL="0" indent="0">
              <a:buNone/>
            </a:pPr>
            <a:r>
              <a:rPr lang="en-US" dirty="0"/>
              <a:t>        }</a:t>
            </a:r>
          </a:p>
          <a:p>
            <a:pPr marL="0" indent="0">
              <a:buNone/>
            </a:pPr>
            <a:r>
              <a:rPr lang="en-US" dirty="0" smtClean="0"/>
              <a:t>	for </a:t>
            </a:r>
            <a:r>
              <a:rPr lang="en-US" dirty="0"/>
              <a:t>(</a:t>
            </a:r>
            <a:r>
              <a:rPr lang="en-US" dirty="0" err="1"/>
              <a:t>int</a:t>
            </a:r>
            <a:r>
              <a:rPr lang="en-US" dirty="0"/>
              <a:t> </a:t>
            </a:r>
            <a:r>
              <a:rPr lang="en-US" dirty="0" err="1"/>
              <a:t>i</a:t>
            </a:r>
            <a:r>
              <a:rPr lang="en-US" dirty="0"/>
              <a:t> = 0; </a:t>
            </a:r>
            <a:r>
              <a:rPr lang="en-US" dirty="0" err="1"/>
              <a:t>i</a:t>
            </a:r>
            <a:r>
              <a:rPr lang="en-US" dirty="0"/>
              <a:t> &lt; </a:t>
            </a:r>
            <a:r>
              <a:rPr lang="en-US" dirty="0" err="1"/>
              <a:t>intArray.length</a:t>
            </a:r>
            <a:r>
              <a:rPr lang="en-US" dirty="0"/>
              <a:t>; </a:t>
            </a:r>
            <a:r>
              <a:rPr lang="en-US" dirty="0" err="1"/>
              <a:t>i</a:t>
            </a:r>
            <a:r>
              <a:rPr lang="en-US" dirty="0"/>
              <a:t>++) {</a:t>
            </a:r>
          </a:p>
          <a:p>
            <a:pPr marL="0" indent="0">
              <a:buNone/>
            </a:pPr>
            <a:r>
              <a:rPr lang="en-US" dirty="0"/>
              <a:t>            </a:t>
            </a:r>
            <a:r>
              <a:rPr lang="en-US" dirty="0" err="1"/>
              <a:t>System.out.print</a:t>
            </a:r>
            <a:r>
              <a:rPr lang="en-US" dirty="0"/>
              <a:t>(</a:t>
            </a:r>
            <a:r>
              <a:rPr lang="en-US" dirty="0" err="1"/>
              <a:t>intArray</a:t>
            </a:r>
            <a:r>
              <a:rPr lang="en-US" dirty="0"/>
              <a:t>[</a:t>
            </a:r>
            <a:r>
              <a:rPr lang="en-US" dirty="0" err="1"/>
              <a:t>i</a:t>
            </a:r>
            <a:r>
              <a:rPr lang="en-US" dirty="0"/>
              <a:t>] + " ");</a:t>
            </a:r>
          </a:p>
          <a:p>
            <a:pPr marL="0" indent="0">
              <a:buNone/>
            </a:pPr>
            <a:r>
              <a:rPr lang="en-US" dirty="0"/>
              <a:t>        }</a:t>
            </a:r>
          </a:p>
          <a:p>
            <a:pPr marL="0" indent="0">
              <a:buNone/>
            </a:pPr>
            <a:endParaRPr lang="en-US" dirty="0"/>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1133598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30112" t="25714" r="38377" b="38242"/>
          <a:stretch/>
        </p:blipFill>
        <p:spPr bwMode="auto">
          <a:xfrm>
            <a:off x="1143000" y="1447800"/>
            <a:ext cx="6096000" cy="39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0907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marL="0" indent="0">
              <a:buNone/>
            </a:pPr>
            <a:r>
              <a:rPr lang="en-US" dirty="0"/>
              <a:t>class </a:t>
            </a:r>
            <a:r>
              <a:rPr lang="en-US" dirty="0" smtClean="0"/>
              <a:t>Copy4 </a:t>
            </a:r>
            <a:r>
              <a:rPr lang="en-US" dirty="0"/>
              <a:t>{</a:t>
            </a:r>
          </a:p>
          <a:p>
            <a:pPr marL="0" indent="0">
              <a:buNone/>
            </a:pPr>
            <a:r>
              <a:rPr lang="en-US" dirty="0"/>
              <a:t>    public static void main(String </a:t>
            </a:r>
            <a:r>
              <a:rPr lang="en-US" dirty="0" err="1"/>
              <a:t>args</a:t>
            </a:r>
            <a:r>
              <a:rPr lang="en-US" dirty="0"/>
              <a:t>[])</a:t>
            </a:r>
          </a:p>
          <a:p>
            <a:pPr marL="0" indent="0">
              <a:buNone/>
            </a:pPr>
            <a:r>
              <a:rPr lang="en-US" dirty="0"/>
              <a:t>    {</a:t>
            </a:r>
          </a:p>
          <a:p>
            <a:pPr marL="0" indent="0">
              <a:buNone/>
            </a:pPr>
            <a:r>
              <a:rPr lang="en-US" dirty="0"/>
              <a:t>        </a:t>
            </a:r>
            <a:r>
              <a:rPr lang="en-US" dirty="0" err="1"/>
              <a:t>int</a:t>
            </a:r>
            <a:r>
              <a:rPr lang="en-US" dirty="0"/>
              <a:t> </a:t>
            </a:r>
            <a:r>
              <a:rPr lang="en-US" dirty="0" err="1"/>
              <a:t>intArray</a:t>
            </a:r>
            <a:r>
              <a:rPr lang="en-US" dirty="0"/>
              <a:t>[][] = { { 1, 2, 3 }, { 4, 5 } };</a:t>
            </a:r>
          </a:p>
          <a:p>
            <a:pPr marL="0" indent="0">
              <a:buNone/>
            </a:pPr>
            <a:endParaRPr lang="en-US" dirty="0"/>
          </a:p>
          <a:p>
            <a:pPr marL="0" indent="0">
              <a:buNone/>
            </a:pPr>
            <a:r>
              <a:rPr lang="en-US" dirty="0"/>
              <a:t>        </a:t>
            </a:r>
            <a:r>
              <a:rPr lang="en-US" dirty="0" err="1"/>
              <a:t>int</a:t>
            </a:r>
            <a:r>
              <a:rPr lang="en-US" dirty="0"/>
              <a:t> </a:t>
            </a:r>
            <a:r>
              <a:rPr lang="en-US" dirty="0" err="1"/>
              <a:t>cloneArray</a:t>
            </a:r>
            <a:r>
              <a:rPr lang="en-US" dirty="0"/>
              <a:t>[][] = </a:t>
            </a:r>
            <a:r>
              <a:rPr lang="en-US" dirty="0" err="1"/>
              <a:t>intArray.clone</a:t>
            </a:r>
            <a:r>
              <a:rPr lang="en-US" dirty="0"/>
              <a:t>();</a:t>
            </a:r>
          </a:p>
          <a:p>
            <a:pPr marL="0" indent="0">
              <a:buNone/>
            </a:pPr>
            <a:r>
              <a:rPr lang="en-US" dirty="0" smtClean="0"/>
              <a:t>	</a:t>
            </a:r>
            <a:r>
              <a:rPr lang="en-US" dirty="0" err="1" smtClean="0"/>
              <a:t>System.out.println</a:t>
            </a:r>
            <a:r>
              <a:rPr lang="en-US" dirty="0" smtClean="0"/>
              <a:t>(</a:t>
            </a:r>
            <a:r>
              <a:rPr lang="en-US" dirty="0" err="1" smtClean="0"/>
              <a:t>intArray</a:t>
            </a:r>
            <a:r>
              <a:rPr lang="en-US" dirty="0" smtClean="0"/>
              <a:t> </a:t>
            </a:r>
            <a:r>
              <a:rPr lang="en-US" dirty="0"/>
              <a:t>== </a:t>
            </a:r>
            <a:r>
              <a:rPr lang="en-US" dirty="0" err="1"/>
              <a:t>cloneArray</a:t>
            </a:r>
            <a:r>
              <a:rPr lang="en-US" dirty="0"/>
              <a:t>);</a:t>
            </a:r>
          </a:p>
          <a:p>
            <a:pPr marL="0" indent="0">
              <a:buNone/>
            </a:pPr>
            <a:endParaRPr lang="en-US" dirty="0" smtClean="0"/>
          </a:p>
          <a:p>
            <a:pPr marL="0" indent="0">
              <a:buNone/>
            </a:pPr>
            <a:r>
              <a:rPr lang="en-US" dirty="0" smtClean="0"/>
              <a:t>        </a:t>
            </a:r>
            <a:r>
              <a:rPr lang="en-US" dirty="0" err="1" smtClean="0"/>
              <a:t>System.out.println</a:t>
            </a:r>
            <a:r>
              <a:rPr lang="en-US" dirty="0" smtClean="0"/>
              <a:t>(</a:t>
            </a:r>
            <a:r>
              <a:rPr lang="en-US" dirty="0" err="1" smtClean="0"/>
              <a:t>intArray</a:t>
            </a:r>
            <a:r>
              <a:rPr lang="en-US" dirty="0" smtClean="0"/>
              <a:t>[0</a:t>
            </a:r>
            <a:r>
              <a:rPr lang="en-US" dirty="0"/>
              <a:t>] == </a:t>
            </a:r>
            <a:r>
              <a:rPr lang="en-US" dirty="0" err="1"/>
              <a:t>cloneArray</a:t>
            </a:r>
            <a:r>
              <a:rPr lang="en-US" dirty="0"/>
              <a:t>[0]);</a:t>
            </a:r>
          </a:p>
          <a:p>
            <a:pPr marL="0" indent="0">
              <a:buNone/>
            </a:pPr>
            <a:r>
              <a:rPr lang="en-US" dirty="0"/>
              <a:t>        </a:t>
            </a:r>
            <a:r>
              <a:rPr lang="en-US" dirty="0" err="1"/>
              <a:t>System.out.println</a:t>
            </a:r>
            <a:r>
              <a:rPr lang="en-US" dirty="0"/>
              <a:t>(</a:t>
            </a:r>
            <a:r>
              <a:rPr lang="en-US" dirty="0" err="1"/>
              <a:t>intArray</a:t>
            </a:r>
            <a:r>
              <a:rPr lang="en-US" dirty="0"/>
              <a:t>[1] == </a:t>
            </a:r>
            <a:r>
              <a:rPr lang="en-US" dirty="0" err="1"/>
              <a:t>cloneArray</a:t>
            </a:r>
            <a:r>
              <a:rPr lang="en-US" dirty="0"/>
              <a:t>[1]);</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3190054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9079" t="43621" r="35794" b="19416"/>
          <a:stretch/>
        </p:blipFill>
        <p:spPr bwMode="auto">
          <a:xfrm>
            <a:off x="990600" y="1524000"/>
            <a:ext cx="6922204" cy="409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62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Use of square brackets before and after identifier will create multi-dimensional array</a:t>
            </a:r>
          </a:p>
          <a:p>
            <a:pPr marL="400050" lvl="1" indent="0">
              <a:buNone/>
            </a:pPr>
            <a:r>
              <a:rPr lang="en-US" dirty="0" err="1" smtClean="0"/>
              <a:t>int</a:t>
            </a:r>
            <a:r>
              <a:rPr lang="en-US" dirty="0" smtClean="0"/>
              <a:t> [] numbers []</a:t>
            </a:r>
          </a:p>
          <a:p>
            <a:r>
              <a:rPr lang="en-US" dirty="0" smtClean="0"/>
              <a:t>The above declaration is equivalent to</a:t>
            </a:r>
          </a:p>
          <a:p>
            <a:pPr marL="800100" lvl="2" indent="0">
              <a:buNone/>
            </a:pPr>
            <a:r>
              <a:rPr lang="en-US" sz="2800" dirty="0" err="1" smtClean="0"/>
              <a:t>int</a:t>
            </a:r>
            <a:r>
              <a:rPr lang="en-US" sz="2800" dirty="0" smtClean="0"/>
              <a:t>[][] numbers</a:t>
            </a:r>
          </a:p>
          <a:p>
            <a:pPr marL="800100" lvl="2" indent="0">
              <a:buNone/>
            </a:pPr>
            <a:r>
              <a:rPr lang="en-US" sz="2800" dirty="0" smtClean="0"/>
              <a:t>or</a:t>
            </a:r>
          </a:p>
          <a:p>
            <a:pPr marL="800100" lvl="2" indent="0">
              <a:buNone/>
            </a:pPr>
            <a:r>
              <a:rPr lang="en-US" sz="2800" dirty="0" err="1"/>
              <a:t>i</a:t>
            </a:r>
            <a:r>
              <a:rPr lang="en-US" sz="2800" dirty="0" err="1" smtClean="0"/>
              <a:t>nt</a:t>
            </a:r>
            <a:r>
              <a:rPr lang="en-US" sz="2800" dirty="0" smtClean="0"/>
              <a:t> numbers[][]</a:t>
            </a:r>
          </a:p>
          <a:p>
            <a:pPr marL="800100" lvl="2" indent="0">
              <a:buNone/>
            </a:pPr>
            <a:endParaRPr lang="en-US" sz="2800" dirty="0"/>
          </a:p>
        </p:txBody>
      </p:sp>
    </p:spTree>
    <p:extLst>
      <p:ext uri="{BB962C8B-B14F-4D97-AF65-F5344CB8AC3E}">
        <p14:creationId xmlns:p14="http://schemas.microsoft.com/office/powerpoint/2010/main" val="249395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Storage of Array in Computer Memory </a:t>
            </a:r>
          </a:p>
        </p:txBody>
      </p:sp>
      <p:sp>
        <p:nvSpPr>
          <p:cNvPr id="3" name="Content Placeholder 2"/>
          <p:cNvSpPr>
            <a:spLocks noGrp="1"/>
          </p:cNvSpPr>
          <p:nvPr>
            <p:ph idx="1"/>
          </p:nvPr>
        </p:nvSpPr>
        <p:spPr/>
        <p:txBody>
          <a:bodyPr/>
          <a:lstStyle/>
          <a:p>
            <a:r>
              <a:rPr lang="en-US" dirty="0"/>
              <a:t>The operator new allocates memory for storing the array elements. </a:t>
            </a:r>
            <a:endParaRPr lang="en-US" dirty="0" smtClean="0"/>
          </a:p>
          <a:p>
            <a:r>
              <a:rPr lang="en-US" dirty="0" smtClean="0"/>
              <a:t> </a:t>
            </a:r>
            <a:r>
              <a:rPr lang="en-US" dirty="0"/>
              <a:t>For example, with the following declaration </a:t>
            </a:r>
            <a:r>
              <a:rPr lang="en-US" dirty="0" err="1"/>
              <a:t>int</a:t>
            </a:r>
            <a:r>
              <a:rPr lang="en-US" dirty="0"/>
              <a:t>[] numbers = new </a:t>
            </a:r>
            <a:r>
              <a:rPr lang="en-US" dirty="0" err="1"/>
              <a:t>int</a:t>
            </a:r>
            <a:r>
              <a:rPr lang="en-US" dirty="0"/>
              <a:t>[4]; </a:t>
            </a:r>
            <a:endParaRPr lang="en-US" dirty="0" smtClean="0"/>
          </a:p>
          <a:p>
            <a:r>
              <a:rPr lang="en-US" dirty="0" smtClean="0"/>
              <a:t>here </a:t>
            </a:r>
            <a:r>
              <a:rPr lang="en-US" dirty="0"/>
              <a:t>4 elements will be created and assigned to the array “numbers”</a:t>
            </a:r>
          </a:p>
        </p:txBody>
      </p:sp>
    </p:spTree>
    <p:extLst>
      <p:ext uri="{BB962C8B-B14F-4D97-AF65-F5344CB8AC3E}">
        <p14:creationId xmlns:p14="http://schemas.microsoft.com/office/powerpoint/2010/main" val="1795156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Accessing Elements of Arrays </a:t>
            </a:r>
          </a:p>
        </p:txBody>
      </p:sp>
      <p:sp>
        <p:nvSpPr>
          <p:cNvPr id="3" name="Content Placeholder 2"/>
          <p:cNvSpPr>
            <a:spLocks noGrp="1"/>
          </p:cNvSpPr>
          <p:nvPr>
            <p:ph idx="1"/>
          </p:nvPr>
        </p:nvSpPr>
        <p:spPr>
          <a:xfrm>
            <a:off x="457200" y="1143000"/>
            <a:ext cx="8229600" cy="5334000"/>
          </a:xfrm>
        </p:spPr>
        <p:txBody>
          <a:bodyPr>
            <a:normAutofit/>
          </a:bodyPr>
          <a:lstStyle/>
          <a:p>
            <a:r>
              <a:rPr lang="en-US" dirty="0"/>
              <a:t>The individual member of an array may be accessed by its index value. </a:t>
            </a:r>
            <a:endParaRPr lang="en-US" dirty="0" smtClean="0"/>
          </a:p>
          <a:p>
            <a:r>
              <a:rPr lang="en-US" dirty="0" smtClean="0"/>
              <a:t>The </a:t>
            </a:r>
            <a:r>
              <a:rPr lang="en-US" dirty="0"/>
              <a:t>index value represents the place of element in the array. </a:t>
            </a:r>
            <a:endParaRPr lang="en-US" dirty="0" smtClean="0"/>
          </a:p>
          <a:p>
            <a:r>
              <a:rPr lang="en-US" dirty="0" smtClean="0"/>
              <a:t>The </a:t>
            </a:r>
            <a:r>
              <a:rPr lang="en-US" dirty="0"/>
              <a:t>first element space is represented by numbers [0], and index value is 0. </a:t>
            </a:r>
            <a:endParaRPr lang="en-US" dirty="0" smtClean="0"/>
          </a:p>
          <a:p>
            <a:r>
              <a:rPr lang="en-US" dirty="0" smtClean="0"/>
              <a:t>Note </a:t>
            </a:r>
            <a:r>
              <a:rPr lang="en-US" dirty="0"/>
              <a:t>that the value of an array element is different from its index value. </a:t>
            </a:r>
            <a:endParaRPr lang="en-US" dirty="0" smtClean="0"/>
          </a:p>
          <a:p>
            <a:endParaRPr lang="en-US" dirty="0"/>
          </a:p>
        </p:txBody>
      </p:sp>
    </p:spTree>
    <p:extLst>
      <p:ext uri="{BB962C8B-B14F-4D97-AF65-F5344CB8AC3E}">
        <p14:creationId xmlns:p14="http://schemas.microsoft.com/office/powerpoint/2010/main" val="4236013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2779</TotalTime>
  <Words>4238</Words>
  <Application>Microsoft Office PowerPoint</Application>
  <PresentationFormat>On-screen Show (4:3)</PresentationFormat>
  <Paragraphs>628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ARRAYS</vt:lpstr>
      <vt:lpstr>Array</vt:lpstr>
      <vt:lpstr>Array Declaration</vt:lpstr>
      <vt:lpstr>Initialization of Arrays</vt:lpstr>
      <vt:lpstr>PowerPoint Presentation</vt:lpstr>
      <vt:lpstr>Alternative Array Declaration syntax</vt:lpstr>
      <vt:lpstr>PowerPoint Presentation</vt:lpstr>
      <vt:lpstr>Storage of Array in Computer Memory </vt:lpstr>
      <vt:lpstr>Accessing Elements of Arrays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Operations on Array Elements </vt:lpstr>
      <vt:lpstr>PowerPoint Presentation</vt:lpstr>
      <vt:lpstr>PowerPoint Presentation</vt:lpstr>
      <vt:lpstr>Assigning Array to Another Array </vt:lpstr>
      <vt:lpstr>PowerPoint Presentation</vt:lpstr>
      <vt:lpstr>PowerPoint Presentation</vt:lpstr>
      <vt:lpstr>Dynamic Change of Array Size</vt:lpstr>
      <vt:lpstr>PowerPoint Presentation</vt:lpstr>
      <vt:lpstr>PowerPoint Presentation</vt:lpstr>
      <vt:lpstr>Search for Values in Arrays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Sorting of Arrays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Arrays </vt:lpstr>
      <vt:lpstr>PowerPoint Presentation</vt:lpstr>
      <vt:lpstr>PowerPoint Presentation</vt:lpstr>
      <vt:lpstr>PowerPoint Presentation</vt:lpstr>
      <vt:lpstr>PowerPoint Presentation</vt:lpstr>
      <vt:lpstr>PowerPoint Presentation</vt:lpstr>
      <vt:lpstr>PowerPoint Presentation</vt:lpstr>
      <vt:lpstr>Two-dimensional Arrays </vt:lpstr>
      <vt:lpstr>PowerPoint Presentation</vt:lpstr>
      <vt:lpstr>Three-dimensional Arrays </vt:lpstr>
      <vt:lpstr>PowerPoint Presentation</vt:lpstr>
      <vt:lpstr>Arrays of Varying Lengths </vt:lpstr>
      <vt:lpstr>PowerPoint Presentation</vt:lpstr>
      <vt:lpstr>Arrays as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MANASA</dc:creator>
  <cp:lastModifiedBy>MANASA</cp:lastModifiedBy>
  <cp:revision>72</cp:revision>
  <dcterms:created xsi:type="dcterms:W3CDTF">2006-08-16T00:00:00Z</dcterms:created>
  <dcterms:modified xsi:type="dcterms:W3CDTF">2025-08-21T07:30:34Z</dcterms:modified>
</cp:coreProperties>
</file>