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74" r:id="rId12"/>
    <p:sldId id="267" r:id="rId13"/>
    <p:sldId id="268" r:id="rId14"/>
    <p:sldId id="269" r:id="rId15"/>
    <p:sldId id="270" r:id="rId16"/>
    <p:sldId id="271" r:id="rId17"/>
    <p:sldId id="272" r:id="rId18"/>
    <p:sldId id="291" r:id="rId19"/>
    <p:sldId id="275" r:id="rId20"/>
    <p:sldId id="276" r:id="rId21"/>
    <p:sldId id="277" r:id="rId22"/>
    <p:sldId id="279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9" r:id="rId34"/>
    <p:sldId id="295" r:id="rId35"/>
    <p:sldId id="297" r:id="rId36"/>
    <p:sldId id="298" r:id="rId37"/>
    <p:sldId id="292" r:id="rId38"/>
    <p:sldId id="293" r:id="rId39"/>
    <p:sldId id="296" r:id="rId40"/>
    <p:sldId id="294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289" r:id="rId50"/>
    <p:sldId id="290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04AF4-64D9-5B65-1101-77D3AE7E5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4BE14-A6AE-D1F3-FBB6-AB0126FE5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DD1D6-EED1-380F-63A5-7320929B3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FCAA-14E7-4881-82AA-F18F94021A24}" type="datetimeFigureOut">
              <a:rPr lang="en-IN" smtClean="0"/>
              <a:t>Tue 27-01-2026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46733-ED2D-6B11-2BA1-1C89441D1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F79C6-A112-7904-DC68-6577385ED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B95E-3634-4DFA-8C70-F9AC61155B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5336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00F48-0663-4DC1-AC3C-4B6D56C0A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A12A9D-2B79-D94C-AF06-8A67A124E0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1787B-0417-D176-0D42-60E55A046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FCAA-14E7-4881-82AA-F18F94021A24}" type="datetimeFigureOut">
              <a:rPr lang="en-IN" smtClean="0"/>
              <a:t>Tue 27-01-2026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76814-06AA-77C2-2D4F-AE1F1DAAC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5B6D9-4F63-C1BC-41B8-09C0F0D9F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B95E-3634-4DFA-8C70-F9AC61155B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7185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E17E52-1261-5144-CC79-F86A0719C0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DC7351-C73D-516B-3CEA-B46A404F6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D91AC-F264-4680-06C3-81125DFA5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FCAA-14E7-4881-82AA-F18F94021A24}" type="datetimeFigureOut">
              <a:rPr lang="en-IN" smtClean="0"/>
              <a:t>Tue 27-01-2026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29D63-24C9-B60B-2933-04F648964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8F237-36F7-4C14-3B3F-17BBEA10C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B95E-3634-4DFA-8C70-F9AC61155B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6610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D7D98-9E00-B676-059E-1FE9E1C1B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5DF08-3B09-C2D5-0A76-B3A9387CE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67812-BAD9-A5E3-BC28-9E1AE0716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FCAA-14E7-4881-82AA-F18F94021A24}" type="datetimeFigureOut">
              <a:rPr lang="en-IN" smtClean="0"/>
              <a:t>Tue 27-01-2026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65148-CF26-ADC3-0629-B6E599AB3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7E509-4ED9-5BD6-3860-6AA320CF1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B95E-3634-4DFA-8C70-F9AC61155B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173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6825D-8CB7-A60B-B48E-B7E2488CB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22F66-C487-8CB1-E927-385124ABD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2F837-194E-AD58-7797-636BD91D7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FCAA-14E7-4881-82AA-F18F94021A24}" type="datetimeFigureOut">
              <a:rPr lang="en-IN" smtClean="0"/>
              <a:t>Tue 27-01-2026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3F143-F77F-B570-D658-3CA1BF19F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6B52E-1B3A-1265-DB83-EBF35D001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B95E-3634-4DFA-8C70-F9AC61155B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2932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D00E6-BAB4-6728-5A6F-67B0F60C7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1A799-A094-6CDA-3186-87216423FF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4E91DF-1A33-E857-B20D-C87D587632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E0310E-D3A3-7BFB-D61F-F81F00CB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FCAA-14E7-4881-82AA-F18F94021A24}" type="datetimeFigureOut">
              <a:rPr lang="en-IN" smtClean="0"/>
              <a:t>Tue 27-01-2026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2F1EC6-3109-C9AA-D2BA-C99276CE2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61CB16-6286-449E-08A5-FAA2D1E02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B95E-3634-4DFA-8C70-F9AC61155B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909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ABA1E-0DDF-D67A-1A36-1BD0AB9E1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B54B2-37AA-B57F-A32B-896ADDE8D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9404AA-56F3-1EFA-CB62-C00D9F7B7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6DADB1-A75C-A5F2-0465-9793B41BE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3A346D-9A5B-537C-166F-8EEE50ABE3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6A8F65-141C-95BB-45F4-AB9BB2A27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FCAA-14E7-4881-82AA-F18F94021A24}" type="datetimeFigureOut">
              <a:rPr lang="en-IN" smtClean="0"/>
              <a:t>Tue 27-01-2026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A375D1-64EA-B2BE-B17C-96B247E2F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1084C0-CA59-A1D9-907D-602D26708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B95E-3634-4DFA-8C70-F9AC61155B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610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BBA0A-D9DD-99F9-F459-EA6430C4D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2F9FC1-CBF1-9CA6-6EE8-6CD345778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FCAA-14E7-4881-82AA-F18F94021A24}" type="datetimeFigureOut">
              <a:rPr lang="en-IN" smtClean="0"/>
              <a:t>Tue 27-01-2026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C82BB4-7773-00C2-208C-D75B1FEF7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6E3C1-44CB-6930-0075-E59187F5E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B95E-3634-4DFA-8C70-F9AC61155B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2706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4EF4EB-BFC7-ED2E-E54A-90A711B9C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FCAA-14E7-4881-82AA-F18F94021A24}" type="datetimeFigureOut">
              <a:rPr lang="en-IN" smtClean="0"/>
              <a:t>Tue 27-01-2026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0F42FC-1A62-D53C-EC1D-A6FA1D37E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9CFC9-09D7-0D5B-9347-D03D7F76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B95E-3634-4DFA-8C70-F9AC61155B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859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756E3-F2D7-B988-1CC5-6B4A3C6D0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CF559-0BDF-F425-483D-7FA8ABDEB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3E7BB6-BEE2-A7C1-F661-7D7D9F4E0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C1CFCB-7082-AE11-F37A-02746412E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FCAA-14E7-4881-82AA-F18F94021A24}" type="datetimeFigureOut">
              <a:rPr lang="en-IN" smtClean="0"/>
              <a:t>Tue 27-01-2026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066878-EDAB-81B8-C96B-898C02D15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2CA60-8E35-9802-2941-B50DBAC9F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B95E-3634-4DFA-8C70-F9AC61155B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445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7D18B-5969-B2D2-9A18-05937CAE8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ABD30B-B06F-7E65-279D-DF6E7B3D69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8B067-7533-B1F3-3D54-E46DE0E01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AD114-C8EC-8469-FD48-70E01AB13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FCAA-14E7-4881-82AA-F18F94021A24}" type="datetimeFigureOut">
              <a:rPr lang="en-IN" smtClean="0"/>
              <a:t>Tue 27-01-2026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A9CBFE-C6E9-0AC3-86FE-B5C6385EF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6B9DA7-35A0-BBEC-7BA5-7E2665E29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B95E-3634-4DFA-8C70-F9AC61155B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4817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2CE3A9-DA76-888F-5456-DD6641924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56013-68FE-2C37-EECB-170E22A2D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BEDBD-B6A7-81D8-AB48-BC4C7D0186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60FCAA-14E7-4881-82AA-F18F94021A24}" type="datetimeFigureOut">
              <a:rPr lang="en-IN" smtClean="0"/>
              <a:t>Tue 27-01-2026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9638B-634C-1AC3-E24E-FB59C14E3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66FF4-8BD8-0471-818A-0F7CF7F498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C5B95E-3634-4DFA-8C70-F9AC61155B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419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D2029A9-E4D7-FF6A-53CE-773E479BC7AE}"/>
              </a:ext>
            </a:extLst>
          </p:cNvPr>
          <p:cNvGrpSpPr/>
          <p:nvPr/>
        </p:nvGrpSpPr>
        <p:grpSpPr>
          <a:xfrm>
            <a:off x="3528060" y="523081"/>
            <a:ext cx="5135880" cy="5811837"/>
            <a:chOff x="0" y="0"/>
            <a:chExt cx="5871718" cy="697610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31F39D7-F42F-3C13-10A6-A288854E8A3D}"/>
                </a:ext>
              </a:extLst>
            </p:cNvPr>
            <p:cNvGrpSpPr/>
            <p:nvPr/>
          </p:nvGrpSpPr>
          <p:grpSpPr>
            <a:xfrm>
              <a:off x="0" y="0"/>
              <a:ext cx="4477174" cy="6976105"/>
              <a:chOff x="0" y="0"/>
              <a:chExt cx="4477174" cy="6976105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D15EA01C-6A5C-B2BB-5CD6-AAA58DC40586}"/>
                  </a:ext>
                </a:extLst>
              </p:cNvPr>
              <p:cNvGrpSpPr/>
              <p:nvPr/>
            </p:nvGrpSpPr>
            <p:grpSpPr>
              <a:xfrm>
                <a:off x="0" y="0"/>
                <a:ext cx="4477174" cy="6976105"/>
                <a:chOff x="0" y="0"/>
                <a:chExt cx="4477174" cy="6976105"/>
              </a:xfrm>
            </p:grpSpPr>
            <p:sp>
              <p:nvSpPr>
                <p:cNvPr id="20" name="Text Box 5">
                  <a:extLst>
                    <a:ext uri="{FF2B5EF4-FFF2-40B4-BE49-F238E27FC236}">
                      <a16:creationId xmlns:a16="http://schemas.microsoft.com/office/drawing/2014/main" id="{1C77EEC9-AED3-2969-ADC3-9E80EAE98582}"/>
                    </a:ext>
                  </a:extLst>
                </p:cNvPr>
                <p:cNvSpPr txBox="1"/>
                <p:nvPr/>
              </p:nvSpPr>
              <p:spPr>
                <a:xfrm>
                  <a:off x="2318657" y="0"/>
                  <a:ext cx="1353820" cy="31432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  <a:buNone/>
                  </a:pPr>
                  <a:r>
                    <a:rPr lang="en-IN" sz="1200" kern="100">
                      <a:effectLst/>
                      <a:latin typeface="Aptos" panose="020B0004020202020204" pitchFamily="34" charset="0"/>
                      <a:ea typeface="Aptos" panose="020B0004020202020204" pitchFamily="34" charset="0"/>
                      <a:cs typeface="Times New Roman" panose="02020603050405020304" pitchFamily="18" charset="0"/>
                    </a:rPr>
                    <a:t>Character Stream</a:t>
                  </a:r>
                </a:p>
              </p:txBody>
            </p: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33FAEC23-DF4E-E1EA-B25D-94B8020D3179}"/>
                    </a:ext>
                  </a:extLst>
                </p:cNvPr>
                <p:cNvGrpSpPr/>
                <p:nvPr/>
              </p:nvGrpSpPr>
              <p:grpSpPr>
                <a:xfrm>
                  <a:off x="2318656" y="272143"/>
                  <a:ext cx="1638299" cy="1995170"/>
                  <a:chOff x="-1" y="0"/>
                  <a:chExt cx="1638299" cy="1995170"/>
                </a:xfrm>
              </p:grpSpPr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id="{FD1C6CBB-0E43-2BBA-550A-3C609F60F3A3}"/>
                      </a:ext>
                    </a:extLst>
                  </p:cNvPr>
                  <p:cNvGrpSpPr/>
                  <p:nvPr/>
                </p:nvGrpSpPr>
                <p:grpSpPr>
                  <a:xfrm>
                    <a:off x="-1" y="0"/>
                    <a:ext cx="1638299" cy="1111500"/>
                    <a:chOff x="-1" y="0"/>
                    <a:chExt cx="1638299" cy="1111500"/>
                  </a:xfrm>
                </p:grpSpPr>
                <p:sp>
                  <p:nvSpPr>
                    <p:cNvPr id="48" name="Rectangle 47">
                      <a:extLst>
                        <a:ext uri="{FF2B5EF4-FFF2-40B4-BE49-F238E27FC236}">
                          <a16:creationId xmlns:a16="http://schemas.microsoft.com/office/drawing/2014/main" id="{55877C89-6CB6-EBAD-5B08-EF55832F60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" y="220980"/>
                      <a:ext cx="1638299" cy="360000"/>
                    </a:xfrm>
                    <a:prstGeom prst="rect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200" b="1" kern="100">
                          <a:effectLst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Lexical Analyzer</a:t>
                      </a:r>
                      <a:endParaRPr lang="en-IN" sz="1200" kern="100">
                        <a:effectLst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49" name="Straight Arrow Connector 48">
                      <a:extLst>
                        <a:ext uri="{FF2B5EF4-FFF2-40B4-BE49-F238E27FC236}">
                          <a16:creationId xmlns:a16="http://schemas.microsoft.com/office/drawing/2014/main" id="{7ECB136E-D0FE-F59E-F096-97505C78382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55320" y="0"/>
                      <a:ext cx="0" cy="215900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Straight Arrow Connector 49">
                      <a:extLst>
                        <a:ext uri="{FF2B5EF4-FFF2-40B4-BE49-F238E27FC236}">
                          <a16:creationId xmlns:a16="http://schemas.microsoft.com/office/drawing/2014/main" id="{D008A304-A40F-1C44-18DC-103A5B0CAFE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55320" y="571500"/>
                      <a:ext cx="0" cy="540000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1" name="Text Box 5">
                      <a:extLst>
                        <a:ext uri="{FF2B5EF4-FFF2-40B4-BE49-F238E27FC236}">
                          <a16:creationId xmlns:a16="http://schemas.microsoft.com/office/drawing/2014/main" id="{A4466168-76B3-7D1F-B8BD-65B8A0E162F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4267" y="647554"/>
                      <a:ext cx="1075690" cy="31432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6350">
                      <a:noFill/>
                    </a:ln>
                  </p:spPr>
                  <p:txBody>
                    <a:bodyPr rot="0" spcFirstLastPara="0" vert="horz" wrap="non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Token Stream</a:t>
                      </a:r>
                      <a:endParaRPr lang="en-IN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44" name="Group 43">
                    <a:extLst>
                      <a:ext uri="{FF2B5EF4-FFF2-40B4-BE49-F238E27FC236}">
                        <a16:creationId xmlns:a16="http://schemas.microsoft.com/office/drawing/2014/main" id="{36C21BAD-1979-2332-E3A6-7D8EFADD72F2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1104900"/>
                    <a:ext cx="1475013" cy="890270"/>
                    <a:chOff x="0" y="0"/>
                    <a:chExt cx="1475013" cy="890270"/>
                  </a:xfrm>
                </p:grpSpPr>
                <p:sp>
                  <p:nvSpPr>
                    <p:cNvPr id="45" name="Rectangle 44">
                      <a:extLst>
                        <a:ext uri="{FF2B5EF4-FFF2-40B4-BE49-F238E27FC236}">
                          <a16:creationId xmlns:a16="http://schemas.microsoft.com/office/drawing/2014/main" id="{52A1150D-962E-1C33-D804-A9ADA60710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1475013" cy="359410"/>
                    </a:xfrm>
                    <a:prstGeom prst="rect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200" b="1" kern="100">
                          <a:effectLst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Syntax Analyzer</a:t>
                      </a:r>
                      <a:endParaRPr lang="en-IN" sz="1200" kern="100">
                        <a:effectLst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46" name="Straight Arrow Connector 45">
                      <a:extLst>
                        <a:ext uri="{FF2B5EF4-FFF2-40B4-BE49-F238E27FC236}">
                          <a16:creationId xmlns:a16="http://schemas.microsoft.com/office/drawing/2014/main" id="{7554CD01-B38C-90CE-B273-F7BBAF0FF90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55320" y="350520"/>
                      <a:ext cx="0" cy="539750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7" name="Text Box 5">
                      <a:extLst>
                        <a:ext uri="{FF2B5EF4-FFF2-40B4-BE49-F238E27FC236}">
                          <a16:creationId xmlns:a16="http://schemas.microsoft.com/office/drawing/2014/main" id="{B6110CC3-BF24-0CE3-3720-A3027F1ADEE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2880" y="426720"/>
                      <a:ext cx="932180" cy="31432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6350">
                      <a:noFill/>
                    </a:ln>
                  </p:spPr>
                  <p:txBody>
                    <a:bodyPr rot="0" spcFirstLastPara="0" vert="horz" wrap="non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Syntax Tree</a:t>
                      </a:r>
                      <a:endParaRPr lang="en-IN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FEA1538C-FED1-FCF7-7BB3-702B75630148}"/>
                    </a:ext>
                  </a:extLst>
                </p:cNvPr>
                <p:cNvGrpSpPr/>
                <p:nvPr/>
              </p:nvGrpSpPr>
              <p:grpSpPr>
                <a:xfrm>
                  <a:off x="2155370" y="2275114"/>
                  <a:ext cx="1831947" cy="890270"/>
                  <a:chOff x="-160021" y="0"/>
                  <a:chExt cx="1831947" cy="890270"/>
                </a:xfrm>
              </p:grpSpPr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79286935-066B-AF25-09DE-7786F81DA7CA}"/>
                      </a:ext>
                    </a:extLst>
                  </p:cNvPr>
                  <p:cNvSpPr/>
                  <p:nvPr/>
                </p:nvSpPr>
                <p:spPr>
                  <a:xfrm>
                    <a:off x="-160021" y="0"/>
                    <a:ext cx="1831947" cy="359410"/>
                  </a:xfrm>
                  <a:prstGeom prst="rect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800"/>
                      </a:spcAft>
                      <a:buNone/>
                    </a:pPr>
                    <a:r>
                      <a:rPr lang="en-IN" sz="1200" b="1" kern="100">
                        <a:effectLst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a:t>Semantic Analyzer</a:t>
                    </a:r>
                    <a:endParaRPr lang="en-IN" sz="1200" kern="100">
                      <a:effectLst/>
                      <a:ea typeface="Aptos" panose="020B000402020202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41" name="Straight Arrow Connector 40">
                    <a:extLst>
                      <a:ext uri="{FF2B5EF4-FFF2-40B4-BE49-F238E27FC236}">
                        <a16:creationId xmlns:a16="http://schemas.microsoft.com/office/drawing/2014/main" id="{E84B447E-EBDC-68D6-3543-DCE5B58135DE}"/>
                      </a:ext>
                    </a:extLst>
                  </p:cNvPr>
                  <p:cNvCxnSpPr/>
                  <p:nvPr/>
                </p:nvCxnSpPr>
                <p:spPr>
                  <a:xfrm>
                    <a:off x="655320" y="350520"/>
                    <a:ext cx="0" cy="53975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" name="Text Box 5">
                    <a:extLst>
                      <a:ext uri="{FF2B5EF4-FFF2-40B4-BE49-F238E27FC236}">
                        <a16:creationId xmlns:a16="http://schemas.microsoft.com/office/drawing/2014/main" id="{5D6963F4-E8D3-145A-3981-AA809AA3B10C}"/>
                      </a:ext>
                    </a:extLst>
                  </p:cNvPr>
                  <p:cNvSpPr txBox="1"/>
                  <p:nvPr/>
                </p:nvSpPr>
                <p:spPr>
                  <a:xfrm>
                    <a:off x="182880" y="426720"/>
                    <a:ext cx="932180" cy="314325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noFill/>
                  </a:ln>
                </p:spPr>
                <p:txBody>
                  <a:bodyPr rot="0" spcFirstLastPara="0" vert="horz" wrap="non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800"/>
                      </a:spcAft>
                      <a:buNone/>
                    </a:pPr>
                    <a:r>
                      <a: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a:t>Syntax Tree</a:t>
                    </a:r>
                    <a:endParaRPr lang="en-IN" sz="1200" kern="100">
                      <a:effectLst/>
                      <a:latin typeface="Aptos" panose="020B0004020202020204" pitchFamily="34" charset="0"/>
                      <a:ea typeface="Aptos" panose="020B000402020202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337DCFAF-8929-DFD4-59D3-94C08D316C18}"/>
                    </a:ext>
                  </a:extLst>
                </p:cNvPr>
                <p:cNvGrpSpPr/>
                <p:nvPr/>
              </p:nvGrpSpPr>
              <p:grpSpPr>
                <a:xfrm>
                  <a:off x="1828800" y="3167743"/>
                  <a:ext cx="2648374" cy="890270"/>
                  <a:chOff x="-487680" y="0"/>
                  <a:chExt cx="2648374" cy="890270"/>
                </a:xfrm>
              </p:grpSpPr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5253A0E7-5743-0F6B-05B1-03111A0916DD}"/>
                      </a:ext>
                    </a:extLst>
                  </p:cNvPr>
                  <p:cNvSpPr/>
                  <p:nvPr/>
                </p:nvSpPr>
                <p:spPr>
                  <a:xfrm>
                    <a:off x="-487680" y="0"/>
                    <a:ext cx="2648374" cy="359410"/>
                  </a:xfrm>
                  <a:prstGeom prst="rect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800"/>
                      </a:spcAft>
                      <a:buNone/>
                    </a:pPr>
                    <a:r>
                      <a:rPr lang="en-IN" sz="1200" b="1" kern="100">
                        <a:effectLst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a:t>Intermediate Code Generrator</a:t>
                    </a:r>
                    <a:endParaRPr lang="en-IN" sz="1200" kern="100">
                      <a:effectLst/>
                      <a:ea typeface="Aptos" panose="020B000402020202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38" name="Straight Arrow Connector 37">
                    <a:extLst>
                      <a:ext uri="{FF2B5EF4-FFF2-40B4-BE49-F238E27FC236}">
                        <a16:creationId xmlns:a16="http://schemas.microsoft.com/office/drawing/2014/main" id="{7CEEEF8D-E09E-7CFB-57AC-B7D6FA06FFF6}"/>
                      </a:ext>
                    </a:extLst>
                  </p:cNvPr>
                  <p:cNvCxnSpPr/>
                  <p:nvPr/>
                </p:nvCxnSpPr>
                <p:spPr>
                  <a:xfrm>
                    <a:off x="655320" y="350520"/>
                    <a:ext cx="0" cy="53975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9" name="Text Box 5">
                    <a:extLst>
                      <a:ext uri="{FF2B5EF4-FFF2-40B4-BE49-F238E27FC236}">
                        <a16:creationId xmlns:a16="http://schemas.microsoft.com/office/drawing/2014/main" id="{87486E55-7622-9245-D4D0-88415C5BA9F0}"/>
                      </a:ext>
                    </a:extLst>
                  </p:cNvPr>
                  <p:cNvSpPr txBox="1"/>
                  <p:nvPr/>
                </p:nvSpPr>
                <p:spPr>
                  <a:xfrm>
                    <a:off x="-304800" y="426720"/>
                    <a:ext cx="2070100" cy="314325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noFill/>
                  </a:ln>
                </p:spPr>
                <p:txBody>
                  <a:bodyPr rot="0" spcFirstLastPara="0" vert="horz" wrap="non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800"/>
                      </a:spcAft>
                      <a:buNone/>
                    </a:pPr>
                    <a:r>
                      <a: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a:t>Intermediate Representation</a:t>
                    </a:r>
                    <a:endParaRPr lang="en-IN" sz="1200" kern="100">
                      <a:effectLst/>
                      <a:latin typeface="Aptos" panose="020B0004020202020204" pitchFamily="34" charset="0"/>
                      <a:ea typeface="Aptos" panose="020B000402020202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D9A91B5D-B091-4C1B-8F27-425B65BC9A8C}"/>
                    </a:ext>
                  </a:extLst>
                </p:cNvPr>
                <p:cNvGrpSpPr/>
                <p:nvPr/>
              </p:nvGrpSpPr>
              <p:grpSpPr>
                <a:xfrm>
                  <a:off x="1828800" y="4060371"/>
                  <a:ext cx="2316480" cy="1032505"/>
                  <a:chOff x="-487680" y="0"/>
                  <a:chExt cx="2316480" cy="849514"/>
                </a:xfrm>
              </p:grpSpPr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DA1CD14D-1BC8-203C-989E-568A0492C38C}"/>
                      </a:ext>
                    </a:extLst>
                  </p:cNvPr>
                  <p:cNvSpPr/>
                  <p:nvPr/>
                </p:nvSpPr>
                <p:spPr>
                  <a:xfrm>
                    <a:off x="-487680" y="0"/>
                    <a:ext cx="2316480" cy="382440"/>
                  </a:xfrm>
                  <a:prstGeom prst="rect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800"/>
                      </a:spcAft>
                      <a:buNone/>
                    </a:pPr>
                    <a:r>
                      <a:rPr lang="en-IN" sz="1200" b="1" kern="100">
                        <a:effectLst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a:t>Machine-Independent Code Optimization</a:t>
                    </a:r>
                    <a:endParaRPr lang="en-IN" sz="1200" kern="100">
                      <a:effectLst/>
                      <a:ea typeface="Aptos" panose="020B000402020202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35" name="Straight Arrow Connector 34">
                    <a:extLst>
                      <a:ext uri="{FF2B5EF4-FFF2-40B4-BE49-F238E27FC236}">
                        <a16:creationId xmlns:a16="http://schemas.microsoft.com/office/drawing/2014/main" id="{F6906AF1-1538-169E-9512-F384CD166DA0}"/>
                      </a:ext>
                    </a:extLst>
                  </p:cNvPr>
                  <p:cNvCxnSpPr/>
                  <p:nvPr/>
                </p:nvCxnSpPr>
                <p:spPr>
                  <a:xfrm>
                    <a:off x="655320" y="375598"/>
                    <a:ext cx="0" cy="473916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6" name="Text Box 5">
                    <a:extLst>
                      <a:ext uri="{FF2B5EF4-FFF2-40B4-BE49-F238E27FC236}">
                        <a16:creationId xmlns:a16="http://schemas.microsoft.com/office/drawing/2014/main" id="{C2F198FC-21CD-167B-142D-C66ADC4FE820}"/>
                      </a:ext>
                    </a:extLst>
                  </p:cNvPr>
                  <p:cNvSpPr txBox="1"/>
                  <p:nvPr/>
                </p:nvSpPr>
                <p:spPr>
                  <a:xfrm>
                    <a:off x="-358140" y="457788"/>
                    <a:ext cx="2070100" cy="250667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noFill/>
                  </a:ln>
                </p:spPr>
                <p:txBody>
                  <a:bodyPr rot="0" spcFirstLastPara="0" vert="horz" wrap="non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800"/>
                      </a:spcAft>
                      <a:buNone/>
                    </a:pPr>
                    <a:r>
                      <a: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a:t>Intermediate Representation</a:t>
                    </a:r>
                    <a:endParaRPr lang="en-IN" sz="1200" kern="100">
                      <a:effectLst/>
                      <a:latin typeface="Aptos" panose="020B0004020202020204" pitchFamily="34" charset="0"/>
                      <a:ea typeface="Aptos" panose="020B000402020202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E8AFE6F3-0ACB-3A94-3E3F-E04EBFE77F30}"/>
                    </a:ext>
                  </a:extLst>
                </p:cNvPr>
                <p:cNvGrpSpPr/>
                <p:nvPr/>
              </p:nvGrpSpPr>
              <p:grpSpPr>
                <a:xfrm>
                  <a:off x="1828800" y="5083628"/>
                  <a:ext cx="2316480" cy="864864"/>
                  <a:chOff x="-487680" y="0"/>
                  <a:chExt cx="2316480" cy="711585"/>
                </a:xfrm>
              </p:grpSpPr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45E55DAE-07EA-00C7-97D3-567232893948}"/>
                      </a:ext>
                    </a:extLst>
                  </p:cNvPr>
                  <p:cNvSpPr/>
                  <p:nvPr/>
                </p:nvSpPr>
                <p:spPr>
                  <a:xfrm>
                    <a:off x="-487680" y="0"/>
                    <a:ext cx="2316480" cy="236958"/>
                  </a:xfrm>
                  <a:prstGeom prst="rect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800"/>
                      </a:spcAft>
                      <a:buNone/>
                    </a:pPr>
                    <a:r>
                      <a:rPr lang="en-IN" sz="1200" b="1" kern="100">
                        <a:effectLst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a:t>Code Generation</a:t>
                    </a:r>
                    <a:endParaRPr lang="en-IN" sz="1200" kern="100">
                      <a:effectLst/>
                      <a:ea typeface="Aptos" panose="020B000402020202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32" name="Straight Arrow Connector 31">
                    <a:extLst>
                      <a:ext uri="{FF2B5EF4-FFF2-40B4-BE49-F238E27FC236}">
                        <a16:creationId xmlns:a16="http://schemas.microsoft.com/office/drawing/2014/main" id="{A5C7D131-61E1-6884-B19D-B0A9C4A615B9}"/>
                      </a:ext>
                    </a:extLst>
                  </p:cNvPr>
                  <p:cNvCxnSpPr/>
                  <p:nvPr/>
                </p:nvCxnSpPr>
                <p:spPr>
                  <a:xfrm>
                    <a:off x="655320" y="237669"/>
                    <a:ext cx="0" cy="473916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" name="Text Box 5">
                    <a:extLst>
                      <a:ext uri="{FF2B5EF4-FFF2-40B4-BE49-F238E27FC236}">
                        <a16:creationId xmlns:a16="http://schemas.microsoft.com/office/drawing/2014/main" id="{00D84A8B-102A-988C-47A0-5369DE08AD8A}"/>
                      </a:ext>
                    </a:extLst>
                  </p:cNvPr>
                  <p:cNvSpPr txBox="1"/>
                  <p:nvPr/>
                </p:nvSpPr>
                <p:spPr>
                  <a:xfrm>
                    <a:off x="-38100" y="345101"/>
                    <a:ext cx="1585595" cy="250258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noFill/>
                  </a:ln>
                </p:spPr>
                <p:txBody>
                  <a:bodyPr rot="0" spcFirstLastPara="0" vert="horz" wrap="non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800"/>
                      </a:spcAft>
                      <a:buNone/>
                    </a:pPr>
                    <a:r>
                      <a: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a:t>Target-Machine Code</a:t>
                    </a:r>
                    <a:endParaRPr lang="en-IN" sz="1200" kern="100">
                      <a:effectLst/>
                      <a:latin typeface="Aptos" panose="020B0004020202020204" pitchFamily="34" charset="0"/>
                      <a:ea typeface="Aptos" panose="020B000402020202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5F2B1777-EFB9-0DC5-34A7-265C2EB51CBC}"/>
                    </a:ext>
                  </a:extLst>
                </p:cNvPr>
                <p:cNvGrpSpPr/>
                <p:nvPr/>
              </p:nvGrpSpPr>
              <p:grpSpPr>
                <a:xfrm>
                  <a:off x="1828800" y="5943600"/>
                  <a:ext cx="2316480" cy="1032505"/>
                  <a:chOff x="-487680" y="0"/>
                  <a:chExt cx="2316480" cy="849514"/>
                </a:xfrm>
              </p:grpSpPr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C32E88D7-A7B6-0C73-A653-F18FE5D4D94A}"/>
                      </a:ext>
                    </a:extLst>
                  </p:cNvPr>
                  <p:cNvSpPr/>
                  <p:nvPr/>
                </p:nvSpPr>
                <p:spPr>
                  <a:xfrm>
                    <a:off x="-487680" y="0"/>
                    <a:ext cx="2316480" cy="382440"/>
                  </a:xfrm>
                  <a:prstGeom prst="rect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800"/>
                      </a:spcAft>
                      <a:buNone/>
                    </a:pPr>
                    <a:r>
                      <a:rPr lang="en-IN" sz="1200" b="1" kern="100">
                        <a:effectLst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a:t>Machine-Dependent Code Optimization</a:t>
                    </a:r>
                    <a:endParaRPr lang="en-IN" sz="1200" kern="100">
                      <a:effectLst/>
                      <a:ea typeface="Aptos" panose="020B000402020202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29" name="Straight Arrow Connector 28">
                    <a:extLst>
                      <a:ext uri="{FF2B5EF4-FFF2-40B4-BE49-F238E27FC236}">
                        <a16:creationId xmlns:a16="http://schemas.microsoft.com/office/drawing/2014/main" id="{16455BBE-F6A3-FDF7-E58C-51C987864EF6}"/>
                      </a:ext>
                    </a:extLst>
                  </p:cNvPr>
                  <p:cNvCxnSpPr/>
                  <p:nvPr/>
                </p:nvCxnSpPr>
                <p:spPr>
                  <a:xfrm>
                    <a:off x="655320" y="375598"/>
                    <a:ext cx="0" cy="473916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" name="Text Box 5">
                    <a:extLst>
                      <a:ext uri="{FF2B5EF4-FFF2-40B4-BE49-F238E27FC236}">
                        <a16:creationId xmlns:a16="http://schemas.microsoft.com/office/drawing/2014/main" id="{503A8E70-7FE4-8CE0-4314-C371A2C33D54}"/>
                      </a:ext>
                    </a:extLst>
                  </p:cNvPr>
                  <p:cNvSpPr txBox="1"/>
                  <p:nvPr/>
                </p:nvSpPr>
                <p:spPr>
                  <a:xfrm>
                    <a:off x="-161109" y="457285"/>
                    <a:ext cx="1585595" cy="250258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noFill/>
                  </a:ln>
                </p:spPr>
                <p:txBody>
                  <a:bodyPr rot="0" spcFirstLastPara="0" vert="horz" wrap="non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800"/>
                      </a:spcAft>
                      <a:buNone/>
                    </a:pPr>
                    <a:r>
                      <a: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a:t>Target-Machine Code</a:t>
                    </a:r>
                    <a:endParaRPr lang="en-IN" sz="1200" kern="100">
                      <a:effectLst/>
                      <a:latin typeface="Aptos" panose="020B0004020202020204" pitchFamily="34" charset="0"/>
                      <a:ea typeface="Aptos" panose="020B0004020202020204" pitchFamily="34" charset="0"/>
                      <a:cs typeface="Times New Roman" panose="02020603050405020304" pitchFamily="18" charset="0"/>
                    </a:endParaRPr>
                  </a:p>
                  <a:p>
                    <a:pPr>
                      <a:lnSpc>
                        <a:spcPct val="115000"/>
                      </a:lnSpc>
                      <a:spcAft>
                        <a:spcPts val="800"/>
                      </a:spcAft>
                      <a:buNone/>
                    </a:pPr>
                    <a:r>
                      <a: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a:t> </a:t>
                    </a:r>
                    <a:endParaRPr lang="en-IN" sz="1200" kern="100">
                      <a:effectLst/>
                      <a:latin typeface="Aptos" panose="020B0004020202020204" pitchFamily="34" charset="0"/>
                      <a:ea typeface="Aptos" panose="020B000402020202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AEAB27A0-4A2B-E0E8-10A7-129DFFDED4DD}"/>
                    </a:ext>
                  </a:extLst>
                </p:cNvPr>
                <p:cNvSpPr/>
                <p:nvPr/>
              </p:nvSpPr>
              <p:spPr>
                <a:xfrm>
                  <a:off x="0" y="3167743"/>
                  <a:ext cx="1491343" cy="464820"/>
                </a:xfrm>
                <a:prstGeom prst="rect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800"/>
                    </a:spcAft>
                    <a:buNone/>
                  </a:pPr>
                  <a:r>
                    <a:rPr lang="en-IN" sz="1200" b="1" kern="100">
                      <a:effectLst/>
                      <a:ea typeface="Aptos" panose="020B0004020202020204" pitchFamily="34" charset="0"/>
                      <a:cs typeface="Times New Roman" panose="02020603050405020304" pitchFamily="18" charset="0"/>
                    </a:rPr>
                    <a:t>Symbol Table</a:t>
                  </a:r>
                  <a:endParaRPr lang="en-IN" sz="1200" kern="100">
                    <a:effectLst/>
                    <a:ea typeface="Aptos" panose="020B000402020202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3AF9A409-5EE4-7F28-FE8E-4B89B308389F}"/>
                  </a:ext>
                </a:extLst>
              </p:cNvPr>
              <p:cNvCxnSpPr/>
              <p:nvPr/>
            </p:nvCxnSpPr>
            <p:spPr>
              <a:xfrm flipV="1">
                <a:off x="753534" y="601133"/>
                <a:ext cx="1565123" cy="2566324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35A17AB-898C-74A4-2800-24294747AA58}"/>
                  </a:ext>
                </a:extLst>
              </p:cNvPr>
              <p:cNvCxnSpPr/>
              <p:nvPr/>
            </p:nvCxnSpPr>
            <p:spPr>
              <a:xfrm flipV="1">
                <a:off x="753534" y="1540933"/>
                <a:ext cx="1564640" cy="1626235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38BF347-9B2F-02D7-6377-FED9CC8E4433}"/>
                  </a:ext>
                </a:extLst>
              </p:cNvPr>
              <p:cNvCxnSpPr/>
              <p:nvPr/>
            </p:nvCxnSpPr>
            <p:spPr>
              <a:xfrm flipV="1">
                <a:off x="753534" y="2446866"/>
                <a:ext cx="1403773" cy="720591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19EEF938-9683-653D-0DBF-C126CD80E751}"/>
                  </a:ext>
                </a:extLst>
              </p:cNvPr>
              <p:cNvCxnSpPr/>
              <p:nvPr/>
            </p:nvCxnSpPr>
            <p:spPr>
              <a:xfrm flipV="1">
                <a:off x="1490134" y="3378200"/>
                <a:ext cx="338666" cy="0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F0E91B82-3635-A6F3-E2CF-F6009E7C3E84}"/>
                  </a:ext>
                </a:extLst>
              </p:cNvPr>
              <p:cNvCxnSpPr/>
              <p:nvPr/>
            </p:nvCxnSpPr>
            <p:spPr>
              <a:xfrm>
                <a:off x="753534" y="3632200"/>
                <a:ext cx="1075055" cy="651898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54626586-CF4F-6FA7-E59E-2A1746BD34D1}"/>
                  </a:ext>
                </a:extLst>
              </p:cNvPr>
              <p:cNvCxnSpPr/>
              <p:nvPr/>
            </p:nvCxnSpPr>
            <p:spPr>
              <a:xfrm>
                <a:off x="753534" y="3632200"/>
                <a:ext cx="1075055" cy="1583020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6CD745C5-4CC9-E7A7-F643-8126166F962B}"/>
                  </a:ext>
                </a:extLst>
              </p:cNvPr>
              <p:cNvCxnSpPr/>
              <p:nvPr/>
            </p:nvCxnSpPr>
            <p:spPr>
              <a:xfrm>
                <a:off x="753534" y="3632200"/>
                <a:ext cx="1074843" cy="2590376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" name="Text Box 5">
              <a:extLst>
                <a:ext uri="{FF2B5EF4-FFF2-40B4-BE49-F238E27FC236}">
                  <a16:creationId xmlns:a16="http://schemas.microsoft.com/office/drawing/2014/main" id="{7A50D703-B788-51F1-B33D-53DDC6A8BACA}"/>
                </a:ext>
              </a:extLst>
            </p:cNvPr>
            <p:cNvSpPr txBox="1"/>
            <p:nvPr/>
          </p:nvSpPr>
          <p:spPr>
            <a:xfrm>
              <a:off x="3505073" y="922783"/>
              <a:ext cx="2366645" cy="314325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IN" sz="1200" kern="10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⟨</a:t>
              </a:r>
              <a:r>
                <a:rPr lang="en-IN" sz="1200" kern="0">
                  <a:solidFill>
                    <a:srgbClr val="EE0000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rPr>
                <a:t>id, 1</a:t>
              </a:r>
              <a:r>
                <a:rPr lang="en-IN" sz="1200" kern="10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⟩ ⟨</a:t>
              </a:r>
              <a:r>
                <a:rPr lang="en-IN" sz="1200" kern="0">
                  <a:solidFill>
                    <a:srgbClr val="EE0000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rPr>
                <a:t>=</a:t>
              </a:r>
              <a:r>
                <a:rPr lang="en-IN" sz="1200" kern="10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⟩ ⟨</a:t>
              </a:r>
              <a:r>
                <a:rPr lang="en-IN" sz="1200" kern="0">
                  <a:solidFill>
                    <a:srgbClr val="EE0000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rPr>
                <a:t>id , 2</a:t>
              </a:r>
              <a:r>
                <a:rPr lang="en-IN" sz="1200" kern="10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⟩ ⟨</a:t>
              </a:r>
              <a:r>
                <a:rPr lang="en-IN" sz="1200" kern="0">
                  <a:solidFill>
                    <a:srgbClr val="EE0000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rPr>
                <a:t>+</a:t>
              </a:r>
              <a:r>
                <a:rPr lang="en-IN" sz="1200" kern="10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⟩ ⟨</a:t>
              </a:r>
              <a:r>
                <a:rPr lang="en-IN" sz="1200" kern="0">
                  <a:solidFill>
                    <a:srgbClr val="EE0000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rPr>
                <a:t>id, 3</a:t>
              </a:r>
              <a:r>
                <a:rPr lang="en-IN" sz="1200" kern="10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⟩ ⟨</a:t>
              </a:r>
              <a:r>
                <a:rPr lang="en-IN" sz="1200" kern="0">
                  <a:solidFill>
                    <a:srgbClr val="EE0000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rPr>
                <a:t>*</a:t>
              </a:r>
              <a:r>
                <a:rPr lang="en-IN" sz="1200" kern="10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⟩ ⟨</a:t>
              </a:r>
              <a:r>
                <a:rPr lang="en-IN" sz="1200" kern="0">
                  <a:solidFill>
                    <a:srgbClr val="EE0000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rPr>
                <a:t>60</a:t>
              </a:r>
              <a:r>
                <a:rPr lang="en-IN" sz="1200" kern="10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⟩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CD42D3A-E0EE-E686-3B2E-5291C4486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267" y="1303866"/>
              <a:ext cx="1391285" cy="897255"/>
            </a:xfrm>
            <a:prstGeom prst="rect">
              <a:avLst/>
            </a:prstGeom>
            <a:noFill/>
          </p:spPr>
        </p:pic>
        <p:pic>
          <p:nvPicPr>
            <p:cNvPr id="8" name="Picture 7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2EB784B0-1F8B-16F1-E9E6-B069EF025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8667" y="2201333"/>
              <a:ext cx="1718310" cy="1208405"/>
            </a:xfrm>
            <a:prstGeom prst="rect">
              <a:avLst/>
            </a:prstGeom>
            <a:noFill/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C56564B-B5CF-03DF-7917-28394E459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867" y="3513666"/>
              <a:ext cx="1083310" cy="626745"/>
            </a:xfrm>
            <a:prstGeom prst="rect">
              <a:avLst/>
            </a:prstGeom>
            <a:noFill/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D67D417-2A90-3778-4600-78389D8C4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867" y="4572000"/>
              <a:ext cx="1024255" cy="445135"/>
            </a:xfrm>
            <a:prstGeom prst="rect">
              <a:avLst/>
            </a:prstGeom>
            <a:noFill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B341537-37E7-B5D3-969E-EC8BD0C19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4934" y="5291666"/>
              <a:ext cx="913765" cy="583565"/>
            </a:xfrm>
            <a:prstGeom prst="rect">
              <a:avLst/>
            </a:prstGeom>
            <a:noFill/>
          </p:spPr>
        </p:pic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5EF10A31-CCE7-A627-1A63-D74CB4390D8E}"/>
              </a:ext>
            </a:extLst>
          </p:cNvPr>
          <p:cNvSpPr txBox="1"/>
          <p:nvPr/>
        </p:nvSpPr>
        <p:spPr>
          <a:xfrm>
            <a:off x="638175" y="308129"/>
            <a:ext cx="3172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Structure of compiler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1687237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0FE05-C311-385B-C55A-7A9AD2509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22B0DCD-2BA8-5493-D084-AB479D1A18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651073"/>
              </p:ext>
            </p:extLst>
          </p:nvPr>
        </p:nvGraphicFramePr>
        <p:xfrm>
          <a:off x="838200" y="1400611"/>
          <a:ext cx="4986000" cy="23992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72000">
                  <a:extLst>
                    <a:ext uri="{9D8B030D-6E8A-4147-A177-3AD203B41FA5}">
                      <a16:colId xmlns:a16="http://schemas.microsoft.com/office/drawing/2014/main" val="1404331634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4001181411"/>
                    </a:ext>
                  </a:extLst>
                </a:gridCol>
                <a:gridCol w="2430000">
                  <a:extLst>
                    <a:ext uri="{9D8B030D-6E8A-4147-A177-3AD203B41FA5}">
                      <a16:colId xmlns:a16="http://schemas.microsoft.com/office/drawing/2014/main" val="10145886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b="1" kern="100" dirty="0">
                          <a:effectLst/>
                        </a:rPr>
                        <a:t>Lexeme</a:t>
                      </a:r>
                      <a:endParaRPr lang="en-IN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b="1" kern="100" dirty="0">
                          <a:effectLst/>
                        </a:rPr>
                        <a:t>Token Name</a:t>
                      </a:r>
                      <a:endParaRPr lang="en-IN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b="1" kern="100">
                          <a:effectLst/>
                        </a:rPr>
                        <a:t>Pattern</a:t>
                      </a:r>
                      <a:endParaRPr lang="en-IN" sz="1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14013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kern="100" dirty="0">
                          <a:effectLst/>
                        </a:rPr>
                        <a:t>int</a:t>
                      </a:r>
                      <a:endParaRPr lang="en-IN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kern="100" dirty="0">
                          <a:effectLst/>
                        </a:rPr>
                        <a:t>KEYWORD</a:t>
                      </a:r>
                      <a:endParaRPr lang="en-IN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kern="100" dirty="0">
                          <a:effectLst/>
                        </a:rPr>
                        <a:t>"int"</a:t>
                      </a:r>
                      <a:endParaRPr lang="en-IN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45458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kern="100" dirty="0">
                          <a:effectLst/>
                        </a:rPr>
                        <a:t>sum</a:t>
                      </a:r>
                      <a:endParaRPr lang="en-IN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kern="100">
                          <a:effectLst/>
                        </a:rPr>
                        <a:t>ID</a:t>
                      </a:r>
                      <a:endParaRPr lang="en-IN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kern="100">
                          <a:effectLst/>
                        </a:rPr>
                        <a:t>[a-zA-Z_][a-zA-Z0-9_]*</a:t>
                      </a:r>
                      <a:endParaRPr lang="en-IN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46780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kern="100" dirty="0">
                          <a:effectLst/>
                        </a:rPr>
                        <a:t>=</a:t>
                      </a:r>
                      <a:endParaRPr lang="en-IN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kern="100" dirty="0">
                          <a:effectLst/>
                        </a:rPr>
                        <a:t>ASSIGN_OP</a:t>
                      </a:r>
                      <a:endParaRPr lang="en-IN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kern="100">
                          <a:effectLst/>
                        </a:rPr>
                        <a:t>=</a:t>
                      </a:r>
                      <a:endParaRPr lang="en-IN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9582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kern="100" dirty="0">
                          <a:effectLst/>
                        </a:rPr>
                        <a:t>a</a:t>
                      </a:r>
                      <a:endParaRPr lang="en-IN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kern="100" dirty="0">
                          <a:effectLst/>
                        </a:rPr>
                        <a:t>ID</a:t>
                      </a:r>
                      <a:endParaRPr lang="en-IN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kern="100">
                          <a:effectLst/>
                        </a:rPr>
                        <a:t>[a-zA-Z_][a-zA-Z0-9_]*</a:t>
                      </a:r>
                      <a:endParaRPr lang="en-IN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5780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kern="100" dirty="0">
                          <a:effectLst/>
                        </a:rPr>
                        <a:t>+</a:t>
                      </a:r>
                      <a:endParaRPr lang="en-IN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kern="100" dirty="0">
                          <a:effectLst/>
                        </a:rPr>
                        <a:t>PLUS_OP</a:t>
                      </a:r>
                      <a:endParaRPr lang="en-IN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kern="100">
                          <a:effectLst/>
                        </a:rPr>
                        <a:t>+</a:t>
                      </a:r>
                      <a:endParaRPr lang="en-IN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68457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kern="100" dirty="0">
                          <a:effectLst/>
                        </a:rPr>
                        <a:t>10</a:t>
                      </a:r>
                      <a:endParaRPr lang="en-IN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kern="100" dirty="0">
                          <a:effectLst/>
                        </a:rPr>
                        <a:t>NUM</a:t>
                      </a:r>
                      <a:endParaRPr lang="en-IN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kern="100">
                          <a:effectLst/>
                        </a:rPr>
                        <a:t>[0-9]+</a:t>
                      </a:r>
                      <a:endParaRPr lang="en-IN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05348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kern="100" dirty="0">
                          <a:effectLst/>
                        </a:rPr>
                        <a:t>;</a:t>
                      </a:r>
                      <a:endParaRPr lang="en-IN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kern="100" dirty="0">
                          <a:effectLst/>
                        </a:rPr>
                        <a:t>SEMICOLON</a:t>
                      </a:r>
                      <a:endParaRPr lang="en-IN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kern="100" dirty="0">
                          <a:effectLst/>
                        </a:rPr>
                        <a:t>;</a:t>
                      </a:r>
                      <a:endParaRPr lang="en-IN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88944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B55CD13-08F7-D1CD-EF17-3FC1CB144D6C}"/>
              </a:ext>
            </a:extLst>
          </p:cNvPr>
          <p:cNvSpPr txBox="1"/>
          <p:nvPr/>
        </p:nvSpPr>
        <p:spPr>
          <a:xfrm>
            <a:off x="838200" y="74706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 sum = a + 10; 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C9971D-7CF1-D7E2-EEC1-E87F0AA468A8}"/>
              </a:ext>
            </a:extLst>
          </p:cNvPr>
          <p:cNvSpPr txBox="1"/>
          <p:nvPr/>
        </p:nvSpPr>
        <p:spPr>
          <a:xfrm>
            <a:off x="7352146" y="747066"/>
            <a:ext cx="1921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if (</a:t>
            </a:r>
            <a:r>
              <a:rPr lang="en-IN" dirty="0" err="1"/>
              <a:t>userCount</a:t>
            </a:r>
            <a:r>
              <a:rPr lang="en-IN" dirty="0"/>
              <a:t> &gt; 5)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036FDC4-AB72-0A57-5468-56A28353A0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012035"/>
              </p:ext>
            </p:extLst>
          </p:nvPr>
        </p:nvGraphicFramePr>
        <p:xfrm>
          <a:off x="6428511" y="1400611"/>
          <a:ext cx="5227346" cy="273945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38692">
                  <a:extLst>
                    <a:ext uri="{9D8B030D-6E8A-4147-A177-3AD203B41FA5}">
                      <a16:colId xmlns:a16="http://schemas.microsoft.com/office/drawing/2014/main" val="2013992121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3635781413"/>
                    </a:ext>
                  </a:extLst>
                </a:gridCol>
                <a:gridCol w="2512654">
                  <a:extLst>
                    <a:ext uri="{9D8B030D-6E8A-4147-A177-3AD203B41FA5}">
                      <a16:colId xmlns:a16="http://schemas.microsoft.com/office/drawing/2014/main" val="22689970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b="1" kern="100" dirty="0">
                          <a:solidFill>
                            <a:schemeClr val="tx1"/>
                          </a:solidFill>
                          <a:effectLst/>
                        </a:rPr>
                        <a:t>Lexeme</a:t>
                      </a:r>
                      <a:endParaRPr lang="en-IN" sz="1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b="1" kern="100" dirty="0">
                          <a:solidFill>
                            <a:schemeClr val="tx1"/>
                          </a:solidFill>
                          <a:effectLst/>
                        </a:rPr>
                        <a:t>Token Name</a:t>
                      </a:r>
                      <a:endParaRPr lang="en-IN" sz="1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b="1" kern="100" dirty="0">
                          <a:solidFill>
                            <a:schemeClr val="tx1"/>
                          </a:solidFill>
                          <a:effectLst/>
                        </a:rPr>
                        <a:t>Pattern</a:t>
                      </a:r>
                      <a:endParaRPr lang="en-IN" sz="1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5039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b="0" kern="100" dirty="0">
                          <a:solidFill>
                            <a:schemeClr val="tx1"/>
                          </a:solidFill>
                          <a:effectLst/>
                        </a:rPr>
                        <a:t>if</a:t>
                      </a:r>
                      <a:endParaRPr lang="en-I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b="0" kern="100" dirty="0">
                          <a:solidFill>
                            <a:schemeClr val="tx1"/>
                          </a:solidFill>
                          <a:effectLst/>
                        </a:rPr>
                        <a:t>IF</a:t>
                      </a:r>
                      <a:endParaRPr lang="en-I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b="0" kern="100">
                          <a:solidFill>
                            <a:schemeClr val="tx1"/>
                          </a:solidFill>
                          <a:effectLst/>
                        </a:rPr>
                        <a:t>"if"</a:t>
                      </a:r>
                      <a:endParaRPr lang="en-IN" sz="1800" b="0" kern="1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3247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b="0" kern="1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endParaRPr lang="en-I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b="0" kern="100" dirty="0">
                          <a:solidFill>
                            <a:schemeClr val="tx1"/>
                          </a:solidFill>
                          <a:effectLst/>
                        </a:rPr>
                        <a:t>LPAREN</a:t>
                      </a:r>
                      <a:endParaRPr lang="en-I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b="0" kern="100">
                          <a:solidFill>
                            <a:schemeClr val="tx1"/>
                          </a:solidFill>
                          <a:effectLst/>
                        </a:rPr>
                        <a:t>\(</a:t>
                      </a:r>
                      <a:endParaRPr lang="en-IN" sz="1800" b="0" kern="1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22690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b="0" kern="100" dirty="0" err="1">
                          <a:solidFill>
                            <a:schemeClr val="tx1"/>
                          </a:solidFill>
                          <a:effectLst/>
                        </a:rPr>
                        <a:t>userCount</a:t>
                      </a:r>
                      <a:endParaRPr lang="en-I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b="0" kern="100" dirty="0">
                          <a:solidFill>
                            <a:schemeClr val="tx1"/>
                          </a:solidFill>
                          <a:effectLst/>
                        </a:rPr>
                        <a:t>ID</a:t>
                      </a:r>
                      <a:endParaRPr lang="en-I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b="0" kern="100">
                          <a:solidFill>
                            <a:schemeClr val="tx1"/>
                          </a:solidFill>
                          <a:effectLst/>
                        </a:rPr>
                        <a:t>[a-zA-Z_][a-zA-Z0-9_]*</a:t>
                      </a:r>
                      <a:endParaRPr lang="en-IN" sz="1800" b="0" kern="1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56390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b="0" kern="100" dirty="0">
                          <a:solidFill>
                            <a:schemeClr val="tx1"/>
                          </a:solidFill>
                          <a:effectLst/>
                        </a:rPr>
                        <a:t>&gt;</a:t>
                      </a:r>
                      <a:endParaRPr lang="en-I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b="0" kern="100" dirty="0">
                          <a:solidFill>
                            <a:schemeClr val="tx1"/>
                          </a:solidFill>
                          <a:effectLst/>
                        </a:rPr>
                        <a:t>RELOP</a:t>
                      </a:r>
                      <a:endParaRPr lang="en-I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b="0" kern="100" dirty="0">
                          <a:solidFill>
                            <a:schemeClr val="tx1"/>
                          </a:solidFill>
                          <a:effectLst/>
                        </a:rPr>
                        <a:t>&gt;</a:t>
                      </a:r>
                      <a:endParaRPr lang="en-I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52284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b="0" kern="1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I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b="0" kern="100" dirty="0">
                          <a:solidFill>
                            <a:schemeClr val="tx1"/>
                          </a:solidFill>
                          <a:effectLst/>
                        </a:rPr>
                        <a:t>NUM</a:t>
                      </a:r>
                      <a:endParaRPr lang="en-I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b="0" kern="100" dirty="0">
                          <a:solidFill>
                            <a:schemeClr val="tx1"/>
                          </a:solidFill>
                          <a:effectLst/>
                        </a:rPr>
                        <a:t>[0-9]+</a:t>
                      </a:r>
                      <a:endParaRPr lang="en-I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7192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b="0" kern="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I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b="0" kern="100" dirty="0">
                          <a:solidFill>
                            <a:schemeClr val="tx1"/>
                          </a:solidFill>
                          <a:effectLst/>
                        </a:rPr>
                        <a:t>RPAREN</a:t>
                      </a:r>
                      <a:endParaRPr lang="en-I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b="0" kern="100" dirty="0">
                          <a:solidFill>
                            <a:schemeClr val="tx1"/>
                          </a:solidFill>
                          <a:effectLst/>
                        </a:rPr>
                        <a:t>\)</a:t>
                      </a:r>
                      <a:endParaRPr lang="en-I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9292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591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BE8ABD-5C3B-9658-A48C-AF64A095DC1B}"/>
              </a:ext>
            </a:extLst>
          </p:cNvPr>
          <p:cNvSpPr txBox="1"/>
          <p:nvPr/>
        </p:nvSpPr>
        <p:spPr>
          <a:xfrm>
            <a:off x="1499870" y="1216813"/>
            <a:ext cx="7834122" cy="2060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IN" sz="2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float </a:t>
            </a:r>
            <a:r>
              <a:rPr lang="en-IN" sz="22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lirnitedSquare</a:t>
            </a:r>
            <a:r>
              <a:rPr lang="en-IN" sz="2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(x) float x (</a:t>
            </a:r>
          </a:p>
          <a:p>
            <a:pPr algn="l">
              <a:lnSpc>
                <a:spcPct val="150000"/>
              </a:lnSpc>
            </a:pPr>
            <a:r>
              <a:rPr lang="en-US" sz="2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/* returns x-squared, but never more than 100 */</a:t>
            </a:r>
          </a:p>
          <a:p>
            <a:pPr algn="l">
              <a:lnSpc>
                <a:spcPct val="150000"/>
              </a:lnSpc>
            </a:pPr>
            <a:r>
              <a:rPr lang="en-US" sz="2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return (x&lt;=-10.0 || x&gt;=</a:t>
            </a:r>
            <a:r>
              <a:rPr lang="en-US" sz="22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lO.O</a:t>
            </a:r>
            <a:r>
              <a:rPr lang="en-US" sz="2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)?1OO:x*x;</a:t>
            </a:r>
          </a:p>
          <a:p>
            <a:pPr algn="l">
              <a:lnSpc>
                <a:spcPct val="150000"/>
              </a:lnSpc>
            </a:pPr>
            <a:r>
              <a:rPr lang="en-IN" sz="2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IN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531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B4D82A-96CE-DD6F-1898-1982245BF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69" y="203227"/>
            <a:ext cx="5058481" cy="22482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764848-1B05-0EA6-9161-9816819B5CDE}"/>
              </a:ext>
            </a:extLst>
          </p:cNvPr>
          <p:cNvSpPr txBox="1"/>
          <p:nvPr/>
        </p:nvSpPr>
        <p:spPr>
          <a:xfrm>
            <a:off x="523868" y="2829587"/>
            <a:ext cx="1142734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b="0" i="0" u="none" strike="noStrike" baseline="0" dirty="0">
                <a:latin typeface="Times New Roman" panose="02020603050405020304" pitchFamily="18" charset="0"/>
              </a:rPr>
              <a:t>1. One token for each </a:t>
            </a:r>
            <a:r>
              <a:rPr lang="en-US" sz="2200" b="1" i="0" u="none" strike="noStrike" baseline="0" dirty="0">
                <a:latin typeface="Times New Roman" panose="02020603050405020304" pitchFamily="18" charset="0"/>
              </a:rPr>
              <a:t>keyword</a:t>
            </a:r>
            <a:r>
              <a:rPr lang="en-US" sz="2200" b="0" i="0" u="none" strike="noStrike" baseline="0" dirty="0">
                <a:latin typeface="Times New Roman" panose="02020603050405020304" pitchFamily="18" charset="0"/>
              </a:rPr>
              <a:t>. The pattern for a keyword is the same as </a:t>
            </a:r>
            <a:r>
              <a:rPr lang="en-IN" sz="2200" b="0" i="0" u="none" strike="noStrike" baseline="0" dirty="0">
                <a:latin typeface="Times New Roman" panose="02020603050405020304" pitchFamily="18" charset="0"/>
              </a:rPr>
              <a:t>the keyword itself.</a:t>
            </a:r>
          </a:p>
          <a:p>
            <a:pPr algn="l"/>
            <a:r>
              <a:rPr lang="en-US" sz="2200" b="0" i="0" u="none" strike="noStrike" baseline="0" dirty="0">
                <a:latin typeface="Times New Roman" panose="02020603050405020304" pitchFamily="18" charset="0"/>
              </a:rPr>
              <a:t>2. Tokens for the </a:t>
            </a:r>
            <a:r>
              <a:rPr lang="en-US" sz="2200" b="1" i="0" u="none" strike="noStrike" baseline="0" dirty="0">
                <a:latin typeface="Times New Roman" panose="02020603050405020304" pitchFamily="18" charset="0"/>
              </a:rPr>
              <a:t>operators</a:t>
            </a:r>
            <a:r>
              <a:rPr lang="en-US" sz="2200" b="0" i="0" u="none" strike="noStrike" baseline="0" dirty="0">
                <a:latin typeface="Times New Roman" panose="02020603050405020304" pitchFamily="18" charset="0"/>
              </a:rPr>
              <a:t>, either individually or in classes such as the token comparison </a:t>
            </a:r>
            <a:r>
              <a:rPr lang="en-US" sz="2200" i="0" u="none" strike="noStrike" baseline="0" dirty="0">
                <a:latin typeface="Times New Roman" panose="02020603050405020304" pitchFamily="18" charset="0"/>
              </a:rPr>
              <a:t>3</a:t>
            </a:r>
            <a:r>
              <a:rPr lang="en-US" sz="2200" b="1" i="0" u="none" strike="noStrike" baseline="0" dirty="0">
                <a:latin typeface="Times New Roman" panose="02020603050405020304" pitchFamily="18" charset="0"/>
              </a:rPr>
              <a:t>. </a:t>
            </a:r>
            <a:r>
              <a:rPr lang="en-US" sz="2200" b="0" i="0" u="none" strike="noStrike" baseline="0" dirty="0">
                <a:latin typeface="Times New Roman" panose="02020603050405020304" pitchFamily="18" charset="0"/>
              </a:rPr>
              <a:t>One token representing all identifiers.</a:t>
            </a:r>
          </a:p>
          <a:p>
            <a:pPr algn="l"/>
            <a:r>
              <a:rPr lang="en-US" sz="2200" b="0" i="0" u="none" strike="noStrike" baseline="0" dirty="0">
                <a:latin typeface="Times New Roman" panose="02020603050405020304" pitchFamily="18" charset="0"/>
              </a:rPr>
              <a:t>4. One or more tokens representing </a:t>
            </a:r>
            <a:r>
              <a:rPr lang="en-US" sz="2200" b="1" i="0" u="none" strike="noStrike" baseline="0" dirty="0">
                <a:latin typeface="Times New Roman" panose="02020603050405020304" pitchFamily="18" charset="0"/>
              </a:rPr>
              <a:t>constants</a:t>
            </a:r>
            <a:r>
              <a:rPr lang="en-US" sz="2200" b="0" i="0" u="none" strike="noStrike" baseline="0" dirty="0">
                <a:latin typeface="Times New Roman" panose="02020603050405020304" pitchFamily="18" charset="0"/>
              </a:rPr>
              <a:t>, such as numbers and literal </a:t>
            </a:r>
            <a:r>
              <a:rPr lang="en-IN" sz="2200" b="0" i="0" u="none" strike="noStrike" baseline="0" dirty="0">
                <a:latin typeface="Times New Roman" panose="02020603050405020304" pitchFamily="18" charset="0"/>
              </a:rPr>
              <a:t>strings.</a:t>
            </a:r>
          </a:p>
          <a:p>
            <a:pPr algn="l"/>
            <a:r>
              <a:rPr lang="en-US" sz="2200" b="0" i="1" u="none" strike="noStrike" baseline="0" dirty="0">
                <a:latin typeface="Times New Roman" panose="02020603050405020304" pitchFamily="18" charset="0"/>
              </a:rPr>
              <a:t>5. </a:t>
            </a:r>
            <a:r>
              <a:rPr lang="en-US" sz="2200" b="0" i="0" u="none" strike="noStrike" baseline="0" dirty="0">
                <a:latin typeface="Times New Roman" panose="02020603050405020304" pitchFamily="18" charset="0"/>
              </a:rPr>
              <a:t>Tokens for each </a:t>
            </a:r>
            <a:r>
              <a:rPr lang="en-US" sz="2200" b="1" i="0" u="none" strike="noStrike" baseline="0" dirty="0">
                <a:latin typeface="Times New Roman" panose="02020603050405020304" pitchFamily="18" charset="0"/>
              </a:rPr>
              <a:t>punctuation symbol</a:t>
            </a:r>
            <a:r>
              <a:rPr lang="en-US" sz="2200" b="0" i="0" u="none" strike="noStrike" baseline="0" dirty="0">
                <a:latin typeface="Times New Roman" panose="02020603050405020304" pitchFamily="18" charset="0"/>
              </a:rPr>
              <a:t>, such as left and right parentheses, </a:t>
            </a:r>
            <a:r>
              <a:rPr lang="en-IN" sz="2200" b="0" i="0" u="none" strike="noStrike" baseline="0" dirty="0">
                <a:latin typeface="Times New Roman" panose="02020603050405020304" pitchFamily="18" charset="0"/>
              </a:rPr>
              <a:t>comma, and semicolon</a:t>
            </a:r>
            <a:r>
              <a:rPr lang="en-IN" sz="1800" b="0" i="0" u="none" strike="noStrike" baseline="0" dirty="0">
                <a:latin typeface="Times New Roman" panose="02020603050405020304" pitchFamily="18" charset="0"/>
              </a:rPr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19803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B0C596-C112-79D5-BE0F-8E285C5DD086}"/>
              </a:ext>
            </a:extLst>
          </p:cNvPr>
          <p:cNvSpPr txBox="1"/>
          <p:nvPr/>
        </p:nvSpPr>
        <p:spPr>
          <a:xfrm>
            <a:off x="678942" y="320028"/>
            <a:ext cx="6094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i="0" u="none" strike="noStrike" baseline="0" dirty="0">
                <a:latin typeface="Times New Roman" panose="02020603050405020304" pitchFamily="18" charset="0"/>
              </a:rPr>
              <a:t>Attributes for Tokens</a:t>
            </a:r>
            <a:endParaRPr lang="en-IN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104F1B-6A17-F885-3A0A-3687D9B1A6A6}"/>
              </a:ext>
            </a:extLst>
          </p:cNvPr>
          <p:cNvSpPr txBox="1"/>
          <p:nvPr/>
        </p:nvSpPr>
        <p:spPr>
          <a:xfrm>
            <a:off x="678942" y="843248"/>
            <a:ext cx="109705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b="0" i="0" u="none" strike="noStrike" baseline="0" dirty="0">
                <a:latin typeface="Times New Roman" panose="02020603050405020304" pitchFamily="18" charset="0"/>
              </a:rPr>
              <a:t>When more than one lexeme can match a pattern, the lexical analyzer must provide the subsequent compiler phases additional information about the particular </a:t>
            </a:r>
            <a:r>
              <a:rPr lang="en-IN" sz="2200" b="0" i="0" u="none" strike="noStrike" baseline="0" dirty="0">
                <a:latin typeface="Times New Roman" panose="02020603050405020304" pitchFamily="18" charset="0"/>
              </a:rPr>
              <a:t>lexeme that matched.</a:t>
            </a:r>
            <a:endParaRPr lang="en-IN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C33448-1D18-5350-C89D-74D612B1667A}"/>
              </a:ext>
            </a:extLst>
          </p:cNvPr>
          <p:cNvSpPr txBox="1"/>
          <p:nvPr/>
        </p:nvSpPr>
        <p:spPr>
          <a:xfrm>
            <a:off x="678942" y="1751188"/>
            <a:ext cx="109705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 algn="just">
              <a:buFont typeface="Arial" panose="020B0604020202020204" pitchFamily="34" charset="0"/>
              <a:buChar char="•"/>
              <a:defRPr sz="2200" b="0" i="0" u="none" strike="noStrike" baseline="0">
                <a:latin typeface="Times New Roman" panose="02020603050405020304" pitchFamily="18" charset="0"/>
              </a:defRPr>
            </a:lvl1pPr>
          </a:lstStyle>
          <a:p>
            <a:r>
              <a:rPr lang="en-IN" dirty="0"/>
              <a:t>In many cases the </a:t>
            </a:r>
            <a:r>
              <a:rPr lang="en-US" b="1" i="1" dirty="0"/>
              <a:t>lexical analyzer </a:t>
            </a:r>
            <a:r>
              <a:rPr lang="en-US" dirty="0"/>
              <a:t>returns to the parser not only a </a:t>
            </a:r>
            <a:r>
              <a:rPr lang="en-US" b="1" i="1" dirty="0"/>
              <a:t>token name</a:t>
            </a:r>
            <a:r>
              <a:rPr lang="en-US" dirty="0"/>
              <a:t>, but an </a:t>
            </a:r>
            <a:r>
              <a:rPr lang="en-US" b="1" i="1" dirty="0">
                <a:solidFill>
                  <a:srgbClr val="FF0000"/>
                </a:solidFill>
              </a:rPr>
              <a:t>attribute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value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that </a:t>
            </a:r>
            <a:r>
              <a:rPr lang="en-US" i="1" u="sng" dirty="0"/>
              <a:t>describes the lexeme </a:t>
            </a:r>
            <a:r>
              <a:rPr lang="en-US" i="1" dirty="0"/>
              <a:t>represented by the token</a:t>
            </a:r>
            <a:r>
              <a:rPr lang="en-US" dirty="0"/>
              <a:t>.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4CBEA5-4756-E6FC-E34C-1A767B02F5B7}"/>
              </a:ext>
            </a:extLst>
          </p:cNvPr>
          <p:cNvSpPr txBox="1"/>
          <p:nvPr/>
        </p:nvSpPr>
        <p:spPr>
          <a:xfrm>
            <a:off x="678942" y="3759643"/>
            <a:ext cx="109705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 algn="just">
              <a:buFont typeface="Arial" panose="020B0604020202020204" pitchFamily="34" charset="0"/>
              <a:buChar char="•"/>
              <a:defRPr sz="2200" b="0" i="0" u="none" strike="noStrike" baseline="0">
                <a:latin typeface="Times New Roman" panose="02020603050405020304" pitchFamily="18" charset="0"/>
              </a:defRPr>
            </a:lvl1pPr>
          </a:lstStyle>
          <a:p>
            <a:r>
              <a:rPr lang="en-IN" dirty="0"/>
              <a:t>The </a:t>
            </a:r>
            <a:r>
              <a:rPr lang="en-IN" b="1" i="1" dirty="0">
                <a:solidFill>
                  <a:srgbClr val="0070C0"/>
                </a:solidFill>
              </a:rPr>
              <a:t>token name </a:t>
            </a:r>
            <a:r>
              <a:rPr lang="en-IN" dirty="0">
                <a:solidFill>
                  <a:srgbClr val="FF0000"/>
                </a:solidFill>
              </a:rPr>
              <a:t>influences</a:t>
            </a:r>
            <a:r>
              <a:rPr lang="en-IN" dirty="0"/>
              <a:t> </a:t>
            </a:r>
            <a:r>
              <a:rPr lang="en-US" b="1" i="1" dirty="0"/>
              <a:t>parsing decisions</a:t>
            </a:r>
            <a:r>
              <a:rPr lang="en-US" dirty="0"/>
              <a:t>, while the </a:t>
            </a:r>
            <a:r>
              <a:rPr lang="en-US" b="1" i="1" dirty="0">
                <a:solidFill>
                  <a:srgbClr val="0070C0"/>
                </a:solidFill>
              </a:rPr>
              <a:t>attribute</a:t>
            </a:r>
            <a:r>
              <a:rPr lang="en-US" dirty="0"/>
              <a:t> </a:t>
            </a:r>
            <a:r>
              <a:rPr lang="en-US" b="1" i="1" dirty="0">
                <a:solidFill>
                  <a:srgbClr val="0070C0"/>
                </a:solidFill>
              </a:rPr>
              <a:t>value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influences</a:t>
            </a:r>
            <a:r>
              <a:rPr lang="en-US" dirty="0"/>
              <a:t> </a:t>
            </a:r>
            <a:r>
              <a:rPr lang="en-US" b="1" i="1" dirty="0"/>
              <a:t>translation of </a:t>
            </a:r>
            <a:r>
              <a:rPr lang="en-IN" b="1" i="1" dirty="0"/>
              <a:t>tokens </a:t>
            </a:r>
            <a:r>
              <a:rPr lang="en-IN" dirty="0"/>
              <a:t>after the parse.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540138-698D-8EAA-4CA0-97FBE1CC7868}"/>
              </a:ext>
            </a:extLst>
          </p:cNvPr>
          <p:cNvSpPr txBox="1"/>
          <p:nvPr/>
        </p:nvSpPr>
        <p:spPr>
          <a:xfrm>
            <a:off x="610743" y="2851703"/>
            <a:ext cx="109705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 algn="just">
              <a:buFont typeface="Arial" panose="020B0604020202020204" pitchFamily="34" charset="0"/>
              <a:buChar char="•"/>
              <a:defRPr sz="2200" b="0" i="0" u="none" strike="noStrike" baseline="0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The </a:t>
            </a:r>
            <a:r>
              <a:rPr lang="en-US" b="1" i="1" dirty="0">
                <a:solidFill>
                  <a:srgbClr val="FF0000"/>
                </a:solidFill>
              </a:rPr>
              <a:t>pattern</a:t>
            </a:r>
            <a:r>
              <a:rPr lang="en-US" dirty="0"/>
              <a:t> for token </a:t>
            </a:r>
            <a:r>
              <a:rPr lang="en-US" b="1" dirty="0"/>
              <a:t>number </a:t>
            </a:r>
            <a:r>
              <a:rPr lang="en-US" dirty="0"/>
              <a:t>matches both 0 and 1, but it is extremely important for the code generator to know which lexeme was found in the source program</a:t>
            </a:r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051AC5-AC12-DDA1-3208-D46CA2C83741}"/>
              </a:ext>
            </a:extLst>
          </p:cNvPr>
          <p:cNvSpPr txBox="1"/>
          <p:nvPr/>
        </p:nvSpPr>
        <p:spPr>
          <a:xfrm>
            <a:off x="610743" y="4792915"/>
            <a:ext cx="1097051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 algn="just">
              <a:buFont typeface="Arial" panose="020B0604020202020204" pitchFamily="34" charset="0"/>
              <a:buChar char="•"/>
              <a:defRPr sz="2200" b="0" i="0" u="none" strike="noStrike" baseline="0">
                <a:latin typeface="Times New Roman" panose="02020603050405020304" pitchFamily="18" charset="0"/>
              </a:defRPr>
            </a:lvl1pPr>
          </a:lstStyle>
          <a:p>
            <a:r>
              <a:rPr lang="en-IN" dirty="0"/>
              <a:t>Normally information about an identifier </a:t>
            </a:r>
            <a:r>
              <a:rPr lang="en-US" dirty="0"/>
              <a:t>- e.g., its lexeme, its </a:t>
            </a:r>
            <a:r>
              <a:rPr lang="en-US" b="1" i="1" dirty="0"/>
              <a:t>type</a:t>
            </a:r>
            <a:r>
              <a:rPr lang="en-US" dirty="0"/>
              <a:t>, and the </a:t>
            </a:r>
            <a:r>
              <a:rPr lang="en-US" b="1" i="1" dirty="0"/>
              <a:t>location</a:t>
            </a:r>
            <a:r>
              <a:rPr lang="en-US" dirty="0"/>
              <a:t> at which it is </a:t>
            </a:r>
            <a:r>
              <a:rPr lang="en-US" b="1" i="1" dirty="0"/>
              <a:t>first found </a:t>
            </a:r>
            <a:r>
              <a:rPr lang="en-US" dirty="0"/>
              <a:t>- is kept in the symbol table. Thus, the appropriate attribute value for an identifier is a pointer to the symbol-table entry for that identifier.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97573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4B2A2C-37F5-58E5-0D79-9F4E9B4E89F8}"/>
              </a:ext>
            </a:extLst>
          </p:cNvPr>
          <p:cNvSpPr txBox="1"/>
          <p:nvPr/>
        </p:nvSpPr>
        <p:spPr>
          <a:xfrm>
            <a:off x="413766" y="298627"/>
            <a:ext cx="98366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The token names and associated attribute values for the Fortran </a:t>
            </a:r>
            <a:r>
              <a:rPr lang="en-IN" sz="2000" b="0" i="0" u="none" strike="noStrike" baseline="0" dirty="0">
                <a:latin typeface="Times New Roman" panose="02020603050405020304" pitchFamily="18" charset="0"/>
              </a:rPr>
              <a:t>statement</a:t>
            </a:r>
            <a:endParaRPr lang="en-IN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CE7CA5-4095-E6BA-A247-E8D195C2BE2E}"/>
              </a:ext>
            </a:extLst>
          </p:cNvPr>
          <p:cNvSpPr txBox="1"/>
          <p:nvPr/>
        </p:nvSpPr>
        <p:spPr>
          <a:xfrm>
            <a:off x="2644902" y="711674"/>
            <a:ext cx="23568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 = M * C ** 2</a:t>
            </a:r>
            <a:endParaRPr lang="en-I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AA49F5-8FC4-2E62-7A73-F8AAF6F74CEE}"/>
              </a:ext>
            </a:extLst>
          </p:cNvPr>
          <p:cNvSpPr txBox="1"/>
          <p:nvPr/>
        </p:nvSpPr>
        <p:spPr>
          <a:xfrm>
            <a:off x="971550" y="1510755"/>
            <a:ext cx="7751826" cy="3728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are written below as a sequence of pairs.</a:t>
            </a:r>
          </a:p>
          <a:p>
            <a:pPr algn="l">
              <a:lnSpc>
                <a:spcPct val="150000"/>
              </a:lnSpc>
            </a:pP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&lt;id, pointer to symbol-table entry for </a:t>
            </a:r>
            <a:r>
              <a:rPr lang="en-US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E&gt;</a:t>
            </a:r>
          </a:p>
          <a:p>
            <a:pPr algn="l">
              <a:lnSpc>
                <a:spcPct val="150000"/>
              </a:lnSpc>
            </a:pPr>
            <a:r>
              <a:rPr lang="en-IN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&lt; assign-op &gt;</a:t>
            </a:r>
          </a:p>
          <a:p>
            <a:pPr algn="l">
              <a:lnSpc>
                <a:spcPct val="150000"/>
              </a:lnSpc>
            </a:pP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&lt;id, pointer to symbol-table entry for </a:t>
            </a:r>
            <a:r>
              <a:rPr lang="en-US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M&gt;</a:t>
            </a:r>
          </a:p>
          <a:p>
            <a:pPr algn="l">
              <a:lnSpc>
                <a:spcPct val="150000"/>
              </a:lnSpc>
            </a:pPr>
            <a:r>
              <a:rPr lang="en-IN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IN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mult</a:t>
            </a:r>
            <a:r>
              <a:rPr lang="en-IN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-op&gt;</a:t>
            </a:r>
          </a:p>
          <a:p>
            <a:pPr algn="l">
              <a:lnSpc>
                <a:spcPct val="150000"/>
              </a:lnSpc>
            </a:pP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&lt;id, pointer to symbol-table entry for C&gt;</a:t>
            </a:r>
          </a:p>
          <a:p>
            <a:pPr algn="l">
              <a:lnSpc>
                <a:spcPct val="150000"/>
              </a:lnSpc>
            </a:pPr>
            <a:r>
              <a:rPr lang="en-IN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&lt;exp-op&gt;</a:t>
            </a:r>
          </a:p>
          <a:p>
            <a:pPr algn="l">
              <a:lnSpc>
                <a:spcPct val="150000"/>
              </a:lnSpc>
            </a:pPr>
            <a:r>
              <a:rPr lang="en-IN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&lt;number , integer value 2 &gt;</a:t>
            </a: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6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D6AA49-C17C-39AB-7B81-E0D0E4F12C32}"/>
              </a:ext>
            </a:extLst>
          </p:cNvPr>
          <p:cNvSpPr txBox="1"/>
          <p:nvPr/>
        </p:nvSpPr>
        <p:spPr>
          <a:xfrm>
            <a:off x="166878" y="208526"/>
            <a:ext cx="6094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i="0" u="none" strike="noStrike" baseline="0" dirty="0">
                <a:latin typeface="Times New Roman" panose="02020603050405020304" pitchFamily="18" charset="0"/>
              </a:rPr>
              <a:t>Lexical Errors</a:t>
            </a:r>
            <a:endParaRPr lang="en-IN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07FF0C-0273-93F0-9153-6B20EBFE50C3}"/>
              </a:ext>
            </a:extLst>
          </p:cNvPr>
          <p:cNvSpPr txBox="1"/>
          <p:nvPr/>
        </p:nvSpPr>
        <p:spPr>
          <a:xfrm>
            <a:off x="304038" y="855071"/>
            <a:ext cx="112814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b="0" i="0" u="none" strike="noStrike" baseline="0" dirty="0">
                <a:latin typeface="Times New Roman" panose="02020603050405020304" pitchFamily="18" charset="0"/>
              </a:rPr>
              <a:t>It is hard for a lexical analyzer to tell, without the aid of other components, that there is a source-code error</a:t>
            </a:r>
            <a:endParaRPr lang="en-IN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42DA38-F189-19E3-E68B-44BCD10BF60F}"/>
              </a:ext>
            </a:extLst>
          </p:cNvPr>
          <p:cNvSpPr txBox="1"/>
          <p:nvPr/>
        </p:nvSpPr>
        <p:spPr>
          <a:xfrm>
            <a:off x="2654046" y="1652170"/>
            <a:ext cx="23568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fi = ( a == f(x) )</a:t>
            </a:r>
            <a:endParaRPr lang="en-I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D5EA1D-4282-C319-3AC9-6D75EE55ACEE}"/>
              </a:ext>
            </a:extLst>
          </p:cNvPr>
          <p:cNvSpPr txBox="1"/>
          <p:nvPr/>
        </p:nvSpPr>
        <p:spPr>
          <a:xfrm>
            <a:off x="455295" y="2052280"/>
            <a:ext cx="295541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b="0" i="0" u="none" strike="noStrike" baseline="0" dirty="0">
                <a:latin typeface="Times New Roman" panose="02020603050405020304" pitchFamily="18" charset="0"/>
              </a:rPr>
              <a:t>Identify no of tokens: </a:t>
            </a:r>
            <a:endParaRPr lang="en-IN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3E7F8C-978B-1DFF-4864-9D9B56074D30}"/>
              </a:ext>
            </a:extLst>
          </p:cNvPr>
          <p:cNvSpPr txBox="1"/>
          <p:nvPr/>
        </p:nvSpPr>
        <p:spPr>
          <a:xfrm>
            <a:off x="3305937" y="2052280"/>
            <a:ext cx="47967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  <a:endParaRPr lang="en-IN" sz="22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113EC31-7453-6DA3-8153-8ED62F66A7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501772"/>
              </p:ext>
            </p:extLst>
          </p:nvPr>
        </p:nvGraphicFramePr>
        <p:xfrm>
          <a:off x="6726294" y="1979569"/>
          <a:ext cx="2484000" cy="40233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08000">
                  <a:extLst>
                    <a:ext uri="{9D8B030D-6E8A-4147-A177-3AD203B41FA5}">
                      <a16:colId xmlns:a16="http://schemas.microsoft.com/office/drawing/2014/main" val="4262576699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9568177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b="1" dirty="0"/>
                        <a:t>Lexeme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b="1" dirty="0"/>
                        <a:t>Token Name</a:t>
                      </a:r>
                      <a:endParaRPr lang="en-IN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36098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fi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/>
                        <a:t>ID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73033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/>
                        <a:t>=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ASSIGN_OP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98610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/>
                        <a:t>(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LPAREN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48284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/>
                        <a:t>ID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43103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/>
                        <a:t>==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RELOP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54214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/>
                        <a:t>ID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50766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/>
                        <a:t>(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/>
                        <a:t>LPAREN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99327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/>
                        <a:t>ID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20113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/>
                        <a:t>RPAREN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92309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/>
                        <a:t>RPAREN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296125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F65CF6D-D96E-6168-465C-249BD904E942}"/>
              </a:ext>
            </a:extLst>
          </p:cNvPr>
          <p:cNvSpPr txBox="1"/>
          <p:nvPr/>
        </p:nvSpPr>
        <p:spPr>
          <a:xfrm>
            <a:off x="751713" y="3095351"/>
            <a:ext cx="445998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b="0" i="0" u="none" strike="noStrike" baseline="0" dirty="0">
                <a:latin typeface="Times New Roman" panose="02020603050405020304" pitchFamily="18" charset="0"/>
              </a:rPr>
              <a:t>A lexical analyzer cannot tell whether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</a:t>
            </a:r>
            <a:r>
              <a:rPr lang="en-US" sz="2200" b="0" i="0" u="none" strike="noStrike" baseline="0" dirty="0">
                <a:latin typeface="Times New Roman" panose="02020603050405020304" pitchFamily="18" charset="0"/>
              </a:rPr>
              <a:t> is a misspelling of the keyword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n-US" sz="2200" b="0" i="0" u="none" strike="noStrike" baseline="0" dirty="0">
                <a:latin typeface="Times New Roman" panose="02020603050405020304" pitchFamily="18" charset="0"/>
              </a:rPr>
              <a:t> or </a:t>
            </a:r>
            <a:r>
              <a:rPr lang="en-IN" sz="2200" b="0" i="0" u="none" strike="noStrike" baseline="0" dirty="0">
                <a:latin typeface="Times New Roman" panose="02020603050405020304" pitchFamily="18" charset="0"/>
              </a:rPr>
              <a:t>an undeclared function identifier.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2161758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D62031-C729-76D1-6239-3EFAC8132F27}"/>
              </a:ext>
            </a:extLst>
          </p:cNvPr>
          <p:cNvSpPr txBox="1"/>
          <p:nvPr/>
        </p:nvSpPr>
        <p:spPr>
          <a:xfrm>
            <a:off x="377190" y="515404"/>
            <a:ext cx="115923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200" b="0" i="0" u="none" strike="noStrike" baseline="0" dirty="0">
                <a:latin typeface="Times New Roman" panose="02020603050405020304" pitchFamily="18" charset="0"/>
              </a:rPr>
              <a:t>If lexical Analyzer is unable </a:t>
            </a:r>
            <a:r>
              <a:rPr lang="en-US" sz="2200" b="0" i="0" u="none" strike="noStrike" baseline="0" dirty="0">
                <a:latin typeface="Times New Roman" panose="02020603050405020304" pitchFamily="18" charset="0"/>
              </a:rPr>
              <a:t>to proceed because none of the patterns for tokens matches any prefix of the </a:t>
            </a:r>
            <a:r>
              <a:rPr lang="en-IN" sz="2200" b="0" i="0" u="none" strike="noStrike" baseline="0" dirty="0">
                <a:latin typeface="Times New Roman" panose="02020603050405020304" pitchFamily="18" charset="0"/>
              </a:rPr>
              <a:t>remaining input.</a:t>
            </a:r>
            <a:endParaRPr lang="en-IN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B16896-7AE3-D40E-A101-AA0DB7F82169}"/>
              </a:ext>
            </a:extLst>
          </p:cNvPr>
          <p:cNvSpPr txBox="1"/>
          <p:nvPr/>
        </p:nvSpPr>
        <p:spPr>
          <a:xfrm>
            <a:off x="377190" y="1378958"/>
            <a:ext cx="703859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i="0" u="none" strike="noStrike" baseline="0" dirty="0">
                <a:latin typeface="Times New Roman" panose="02020603050405020304" pitchFamily="18" charset="0"/>
              </a:rPr>
              <a:t>The simplest recovery strategy is "</a:t>
            </a:r>
            <a:r>
              <a:rPr lang="en-US" sz="2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panic mode</a:t>
            </a:r>
            <a:r>
              <a:rPr lang="en-US" sz="2200" b="0" i="0" u="none" strike="noStrike" baseline="0" dirty="0">
                <a:latin typeface="Times New Roman" panose="02020603050405020304" pitchFamily="18" charset="0"/>
              </a:rPr>
              <a:t>" recovery.</a:t>
            </a:r>
            <a:endParaRPr lang="en-IN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75DE6-34E7-04C5-C239-4676BECDB9B2}"/>
              </a:ext>
            </a:extLst>
          </p:cNvPr>
          <p:cNvSpPr txBox="1"/>
          <p:nvPr/>
        </p:nvSpPr>
        <p:spPr>
          <a:xfrm>
            <a:off x="377190" y="2037326"/>
            <a:ext cx="114825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200" dirty="0"/>
              <a:t>We </a:t>
            </a:r>
            <a:r>
              <a:rPr lang="en-US" sz="2200" dirty="0"/>
              <a:t>delete successive characters from the remaining input, </a:t>
            </a:r>
            <a:r>
              <a:rPr lang="en-US" sz="2200" i="1" dirty="0"/>
              <a:t>until the lexical analyzer can find a well-formed token </a:t>
            </a:r>
            <a:r>
              <a:rPr lang="en-US" sz="2200" dirty="0"/>
              <a:t>at the beginning of what input is left.</a:t>
            </a:r>
            <a:endParaRPr lang="en-IN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7EBA50-13A5-5E43-52E9-4437A6899C75}"/>
              </a:ext>
            </a:extLst>
          </p:cNvPr>
          <p:cNvSpPr txBox="1"/>
          <p:nvPr/>
        </p:nvSpPr>
        <p:spPr>
          <a:xfrm>
            <a:off x="377190" y="2933664"/>
            <a:ext cx="114825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200" b="0" i="0" u="none" strike="noStrike" baseline="0" dirty="0">
                <a:latin typeface="Times New Roman" panose="02020603050405020304" pitchFamily="18" charset="0"/>
              </a:rPr>
              <a:t>This recovery </a:t>
            </a:r>
            <a:r>
              <a:rPr lang="en-US" sz="2200" b="0" i="0" u="none" strike="noStrike" baseline="0" dirty="0">
                <a:latin typeface="Times New Roman" panose="02020603050405020304" pitchFamily="18" charset="0"/>
              </a:rPr>
              <a:t>technique may confuse the parser, but in an interactive computing environment it may be quite adequate.</a:t>
            </a:r>
            <a:endParaRPr lang="en-IN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F68E58-8269-3AFA-480F-3419DAF375D9}"/>
              </a:ext>
            </a:extLst>
          </p:cNvPr>
          <p:cNvSpPr txBox="1"/>
          <p:nvPr/>
        </p:nvSpPr>
        <p:spPr>
          <a:xfrm>
            <a:off x="377190" y="3830002"/>
            <a:ext cx="114825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 algn="just">
              <a:buFont typeface="Arial" panose="020B0604020202020204" pitchFamily="34" charset="0"/>
              <a:buChar char="•"/>
              <a:defRPr sz="2200" b="0" i="0" u="none" strike="noStrike" baseline="0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Other possible </a:t>
            </a:r>
            <a:r>
              <a:rPr lang="en-US" b="1" dirty="0">
                <a:solidFill>
                  <a:srgbClr val="FF0000"/>
                </a:solidFill>
              </a:rPr>
              <a:t>error-recovery actions </a:t>
            </a:r>
            <a:r>
              <a:rPr lang="en-US" dirty="0"/>
              <a:t>are:</a:t>
            </a:r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8E3AB9-FBD2-564E-5CC3-5A6E8FE6C6DD}"/>
              </a:ext>
            </a:extLst>
          </p:cNvPr>
          <p:cNvSpPr txBox="1"/>
          <p:nvPr/>
        </p:nvSpPr>
        <p:spPr>
          <a:xfrm>
            <a:off x="1044702" y="4387786"/>
            <a:ext cx="6094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1. Delete one character from the remaining input</a:t>
            </a:r>
            <a:endParaRPr lang="en-IN" sz="22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381DA3-8C97-0BF9-7465-084305BAB2C9}"/>
              </a:ext>
            </a:extLst>
          </p:cNvPr>
          <p:cNvSpPr txBox="1"/>
          <p:nvPr/>
        </p:nvSpPr>
        <p:spPr>
          <a:xfrm>
            <a:off x="1044702" y="4945570"/>
            <a:ext cx="6094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Insert a missing character into the remaining input</a:t>
            </a:r>
            <a:endParaRPr lang="en-IN" sz="2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C5DEDB-88EA-0DC1-BD3A-1EA3B9D013A8}"/>
              </a:ext>
            </a:extLst>
          </p:cNvPr>
          <p:cNvSpPr txBox="1"/>
          <p:nvPr/>
        </p:nvSpPr>
        <p:spPr>
          <a:xfrm>
            <a:off x="1044702" y="5487971"/>
            <a:ext cx="6094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200" b="0" i="0" u="none" strike="noStrike" baseline="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3. Replace a character by another character</a:t>
            </a:r>
            <a:endParaRPr lang="en-I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F67578-23C4-556A-BEC6-782A5C81CB91}"/>
              </a:ext>
            </a:extLst>
          </p:cNvPr>
          <p:cNvSpPr txBox="1"/>
          <p:nvPr/>
        </p:nvSpPr>
        <p:spPr>
          <a:xfrm>
            <a:off x="1044702" y="6030372"/>
            <a:ext cx="6094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200" b="0" i="0" u="none" strike="noStrike" baseline="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4. </a:t>
            </a:r>
            <a:r>
              <a:rPr lang="en-IN" dirty="0"/>
              <a:t>Transpose two adjacent characters</a:t>
            </a:r>
          </a:p>
        </p:txBody>
      </p:sp>
    </p:spTree>
    <p:extLst>
      <p:ext uri="{BB962C8B-B14F-4D97-AF65-F5344CB8AC3E}">
        <p14:creationId xmlns:p14="http://schemas.microsoft.com/office/powerpoint/2010/main" val="2679234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D7BA79-7127-E51D-6474-05A9C156EC23}"/>
              </a:ext>
            </a:extLst>
          </p:cNvPr>
          <p:cNvSpPr txBox="1"/>
          <p:nvPr/>
        </p:nvSpPr>
        <p:spPr>
          <a:xfrm>
            <a:off x="477774" y="636955"/>
            <a:ext cx="11290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Transformations like these may be tried to</a:t>
            </a:r>
            <a:r>
              <a:rPr lang="en-US" sz="2400" b="1" i="1" u="none" strike="noStrike" baseline="0" dirty="0">
                <a:latin typeface="Times New Roman" panose="02020603050405020304" pitchFamily="18" charset="0"/>
              </a:rPr>
              <a:t> repair the input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.</a:t>
            </a:r>
            <a:endParaRPr lang="en-IN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B86CD8-FB19-AE57-877A-D7579F1DDC04}"/>
              </a:ext>
            </a:extLst>
          </p:cNvPr>
          <p:cNvSpPr txBox="1"/>
          <p:nvPr/>
        </p:nvSpPr>
        <p:spPr>
          <a:xfrm>
            <a:off x="477774" y="1185595"/>
            <a:ext cx="112905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buFont typeface="Arial" panose="020B0604020202020204" pitchFamily="34" charset="0"/>
              <a:buChar char="•"/>
              <a:defRPr sz="2400" b="0" i="0" u="none" strike="noStrike" baseline="0">
                <a:latin typeface="Times New Roman" panose="02020603050405020304" pitchFamily="18" charset="0"/>
              </a:defRPr>
            </a:lvl1pPr>
          </a:lstStyle>
          <a:p>
            <a:r>
              <a:rPr lang="en-IN" dirty="0"/>
              <a:t>The </a:t>
            </a:r>
            <a:r>
              <a:rPr lang="en-US" dirty="0"/>
              <a:t>simplest such strategy is to see whether a prefix of the remaining input can be transformed into a valid lexeme by a single transformation.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38360F-0010-5F7A-227D-FF56CF226956}"/>
              </a:ext>
            </a:extLst>
          </p:cNvPr>
          <p:cNvSpPr txBox="1"/>
          <p:nvPr/>
        </p:nvSpPr>
        <p:spPr>
          <a:xfrm>
            <a:off x="477774" y="2103567"/>
            <a:ext cx="112905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buFont typeface="Arial" panose="020B0604020202020204" pitchFamily="34" charset="0"/>
              <a:buChar char="•"/>
              <a:defRPr sz="2400" b="0" i="0" u="none" strike="noStrike" baseline="0">
                <a:latin typeface="Times New Roman" panose="02020603050405020304" pitchFamily="18" charset="0"/>
              </a:defRPr>
            </a:lvl1pPr>
          </a:lstStyle>
          <a:p>
            <a:r>
              <a:rPr lang="en-IN" dirty="0"/>
              <a:t>This strategy </a:t>
            </a:r>
            <a:r>
              <a:rPr lang="en-US" dirty="0"/>
              <a:t>makes sense, since in practice most lexical errors involve a single character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163267-8985-3434-8851-63584B3B4942}"/>
              </a:ext>
            </a:extLst>
          </p:cNvPr>
          <p:cNvSpPr txBox="1"/>
          <p:nvPr/>
        </p:nvSpPr>
        <p:spPr>
          <a:xfrm>
            <a:off x="1885950" y="4051453"/>
            <a:ext cx="783412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float </a:t>
            </a:r>
            <a:r>
              <a:rPr lang="en-IN" sz="22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lirnitedSquare</a:t>
            </a:r>
            <a:r>
              <a:rPr lang="en-IN" sz="2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(x) float x (</a:t>
            </a:r>
          </a:p>
          <a:p>
            <a:pPr algn="l"/>
            <a:r>
              <a:rPr lang="en-US" sz="2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/* returns x-squared, but never more than 100 */</a:t>
            </a:r>
          </a:p>
          <a:p>
            <a:pPr algn="l"/>
            <a:r>
              <a:rPr lang="en-US" sz="2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return (x&lt;=-10.0 || x&gt;=</a:t>
            </a:r>
            <a:r>
              <a:rPr lang="en-US" sz="22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lO.O</a:t>
            </a:r>
            <a:r>
              <a:rPr lang="en-US" sz="2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)?1OO:x*x;</a:t>
            </a:r>
          </a:p>
          <a:p>
            <a:pPr algn="l"/>
            <a:r>
              <a:rPr lang="en-IN" sz="2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IN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31299A-D19F-0FF2-F21B-23F28C0F0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02" y="13811"/>
            <a:ext cx="10888595" cy="683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24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284">
            <a:extLst>
              <a:ext uri="{FF2B5EF4-FFF2-40B4-BE49-F238E27FC236}">
                <a16:creationId xmlns:a16="http://schemas.microsoft.com/office/drawing/2014/main" id="{A9CBF63A-A9AB-F30E-567C-8696C8CAF6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544"/>
          <a:stretch>
            <a:fillRect/>
          </a:stretch>
        </p:blipFill>
        <p:spPr>
          <a:xfrm>
            <a:off x="249980" y="802087"/>
            <a:ext cx="11480433" cy="6055913"/>
          </a:xfrm>
          <a:prstGeom prst="rect">
            <a:avLst/>
          </a:prstGeom>
        </p:spPr>
      </p:pic>
      <p:sp>
        <p:nvSpPr>
          <p:cNvPr id="287" name="TextBox 286">
            <a:extLst>
              <a:ext uri="{FF2B5EF4-FFF2-40B4-BE49-F238E27FC236}">
                <a16:creationId xmlns:a16="http://schemas.microsoft.com/office/drawing/2014/main" id="{53207BA4-0588-3FCA-3C4A-E260851978CE}"/>
              </a:ext>
            </a:extLst>
          </p:cNvPr>
          <p:cNvSpPr txBox="1"/>
          <p:nvPr/>
        </p:nvSpPr>
        <p:spPr>
          <a:xfrm>
            <a:off x="3048000" y="195818"/>
            <a:ext cx="6096000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Check whether the grammar G is 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ambiguous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175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9B7069-F6AB-6767-D283-2AF328DFC5F3}"/>
              </a:ext>
            </a:extLst>
          </p:cNvPr>
          <p:cNvSpPr txBox="1"/>
          <p:nvPr/>
        </p:nvSpPr>
        <p:spPr>
          <a:xfrm>
            <a:off x="638175" y="308129"/>
            <a:ext cx="2439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Lexical Analyzer</a:t>
            </a:r>
            <a:endParaRPr lang="en-IN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9ABFBF-910D-7558-CE3E-C1D4BCF266ED}"/>
              </a:ext>
            </a:extLst>
          </p:cNvPr>
          <p:cNvSpPr txBox="1"/>
          <p:nvPr/>
        </p:nvSpPr>
        <p:spPr>
          <a:xfrm>
            <a:off x="638174" y="919079"/>
            <a:ext cx="113496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implement </a:t>
            </a:r>
            <a:r>
              <a:rPr lang="en-IN" sz="18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lexical </a:t>
            </a:r>
            <a:r>
              <a:rPr lang="en-IN" sz="18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analyzer</a:t>
            </a:r>
            <a:r>
              <a:rPr lang="en-IN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by </a:t>
            </a:r>
            <a:r>
              <a:rPr lang="en-IN" sz="1800" b="1" i="1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hand</a:t>
            </a:r>
            <a:r>
              <a:rPr lang="en-IN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it helps to start with a </a:t>
            </a:r>
            <a:r>
              <a:rPr lang="en-IN" sz="18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diagram </a:t>
            </a:r>
            <a:r>
              <a:rPr lang="en-IN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 </a:t>
            </a:r>
            <a:r>
              <a:rPr lang="en-IN" sz="18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other description </a:t>
            </a:r>
            <a:r>
              <a:rPr lang="en-IN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the </a:t>
            </a:r>
            <a:r>
              <a:rPr lang="en-IN" sz="1800" b="1" i="1" u="sng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lexemes</a:t>
            </a:r>
            <a:r>
              <a:rPr lang="en-IN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N" sz="1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 each </a:t>
            </a:r>
            <a:r>
              <a:rPr lang="en-IN" sz="1800" b="1" i="1" u="sng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token</a:t>
            </a:r>
            <a:r>
              <a:rPr lang="en-IN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DBF878-F9E2-E89F-C9AD-E7F1A2E2AD46}"/>
              </a:ext>
            </a:extLst>
          </p:cNvPr>
          <p:cNvSpPr txBox="1"/>
          <p:nvPr/>
        </p:nvSpPr>
        <p:spPr>
          <a:xfrm>
            <a:off x="638174" y="1565410"/>
            <a:ext cx="113496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Then </a:t>
            </a:r>
            <a:r>
              <a:rPr lang="en-IN" b="1" i="1" dirty="0"/>
              <a:t>write code </a:t>
            </a:r>
            <a:r>
              <a:rPr lang="en-IN" dirty="0"/>
              <a:t>to </a:t>
            </a:r>
            <a:r>
              <a:rPr lang="en-IN" i="1" dirty="0">
                <a:solidFill>
                  <a:schemeClr val="accent5"/>
                </a:solidFill>
              </a:rPr>
              <a:t>identify each occurrence of each lexeme on the input </a:t>
            </a:r>
            <a:r>
              <a:rPr lang="en-IN" dirty="0"/>
              <a:t>and </a:t>
            </a:r>
            <a:r>
              <a:rPr lang="en-IN" i="1" dirty="0">
                <a:solidFill>
                  <a:schemeClr val="accent3"/>
                </a:solidFill>
              </a:rPr>
              <a:t>to return information about the token identified</a:t>
            </a:r>
            <a:r>
              <a:rPr lang="en-IN" dirty="0">
                <a:solidFill>
                  <a:schemeClr val="accent3"/>
                </a:solidFill>
              </a:rPr>
              <a:t>. </a:t>
            </a:r>
            <a:endParaRPr lang="en-IN" baseline="-25000" dirty="0">
              <a:solidFill>
                <a:schemeClr val="accent3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6B3592-966A-E6EB-64AA-E3FEEE621BA5}"/>
              </a:ext>
            </a:extLst>
          </p:cNvPr>
          <p:cNvSpPr/>
          <p:nvPr/>
        </p:nvSpPr>
        <p:spPr>
          <a:xfrm>
            <a:off x="1792224" y="2724912"/>
            <a:ext cx="667512" cy="7040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q</a:t>
            </a:r>
            <a:r>
              <a:rPr lang="en-US" i="1" baseline="-25000" dirty="0"/>
              <a:t>0</a:t>
            </a:r>
            <a:endParaRPr lang="en-IN" i="1" baseline="-250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EF707F8-6039-0201-8AE1-06BD65C2CDA1}"/>
              </a:ext>
            </a:extLst>
          </p:cNvPr>
          <p:cNvSpPr/>
          <p:nvPr/>
        </p:nvSpPr>
        <p:spPr>
          <a:xfrm>
            <a:off x="4319479" y="2724912"/>
            <a:ext cx="667512" cy="704088"/>
          </a:xfrm>
          <a:prstGeom prst="ellipse">
            <a:avLst/>
          </a:prstGeom>
          <a:ln w="41275" cmpd="dbl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q</a:t>
            </a:r>
            <a:r>
              <a:rPr lang="en-US" i="1" baseline="-25000" dirty="0"/>
              <a:t>1</a:t>
            </a:r>
            <a:endParaRPr lang="en-IN" i="1" baseline="-250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24B918A-A68A-CE79-BC92-F6F3BB06BE35}"/>
              </a:ext>
            </a:extLst>
          </p:cNvPr>
          <p:cNvCxnSpPr>
            <a:endCxn id="6" idx="2"/>
          </p:cNvCxnSpPr>
          <p:nvPr/>
        </p:nvCxnSpPr>
        <p:spPr>
          <a:xfrm>
            <a:off x="1197864" y="3076956"/>
            <a:ext cx="59436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0F7DD56-F62E-AD01-40E5-61318675C0E6}"/>
              </a:ext>
            </a:extLst>
          </p:cNvPr>
          <p:cNvCxnSpPr/>
          <p:nvPr/>
        </p:nvCxnSpPr>
        <p:spPr>
          <a:xfrm>
            <a:off x="2459736" y="3072384"/>
            <a:ext cx="59436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0DC8BC6-9BAA-F9C6-574A-515D4E68B438}"/>
              </a:ext>
            </a:extLst>
          </p:cNvPr>
          <p:cNvSpPr txBox="1"/>
          <p:nvPr/>
        </p:nvSpPr>
        <p:spPr>
          <a:xfrm>
            <a:off x="2564059" y="2549164"/>
            <a:ext cx="3786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i</a:t>
            </a:r>
            <a:endParaRPr lang="en-IN" sz="2800" i="1" baseline="-250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E0F36CE-52D1-2C7C-6B0D-0CCF3E75BD19}"/>
              </a:ext>
            </a:extLst>
          </p:cNvPr>
          <p:cNvSpPr/>
          <p:nvPr/>
        </p:nvSpPr>
        <p:spPr>
          <a:xfrm>
            <a:off x="3054096" y="2690694"/>
            <a:ext cx="667512" cy="7040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q</a:t>
            </a:r>
            <a:r>
              <a:rPr lang="en-US" i="1" baseline="-25000" dirty="0"/>
              <a:t>1</a:t>
            </a:r>
            <a:endParaRPr lang="en-IN" i="1" baseline="-250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0B0D819-156F-0186-68AC-D83CDE49C365}"/>
              </a:ext>
            </a:extLst>
          </p:cNvPr>
          <p:cNvCxnSpPr/>
          <p:nvPr/>
        </p:nvCxnSpPr>
        <p:spPr>
          <a:xfrm>
            <a:off x="3721608" y="3038166"/>
            <a:ext cx="59436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1A9C055-A221-BE4B-0F5F-5143BEC86229}"/>
              </a:ext>
            </a:extLst>
          </p:cNvPr>
          <p:cNvSpPr txBox="1"/>
          <p:nvPr/>
        </p:nvSpPr>
        <p:spPr>
          <a:xfrm>
            <a:off x="3829442" y="2549164"/>
            <a:ext cx="3786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f</a:t>
            </a:r>
            <a:endParaRPr lang="en-IN" sz="2800" i="1" baseline="-250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D8A9D5-BCFC-FCF1-D460-0C2EA5652E76}"/>
              </a:ext>
            </a:extLst>
          </p:cNvPr>
          <p:cNvSpPr txBox="1"/>
          <p:nvPr/>
        </p:nvSpPr>
        <p:spPr>
          <a:xfrm>
            <a:off x="4409972" y="2136440"/>
            <a:ext cx="4865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if</a:t>
            </a:r>
            <a:endParaRPr lang="en-IN" sz="2800" i="1" baseline="-250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76A1C03-B48C-904D-B553-C60E509F72B0}"/>
              </a:ext>
            </a:extLst>
          </p:cNvPr>
          <p:cNvSpPr/>
          <p:nvPr/>
        </p:nvSpPr>
        <p:spPr>
          <a:xfrm>
            <a:off x="1792224" y="3963765"/>
            <a:ext cx="667512" cy="7040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q</a:t>
            </a:r>
            <a:r>
              <a:rPr lang="en-US" i="1" baseline="-25000" dirty="0"/>
              <a:t>0</a:t>
            </a:r>
            <a:endParaRPr lang="en-IN" i="1" baseline="-250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BF52097-3CCA-1F31-D70D-87207BF47DF9}"/>
              </a:ext>
            </a:extLst>
          </p:cNvPr>
          <p:cNvSpPr/>
          <p:nvPr/>
        </p:nvSpPr>
        <p:spPr>
          <a:xfrm>
            <a:off x="6874763" y="3963765"/>
            <a:ext cx="667512" cy="704088"/>
          </a:xfrm>
          <a:prstGeom prst="ellipse">
            <a:avLst/>
          </a:prstGeom>
          <a:ln w="41275" cmpd="dbl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q</a:t>
            </a:r>
            <a:r>
              <a:rPr lang="en-US" i="1" baseline="-25000" dirty="0"/>
              <a:t>4</a:t>
            </a:r>
            <a:endParaRPr lang="en-IN" i="1" baseline="-250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15D0750-7ECD-270B-A152-F08E6226799A}"/>
              </a:ext>
            </a:extLst>
          </p:cNvPr>
          <p:cNvCxnSpPr>
            <a:endCxn id="17" idx="2"/>
          </p:cNvCxnSpPr>
          <p:nvPr/>
        </p:nvCxnSpPr>
        <p:spPr>
          <a:xfrm>
            <a:off x="1197864" y="4315809"/>
            <a:ext cx="59436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36F2BE7-0609-5E3B-CCF1-DBC8DBFEC8CF}"/>
              </a:ext>
            </a:extLst>
          </p:cNvPr>
          <p:cNvCxnSpPr/>
          <p:nvPr/>
        </p:nvCxnSpPr>
        <p:spPr>
          <a:xfrm>
            <a:off x="2459736" y="4311237"/>
            <a:ext cx="59436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A5DDD34-46DC-6E62-37D3-375E76F51D00}"/>
              </a:ext>
            </a:extLst>
          </p:cNvPr>
          <p:cNvSpPr txBox="1"/>
          <p:nvPr/>
        </p:nvSpPr>
        <p:spPr>
          <a:xfrm>
            <a:off x="2564059" y="3788017"/>
            <a:ext cx="3786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e</a:t>
            </a:r>
            <a:endParaRPr lang="en-IN" sz="2800" i="1" baseline="-250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B32E5BA-E504-5679-FB07-5E944560E4AF}"/>
              </a:ext>
            </a:extLst>
          </p:cNvPr>
          <p:cNvSpPr/>
          <p:nvPr/>
        </p:nvSpPr>
        <p:spPr>
          <a:xfrm>
            <a:off x="3054096" y="3929547"/>
            <a:ext cx="667512" cy="7040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q</a:t>
            </a:r>
            <a:r>
              <a:rPr lang="en-US" i="1" baseline="-25000" dirty="0"/>
              <a:t>1</a:t>
            </a:r>
            <a:endParaRPr lang="en-IN" i="1" baseline="-250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12C7761-7858-E0FC-9C85-DE4340B41B5A}"/>
              </a:ext>
            </a:extLst>
          </p:cNvPr>
          <p:cNvCxnSpPr/>
          <p:nvPr/>
        </p:nvCxnSpPr>
        <p:spPr>
          <a:xfrm>
            <a:off x="3721608" y="4277019"/>
            <a:ext cx="59436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DC589BB-54EE-83F2-3368-304DEF2A00AB}"/>
              </a:ext>
            </a:extLst>
          </p:cNvPr>
          <p:cNvSpPr txBox="1"/>
          <p:nvPr/>
        </p:nvSpPr>
        <p:spPr>
          <a:xfrm>
            <a:off x="3829442" y="3788017"/>
            <a:ext cx="3786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l</a:t>
            </a:r>
            <a:endParaRPr lang="en-IN" sz="2800" i="1" baseline="-250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3496096-D629-7A4F-BBEC-DEEF494E4830}"/>
              </a:ext>
            </a:extLst>
          </p:cNvPr>
          <p:cNvSpPr/>
          <p:nvPr/>
        </p:nvSpPr>
        <p:spPr>
          <a:xfrm>
            <a:off x="4319479" y="3924975"/>
            <a:ext cx="667512" cy="7040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q</a:t>
            </a:r>
            <a:r>
              <a:rPr lang="en-US" i="1" baseline="-25000" dirty="0"/>
              <a:t>2</a:t>
            </a:r>
            <a:endParaRPr lang="en-IN" i="1" baseline="-250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98288DC-7047-2227-B330-DBF14C0B2767}"/>
              </a:ext>
            </a:extLst>
          </p:cNvPr>
          <p:cNvCxnSpPr/>
          <p:nvPr/>
        </p:nvCxnSpPr>
        <p:spPr>
          <a:xfrm>
            <a:off x="4986991" y="4306665"/>
            <a:ext cx="59436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473F1B2-DB60-6714-A6F7-09A00965FADF}"/>
              </a:ext>
            </a:extLst>
          </p:cNvPr>
          <p:cNvSpPr txBox="1"/>
          <p:nvPr/>
        </p:nvSpPr>
        <p:spPr>
          <a:xfrm>
            <a:off x="5091314" y="3783445"/>
            <a:ext cx="3786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s</a:t>
            </a:r>
            <a:endParaRPr lang="en-IN" sz="2800" i="1" baseline="-250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F4E95CE-075A-81E7-341C-5C2C400F7A5E}"/>
              </a:ext>
            </a:extLst>
          </p:cNvPr>
          <p:cNvSpPr/>
          <p:nvPr/>
        </p:nvSpPr>
        <p:spPr>
          <a:xfrm>
            <a:off x="5581351" y="3924975"/>
            <a:ext cx="667512" cy="7040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q</a:t>
            </a:r>
            <a:r>
              <a:rPr lang="en-US" i="1" baseline="-25000" dirty="0"/>
              <a:t>3</a:t>
            </a:r>
            <a:endParaRPr lang="en-IN" i="1" baseline="-25000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D92CE86-FE43-98D6-D986-1D83D61D8892}"/>
              </a:ext>
            </a:extLst>
          </p:cNvPr>
          <p:cNvCxnSpPr/>
          <p:nvPr/>
        </p:nvCxnSpPr>
        <p:spPr>
          <a:xfrm>
            <a:off x="6264633" y="4291489"/>
            <a:ext cx="59436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C8C5A03-8E9F-7858-9403-17EECB991547}"/>
              </a:ext>
            </a:extLst>
          </p:cNvPr>
          <p:cNvSpPr txBox="1"/>
          <p:nvPr/>
        </p:nvSpPr>
        <p:spPr>
          <a:xfrm>
            <a:off x="6368956" y="3768269"/>
            <a:ext cx="3786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e</a:t>
            </a:r>
            <a:endParaRPr lang="en-IN" sz="2800" i="1" baseline="-250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09037CB-70B4-661E-810F-EE77EBA20B1E}"/>
              </a:ext>
            </a:extLst>
          </p:cNvPr>
          <p:cNvSpPr txBox="1"/>
          <p:nvPr/>
        </p:nvSpPr>
        <p:spPr>
          <a:xfrm>
            <a:off x="6558301" y="3397045"/>
            <a:ext cx="1456136" cy="379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i="1" baseline="-25000" dirty="0">
                <a:solidFill>
                  <a:srgbClr val="FF0000"/>
                </a:solidFill>
                <a:latin typeface="Bookman Old Style" panose="02050604050505020204" pitchFamily="18" charset="0"/>
              </a:rPr>
              <a:t>else</a:t>
            </a:r>
            <a:endParaRPr lang="en-IN" sz="2800" i="1" baseline="-250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BBF2903-CB18-A8F6-C123-17268DA0D071}"/>
              </a:ext>
            </a:extLst>
          </p:cNvPr>
          <p:cNvSpPr txBox="1"/>
          <p:nvPr/>
        </p:nvSpPr>
        <p:spPr>
          <a:xfrm>
            <a:off x="673607" y="5194943"/>
            <a:ext cx="113496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can also produce a </a:t>
            </a:r>
            <a:r>
              <a:rPr lang="en-IN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lexical </a:t>
            </a:r>
            <a:r>
              <a:rPr lang="en-IN" sz="1800" b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analyzer</a:t>
            </a:r>
            <a:r>
              <a:rPr lang="en-IN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N" sz="1800" b="1" i="1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automatically</a:t>
            </a:r>
            <a:r>
              <a:rPr lang="en-IN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by </a:t>
            </a:r>
            <a:r>
              <a:rPr lang="en-IN" sz="18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specifying the </a:t>
            </a:r>
            <a:r>
              <a:rPr lang="en-IN" sz="1800" b="1" i="1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lexeme patterns </a:t>
            </a:r>
            <a:r>
              <a:rPr lang="en-IN" sz="18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a </a:t>
            </a:r>
            <a:r>
              <a:rPr lang="en-IN" sz="1800" b="1" i="1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lexical-</a:t>
            </a:r>
            <a:r>
              <a:rPr lang="en-IN" sz="1800" b="1" i="1" dirty="0" err="1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analyzer</a:t>
            </a:r>
            <a:r>
              <a:rPr lang="en-IN" sz="1800" b="1" i="1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generator(lex or flex)</a:t>
            </a:r>
            <a:r>
              <a:rPr lang="en-IN" sz="18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 </a:t>
            </a:r>
            <a:r>
              <a:rPr lang="en-IN" sz="18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compiling those patterns into code that functions as a lexical </a:t>
            </a:r>
            <a:r>
              <a:rPr lang="en-IN" sz="18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analyzer</a:t>
            </a:r>
            <a:r>
              <a:rPr lang="en-IN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92431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BA82F-9160-C8D9-B2EB-728AFF270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284">
            <a:extLst>
              <a:ext uri="{FF2B5EF4-FFF2-40B4-BE49-F238E27FC236}">
                <a16:creationId xmlns:a16="http://schemas.microsoft.com/office/drawing/2014/main" id="{D24B5AAA-FA75-2105-E136-C942BDCF5F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544"/>
          <a:stretch>
            <a:fillRect/>
          </a:stretch>
        </p:blipFill>
        <p:spPr>
          <a:xfrm>
            <a:off x="209340" y="189023"/>
            <a:ext cx="11480433" cy="60559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3BE793-9B5E-F208-CBDE-D12E34811942}"/>
              </a:ext>
            </a:extLst>
          </p:cNvPr>
          <p:cNvSpPr txBox="1"/>
          <p:nvPr/>
        </p:nvSpPr>
        <p:spPr>
          <a:xfrm>
            <a:off x="502227" y="3721854"/>
            <a:ext cx="38868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hint: 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if 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US" sz="1800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then if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</a:t>
            </a:r>
            <a:r>
              <a:rPr lang="en-US" sz="1800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then 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1800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else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</a:t>
            </a:r>
            <a:r>
              <a:rPr lang="en-US" sz="1800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638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05E4F0-D342-2CDB-D179-6E60D428D896}"/>
              </a:ext>
            </a:extLst>
          </p:cNvPr>
          <p:cNvSpPr txBox="1"/>
          <p:nvPr/>
        </p:nvSpPr>
        <p:spPr>
          <a:xfrm>
            <a:off x="233680" y="1455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Eliminate Left Recursion in the following grammar G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DE7CBC-6B3A-9814-B99B-494862532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" y="762253"/>
            <a:ext cx="11184616" cy="410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20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F3900-18E2-10CC-4369-E913EEAE4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BE46F2-EE68-3454-C11C-271148BEC4D9}"/>
              </a:ext>
            </a:extLst>
          </p:cNvPr>
          <p:cNvSpPr txBox="1"/>
          <p:nvPr/>
        </p:nvSpPr>
        <p:spPr>
          <a:xfrm>
            <a:off x="233680" y="1455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Eliminate Left Recursion in the following grammar G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6F93F6-6440-6D70-4E3D-52CEB5CDEF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1803"/>
          <a:stretch>
            <a:fillRect/>
          </a:stretch>
        </p:blipFill>
        <p:spPr>
          <a:xfrm>
            <a:off x="233680" y="762253"/>
            <a:ext cx="11184616" cy="36167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EB0DE69-99DF-121E-EDA2-91BE666CF9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294" b="24080"/>
          <a:stretch>
            <a:fillRect/>
          </a:stretch>
        </p:blipFill>
        <p:spPr>
          <a:xfrm>
            <a:off x="233680" y="5110331"/>
            <a:ext cx="10990453" cy="1541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BD8047-207E-9333-0F60-95FD1390CD4D}"/>
              </a:ext>
            </a:extLst>
          </p:cNvPr>
          <p:cNvSpPr txBox="1"/>
          <p:nvPr/>
        </p:nvSpPr>
        <p:spPr>
          <a:xfrm>
            <a:off x="233680" y="467827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Eliminate 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Inherent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Left Recursion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 the following grammar 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98469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451085-C592-E1CF-5B4E-CA45C642B9F5}"/>
              </a:ext>
            </a:extLst>
          </p:cNvPr>
          <p:cNvSpPr txBox="1"/>
          <p:nvPr/>
        </p:nvSpPr>
        <p:spPr>
          <a:xfrm>
            <a:off x="446531" y="450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Eliminate 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Left Factoring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 the following grammar G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534C18-51AE-491B-4DF9-5CAE8A2D19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2489" b="19303"/>
          <a:stretch>
            <a:fillRect/>
          </a:stretch>
        </p:blipFill>
        <p:spPr>
          <a:xfrm>
            <a:off x="446531" y="1049782"/>
            <a:ext cx="11619547" cy="237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83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E759BB-CA35-EB3D-3B6D-50B0757C4F39}"/>
              </a:ext>
            </a:extLst>
          </p:cNvPr>
          <p:cNvSpPr txBox="1"/>
          <p:nvPr/>
        </p:nvSpPr>
        <p:spPr>
          <a:xfrm>
            <a:off x="254000" y="29526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u="sng" dirty="0">
                <a:solidFill>
                  <a:srgbClr val="FF000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Construction of LL(K) Parser</a:t>
            </a:r>
            <a:endParaRPr lang="en-IN" sz="28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777BEA-D6CF-2331-FFD9-7871C5A39553}"/>
              </a:ext>
            </a:extLst>
          </p:cNvPr>
          <p:cNvSpPr txBox="1"/>
          <p:nvPr/>
        </p:nvSpPr>
        <p:spPr>
          <a:xfrm>
            <a:off x="121920" y="818480"/>
            <a:ext cx="11226800" cy="3719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first ‘L’ in LL(K) is stands for scanning the input from left – to – right and second ‘L’ stands for left – most  Derivation.</a:t>
            </a:r>
            <a:endParaRPr lang="en-I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Where ‘k’ stands for lookahead value.</a:t>
            </a:r>
            <a:endParaRPr lang="en-I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Look ahead is a buffer which can hold zero or more numbers of symbols (tokens) ahead. </a:t>
            </a:r>
            <a:endParaRPr lang="en-I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A Grammar whose parsing table has no multiple entries is said to be LL (1) Grammar. </a:t>
            </a:r>
            <a:endParaRPr lang="en-I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grammar which is 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ambiguous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left recursion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is 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not an LL(1) grammar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I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2548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5E246D5-9250-0BB9-0606-90AE4E610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678" y="266258"/>
            <a:ext cx="8192643" cy="632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40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B92DCB-EDCA-C013-8C18-E6AD80951025}"/>
              </a:ext>
            </a:extLst>
          </p:cNvPr>
          <p:cNvSpPr txBox="1"/>
          <p:nvPr/>
        </p:nvSpPr>
        <p:spPr>
          <a:xfrm>
            <a:off x="264160" y="266596"/>
            <a:ext cx="11663680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input buffer contains the strings to be parsed, followed by $, a symbol used as a right end marker to indicate the end of the input string.</a:t>
            </a:r>
            <a:endParaRPr lang="en-IN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IN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stack contains a sequence of grammar symbols with $ on the bottom, indicating the bottom of the stack. Initially, the stack contains the start symbol of the grammar on top of $.</a:t>
            </a:r>
            <a:endParaRPr lang="en-IN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parsing table is a two – dimensional array 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M[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A,a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],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a nonterminal, and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a terminal (or) the symbol $.</a:t>
            </a:r>
            <a:endParaRPr lang="en-IN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</a:pPr>
            <a:endParaRPr lang="en-IN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The parser program consider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the symbol on the top of the stack, and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the current input symbol. These two symbols determine the action of the parser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421422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278A1A7-D6E0-8999-B170-4B60731609C4}"/>
              </a:ext>
            </a:extLst>
          </p:cNvPr>
          <p:cNvSpPr txBox="1"/>
          <p:nvPr/>
        </p:nvSpPr>
        <p:spPr>
          <a:xfrm>
            <a:off x="172720" y="0"/>
            <a:ext cx="6096000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There are three possibilities:</a:t>
            </a:r>
            <a:endParaRPr lang="en-IN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E15162-5C9D-2298-3A51-20699D33A776}"/>
              </a:ext>
            </a:extLst>
          </p:cNvPr>
          <p:cNvSpPr txBox="1"/>
          <p:nvPr/>
        </p:nvSpPr>
        <p:spPr>
          <a:xfrm>
            <a:off x="172720" y="549265"/>
            <a:ext cx="11775440" cy="11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  <a:tabLst>
                <a:tab pos="2667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X=a=$ (if the top of the stack and current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/p symbol in $), the parser halts and announces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successful complet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ion of parsing. </a:t>
            </a:r>
            <a:endParaRPr lang="en-I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71EF3F-F64E-CD6A-F56C-8CD2E82B81A5}"/>
              </a:ext>
            </a:extLst>
          </p:cNvPr>
          <p:cNvSpPr txBox="1"/>
          <p:nvPr/>
        </p:nvSpPr>
        <p:spPr>
          <a:xfrm>
            <a:off x="172720" y="1758305"/>
            <a:ext cx="11775440" cy="1296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6670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If X=a=$ the parser pops X off and the stack and advances input pointer to the next input    </a:t>
            </a:r>
          </a:p>
          <a:p>
            <a:pPr algn="just">
              <a:lnSpc>
                <a:spcPct val="150000"/>
              </a:lnSpc>
              <a:tabLst>
                <a:tab pos="26670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symbol.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74EB2A-CF5D-CC46-5F41-CD3C284852E1}"/>
              </a:ext>
            </a:extLst>
          </p:cNvPr>
          <p:cNvSpPr txBox="1"/>
          <p:nvPr/>
        </p:nvSpPr>
        <p:spPr>
          <a:xfrm>
            <a:off x="381000" y="3343265"/>
            <a:ext cx="11775440" cy="4657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tabLst>
                <a:tab pos="266700" algn="l"/>
              </a:tabLst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3) If X is a nonterminal, the program consults entry M[</a:t>
            </a:r>
            <a:r>
              <a:rPr lang="en-US" dirty="0" err="1"/>
              <a:t>X,a</a:t>
            </a:r>
            <a:r>
              <a:rPr lang="en-US" dirty="0"/>
              <a:t>] of the parsing table M. </a:t>
            </a:r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C1CF09-1C61-CE95-13E1-98AD9C5BC17D}"/>
              </a:ext>
            </a:extLst>
          </p:cNvPr>
          <p:cNvSpPr txBox="1"/>
          <p:nvPr/>
        </p:nvSpPr>
        <p:spPr>
          <a:xfrm>
            <a:off x="670560" y="3830082"/>
            <a:ext cx="11389360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tabLst>
                <a:tab pos="266700" algn="l"/>
              </a:tabLst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The entry might be either an X-production of the grammar (or) an error entry</a:t>
            </a:r>
            <a:endParaRPr lang="en-I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9BE4DF-2A14-DD37-88E1-C9E39D9A65F5}"/>
              </a:ext>
            </a:extLst>
          </p:cNvPr>
          <p:cNvSpPr txBox="1"/>
          <p:nvPr/>
        </p:nvSpPr>
        <p:spPr>
          <a:xfrm>
            <a:off x="558800" y="4596900"/>
            <a:ext cx="11389360" cy="11339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tabLst>
                <a:tab pos="266700" algn="l"/>
              </a:tabLst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dirty="0">
                <a:ea typeface="Times New Roman" panose="02020603050405020304" pitchFamily="18" charset="0"/>
              </a:rPr>
              <a:t>If M[</a:t>
            </a:r>
            <a:r>
              <a:rPr lang="en-US" altLang="en-US" dirty="0" err="1">
                <a:ea typeface="Times New Roman" panose="02020603050405020304" pitchFamily="18" charset="0"/>
              </a:rPr>
              <a:t>X,a</a:t>
            </a:r>
            <a:r>
              <a:rPr lang="en-US" altLang="en-US" dirty="0">
                <a:ea typeface="Times New Roman" panose="02020603050405020304" pitchFamily="18" charset="0"/>
              </a:rPr>
              <a:t>] = {X </a:t>
            </a:r>
            <a:r>
              <a:rPr lang="en-US" dirty="0"/>
              <a:t>→</a:t>
            </a:r>
            <a:r>
              <a:rPr lang="en-US" altLang="en-US" dirty="0">
                <a:ea typeface="Times New Roman" panose="02020603050405020304" pitchFamily="18" charset="0"/>
              </a:rPr>
              <a:t> UVW}, the parser replaces X on top of the stack by WVU (with U on top). </a:t>
            </a:r>
            <a:endParaRPr lang="en-US" alt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316FA74-7429-0550-7A78-B90AD63D1FB3}"/>
              </a:ext>
            </a:extLst>
          </p:cNvPr>
          <p:cNvSpPr txBox="1"/>
          <p:nvPr/>
        </p:nvSpPr>
        <p:spPr>
          <a:xfrm>
            <a:off x="558800" y="6035201"/>
            <a:ext cx="11389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M[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X,a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= error, the parser calls the error recovery routine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7102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62CB01-41A1-57F8-89B8-1A84F0E48E70}"/>
              </a:ext>
            </a:extLst>
          </p:cNvPr>
          <p:cNvSpPr txBox="1"/>
          <p:nvPr/>
        </p:nvSpPr>
        <p:spPr>
          <a:xfrm>
            <a:off x="162560" y="278676"/>
            <a:ext cx="11897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construction of predictive parser is aided by two functions associated with a grammar G. </a:t>
            </a:r>
            <a:endParaRPr lang="en-IN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1FF133-263A-7643-7676-298840FE0AD7}"/>
              </a:ext>
            </a:extLst>
          </p:cNvPr>
          <p:cNvSpPr txBox="1"/>
          <p:nvPr/>
        </p:nvSpPr>
        <p:spPr>
          <a:xfrm>
            <a:off x="162560" y="871402"/>
            <a:ext cx="118973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functions FIRST and FOLLOW allows us to fill in the entries of a predictive parsing table for G.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5625592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66145C-B212-16C1-BEAA-3747D38B8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26" y="2010738"/>
            <a:ext cx="9373908" cy="44011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DC745F-A5B7-FF6B-3BB8-DD3673F1FB3E}"/>
              </a:ext>
            </a:extLst>
          </p:cNvPr>
          <p:cNvSpPr txBox="1"/>
          <p:nvPr/>
        </p:nvSpPr>
        <p:spPr>
          <a:xfrm>
            <a:off x="114954" y="0"/>
            <a:ext cx="609600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53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FIRST Function </a:t>
            </a:r>
            <a:endParaRPr lang="en-I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34E2B8-E280-65E1-E58C-A258DC2C5CCC}"/>
              </a:ext>
            </a:extLst>
          </p:cNvPr>
          <p:cNvSpPr txBox="1"/>
          <p:nvPr/>
        </p:nvSpPr>
        <p:spPr>
          <a:xfrm>
            <a:off x="607714" y="661207"/>
            <a:ext cx="11206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Let A → α, then  FIRST(α) is a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set of beginning terminal symbols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 α. </a:t>
            </a:r>
            <a:endParaRPr lang="en-IN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A4D50E-A738-DA0A-1869-98810625C4A3}"/>
              </a:ext>
            </a:extLst>
          </p:cNvPr>
          <p:cNvSpPr txBox="1"/>
          <p:nvPr/>
        </p:nvSpPr>
        <p:spPr>
          <a:xfrm>
            <a:off x="607714" y="1218601"/>
            <a:ext cx="11480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r>
              <a:rPr lang="en-US" dirty="0"/>
              <a:t>Apply the following rules </a:t>
            </a:r>
            <a:r>
              <a:rPr lang="en-US" b="1" dirty="0">
                <a:solidFill>
                  <a:srgbClr val="FF0000"/>
                </a:solidFill>
              </a:rPr>
              <a:t>until on more terminals</a:t>
            </a:r>
            <a:r>
              <a:rPr lang="en-US" dirty="0"/>
              <a:t> or </a:t>
            </a:r>
            <a:r>
              <a:rPr lang="en-US" b="1" dirty="0">
                <a:solidFill>
                  <a:srgbClr val="FF0000"/>
                </a:solidFill>
              </a:rPr>
              <a:t>ε</a:t>
            </a:r>
            <a:r>
              <a:rPr lang="en-US" dirty="0"/>
              <a:t> can be added to </a:t>
            </a:r>
            <a:r>
              <a:rPr lang="en-US" dirty="0">
                <a:solidFill>
                  <a:srgbClr val="FF0000"/>
                </a:solidFill>
              </a:rPr>
              <a:t>any FIRST set</a:t>
            </a:r>
            <a:r>
              <a:rPr lang="en-US" dirty="0"/>
              <a:t>: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6357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674C9B-E538-AF02-C806-B5DC432EF9DD}"/>
              </a:ext>
            </a:extLst>
          </p:cNvPr>
          <p:cNvSpPr txBox="1"/>
          <p:nvPr/>
        </p:nvSpPr>
        <p:spPr>
          <a:xfrm>
            <a:off x="157018" y="18940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1" dirty="0">
                <a:effectLst/>
                <a:latin typeface="Aptos Narrow" panose="020B0004020202020204" pitchFamily="34" charset="0"/>
                <a:ea typeface="Aptos" panose="020B0004020202020204" pitchFamily="34" charset="0"/>
                <a:cs typeface="Aldhabi" panose="01000000000000000000" pitchFamily="2" charset="-78"/>
              </a:rPr>
              <a:t>The Role of Lexical Analyzer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8C6583-A87F-9998-E1C4-E90F40EA5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018" y="443345"/>
            <a:ext cx="6424297" cy="26295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BE2AFA-95CB-803D-6243-C01FC80D12E9}"/>
              </a:ext>
            </a:extLst>
          </p:cNvPr>
          <p:cNvSpPr txBox="1"/>
          <p:nvPr/>
        </p:nvSpPr>
        <p:spPr>
          <a:xfrm>
            <a:off x="303988" y="3539212"/>
            <a:ext cx="113800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 the first phase of a compiler, the main task of the lexical </a:t>
            </a:r>
            <a:r>
              <a:rPr lang="en-IN" sz="24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analyzer</a:t>
            </a:r>
            <a:r>
              <a:rPr lang="en-IN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is to </a:t>
            </a:r>
            <a:r>
              <a:rPr lang="en-IN" sz="24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read the input characters of the source program</a:t>
            </a:r>
            <a:r>
              <a:rPr lang="en-IN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IN" sz="2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group</a:t>
            </a:r>
            <a:r>
              <a:rPr lang="en-IN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them into </a:t>
            </a:r>
            <a:r>
              <a:rPr lang="en-IN" sz="24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lexemes</a:t>
            </a:r>
            <a:r>
              <a:rPr lang="en-IN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and produce as </a:t>
            </a:r>
            <a:r>
              <a:rPr lang="en-IN" sz="24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output a sequence of </a:t>
            </a:r>
            <a:r>
              <a:rPr lang="en-IN" sz="24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tokens</a:t>
            </a:r>
            <a:r>
              <a:rPr lang="en-IN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for </a:t>
            </a:r>
            <a:r>
              <a:rPr lang="en-IN" sz="24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each lexeme in the source program</a:t>
            </a:r>
            <a:r>
              <a:rPr lang="en-IN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en-I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5E3A26-8002-4706-8549-45FB1FAEF68E}"/>
              </a:ext>
            </a:extLst>
          </p:cNvPr>
          <p:cNvSpPr txBox="1"/>
          <p:nvPr/>
        </p:nvSpPr>
        <p:spPr>
          <a:xfrm>
            <a:off x="415637" y="4909633"/>
            <a:ext cx="112683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4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stream of tokens</a:t>
            </a:r>
            <a:r>
              <a:rPr lang="en-IN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is sent to the </a:t>
            </a:r>
            <a:r>
              <a:rPr lang="en-IN" sz="24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parser</a:t>
            </a:r>
            <a:r>
              <a:rPr lang="en-IN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for syntax analysis. It is common for the lexical </a:t>
            </a:r>
            <a:r>
              <a:rPr lang="en-IN" sz="24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analyzer</a:t>
            </a:r>
            <a:r>
              <a:rPr lang="en-IN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interact with the symbol table as well. 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2396091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9A4C32-E508-5F3A-F776-F0F0F0601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940" y="409153"/>
            <a:ext cx="10174120" cy="603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527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78DA7A-06B4-1B36-1655-697E59118C50}"/>
              </a:ext>
            </a:extLst>
          </p:cNvPr>
          <p:cNvSpPr txBox="1"/>
          <p:nvPr/>
        </p:nvSpPr>
        <p:spPr>
          <a:xfrm rot="16200000">
            <a:off x="-1287953" y="1906690"/>
            <a:ext cx="3706523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Construct FIRST and FOLLOW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factions for the given grammars </a:t>
            </a:r>
            <a:endParaRPr lang="en-IN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A37046-0DAA-A98D-6624-541892941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089" y="18095"/>
            <a:ext cx="8068801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476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D14289-03E8-4748-1C06-688EEB020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66" y="0"/>
            <a:ext cx="11021305" cy="38296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B48865-DFD8-EB0D-F94A-BC1BF7766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333" y="3325089"/>
            <a:ext cx="4096321" cy="316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67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C2E610-6E29-8831-1F42-18BC723EF9B0}"/>
              </a:ext>
            </a:extLst>
          </p:cNvPr>
          <p:cNvSpPr txBox="1"/>
          <p:nvPr/>
        </p:nvSpPr>
        <p:spPr>
          <a:xfrm>
            <a:off x="558800" y="735412"/>
            <a:ext cx="1930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 →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 →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FFB58B-FD17-078A-0CAC-7082DEC5F131}"/>
              </a:ext>
            </a:extLst>
          </p:cNvPr>
          <p:cNvSpPr txBox="1"/>
          <p:nvPr/>
        </p:nvSpPr>
        <p:spPr>
          <a:xfrm>
            <a:off x="558800" y="2738838"/>
            <a:ext cx="31089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 →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aAb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 →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B129D2-CB4D-9A4A-A3B8-1E3D1190A057}"/>
              </a:ext>
            </a:extLst>
          </p:cNvPr>
          <p:cNvSpPr txBox="1"/>
          <p:nvPr/>
        </p:nvSpPr>
        <p:spPr>
          <a:xfrm>
            <a:off x="558800" y="273747"/>
            <a:ext cx="3108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Example_1: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13B9A1-4A72-FD51-F90C-5ED88A632DB0}"/>
              </a:ext>
            </a:extLst>
          </p:cNvPr>
          <p:cNvSpPr txBox="1"/>
          <p:nvPr/>
        </p:nvSpPr>
        <p:spPr>
          <a:xfrm>
            <a:off x="558800" y="2106457"/>
            <a:ext cx="3108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Example_2: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67B2BF-4604-9E0B-4D32-AE7D6199AA1F}"/>
              </a:ext>
            </a:extLst>
          </p:cNvPr>
          <p:cNvSpPr txBox="1"/>
          <p:nvPr/>
        </p:nvSpPr>
        <p:spPr>
          <a:xfrm>
            <a:off x="558800" y="4587958"/>
            <a:ext cx="1930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 →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aAb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 →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a</a:t>
            </a:r>
          </a:p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 → b /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AEDD86-EB73-208C-57DC-38431FFC9BCE}"/>
              </a:ext>
            </a:extLst>
          </p:cNvPr>
          <p:cNvSpPr txBox="1"/>
          <p:nvPr/>
        </p:nvSpPr>
        <p:spPr>
          <a:xfrm>
            <a:off x="558800" y="4087657"/>
            <a:ext cx="3108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Example_3: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2A40EF5-F42D-E015-410F-301DBC3FC907}"/>
                  </a:ext>
                </a:extLst>
              </p:cNvPr>
              <p:cNvSpPr txBox="1"/>
              <p:nvPr/>
            </p:nvSpPr>
            <p:spPr>
              <a:xfrm>
                <a:off x="7467600" y="666357"/>
                <a:ext cx="2722880" cy="1994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  → T</a:t>
                </a:r>
                <a:r>
                  <a:rPr lang="en-IN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en-I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</m:sup>
                    </m:sSup>
                  </m:oMath>
                </a14:m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algn="just"/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en-I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</m:sup>
                    </m:sSup>
                  </m:oMath>
                </a14:m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→ +T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en-I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</m:sup>
                    </m:sSup>
                    <m:r>
                      <a:rPr lang="en-IN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 </a:t>
                </a:r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  → F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p>
                        <m:r>
                          <a:rPr lang="en-I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</m:sup>
                    </m:sSup>
                  </m:oMath>
                </a14:m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algn="just"/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p>
                        <m:r>
                          <a:rPr lang="en-I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</m:sup>
                    </m:sSup>
                  </m:oMath>
                </a14:m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→ *F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p>
                        <m:r>
                          <a:rPr lang="en-I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</m:sup>
                    </m:sSup>
                    <m:r>
                      <a:rPr lang="en-IN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 </a:t>
                </a:r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  → ( E ) / id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2A40EF5-F42D-E015-410F-301DBC3FC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666357"/>
                <a:ext cx="2722880" cy="1994136"/>
              </a:xfrm>
              <a:prstGeom prst="rect">
                <a:avLst/>
              </a:prstGeom>
              <a:blipFill>
                <a:blip r:embed="rId2"/>
                <a:stretch>
                  <a:fillRect l="-671" t="-2141" b="-611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574E138-AA4E-181E-5AB1-3C047F475DA2}"/>
              </a:ext>
            </a:extLst>
          </p:cNvPr>
          <p:cNvSpPr txBox="1"/>
          <p:nvPr/>
        </p:nvSpPr>
        <p:spPr>
          <a:xfrm>
            <a:off x="7467600" y="204692"/>
            <a:ext cx="3108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Example_4: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589A1BF-C208-AD13-EE95-111CAF40F5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679146"/>
              </p:ext>
            </p:extLst>
          </p:nvPr>
        </p:nvGraphicFramePr>
        <p:xfrm>
          <a:off x="2641600" y="504579"/>
          <a:ext cx="31680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000">
                  <a:extLst>
                    <a:ext uri="{9D8B030D-6E8A-4147-A177-3AD203B41FA5}">
                      <a16:colId xmlns:a16="http://schemas.microsoft.com/office/drawing/2014/main" val="825127007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581922080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5162361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FIRST()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FOLLOW()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583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{a}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{$}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867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{</a:t>
                      </a:r>
                      <a:r>
                        <a:rPr lang="en-IN" dirty="0" err="1"/>
                        <a:t>b,c</a:t>
                      </a:r>
                      <a:r>
                        <a:rPr lang="en-IN" dirty="0"/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{$}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685993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BEC38D7-04B1-4CDA-8A25-329D36657F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098427"/>
              </p:ext>
            </p:extLst>
          </p:nvPr>
        </p:nvGraphicFramePr>
        <p:xfrm>
          <a:off x="2682240" y="2529684"/>
          <a:ext cx="31680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000">
                  <a:extLst>
                    <a:ext uri="{9D8B030D-6E8A-4147-A177-3AD203B41FA5}">
                      <a16:colId xmlns:a16="http://schemas.microsoft.com/office/drawing/2014/main" val="825127007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581922080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5162361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FIRST()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FOLLOW()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583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{</a:t>
                      </a:r>
                      <a:r>
                        <a:rPr lang="en-IN" dirty="0" err="1"/>
                        <a:t>a,b</a:t>
                      </a:r>
                      <a:r>
                        <a:rPr lang="en-IN" dirty="0"/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{$}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867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{b,</a:t>
                      </a:r>
                      <a:r>
                        <a:rPr lang="el-GR" dirty="0"/>
                        <a:t>ε</a:t>
                      </a:r>
                      <a:r>
                        <a:rPr lang="en-IN" dirty="0"/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{b, $}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685993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8B2E50F6-A675-BEF2-1EEF-D638B9163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886908"/>
              </p:ext>
            </p:extLst>
          </p:nvPr>
        </p:nvGraphicFramePr>
        <p:xfrm>
          <a:off x="2641600" y="4631862"/>
          <a:ext cx="3168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000">
                  <a:extLst>
                    <a:ext uri="{9D8B030D-6E8A-4147-A177-3AD203B41FA5}">
                      <a16:colId xmlns:a16="http://schemas.microsoft.com/office/drawing/2014/main" val="825127007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581922080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5162361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FIRST()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FOLLOW()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583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{a}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{$}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867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{</a:t>
                      </a:r>
                      <a:r>
                        <a:rPr lang="en-IN" dirty="0" err="1"/>
                        <a:t>b,a</a:t>
                      </a:r>
                      <a:r>
                        <a:rPr lang="en-IN" dirty="0"/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{b}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685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{b,</a:t>
                      </a:r>
                      <a:r>
                        <a:rPr lang="el-GR" dirty="0"/>
                        <a:t>ε</a:t>
                      </a:r>
                      <a:r>
                        <a:rPr lang="en-IN" dirty="0"/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{b}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12632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07F00E50-7302-1166-9FD2-E4CF368EC2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9144534"/>
                  </p:ext>
                </p:extLst>
              </p:nvPr>
            </p:nvGraphicFramePr>
            <p:xfrm>
              <a:off x="7579360" y="2660493"/>
              <a:ext cx="3168000" cy="223532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84000">
                      <a:extLst>
                        <a:ext uri="{9D8B030D-6E8A-4147-A177-3AD203B41FA5}">
                          <a16:colId xmlns:a16="http://schemas.microsoft.com/office/drawing/2014/main" val="825127007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58192208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25162361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FIRST()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FOLLOW()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45834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/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b="1" dirty="0"/>
                            <a:t>{</a:t>
                          </a:r>
                          <a:r>
                            <a:rPr lang="en-IN" dirty="0"/>
                            <a:t> (, id </a:t>
                          </a:r>
                          <a:r>
                            <a:rPr lang="en-IN" b="1" dirty="0"/>
                            <a:t>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b="1" dirty="0"/>
                            <a:t>{</a:t>
                          </a:r>
                          <a:r>
                            <a:rPr lang="en-IN" dirty="0"/>
                            <a:t>  ), $ </a:t>
                          </a:r>
                          <a:r>
                            <a:rPr lang="en-IN" b="1" dirty="0"/>
                            <a:t>}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58674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N" sz="1800" i="1" dirty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1800" b="0" i="1" dirty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e>
                                  <m:sup>
                                    <m:r>
                                      <a:rPr lang="en-IN" sz="1800" b="0" i="1" dirty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|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b="1" dirty="0"/>
                            <a:t>{</a:t>
                          </a:r>
                          <a:r>
                            <a:rPr lang="en-IN" dirty="0"/>
                            <a:t> + , </a:t>
                          </a:r>
                          <a:r>
                            <a:rPr lang="el-GR" dirty="0"/>
                            <a:t>ε</a:t>
                          </a:r>
                          <a:r>
                            <a:rPr lang="en-IN" dirty="0"/>
                            <a:t> </a:t>
                          </a:r>
                          <a:r>
                            <a:rPr lang="en-IN" b="1" dirty="0"/>
                            <a:t>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b="1" dirty="0"/>
                            <a:t>{  </a:t>
                          </a:r>
                          <a:r>
                            <a:rPr lang="en-IN" b="0" dirty="0"/>
                            <a:t>)</a:t>
                          </a:r>
                          <a:r>
                            <a:rPr lang="en-IN" b="1" dirty="0"/>
                            <a:t>, </a:t>
                          </a:r>
                          <a:r>
                            <a:rPr lang="en-IN" dirty="0"/>
                            <a:t> $ </a:t>
                          </a:r>
                          <a:r>
                            <a:rPr lang="en-IN" b="1" dirty="0"/>
                            <a:t>}</a:t>
                          </a:r>
                          <a:endParaRPr lang="en-I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40685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b="1" dirty="0"/>
                            <a:t>{</a:t>
                          </a:r>
                          <a:r>
                            <a:rPr lang="en-IN" dirty="0"/>
                            <a:t> (, id </a:t>
                          </a:r>
                          <a:r>
                            <a:rPr lang="en-IN" b="1" dirty="0"/>
                            <a:t>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b="1" dirty="0"/>
                            <a:t>{  +, </a:t>
                          </a:r>
                          <a:r>
                            <a:rPr lang="en-IN" b="0" dirty="0"/>
                            <a:t>)</a:t>
                          </a:r>
                          <a:r>
                            <a:rPr lang="en-IN" b="1" dirty="0"/>
                            <a:t>, </a:t>
                          </a:r>
                          <a:r>
                            <a:rPr lang="en-IN" dirty="0"/>
                            <a:t> $ </a:t>
                          </a:r>
                          <a:r>
                            <a:rPr lang="en-IN" b="1" dirty="0"/>
                            <a:t>}</a:t>
                          </a:r>
                          <a:endParaRPr lang="en-I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81263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N" sz="1800" i="1" dirty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1800" b="0" i="1" dirty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en-IN" sz="1800" b="0" i="1" dirty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|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b="1" dirty="0"/>
                            <a:t>{</a:t>
                          </a:r>
                          <a:r>
                            <a:rPr lang="en-IN" dirty="0"/>
                            <a:t> * , </a:t>
                          </a:r>
                          <a:r>
                            <a:rPr lang="el-GR" dirty="0"/>
                            <a:t>ε</a:t>
                          </a:r>
                          <a:r>
                            <a:rPr lang="en-IN" dirty="0"/>
                            <a:t> </a:t>
                          </a:r>
                          <a:r>
                            <a:rPr lang="en-IN" b="1" dirty="0"/>
                            <a:t>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b="1" dirty="0"/>
                            <a:t>{  +, </a:t>
                          </a:r>
                          <a:r>
                            <a:rPr lang="en-IN" b="0" dirty="0"/>
                            <a:t>)</a:t>
                          </a:r>
                          <a:r>
                            <a:rPr lang="en-IN" b="1" dirty="0"/>
                            <a:t>, </a:t>
                          </a:r>
                          <a:r>
                            <a:rPr lang="en-IN" dirty="0"/>
                            <a:t> $ </a:t>
                          </a:r>
                          <a:r>
                            <a:rPr lang="en-IN" b="1" dirty="0"/>
                            <a:t>}</a:t>
                          </a:r>
                          <a:endParaRPr lang="en-I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015654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b="1" dirty="0"/>
                            <a:t>{</a:t>
                          </a:r>
                          <a:r>
                            <a:rPr lang="en-IN" dirty="0"/>
                            <a:t> (, id </a:t>
                          </a:r>
                          <a:r>
                            <a:rPr lang="en-IN" b="1" dirty="0"/>
                            <a:t>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b="1" dirty="0"/>
                            <a:t>{  *, +, </a:t>
                          </a:r>
                          <a:r>
                            <a:rPr lang="en-IN" b="0" dirty="0"/>
                            <a:t>)</a:t>
                          </a:r>
                          <a:r>
                            <a:rPr lang="en-IN" b="1" dirty="0"/>
                            <a:t>, </a:t>
                          </a:r>
                          <a:r>
                            <a:rPr lang="en-IN" dirty="0"/>
                            <a:t> $ </a:t>
                          </a:r>
                          <a:r>
                            <a:rPr lang="en-IN" b="1" dirty="0"/>
                            <a:t>}</a:t>
                          </a:r>
                          <a:endParaRPr lang="en-I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93810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07F00E50-7302-1166-9FD2-E4CF368EC2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9144534"/>
                  </p:ext>
                </p:extLst>
              </p:nvPr>
            </p:nvGraphicFramePr>
            <p:xfrm>
              <a:off x="7579360" y="2660493"/>
              <a:ext cx="3168000" cy="223532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84000">
                      <a:extLst>
                        <a:ext uri="{9D8B030D-6E8A-4147-A177-3AD203B41FA5}">
                          <a16:colId xmlns:a16="http://schemas.microsoft.com/office/drawing/2014/main" val="825127007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58192208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25162361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FIRST()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FOLLOW()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45834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/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b="1" dirty="0"/>
                            <a:t>{</a:t>
                          </a:r>
                          <a:r>
                            <a:rPr lang="en-IN" dirty="0"/>
                            <a:t> (, id </a:t>
                          </a:r>
                          <a:r>
                            <a:rPr lang="en-IN" b="1" dirty="0"/>
                            <a:t>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b="1" dirty="0"/>
                            <a:t>{</a:t>
                          </a:r>
                          <a:r>
                            <a:rPr lang="en-IN" dirty="0"/>
                            <a:t>  ), $ </a:t>
                          </a:r>
                          <a:r>
                            <a:rPr lang="en-IN" b="1" dirty="0"/>
                            <a:t>}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5867428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93" t="-203226" r="-366964" b="-3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b="1" dirty="0"/>
                            <a:t>{</a:t>
                          </a:r>
                          <a:r>
                            <a:rPr lang="en-IN" dirty="0"/>
                            <a:t> + , </a:t>
                          </a:r>
                          <a:r>
                            <a:rPr lang="el-GR" dirty="0"/>
                            <a:t>ε</a:t>
                          </a:r>
                          <a:r>
                            <a:rPr lang="en-IN" dirty="0"/>
                            <a:t> </a:t>
                          </a:r>
                          <a:r>
                            <a:rPr lang="en-IN" b="1" dirty="0"/>
                            <a:t>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b="1" dirty="0"/>
                            <a:t>{  </a:t>
                          </a:r>
                          <a:r>
                            <a:rPr lang="en-IN" b="0" dirty="0"/>
                            <a:t>)</a:t>
                          </a:r>
                          <a:r>
                            <a:rPr lang="en-IN" b="1" dirty="0"/>
                            <a:t>, </a:t>
                          </a:r>
                          <a:r>
                            <a:rPr lang="en-IN" dirty="0"/>
                            <a:t> $ </a:t>
                          </a:r>
                          <a:r>
                            <a:rPr lang="en-IN" b="1" dirty="0"/>
                            <a:t>}</a:t>
                          </a:r>
                          <a:endParaRPr lang="en-I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40685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b="1" dirty="0"/>
                            <a:t>{</a:t>
                          </a:r>
                          <a:r>
                            <a:rPr lang="en-IN" dirty="0"/>
                            <a:t> (, id </a:t>
                          </a:r>
                          <a:r>
                            <a:rPr lang="en-IN" b="1" dirty="0"/>
                            <a:t>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b="1" dirty="0"/>
                            <a:t>{  +, </a:t>
                          </a:r>
                          <a:r>
                            <a:rPr lang="en-IN" b="0" dirty="0"/>
                            <a:t>)</a:t>
                          </a:r>
                          <a:r>
                            <a:rPr lang="en-IN" b="1" dirty="0"/>
                            <a:t>, </a:t>
                          </a:r>
                          <a:r>
                            <a:rPr lang="en-IN" dirty="0"/>
                            <a:t> $ </a:t>
                          </a:r>
                          <a:r>
                            <a:rPr lang="en-IN" b="1" dirty="0"/>
                            <a:t>}</a:t>
                          </a:r>
                          <a:endParaRPr lang="en-I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8126320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93" t="-401613" r="-366964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b="1" dirty="0"/>
                            <a:t>{</a:t>
                          </a:r>
                          <a:r>
                            <a:rPr lang="en-IN" dirty="0"/>
                            <a:t> * , </a:t>
                          </a:r>
                          <a:r>
                            <a:rPr lang="el-GR" dirty="0"/>
                            <a:t>ε</a:t>
                          </a:r>
                          <a:r>
                            <a:rPr lang="en-IN" dirty="0"/>
                            <a:t> </a:t>
                          </a:r>
                          <a:r>
                            <a:rPr lang="en-IN" b="1" dirty="0"/>
                            <a:t>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b="1" dirty="0"/>
                            <a:t>{  +, </a:t>
                          </a:r>
                          <a:r>
                            <a:rPr lang="en-IN" b="0" dirty="0"/>
                            <a:t>)</a:t>
                          </a:r>
                          <a:r>
                            <a:rPr lang="en-IN" b="1" dirty="0"/>
                            <a:t>, </a:t>
                          </a:r>
                          <a:r>
                            <a:rPr lang="en-IN" dirty="0"/>
                            <a:t> $ </a:t>
                          </a:r>
                          <a:r>
                            <a:rPr lang="en-IN" b="1" dirty="0"/>
                            <a:t>}</a:t>
                          </a:r>
                          <a:endParaRPr lang="en-I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015654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b="1" dirty="0"/>
                            <a:t>{</a:t>
                          </a:r>
                          <a:r>
                            <a:rPr lang="en-IN" dirty="0"/>
                            <a:t> (, id </a:t>
                          </a:r>
                          <a:r>
                            <a:rPr lang="en-IN" b="1" dirty="0"/>
                            <a:t>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b="1" dirty="0"/>
                            <a:t>{  *, +, </a:t>
                          </a:r>
                          <a:r>
                            <a:rPr lang="en-IN" b="0" dirty="0"/>
                            <a:t>)</a:t>
                          </a:r>
                          <a:r>
                            <a:rPr lang="en-IN" b="1" dirty="0"/>
                            <a:t>, </a:t>
                          </a:r>
                          <a:r>
                            <a:rPr lang="en-IN" dirty="0"/>
                            <a:t> $ </a:t>
                          </a:r>
                          <a:r>
                            <a:rPr lang="en-IN" b="1" dirty="0"/>
                            <a:t>}</a:t>
                          </a:r>
                          <a:endParaRPr lang="en-I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93810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2F2B5A1-FB87-C674-6DF0-E5C69BDDF543}"/>
                  </a:ext>
                </a:extLst>
              </p:cNvPr>
              <p:cNvSpPr txBox="1"/>
              <p:nvPr/>
            </p:nvSpPr>
            <p:spPr>
              <a:xfrm>
                <a:off x="7467600" y="5485394"/>
                <a:ext cx="2722880" cy="12416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  → </a:t>
                </a:r>
                <a:r>
                  <a:rPr lang="en-I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iEtS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p>
                        <m:r>
                          <a:rPr lang="en-I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</m:sup>
                    </m:sSup>
                  </m:oMath>
                </a14:m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/ a  </a:t>
                </a:r>
              </a:p>
              <a:p>
                <a:pPr algn="just"/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p>
                        <m:r>
                          <a:rPr lang="en-I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</m:sup>
                    </m:sSup>
                  </m:oMath>
                </a14:m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→ </a:t>
                </a:r>
                <a:r>
                  <a:rPr lang="en-I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</a:t>
                </a:r>
                <a14:m>
                  <m:oMath xmlns:m="http://schemas.openxmlformats.org/officeDocument/2006/math">
                    <m:r>
                      <a:rPr lang="en-IN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 </a:t>
                </a:r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  → b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2F2B5A1-FB87-C674-6DF0-E5C69BDDF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5485394"/>
                <a:ext cx="2722880" cy="1241687"/>
              </a:xfrm>
              <a:prstGeom prst="rect">
                <a:avLst/>
              </a:prstGeom>
              <a:blipFill>
                <a:blip r:embed="rId4"/>
                <a:stretch>
                  <a:fillRect l="-671" t="-2451" b="-931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2BBE1355-003C-BC72-D5CF-F7065F98E7CD}"/>
              </a:ext>
            </a:extLst>
          </p:cNvPr>
          <p:cNvSpPr txBox="1"/>
          <p:nvPr/>
        </p:nvSpPr>
        <p:spPr>
          <a:xfrm>
            <a:off x="7467600" y="4959775"/>
            <a:ext cx="3108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Example_5:</a:t>
            </a:r>
          </a:p>
        </p:txBody>
      </p:sp>
    </p:spTree>
    <p:extLst>
      <p:ext uri="{BB962C8B-B14F-4D97-AF65-F5344CB8AC3E}">
        <p14:creationId xmlns:p14="http://schemas.microsoft.com/office/powerpoint/2010/main" val="148322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DA201C-397D-B7CD-1844-DA4D0B447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178" y="327882"/>
            <a:ext cx="9207222" cy="615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110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977094-89AC-16E9-893B-FFEDBC0DF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188" y="0"/>
            <a:ext cx="53816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843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C10955-BF0E-DA2E-35E4-112EE1F7D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154" y="1022737"/>
            <a:ext cx="5677692" cy="479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5917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644F4F-F997-EECB-B1DD-E5245EFB9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1" y="625893"/>
            <a:ext cx="11905141" cy="389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987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1B42B8-C43A-6CAB-F6DD-9252E3AE6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060" y="0"/>
            <a:ext cx="6883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89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3AE4B0-F838-9EB8-C71B-17DA13A7E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20" y="325056"/>
            <a:ext cx="6458851" cy="13241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66E319-D5A8-8FCB-3561-59E37F775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30" y="1866761"/>
            <a:ext cx="10354384" cy="334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24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352935-89AF-588F-8E92-40A818B02532}"/>
              </a:ext>
            </a:extLst>
          </p:cNvPr>
          <p:cNvSpPr txBox="1"/>
          <p:nvPr/>
        </p:nvSpPr>
        <p:spPr>
          <a:xfrm>
            <a:off x="332509" y="346517"/>
            <a:ext cx="116378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IN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Since the </a:t>
            </a:r>
            <a:r>
              <a:rPr lang="en-IN" sz="28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lexical </a:t>
            </a:r>
            <a:r>
              <a:rPr lang="en-IN" sz="28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analyzer</a:t>
            </a:r>
            <a:r>
              <a:rPr lang="en-IN" sz="28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N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 the part of the </a:t>
            </a:r>
            <a:r>
              <a:rPr lang="en-IN" sz="28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compiler</a:t>
            </a:r>
            <a:r>
              <a:rPr lang="en-IN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that </a:t>
            </a:r>
            <a:r>
              <a:rPr lang="en-IN" sz="2800" b="1" i="1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reads</a:t>
            </a:r>
            <a:r>
              <a:rPr lang="en-IN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the </a:t>
            </a:r>
            <a:r>
              <a:rPr lang="en-IN" sz="2800" b="1" i="1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source text</a:t>
            </a:r>
            <a:r>
              <a:rPr lang="en-IN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it may perform </a:t>
            </a:r>
            <a:r>
              <a:rPr lang="en-IN" sz="2800" b="1" i="1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certain other tasks </a:t>
            </a:r>
            <a:r>
              <a:rPr lang="en-IN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besides </a:t>
            </a:r>
            <a:r>
              <a:rPr lang="en-IN" sz="2800" i="1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identification of lexemes</a:t>
            </a:r>
            <a:r>
              <a:rPr lang="en-IN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IN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35280A-C271-E2F9-1F80-A0272DA9D45E}"/>
              </a:ext>
            </a:extLst>
          </p:cNvPr>
          <p:cNvSpPr txBox="1"/>
          <p:nvPr/>
        </p:nvSpPr>
        <p:spPr>
          <a:xfrm>
            <a:off x="914399" y="1870517"/>
            <a:ext cx="110559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457200" indent="-457200" algn="just">
              <a:buFont typeface="Arial" panose="020B0604020202020204" pitchFamily="34" charset="0"/>
              <a:buChar char="•"/>
              <a:defRPr sz="28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en-IN" b="1" i="1" dirty="0"/>
              <a:t>Stripping out comments </a:t>
            </a:r>
            <a:r>
              <a:rPr lang="en-IN" dirty="0"/>
              <a:t>and </a:t>
            </a:r>
            <a:r>
              <a:rPr lang="en-IN" b="1" i="1" dirty="0"/>
              <a:t>whitespace</a:t>
            </a:r>
            <a:r>
              <a:rPr lang="en-IN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3CEB5E-7C44-84AF-A045-771B307AEDAF}"/>
              </a:ext>
            </a:extLst>
          </p:cNvPr>
          <p:cNvSpPr txBox="1"/>
          <p:nvPr/>
        </p:nvSpPr>
        <p:spPr>
          <a:xfrm>
            <a:off x="914399" y="2532742"/>
            <a:ext cx="110559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457200" indent="-457200" algn="just">
              <a:buFont typeface="Arial" panose="020B0604020202020204" pitchFamily="34" charset="0"/>
              <a:buChar char="•"/>
              <a:defRPr sz="28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en-IN" i="1" dirty="0"/>
              <a:t>Correlating error messages - number of newline characters seen</a:t>
            </a:r>
            <a:r>
              <a:rPr lang="en-IN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A4538A-8894-3793-1324-9DC3AE5E8ED8}"/>
              </a:ext>
            </a:extLst>
          </p:cNvPr>
          <p:cNvSpPr txBox="1"/>
          <p:nvPr/>
        </p:nvSpPr>
        <p:spPr>
          <a:xfrm>
            <a:off x="332508" y="3429000"/>
            <a:ext cx="116378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IN" sz="2800" dirty="0"/>
              <a:t>Sometimes, lexical </a:t>
            </a:r>
            <a:r>
              <a:rPr lang="en-IN" sz="2800" dirty="0" err="1"/>
              <a:t>analyzers</a:t>
            </a:r>
            <a:r>
              <a:rPr lang="en-IN" sz="2800" dirty="0"/>
              <a:t> are divided into a cascade of </a:t>
            </a:r>
            <a:r>
              <a:rPr lang="en-IN" sz="2800" b="1" i="1" dirty="0"/>
              <a:t>two processes</a:t>
            </a:r>
            <a:endParaRPr lang="en-I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90CABE-99CB-5248-768D-85959A9175FF}"/>
              </a:ext>
            </a:extLst>
          </p:cNvPr>
          <p:cNvSpPr txBox="1"/>
          <p:nvPr/>
        </p:nvSpPr>
        <p:spPr>
          <a:xfrm>
            <a:off x="831272" y="4539872"/>
            <a:ext cx="109081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IN" sz="2800" b="1" i="1" dirty="0">
                <a:solidFill>
                  <a:srgbClr val="E9713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Scanning</a:t>
            </a:r>
            <a:r>
              <a:rPr lang="en-IN" sz="2800" i="1" dirty="0">
                <a:solidFill>
                  <a:srgbClr val="E9713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N" sz="28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deletion of comments</a:t>
            </a:r>
            <a:r>
              <a:rPr lang="en-IN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and </a:t>
            </a:r>
            <a:r>
              <a:rPr lang="en-IN" sz="28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compaction of consecutive whitespace characters into one.</a:t>
            </a:r>
            <a:endParaRPr lang="en-IN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0FA6E6-E66C-3E0E-1AF1-404020989F9E}"/>
              </a:ext>
            </a:extLst>
          </p:cNvPr>
          <p:cNvSpPr txBox="1"/>
          <p:nvPr/>
        </p:nvSpPr>
        <p:spPr>
          <a:xfrm>
            <a:off x="831272" y="5557376"/>
            <a:ext cx="109081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IN" sz="2800" b="1" i="1" dirty="0">
                <a:solidFill>
                  <a:schemeClr val="accent2"/>
                </a:solidFill>
              </a:rPr>
              <a:t>Lexical analysis(Scanner) </a:t>
            </a:r>
            <a:r>
              <a:rPr lang="en-IN" sz="2800" b="1" i="1" dirty="0"/>
              <a:t>-</a:t>
            </a:r>
            <a:r>
              <a:rPr lang="en-IN" sz="2800" dirty="0"/>
              <a:t> produces the </a:t>
            </a:r>
            <a:r>
              <a:rPr lang="en-IN" sz="2800" b="1" i="1" dirty="0"/>
              <a:t>sequence of tokens as output</a:t>
            </a:r>
            <a:r>
              <a:rPr lang="en-IN" sz="28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1821829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CA7900-1552-0DA3-B756-BF147B1C2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01" y="236233"/>
            <a:ext cx="8161300" cy="567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491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E82975-D06D-7D72-41A5-EC585CBFD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062" y="0"/>
            <a:ext cx="45058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787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11C60-1876-22AE-4E38-DB58107BC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0A10B9-2F02-5EA3-E38B-5BA7BB840E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152" b="18939"/>
          <a:stretch>
            <a:fillRect/>
          </a:stretch>
        </p:blipFill>
        <p:spPr>
          <a:xfrm>
            <a:off x="1110252" y="83127"/>
            <a:ext cx="5768529" cy="666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747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751E5-DFE1-15DB-B636-F1990B31C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B23C2A-4B6D-1D8E-92E9-45A975511B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1333" b="8055"/>
          <a:stretch>
            <a:fillRect/>
          </a:stretch>
        </p:blipFill>
        <p:spPr>
          <a:xfrm>
            <a:off x="469941" y="335280"/>
            <a:ext cx="10442189" cy="168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753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A84CF0-E445-B6C1-E991-17DD1376B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970" y="442495"/>
            <a:ext cx="5268060" cy="597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619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C9A5A4-0A93-D8C4-5905-61039BB085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3636" r="25999"/>
          <a:stretch>
            <a:fillRect/>
          </a:stretch>
        </p:blipFill>
        <p:spPr>
          <a:xfrm>
            <a:off x="6961698" y="550717"/>
            <a:ext cx="4886663" cy="39485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5F2234-84FE-89E3-C595-5340FC0A0D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7727"/>
          <a:stretch>
            <a:fillRect/>
          </a:stretch>
        </p:blipFill>
        <p:spPr>
          <a:xfrm>
            <a:off x="432320" y="426024"/>
            <a:ext cx="5859828" cy="407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354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7E56F3-3A6F-0B44-CD24-2DDE6F2CD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37" y="193841"/>
            <a:ext cx="11247180" cy="428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341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0B56E9-42A5-CBDB-A8C0-75CBBD0881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434" r="6318"/>
          <a:stretch>
            <a:fillRect/>
          </a:stretch>
        </p:blipFill>
        <p:spPr>
          <a:xfrm>
            <a:off x="0" y="218409"/>
            <a:ext cx="6768859" cy="56826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79E956-467E-2014-7198-CE8BA1CD71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3636" r="25999"/>
          <a:stretch>
            <a:fillRect/>
          </a:stretch>
        </p:blipFill>
        <p:spPr>
          <a:xfrm>
            <a:off x="7337369" y="1243390"/>
            <a:ext cx="4886663" cy="39485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9BCDF4-7647-27B6-0165-6CC274018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7369" y="218409"/>
            <a:ext cx="4721268" cy="99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018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82293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50B600-2AE4-5EBF-BC6C-8513C56BD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746" y="0"/>
            <a:ext cx="574850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64F740-0819-155E-41FB-59C2E2234BD9}"/>
              </a:ext>
            </a:extLst>
          </p:cNvPr>
          <p:cNvSpPr txBox="1"/>
          <p:nvPr/>
        </p:nvSpPr>
        <p:spPr>
          <a:xfrm rot="16200000">
            <a:off x="-1287953" y="2114439"/>
            <a:ext cx="3706523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Sample GATE Question Format</a:t>
            </a:r>
            <a:endParaRPr lang="en-IN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634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EF0C48-8BC7-F8CF-C28B-C536A4854A89}"/>
              </a:ext>
            </a:extLst>
          </p:cNvPr>
          <p:cNvSpPr txBox="1"/>
          <p:nvPr/>
        </p:nvSpPr>
        <p:spPr>
          <a:xfrm>
            <a:off x="207818" y="438881"/>
            <a:ext cx="117763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Mention the reasons for </a:t>
            </a:r>
            <a:r>
              <a:rPr lang="en-US" sz="2400" b="1" i="1" dirty="0"/>
              <a:t>separating</a:t>
            </a:r>
            <a:r>
              <a:rPr lang="en-US" sz="2400" dirty="0"/>
              <a:t> the lexical analysis and parsing (syntax analysis) phases in the front-end of a compiler?</a:t>
            </a:r>
            <a:endParaRPr lang="en-IN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EB7BA9-1EBE-DCF1-AB3C-898A9F6FB8C4}"/>
              </a:ext>
            </a:extLst>
          </p:cNvPr>
          <p:cNvSpPr txBox="1"/>
          <p:nvPr/>
        </p:nvSpPr>
        <p:spPr>
          <a:xfrm>
            <a:off x="877454" y="1519443"/>
            <a:ext cx="107511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N" sz="2400" b="1" i="1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 Simplicity of design </a:t>
            </a:r>
            <a:r>
              <a:rPr lang="en-IN" sz="2400" b="1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IN" sz="2400" dirty="0"/>
              <a:t>a parser that had to deal with comments and whitespace as syntactic units would be considerably more complex </a:t>
            </a:r>
            <a:r>
              <a:rPr lang="en-IN" sz="24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IN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26C8A9-772D-AF25-5464-933265BDEBB7}"/>
              </a:ext>
            </a:extLst>
          </p:cNvPr>
          <p:cNvSpPr txBox="1"/>
          <p:nvPr/>
        </p:nvSpPr>
        <p:spPr>
          <a:xfrm>
            <a:off x="877454" y="2598003"/>
            <a:ext cx="107511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N" sz="2400" b="1" i="1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 </a:t>
            </a:r>
            <a:r>
              <a:rPr lang="en-IN" sz="2400" b="1" dirty="0">
                <a:solidFill>
                  <a:schemeClr val="accent2"/>
                </a:solidFill>
              </a:rPr>
              <a:t>Compiler efficiency is improved</a:t>
            </a:r>
            <a:r>
              <a:rPr lang="en-IN" sz="2400" b="1" i="1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IN" sz="2400" dirty="0"/>
              <a:t>apply specialized techniques that serve only the lexical task, not the job of parsing, </a:t>
            </a:r>
            <a:r>
              <a:rPr lang="en-IN" sz="2400" b="1" i="1" dirty="0"/>
              <a:t>buffering techniques</a:t>
            </a:r>
            <a:r>
              <a:rPr lang="en-IN" sz="2400" dirty="0"/>
              <a:t> for </a:t>
            </a:r>
            <a:r>
              <a:rPr lang="en-IN" sz="2400" i="1" dirty="0"/>
              <a:t>reading input characters can speed up the compiler significantly.</a:t>
            </a:r>
            <a:endParaRPr lang="en-IN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14FE50-412F-00B2-6E5E-35650772588C}"/>
              </a:ext>
            </a:extLst>
          </p:cNvPr>
          <p:cNvSpPr txBox="1"/>
          <p:nvPr/>
        </p:nvSpPr>
        <p:spPr>
          <a:xfrm>
            <a:off x="877454" y="4138228"/>
            <a:ext cx="107511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N" sz="2400" b="1" i="1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3. </a:t>
            </a:r>
            <a:r>
              <a:rPr lang="en-IN" sz="2400" b="1" i="1" dirty="0">
                <a:solidFill>
                  <a:schemeClr val="accent2"/>
                </a:solidFill>
              </a:rPr>
              <a:t>Compiler portability is enhanced </a:t>
            </a:r>
            <a:r>
              <a:rPr lang="en-IN" sz="2400" b="1" i="1" dirty="0"/>
              <a:t>- </a:t>
            </a:r>
            <a:r>
              <a:rPr lang="en-US" sz="2400" dirty="0"/>
              <a:t>Input-device-specific details can be handled only by the lexical analyzer.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846897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701CA-057F-D6C1-5761-2C43A1C07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740476-C1DC-5800-9FA0-A35CB7862977}"/>
              </a:ext>
            </a:extLst>
          </p:cNvPr>
          <p:cNvSpPr txBox="1"/>
          <p:nvPr/>
        </p:nvSpPr>
        <p:spPr>
          <a:xfrm rot="16200000">
            <a:off x="-1287953" y="2114439"/>
            <a:ext cx="3706523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Sample GATE Question Format</a:t>
            </a:r>
            <a:endParaRPr lang="en-IN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D124A5-C8A3-AFDA-E779-18B09D3D4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865" y="0"/>
            <a:ext cx="60262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3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F5950A-632E-DB80-6CFC-AF348C06B737}"/>
              </a:ext>
            </a:extLst>
          </p:cNvPr>
          <p:cNvSpPr txBox="1"/>
          <p:nvPr/>
        </p:nvSpPr>
        <p:spPr>
          <a:xfrm>
            <a:off x="240146" y="18017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Tokens, Patterns, and Lexemes</a:t>
            </a:r>
            <a:endParaRPr lang="en-IN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C5A0B5-A32B-61EC-F0B1-D41A5607E211}"/>
              </a:ext>
            </a:extLst>
          </p:cNvPr>
          <p:cNvSpPr txBox="1"/>
          <p:nvPr/>
        </p:nvSpPr>
        <p:spPr>
          <a:xfrm>
            <a:off x="1366983" y="1393734"/>
            <a:ext cx="35282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Let’s take a simple  C statement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6ABD4A-2705-9C07-524F-51BFBE92CB25}"/>
              </a:ext>
            </a:extLst>
          </p:cNvPr>
          <p:cNvSpPr txBox="1"/>
          <p:nvPr/>
        </p:nvSpPr>
        <p:spPr>
          <a:xfrm>
            <a:off x="1487053" y="176306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 sum = a + 10; </a:t>
            </a:r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3A53B5-803A-667D-7B6A-8D47A78C85E4}"/>
              </a:ext>
            </a:extLst>
          </p:cNvPr>
          <p:cNvSpPr txBox="1"/>
          <p:nvPr/>
        </p:nvSpPr>
        <p:spPr>
          <a:xfrm>
            <a:off x="628073" y="2531805"/>
            <a:ext cx="9171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</a:t>
            </a:r>
            <a:r>
              <a:rPr lang="en-IN" sz="1800" b="1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lexeme</a:t>
            </a:r>
            <a:r>
              <a:rPr lang="en-IN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is the </a:t>
            </a:r>
            <a:r>
              <a:rPr lang="en-IN" sz="1800" b="1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actual character sequence</a:t>
            </a:r>
            <a:r>
              <a:rPr lang="en-IN" sz="1800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found in the program.</a:t>
            </a:r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85C962-286E-8334-880A-9D23947EABD4}"/>
              </a:ext>
            </a:extLst>
          </p:cNvPr>
          <p:cNvSpPr txBox="1"/>
          <p:nvPr/>
        </p:nvSpPr>
        <p:spPr>
          <a:xfrm>
            <a:off x="628073" y="3264348"/>
            <a:ext cx="114161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</a:t>
            </a:r>
            <a:r>
              <a:rPr lang="en-IN" sz="1800" b="1" i="1" dirty="0">
                <a:solidFill>
                  <a:srgbClr val="E9713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lexeme</a:t>
            </a:r>
            <a:r>
              <a:rPr lang="en-IN" sz="1800" i="1" dirty="0">
                <a:solidFill>
                  <a:srgbClr val="E9713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 a </a:t>
            </a:r>
            <a:r>
              <a:rPr lang="en-IN" sz="1800" b="1" i="1" dirty="0">
                <a:solidFill>
                  <a:srgbClr val="E9713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sequence of characters</a:t>
            </a:r>
            <a:r>
              <a:rPr lang="en-IN" sz="1800" b="1" dirty="0">
                <a:solidFill>
                  <a:srgbClr val="E9713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the source program that </a:t>
            </a:r>
            <a:r>
              <a:rPr lang="en-IN" sz="18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matches</a:t>
            </a:r>
            <a:r>
              <a:rPr lang="en-IN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the </a:t>
            </a:r>
            <a:r>
              <a:rPr lang="en-IN" sz="18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pattern for a token </a:t>
            </a:r>
            <a:r>
              <a:rPr lang="en-IN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 is </a:t>
            </a:r>
            <a:r>
              <a:rPr lang="en-IN" sz="18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identified</a:t>
            </a:r>
            <a:r>
              <a:rPr lang="en-IN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by the </a:t>
            </a:r>
            <a:r>
              <a:rPr lang="en-IN" sz="18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lexical </a:t>
            </a:r>
            <a:r>
              <a:rPr lang="en-IN" sz="18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analyzer</a:t>
            </a:r>
            <a:r>
              <a:rPr lang="en-IN" sz="18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as an instance of that token.</a:t>
            </a:r>
            <a:endParaRPr lang="en-IN" b="1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990F94-FBB4-F114-FF10-CDC6DF95493F}"/>
              </a:ext>
            </a:extLst>
          </p:cNvPr>
          <p:cNvSpPr txBox="1"/>
          <p:nvPr/>
        </p:nvSpPr>
        <p:spPr>
          <a:xfrm>
            <a:off x="1727202" y="298666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(or)</a:t>
            </a:r>
            <a:endParaRPr lang="en-I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7B6E53-3828-5ECA-0440-7482BE0E83DD}"/>
              </a:ext>
            </a:extLst>
          </p:cNvPr>
          <p:cNvSpPr txBox="1"/>
          <p:nvPr/>
        </p:nvSpPr>
        <p:spPr>
          <a:xfrm>
            <a:off x="628073" y="4204854"/>
            <a:ext cx="6096000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  <a:tabLst>
                <a:tab pos="990600" algn="l"/>
              </a:tabLst>
            </a:pPr>
            <a:r>
              <a:rPr lang="en-IN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Lexemes are:  </a:t>
            </a:r>
            <a:r>
              <a:rPr lang="en-IN" sz="1800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int, sum, = , a , + , 10</a:t>
            </a:r>
            <a:endParaRPr lang="en-IN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287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E642B8-CDAD-1899-3FE6-BD25C38CE994}"/>
              </a:ext>
            </a:extLst>
          </p:cNvPr>
          <p:cNvSpPr txBox="1"/>
          <p:nvPr/>
        </p:nvSpPr>
        <p:spPr>
          <a:xfrm>
            <a:off x="424873" y="429599"/>
            <a:ext cx="99660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</a:t>
            </a:r>
            <a:r>
              <a:rPr lang="en-IN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pattern</a:t>
            </a:r>
            <a:r>
              <a:rPr lang="en-IN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defines </a:t>
            </a:r>
            <a:r>
              <a:rPr lang="en-IN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 lexemes look</a:t>
            </a:r>
            <a:r>
              <a:rPr lang="en-IN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usually expressed using </a:t>
            </a:r>
            <a:r>
              <a:rPr lang="en-IN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regular expressions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487FF5-972E-49C1-9228-9A33A9F48421}"/>
              </a:ext>
            </a:extLst>
          </p:cNvPr>
          <p:cNvSpPr txBox="1"/>
          <p:nvPr/>
        </p:nvSpPr>
        <p:spPr>
          <a:xfrm>
            <a:off x="424873" y="1158457"/>
            <a:ext cx="11416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i="1" dirty="0"/>
              <a:t>A </a:t>
            </a:r>
            <a:r>
              <a:rPr lang="en-IN" b="1" i="1" dirty="0"/>
              <a:t>pattern</a:t>
            </a:r>
            <a:r>
              <a:rPr lang="en-IN" i="1" dirty="0"/>
              <a:t> </a:t>
            </a:r>
            <a:r>
              <a:rPr lang="en-IN" dirty="0"/>
              <a:t>is a </a:t>
            </a:r>
            <a:r>
              <a:rPr lang="en-IN" b="1" i="1" dirty="0">
                <a:solidFill>
                  <a:schemeClr val="accent2"/>
                </a:solidFill>
              </a:rPr>
              <a:t>description of the form </a:t>
            </a:r>
            <a:r>
              <a:rPr lang="en-IN" dirty="0"/>
              <a:t>that the </a:t>
            </a:r>
            <a:r>
              <a:rPr lang="en-IN" b="1" i="1" dirty="0"/>
              <a:t>lexemes of a token may take.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FABB38-B08C-0D87-2E9A-9248B034EC6B}"/>
              </a:ext>
            </a:extLst>
          </p:cNvPr>
          <p:cNvSpPr txBox="1"/>
          <p:nvPr/>
        </p:nvSpPr>
        <p:spPr>
          <a:xfrm>
            <a:off x="1524002" y="88077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(or)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AB65AD-26EB-A16E-D46A-604BE410AFFA}"/>
              </a:ext>
            </a:extLst>
          </p:cNvPr>
          <p:cNvSpPr txBox="1"/>
          <p:nvPr/>
        </p:nvSpPr>
        <p:spPr>
          <a:xfrm>
            <a:off x="424873" y="2612686"/>
            <a:ext cx="6096000" cy="816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  <a:tabLst>
                <a:tab pos="990600" algn="l"/>
              </a:tabLst>
            </a:pP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Identifier pattern -&gt; [a-zA-Z_][a-zA-Z0-9_]*</a:t>
            </a:r>
            <a:endParaRPr lang="en-IN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  <a:tabLst>
                <a:tab pos="990600" algn="l"/>
              </a:tabLst>
            </a:pPr>
            <a:r>
              <a:rPr lang="en-IN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Number pattern -&gt; [0-9]+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BC4DB0-1E3F-618C-EE6F-B2001362C727}"/>
              </a:ext>
            </a:extLst>
          </p:cNvPr>
          <p:cNvSpPr txBox="1"/>
          <p:nvPr/>
        </p:nvSpPr>
        <p:spPr>
          <a:xfrm>
            <a:off x="424873" y="2137420"/>
            <a:ext cx="6096000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  <a:tabLst>
                <a:tab pos="990600" algn="l"/>
              </a:tabLst>
            </a:pPr>
            <a:r>
              <a:rPr lang="en-US" sz="1800" b="1" i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Example:</a:t>
            </a:r>
            <a:endParaRPr lang="en-IN" sz="1800" b="1" i="1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665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6375EF-73AB-0731-C5B6-52708E5F245E}"/>
              </a:ext>
            </a:extLst>
          </p:cNvPr>
          <p:cNvSpPr txBox="1"/>
          <p:nvPr/>
        </p:nvSpPr>
        <p:spPr>
          <a:xfrm>
            <a:off x="526472" y="549672"/>
            <a:ext cx="108989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</a:t>
            </a:r>
            <a:r>
              <a:rPr lang="en-IN" sz="2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token</a:t>
            </a:r>
            <a:r>
              <a:rPr lang="en-IN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is what the </a:t>
            </a:r>
            <a:r>
              <a:rPr lang="en-IN" sz="2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lexical </a:t>
            </a:r>
            <a:r>
              <a:rPr lang="en-IN" sz="2400" b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analyzer</a:t>
            </a:r>
            <a:r>
              <a:rPr lang="en-IN" sz="2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outputs</a:t>
            </a:r>
            <a:r>
              <a:rPr lang="en-IN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and what the </a:t>
            </a:r>
            <a:r>
              <a:rPr lang="en-IN" sz="2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parser consumes</a:t>
            </a:r>
            <a:endParaRPr lang="en-IN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A0569E-EE84-3EF8-7073-92895AFF0E85}"/>
              </a:ext>
            </a:extLst>
          </p:cNvPr>
          <p:cNvSpPr txBox="1"/>
          <p:nvPr/>
        </p:nvSpPr>
        <p:spPr>
          <a:xfrm>
            <a:off x="526472" y="1598014"/>
            <a:ext cx="114161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i="1" dirty="0"/>
              <a:t>A </a:t>
            </a:r>
            <a:r>
              <a:rPr lang="en-IN" sz="2400" b="1" i="1" dirty="0"/>
              <a:t>token</a:t>
            </a:r>
            <a:r>
              <a:rPr lang="en-IN" sz="2400" i="1" dirty="0"/>
              <a:t> </a:t>
            </a:r>
            <a:r>
              <a:rPr lang="en-IN" sz="2400" dirty="0"/>
              <a:t>is a </a:t>
            </a:r>
            <a:r>
              <a:rPr lang="en-IN" sz="2400" b="1" i="1" dirty="0"/>
              <a:t>pair</a:t>
            </a:r>
            <a:r>
              <a:rPr lang="en-IN" sz="2400" dirty="0"/>
              <a:t> consisting of a </a:t>
            </a:r>
            <a:r>
              <a:rPr lang="en-IN" sz="2400" b="1" i="1" dirty="0"/>
              <a:t>token name</a:t>
            </a:r>
            <a:r>
              <a:rPr lang="en-IN" sz="2400" dirty="0"/>
              <a:t> and an </a:t>
            </a:r>
            <a:r>
              <a:rPr lang="en-IN" sz="2400" i="1" dirty="0"/>
              <a:t>optional attribute value</a:t>
            </a:r>
            <a:r>
              <a:rPr lang="en-IN" sz="2400" dirty="0"/>
              <a:t>. &lt;</a:t>
            </a:r>
            <a:r>
              <a:rPr lang="en-IN" sz="2400" dirty="0" err="1"/>
              <a:t>token_name</a:t>
            </a:r>
            <a:r>
              <a:rPr lang="en-IN" sz="2400" dirty="0"/>
              <a:t>, attribute&gt;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4F0F43-27C9-7656-ACFB-07BE0E4F893B}"/>
              </a:ext>
            </a:extLst>
          </p:cNvPr>
          <p:cNvSpPr txBox="1"/>
          <p:nvPr/>
        </p:nvSpPr>
        <p:spPr>
          <a:xfrm>
            <a:off x="1625602" y="100085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(or)</a:t>
            </a:r>
            <a:endParaRPr lang="en-IN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D85E5-7EAE-6938-316A-283360A6822B}"/>
              </a:ext>
            </a:extLst>
          </p:cNvPr>
          <p:cNvSpPr txBox="1"/>
          <p:nvPr/>
        </p:nvSpPr>
        <p:spPr>
          <a:xfrm>
            <a:off x="526472" y="2840291"/>
            <a:ext cx="6096000" cy="1550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buNone/>
              <a:tabLst>
                <a:tab pos="990600" algn="l"/>
              </a:tabLst>
            </a:pPr>
            <a:r>
              <a:rPr lang="en-IN" sz="2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Example</a:t>
            </a:r>
            <a:r>
              <a:rPr lang="en-IN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  <a:tabLst>
                <a:tab pos="990600" algn="l"/>
              </a:tabLst>
            </a:pPr>
            <a:r>
              <a:rPr lang="en-IN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&lt;id , 1&gt; → identifier with symbol table index 1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  <a:tabLst>
                <a:tab pos="990600" algn="l"/>
              </a:tabLst>
            </a:pPr>
            <a:r>
              <a:rPr lang="en-IN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&lt;NUM, 10&gt; → number with value 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D9C005-4B36-7DB5-2CE9-F6B919ACECBC}"/>
              </a:ext>
            </a:extLst>
          </p:cNvPr>
          <p:cNvSpPr txBox="1"/>
          <p:nvPr/>
        </p:nvSpPr>
        <p:spPr>
          <a:xfrm>
            <a:off x="526472" y="4682244"/>
            <a:ext cx="11277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</a:t>
            </a:r>
            <a:r>
              <a:rPr lang="en-IN" sz="2400" b="1" i="1" dirty="0">
                <a:solidFill>
                  <a:srgbClr val="E9713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token name</a:t>
            </a:r>
            <a:r>
              <a:rPr lang="en-IN" sz="2400" dirty="0">
                <a:solidFill>
                  <a:srgbClr val="E9713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 an </a:t>
            </a:r>
            <a:r>
              <a:rPr lang="en-IN" sz="24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abstract symbol</a:t>
            </a:r>
            <a:r>
              <a:rPr lang="en-IN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representing </a:t>
            </a:r>
            <a:r>
              <a:rPr lang="en-IN" sz="2400" b="1" i="1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kind of lexical unit</a:t>
            </a:r>
            <a:r>
              <a:rPr lang="en-IN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e.g., a particular keyword, or a sequence of input characters denoting an </a:t>
            </a:r>
            <a:r>
              <a:rPr lang="en-IN" sz="24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identifier</a:t>
            </a:r>
            <a:endParaRPr lang="en-I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078CF2-EE47-68BF-D5AE-19E13BEF3823}"/>
              </a:ext>
            </a:extLst>
          </p:cNvPr>
          <p:cNvSpPr txBox="1"/>
          <p:nvPr/>
        </p:nvSpPr>
        <p:spPr>
          <a:xfrm>
            <a:off x="526472" y="5857149"/>
            <a:ext cx="10390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</a:t>
            </a:r>
            <a:r>
              <a:rPr lang="en-IN" sz="2400" b="1" dirty="0">
                <a:solidFill>
                  <a:srgbClr val="FFC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token names </a:t>
            </a:r>
            <a:r>
              <a:rPr lang="en-IN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are the input symbols that the parser processes.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144875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C3425-D896-D913-83AE-77BB19F8F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FD0B6EB-4176-814F-4274-0703581DAE55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400611"/>
          <a:ext cx="4986000" cy="23992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72000">
                  <a:extLst>
                    <a:ext uri="{9D8B030D-6E8A-4147-A177-3AD203B41FA5}">
                      <a16:colId xmlns:a16="http://schemas.microsoft.com/office/drawing/2014/main" val="1404331634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4001181411"/>
                    </a:ext>
                  </a:extLst>
                </a:gridCol>
                <a:gridCol w="2430000">
                  <a:extLst>
                    <a:ext uri="{9D8B030D-6E8A-4147-A177-3AD203B41FA5}">
                      <a16:colId xmlns:a16="http://schemas.microsoft.com/office/drawing/2014/main" val="10145886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b="1" kern="100" dirty="0">
                          <a:effectLst/>
                        </a:rPr>
                        <a:t>Lexeme</a:t>
                      </a:r>
                      <a:endParaRPr lang="en-IN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b="1" kern="100" dirty="0">
                          <a:effectLst/>
                        </a:rPr>
                        <a:t>Token Name</a:t>
                      </a:r>
                      <a:endParaRPr lang="en-IN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b="1" kern="100">
                          <a:effectLst/>
                        </a:rPr>
                        <a:t>Pattern</a:t>
                      </a:r>
                      <a:endParaRPr lang="en-IN" sz="18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14013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kern="100" dirty="0">
                          <a:effectLst/>
                        </a:rPr>
                        <a:t>int</a:t>
                      </a:r>
                      <a:endParaRPr lang="en-IN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kern="100" dirty="0">
                          <a:effectLst/>
                        </a:rPr>
                        <a:t>KEYWORD</a:t>
                      </a:r>
                      <a:endParaRPr lang="en-IN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kern="100" dirty="0">
                          <a:effectLst/>
                        </a:rPr>
                        <a:t>"int"</a:t>
                      </a:r>
                      <a:endParaRPr lang="en-IN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45458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kern="100" dirty="0">
                          <a:effectLst/>
                        </a:rPr>
                        <a:t>sum</a:t>
                      </a:r>
                      <a:endParaRPr lang="en-IN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kern="100">
                          <a:effectLst/>
                        </a:rPr>
                        <a:t>ID</a:t>
                      </a:r>
                      <a:endParaRPr lang="en-IN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kern="100">
                          <a:effectLst/>
                        </a:rPr>
                        <a:t>[a-zA-Z_][a-zA-Z0-9_]*</a:t>
                      </a:r>
                      <a:endParaRPr lang="en-IN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46780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kern="100" dirty="0">
                          <a:effectLst/>
                        </a:rPr>
                        <a:t>=</a:t>
                      </a:r>
                      <a:endParaRPr lang="en-IN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kern="100" dirty="0">
                          <a:effectLst/>
                        </a:rPr>
                        <a:t>ASSIGN_OP</a:t>
                      </a:r>
                      <a:endParaRPr lang="en-IN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kern="100">
                          <a:effectLst/>
                        </a:rPr>
                        <a:t>=</a:t>
                      </a:r>
                      <a:endParaRPr lang="en-IN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9582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kern="100" dirty="0">
                          <a:effectLst/>
                        </a:rPr>
                        <a:t>a</a:t>
                      </a:r>
                      <a:endParaRPr lang="en-IN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kern="100" dirty="0">
                          <a:effectLst/>
                        </a:rPr>
                        <a:t>ID</a:t>
                      </a:r>
                      <a:endParaRPr lang="en-IN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kern="100">
                          <a:effectLst/>
                        </a:rPr>
                        <a:t>[a-zA-Z_][a-zA-Z0-9_]*</a:t>
                      </a:r>
                      <a:endParaRPr lang="en-IN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5780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kern="100" dirty="0">
                          <a:effectLst/>
                        </a:rPr>
                        <a:t>+</a:t>
                      </a:r>
                      <a:endParaRPr lang="en-IN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kern="100" dirty="0">
                          <a:effectLst/>
                        </a:rPr>
                        <a:t>PLUS_OP</a:t>
                      </a:r>
                      <a:endParaRPr lang="en-IN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kern="100">
                          <a:effectLst/>
                        </a:rPr>
                        <a:t>+</a:t>
                      </a:r>
                      <a:endParaRPr lang="en-IN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68457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kern="100" dirty="0">
                          <a:effectLst/>
                        </a:rPr>
                        <a:t>10</a:t>
                      </a:r>
                      <a:endParaRPr lang="en-IN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kern="100" dirty="0">
                          <a:effectLst/>
                        </a:rPr>
                        <a:t>NUM</a:t>
                      </a:r>
                      <a:endParaRPr lang="en-IN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kern="100">
                          <a:effectLst/>
                        </a:rPr>
                        <a:t>[0-9]+</a:t>
                      </a:r>
                      <a:endParaRPr lang="en-IN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05348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kern="100" dirty="0">
                          <a:effectLst/>
                        </a:rPr>
                        <a:t>;</a:t>
                      </a:r>
                      <a:endParaRPr lang="en-IN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kern="100" dirty="0">
                          <a:effectLst/>
                        </a:rPr>
                        <a:t>SEMICOLON</a:t>
                      </a:r>
                      <a:endParaRPr lang="en-IN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kern="100" dirty="0">
                          <a:effectLst/>
                        </a:rPr>
                        <a:t>;</a:t>
                      </a:r>
                      <a:endParaRPr lang="en-IN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88944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8492C8E-617C-6E4B-7B18-C790AB974B77}"/>
              </a:ext>
            </a:extLst>
          </p:cNvPr>
          <p:cNvSpPr txBox="1"/>
          <p:nvPr/>
        </p:nvSpPr>
        <p:spPr>
          <a:xfrm>
            <a:off x="838200" y="74706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 sum = a + 10; 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9771A9-008F-292C-11A7-6861471B3D6A}"/>
              </a:ext>
            </a:extLst>
          </p:cNvPr>
          <p:cNvSpPr txBox="1"/>
          <p:nvPr/>
        </p:nvSpPr>
        <p:spPr>
          <a:xfrm>
            <a:off x="7352146" y="747066"/>
            <a:ext cx="1921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if (</a:t>
            </a:r>
            <a:r>
              <a:rPr lang="en-IN" dirty="0" err="1"/>
              <a:t>userCount</a:t>
            </a:r>
            <a:r>
              <a:rPr lang="en-IN" dirty="0"/>
              <a:t> &gt; 5)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EB3F9F-4AC1-112F-A687-11440B246D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143611"/>
              </p:ext>
            </p:extLst>
          </p:nvPr>
        </p:nvGraphicFramePr>
        <p:xfrm>
          <a:off x="6428511" y="1400611"/>
          <a:ext cx="5227346" cy="352215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38692">
                  <a:extLst>
                    <a:ext uri="{9D8B030D-6E8A-4147-A177-3AD203B41FA5}">
                      <a16:colId xmlns:a16="http://schemas.microsoft.com/office/drawing/2014/main" val="2013992121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3635781413"/>
                    </a:ext>
                  </a:extLst>
                </a:gridCol>
                <a:gridCol w="2512654">
                  <a:extLst>
                    <a:ext uri="{9D8B030D-6E8A-4147-A177-3AD203B41FA5}">
                      <a16:colId xmlns:a16="http://schemas.microsoft.com/office/drawing/2014/main" val="22689970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b="1" kern="100" dirty="0">
                          <a:solidFill>
                            <a:schemeClr val="tx1"/>
                          </a:solidFill>
                          <a:effectLst/>
                        </a:rPr>
                        <a:t>Lexeme</a:t>
                      </a:r>
                      <a:endParaRPr lang="en-IN" sz="1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b="1" kern="100" dirty="0">
                          <a:solidFill>
                            <a:schemeClr val="tx1"/>
                          </a:solidFill>
                          <a:effectLst/>
                        </a:rPr>
                        <a:t>Token Name</a:t>
                      </a:r>
                      <a:endParaRPr lang="en-IN" sz="1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r>
                        <a:rPr lang="en-IN" sz="1800" b="1" kern="100" dirty="0">
                          <a:solidFill>
                            <a:schemeClr val="tx1"/>
                          </a:solidFill>
                          <a:effectLst/>
                        </a:rPr>
                        <a:t>Pattern</a:t>
                      </a:r>
                      <a:endParaRPr lang="en-IN" sz="1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5039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endParaRPr lang="en-I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endParaRPr lang="en-I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endParaRPr lang="en-IN" sz="1800" b="0" kern="1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3247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endParaRPr lang="en-I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endParaRPr lang="en-I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endParaRPr lang="en-IN" sz="1800" b="0" kern="1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22690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endParaRPr lang="en-I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endParaRPr lang="en-I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endParaRPr lang="en-IN" sz="1800" b="0" kern="1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56390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endParaRPr lang="en-I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endParaRPr lang="en-I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endParaRPr lang="en-I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52284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endParaRPr lang="en-I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endParaRPr lang="en-I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endParaRPr lang="en-I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7192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endParaRPr lang="en-I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endParaRPr lang="en-I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endParaRPr lang="en-I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92922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endParaRPr lang="en-I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endParaRPr lang="en-I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endParaRPr lang="en-I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95587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endParaRPr lang="en-I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endParaRPr lang="en-I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990600" algn="l"/>
                        </a:tabLst>
                      </a:pPr>
                      <a:endParaRPr lang="en-I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1634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125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2209</Words>
  <Application>Microsoft Office PowerPoint</Application>
  <PresentationFormat>Widescreen</PresentationFormat>
  <Paragraphs>317</Paragraphs>
  <Slides>50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1" baseType="lpstr">
      <vt:lpstr>Aptos</vt:lpstr>
      <vt:lpstr>Aptos Display</vt:lpstr>
      <vt:lpstr>Aptos Narrow</vt:lpstr>
      <vt:lpstr>Arial</vt:lpstr>
      <vt:lpstr>Bookman Old Style</vt:lpstr>
      <vt:lpstr>Calibri</vt:lpstr>
      <vt:lpstr>Cambria Math</vt:lpstr>
      <vt:lpstr>Century Schoolbook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!gk13187</cp:lastModifiedBy>
  <cp:revision>12</cp:revision>
  <dcterms:created xsi:type="dcterms:W3CDTF">2026-01-03T04:52:45Z</dcterms:created>
  <dcterms:modified xsi:type="dcterms:W3CDTF">2026-01-27T02:00:55Z</dcterms:modified>
</cp:coreProperties>
</file>