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8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81" r:id="rId24"/>
    <p:sldId id="277" r:id="rId25"/>
    <p:sldId id="278" r:id="rId26"/>
    <p:sldId id="279" r:id="rId27"/>
    <p:sldId id="28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9FC0DC-3AA6-4CEC-AB1B-CBFAB1AF7ABE}" type="datetimeFigureOut">
              <a:rPr lang="en-US" smtClean="0"/>
              <a:t>8/23/2025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D8F4FA-64D4-4789-BBD5-D3625E9EB50C}" type="slidenum">
              <a:rPr lang="en-US" smtClean="0"/>
              <a:t>‹#›</a:t>
            </a:fld>
            <a:endParaRPr lang="en-US"/>
          </a:p>
        </p:txBody>
      </p:sp>
    </p:spTree>
    <p:extLst>
      <p:ext uri="{BB962C8B-B14F-4D97-AF65-F5344CB8AC3E}">
        <p14:creationId xmlns:p14="http://schemas.microsoft.com/office/powerpoint/2010/main" val="3648493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4FA-64D4-4789-BBD5-D3625E9EB50C}" type="slidenum">
              <a:rPr lang="en-US" smtClean="0"/>
              <a:t>27</a:t>
            </a:fld>
            <a:endParaRPr lang="en-US"/>
          </a:p>
        </p:txBody>
      </p:sp>
    </p:spTree>
    <p:extLst>
      <p:ext uri="{BB962C8B-B14F-4D97-AF65-F5344CB8AC3E}">
        <p14:creationId xmlns:p14="http://schemas.microsoft.com/office/powerpoint/2010/main" val="1523808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772400" cy="533400"/>
          </a:xfrm>
        </p:spPr>
        <p:txBody>
          <a:bodyPr>
            <a:normAutofit fontScale="90000"/>
          </a:bodyPr>
          <a:lstStyle/>
          <a:p>
            <a:r>
              <a:rPr lang="en-IN" dirty="0" smtClean="0"/>
              <a:t>Contents</a:t>
            </a:r>
            <a:endParaRPr lang="en-IN" dirty="0"/>
          </a:p>
        </p:txBody>
      </p:sp>
      <p:sp>
        <p:nvSpPr>
          <p:cNvPr id="3" name="Subtitle 2"/>
          <p:cNvSpPr>
            <a:spLocks noGrp="1"/>
          </p:cNvSpPr>
          <p:nvPr>
            <p:ph type="subTitle" idx="1"/>
          </p:nvPr>
        </p:nvSpPr>
        <p:spPr>
          <a:xfrm>
            <a:off x="685800" y="914400"/>
            <a:ext cx="7772400" cy="4572000"/>
          </a:xfrm>
        </p:spPr>
        <p:txBody>
          <a:bodyPr>
            <a:normAutofit fontScale="92500" lnSpcReduction="10000"/>
          </a:bodyPr>
          <a:lstStyle/>
          <a:p>
            <a:pPr marL="457200" indent="-457200" algn="l">
              <a:buFont typeface="Arial" pitchFamily="34" charset="0"/>
              <a:buChar char="•"/>
            </a:pPr>
            <a:r>
              <a:rPr lang="en-IN" dirty="0" smtClean="0">
                <a:solidFill>
                  <a:srgbClr val="FF0000"/>
                </a:solidFill>
              </a:rPr>
              <a:t>Need for Value Education</a:t>
            </a:r>
          </a:p>
          <a:p>
            <a:pPr marL="457200" indent="-457200" algn="l">
              <a:buFont typeface="Arial" pitchFamily="34" charset="0"/>
              <a:buChar char="•"/>
            </a:pPr>
            <a:r>
              <a:rPr lang="en-IN" dirty="0" smtClean="0">
                <a:solidFill>
                  <a:srgbClr val="FF0000"/>
                </a:solidFill>
              </a:rPr>
              <a:t>Guidelines for Value Education</a:t>
            </a:r>
          </a:p>
          <a:p>
            <a:pPr marL="457200" indent="-457200" algn="l">
              <a:buFont typeface="Arial" pitchFamily="34" charset="0"/>
              <a:buChar char="•"/>
            </a:pPr>
            <a:r>
              <a:rPr lang="en-IN" dirty="0" smtClean="0">
                <a:solidFill>
                  <a:srgbClr val="FF0000"/>
                </a:solidFill>
              </a:rPr>
              <a:t>Content of Value Education</a:t>
            </a:r>
          </a:p>
          <a:p>
            <a:pPr marL="457200" indent="-457200" algn="l">
              <a:buFont typeface="Arial" pitchFamily="34" charset="0"/>
              <a:buChar char="•"/>
            </a:pPr>
            <a:r>
              <a:rPr lang="en-IN" dirty="0" smtClean="0">
                <a:solidFill>
                  <a:srgbClr val="FF0000"/>
                </a:solidFill>
              </a:rPr>
              <a:t>Basic Requirements for Fulfilment of Human Aspirations</a:t>
            </a:r>
          </a:p>
          <a:p>
            <a:pPr marL="457200" indent="-457200" algn="l">
              <a:buFont typeface="Arial" pitchFamily="34" charset="0"/>
              <a:buChar char="•"/>
            </a:pPr>
            <a:r>
              <a:rPr lang="en-IN" dirty="0" smtClean="0">
                <a:solidFill>
                  <a:srgbClr val="FF0000"/>
                </a:solidFill>
              </a:rPr>
              <a:t>Right Understanding, Relationship and Physical Facility</a:t>
            </a:r>
          </a:p>
          <a:p>
            <a:pPr marL="457200" indent="-457200" algn="l">
              <a:buFont typeface="Arial" pitchFamily="34" charset="0"/>
              <a:buChar char="•"/>
            </a:pPr>
            <a:r>
              <a:rPr lang="en-IN" dirty="0" smtClean="0">
                <a:solidFill>
                  <a:srgbClr val="FF0000"/>
                </a:solidFill>
              </a:rPr>
              <a:t>Development of Human Consciousness</a:t>
            </a:r>
          </a:p>
          <a:p>
            <a:pPr marL="457200" indent="-457200" algn="l">
              <a:buFont typeface="Arial" pitchFamily="34" charset="0"/>
              <a:buChar char="•"/>
            </a:pPr>
            <a:r>
              <a:rPr lang="en-IN" dirty="0" smtClean="0">
                <a:solidFill>
                  <a:srgbClr val="FF0000"/>
                </a:solidFill>
              </a:rPr>
              <a:t>Role of Education - </a:t>
            </a:r>
            <a:r>
              <a:rPr lang="en-IN" dirty="0" err="1" smtClean="0">
                <a:solidFill>
                  <a:srgbClr val="FF0000"/>
                </a:solidFill>
              </a:rPr>
              <a:t>Samskar</a:t>
            </a:r>
            <a:endParaRPr lang="en-IN" dirty="0" smtClean="0">
              <a:solidFill>
                <a:srgbClr val="FF0000"/>
              </a:solidFill>
            </a:endParaRPr>
          </a:p>
          <a:p>
            <a:pPr algn="l"/>
            <a:endParaRPr lang="en-IN" dirty="0" smtClean="0">
              <a:solidFill>
                <a:srgbClr val="FF0000"/>
              </a:solidFill>
            </a:endParaRPr>
          </a:p>
        </p:txBody>
      </p:sp>
    </p:spTree>
    <p:extLst>
      <p:ext uri="{BB962C8B-B14F-4D97-AF65-F5344CB8AC3E}">
        <p14:creationId xmlns:p14="http://schemas.microsoft.com/office/powerpoint/2010/main" val="2080860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IN" dirty="0"/>
              <a:t>Guidelines for Value Education</a:t>
            </a:r>
          </a:p>
        </p:txBody>
      </p:sp>
      <p:sp>
        <p:nvSpPr>
          <p:cNvPr id="3" name="Content Placeholder 2"/>
          <p:cNvSpPr>
            <a:spLocks noGrp="1"/>
          </p:cNvSpPr>
          <p:nvPr>
            <p:ph idx="1"/>
          </p:nvPr>
        </p:nvSpPr>
        <p:spPr/>
        <p:txBody>
          <a:bodyPr>
            <a:normAutofit fontScale="85000" lnSpcReduction="20000"/>
          </a:bodyPr>
          <a:lstStyle/>
          <a:p>
            <a:r>
              <a:rPr lang="en-IN" dirty="0">
                <a:solidFill>
                  <a:srgbClr val="FF0000"/>
                </a:solidFill>
              </a:rPr>
              <a:t>All Encompassing</a:t>
            </a:r>
            <a:r>
              <a:rPr lang="en-IN" dirty="0"/>
              <a:t>: It needs to cover all dimensions (thought, behaviour, work and understanding) and levels (individual, family, society and nature/existence) of human life.</a:t>
            </a:r>
          </a:p>
          <a:p>
            <a:r>
              <a:rPr lang="en-IN" dirty="0" smtClean="0">
                <a:solidFill>
                  <a:srgbClr val="FF0000"/>
                </a:solidFill>
              </a:rPr>
              <a:t>Leading </a:t>
            </a:r>
            <a:r>
              <a:rPr lang="en-IN" dirty="0">
                <a:solidFill>
                  <a:srgbClr val="FF0000"/>
                </a:solidFill>
              </a:rPr>
              <a:t>to Harmony</a:t>
            </a:r>
            <a:r>
              <a:rPr lang="en-IN" dirty="0"/>
              <a:t>: It ultimately needs to promote harmony within the individual, among human beings and with the entire nature</a:t>
            </a:r>
            <a:r>
              <a:rPr lang="en-IN" dirty="0" smtClean="0"/>
              <a:t>.</a:t>
            </a:r>
          </a:p>
          <a:p>
            <a:r>
              <a:rPr lang="en-US" dirty="0">
                <a:solidFill>
                  <a:srgbClr val="1F1F1F"/>
                </a:solidFill>
              </a:rPr>
              <a:t>Harmony in life refers to a state of balance, agreement, and peaceful coexistence, both internally and externally. It involves finding equilibrium within oneself, with others, and with the environment, fostering a sense of well-being and fulfillment</a:t>
            </a:r>
            <a:endParaRPr lang="en-IN" dirty="0"/>
          </a:p>
        </p:txBody>
      </p:sp>
    </p:spTree>
    <p:extLst>
      <p:ext uri="{BB962C8B-B14F-4D97-AF65-F5344CB8AC3E}">
        <p14:creationId xmlns:p14="http://schemas.microsoft.com/office/powerpoint/2010/main" val="1879984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IN" dirty="0"/>
              <a:t>Content of Value Education</a:t>
            </a:r>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r>
              <a:rPr lang="en-IN" dirty="0" smtClean="0"/>
              <a:t>1.The </a:t>
            </a:r>
            <a:r>
              <a:rPr lang="en-IN" dirty="0"/>
              <a:t>value of an entity is its participation in the larger order of which it is a part. The context is always the larger order. </a:t>
            </a:r>
            <a:r>
              <a:rPr lang="en-IN" dirty="0">
                <a:solidFill>
                  <a:srgbClr val="FF0000"/>
                </a:solidFill>
              </a:rPr>
              <a:t>Value has to do with the participation of a unit in the larger order</a:t>
            </a:r>
            <a:r>
              <a:rPr lang="en-IN" dirty="0" smtClean="0">
                <a:solidFill>
                  <a:srgbClr val="FF0000"/>
                </a:solidFill>
              </a:rPr>
              <a:t>.</a:t>
            </a:r>
          </a:p>
          <a:p>
            <a:r>
              <a:rPr lang="en-IN" dirty="0" smtClean="0"/>
              <a:t> </a:t>
            </a:r>
            <a:r>
              <a:rPr lang="en-IN" dirty="0"/>
              <a:t>E.g. a piece of chalk is a unit. The classroom is the larger order for this unit. The value of chalk is that it can be used to write on the blackboard for the desired functioning of the classroom. </a:t>
            </a:r>
            <a:endParaRPr lang="en-IN" dirty="0" smtClean="0"/>
          </a:p>
          <a:p>
            <a:r>
              <a:rPr lang="en-IN" dirty="0" smtClean="0"/>
              <a:t>2.The </a:t>
            </a:r>
            <a:r>
              <a:rPr lang="en-IN" dirty="0"/>
              <a:t>value or role of a human being is its participation in the larger order. E.g. my role in living with the other human being is to ensure the </a:t>
            </a:r>
            <a:r>
              <a:rPr lang="en-IN" dirty="0">
                <a:solidFill>
                  <a:srgbClr val="FF0000"/>
                </a:solidFill>
              </a:rPr>
              <a:t>feeling of respect in the relationship</a:t>
            </a:r>
            <a:r>
              <a:rPr lang="en-IN" dirty="0"/>
              <a:t>. Interestingly, I feel happy in fulfilling my role; and it is fulfilling for the other as well!</a:t>
            </a:r>
          </a:p>
        </p:txBody>
      </p:sp>
    </p:spTree>
    <p:extLst>
      <p:ext uri="{BB962C8B-B14F-4D97-AF65-F5344CB8AC3E}">
        <p14:creationId xmlns:p14="http://schemas.microsoft.com/office/powerpoint/2010/main" val="997935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dirty="0"/>
              <a:t>Content of Value Education</a:t>
            </a:r>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r>
              <a:rPr lang="en-IN" dirty="0"/>
              <a:t>That means the </a:t>
            </a:r>
            <a:r>
              <a:rPr lang="en-IN" dirty="0">
                <a:solidFill>
                  <a:srgbClr val="FF0000"/>
                </a:solidFill>
              </a:rPr>
              <a:t>content or scope of study </a:t>
            </a:r>
            <a:r>
              <a:rPr lang="en-IN" dirty="0"/>
              <a:t>has to be all encompassing, i.e</a:t>
            </a:r>
            <a:r>
              <a:rPr lang="en-IN" dirty="0" smtClean="0"/>
              <a:t>.</a:t>
            </a:r>
          </a:p>
          <a:p>
            <a:r>
              <a:rPr lang="en-IN" dirty="0" smtClean="0"/>
              <a:t>3. </a:t>
            </a:r>
            <a:r>
              <a:rPr lang="en-IN" dirty="0"/>
              <a:t>It has to cover </a:t>
            </a:r>
            <a:r>
              <a:rPr lang="en-IN" dirty="0">
                <a:solidFill>
                  <a:srgbClr val="FF0000"/>
                </a:solidFill>
              </a:rPr>
              <a:t>all dimensions of human being </a:t>
            </a:r>
            <a:r>
              <a:rPr lang="en-IN" dirty="0"/>
              <a:t>– thought, behaviour, work and realisation</a:t>
            </a:r>
            <a:r>
              <a:rPr lang="en-IN" dirty="0" smtClean="0"/>
              <a:t>.</a:t>
            </a:r>
          </a:p>
          <a:p>
            <a:r>
              <a:rPr lang="en-IN" dirty="0" smtClean="0"/>
              <a:t>3.It </a:t>
            </a:r>
            <a:r>
              <a:rPr lang="en-IN" dirty="0"/>
              <a:t>has to </a:t>
            </a:r>
            <a:r>
              <a:rPr lang="en-IN" dirty="0">
                <a:solidFill>
                  <a:srgbClr val="FF0000"/>
                </a:solidFill>
              </a:rPr>
              <a:t>cover all levels of human living </a:t>
            </a:r>
            <a:r>
              <a:rPr lang="en-IN" dirty="0"/>
              <a:t>– individual, family, society, nature and existence. </a:t>
            </a:r>
            <a:endParaRPr lang="en-IN" dirty="0" smtClean="0"/>
          </a:p>
          <a:p>
            <a:r>
              <a:rPr lang="en-IN" dirty="0" smtClean="0"/>
              <a:t>4.Accordingly</a:t>
            </a:r>
            <a:r>
              <a:rPr lang="en-IN" dirty="0"/>
              <a:t>, the content of Value Education has to be to understand human being, human aspirations, happiness; understand the goal of human life </a:t>
            </a:r>
            <a:endParaRPr lang="en-IN" dirty="0" smtClean="0"/>
          </a:p>
          <a:p>
            <a:r>
              <a:rPr lang="en-IN" dirty="0" smtClean="0"/>
              <a:t>4. </a:t>
            </a:r>
            <a:r>
              <a:rPr lang="en-IN" dirty="0"/>
              <a:t>understand the other entities in nature, the innate inter-connectedness, the harmony in the nature/existence and finally the role of human being in this nature/existence.</a:t>
            </a:r>
          </a:p>
        </p:txBody>
      </p:sp>
    </p:spTree>
    <p:extLst>
      <p:ext uri="{BB962C8B-B14F-4D97-AF65-F5344CB8AC3E}">
        <p14:creationId xmlns:p14="http://schemas.microsoft.com/office/powerpoint/2010/main" val="31758808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IN" dirty="0"/>
              <a:t>Content of Value Education</a:t>
            </a:r>
          </a:p>
        </p:txBody>
      </p:sp>
      <p:sp>
        <p:nvSpPr>
          <p:cNvPr id="3" name="Content Placeholder 2"/>
          <p:cNvSpPr>
            <a:spLocks noGrp="1"/>
          </p:cNvSpPr>
          <p:nvPr>
            <p:ph idx="1"/>
          </p:nvPr>
        </p:nvSpPr>
        <p:spPr>
          <a:xfrm>
            <a:off x="457200" y="990600"/>
            <a:ext cx="8229600" cy="5257800"/>
          </a:xfrm>
        </p:spPr>
        <p:txBody>
          <a:bodyPr>
            <a:normAutofit lnSpcReduction="10000"/>
          </a:bodyPr>
          <a:lstStyle/>
          <a:p>
            <a:r>
              <a:rPr lang="en-IN" dirty="0" smtClean="0">
                <a:solidFill>
                  <a:srgbClr val="FF0000"/>
                </a:solidFill>
              </a:rPr>
              <a:t>5.Continuous </a:t>
            </a:r>
            <a:r>
              <a:rPr lang="en-IN" dirty="0">
                <a:solidFill>
                  <a:srgbClr val="FF0000"/>
                </a:solidFill>
              </a:rPr>
              <a:t>Happiness and Prosperity </a:t>
            </a:r>
            <a:r>
              <a:rPr lang="en-IN" dirty="0"/>
              <a:t>as Basic Human </a:t>
            </a:r>
            <a:r>
              <a:rPr lang="en-IN" dirty="0" smtClean="0"/>
              <a:t>Aspirations</a:t>
            </a:r>
          </a:p>
          <a:p>
            <a:pPr marL="0" indent="0">
              <a:buNone/>
            </a:pPr>
            <a:r>
              <a:rPr lang="en-IN" dirty="0"/>
              <a:t>When you ask yourself: </a:t>
            </a:r>
            <a:endParaRPr lang="en-IN" dirty="0" smtClean="0"/>
          </a:p>
          <a:p>
            <a:pPr marL="0" indent="0">
              <a:buNone/>
            </a:pPr>
            <a:r>
              <a:rPr lang="en-IN" dirty="0" smtClean="0"/>
              <a:t>• </a:t>
            </a:r>
            <a:r>
              <a:rPr lang="en-IN" dirty="0"/>
              <a:t>Do I want to be happy? </a:t>
            </a:r>
            <a:endParaRPr lang="en-IN" dirty="0" smtClean="0"/>
          </a:p>
          <a:p>
            <a:pPr marL="0" indent="0">
              <a:buNone/>
            </a:pPr>
            <a:r>
              <a:rPr lang="en-IN" dirty="0" smtClean="0"/>
              <a:t>• </a:t>
            </a:r>
            <a:r>
              <a:rPr lang="en-IN" dirty="0"/>
              <a:t>Do I want to be prosperous? </a:t>
            </a:r>
            <a:endParaRPr lang="en-IN" dirty="0" smtClean="0"/>
          </a:p>
          <a:p>
            <a:pPr marL="0" indent="0">
              <a:buNone/>
            </a:pPr>
            <a:r>
              <a:rPr lang="en-IN" dirty="0" smtClean="0"/>
              <a:t>• </a:t>
            </a:r>
            <a:r>
              <a:rPr lang="en-IN" dirty="0"/>
              <a:t>Do I want the continuity of happiness and prosperity? </a:t>
            </a:r>
            <a:endParaRPr lang="en-IN" dirty="0" smtClean="0"/>
          </a:p>
          <a:p>
            <a:pPr marL="0" indent="0">
              <a:buNone/>
            </a:pPr>
            <a:r>
              <a:rPr lang="en-IN" dirty="0" smtClean="0"/>
              <a:t>The </a:t>
            </a:r>
            <a:r>
              <a:rPr lang="en-IN" dirty="0"/>
              <a:t>answers are in </a:t>
            </a:r>
            <a:r>
              <a:rPr lang="en-IN" dirty="0">
                <a:solidFill>
                  <a:srgbClr val="FF0000"/>
                </a:solidFill>
              </a:rPr>
              <a:t>affirmative yes</a:t>
            </a:r>
            <a:r>
              <a:rPr lang="en-IN" dirty="0"/>
              <a:t>. We have a </a:t>
            </a:r>
            <a:r>
              <a:rPr lang="en-IN" dirty="0">
                <a:solidFill>
                  <a:srgbClr val="FF0000"/>
                </a:solidFill>
              </a:rPr>
              <a:t>natural acceptance </a:t>
            </a:r>
            <a:r>
              <a:rPr lang="en-IN" dirty="0"/>
              <a:t>for continuity of happiness and prosperity. These are our basic aspirations.</a:t>
            </a:r>
          </a:p>
        </p:txBody>
      </p:sp>
    </p:spTree>
    <p:extLst>
      <p:ext uri="{BB962C8B-B14F-4D97-AF65-F5344CB8AC3E}">
        <p14:creationId xmlns:p14="http://schemas.microsoft.com/office/powerpoint/2010/main" val="35727778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IN" sz="3200" dirty="0"/>
              <a:t>Basic Requirements for Fulfilment of Human Aspirations</a:t>
            </a:r>
          </a:p>
        </p:txBody>
      </p:sp>
      <p:sp>
        <p:nvSpPr>
          <p:cNvPr id="3" name="Content Placeholder 2"/>
          <p:cNvSpPr>
            <a:spLocks noGrp="1"/>
          </p:cNvSpPr>
          <p:nvPr>
            <p:ph idx="1"/>
          </p:nvPr>
        </p:nvSpPr>
        <p:spPr>
          <a:xfrm>
            <a:off x="457200" y="1219200"/>
            <a:ext cx="8229600" cy="5105400"/>
          </a:xfrm>
        </p:spPr>
        <p:txBody>
          <a:bodyPr>
            <a:normAutofit fontScale="92500" lnSpcReduction="10000"/>
          </a:bodyPr>
          <a:lstStyle/>
          <a:p>
            <a:r>
              <a:rPr lang="en-IN" dirty="0"/>
              <a:t>When we try to find out if we have fulfilled our basic aspiration, it is not always so affirmative. </a:t>
            </a:r>
            <a:r>
              <a:rPr lang="en-IN" dirty="0" smtClean="0"/>
              <a:t>6.There </a:t>
            </a:r>
            <a:r>
              <a:rPr lang="en-IN" dirty="0"/>
              <a:t>is quite a </a:t>
            </a:r>
            <a:r>
              <a:rPr lang="en-IN" dirty="0">
                <a:solidFill>
                  <a:srgbClr val="FF0000"/>
                </a:solidFill>
              </a:rPr>
              <a:t>gap between our basic aspiration and our state of being</a:t>
            </a:r>
            <a:r>
              <a:rPr lang="en-IN" dirty="0" smtClean="0">
                <a:solidFill>
                  <a:srgbClr val="FF0000"/>
                </a:solidFill>
              </a:rPr>
              <a:t>.</a:t>
            </a:r>
          </a:p>
          <a:p>
            <a:r>
              <a:rPr lang="en-IN" dirty="0"/>
              <a:t>we are generally working for accumulation of </a:t>
            </a:r>
            <a:r>
              <a:rPr lang="en-IN" dirty="0">
                <a:solidFill>
                  <a:srgbClr val="FF0000"/>
                </a:solidFill>
              </a:rPr>
              <a:t>physical facility! </a:t>
            </a:r>
            <a:endParaRPr lang="en-IN" dirty="0" smtClean="0">
              <a:solidFill>
                <a:srgbClr val="FF0000"/>
              </a:solidFill>
            </a:endParaRPr>
          </a:p>
          <a:p>
            <a:r>
              <a:rPr lang="en-IN" dirty="0" smtClean="0"/>
              <a:t>The </a:t>
            </a:r>
            <a:r>
              <a:rPr lang="en-IN" dirty="0"/>
              <a:t>basic problem is that we have assumed that ‘</a:t>
            </a:r>
            <a:r>
              <a:rPr lang="en-IN" dirty="0">
                <a:solidFill>
                  <a:srgbClr val="FF0000"/>
                </a:solidFill>
              </a:rPr>
              <a:t>happiness and prosperity </a:t>
            </a:r>
            <a:r>
              <a:rPr lang="en-IN" dirty="0"/>
              <a:t>will automatically come when we have enough </a:t>
            </a:r>
            <a:r>
              <a:rPr lang="en-IN" dirty="0">
                <a:solidFill>
                  <a:srgbClr val="FF0000"/>
                </a:solidFill>
              </a:rPr>
              <a:t>physical facility</a:t>
            </a:r>
            <a:r>
              <a:rPr lang="en-IN" dirty="0"/>
              <a:t>’. </a:t>
            </a:r>
            <a:endParaRPr lang="en-IN" dirty="0" smtClean="0"/>
          </a:p>
          <a:p>
            <a:r>
              <a:rPr lang="en-IN" dirty="0" smtClean="0"/>
              <a:t>This </a:t>
            </a:r>
            <a:r>
              <a:rPr lang="en-IN" dirty="0"/>
              <a:t>is something </a:t>
            </a:r>
            <a:r>
              <a:rPr lang="en-IN" dirty="0">
                <a:solidFill>
                  <a:srgbClr val="FF0000"/>
                </a:solidFill>
              </a:rPr>
              <a:t>we need to explore in our own life. Where are we putting in our effort?</a:t>
            </a:r>
          </a:p>
        </p:txBody>
      </p:sp>
    </p:spTree>
    <p:extLst>
      <p:ext uri="{BB962C8B-B14F-4D97-AF65-F5344CB8AC3E}">
        <p14:creationId xmlns:p14="http://schemas.microsoft.com/office/powerpoint/2010/main" val="29178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IN" sz="3200" dirty="0"/>
              <a:t>Basic Requirements for Fulfilment of Human Aspirations</a:t>
            </a:r>
          </a:p>
        </p:txBody>
      </p:sp>
      <p:sp>
        <p:nvSpPr>
          <p:cNvPr id="3" name="Content Placeholder 2"/>
          <p:cNvSpPr>
            <a:spLocks noGrp="1"/>
          </p:cNvSpPr>
          <p:nvPr>
            <p:ph idx="1"/>
          </p:nvPr>
        </p:nvSpPr>
        <p:spPr>
          <a:xfrm>
            <a:off x="457200" y="1295400"/>
            <a:ext cx="8229600" cy="4830763"/>
          </a:xfrm>
        </p:spPr>
        <p:txBody>
          <a:bodyPr/>
          <a:lstStyle/>
          <a:p>
            <a:r>
              <a:rPr lang="en-IN" dirty="0"/>
              <a:t>If continuity of happiness and prosperity is not achieved by just accumulating physical facility then what else is essential to do? </a:t>
            </a:r>
            <a:endParaRPr lang="en-IN" dirty="0" smtClean="0"/>
          </a:p>
          <a:p>
            <a:r>
              <a:rPr lang="en-IN" dirty="0" smtClean="0"/>
              <a:t>Let’s </a:t>
            </a:r>
            <a:r>
              <a:rPr lang="en-IN" dirty="0"/>
              <a:t>try to find out by asking this question to ourselves: </a:t>
            </a:r>
            <a:r>
              <a:rPr lang="en-IN" dirty="0">
                <a:solidFill>
                  <a:srgbClr val="FF0000"/>
                </a:solidFill>
              </a:rPr>
              <a:t>Is the unhappiness in my family </a:t>
            </a:r>
            <a:endParaRPr lang="en-IN" dirty="0" smtClean="0">
              <a:solidFill>
                <a:srgbClr val="FF0000"/>
              </a:solidFill>
            </a:endParaRPr>
          </a:p>
          <a:p>
            <a:r>
              <a:rPr lang="en-IN" dirty="0" smtClean="0"/>
              <a:t>▪ </a:t>
            </a:r>
            <a:r>
              <a:rPr lang="en-IN" dirty="0">
                <a:solidFill>
                  <a:srgbClr val="FF0000"/>
                </a:solidFill>
              </a:rPr>
              <a:t>More due to lack of physical facility or </a:t>
            </a:r>
            <a:endParaRPr lang="en-IN" dirty="0" smtClean="0">
              <a:solidFill>
                <a:srgbClr val="FF0000"/>
              </a:solidFill>
            </a:endParaRPr>
          </a:p>
          <a:p>
            <a:r>
              <a:rPr lang="en-IN" dirty="0" smtClean="0">
                <a:solidFill>
                  <a:srgbClr val="FF0000"/>
                </a:solidFill>
              </a:rPr>
              <a:t>▪ </a:t>
            </a:r>
            <a:r>
              <a:rPr lang="en-IN" dirty="0">
                <a:solidFill>
                  <a:srgbClr val="FF0000"/>
                </a:solidFill>
              </a:rPr>
              <a:t>More due to lack of fulfilment in relationship?</a:t>
            </a:r>
          </a:p>
        </p:txBody>
      </p:sp>
    </p:spTree>
    <p:extLst>
      <p:ext uri="{BB962C8B-B14F-4D97-AF65-F5344CB8AC3E}">
        <p14:creationId xmlns:p14="http://schemas.microsoft.com/office/powerpoint/2010/main" val="1903561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IN" sz="3200" dirty="0"/>
              <a:t>Basic Requirements for Fulfilment of Human Aspirations</a:t>
            </a:r>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r>
              <a:rPr lang="en-IN" dirty="0"/>
              <a:t>7</a:t>
            </a:r>
            <a:r>
              <a:rPr lang="en-IN" dirty="0" smtClean="0"/>
              <a:t>.When </a:t>
            </a:r>
            <a:r>
              <a:rPr lang="en-IN" dirty="0"/>
              <a:t>you explore into it, you will find that the </a:t>
            </a:r>
            <a:r>
              <a:rPr lang="en-IN" dirty="0">
                <a:solidFill>
                  <a:srgbClr val="FF0000"/>
                </a:solidFill>
              </a:rPr>
              <a:t>major reason for the unhappiness in the family</a:t>
            </a:r>
            <a:r>
              <a:rPr lang="en-IN" dirty="0"/>
              <a:t> is </a:t>
            </a:r>
            <a:r>
              <a:rPr lang="en-IN" dirty="0">
                <a:solidFill>
                  <a:srgbClr val="FF0000"/>
                </a:solidFill>
              </a:rPr>
              <a:t>the lack of fulfilment in relationship </a:t>
            </a:r>
            <a:r>
              <a:rPr lang="en-IN" dirty="0"/>
              <a:t>and not just the lack of </a:t>
            </a:r>
            <a:r>
              <a:rPr lang="en-IN" dirty="0" smtClean="0"/>
              <a:t>physical </a:t>
            </a:r>
            <a:r>
              <a:rPr lang="en-IN" dirty="0"/>
              <a:t>facility. </a:t>
            </a:r>
            <a:endParaRPr lang="en-IN" dirty="0" smtClean="0"/>
          </a:p>
          <a:p>
            <a:r>
              <a:rPr lang="en-IN" dirty="0"/>
              <a:t>Generally, most of the time and effort is being invested for physical facility, assuming that everything is going to be fine when there is enough physical facility, and there will be no unhappiness in the family. </a:t>
            </a:r>
            <a:endParaRPr lang="en-IN" dirty="0" smtClean="0"/>
          </a:p>
          <a:p>
            <a:r>
              <a:rPr lang="en-IN" dirty="0" smtClean="0"/>
              <a:t>7.The </a:t>
            </a:r>
            <a:r>
              <a:rPr lang="en-IN" dirty="0">
                <a:solidFill>
                  <a:srgbClr val="FF0000"/>
                </a:solidFill>
              </a:rPr>
              <a:t>problems are more </a:t>
            </a:r>
            <a:r>
              <a:rPr lang="en-IN" dirty="0"/>
              <a:t>due to </a:t>
            </a:r>
            <a:r>
              <a:rPr lang="en-IN" dirty="0">
                <a:solidFill>
                  <a:srgbClr val="FF0000"/>
                </a:solidFill>
              </a:rPr>
              <a:t>lack of fulfilment in relationship,</a:t>
            </a:r>
            <a:r>
              <a:rPr lang="en-IN" dirty="0"/>
              <a:t> and we are investing major part of our time and effort for physical facility. </a:t>
            </a:r>
            <a:endParaRPr lang="en-IN" dirty="0" smtClean="0"/>
          </a:p>
          <a:p>
            <a:r>
              <a:rPr lang="en-IN" dirty="0" smtClean="0"/>
              <a:t>With </a:t>
            </a:r>
            <a:r>
              <a:rPr lang="en-IN" dirty="0"/>
              <a:t>this discussion, </a:t>
            </a:r>
            <a:r>
              <a:rPr lang="en-IN" dirty="0" smtClean="0"/>
              <a:t>7.the </a:t>
            </a:r>
            <a:r>
              <a:rPr lang="en-IN" dirty="0">
                <a:solidFill>
                  <a:srgbClr val="FF0000"/>
                </a:solidFill>
              </a:rPr>
              <a:t>conclusion</a:t>
            </a:r>
            <a:r>
              <a:rPr lang="en-IN" dirty="0"/>
              <a:t> that we want to draw out of this is a very simple one: </a:t>
            </a:r>
            <a:r>
              <a:rPr lang="en-IN" dirty="0">
                <a:solidFill>
                  <a:srgbClr val="FF0000"/>
                </a:solidFill>
              </a:rPr>
              <a:t>For human being physical facility is necessary, but relationship is also necessary</a:t>
            </a:r>
            <a:r>
              <a:rPr lang="en-IN" dirty="0"/>
              <a:t>.</a:t>
            </a:r>
          </a:p>
        </p:txBody>
      </p:sp>
    </p:spTree>
    <p:extLst>
      <p:ext uri="{BB962C8B-B14F-4D97-AF65-F5344CB8AC3E}">
        <p14:creationId xmlns:p14="http://schemas.microsoft.com/office/powerpoint/2010/main" val="22611709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IN" sz="3200" dirty="0"/>
              <a:t>Basic Requirements for Fulfilment of Human Aspirations</a:t>
            </a:r>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en-IN" dirty="0"/>
              <a:t>In fact, by seeing this, we can understand the </a:t>
            </a:r>
            <a:r>
              <a:rPr lang="en-IN" dirty="0">
                <a:solidFill>
                  <a:srgbClr val="FF0000"/>
                </a:solidFill>
              </a:rPr>
              <a:t>difference between animals and human </a:t>
            </a:r>
            <a:r>
              <a:rPr lang="en-IN" dirty="0" smtClean="0">
                <a:solidFill>
                  <a:srgbClr val="FF0000"/>
                </a:solidFill>
              </a:rPr>
              <a:t>beings</a:t>
            </a:r>
          </a:p>
          <a:p>
            <a:r>
              <a:rPr lang="en-IN" dirty="0"/>
              <a:t>When a human being has lack of physical facility, (s)he becomes uncomfortable and unhappy. Once (s)he gets the physical facility, (s)he forgets about it and starts thinking about </a:t>
            </a:r>
            <a:r>
              <a:rPr lang="en-IN" dirty="0">
                <a:solidFill>
                  <a:srgbClr val="FF0000"/>
                </a:solidFill>
              </a:rPr>
              <a:t>many other things</a:t>
            </a:r>
            <a:r>
              <a:rPr lang="en-IN" dirty="0"/>
              <a:t>. </a:t>
            </a:r>
            <a:endParaRPr lang="en-IN" dirty="0" smtClean="0"/>
          </a:p>
          <a:p>
            <a:r>
              <a:rPr lang="en-IN" dirty="0" smtClean="0"/>
              <a:t>8.So</a:t>
            </a:r>
            <a:r>
              <a:rPr lang="en-IN" dirty="0"/>
              <a:t>, we can conclude that physical facility is necessary for animals; it is necessary for human beings also. However: • For </a:t>
            </a:r>
            <a:r>
              <a:rPr lang="en-IN" dirty="0">
                <a:solidFill>
                  <a:srgbClr val="FF0000"/>
                </a:solidFill>
              </a:rPr>
              <a:t>animals,</a:t>
            </a:r>
            <a:r>
              <a:rPr lang="en-IN" dirty="0"/>
              <a:t> physical facility is </a:t>
            </a:r>
            <a:r>
              <a:rPr lang="en-IN" dirty="0">
                <a:solidFill>
                  <a:srgbClr val="FF0000"/>
                </a:solidFill>
              </a:rPr>
              <a:t>necessary as well as adequate</a:t>
            </a:r>
            <a:r>
              <a:rPr lang="en-IN" dirty="0"/>
              <a:t>. • For </a:t>
            </a:r>
            <a:r>
              <a:rPr lang="en-IN" dirty="0">
                <a:solidFill>
                  <a:srgbClr val="FF0000"/>
                </a:solidFill>
              </a:rPr>
              <a:t>human beings</a:t>
            </a:r>
            <a:r>
              <a:rPr lang="en-IN" dirty="0"/>
              <a:t>, physical facility </a:t>
            </a:r>
            <a:r>
              <a:rPr lang="en-IN" dirty="0">
                <a:solidFill>
                  <a:srgbClr val="FF0000"/>
                </a:solidFill>
              </a:rPr>
              <a:t>is necessary, but </a:t>
            </a:r>
            <a:r>
              <a:rPr lang="en-IN" dirty="0"/>
              <a:t>physical facility </a:t>
            </a:r>
            <a:r>
              <a:rPr lang="en-IN" dirty="0">
                <a:solidFill>
                  <a:srgbClr val="FF0000"/>
                </a:solidFill>
              </a:rPr>
              <a:t>alone is not adequate</a:t>
            </a:r>
            <a:r>
              <a:rPr lang="en-IN" dirty="0"/>
              <a:t>.</a:t>
            </a:r>
          </a:p>
        </p:txBody>
      </p:sp>
    </p:spTree>
    <p:extLst>
      <p:ext uri="{BB962C8B-B14F-4D97-AF65-F5344CB8AC3E}">
        <p14:creationId xmlns:p14="http://schemas.microsoft.com/office/powerpoint/2010/main" val="3311062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IN" sz="3200" dirty="0"/>
              <a:t>Basic Requirements for Fulfilment of Human Aspirations</a:t>
            </a:r>
          </a:p>
        </p:txBody>
      </p:sp>
      <p:sp>
        <p:nvSpPr>
          <p:cNvPr id="3" name="Content Placeholder 2"/>
          <p:cNvSpPr>
            <a:spLocks noGrp="1"/>
          </p:cNvSpPr>
          <p:nvPr>
            <p:ph idx="1"/>
          </p:nvPr>
        </p:nvSpPr>
        <p:spPr>
          <a:xfrm>
            <a:off x="457200" y="1371600"/>
            <a:ext cx="8229600" cy="4953000"/>
          </a:xfrm>
        </p:spPr>
        <p:txBody>
          <a:bodyPr>
            <a:normAutofit fontScale="85000" lnSpcReduction="20000"/>
          </a:bodyPr>
          <a:lstStyle/>
          <a:p>
            <a:r>
              <a:rPr lang="en-IN" dirty="0"/>
              <a:t>find out if: 1. You want to live in </a:t>
            </a:r>
            <a:r>
              <a:rPr lang="en-IN" dirty="0" smtClean="0"/>
              <a:t>harmony</a:t>
            </a:r>
          </a:p>
          <a:p>
            <a:pPr marL="0" indent="0">
              <a:buNone/>
            </a:pPr>
            <a:r>
              <a:rPr lang="en-IN" dirty="0" smtClean="0"/>
              <a:t> </a:t>
            </a:r>
            <a:r>
              <a:rPr lang="en-IN" dirty="0"/>
              <a:t>with others or 2. You want to live in opposition with others or 3. You believe, living has to be necessarily in opposition with others, i.e. there is 'struggle for survival', ‘survival of the fittest’ and if </a:t>
            </a:r>
            <a:r>
              <a:rPr lang="en-IN" dirty="0" smtClean="0"/>
              <a:t>you </a:t>
            </a:r>
            <a:r>
              <a:rPr lang="en-IN" dirty="0"/>
              <a:t>feel happy living this way? </a:t>
            </a:r>
            <a:endParaRPr lang="en-IN" dirty="0" smtClean="0"/>
          </a:p>
          <a:p>
            <a:pPr marL="0" indent="0">
              <a:buNone/>
            </a:pPr>
            <a:r>
              <a:rPr lang="en-IN" dirty="0">
                <a:solidFill>
                  <a:srgbClr val="FF0000"/>
                </a:solidFill>
              </a:rPr>
              <a:t>out of these three, what is naturally acceptable is the first </a:t>
            </a:r>
            <a:r>
              <a:rPr lang="en-IN" dirty="0" smtClean="0">
                <a:solidFill>
                  <a:srgbClr val="FF0000"/>
                </a:solidFill>
              </a:rPr>
              <a:t>one</a:t>
            </a:r>
          </a:p>
          <a:p>
            <a:pPr marL="0" indent="0">
              <a:buNone/>
            </a:pPr>
            <a:r>
              <a:rPr lang="en-IN" dirty="0"/>
              <a:t>In relationship, what is generally happening today is something like this: Every time when there is fight, we want to resolve it. We start the next day with the thought that we don’t want to fight today; but a fight takes place again (sometimes by the end of the same day). </a:t>
            </a:r>
            <a:endParaRPr lang="en-IN" dirty="0">
              <a:solidFill>
                <a:srgbClr val="FF0000"/>
              </a:solidFill>
            </a:endParaRPr>
          </a:p>
        </p:txBody>
      </p:sp>
    </p:spTree>
    <p:extLst>
      <p:ext uri="{BB962C8B-B14F-4D97-AF65-F5344CB8AC3E}">
        <p14:creationId xmlns:p14="http://schemas.microsoft.com/office/powerpoint/2010/main" val="6616270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t>Basic Requirements for Fulfilment of Human Aspirations</a:t>
            </a:r>
          </a:p>
        </p:txBody>
      </p:sp>
      <p:sp>
        <p:nvSpPr>
          <p:cNvPr id="3" name="Content Placeholder 2"/>
          <p:cNvSpPr>
            <a:spLocks noGrp="1"/>
          </p:cNvSpPr>
          <p:nvPr>
            <p:ph idx="1"/>
          </p:nvPr>
        </p:nvSpPr>
        <p:spPr>
          <a:xfrm>
            <a:off x="457200" y="1371600"/>
            <a:ext cx="8229600" cy="4754563"/>
          </a:xfrm>
        </p:spPr>
        <p:txBody>
          <a:bodyPr>
            <a:normAutofit fontScale="77500" lnSpcReduction="20000"/>
          </a:bodyPr>
          <a:lstStyle/>
          <a:p>
            <a:r>
              <a:rPr lang="en-IN" dirty="0" smtClean="0"/>
              <a:t>9.For </a:t>
            </a:r>
            <a:r>
              <a:rPr lang="en-IN" dirty="0"/>
              <a:t>ensuring fulfilment in relationship, it is necessary to have </a:t>
            </a:r>
            <a:r>
              <a:rPr lang="en-IN" dirty="0">
                <a:solidFill>
                  <a:srgbClr val="FF0000"/>
                </a:solidFill>
              </a:rPr>
              <a:t>right understanding about relationship</a:t>
            </a:r>
            <a:r>
              <a:rPr lang="en-IN" dirty="0"/>
              <a:t>. </a:t>
            </a:r>
            <a:endParaRPr lang="en-IN" dirty="0" smtClean="0"/>
          </a:p>
          <a:p>
            <a:r>
              <a:rPr lang="en-IN" dirty="0" smtClean="0"/>
              <a:t>9.it </a:t>
            </a:r>
            <a:r>
              <a:rPr lang="en-IN" dirty="0"/>
              <a:t>may be </a:t>
            </a:r>
            <a:r>
              <a:rPr lang="en-IN" dirty="0">
                <a:solidFill>
                  <a:srgbClr val="FF0000"/>
                </a:solidFill>
              </a:rPr>
              <a:t>concluded</a:t>
            </a:r>
            <a:r>
              <a:rPr lang="en-IN" dirty="0"/>
              <a:t> that for </a:t>
            </a:r>
            <a:r>
              <a:rPr lang="en-IN" dirty="0">
                <a:solidFill>
                  <a:srgbClr val="FF0000"/>
                </a:solidFill>
              </a:rPr>
              <a:t>fulfilment of human being</a:t>
            </a:r>
            <a:r>
              <a:rPr lang="en-IN" dirty="0"/>
              <a:t>– physical facility, relationship and right understanding – all three are necessary. </a:t>
            </a:r>
            <a:endParaRPr lang="en-IN" dirty="0" smtClean="0"/>
          </a:p>
          <a:p>
            <a:r>
              <a:rPr lang="en-IN" dirty="0" smtClean="0"/>
              <a:t>We </a:t>
            </a:r>
            <a:r>
              <a:rPr lang="en-IN" dirty="0"/>
              <a:t>can see that </a:t>
            </a:r>
            <a:r>
              <a:rPr lang="en-IN" dirty="0">
                <a:solidFill>
                  <a:srgbClr val="FF0000"/>
                </a:solidFill>
              </a:rPr>
              <a:t>physical facility, relationship and right understanding are three distinct realities</a:t>
            </a:r>
            <a:r>
              <a:rPr lang="en-IN" dirty="0"/>
              <a:t>. All three are required for fulfilment of human </a:t>
            </a:r>
            <a:r>
              <a:rPr lang="en-IN" dirty="0" smtClean="0"/>
              <a:t>being . </a:t>
            </a:r>
            <a:r>
              <a:rPr lang="en-IN" dirty="0"/>
              <a:t>One cannot be substituted for the other</a:t>
            </a:r>
            <a:r>
              <a:rPr lang="en-IN" dirty="0" smtClean="0"/>
              <a:t>.</a:t>
            </a:r>
          </a:p>
          <a:p>
            <a:r>
              <a:rPr lang="en-IN" dirty="0" smtClean="0"/>
              <a:t>10. </a:t>
            </a:r>
            <a:r>
              <a:rPr lang="en-IN" dirty="0"/>
              <a:t>If we investigate into the </a:t>
            </a:r>
            <a:r>
              <a:rPr lang="en-IN" dirty="0">
                <a:solidFill>
                  <a:srgbClr val="FF0000"/>
                </a:solidFill>
              </a:rPr>
              <a:t>priority among these</a:t>
            </a:r>
            <a:r>
              <a:rPr lang="en-IN" dirty="0"/>
              <a:t>, we can see that </a:t>
            </a:r>
            <a:r>
              <a:rPr lang="en-IN" dirty="0">
                <a:solidFill>
                  <a:srgbClr val="FF0000"/>
                </a:solidFill>
              </a:rPr>
              <a:t>right understanding </a:t>
            </a:r>
            <a:r>
              <a:rPr lang="en-IN" dirty="0"/>
              <a:t>is the first priority, </a:t>
            </a:r>
            <a:r>
              <a:rPr lang="en-IN" dirty="0">
                <a:solidFill>
                  <a:srgbClr val="FF0000"/>
                </a:solidFill>
              </a:rPr>
              <a:t>fulfilment in relationship </a:t>
            </a:r>
            <a:r>
              <a:rPr lang="en-IN" dirty="0"/>
              <a:t>with human being is the second priority and ensuring </a:t>
            </a:r>
            <a:r>
              <a:rPr lang="en-IN" dirty="0">
                <a:solidFill>
                  <a:srgbClr val="FF0000"/>
                </a:solidFill>
              </a:rPr>
              <a:t>physical facility</a:t>
            </a:r>
            <a:r>
              <a:rPr lang="en-IN" dirty="0"/>
              <a:t> with rest of nature is the third priority.</a:t>
            </a:r>
          </a:p>
        </p:txBody>
      </p:sp>
    </p:spTree>
    <p:extLst>
      <p:ext uri="{BB962C8B-B14F-4D97-AF65-F5344CB8AC3E}">
        <p14:creationId xmlns:p14="http://schemas.microsoft.com/office/powerpoint/2010/main" val="1963756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IN" dirty="0"/>
              <a:t>Need for Value Education</a:t>
            </a:r>
            <a:endParaRPr lang="en-US" dirty="0"/>
          </a:p>
        </p:txBody>
      </p:sp>
      <p:sp>
        <p:nvSpPr>
          <p:cNvPr id="3" name="Content Placeholder 2"/>
          <p:cNvSpPr>
            <a:spLocks noGrp="1"/>
          </p:cNvSpPr>
          <p:nvPr>
            <p:ph idx="1"/>
          </p:nvPr>
        </p:nvSpPr>
        <p:spPr>
          <a:xfrm>
            <a:off x="457200" y="1371600"/>
            <a:ext cx="8229600" cy="4754563"/>
          </a:xfrm>
        </p:spPr>
        <p:txBody>
          <a:bodyPr/>
          <a:lstStyle/>
          <a:p>
            <a:r>
              <a:rPr lang="en-IN" dirty="0"/>
              <a:t>All human beings aspire for a </a:t>
            </a:r>
          </a:p>
          <a:p>
            <a:r>
              <a:rPr lang="en-IN" dirty="0">
                <a:solidFill>
                  <a:srgbClr val="FF0000"/>
                </a:solidFill>
              </a:rPr>
              <a:t>Happy and  fulfilling life</a:t>
            </a:r>
            <a:r>
              <a:rPr lang="en-IN" dirty="0"/>
              <a:t>. </a:t>
            </a:r>
          </a:p>
          <a:p>
            <a:r>
              <a:rPr lang="en-IN" dirty="0"/>
              <a:t>For a human being, there are two important questions pertaining to this:</a:t>
            </a:r>
          </a:p>
          <a:p>
            <a:r>
              <a:rPr lang="en-IN" dirty="0"/>
              <a:t> • </a:t>
            </a:r>
            <a:r>
              <a:rPr lang="en-IN" dirty="0">
                <a:solidFill>
                  <a:srgbClr val="FF0000"/>
                </a:solidFill>
              </a:rPr>
              <a:t>What is my aspiration? (What to do?)</a:t>
            </a:r>
          </a:p>
          <a:p>
            <a:r>
              <a:rPr lang="en-IN" dirty="0">
                <a:solidFill>
                  <a:srgbClr val="FF0000"/>
                </a:solidFill>
              </a:rPr>
              <a:t> • How to fulfil my aspiration? (How to do?)</a:t>
            </a:r>
          </a:p>
          <a:p>
            <a:endParaRPr lang="en-US" dirty="0"/>
          </a:p>
        </p:txBody>
      </p:sp>
    </p:spTree>
    <p:extLst>
      <p:ext uri="{BB962C8B-B14F-4D97-AF65-F5344CB8AC3E}">
        <p14:creationId xmlns:p14="http://schemas.microsoft.com/office/powerpoint/2010/main" val="608517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IN" sz="3200" dirty="0"/>
              <a:t>Right Understanding, Relationship and Physical Facility</a:t>
            </a:r>
          </a:p>
        </p:txBody>
      </p:sp>
      <p:sp>
        <p:nvSpPr>
          <p:cNvPr id="3" name="Content Placeholder 2"/>
          <p:cNvSpPr>
            <a:spLocks noGrp="1"/>
          </p:cNvSpPr>
          <p:nvPr>
            <p:ph idx="1"/>
          </p:nvPr>
        </p:nvSpPr>
        <p:spPr>
          <a:xfrm>
            <a:off x="457200" y="1295400"/>
            <a:ext cx="8229600" cy="4830763"/>
          </a:xfrm>
        </p:spPr>
        <p:txBody>
          <a:bodyPr>
            <a:normAutofit fontScale="92500"/>
          </a:bodyPr>
          <a:lstStyle/>
          <a:p>
            <a:r>
              <a:rPr lang="en-IN" dirty="0" smtClean="0"/>
              <a:t>11.Human </a:t>
            </a:r>
            <a:r>
              <a:rPr lang="en-IN" dirty="0"/>
              <a:t>being wants to live with continuous happiness and prosperity and this is possible by ensuring right understanding, fulfilment in relationship and physical facility in the correct priority. This is living with ‘</a:t>
            </a:r>
            <a:r>
              <a:rPr lang="en-IN" dirty="0">
                <a:solidFill>
                  <a:srgbClr val="FF0000"/>
                </a:solidFill>
              </a:rPr>
              <a:t>human consciousness</a:t>
            </a:r>
            <a:r>
              <a:rPr lang="en-IN" dirty="0" smtClean="0"/>
              <a:t>’.</a:t>
            </a:r>
          </a:p>
          <a:p>
            <a:r>
              <a:rPr lang="en-IN" dirty="0" smtClean="0"/>
              <a:t> </a:t>
            </a:r>
            <a:r>
              <a:rPr lang="en-IN" dirty="0"/>
              <a:t>On the other hand, if </a:t>
            </a:r>
            <a:r>
              <a:rPr lang="en-IN" dirty="0">
                <a:solidFill>
                  <a:srgbClr val="FF0000"/>
                </a:solidFill>
              </a:rPr>
              <a:t>one is living for physical facility alone</a:t>
            </a:r>
            <a:r>
              <a:rPr lang="en-IN" dirty="0"/>
              <a:t>, and not ensuring right understanding and right feeling in relationship, </a:t>
            </a:r>
            <a:r>
              <a:rPr lang="en-IN" dirty="0">
                <a:solidFill>
                  <a:srgbClr val="FF0000"/>
                </a:solidFill>
              </a:rPr>
              <a:t>s(he) feels unhappy and makes others unhappy too. This is one outcome.</a:t>
            </a:r>
          </a:p>
        </p:txBody>
      </p:sp>
    </p:spTree>
    <p:extLst>
      <p:ext uri="{BB962C8B-B14F-4D97-AF65-F5344CB8AC3E}">
        <p14:creationId xmlns:p14="http://schemas.microsoft.com/office/powerpoint/2010/main" val="6947783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smtClean="0"/>
              <a:t>Right Understanding, Relationship and Physical Facility</a:t>
            </a:r>
            <a:endParaRPr lang="en-IN" sz="2800"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r>
              <a:rPr lang="en-IN" dirty="0"/>
              <a:t>The other outcome is that if the </a:t>
            </a:r>
            <a:r>
              <a:rPr lang="en-IN" dirty="0">
                <a:solidFill>
                  <a:srgbClr val="FF0000"/>
                </a:solidFill>
              </a:rPr>
              <a:t>right understanding is missing</a:t>
            </a:r>
            <a:r>
              <a:rPr lang="en-IN" dirty="0"/>
              <a:t>, one is not able to identify the need for physical facility. Now, if we are not able to identify our need for physical facility then regardless of how much physical facility we accumulate, we never feel that we have enough. We keep wanting more</a:t>
            </a:r>
            <a:r>
              <a:rPr lang="en-IN" dirty="0" smtClean="0"/>
              <a:t>.</a:t>
            </a:r>
          </a:p>
          <a:p>
            <a:r>
              <a:rPr lang="en-IN" dirty="0" smtClean="0"/>
              <a:t> </a:t>
            </a:r>
            <a:r>
              <a:rPr lang="en-IN" dirty="0"/>
              <a:t>This feeling of not having enough is the feeling of </a:t>
            </a:r>
            <a:r>
              <a:rPr lang="en-IN" dirty="0">
                <a:solidFill>
                  <a:srgbClr val="FF0000"/>
                </a:solidFill>
              </a:rPr>
              <a:t>deprivation</a:t>
            </a:r>
            <a:r>
              <a:rPr lang="en-IN" dirty="0"/>
              <a:t>. As a result, one is deprived, exploiting and depriving others.</a:t>
            </a:r>
          </a:p>
        </p:txBody>
      </p:sp>
    </p:spTree>
    <p:extLst>
      <p:ext uri="{BB962C8B-B14F-4D97-AF65-F5344CB8AC3E}">
        <p14:creationId xmlns:p14="http://schemas.microsoft.com/office/powerpoint/2010/main" val="367442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IN" sz="3200" dirty="0"/>
              <a:t>Right Understanding, Relationship and Physical Facility</a:t>
            </a:r>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en-IN" dirty="0"/>
              <a:t>There are generally </a:t>
            </a:r>
            <a:r>
              <a:rPr lang="en-IN" dirty="0">
                <a:solidFill>
                  <a:srgbClr val="FF0000"/>
                </a:solidFill>
              </a:rPr>
              <a:t>two kinds </a:t>
            </a:r>
            <a:r>
              <a:rPr lang="en-IN" dirty="0"/>
              <a:t>of people today: 1. Those lacking physical facility, unhappy and deprived 2. Those having physical facility, and yet unhappy and deprived </a:t>
            </a:r>
            <a:endParaRPr lang="en-IN" dirty="0" smtClean="0"/>
          </a:p>
          <a:p>
            <a:r>
              <a:rPr lang="en-IN" dirty="0" smtClean="0"/>
              <a:t>Try </a:t>
            </a:r>
            <a:r>
              <a:rPr lang="en-IN" dirty="0"/>
              <a:t>to find out where you are – at 1 or at 2? </a:t>
            </a:r>
            <a:endParaRPr lang="en-IN" dirty="0" smtClean="0"/>
          </a:p>
          <a:p>
            <a:r>
              <a:rPr lang="en-IN" dirty="0" smtClean="0"/>
              <a:t>Whereas </a:t>
            </a:r>
            <a:r>
              <a:rPr lang="en-IN" dirty="0"/>
              <a:t>we really want to be is in the following state, i.e. </a:t>
            </a:r>
            <a:r>
              <a:rPr lang="en-IN" dirty="0">
                <a:solidFill>
                  <a:srgbClr val="FF0000"/>
                </a:solidFill>
              </a:rPr>
              <a:t>3. Having physical facility, happy and prosperous</a:t>
            </a:r>
            <a:r>
              <a:rPr lang="en-IN" dirty="0" smtClean="0">
                <a:solidFill>
                  <a:srgbClr val="FF0000"/>
                </a:solidFill>
              </a:rPr>
              <a:t>.</a:t>
            </a:r>
          </a:p>
          <a:p>
            <a:r>
              <a:rPr lang="en-IN" dirty="0"/>
              <a:t>Now, if we are able to ensure all three, i.e. right understanding, relationship and physical facility, in that order of priority, let us see the outcome </a:t>
            </a:r>
            <a:endParaRPr lang="en-IN" dirty="0" smtClean="0"/>
          </a:p>
        </p:txBody>
      </p:sp>
    </p:spTree>
    <p:extLst>
      <p:ext uri="{BB962C8B-B14F-4D97-AF65-F5344CB8AC3E}">
        <p14:creationId xmlns:p14="http://schemas.microsoft.com/office/powerpoint/2010/main" val="23364591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Right Understanding, Relationship and Physical Facility</a:t>
            </a:r>
            <a:endParaRPr lang="en-US" dirty="0"/>
          </a:p>
        </p:txBody>
      </p:sp>
      <p:sp>
        <p:nvSpPr>
          <p:cNvPr id="3" name="Content Placeholder 2"/>
          <p:cNvSpPr>
            <a:spLocks noGrp="1"/>
          </p:cNvSpPr>
          <p:nvPr>
            <p:ph idx="1"/>
          </p:nvPr>
        </p:nvSpPr>
        <p:spPr/>
        <p:txBody>
          <a:bodyPr>
            <a:normAutofit fontScale="92500" lnSpcReduction="10000"/>
          </a:bodyPr>
          <a:lstStyle/>
          <a:p>
            <a:r>
              <a:rPr lang="en-IN" dirty="0" smtClean="0"/>
              <a:t> </a:t>
            </a:r>
            <a:r>
              <a:rPr lang="en-IN" dirty="0" smtClean="0"/>
              <a:t>12.Through </a:t>
            </a:r>
            <a:r>
              <a:rPr lang="en-IN" dirty="0" smtClean="0"/>
              <a:t>right feeling in relationship, based on right understanding, we can ensure </a:t>
            </a:r>
            <a:r>
              <a:rPr lang="en-IN" dirty="0" smtClean="0">
                <a:solidFill>
                  <a:srgbClr val="FF0000"/>
                </a:solidFill>
              </a:rPr>
              <a:t>mutual happiness </a:t>
            </a:r>
            <a:r>
              <a:rPr lang="en-IN" dirty="0" smtClean="0"/>
              <a:t>– happiness for ourselves as well as happiness for others. </a:t>
            </a:r>
          </a:p>
          <a:p>
            <a:r>
              <a:rPr lang="en-IN" dirty="0" smtClean="0"/>
              <a:t> With right understanding, we can identify the need for physical facility. We can also learn how to produce using a mutually enriching production process. Once we are able to ensure the availability of more than required physical facility, we have a feeling of prosperity; isn’t it?</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IN" sz="3200" dirty="0"/>
              <a:t>Development of Human Consciousness</a:t>
            </a:r>
          </a:p>
        </p:txBody>
      </p:sp>
      <p:sp>
        <p:nvSpPr>
          <p:cNvPr id="3" name="Content Placeholder 2"/>
          <p:cNvSpPr>
            <a:spLocks noGrp="1"/>
          </p:cNvSpPr>
          <p:nvPr>
            <p:ph idx="1"/>
          </p:nvPr>
        </p:nvSpPr>
        <p:spPr>
          <a:xfrm>
            <a:off x="457200" y="1066800"/>
            <a:ext cx="8229600" cy="5059363"/>
          </a:xfrm>
        </p:spPr>
        <p:txBody>
          <a:bodyPr/>
          <a:lstStyle/>
          <a:p>
            <a:r>
              <a:rPr lang="en-IN" dirty="0" smtClean="0">
                <a:solidFill>
                  <a:srgbClr val="7030A0"/>
                </a:solidFill>
              </a:rPr>
              <a:t>12.Holistic </a:t>
            </a:r>
            <a:r>
              <a:rPr lang="en-IN" dirty="0">
                <a:solidFill>
                  <a:srgbClr val="7030A0"/>
                </a:solidFill>
              </a:rPr>
              <a:t>development </a:t>
            </a:r>
            <a:r>
              <a:rPr lang="en-IN" dirty="0" smtClean="0"/>
              <a:t>is </a:t>
            </a:r>
            <a:r>
              <a:rPr lang="en-IN" dirty="0"/>
              <a:t>the </a:t>
            </a:r>
            <a:r>
              <a:rPr lang="en-IN" dirty="0">
                <a:solidFill>
                  <a:srgbClr val="FF0000"/>
                </a:solidFill>
              </a:rPr>
              <a:t>transformation</a:t>
            </a:r>
            <a:r>
              <a:rPr lang="en-IN" dirty="0"/>
              <a:t> of </a:t>
            </a:r>
            <a:r>
              <a:rPr lang="en-IN" dirty="0">
                <a:solidFill>
                  <a:srgbClr val="FF0000"/>
                </a:solidFill>
              </a:rPr>
              <a:t>consciousness –to human consciousness</a:t>
            </a:r>
            <a:r>
              <a:rPr lang="en-IN" dirty="0" smtClean="0"/>
              <a:t>.</a:t>
            </a:r>
          </a:p>
          <a:p>
            <a:r>
              <a:rPr lang="en-IN" dirty="0" smtClean="0"/>
              <a:t>12. </a:t>
            </a:r>
            <a:r>
              <a:rPr lang="en-IN" dirty="0"/>
              <a:t>it will necessitate working on all three – right understanding, fulfilment in relationship as well as physical facility; and in that order of priority.</a:t>
            </a:r>
          </a:p>
        </p:txBody>
      </p:sp>
    </p:spTree>
    <p:extLst>
      <p:ext uri="{BB962C8B-B14F-4D97-AF65-F5344CB8AC3E}">
        <p14:creationId xmlns:p14="http://schemas.microsoft.com/office/powerpoint/2010/main" val="30159033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IN" sz="3200" dirty="0"/>
              <a:t>Role of Education-</a:t>
            </a:r>
            <a:r>
              <a:rPr lang="en-IN" sz="3200" dirty="0" err="1"/>
              <a:t>Sanskar</a:t>
            </a:r>
            <a:r>
              <a:rPr lang="en-IN" sz="3200" dirty="0"/>
              <a:t> (</a:t>
            </a:r>
            <a:r>
              <a:rPr lang="en-IN" sz="2800" dirty="0"/>
              <a:t>Enabling the Transformation to Human Consciousness</a:t>
            </a:r>
            <a:r>
              <a:rPr lang="en-IN" sz="3200" dirty="0"/>
              <a:t>)</a:t>
            </a:r>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r>
              <a:rPr lang="en-IN" dirty="0"/>
              <a:t>The role of education is essentially to </a:t>
            </a:r>
            <a:r>
              <a:rPr lang="en-IN" dirty="0">
                <a:solidFill>
                  <a:srgbClr val="FF0000"/>
                </a:solidFill>
              </a:rPr>
              <a:t>facilitate holistic development,</a:t>
            </a:r>
            <a:r>
              <a:rPr lang="en-IN" dirty="0"/>
              <a:t> i.e. the </a:t>
            </a:r>
            <a:r>
              <a:rPr lang="en-IN" dirty="0">
                <a:solidFill>
                  <a:srgbClr val="FF0000"/>
                </a:solidFill>
              </a:rPr>
              <a:t>individual transformation to human consciousness </a:t>
            </a:r>
            <a:r>
              <a:rPr lang="en-IN" dirty="0"/>
              <a:t>as well as </a:t>
            </a:r>
            <a:r>
              <a:rPr lang="en-IN" dirty="0">
                <a:solidFill>
                  <a:srgbClr val="FF0000"/>
                </a:solidFill>
              </a:rPr>
              <a:t>the societal transformation to a humane society.</a:t>
            </a:r>
            <a:r>
              <a:rPr lang="en-IN" dirty="0"/>
              <a:t> </a:t>
            </a:r>
            <a:endParaRPr lang="en-IN" dirty="0" smtClean="0"/>
          </a:p>
          <a:p>
            <a:r>
              <a:rPr lang="en-IN" dirty="0" smtClean="0"/>
              <a:t>For </a:t>
            </a:r>
            <a:r>
              <a:rPr lang="en-IN" dirty="0"/>
              <a:t>this, the education-</a:t>
            </a:r>
            <a:r>
              <a:rPr lang="en-IN" dirty="0" err="1"/>
              <a:t>sanskar</a:t>
            </a:r>
            <a:r>
              <a:rPr lang="en-IN" dirty="0"/>
              <a:t> has to ensure: 1. Right understanding in every child, 2. The capacity to live in </a:t>
            </a:r>
            <a:r>
              <a:rPr lang="en-IN" dirty="0" smtClean="0"/>
              <a:t>harmony </a:t>
            </a:r>
            <a:r>
              <a:rPr lang="en-IN" dirty="0"/>
              <a:t>with other human beings, and 3. The capacity to identify the need for physical facility, the skills and practice for sustainable production of more than what is required, leading to the feeling of prosperity. </a:t>
            </a:r>
            <a:endParaRPr lang="en-IN" dirty="0" smtClean="0"/>
          </a:p>
          <a:p>
            <a:r>
              <a:rPr lang="en-IN" dirty="0" smtClean="0"/>
              <a:t>Education </a:t>
            </a:r>
            <a:r>
              <a:rPr lang="en-IN" dirty="0"/>
              <a:t>is developing the right understanding (holistic perspective). </a:t>
            </a:r>
            <a:r>
              <a:rPr lang="en-IN" dirty="0" err="1">
                <a:solidFill>
                  <a:srgbClr val="FF0000"/>
                </a:solidFill>
              </a:rPr>
              <a:t>Sanskar</a:t>
            </a:r>
            <a:r>
              <a:rPr lang="en-IN" dirty="0">
                <a:solidFill>
                  <a:srgbClr val="FF0000"/>
                </a:solidFill>
              </a:rPr>
              <a:t> is the commitment, preparation and practice of living with right understanding</a:t>
            </a:r>
            <a:r>
              <a:rPr lang="en-IN" dirty="0"/>
              <a:t>. The preparation includes learning appropriate skills and technology.</a:t>
            </a:r>
          </a:p>
        </p:txBody>
      </p:sp>
    </p:spTree>
    <p:extLst>
      <p:ext uri="{BB962C8B-B14F-4D97-AF65-F5344CB8AC3E}">
        <p14:creationId xmlns:p14="http://schemas.microsoft.com/office/powerpoint/2010/main" val="16958337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IN" sz="3200" dirty="0"/>
              <a:t>Key Takeaways</a:t>
            </a:r>
          </a:p>
        </p:txBody>
      </p:sp>
      <p:sp>
        <p:nvSpPr>
          <p:cNvPr id="3" name="Content Placeholder 2"/>
          <p:cNvSpPr>
            <a:spLocks noGrp="1"/>
          </p:cNvSpPr>
          <p:nvPr>
            <p:ph idx="1"/>
          </p:nvPr>
        </p:nvSpPr>
        <p:spPr>
          <a:xfrm>
            <a:off x="457200" y="990600"/>
            <a:ext cx="8229600" cy="5135563"/>
          </a:xfrm>
        </p:spPr>
        <p:txBody>
          <a:bodyPr>
            <a:normAutofit fontScale="85000" lnSpcReduction="10000"/>
          </a:bodyPr>
          <a:lstStyle/>
          <a:p>
            <a:r>
              <a:rPr lang="en-IN" dirty="0" smtClean="0"/>
              <a:t>The </a:t>
            </a:r>
            <a:r>
              <a:rPr lang="en-IN" dirty="0">
                <a:solidFill>
                  <a:srgbClr val="FF0000"/>
                </a:solidFill>
              </a:rPr>
              <a:t>prime need of value education </a:t>
            </a:r>
            <a:r>
              <a:rPr lang="en-IN" dirty="0"/>
              <a:t>is to understand human aspirations, to discover what is truly valuable (human value) in life. </a:t>
            </a:r>
            <a:endParaRPr lang="en-IN" dirty="0" smtClean="0"/>
          </a:p>
          <a:p>
            <a:r>
              <a:rPr lang="en-IN" dirty="0" smtClean="0">
                <a:solidFill>
                  <a:srgbClr val="FF0000"/>
                </a:solidFill>
              </a:rPr>
              <a:t>Value </a:t>
            </a:r>
            <a:r>
              <a:rPr lang="en-IN" dirty="0">
                <a:solidFill>
                  <a:srgbClr val="FF0000"/>
                </a:solidFill>
              </a:rPr>
              <a:t>of any entity </a:t>
            </a:r>
            <a:r>
              <a:rPr lang="en-IN" dirty="0"/>
              <a:t>is its participation in the larger order of which it is a part. The value of human being is its participation towards mutual </a:t>
            </a:r>
            <a:r>
              <a:rPr lang="en-IN" dirty="0" err="1"/>
              <a:t>fulfillment</a:t>
            </a:r>
            <a:r>
              <a:rPr lang="en-IN" dirty="0"/>
              <a:t> (harmony) starting from within themselves, then extending in their family, in the society and in nature. </a:t>
            </a:r>
            <a:endParaRPr lang="en-IN" dirty="0" smtClean="0"/>
          </a:p>
          <a:p>
            <a:r>
              <a:rPr lang="en-IN" dirty="0" smtClean="0">
                <a:solidFill>
                  <a:srgbClr val="FF0000"/>
                </a:solidFill>
              </a:rPr>
              <a:t>The </a:t>
            </a:r>
            <a:r>
              <a:rPr lang="en-IN" dirty="0">
                <a:solidFill>
                  <a:srgbClr val="FF0000"/>
                </a:solidFill>
              </a:rPr>
              <a:t>content of value education </a:t>
            </a:r>
            <a:r>
              <a:rPr lang="en-IN" dirty="0"/>
              <a:t>has to be universal, rational, natural, verifiable and leading to harmony. </a:t>
            </a:r>
            <a:endParaRPr lang="en-IN" dirty="0" smtClean="0"/>
          </a:p>
          <a:p>
            <a:r>
              <a:rPr lang="en-IN" dirty="0" smtClean="0">
                <a:solidFill>
                  <a:srgbClr val="FF0000"/>
                </a:solidFill>
              </a:rPr>
              <a:t>The </a:t>
            </a:r>
            <a:r>
              <a:rPr lang="en-IN" dirty="0">
                <a:solidFill>
                  <a:srgbClr val="FF0000"/>
                </a:solidFill>
              </a:rPr>
              <a:t>process of value education </a:t>
            </a:r>
            <a:r>
              <a:rPr lang="en-IN" dirty="0"/>
              <a:t>has to be a process of self-exploration, rather than being prescriptive. </a:t>
            </a:r>
            <a:endParaRPr lang="en-IN" dirty="0" smtClean="0"/>
          </a:p>
        </p:txBody>
      </p:sp>
    </p:spTree>
    <p:extLst>
      <p:ext uri="{BB962C8B-B14F-4D97-AF65-F5344CB8AC3E}">
        <p14:creationId xmlns:p14="http://schemas.microsoft.com/office/powerpoint/2010/main" val="34939745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Key Takeaways</a:t>
            </a:r>
            <a:endParaRPr lang="en-US" dirty="0"/>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r>
              <a:rPr lang="en-IN" dirty="0" smtClean="0">
                <a:solidFill>
                  <a:srgbClr val="FF0000"/>
                </a:solidFill>
              </a:rPr>
              <a:t>The basic aspiration of a human being </a:t>
            </a:r>
            <a:r>
              <a:rPr lang="en-IN" dirty="0" smtClean="0"/>
              <a:t>is continuity of happiness and prosperity</a:t>
            </a:r>
            <a:r>
              <a:rPr lang="en-IN" dirty="0" smtClean="0">
                <a:solidFill>
                  <a:srgbClr val="FF0000"/>
                </a:solidFill>
              </a:rPr>
              <a:t>. To fulfil this, three things are required in order of priority:</a:t>
            </a:r>
            <a:r>
              <a:rPr lang="en-IN" dirty="0" smtClean="0"/>
              <a:t> right understanding, harmony in relationship and physical facility, and one cannot be substituted for the other. </a:t>
            </a:r>
          </a:p>
          <a:p>
            <a:r>
              <a:rPr lang="en-IN" dirty="0" smtClean="0">
                <a:solidFill>
                  <a:srgbClr val="FF0000"/>
                </a:solidFill>
              </a:rPr>
              <a:t>Human consciousness </a:t>
            </a:r>
            <a:r>
              <a:rPr lang="en-IN" dirty="0" smtClean="0"/>
              <a:t>is living with continuous happiness and prosperity by ensuring right understanding, fulfilment in relationship and physical facility in the correct priority.</a:t>
            </a:r>
          </a:p>
          <a:p>
            <a:r>
              <a:rPr lang="en-IN" dirty="0" smtClean="0">
                <a:solidFill>
                  <a:srgbClr val="FF0000"/>
                </a:solidFill>
              </a:rPr>
              <a:t> Holistic development </a:t>
            </a:r>
            <a:r>
              <a:rPr lang="en-IN" dirty="0" smtClean="0"/>
              <a:t>is the transformation from animal consciousness to human consciousness. Education </a:t>
            </a:r>
            <a:r>
              <a:rPr lang="en-IN" dirty="0" err="1" smtClean="0"/>
              <a:t>sanskar</a:t>
            </a:r>
            <a:r>
              <a:rPr lang="en-IN" dirty="0" smtClean="0"/>
              <a:t> has the most significant role to play in this transformation.</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Need for Value Education</a:t>
            </a:r>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r>
              <a:rPr lang="en-IN" dirty="0" smtClean="0"/>
              <a:t>Education:</a:t>
            </a:r>
          </a:p>
          <a:p>
            <a:pPr marL="0" indent="0">
              <a:buNone/>
            </a:pPr>
            <a:r>
              <a:rPr lang="en-IN" dirty="0" smtClean="0"/>
              <a:t>The purpose </a:t>
            </a:r>
            <a:r>
              <a:rPr lang="en-IN" dirty="0"/>
              <a:t>of </a:t>
            </a:r>
            <a:r>
              <a:rPr lang="en-IN" dirty="0" smtClean="0">
                <a:solidFill>
                  <a:srgbClr val="FF0000"/>
                </a:solidFill>
              </a:rPr>
              <a:t>Education</a:t>
            </a:r>
            <a:r>
              <a:rPr lang="en-IN" dirty="0" smtClean="0"/>
              <a:t> </a:t>
            </a:r>
            <a:r>
              <a:rPr lang="en-IN" dirty="0"/>
              <a:t>is to facilitate the development of </a:t>
            </a:r>
            <a:endParaRPr lang="en-IN" dirty="0" smtClean="0"/>
          </a:p>
          <a:p>
            <a:pPr marL="0" indent="0">
              <a:buNone/>
            </a:pPr>
            <a:r>
              <a:rPr lang="en-IN" dirty="0" smtClean="0">
                <a:solidFill>
                  <a:srgbClr val="FF0000"/>
                </a:solidFill>
              </a:rPr>
              <a:t>clarity </a:t>
            </a:r>
            <a:r>
              <a:rPr lang="en-IN" dirty="0">
                <a:solidFill>
                  <a:srgbClr val="FF0000"/>
                </a:solidFill>
              </a:rPr>
              <a:t>on the aspiration </a:t>
            </a:r>
            <a:r>
              <a:rPr lang="en-IN" dirty="0"/>
              <a:t>and </a:t>
            </a:r>
            <a:endParaRPr lang="en-IN" dirty="0" smtClean="0"/>
          </a:p>
          <a:p>
            <a:pPr marL="0" indent="0">
              <a:buNone/>
            </a:pPr>
            <a:r>
              <a:rPr lang="en-IN" dirty="0" smtClean="0">
                <a:solidFill>
                  <a:srgbClr val="FF0000"/>
                </a:solidFill>
              </a:rPr>
              <a:t>adequate </a:t>
            </a:r>
            <a:r>
              <a:rPr lang="en-IN" dirty="0">
                <a:solidFill>
                  <a:srgbClr val="FF0000"/>
                </a:solidFill>
              </a:rPr>
              <a:t>competence to actualize it</a:t>
            </a:r>
            <a:r>
              <a:rPr lang="en-IN" dirty="0" smtClean="0"/>
              <a:t>.</a:t>
            </a:r>
          </a:p>
          <a:p>
            <a:r>
              <a:rPr lang="en-IN" dirty="0"/>
              <a:t>Value </a:t>
            </a:r>
            <a:r>
              <a:rPr lang="en-IN" dirty="0" smtClean="0"/>
              <a:t>Education: </a:t>
            </a:r>
          </a:p>
          <a:p>
            <a:pPr marL="0" indent="0">
              <a:buNone/>
            </a:pPr>
            <a:r>
              <a:rPr lang="en-IN" dirty="0"/>
              <a:t>what is really valuable for human being, is the </a:t>
            </a:r>
            <a:r>
              <a:rPr lang="en-IN" dirty="0">
                <a:solidFill>
                  <a:srgbClr val="FF0000"/>
                </a:solidFill>
              </a:rPr>
              <a:t>value domain</a:t>
            </a:r>
            <a:r>
              <a:rPr lang="en-IN" dirty="0"/>
              <a:t>. The subject which enables us to understand this domain is called </a:t>
            </a:r>
            <a:r>
              <a:rPr lang="en-IN" dirty="0">
                <a:solidFill>
                  <a:srgbClr val="FF0000"/>
                </a:solidFill>
              </a:rPr>
              <a:t>‘Value Education’ (VE).</a:t>
            </a:r>
          </a:p>
          <a:p>
            <a:endParaRPr lang="en-IN" dirty="0"/>
          </a:p>
        </p:txBody>
      </p:sp>
    </p:spTree>
    <p:extLst>
      <p:ext uri="{BB962C8B-B14F-4D97-AF65-F5344CB8AC3E}">
        <p14:creationId xmlns:p14="http://schemas.microsoft.com/office/powerpoint/2010/main" val="1515644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dirty="0"/>
              <a:t>Need for Value Education</a:t>
            </a:r>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IN" dirty="0"/>
              <a:t>It </a:t>
            </a:r>
            <a:r>
              <a:rPr lang="en-IN" dirty="0" smtClean="0"/>
              <a:t>helps </a:t>
            </a:r>
            <a:r>
              <a:rPr lang="en-IN" dirty="0"/>
              <a:t>us to </a:t>
            </a:r>
            <a:r>
              <a:rPr lang="en-IN" dirty="0">
                <a:solidFill>
                  <a:srgbClr val="FF0000"/>
                </a:solidFill>
              </a:rPr>
              <a:t>understand </a:t>
            </a:r>
            <a:r>
              <a:rPr lang="en-IN" dirty="0"/>
              <a:t>our </a:t>
            </a:r>
            <a:r>
              <a:rPr lang="en-IN" dirty="0" smtClean="0"/>
              <a:t>aspirations</a:t>
            </a:r>
          </a:p>
          <a:p>
            <a:r>
              <a:rPr lang="en-IN" dirty="0" smtClean="0"/>
              <a:t>It gives us </a:t>
            </a:r>
            <a:r>
              <a:rPr lang="en-IN" dirty="0" smtClean="0">
                <a:solidFill>
                  <a:srgbClr val="FF0000"/>
                </a:solidFill>
              </a:rPr>
              <a:t>direction </a:t>
            </a:r>
            <a:r>
              <a:rPr lang="en-IN" dirty="0" smtClean="0"/>
              <a:t>to fulfil our aspirations</a:t>
            </a:r>
          </a:p>
          <a:p>
            <a:r>
              <a:rPr lang="en-IN" dirty="0" smtClean="0"/>
              <a:t>It also helps us to </a:t>
            </a:r>
            <a:r>
              <a:rPr lang="en-IN" dirty="0" smtClean="0">
                <a:solidFill>
                  <a:srgbClr val="FF0000"/>
                </a:solidFill>
              </a:rPr>
              <a:t>remove</a:t>
            </a:r>
            <a:r>
              <a:rPr lang="en-IN" dirty="0" smtClean="0"/>
              <a:t> confusions and contradictions</a:t>
            </a:r>
          </a:p>
          <a:p>
            <a:r>
              <a:rPr lang="en-IN" dirty="0" smtClean="0"/>
              <a:t>Finally </a:t>
            </a:r>
            <a:r>
              <a:rPr lang="en-IN" dirty="0" smtClean="0">
                <a:solidFill>
                  <a:srgbClr val="FF0000"/>
                </a:solidFill>
              </a:rPr>
              <a:t>VE addresses </a:t>
            </a:r>
            <a:r>
              <a:rPr lang="en-IN" dirty="0" smtClean="0"/>
              <a:t>the issues related to </a:t>
            </a:r>
          </a:p>
          <a:p>
            <a:pPr marL="0" indent="0">
              <a:buNone/>
            </a:pPr>
            <a:r>
              <a:rPr lang="en-IN" dirty="0" smtClean="0"/>
              <a:t>    </a:t>
            </a:r>
            <a:r>
              <a:rPr lang="en-IN" dirty="0" smtClean="0">
                <a:solidFill>
                  <a:srgbClr val="FF0000"/>
                </a:solidFill>
              </a:rPr>
              <a:t>“ What to do?”</a:t>
            </a:r>
          </a:p>
          <a:p>
            <a:pPr marL="0" indent="0">
              <a:buNone/>
            </a:pPr>
            <a:r>
              <a:rPr lang="en-IN" dirty="0">
                <a:solidFill>
                  <a:srgbClr val="FF0000"/>
                </a:solidFill>
              </a:rPr>
              <a:t>skill </a:t>
            </a:r>
            <a:r>
              <a:rPr lang="en-IN" dirty="0" smtClean="0">
                <a:solidFill>
                  <a:srgbClr val="FF0000"/>
                </a:solidFill>
              </a:rPr>
              <a:t>domain: </a:t>
            </a:r>
            <a:r>
              <a:rPr lang="en-IN" dirty="0"/>
              <a:t>It is also necessary to learn the skills to actualise our aspirations</a:t>
            </a:r>
            <a:r>
              <a:rPr lang="en-IN" dirty="0" smtClean="0"/>
              <a:t>.</a:t>
            </a:r>
          </a:p>
          <a:p>
            <a:pPr marL="0" indent="0">
              <a:buNone/>
            </a:pPr>
            <a:r>
              <a:rPr lang="en-IN" dirty="0" smtClean="0"/>
              <a:t> </a:t>
            </a:r>
            <a:r>
              <a:rPr lang="en-IN" dirty="0"/>
              <a:t>This is the skill domain</a:t>
            </a:r>
            <a:endParaRPr lang="en-IN" dirty="0" smtClean="0">
              <a:solidFill>
                <a:srgbClr val="FF0000"/>
              </a:solidFill>
            </a:endParaRPr>
          </a:p>
          <a:p>
            <a:endParaRPr lang="en-IN" dirty="0" smtClean="0"/>
          </a:p>
          <a:p>
            <a:pPr marL="0" indent="0">
              <a:buNone/>
            </a:pPr>
            <a:endParaRPr lang="en-IN" dirty="0">
              <a:solidFill>
                <a:srgbClr val="FF0000"/>
              </a:solidFill>
            </a:endParaRPr>
          </a:p>
        </p:txBody>
      </p:sp>
    </p:spTree>
    <p:extLst>
      <p:ext uri="{BB962C8B-B14F-4D97-AF65-F5344CB8AC3E}">
        <p14:creationId xmlns:p14="http://schemas.microsoft.com/office/powerpoint/2010/main" val="2002834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IN" dirty="0"/>
              <a:t>Need for Value Education</a:t>
            </a:r>
          </a:p>
        </p:txBody>
      </p:sp>
      <p:sp>
        <p:nvSpPr>
          <p:cNvPr id="3" name="Content Placeholder 2"/>
          <p:cNvSpPr>
            <a:spLocks noGrp="1"/>
          </p:cNvSpPr>
          <p:nvPr>
            <p:ph idx="1"/>
          </p:nvPr>
        </p:nvSpPr>
        <p:spPr>
          <a:xfrm>
            <a:off x="457200" y="1295400"/>
            <a:ext cx="8229600" cy="4830763"/>
          </a:xfrm>
        </p:spPr>
        <p:txBody>
          <a:bodyPr/>
          <a:lstStyle/>
          <a:p>
            <a:r>
              <a:rPr lang="en-IN" dirty="0"/>
              <a:t>The subject which enables us to learn the skills is called ‘</a:t>
            </a:r>
            <a:r>
              <a:rPr lang="en-IN" dirty="0">
                <a:solidFill>
                  <a:srgbClr val="FF0000"/>
                </a:solidFill>
              </a:rPr>
              <a:t>Skill Development’ (SD). </a:t>
            </a:r>
            <a:endParaRPr lang="en-IN" dirty="0" smtClean="0">
              <a:solidFill>
                <a:srgbClr val="FF0000"/>
              </a:solidFill>
            </a:endParaRPr>
          </a:p>
          <a:p>
            <a:r>
              <a:rPr lang="en-IN" dirty="0" smtClean="0"/>
              <a:t>It </a:t>
            </a:r>
            <a:r>
              <a:rPr lang="en-IN" dirty="0"/>
              <a:t>enables us to learn the science, technology, management and other skills for fulfilling our aspiration</a:t>
            </a:r>
            <a:r>
              <a:rPr lang="en-IN" dirty="0" smtClean="0"/>
              <a:t>.</a:t>
            </a:r>
          </a:p>
          <a:p>
            <a:r>
              <a:rPr lang="en-IN" dirty="0" smtClean="0"/>
              <a:t> </a:t>
            </a:r>
            <a:r>
              <a:rPr lang="en-IN" dirty="0"/>
              <a:t>In that sense, </a:t>
            </a:r>
            <a:r>
              <a:rPr lang="en-IN" dirty="0">
                <a:solidFill>
                  <a:srgbClr val="FF0000"/>
                </a:solidFill>
              </a:rPr>
              <a:t>SD addresses </a:t>
            </a:r>
            <a:r>
              <a:rPr lang="en-IN" dirty="0"/>
              <a:t>the issues related to </a:t>
            </a:r>
            <a:r>
              <a:rPr lang="en-IN" dirty="0">
                <a:solidFill>
                  <a:srgbClr val="FF0000"/>
                </a:solidFill>
              </a:rPr>
              <a:t>‘how to do?’.</a:t>
            </a:r>
          </a:p>
        </p:txBody>
      </p:sp>
    </p:spTree>
    <p:extLst>
      <p:ext uri="{BB962C8B-B14F-4D97-AF65-F5344CB8AC3E}">
        <p14:creationId xmlns:p14="http://schemas.microsoft.com/office/powerpoint/2010/main" val="385904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dirty="0"/>
              <a:t>Need for Value Education</a:t>
            </a:r>
          </a:p>
        </p:txBody>
      </p:sp>
      <p:sp>
        <p:nvSpPr>
          <p:cNvPr id="3" name="Content Placeholder 2"/>
          <p:cNvSpPr>
            <a:spLocks noGrp="1"/>
          </p:cNvSpPr>
          <p:nvPr>
            <p:ph idx="1"/>
          </p:nvPr>
        </p:nvSpPr>
        <p:spPr>
          <a:xfrm>
            <a:off x="457200" y="1219200"/>
            <a:ext cx="8229600" cy="4906963"/>
          </a:xfrm>
        </p:spPr>
        <p:txBody>
          <a:bodyPr/>
          <a:lstStyle/>
          <a:p>
            <a:r>
              <a:rPr lang="en-IN" dirty="0"/>
              <a:t>Both values and skills are required. </a:t>
            </a:r>
            <a:endParaRPr lang="en-IN" dirty="0" smtClean="0"/>
          </a:p>
          <a:p>
            <a:r>
              <a:rPr lang="en-IN" dirty="0" smtClean="0"/>
              <a:t>There </a:t>
            </a:r>
            <a:r>
              <a:rPr lang="en-IN" dirty="0"/>
              <a:t>is an essential complementarity between the two. </a:t>
            </a:r>
            <a:endParaRPr lang="en-IN" dirty="0" smtClean="0"/>
          </a:p>
          <a:p>
            <a:r>
              <a:rPr lang="en-IN" dirty="0" smtClean="0"/>
              <a:t>The </a:t>
            </a:r>
            <a:r>
              <a:rPr lang="en-IN" dirty="0">
                <a:solidFill>
                  <a:srgbClr val="FF0000"/>
                </a:solidFill>
              </a:rPr>
              <a:t>priority</a:t>
            </a:r>
            <a:r>
              <a:rPr lang="en-IN" dirty="0"/>
              <a:t> is </a:t>
            </a:r>
            <a:r>
              <a:rPr lang="en-IN" dirty="0">
                <a:solidFill>
                  <a:srgbClr val="FF0000"/>
                </a:solidFill>
              </a:rPr>
              <a:t>values</a:t>
            </a:r>
            <a:r>
              <a:rPr lang="en-IN" dirty="0"/>
              <a:t>, then skills</a:t>
            </a:r>
            <a:r>
              <a:rPr lang="en-IN" dirty="0" smtClean="0"/>
              <a:t>;</a:t>
            </a:r>
          </a:p>
          <a:p>
            <a:r>
              <a:rPr lang="en-IN" dirty="0" smtClean="0"/>
              <a:t> </a:t>
            </a:r>
            <a:r>
              <a:rPr lang="en-IN" dirty="0"/>
              <a:t>i.e. first understanding ‘what to do’ and then developing the skills for ‘how to do’. </a:t>
            </a:r>
          </a:p>
        </p:txBody>
      </p:sp>
    </p:spTree>
    <p:extLst>
      <p:ext uri="{BB962C8B-B14F-4D97-AF65-F5344CB8AC3E}">
        <p14:creationId xmlns:p14="http://schemas.microsoft.com/office/powerpoint/2010/main" val="22773870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IN" dirty="0"/>
              <a:t>Need for Value Education</a:t>
            </a:r>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IN" dirty="0"/>
              <a:t>The present education system has largely become </a:t>
            </a:r>
            <a:r>
              <a:rPr lang="en-IN" dirty="0">
                <a:solidFill>
                  <a:srgbClr val="FF0000"/>
                </a:solidFill>
              </a:rPr>
              <a:t>skill-biased</a:t>
            </a:r>
            <a:r>
              <a:rPr lang="en-IN" dirty="0"/>
              <a:t>. For developing skills, the prime emphasis is on science and technology, without a </a:t>
            </a:r>
            <a:r>
              <a:rPr lang="en-IN" dirty="0">
                <a:solidFill>
                  <a:srgbClr val="FF0000"/>
                </a:solidFill>
              </a:rPr>
              <a:t>base of </a:t>
            </a:r>
            <a:r>
              <a:rPr lang="en-IN" dirty="0" smtClean="0">
                <a:solidFill>
                  <a:srgbClr val="FF0000"/>
                </a:solidFill>
              </a:rPr>
              <a:t>values</a:t>
            </a:r>
            <a:r>
              <a:rPr lang="en-IN" dirty="0" smtClean="0"/>
              <a:t>.</a:t>
            </a:r>
          </a:p>
          <a:p>
            <a:r>
              <a:rPr lang="en-IN" dirty="0"/>
              <a:t>It is </a:t>
            </a:r>
            <a:r>
              <a:rPr lang="en-IN" dirty="0">
                <a:solidFill>
                  <a:srgbClr val="FF0000"/>
                </a:solidFill>
              </a:rPr>
              <a:t>not within the scope</a:t>
            </a:r>
            <a:r>
              <a:rPr lang="en-IN" dirty="0"/>
              <a:t> of science and technology to provide a way to decide what really is valuable. </a:t>
            </a:r>
            <a:endParaRPr lang="en-IN" dirty="0" smtClean="0"/>
          </a:p>
          <a:p>
            <a:r>
              <a:rPr lang="en-IN" dirty="0" smtClean="0"/>
              <a:t>consequence </a:t>
            </a:r>
            <a:r>
              <a:rPr lang="en-IN" dirty="0"/>
              <a:t>of skill-biased education is clearly visible in the form of serious </a:t>
            </a:r>
            <a:r>
              <a:rPr lang="en-IN" dirty="0" smtClean="0"/>
              <a:t>crisis </a:t>
            </a:r>
            <a:r>
              <a:rPr lang="en-IN" dirty="0"/>
              <a:t>at the individual, societal and environmental level. </a:t>
            </a:r>
            <a:endParaRPr lang="en-IN" dirty="0" smtClean="0"/>
          </a:p>
          <a:p>
            <a:r>
              <a:rPr lang="en-IN" dirty="0" smtClean="0"/>
              <a:t>Value </a:t>
            </a:r>
            <a:r>
              <a:rPr lang="en-IN" dirty="0"/>
              <a:t>education is a crucial </a:t>
            </a:r>
            <a:r>
              <a:rPr lang="en-IN" dirty="0">
                <a:solidFill>
                  <a:srgbClr val="FF0000"/>
                </a:solidFill>
              </a:rPr>
              <a:t>missing link </a:t>
            </a:r>
            <a:r>
              <a:rPr lang="en-IN" dirty="0"/>
              <a:t>in the present education system. </a:t>
            </a:r>
          </a:p>
        </p:txBody>
      </p:sp>
    </p:spTree>
    <p:extLst>
      <p:ext uri="{BB962C8B-B14F-4D97-AF65-F5344CB8AC3E}">
        <p14:creationId xmlns:p14="http://schemas.microsoft.com/office/powerpoint/2010/main" val="10919976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dirty="0"/>
              <a:t>Need for Value Education</a:t>
            </a:r>
          </a:p>
        </p:txBody>
      </p:sp>
      <p:sp>
        <p:nvSpPr>
          <p:cNvPr id="3" name="Content Placeholder 2"/>
          <p:cNvSpPr>
            <a:spLocks noGrp="1"/>
          </p:cNvSpPr>
          <p:nvPr>
            <p:ph idx="1"/>
          </p:nvPr>
        </p:nvSpPr>
        <p:spPr>
          <a:xfrm>
            <a:off x="457200" y="1219200"/>
            <a:ext cx="8229600" cy="4906963"/>
          </a:xfrm>
        </p:spPr>
        <p:txBody>
          <a:bodyPr/>
          <a:lstStyle/>
          <a:p>
            <a:r>
              <a:rPr lang="en-IN" dirty="0"/>
              <a:t>But more importantly, the prime need of value education is </a:t>
            </a:r>
            <a:endParaRPr lang="en-IN" dirty="0" smtClean="0"/>
          </a:p>
          <a:p>
            <a:r>
              <a:rPr lang="en-IN" dirty="0" smtClean="0"/>
              <a:t>to </a:t>
            </a:r>
            <a:r>
              <a:rPr lang="en-IN" dirty="0">
                <a:solidFill>
                  <a:srgbClr val="FF0000"/>
                </a:solidFill>
              </a:rPr>
              <a:t>understand human aspirations</a:t>
            </a:r>
            <a:r>
              <a:rPr lang="en-IN" dirty="0" smtClean="0"/>
              <a:t>,</a:t>
            </a:r>
          </a:p>
          <a:p>
            <a:r>
              <a:rPr lang="en-IN" dirty="0" smtClean="0"/>
              <a:t> </a:t>
            </a:r>
            <a:r>
              <a:rPr lang="en-IN" dirty="0"/>
              <a:t>to discover what is </a:t>
            </a:r>
            <a:r>
              <a:rPr lang="en-IN" dirty="0">
                <a:solidFill>
                  <a:srgbClr val="FF0000"/>
                </a:solidFill>
              </a:rPr>
              <a:t>truly valuable in life</a:t>
            </a:r>
            <a:r>
              <a:rPr lang="en-IN" dirty="0"/>
              <a:t>; </a:t>
            </a:r>
            <a:endParaRPr lang="en-IN" dirty="0" smtClean="0"/>
          </a:p>
          <a:p>
            <a:r>
              <a:rPr lang="en-IN" dirty="0" smtClean="0"/>
              <a:t>and </a:t>
            </a:r>
            <a:r>
              <a:rPr lang="en-IN" dirty="0"/>
              <a:t>work out the </a:t>
            </a:r>
            <a:r>
              <a:rPr lang="en-IN" dirty="0">
                <a:solidFill>
                  <a:srgbClr val="FF0000"/>
                </a:solidFill>
              </a:rPr>
              <a:t>program for its </a:t>
            </a:r>
            <a:r>
              <a:rPr lang="en-IN" dirty="0" smtClean="0">
                <a:solidFill>
                  <a:srgbClr val="FF0000"/>
                </a:solidFill>
              </a:rPr>
              <a:t>fulfilment</a:t>
            </a:r>
            <a:r>
              <a:rPr lang="en-IN" dirty="0" smtClean="0"/>
              <a:t>.</a:t>
            </a:r>
            <a:endParaRPr lang="en-IN" dirty="0"/>
          </a:p>
        </p:txBody>
      </p:sp>
    </p:spTree>
    <p:extLst>
      <p:ext uri="{BB962C8B-B14F-4D97-AF65-F5344CB8AC3E}">
        <p14:creationId xmlns:p14="http://schemas.microsoft.com/office/powerpoint/2010/main" val="1543842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IN" dirty="0"/>
              <a:t>Guidelines for Value Education</a:t>
            </a:r>
          </a:p>
        </p:txBody>
      </p:sp>
      <p:sp>
        <p:nvSpPr>
          <p:cNvPr id="3" name="Content Placeholder 2"/>
          <p:cNvSpPr>
            <a:spLocks noGrp="1"/>
          </p:cNvSpPr>
          <p:nvPr>
            <p:ph idx="1"/>
          </p:nvPr>
        </p:nvSpPr>
        <p:spPr>
          <a:xfrm>
            <a:off x="457200" y="990600"/>
            <a:ext cx="8229600" cy="5410200"/>
          </a:xfrm>
        </p:spPr>
        <p:txBody>
          <a:bodyPr>
            <a:noAutofit/>
          </a:bodyPr>
          <a:lstStyle/>
          <a:p>
            <a:r>
              <a:rPr lang="en-IN" sz="2400" dirty="0"/>
              <a:t>Universal: </a:t>
            </a:r>
            <a:r>
              <a:rPr lang="en-IN" sz="2400" dirty="0">
                <a:solidFill>
                  <a:srgbClr val="FF0000"/>
                </a:solidFill>
              </a:rPr>
              <a:t>It has to be universally applicable to all human beings for all time and all places</a:t>
            </a:r>
            <a:r>
              <a:rPr lang="en-IN" sz="2400" dirty="0"/>
              <a:t>. This implies that values should not change according to sect, creed, nationality, gender, etc. </a:t>
            </a:r>
            <a:endParaRPr lang="en-IN" sz="2400" dirty="0" smtClean="0"/>
          </a:p>
          <a:p>
            <a:r>
              <a:rPr lang="en-IN" sz="2400" dirty="0" smtClean="0"/>
              <a:t>Rational</a:t>
            </a:r>
            <a:r>
              <a:rPr lang="en-IN" sz="2400" dirty="0"/>
              <a:t>: </a:t>
            </a:r>
            <a:r>
              <a:rPr lang="en-IN" sz="2400" dirty="0">
                <a:solidFill>
                  <a:srgbClr val="FF0000"/>
                </a:solidFill>
              </a:rPr>
              <a:t>It has to appeal to reasoning; and not be based on dogmas or blind beliefs</a:t>
            </a:r>
            <a:r>
              <a:rPr lang="en-IN" sz="2400" dirty="0"/>
              <a:t>. It has to be open to address the related questions. It cannot be a set of sermons or do’s and don’ts. </a:t>
            </a:r>
            <a:endParaRPr lang="en-IN" sz="2400" dirty="0" smtClean="0"/>
          </a:p>
          <a:p>
            <a:r>
              <a:rPr lang="en-IN" sz="2400" dirty="0" smtClean="0"/>
              <a:t>Natural </a:t>
            </a:r>
            <a:r>
              <a:rPr lang="en-IN" sz="2400" dirty="0"/>
              <a:t>and Verifiable: </a:t>
            </a:r>
            <a:r>
              <a:rPr lang="en-IN" sz="2400" dirty="0">
                <a:solidFill>
                  <a:srgbClr val="FF0000"/>
                </a:solidFill>
              </a:rPr>
              <a:t>It has to be 'naturally acceptable' to the human being </a:t>
            </a:r>
            <a:r>
              <a:rPr lang="en-IN" sz="2400" dirty="0"/>
              <a:t>and there needs to be every provision in nature for its </a:t>
            </a:r>
            <a:r>
              <a:rPr lang="en-IN" sz="2400" dirty="0" smtClean="0"/>
              <a:t>fulfilment. </a:t>
            </a:r>
            <a:r>
              <a:rPr lang="en-IN" sz="2400" dirty="0"/>
              <a:t>It needs to be experientially verifiable, and not based on dogmas, beliefs or assumptions. It is not merely an intellectual exercise or information transfer. </a:t>
            </a:r>
            <a:endParaRPr lang="en-IN" sz="2400" dirty="0" smtClean="0"/>
          </a:p>
        </p:txBody>
      </p:sp>
    </p:spTree>
    <p:extLst>
      <p:ext uri="{BB962C8B-B14F-4D97-AF65-F5344CB8AC3E}">
        <p14:creationId xmlns:p14="http://schemas.microsoft.com/office/powerpoint/2010/main" val="3312205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1371</TotalTime>
  <Words>2448</Words>
  <Application>Microsoft Office PowerPoint</Application>
  <PresentationFormat>On-screen Show (4:3)</PresentationFormat>
  <Paragraphs>133</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Contents</vt:lpstr>
      <vt:lpstr>Need for Value Education</vt:lpstr>
      <vt:lpstr>Need for Value Education</vt:lpstr>
      <vt:lpstr>Need for Value Education</vt:lpstr>
      <vt:lpstr>Need for Value Education</vt:lpstr>
      <vt:lpstr>Need for Value Education</vt:lpstr>
      <vt:lpstr>Need for Value Education</vt:lpstr>
      <vt:lpstr>Need for Value Education</vt:lpstr>
      <vt:lpstr>Guidelines for Value Education</vt:lpstr>
      <vt:lpstr>Guidelines for Value Education</vt:lpstr>
      <vt:lpstr>Content of Value Education</vt:lpstr>
      <vt:lpstr>Content of Value Education</vt:lpstr>
      <vt:lpstr>Content of Value Education</vt:lpstr>
      <vt:lpstr>Basic Requirements for Fulfilment of Human Aspirations</vt:lpstr>
      <vt:lpstr>Basic Requirements for Fulfilment of Human Aspirations</vt:lpstr>
      <vt:lpstr>Basic Requirements for Fulfilment of Human Aspirations</vt:lpstr>
      <vt:lpstr>Basic Requirements for Fulfilment of Human Aspirations</vt:lpstr>
      <vt:lpstr>Basic Requirements for Fulfilment of Human Aspirations</vt:lpstr>
      <vt:lpstr>Basic Requirements for Fulfilment of Human Aspirations</vt:lpstr>
      <vt:lpstr>Right Understanding, Relationship and Physical Facility</vt:lpstr>
      <vt:lpstr>Right Understanding, Relationship and Physical Facility</vt:lpstr>
      <vt:lpstr>Right Understanding, Relationship and Physical Facility</vt:lpstr>
      <vt:lpstr>Right Understanding, Relationship and Physical Facility</vt:lpstr>
      <vt:lpstr>Development of Human Consciousness</vt:lpstr>
      <vt:lpstr>Role of Education-Sanskar (Enabling the Transformation to Human Consciousness)</vt:lpstr>
      <vt:lpstr>Key Takeaways</vt:lpstr>
      <vt:lpstr>Key Takeaways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Value Education</dc:title>
  <dc:creator>personal</dc:creator>
  <cp:lastModifiedBy>Admin</cp:lastModifiedBy>
  <cp:revision>40</cp:revision>
  <dcterms:created xsi:type="dcterms:W3CDTF">2006-08-16T00:00:00Z</dcterms:created>
  <dcterms:modified xsi:type="dcterms:W3CDTF">2025-08-23T06:39:51Z</dcterms:modified>
</cp:coreProperties>
</file>